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Lst>
  <p:notesMasterIdLst>
    <p:notesMasterId r:id="rId22"/>
  </p:notesMasterIdLst>
  <p:sldIdLst>
    <p:sldId id="621" r:id="rId4"/>
    <p:sldId id="671" r:id="rId5"/>
    <p:sldId id="672" r:id="rId6"/>
    <p:sldId id="397" r:id="rId7"/>
    <p:sldId id="676" r:id="rId8"/>
    <p:sldId id="673" r:id="rId9"/>
    <p:sldId id="689" r:id="rId10"/>
    <p:sldId id="664" r:id="rId11"/>
    <p:sldId id="690" r:id="rId12"/>
    <p:sldId id="678" r:id="rId13"/>
    <p:sldId id="691" r:id="rId14"/>
    <p:sldId id="636" r:id="rId15"/>
    <p:sldId id="633" r:id="rId16"/>
    <p:sldId id="680" r:id="rId17"/>
    <p:sldId id="637" r:id="rId18"/>
    <p:sldId id="642" r:id="rId19"/>
    <p:sldId id="654" r:id="rId20"/>
    <p:sldId id="684" r:id="rId21"/>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822031-79EC-4574-D291-F4DD5DE11864}" name="Naomi Doerge" initials="" userId="S::Naomi.Doerge@aspectworld.com::444bfebc-eca3-49ad-9de5-3ba10759dbec"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173AFF"/>
    <a:srgbClr val="FC2610"/>
    <a:srgbClr val="065202"/>
    <a:srgbClr val="067A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D93040A-D998-1C45-BE63-788B069514B1}" v="416" dt="2025-10-16T15:54:28.832"/>
    <p1510:client id="{B8A717A5-8C26-AE09-F6F3-F574E94D798F}" v="50" dt="2025-10-16T16:01:05.67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22"/>
  </p:normalViewPr>
  <p:slideViewPr>
    <p:cSldViewPr snapToGrid="0">
      <p:cViewPr varScale="1">
        <p:scale>
          <a:sx n="80" d="100"/>
          <a:sy n="80" d="100"/>
        </p:scale>
        <p:origin x="1360" y="18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tableStyles" Target="tableStyles.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microsoft.com/office/2018/10/relationships/authors" Target="author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7D93040A-D998-1C45-BE63-788B069514B1}"/>
    <pc:docChg chg="delSld">
      <pc:chgData name="" userId="" providerId="" clId="Web-{7D93040A-D998-1C45-BE63-788B069514B1}" dt="2025-10-16T15:15:34.643" v="0"/>
      <pc:docMkLst>
        <pc:docMk/>
      </pc:docMkLst>
      <pc:sldChg chg="del">
        <pc:chgData name="" userId="" providerId="" clId="Web-{7D93040A-D998-1C45-BE63-788B069514B1}" dt="2025-10-16T15:15:34.643" v="0"/>
        <pc:sldMkLst>
          <pc:docMk/>
          <pc:sldMk cId="0" sldId="389"/>
        </pc:sldMkLst>
      </pc:sldChg>
    </pc:docChg>
  </pc:docChgLst>
  <pc:docChgLst>
    <pc:chgData name="Naomi Doerge" userId="S::n.doerge@uwtsd.ac.uk::c2ba5b26-9392-4f76-82ca-966719aba79f" providerId="AD" clId="Web-{B8A717A5-8C26-AE09-F6F3-F574E94D798F}"/>
    <pc:docChg chg="delSld modSld">
      <pc:chgData name="Naomi Doerge" userId="S::n.doerge@uwtsd.ac.uk::c2ba5b26-9392-4f76-82ca-966719aba79f" providerId="AD" clId="Web-{B8A717A5-8C26-AE09-F6F3-F574E94D798F}" dt="2025-10-16T16:01:05.672" v="48"/>
      <pc:docMkLst>
        <pc:docMk/>
      </pc:docMkLst>
      <pc:sldChg chg="del">
        <pc:chgData name="Naomi Doerge" userId="S::n.doerge@uwtsd.ac.uk::c2ba5b26-9392-4f76-82ca-966719aba79f" providerId="AD" clId="Web-{B8A717A5-8C26-AE09-F6F3-F574E94D798F}" dt="2025-10-16T16:00:34.968" v="39"/>
        <pc:sldMkLst>
          <pc:docMk/>
          <pc:sldMk cId="0" sldId="280"/>
        </pc:sldMkLst>
      </pc:sldChg>
      <pc:sldChg chg="del">
        <pc:chgData name="Naomi Doerge" userId="S::n.doerge@uwtsd.ac.uk::c2ba5b26-9392-4f76-82ca-966719aba79f" providerId="AD" clId="Web-{B8A717A5-8C26-AE09-F6F3-F574E94D798F}" dt="2025-10-16T16:01:05.672" v="48"/>
        <pc:sldMkLst>
          <pc:docMk/>
          <pc:sldMk cId="0" sldId="392"/>
        </pc:sldMkLst>
      </pc:sldChg>
      <pc:sldChg chg="del">
        <pc:chgData name="Naomi Doerge" userId="S::n.doerge@uwtsd.ac.uk::c2ba5b26-9392-4f76-82ca-966719aba79f" providerId="AD" clId="Web-{B8A717A5-8C26-AE09-F6F3-F574E94D798F}" dt="2025-10-16T16:00:41.203" v="42"/>
        <pc:sldMkLst>
          <pc:docMk/>
          <pc:sldMk cId="1892009406" sldId="622"/>
        </pc:sldMkLst>
      </pc:sldChg>
      <pc:sldChg chg="del">
        <pc:chgData name="Naomi Doerge" userId="S::n.doerge@uwtsd.ac.uk::c2ba5b26-9392-4f76-82ca-966719aba79f" providerId="AD" clId="Web-{B8A717A5-8C26-AE09-F6F3-F574E94D798F}" dt="2025-10-16T16:00:45.219" v="43"/>
        <pc:sldMkLst>
          <pc:docMk/>
          <pc:sldMk cId="1214021877" sldId="631"/>
        </pc:sldMkLst>
      </pc:sldChg>
      <pc:sldChg chg="del">
        <pc:chgData name="Naomi Doerge" userId="S::n.doerge@uwtsd.ac.uk::c2ba5b26-9392-4f76-82ca-966719aba79f" providerId="AD" clId="Web-{B8A717A5-8C26-AE09-F6F3-F574E94D798F}" dt="2025-10-16T15:55:03.926" v="0"/>
        <pc:sldMkLst>
          <pc:docMk/>
          <pc:sldMk cId="604639102" sldId="635"/>
        </pc:sldMkLst>
      </pc:sldChg>
      <pc:sldChg chg="modSp">
        <pc:chgData name="Naomi Doerge" userId="S::n.doerge@uwtsd.ac.uk::c2ba5b26-9392-4f76-82ca-966719aba79f" providerId="AD" clId="Web-{B8A717A5-8C26-AE09-F6F3-F574E94D798F}" dt="2025-10-16T15:59:25.013" v="36" actId="1076"/>
        <pc:sldMkLst>
          <pc:docMk/>
          <pc:sldMk cId="932904693" sldId="636"/>
        </pc:sldMkLst>
        <pc:spChg chg="mod">
          <ac:chgData name="Naomi Doerge" userId="S::n.doerge@uwtsd.ac.uk::c2ba5b26-9392-4f76-82ca-966719aba79f" providerId="AD" clId="Web-{B8A717A5-8C26-AE09-F6F3-F574E94D798F}" dt="2025-10-16T15:59:18.341" v="34" actId="1076"/>
          <ac:spMkLst>
            <pc:docMk/>
            <pc:sldMk cId="932904693" sldId="636"/>
            <ac:spMk id="2" creationId="{EABFCF64-FD3B-F979-F49D-ECC2A74AF329}"/>
          </ac:spMkLst>
        </pc:spChg>
        <pc:spChg chg="mod">
          <ac:chgData name="Naomi Doerge" userId="S::n.doerge@uwtsd.ac.uk::c2ba5b26-9392-4f76-82ca-966719aba79f" providerId="AD" clId="Web-{B8A717A5-8C26-AE09-F6F3-F574E94D798F}" dt="2025-10-16T15:59:25.013" v="36" actId="1076"/>
          <ac:spMkLst>
            <pc:docMk/>
            <pc:sldMk cId="932904693" sldId="636"/>
            <ac:spMk id="3" creationId="{E1F5E8B3-45B9-FA4C-A24C-299876BF4B66}"/>
          </ac:spMkLst>
        </pc:spChg>
      </pc:sldChg>
      <pc:sldChg chg="del">
        <pc:chgData name="Naomi Doerge" userId="S::n.doerge@uwtsd.ac.uk::c2ba5b26-9392-4f76-82ca-966719aba79f" providerId="AD" clId="Web-{B8A717A5-8C26-AE09-F6F3-F574E94D798F}" dt="2025-10-16T16:00:33.062" v="38"/>
        <pc:sldMkLst>
          <pc:docMk/>
          <pc:sldMk cId="1838846686" sldId="640"/>
        </pc:sldMkLst>
      </pc:sldChg>
      <pc:sldChg chg="del">
        <pc:chgData name="Naomi Doerge" userId="S::n.doerge@uwtsd.ac.uk::c2ba5b26-9392-4f76-82ca-966719aba79f" providerId="AD" clId="Web-{B8A717A5-8C26-AE09-F6F3-F574E94D798F}" dt="2025-10-16T16:00:31.843" v="37"/>
        <pc:sldMkLst>
          <pc:docMk/>
          <pc:sldMk cId="659708699" sldId="646"/>
        </pc:sldMkLst>
      </pc:sldChg>
      <pc:sldChg chg="del">
        <pc:chgData name="Naomi Doerge" userId="S::n.doerge@uwtsd.ac.uk::c2ba5b26-9392-4f76-82ca-966719aba79f" providerId="AD" clId="Web-{B8A717A5-8C26-AE09-F6F3-F574E94D798F}" dt="2025-10-16T16:01:04.282" v="47"/>
        <pc:sldMkLst>
          <pc:docMk/>
          <pc:sldMk cId="497151734" sldId="658"/>
        </pc:sldMkLst>
      </pc:sldChg>
      <pc:sldChg chg="del">
        <pc:chgData name="Naomi Doerge" userId="S::n.doerge@uwtsd.ac.uk::c2ba5b26-9392-4f76-82ca-966719aba79f" providerId="AD" clId="Web-{B8A717A5-8C26-AE09-F6F3-F574E94D798F}" dt="2025-10-16T16:00:40" v="41"/>
        <pc:sldMkLst>
          <pc:docMk/>
          <pc:sldMk cId="4052985735" sldId="681"/>
        </pc:sldMkLst>
      </pc:sldChg>
      <pc:sldChg chg="del">
        <pc:chgData name="Naomi Doerge" userId="S::n.doerge@uwtsd.ac.uk::c2ba5b26-9392-4f76-82ca-966719aba79f" providerId="AD" clId="Web-{B8A717A5-8C26-AE09-F6F3-F574E94D798F}" dt="2025-10-16T16:00:37.031" v="40"/>
        <pc:sldMkLst>
          <pc:docMk/>
          <pc:sldMk cId="1383368094" sldId="683"/>
        </pc:sldMkLst>
      </pc:sldChg>
      <pc:sldChg chg="del">
        <pc:chgData name="Naomi Doerge" userId="S::n.doerge@uwtsd.ac.uk::c2ba5b26-9392-4f76-82ca-966719aba79f" providerId="AD" clId="Web-{B8A717A5-8C26-AE09-F6F3-F574E94D798F}" dt="2025-10-16T16:00:57.375" v="44"/>
        <pc:sldMkLst>
          <pc:docMk/>
          <pc:sldMk cId="252937533" sldId="685"/>
        </pc:sldMkLst>
      </pc:sldChg>
      <pc:sldChg chg="del">
        <pc:chgData name="Naomi Doerge" userId="S::n.doerge@uwtsd.ac.uk::c2ba5b26-9392-4f76-82ca-966719aba79f" providerId="AD" clId="Web-{B8A717A5-8C26-AE09-F6F3-F574E94D798F}" dt="2025-10-16T16:01:02.797" v="46"/>
        <pc:sldMkLst>
          <pc:docMk/>
          <pc:sldMk cId="3316708496" sldId="686"/>
        </pc:sldMkLst>
      </pc:sldChg>
      <pc:sldChg chg="del">
        <pc:chgData name="Naomi Doerge" userId="S::n.doerge@uwtsd.ac.uk::c2ba5b26-9392-4f76-82ca-966719aba79f" providerId="AD" clId="Web-{B8A717A5-8C26-AE09-F6F3-F574E94D798F}" dt="2025-10-16T16:00:58.609" v="45"/>
        <pc:sldMkLst>
          <pc:docMk/>
          <pc:sldMk cId="2183595396" sldId="688"/>
        </pc:sldMkLst>
      </pc:sldChg>
    </pc:docChg>
  </pc:docChgLst>
  <pc:docChgLst>
    <pc:chgData name="Naomi Doerge" userId="S::n.doerge@uwtsd.ac.uk::c2ba5b26-9392-4f76-82ca-966719aba79f" providerId="AD" clId="Web-{7D93040A-D998-1C45-BE63-788B069514B1}"/>
    <pc:docChg chg="addSld delSld modSld">
      <pc:chgData name="Naomi Doerge" userId="S::n.doerge@uwtsd.ac.uk::c2ba5b26-9392-4f76-82ca-966719aba79f" providerId="AD" clId="Web-{7D93040A-D998-1C45-BE63-788B069514B1}" dt="2025-10-16T15:54:28.832" v="405"/>
      <pc:docMkLst>
        <pc:docMk/>
      </pc:docMkLst>
      <pc:sldChg chg="del">
        <pc:chgData name="Naomi Doerge" userId="S::n.doerge@uwtsd.ac.uk::c2ba5b26-9392-4f76-82ca-966719aba79f" providerId="AD" clId="Web-{7D93040A-D998-1C45-BE63-788B069514B1}" dt="2025-10-16T15:29:09.287" v="201"/>
        <pc:sldMkLst>
          <pc:docMk/>
          <pc:sldMk cId="503727444" sldId="632"/>
        </pc:sldMkLst>
      </pc:sldChg>
      <pc:sldChg chg="del">
        <pc:chgData name="Naomi Doerge" userId="S::n.doerge@uwtsd.ac.uk::c2ba5b26-9392-4f76-82ca-966719aba79f" providerId="AD" clId="Web-{7D93040A-D998-1C45-BE63-788B069514B1}" dt="2025-10-16T15:29:19.943" v="210"/>
        <pc:sldMkLst>
          <pc:docMk/>
          <pc:sldMk cId="3972734704" sldId="634"/>
        </pc:sldMkLst>
      </pc:sldChg>
      <pc:sldChg chg="del">
        <pc:chgData name="Naomi Doerge" userId="S::n.doerge@uwtsd.ac.uk::c2ba5b26-9392-4f76-82ca-966719aba79f" providerId="AD" clId="Web-{7D93040A-D998-1C45-BE63-788B069514B1}" dt="2025-10-16T15:29:11.224" v="203"/>
        <pc:sldMkLst>
          <pc:docMk/>
          <pc:sldMk cId="4098297854" sldId="645"/>
        </pc:sldMkLst>
      </pc:sldChg>
      <pc:sldChg chg="del">
        <pc:chgData name="Naomi Doerge" userId="S::n.doerge@uwtsd.ac.uk::c2ba5b26-9392-4f76-82ca-966719aba79f" providerId="AD" clId="Web-{7D93040A-D998-1C45-BE63-788B069514B1}" dt="2025-10-16T15:29:08.880" v="200"/>
        <pc:sldMkLst>
          <pc:docMk/>
          <pc:sldMk cId="3198769739" sldId="659"/>
        </pc:sldMkLst>
      </pc:sldChg>
      <pc:sldChg chg="del">
        <pc:chgData name="Naomi Doerge" userId="S::n.doerge@uwtsd.ac.uk::c2ba5b26-9392-4f76-82ca-966719aba79f" providerId="AD" clId="Web-{7D93040A-D998-1C45-BE63-788B069514B1}" dt="2025-10-16T15:29:18.662" v="207"/>
        <pc:sldMkLst>
          <pc:docMk/>
          <pc:sldMk cId="375990123" sldId="661"/>
        </pc:sldMkLst>
      </pc:sldChg>
      <pc:sldChg chg="del">
        <pc:chgData name="Naomi Doerge" userId="S::n.doerge@uwtsd.ac.uk::c2ba5b26-9392-4f76-82ca-966719aba79f" providerId="AD" clId="Web-{7D93040A-D998-1C45-BE63-788B069514B1}" dt="2025-10-16T15:29:19.490" v="209"/>
        <pc:sldMkLst>
          <pc:docMk/>
          <pc:sldMk cId="744113591" sldId="662"/>
        </pc:sldMkLst>
      </pc:sldChg>
      <pc:sldChg chg="del">
        <pc:chgData name="Naomi Doerge" userId="S::n.doerge@uwtsd.ac.uk::c2ba5b26-9392-4f76-82ca-966719aba79f" providerId="AD" clId="Web-{7D93040A-D998-1C45-BE63-788B069514B1}" dt="2025-10-16T15:29:10.740" v="202"/>
        <pc:sldMkLst>
          <pc:docMk/>
          <pc:sldMk cId="663946234" sldId="663"/>
        </pc:sldMkLst>
      </pc:sldChg>
      <pc:sldChg chg="del">
        <pc:chgData name="Naomi Doerge" userId="S::n.doerge@uwtsd.ac.uk::c2ba5b26-9392-4f76-82ca-966719aba79f" providerId="AD" clId="Web-{7D93040A-D998-1C45-BE63-788B069514B1}" dt="2025-10-16T15:29:17.974" v="206"/>
        <pc:sldMkLst>
          <pc:docMk/>
          <pc:sldMk cId="4101255788" sldId="666"/>
        </pc:sldMkLst>
      </pc:sldChg>
      <pc:sldChg chg="del">
        <pc:chgData name="Naomi Doerge" userId="S::n.doerge@uwtsd.ac.uk::c2ba5b26-9392-4f76-82ca-966719aba79f" providerId="AD" clId="Web-{7D93040A-D998-1C45-BE63-788B069514B1}" dt="2025-10-16T15:29:19.037" v="208"/>
        <pc:sldMkLst>
          <pc:docMk/>
          <pc:sldMk cId="3051992311" sldId="667"/>
        </pc:sldMkLst>
      </pc:sldChg>
      <pc:sldChg chg="del">
        <pc:chgData name="Naomi Doerge" userId="S::n.doerge@uwtsd.ac.uk::c2ba5b26-9392-4f76-82ca-966719aba79f" providerId="AD" clId="Web-{7D93040A-D998-1C45-BE63-788B069514B1}" dt="2025-10-16T15:29:16.381" v="204"/>
        <pc:sldMkLst>
          <pc:docMk/>
          <pc:sldMk cId="1745418592" sldId="668"/>
        </pc:sldMkLst>
      </pc:sldChg>
      <pc:sldChg chg="del">
        <pc:chgData name="Naomi Doerge" userId="S::n.doerge@uwtsd.ac.uk::c2ba5b26-9392-4f76-82ca-966719aba79f" providerId="AD" clId="Web-{7D93040A-D998-1C45-BE63-788B069514B1}" dt="2025-10-16T15:15:38.643" v="0"/>
        <pc:sldMkLst>
          <pc:docMk/>
          <pc:sldMk cId="2268289543" sldId="669"/>
        </pc:sldMkLst>
      </pc:sldChg>
      <pc:sldChg chg="del">
        <pc:chgData name="Naomi Doerge" userId="S::n.doerge@uwtsd.ac.uk::c2ba5b26-9392-4f76-82ca-966719aba79f" providerId="AD" clId="Web-{7D93040A-D998-1C45-BE63-788B069514B1}" dt="2025-10-16T15:15:39.878" v="1"/>
        <pc:sldMkLst>
          <pc:docMk/>
          <pc:sldMk cId="3337857953" sldId="670"/>
        </pc:sldMkLst>
      </pc:sldChg>
      <pc:sldChg chg="del">
        <pc:chgData name="Naomi Doerge" userId="S::n.doerge@uwtsd.ac.uk::c2ba5b26-9392-4f76-82ca-966719aba79f" providerId="AD" clId="Web-{7D93040A-D998-1C45-BE63-788B069514B1}" dt="2025-10-16T15:18:27.319" v="41"/>
        <pc:sldMkLst>
          <pc:docMk/>
          <pc:sldMk cId="294162265" sldId="674"/>
        </pc:sldMkLst>
      </pc:sldChg>
      <pc:sldChg chg="del">
        <pc:chgData name="Naomi Doerge" userId="S::n.doerge@uwtsd.ac.uk::c2ba5b26-9392-4f76-82ca-966719aba79f" providerId="AD" clId="Web-{7D93040A-D998-1C45-BE63-788B069514B1}" dt="2025-10-16T15:29:08.318" v="199"/>
        <pc:sldMkLst>
          <pc:docMk/>
          <pc:sldMk cId="2533465164" sldId="677"/>
        </pc:sldMkLst>
      </pc:sldChg>
      <pc:sldChg chg="del">
        <pc:chgData name="Naomi Doerge" userId="S::n.doerge@uwtsd.ac.uk::c2ba5b26-9392-4f76-82ca-966719aba79f" providerId="AD" clId="Web-{7D93040A-D998-1C45-BE63-788B069514B1}" dt="2025-10-16T15:29:17.131" v="205"/>
        <pc:sldMkLst>
          <pc:docMk/>
          <pc:sldMk cId="757330357" sldId="679"/>
        </pc:sldMkLst>
      </pc:sldChg>
      <pc:sldChg chg="modSp new addAnim">
        <pc:chgData name="Naomi Doerge" userId="S::n.doerge@uwtsd.ac.uk::c2ba5b26-9392-4f76-82ca-966719aba79f" providerId="AD" clId="Web-{7D93040A-D998-1C45-BE63-788B069514B1}" dt="2025-10-16T15:29:04.474" v="198"/>
        <pc:sldMkLst>
          <pc:docMk/>
          <pc:sldMk cId="3866131143" sldId="689"/>
        </pc:sldMkLst>
        <pc:spChg chg="mod">
          <ac:chgData name="Naomi Doerge" userId="S::n.doerge@uwtsd.ac.uk::c2ba5b26-9392-4f76-82ca-966719aba79f" providerId="AD" clId="Web-{7D93040A-D998-1C45-BE63-788B069514B1}" dt="2025-10-16T15:18:12.178" v="37" actId="1076"/>
          <ac:spMkLst>
            <pc:docMk/>
            <pc:sldMk cId="3866131143" sldId="689"/>
            <ac:spMk id="2" creationId="{FCBB8641-D156-F1EF-DA2F-7182FA3AD030}"/>
          </ac:spMkLst>
        </pc:spChg>
        <pc:spChg chg="mod">
          <ac:chgData name="Naomi Doerge" userId="S::n.doerge@uwtsd.ac.uk::c2ba5b26-9392-4f76-82ca-966719aba79f" providerId="AD" clId="Web-{7D93040A-D998-1C45-BE63-788B069514B1}" dt="2025-10-16T15:18:23.584" v="40" actId="20577"/>
          <ac:spMkLst>
            <pc:docMk/>
            <pc:sldMk cId="3866131143" sldId="689"/>
            <ac:spMk id="3" creationId="{F09A8D3E-F5D9-9B72-0D1C-096CFDA1D8F5}"/>
          </ac:spMkLst>
        </pc:spChg>
      </pc:sldChg>
      <pc:sldChg chg="modSp new addAnim">
        <pc:chgData name="Naomi Doerge" userId="S::n.doerge@uwtsd.ac.uk::c2ba5b26-9392-4f76-82ca-966719aba79f" providerId="AD" clId="Web-{7D93040A-D998-1C45-BE63-788B069514B1}" dt="2025-10-16T15:28:57.005" v="197"/>
        <pc:sldMkLst>
          <pc:docMk/>
          <pc:sldMk cId="978335303" sldId="690"/>
        </pc:sldMkLst>
        <pc:spChg chg="mod">
          <ac:chgData name="Naomi Doerge" userId="S::n.doerge@uwtsd.ac.uk::c2ba5b26-9392-4f76-82ca-966719aba79f" providerId="AD" clId="Web-{7D93040A-D998-1C45-BE63-788B069514B1}" dt="2025-10-16T15:27:35.299" v="172" actId="1076"/>
          <ac:spMkLst>
            <pc:docMk/>
            <pc:sldMk cId="978335303" sldId="690"/>
            <ac:spMk id="2" creationId="{95447A28-DBB4-0F13-00BF-EED04FF7F931}"/>
          </ac:spMkLst>
        </pc:spChg>
        <pc:spChg chg="mod">
          <ac:chgData name="Naomi Doerge" userId="S::n.doerge@uwtsd.ac.uk::c2ba5b26-9392-4f76-82ca-966719aba79f" providerId="AD" clId="Web-{7D93040A-D998-1C45-BE63-788B069514B1}" dt="2025-10-16T15:28:50.302" v="196" actId="14100"/>
          <ac:spMkLst>
            <pc:docMk/>
            <pc:sldMk cId="978335303" sldId="690"/>
            <ac:spMk id="3" creationId="{06FB9941-7627-459B-976A-1BE06491C986}"/>
          </ac:spMkLst>
        </pc:spChg>
      </pc:sldChg>
      <pc:sldChg chg="addSp delSp modSp add replId addAnim modAnim">
        <pc:chgData name="Naomi Doerge" userId="S::n.doerge@uwtsd.ac.uk::c2ba5b26-9392-4f76-82ca-966719aba79f" providerId="AD" clId="Web-{7D93040A-D998-1C45-BE63-788B069514B1}" dt="2025-10-16T15:54:28.832" v="405"/>
        <pc:sldMkLst>
          <pc:docMk/>
          <pc:sldMk cId="133634205" sldId="691"/>
        </pc:sldMkLst>
        <pc:spChg chg="mod">
          <ac:chgData name="Naomi Doerge" userId="S::n.doerge@uwtsd.ac.uk::c2ba5b26-9392-4f76-82ca-966719aba79f" providerId="AD" clId="Web-{7D93040A-D998-1C45-BE63-788B069514B1}" dt="2025-10-16T15:29:52.116" v="218" actId="1076"/>
          <ac:spMkLst>
            <pc:docMk/>
            <pc:sldMk cId="133634205" sldId="691"/>
            <ac:spMk id="2" creationId="{48D44D34-0591-981A-7CE3-CD62F57FCE56}"/>
          </ac:spMkLst>
        </pc:spChg>
        <pc:spChg chg="mod">
          <ac:chgData name="Naomi Doerge" userId="S::n.doerge@uwtsd.ac.uk::c2ba5b26-9392-4f76-82ca-966719aba79f" providerId="AD" clId="Web-{7D93040A-D998-1C45-BE63-788B069514B1}" dt="2025-10-16T15:53:51.596" v="396" actId="14100"/>
          <ac:spMkLst>
            <pc:docMk/>
            <pc:sldMk cId="133634205" sldId="691"/>
            <ac:spMk id="3" creationId="{77B436E7-05D7-8BB8-A86B-C19D73F30826}"/>
          </ac:spMkLst>
        </pc:spChg>
        <pc:spChg chg="add del">
          <ac:chgData name="Naomi Doerge" userId="S::n.doerge@uwtsd.ac.uk::c2ba5b26-9392-4f76-82ca-966719aba79f" providerId="AD" clId="Web-{7D93040A-D998-1C45-BE63-788B069514B1}" dt="2025-10-16T15:46:42.675" v="364"/>
          <ac:spMkLst>
            <pc:docMk/>
            <pc:sldMk cId="133634205" sldId="691"/>
            <ac:spMk id="5" creationId="{8414ACEB-AA15-B87A-E56A-90D749571AE6}"/>
          </ac:spMkLst>
        </pc:spChg>
        <pc:spChg chg="add mod ord">
          <ac:chgData name="Naomi Doerge" userId="S::n.doerge@uwtsd.ac.uk::c2ba5b26-9392-4f76-82ca-966719aba79f" providerId="AD" clId="Web-{7D93040A-D998-1C45-BE63-788B069514B1}" dt="2025-10-16T15:54:06.925" v="402" actId="14100"/>
          <ac:spMkLst>
            <pc:docMk/>
            <pc:sldMk cId="133634205" sldId="691"/>
            <ac:spMk id="6" creationId="{20C69761-3E47-E262-9871-0B50736F2AF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17E91A1E-6A64-42A7-A209-3AFA62F6EDA0}" type="datetimeFigureOut">
              <a:rPr lang="en-GB"/>
              <a:pPr>
                <a:defRPr/>
              </a:pPr>
              <a:t>16/10/2025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atin typeface="Calibri" panose="020F0502020204030204" pitchFamily="34" charset="0"/>
              </a:defRPr>
            </a:lvl1pPr>
          </a:lstStyle>
          <a:p>
            <a:pPr>
              <a:defRPr/>
            </a:pPr>
            <a:fld id="{8B691804-FF78-4E11-B8BE-B5CBC3CAFBA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0539A2AB-95AD-4750-9764-B4134618D1E0}"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4</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6092438-7EE4-4636-9103-C0C8A57CF5D9}" type="datetime1">
              <a:rPr lang="en-GB"/>
              <a:pPr>
                <a:defRPr/>
              </a:pPr>
              <a:t>16/10/2025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63152B0-4E52-4965-82E0-BBE352D8EE41}" type="slidenum">
              <a:rPr lang="en-GB" altLang="en-US"/>
              <a:pPr>
                <a:defRPr/>
              </a:pPr>
              <a:t>‹#›</a:t>
            </a:fld>
            <a:endParaRPr lang="en-GB" altLang="en-US"/>
          </a:p>
        </p:txBody>
      </p:sp>
    </p:spTree>
    <p:extLst>
      <p:ext uri="{BB962C8B-B14F-4D97-AF65-F5344CB8AC3E}">
        <p14:creationId xmlns:p14="http://schemas.microsoft.com/office/powerpoint/2010/main" val="40532918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3E169DBE-F815-4209-A118-DC7099F385FE}" type="datetime1">
              <a:rPr lang="en-GB"/>
              <a:pPr>
                <a:defRPr/>
              </a:pPr>
              <a:t>16/10/2025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65E5B65-DBC1-4AAD-A9F0-6763231A5C21}" type="slidenum">
              <a:rPr lang="en-GB" altLang="en-US"/>
              <a:pPr>
                <a:defRPr/>
              </a:pPr>
              <a:t>‹#›</a:t>
            </a:fld>
            <a:endParaRPr lang="en-GB" altLang="en-US"/>
          </a:p>
        </p:txBody>
      </p:sp>
    </p:spTree>
    <p:extLst>
      <p:ext uri="{BB962C8B-B14F-4D97-AF65-F5344CB8AC3E}">
        <p14:creationId xmlns:p14="http://schemas.microsoft.com/office/powerpoint/2010/main" val="4366346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BB933D0A-9AF9-4FC5-A54D-8C5CFBAE05F5}" type="datetime1">
              <a:rPr lang="en-GB"/>
              <a:pPr>
                <a:defRPr/>
              </a:pPr>
              <a:t>16/10/2025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878A0076-4526-4FA1-B57D-62052302D1FD}" type="slidenum">
              <a:rPr lang="en-GB" altLang="en-US"/>
              <a:pPr>
                <a:defRPr/>
              </a:pPr>
              <a:t>‹#›</a:t>
            </a:fld>
            <a:endParaRPr lang="en-GB" altLang="en-US"/>
          </a:p>
        </p:txBody>
      </p:sp>
    </p:spTree>
    <p:extLst>
      <p:ext uri="{BB962C8B-B14F-4D97-AF65-F5344CB8AC3E}">
        <p14:creationId xmlns:p14="http://schemas.microsoft.com/office/powerpoint/2010/main" val="22141432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9924F442-E04E-4E55-AC02-7420DD22683E}" type="datetime1">
              <a:rPr lang="en-GB"/>
              <a:pPr>
                <a:defRPr/>
              </a:pPr>
              <a:t>16/10/2025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6E5A3FBD-B329-48C2-839C-4CD0D0E62EF6}" type="slidenum">
              <a:rPr lang="en-GB" altLang="en-US"/>
              <a:pPr>
                <a:defRPr/>
              </a:pPr>
              <a:t>‹#›</a:t>
            </a:fld>
            <a:endParaRPr lang="en-GB" altLang="en-US"/>
          </a:p>
        </p:txBody>
      </p:sp>
    </p:spTree>
    <p:extLst>
      <p:ext uri="{BB962C8B-B14F-4D97-AF65-F5344CB8AC3E}">
        <p14:creationId xmlns:p14="http://schemas.microsoft.com/office/powerpoint/2010/main" val="9627716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E946AA24-6785-448A-9B33-4500638632F2}" type="datetime1">
              <a:rPr lang="en-GB"/>
              <a:pPr>
                <a:defRPr/>
              </a:pPr>
              <a:t>16/10/2025</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BCF97199-F7DF-4DF3-A547-58B5A3F4291A}" type="slidenum">
              <a:rPr lang="en-GB" altLang="en-US"/>
              <a:pPr>
                <a:defRPr/>
              </a:pPr>
              <a:t>‹#›</a:t>
            </a:fld>
            <a:endParaRPr lang="en-GB" altLang="en-US"/>
          </a:p>
        </p:txBody>
      </p:sp>
    </p:spTree>
    <p:extLst>
      <p:ext uri="{BB962C8B-B14F-4D97-AF65-F5344CB8AC3E}">
        <p14:creationId xmlns:p14="http://schemas.microsoft.com/office/powerpoint/2010/main" val="1858138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7E7DE3E3-AD0F-4ECB-975B-5A2AF0C82EA9}" type="datetime1">
              <a:rPr lang="en-GB"/>
              <a:pPr>
                <a:defRPr/>
              </a:pPr>
              <a:t>16/10/2025</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EC1A894-2A1A-48B2-98CB-3C2E10102BA0}" type="slidenum">
              <a:rPr lang="en-GB" altLang="en-US"/>
              <a:pPr>
                <a:defRPr/>
              </a:pPr>
              <a:t>‹#›</a:t>
            </a:fld>
            <a:endParaRPr lang="en-GB" altLang="en-US"/>
          </a:p>
        </p:txBody>
      </p:sp>
    </p:spTree>
    <p:extLst>
      <p:ext uri="{BB962C8B-B14F-4D97-AF65-F5344CB8AC3E}">
        <p14:creationId xmlns:p14="http://schemas.microsoft.com/office/powerpoint/2010/main" val="14928986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A3A4249-34A0-4AAA-B7B4-ECC759B1121A}" type="datetime1">
              <a:rPr lang="en-GB"/>
              <a:pPr>
                <a:defRPr/>
              </a:pPr>
              <a:t>16/10/2025</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1353A8D-6BC7-4D3B-BB26-1AA1F7621235}" type="slidenum">
              <a:rPr lang="en-GB" altLang="en-US"/>
              <a:pPr>
                <a:defRPr/>
              </a:pPr>
              <a:t>‹#›</a:t>
            </a:fld>
            <a:endParaRPr lang="en-GB" altLang="en-US"/>
          </a:p>
        </p:txBody>
      </p:sp>
    </p:spTree>
    <p:extLst>
      <p:ext uri="{BB962C8B-B14F-4D97-AF65-F5344CB8AC3E}">
        <p14:creationId xmlns:p14="http://schemas.microsoft.com/office/powerpoint/2010/main" val="12128329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C21520C0-5B4C-4280-8044-2E08FF4019B4}" type="datetime1">
              <a:rPr lang="en-GB"/>
              <a:pPr>
                <a:defRPr/>
              </a:pPr>
              <a:t>16/10/2025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4B9B457F-28A0-4FAE-9F0C-71AB9D9E79C0}" type="slidenum">
              <a:rPr lang="en-GB" altLang="en-US"/>
              <a:pPr>
                <a:defRPr/>
              </a:pPr>
              <a:t>‹#›</a:t>
            </a:fld>
            <a:endParaRPr lang="en-GB" altLang="en-US"/>
          </a:p>
        </p:txBody>
      </p:sp>
    </p:spTree>
    <p:extLst>
      <p:ext uri="{BB962C8B-B14F-4D97-AF65-F5344CB8AC3E}">
        <p14:creationId xmlns:p14="http://schemas.microsoft.com/office/powerpoint/2010/main" val="1680621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3B2D6B89-09AC-4741-9EC2-F119C3D2B8E1}" type="datetime1">
              <a:rPr lang="en-GB"/>
              <a:pPr>
                <a:defRPr/>
              </a:pPr>
              <a:t>16/10/2025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0694D7AC-F2B1-40DF-8861-30D46F13E68F}" type="slidenum">
              <a:rPr lang="en-GB" altLang="en-US"/>
              <a:pPr>
                <a:defRPr/>
              </a:pPr>
              <a:t>‹#›</a:t>
            </a:fld>
            <a:endParaRPr lang="en-GB" altLang="en-US"/>
          </a:p>
        </p:txBody>
      </p:sp>
    </p:spTree>
    <p:extLst>
      <p:ext uri="{BB962C8B-B14F-4D97-AF65-F5344CB8AC3E}">
        <p14:creationId xmlns:p14="http://schemas.microsoft.com/office/powerpoint/2010/main" val="10740890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ECC0777-1175-4649-A6CA-63F0B82C2A59}" type="datetime1">
              <a:rPr lang="en-GB"/>
              <a:pPr>
                <a:defRPr/>
              </a:pPr>
              <a:t>16/10/2025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65A7E0-D96E-4F21-B8A9-47C0C5269AEA}" type="slidenum">
              <a:rPr lang="en-GB" altLang="en-US"/>
              <a:pPr>
                <a:defRPr/>
              </a:pPr>
              <a:t>‹#›</a:t>
            </a:fld>
            <a:endParaRPr lang="en-GB" altLang="en-US"/>
          </a:p>
        </p:txBody>
      </p:sp>
    </p:spTree>
    <p:extLst>
      <p:ext uri="{BB962C8B-B14F-4D97-AF65-F5344CB8AC3E}">
        <p14:creationId xmlns:p14="http://schemas.microsoft.com/office/powerpoint/2010/main" val="1478656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F0D7377-0FFC-46BA-81B2-23072C0AE3F8}" type="datetime1">
              <a:rPr lang="en-GB"/>
              <a:pPr>
                <a:defRPr/>
              </a:pPr>
              <a:t>16/10/2025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16E4200-1EE1-4A85-B8B2-A58E5A8E5CBF}" type="slidenum">
              <a:rPr lang="en-GB" altLang="en-US"/>
              <a:pPr>
                <a:defRPr/>
              </a:pPr>
              <a:t>‹#›</a:t>
            </a:fld>
            <a:endParaRPr lang="en-GB" altLang="en-US"/>
          </a:p>
        </p:txBody>
      </p:sp>
    </p:spTree>
    <p:extLst>
      <p:ext uri="{BB962C8B-B14F-4D97-AF65-F5344CB8AC3E}">
        <p14:creationId xmlns:p14="http://schemas.microsoft.com/office/powerpoint/2010/main" val="22643048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27ECC41-19EA-482A-953E-7123B3AD5E76}" type="datetime1">
              <a:rPr lang="en-GB"/>
              <a:pPr>
                <a:defRPr/>
              </a:pPr>
              <a:t>16/10/2025</a:t>
            </a:fld>
            <a:endParaRPr lang="en-GB"/>
          </a:p>
        </p:txBody>
      </p:sp>
      <p:sp>
        <p:nvSpPr>
          <p:cNvPr id="5" name="Slide Number Placeholder 5"/>
          <p:cNvSpPr>
            <a:spLocks noGrp="1"/>
          </p:cNvSpPr>
          <p:nvPr>
            <p:ph type="sldNum" sz="quarter" idx="11"/>
          </p:nvPr>
        </p:nvSpPr>
        <p:spPr/>
        <p:txBody>
          <a:bodyPr/>
          <a:lstStyle>
            <a:lvl1pPr>
              <a:defRPr/>
            </a:lvl1pPr>
          </a:lstStyle>
          <a:p>
            <a:pPr>
              <a:defRPr/>
            </a:pPr>
            <a:fld id="{2CBCEE50-36CB-41C1-8C57-9AC84F570812}" type="slidenum">
              <a:rPr lang="en-GB" altLang="en-US"/>
              <a:pPr>
                <a:defRPr/>
              </a:pPr>
              <a:t>‹#›</a:t>
            </a:fld>
            <a:endParaRPr lang="en-GB" altLang="en-US"/>
          </a:p>
        </p:txBody>
      </p:sp>
    </p:spTree>
    <p:extLst>
      <p:ext uri="{BB962C8B-B14F-4D97-AF65-F5344CB8AC3E}">
        <p14:creationId xmlns:p14="http://schemas.microsoft.com/office/powerpoint/2010/main" val="32011877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88CDF714-6E5E-4674-9BCB-7577AC040E7A}" type="datetime1">
              <a:rPr lang="en-GB"/>
              <a:pPr>
                <a:defRPr/>
              </a:pPr>
              <a:t>16/10/2025</a:t>
            </a:fld>
            <a:endParaRPr lang="en-GB"/>
          </a:p>
        </p:txBody>
      </p:sp>
      <p:sp>
        <p:nvSpPr>
          <p:cNvPr id="5" name="Slide Number Placeholder 5"/>
          <p:cNvSpPr>
            <a:spLocks noGrp="1"/>
          </p:cNvSpPr>
          <p:nvPr>
            <p:ph type="sldNum" sz="quarter" idx="11"/>
          </p:nvPr>
        </p:nvSpPr>
        <p:spPr/>
        <p:txBody>
          <a:bodyPr/>
          <a:lstStyle>
            <a:lvl1pPr>
              <a:defRPr/>
            </a:lvl1pPr>
          </a:lstStyle>
          <a:p>
            <a:pPr>
              <a:defRPr/>
            </a:pPr>
            <a:fld id="{0BA5DB35-34C8-44B6-B061-E823A941770D}" type="slidenum">
              <a:rPr lang="en-GB" altLang="en-US"/>
              <a:pPr>
                <a:defRPr/>
              </a:pPr>
              <a:t>‹#›</a:t>
            </a:fld>
            <a:endParaRPr lang="en-GB" altLang="en-US"/>
          </a:p>
        </p:txBody>
      </p:sp>
    </p:spTree>
    <p:extLst>
      <p:ext uri="{BB962C8B-B14F-4D97-AF65-F5344CB8AC3E}">
        <p14:creationId xmlns:p14="http://schemas.microsoft.com/office/powerpoint/2010/main" val="11432545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7E428EEB-D655-43C2-81ED-DA8813E2705E}" type="datetime1">
              <a:rPr lang="en-GB"/>
              <a:pPr>
                <a:defRPr/>
              </a:pPr>
              <a:t>16/10/2025</a:t>
            </a:fld>
            <a:endParaRPr lang="en-GB"/>
          </a:p>
        </p:txBody>
      </p:sp>
      <p:sp>
        <p:nvSpPr>
          <p:cNvPr id="5" name="Slide Number Placeholder 5"/>
          <p:cNvSpPr>
            <a:spLocks noGrp="1"/>
          </p:cNvSpPr>
          <p:nvPr>
            <p:ph type="sldNum" sz="quarter" idx="11"/>
          </p:nvPr>
        </p:nvSpPr>
        <p:spPr/>
        <p:txBody>
          <a:bodyPr/>
          <a:lstStyle>
            <a:lvl1pPr>
              <a:defRPr/>
            </a:lvl1pPr>
          </a:lstStyle>
          <a:p>
            <a:pPr>
              <a:defRPr/>
            </a:pPr>
            <a:fld id="{52796536-B6AD-4C4E-89A1-32E0A627C67F}" type="slidenum">
              <a:rPr lang="en-GB" altLang="en-US"/>
              <a:pPr>
                <a:defRPr/>
              </a:pPr>
              <a:t>‹#›</a:t>
            </a:fld>
            <a:endParaRPr lang="en-GB" altLang="en-US"/>
          </a:p>
        </p:txBody>
      </p:sp>
    </p:spTree>
    <p:extLst>
      <p:ext uri="{BB962C8B-B14F-4D97-AF65-F5344CB8AC3E}">
        <p14:creationId xmlns:p14="http://schemas.microsoft.com/office/powerpoint/2010/main" val="15800006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D54F57E8-5F16-48BD-A5AC-365AE284B917}" type="datetime1">
              <a:rPr lang="en-GB"/>
              <a:pPr>
                <a:defRPr/>
              </a:pPr>
              <a:t>16/10/2025</a:t>
            </a:fld>
            <a:endParaRPr lang="en-GB"/>
          </a:p>
        </p:txBody>
      </p:sp>
      <p:sp>
        <p:nvSpPr>
          <p:cNvPr id="6" name="Slide Number Placeholder 5"/>
          <p:cNvSpPr>
            <a:spLocks noGrp="1"/>
          </p:cNvSpPr>
          <p:nvPr>
            <p:ph type="sldNum" sz="quarter" idx="11"/>
          </p:nvPr>
        </p:nvSpPr>
        <p:spPr/>
        <p:txBody>
          <a:bodyPr/>
          <a:lstStyle>
            <a:lvl1pPr>
              <a:defRPr/>
            </a:lvl1pPr>
          </a:lstStyle>
          <a:p>
            <a:pPr>
              <a:defRPr/>
            </a:pPr>
            <a:fld id="{1158B231-97C8-43D3-A3DF-D8F3081D8AA8}" type="slidenum">
              <a:rPr lang="en-GB" altLang="en-US"/>
              <a:pPr>
                <a:defRPr/>
              </a:pPr>
              <a:t>‹#›</a:t>
            </a:fld>
            <a:endParaRPr lang="en-GB" altLang="en-US"/>
          </a:p>
        </p:txBody>
      </p:sp>
    </p:spTree>
    <p:extLst>
      <p:ext uri="{BB962C8B-B14F-4D97-AF65-F5344CB8AC3E}">
        <p14:creationId xmlns:p14="http://schemas.microsoft.com/office/powerpoint/2010/main" val="39654773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B9DD20E8-FDB4-49D5-80F6-768F72F91914}" type="datetime1">
              <a:rPr lang="en-GB"/>
              <a:pPr>
                <a:defRPr/>
              </a:pPr>
              <a:t>16/10/2025</a:t>
            </a:fld>
            <a:endParaRPr lang="en-GB"/>
          </a:p>
        </p:txBody>
      </p:sp>
      <p:sp>
        <p:nvSpPr>
          <p:cNvPr id="8" name="Slide Number Placeholder 5"/>
          <p:cNvSpPr>
            <a:spLocks noGrp="1"/>
          </p:cNvSpPr>
          <p:nvPr>
            <p:ph type="sldNum" sz="quarter" idx="11"/>
          </p:nvPr>
        </p:nvSpPr>
        <p:spPr/>
        <p:txBody>
          <a:bodyPr/>
          <a:lstStyle>
            <a:lvl1pPr>
              <a:defRPr/>
            </a:lvl1pPr>
          </a:lstStyle>
          <a:p>
            <a:pPr>
              <a:defRPr/>
            </a:pPr>
            <a:fld id="{C6FE8BAC-7553-4E63-815C-BCE64170BB95}" type="slidenum">
              <a:rPr lang="en-GB" altLang="en-US"/>
              <a:pPr>
                <a:defRPr/>
              </a:pPr>
              <a:t>‹#›</a:t>
            </a:fld>
            <a:endParaRPr lang="en-GB" altLang="en-US"/>
          </a:p>
        </p:txBody>
      </p:sp>
    </p:spTree>
    <p:extLst>
      <p:ext uri="{BB962C8B-B14F-4D97-AF65-F5344CB8AC3E}">
        <p14:creationId xmlns:p14="http://schemas.microsoft.com/office/powerpoint/2010/main" val="9636799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1DBECB00-7774-4B18-B6E4-B5FAED863DCC}" type="datetime1">
              <a:rPr lang="en-GB"/>
              <a:pPr>
                <a:defRPr/>
              </a:pPr>
              <a:t>16/10/2025</a:t>
            </a:fld>
            <a:endParaRPr lang="en-GB"/>
          </a:p>
        </p:txBody>
      </p:sp>
      <p:sp>
        <p:nvSpPr>
          <p:cNvPr id="4" name="Slide Number Placeholder 5"/>
          <p:cNvSpPr>
            <a:spLocks noGrp="1"/>
          </p:cNvSpPr>
          <p:nvPr>
            <p:ph type="sldNum" sz="quarter" idx="11"/>
          </p:nvPr>
        </p:nvSpPr>
        <p:spPr/>
        <p:txBody>
          <a:bodyPr/>
          <a:lstStyle>
            <a:lvl1pPr>
              <a:defRPr/>
            </a:lvl1pPr>
          </a:lstStyle>
          <a:p>
            <a:pPr>
              <a:defRPr/>
            </a:pPr>
            <a:fld id="{264E93B2-BB80-471B-BF15-CF7E4CBDA032}" type="slidenum">
              <a:rPr lang="en-GB" altLang="en-US"/>
              <a:pPr>
                <a:defRPr/>
              </a:pPr>
              <a:t>‹#›</a:t>
            </a:fld>
            <a:endParaRPr lang="en-GB" altLang="en-US"/>
          </a:p>
        </p:txBody>
      </p:sp>
    </p:spTree>
    <p:extLst>
      <p:ext uri="{BB962C8B-B14F-4D97-AF65-F5344CB8AC3E}">
        <p14:creationId xmlns:p14="http://schemas.microsoft.com/office/powerpoint/2010/main" val="35410456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ACA03EEC-B14E-4A7F-BFD6-5060B1114ACC}" type="datetime1">
              <a:rPr lang="en-GB"/>
              <a:pPr>
                <a:defRPr/>
              </a:pPr>
              <a:t>16/10/2025</a:t>
            </a:fld>
            <a:endParaRPr lang="en-GB"/>
          </a:p>
        </p:txBody>
      </p:sp>
      <p:sp>
        <p:nvSpPr>
          <p:cNvPr id="3" name="Slide Number Placeholder 5"/>
          <p:cNvSpPr>
            <a:spLocks noGrp="1"/>
          </p:cNvSpPr>
          <p:nvPr>
            <p:ph type="sldNum" sz="quarter" idx="11"/>
          </p:nvPr>
        </p:nvSpPr>
        <p:spPr/>
        <p:txBody>
          <a:bodyPr/>
          <a:lstStyle>
            <a:lvl1pPr>
              <a:defRPr/>
            </a:lvl1pPr>
          </a:lstStyle>
          <a:p>
            <a:pPr>
              <a:defRPr/>
            </a:pPr>
            <a:fld id="{703C9C18-436A-41F6-9797-10541D74A8B8}" type="slidenum">
              <a:rPr lang="en-GB" altLang="en-US"/>
              <a:pPr>
                <a:defRPr/>
              </a:pPr>
              <a:t>‹#›</a:t>
            </a:fld>
            <a:endParaRPr lang="en-GB" altLang="en-US"/>
          </a:p>
        </p:txBody>
      </p:sp>
    </p:spTree>
    <p:extLst>
      <p:ext uri="{BB962C8B-B14F-4D97-AF65-F5344CB8AC3E}">
        <p14:creationId xmlns:p14="http://schemas.microsoft.com/office/powerpoint/2010/main" val="284300033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52588FE9-B7CF-4C10-8F60-2AFD49FF6B4A}" type="datetime1">
              <a:rPr lang="en-GB"/>
              <a:pPr>
                <a:defRPr/>
              </a:pPr>
              <a:t>16/10/2025</a:t>
            </a:fld>
            <a:endParaRPr lang="en-GB"/>
          </a:p>
        </p:txBody>
      </p:sp>
      <p:sp>
        <p:nvSpPr>
          <p:cNvPr id="6" name="Slide Number Placeholder 5"/>
          <p:cNvSpPr>
            <a:spLocks noGrp="1"/>
          </p:cNvSpPr>
          <p:nvPr>
            <p:ph type="sldNum" sz="quarter" idx="11"/>
          </p:nvPr>
        </p:nvSpPr>
        <p:spPr/>
        <p:txBody>
          <a:bodyPr/>
          <a:lstStyle>
            <a:lvl1pPr>
              <a:defRPr/>
            </a:lvl1pPr>
          </a:lstStyle>
          <a:p>
            <a:pPr>
              <a:defRPr/>
            </a:pPr>
            <a:fld id="{E2B9FA73-AE59-4174-8456-F06501F255FB}" type="slidenum">
              <a:rPr lang="en-GB" altLang="en-US"/>
              <a:pPr>
                <a:defRPr/>
              </a:pPr>
              <a:t>‹#›</a:t>
            </a:fld>
            <a:endParaRPr lang="en-GB" altLang="en-US"/>
          </a:p>
        </p:txBody>
      </p:sp>
    </p:spTree>
    <p:extLst>
      <p:ext uri="{BB962C8B-B14F-4D97-AF65-F5344CB8AC3E}">
        <p14:creationId xmlns:p14="http://schemas.microsoft.com/office/powerpoint/2010/main" val="7439334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B54B5C1-EB0C-4891-83EA-565F707CD801}" type="datetime1">
              <a:rPr lang="en-GB"/>
              <a:pPr>
                <a:defRPr/>
              </a:pPr>
              <a:t>16/10/2025</a:t>
            </a:fld>
            <a:endParaRPr lang="en-GB"/>
          </a:p>
        </p:txBody>
      </p:sp>
      <p:sp>
        <p:nvSpPr>
          <p:cNvPr id="6" name="Slide Number Placeholder 5"/>
          <p:cNvSpPr>
            <a:spLocks noGrp="1"/>
          </p:cNvSpPr>
          <p:nvPr>
            <p:ph type="sldNum" sz="quarter" idx="11"/>
          </p:nvPr>
        </p:nvSpPr>
        <p:spPr/>
        <p:txBody>
          <a:bodyPr/>
          <a:lstStyle>
            <a:lvl1pPr>
              <a:defRPr/>
            </a:lvl1pPr>
          </a:lstStyle>
          <a:p>
            <a:pPr>
              <a:defRPr/>
            </a:pPr>
            <a:fld id="{82FA35A5-3AA5-4D86-9171-7094E82C0F20}" type="slidenum">
              <a:rPr lang="en-GB" altLang="en-US"/>
              <a:pPr>
                <a:defRPr/>
              </a:pPr>
              <a:t>‹#›</a:t>
            </a:fld>
            <a:endParaRPr lang="en-GB" altLang="en-US"/>
          </a:p>
        </p:txBody>
      </p:sp>
    </p:spTree>
    <p:extLst>
      <p:ext uri="{BB962C8B-B14F-4D97-AF65-F5344CB8AC3E}">
        <p14:creationId xmlns:p14="http://schemas.microsoft.com/office/powerpoint/2010/main" val="260818638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3FFA933-8B13-44D1-B72A-3A40E63B9BEC}" type="datetime1">
              <a:rPr lang="en-GB"/>
              <a:pPr>
                <a:defRPr/>
              </a:pPr>
              <a:t>16/10/2025</a:t>
            </a:fld>
            <a:endParaRPr lang="en-GB"/>
          </a:p>
        </p:txBody>
      </p:sp>
      <p:sp>
        <p:nvSpPr>
          <p:cNvPr id="5" name="Slide Number Placeholder 5"/>
          <p:cNvSpPr>
            <a:spLocks noGrp="1"/>
          </p:cNvSpPr>
          <p:nvPr>
            <p:ph type="sldNum" sz="quarter" idx="11"/>
          </p:nvPr>
        </p:nvSpPr>
        <p:spPr/>
        <p:txBody>
          <a:bodyPr/>
          <a:lstStyle>
            <a:lvl1pPr>
              <a:defRPr/>
            </a:lvl1pPr>
          </a:lstStyle>
          <a:p>
            <a:pPr>
              <a:defRPr/>
            </a:pPr>
            <a:fld id="{20CA2798-5A76-40A3-8D8B-F8B170758745}" type="slidenum">
              <a:rPr lang="en-GB" altLang="en-US"/>
              <a:pPr>
                <a:defRPr/>
              </a:pPr>
              <a:t>‹#›</a:t>
            </a:fld>
            <a:endParaRPr lang="en-GB" altLang="en-US"/>
          </a:p>
        </p:txBody>
      </p:sp>
    </p:spTree>
    <p:extLst>
      <p:ext uri="{BB962C8B-B14F-4D97-AF65-F5344CB8AC3E}">
        <p14:creationId xmlns:p14="http://schemas.microsoft.com/office/powerpoint/2010/main" val="416074877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F1163F08-6A97-4156-9294-3C63E7FBB29C}" type="datetime1">
              <a:rPr lang="en-GB"/>
              <a:pPr>
                <a:defRPr/>
              </a:pPr>
              <a:t>16/10/2025</a:t>
            </a:fld>
            <a:endParaRPr lang="en-GB"/>
          </a:p>
        </p:txBody>
      </p:sp>
      <p:sp>
        <p:nvSpPr>
          <p:cNvPr id="5" name="Slide Number Placeholder 5"/>
          <p:cNvSpPr>
            <a:spLocks noGrp="1"/>
          </p:cNvSpPr>
          <p:nvPr>
            <p:ph type="sldNum" sz="quarter" idx="11"/>
          </p:nvPr>
        </p:nvSpPr>
        <p:spPr/>
        <p:txBody>
          <a:bodyPr/>
          <a:lstStyle>
            <a:lvl1pPr>
              <a:defRPr/>
            </a:lvl1pPr>
          </a:lstStyle>
          <a:p>
            <a:pPr>
              <a:defRPr/>
            </a:pPr>
            <a:fld id="{D4C3621B-BCF9-45C1-B6BD-A5169FE7BBAB}" type="slidenum">
              <a:rPr lang="en-GB" altLang="en-US"/>
              <a:pPr>
                <a:defRPr/>
              </a:pPr>
              <a:t>‹#›</a:t>
            </a:fld>
            <a:endParaRPr lang="en-GB" altLang="en-US"/>
          </a:p>
        </p:txBody>
      </p:sp>
    </p:spTree>
    <p:extLst>
      <p:ext uri="{BB962C8B-B14F-4D97-AF65-F5344CB8AC3E}">
        <p14:creationId xmlns:p14="http://schemas.microsoft.com/office/powerpoint/2010/main" val="9975557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06A18175-4CCB-4D59-9E7A-CB9E10CAD97C}" type="datetime1">
              <a:rPr lang="en-GB"/>
              <a:pPr>
                <a:defRPr/>
              </a:pPr>
              <a:t>16/10/2025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373FB7A2-415E-41A5-B6CD-01E09ABC31D7}" type="slidenum">
              <a:rPr lang="en-GB" altLang="en-US"/>
              <a:pPr>
                <a:defRPr/>
              </a:pPr>
              <a:t>‹#›</a:t>
            </a:fld>
            <a:endParaRPr lang="en-GB" altLang="en-US"/>
          </a:p>
        </p:txBody>
      </p:sp>
    </p:spTree>
    <p:extLst>
      <p:ext uri="{BB962C8B-B14F-4D97-AF65-F5344CB8AC3E}">
        <p14:creationId xmlns:p14="http://schemas.microsoft.com/office/powerpoint/2010/main" val="1505163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734DD8D-AE26-4A6C-B780-968F72A0D9BC}" type="datetime1">
              <a:rPr lang="en-GB"/>
              <a:pPr>
                <a:defRPr/>
              </a:pPr>
              <a:t>16/10/2025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DD17434-A7DD-4661-AAA4-10CC5EC625E0}" type="slidenum">
              <a:rPr lang="en-GB" altLang="en-US"/>
              <a:pPr>
                <a:defRPr/>
              </a:pPr>
              <a:t>‹#›</a:t>
            </a:fld>
            <a:endParaRPr lang="en-GB" altLang="en-US"/>
          </a:p>
        </p:txBody>
      </p:sp>
    </p:spTree>
    <p:extLst>
      <p:ext uri="{BB962C8B-B14F-4D97-AF65-F5344CB8AC3E}">
        <p14:creationId xmlns:p14="http://schemas.microsoft.com/office/powerpoint/2010/main" val="210533814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08B30223-4BA2-41A5-8378-082085042B8B}" type="datetime1">
              <a:rPr lang="en-GB"/>
              <a:pPr>
                <a:defRPr/>
              </a:pPr>
              <a:t>16/10/2025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039F0DC0-9577-4AF7-9997-F1F3A4753A89}" type="slidenum">
              <a:rPr lang="en-GB" altLang="en-US"/>
              <a:pPr>
                <a:defRPr/>
              </a:pPr>
              <a:t>‹#›</a:t>
            </a:fld>
            <a:endParaRPr lang="en-GB" altLang="en-US"/>
          </a:p>
        </p:txBody>
      </p:sp>
    </p:spTree>
    <p:extLst>
      <p:ext uri="{BB962C8B-B14F-4D97-AF65-F5344CB8AC3E}">
        <p14:creationId xmlns:p14="http://schemas.microsoft.com/office/powerpoint/2010/main" val="36959688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F11C2DB4-2A82-464E-9A30-E4E62EEAE577}" type="datetime1">
              <a:rPr lang="en-GB"/>
              <a:pPr>
                <a:defRPr/>
              </a:pPr>
              <a:t>16/10/2025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D3E0AAA-BD4A-47E9-8353-87A382C7C60D}" type="slidenum">
              <a:rPr lang="en-GB" altLang="en-US"/>
              <a:pPr>
                <a:defRPr/>
              </a:pPr>
              <a:t>‹#›</a:t>
            </a:fld>
            <a:endParaRPr lang="en-GB" altLang="en-US"/>
          </a:p>
        </p:txBody>
      </p:sp>
    </p:spTree>
    <p:extLst>
      <p:ext uri="{BB962C8B-B14F-4D97-AF65-F5344CB8AC3E}">
        <p14:creationId xmlns:p14="http://schemas.microsoft.com/office/powerpoint/2010/main" val="23010156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746D00B3-FBD0-4898-A21F-1C90CA3AC2AE}" type="datetime1">
              <a:rPr lang="en-GB"/>
              <a:pPr>
                <a:defRPr/>
              </a:pPr>
              <a:t>16/10/2025</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4CFBBD99-D03B-4006-8C30-13CE4ACD22F3}" type="slidenum">
              <a:rPr lang="en-GB" altLang="en-US"/>
              <a:pPr>
                <a:defRPr/>
              </a:pPr>
              <a:t>‹#›</a:t>
            </a:fld>
            <a:endParaRPr lang="en-GB" altLang="en-US"/>
          </a:p>
        </p:txBody>
      </p:sp>
    </p:spTree>
    <p:extLst>
      <p:ext uri="{BB962C8B-B14F-4D97-AF65-F5344CB8AC3E}">
        <p14:creationId xmlns:p14="http://schemas.microsoft.com/office/powerpoint/2010/main" val="68855210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D8CAC354-3C3A-42F3-94F7-BDC768A017A0}" type="datetime1">
              <a:rPr lang="en-GB"/>
              <a:pPr>
                <a:defRPr/>
              </a:pPr>
              <a:t>16/10/2025</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20A1F56E-245A-4786-9F0D-BF77875DF12F}" type="slidenum">
              <a:rPr lang="en-GB" altLang="en-US"/>
              <a:pPr>
                <a:defRPr/>
              </a:pPr>
              <a:t>‹#›</a:t>
            </a:fld>
            <a:endParaRPr lang="en-GB" altLang="en-US"/>
          </a:p>
        </p:txBody>
      </p:sp>
    </p:spTree>
    <p:extLst>
      <p:ext uri="{BB962C8B-B14F-4D97-AF65-F5344CB8AC3E}">
        <p14:creationId xmlns:p14="http://schemas.microsoft.com/office/powerpoint/2010/main" val="37725227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46A9C64A-C95D-40FB-94EC-91D162CC4BE6}" type="datetime1">
              <a:rPr lang="en-GB"/>
              <a:pPr>
                <a:defRPr/>
              </a:pPr>
              <a:t>16/10/2025</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C7C6F31-1CA0-4C6C-A3BA-29E98D89E290}" type="slidenum">
              <a:rPr lang="en-GB" altLang="en-US"/>
              <a:pPr>
                <a:defRPr/>
              </a:pPr>
              <a:t>‹#›</a:t>
            </a:fld>
            <a:endParaRPr lang="en-GB" altLang="en-US"/>
          </a:p>
        </p:txBody>
      </p:sp>
    </p:spTree>
    <p:extLst>
      <p:ext uri="{BB962C8B-B14F-4D97-AF65-F5344CB8AC3E}">
        <p14:creationId xmlns:p14="http://schemas.microsoft.com/office/powerpoint/2010/main" val="421126840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94F3833-EA02-4E1A-A7E8-D5A78044EBBC}" type="datetime1">
              <a:rPr lang="en-GB"/>
              <a:pPr>
                <a:defRPr/>
              </a:pPr>
              <a:t>16/10/2025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D82228AD-6825-41E5-91E7-1C677A95F727}" type="slidenum">
              <a:rPr lang="en-GB" altLang="en-US"/>
              <a:pPr>
                <a:defRPr/>
              </a:pPr>
              <a:t>‹#›</a:t>
            </a:fld>
            <a:endParaRPr lang="en-GB" altLang="en-US"/>
          </a:p>
        </p:txBody>
      </p:sp>
    </p:spTree>
    <p:extLst>
      <p:ext uri="{BB962C8B-B14F-4D97-AF65-F5344CB8AC3E}">
        <p14:creationId xmlns:p14="http://schemas.microsoft.com/office/powerpoint/2010/main" val="132008355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23D7EC6-97FE-471F-BEC9-7BF2358EB8E2}" type="datetime1">
              <a:rPr lang="en-GB"/>
              <a:pPr>
                <a:defRPr/>
              </a:pPr>
              <a:t>16/10/2025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35668082-4673-4954-9655-B6E541C98A60}" type="slidenum">
              <a:rPr lang="en-GB" altLang="en-US"/>
              <a:pPr>
                <a:defRPr/>
              </a:pPr>
              <a:t>‹#›</a:t>
            </a:fld>
            <a:endParaRPr lang="en-GB" altLang="en-US"/>
          </a:p>
        </p:txBody>
      </p:sp>
    </p:spTree>
    <p:extLst>
      <p:ext uri="{BB962C8B-B14F-4D97-AF65-F5344CB8AC3E}">
        <p14:creationId xmlns:p14="http://schemas.microsoft.com/office/powerpoint/2010/main" val="239412912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D3277691-3D83-4B5F-B87A-A61B87E980DE}" type="datetime1">
              <a:rPr lang="en-GB"/>
              <a:pPr>
                <a:defRPr/>
              </a:pPr>
              <a:t>16/10/2025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2529DA5-8ED2-4C51-B184-95EB2B5739C8}" type="slidenum">
              <a:rPr lang="en-GB" altLang="en-US"/>
              <a:pPr>
                <a:defRPr/>
              </a:pPr>
              <a:t>‹#›</a:t>
            </a:fld>
            <a:endParaRPr lang="en-GB" altLang="en-US"/>
          </a:p>
        </p:txBody>
      </p:sp>
    </p:spTree>
    <p:extLst>
      <p:ext uri="{BB962C8B-B14F-4D97-AF65-F5344CB8AC3E}">
        <p14:creationId xmlns:p14="http://schemas.microsoft.com/office/powerpoint/2010/main" val="142550370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1ED13E7-388D-4ED8-BB1D-E2F751DD14CC}" type="datetime1">
              <a:rPr lang="en-GB"/>
              <a:pPr>
                <a:defRPr/>
              </a:pPr>
              <a:t>16/10/2025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D843565E-6FD7-4D9D-8C7F-50E5CDEB8028}" type="slidenum">
              <a:rPr lang="en-GB" altLang="en-US"/>
              <a:pPr>
                <a:defRPr/>
              </a:pPr>
              <a:t>‹#›</a:t>
            </a:fld>
            <a:endParaRPr lang="en-GB" altLang="en-US"/>
          </a:p>
        </p:txBody>
      </p:sp>
    </p:spTree>
    <p:extLst>
      <p:ext uri="{BB962C8B-B14F-4D97-AF65-F5344CB8AC3E}">
        <p14:creationId xmlns:p14="http://schemas.microsoft.com/office/powerpoint/2010/main" val="15465952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E2622CC5-44A9-4BFD-A04A-D5688105F279}" type="datetime1">
              <a:rPr lang="en-GB"/>
              <a:pPr>
                <a:defRPr/>
              </a:pPr>
              <a:t>16/10/2025</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C3EB5211-CE4E-42BC-A697-56830D22AB3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0769A3CC-BF66-429E-8512-19C50D06E9EB}" type="datetime1">
              <a:rPr lang="en-GB"/>
              <a:pPr>
                <a:defRPr/>
              </a:pPr>
              <a:t>16/10/2025</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65C6194-56E4-49E1-BED6-DC1C35F4C08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C6518447-C403-4ECE-92D7-1657AD9DD70C}" type="datetime1">
              <a:rPr lang="en-GB"/>
              <a:pPr>
                <a:defRPr/>
              </a:pPr>
              <a:t>16/10/2025</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FA818105-6FC6-4727-AAAC-E2FBB310F37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2" Type="http://schemas.openxmlformats.org/officeDocument/2006/relationships/hyperlink" Target="https://www.healthwellbeing.org/reports/recovery2023.html" TargetMode="External"/><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2" Type="http://schemas.openxmlformats.org/officeDocument/2006/relationships/hyperlink" Target="https://www.reed.co.uk/career-advice/how-to-write-a-cv/" TargetMode="External"/><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2" Type="http://schemas.openxmlformats.org/officeDocument/2006/relationships/hyperlink" Target="https://www.reed.co.uk/career-advice/how-to-write-a-cv/" TargetMode="External"/><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p:cNvSpPr>
            <a:spLocks noGrp="1"/>
          </p:cNvSpPr>
          <p:nvPr>
            <p:ph type="subTitle" idx="1"/>
          </p:nvPr>
        </p:nvSpPr>
        <p:spPr>
          <a:xfrm>
            <a:off x="1115616" y="1484784"/>
            <a:ext cx="7128792" cy="3672408"/>
          </a:xfrm>
        </p:spPr>
        <p:txBody>
          <a:bodyPr/>
          <a:lstStyle/>
          <a:p>
            <a:pPr eaLnBrk="1" hangingPunct="1"/>
            <a:r>
              <a:rPr lang="en-GB" sz="2400" b="1" i="0">
                <a:solidFill>
                  <a:srgbClr val="FFFFFF"/>
                </a:solidFill>
                <a:effectLst/>
                <a:latin typeface="-apple-system"/>
              </a:rPr>
              <a:t>LCHS4001</a:t>
            </a:r>
            <a:endParaRPr lang="en-GB" sz="3200" b="1" dirty="0">
              <a:solidFill>
                <a:schemeClr val="bg1"/>
              </a:solidFill>
              <a:effectLst>
                <a:outerShdw blurRad="38100" dist="38100" dir="2700000" algn="tl">
                  <a:srgbClr val="000000">
                    <a:alpha val="43137"/>
                  </a:srgbClr>
                </a:outerShdw>
              </a:effectLst>
            </a:endParaRPr>
          </a:p>
          <a:p>
            <a:pPr eaLnBrk="1" hangingPunct="1"/>
            <a:endParaRPr lang="en-GB" sz="3200" b="1" dirty="0">
              <a:solidFill>
                <a:schemeClr val="bg1"/>
              </a:solidFill>
              <a:effectLst>
                <a:outerShdw blurRad="38100" dist="38100" dir="2700000" algn="tl">
                  <a:srgbClr val="000000">
                    <a:alpha val="43137"/>
                  </a:srgbClr>
                </a:outerShdw>
              </a:effectLst>
            </a:endParaRPr>
          </a:p>
          <a:p>
            <a:pPr eaLnBrk="1" hangingPunct="1"/>
            <a:r>
              <a:rPr lang="en-GB" sz="3200" b="1" dirty="0">
                <a:solidFill>
                  <a:schemeClr val="bg1"/>
                </a:solidFill>
                <a:effectLst>
                  <a:outerShdw blurRad="38100" dist="38100" dir="2700000" algn="tl">
                    <a:srgbClr val="000000">
                      <a:alpha val="43137"/>
                    </a:srgbClr>
                  </a:outerShdw>
                </a:effectLst>
              </a:rPr>
              <a:t>Academic Skills (ACS) </a:t>
            </a:r>
          </a:p>
          <a:p>
            <a:pPr eaLnBrk="1" hangingPunct="1"/>
            <a:endParaRPr lang="en-GB" altLang="en-US" sz="3200" dirty="0">
              <a:effectLst>
                <a:outerShdw blurRad="38100" dist="38100" dir="2700000" algn="tl">
                  <a:srgbClr val="000000">
                    <a:alpha val="43137"/>
                  </a:srgbClr>
                </a:outerShdw>
              </a:effectLst>
            </a:endParaRPr>
          </a:p>
          <a:p>
            <a:pPr eaLnBrk="1" hangingPunct="1"/>
            <a:r>
              <a:rPr lang="en-US" sz="3200" b="1" dirty="0">
                <a:solidFill>
                  <a:srgbClr val="FFFF00"/>
                </a:solidFill>
                <a:effectLst>
                  <a:outerShdw blurRad="38100" dist="38100" dir="2700000" algn="tl">
                    <a:srgbClr val="000000">
                      <a:alpha val="43137"/>
                    </a:srgbClr>
                  </a:outerShdw>
                </a:effectLst>
              </a:rPr>
              <a:t>Week 3: Referencing</a:t>
            </a:r>
          </a:p>
          <a:p>
            <a:pPr eaLnBrk="1" hangingPunct="1"/>
            <a:endParaRPr lang="en-US" sz="3200" b="1" dirty="0">
              <a:solidFill>
                <a:srgbClr val="FFFF00"/>
              </a:solidFill>
              <a:effectLst>
                <a:outerShdw blurRad="38100" dist="38100" dir="2700000" algn="tl">
                  <a:srgbClr val="000000">
                    <a:alpha val="43137"/>
                  </a:srgbClr>
                </a:outerShdw>
              </a:effectLst>
            </a:endParaRPr>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16/10/2025</a:t>
            </a:fld>
            <a:endParaRPr lang="en-GB"/>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B8DD7-A1EE-9CD9-2EE7-860638FB3803}"/>
              </a:ext>
            </a:extLst>
          </p:cNvPr>
          <p:cNvSpPr>
            <a:spLocks noGrp="1"/>
          </p:cNvSpPr>
          <p:nvPr>
            <p:ph type="title"/>
          </p:nvPr>
        </p:nvSpPr>
        <p:spPr/>
        <p:txBody>
          <a:bodyPr/>
          <a:lstStyle/>
          <a:p>
            <a:r>
              <a:rPr lang="en-US" b="1" dirty="0">
                <a:solidFill>
                  <a:srgbClr val="FF0000"/>
                </a:solidFill>
                <a:latin typeface="Segoe UI"/>
                <a:cs typeface="Segoe UI"/>
              </a:rPr>
              <a:t>Activity 1 Answers</a:t>
            </a:r>
          </a:p>
        </p:txBody>
      </p:sp>
      <p:sp>
        <p:nvSpPr>
          <p:cNvPr id="3" name="Content Placeholder 2">
            <a:extLst>
              <a:ext uri="{FF2B5EF4-FFF2-40B4-BE49-F238E27FC236}">
                <a16:creationId xmlns:a16="http://schemas.microsoft.com/office/drawing/2014/main" id="{7F3A6893-07B6-B1A9-89D8-4E9E999814CA}"/>
              </a:ext>
            </a:extLst>
          </p:cNvPr>
          <p:cNvSpPr>
            <a:spLocks noGrp="1"/>
          </p:cNvSpPr>
          <p:nvPr>
            <p:ph idx="1"/>
          </p:nvPr>
        </p:nvSpPr>
        <p:spPr>
          <a:xfrm>
            <a:off x="457200" y="1144303"/>
            <a:ext cx="8229600" cy="3916363"/>
          </a:xfrm>
        </p:spPr>
        <p:txBody>
          <a:bodyPr/>
          <a:lstStyle/>
          <a:p>
            <a:pPr algn="just"/>
            <a:endParaRPr lang="en-US" sz="2700" dirty="0">
              <a:latin typeface="Segoe UI"/>
              <a:cs typeface="Segoe UI"/>
            </a:endParaRPr>
          </a:p>
          <a:p>
            <a:pPr algn="just"/>
            <a:r>
              <a:rPr lang="en-US" sz="2700" dirty="0">
                <a:solidFill>
                  <a:srgbClr val="000000"/>
                </a:solidFill>
                <a:latin typeface="Segoe UI"/>
                <a:ea typeface="+mn-lt"/>
                <a:cs typeface="+mn-lt"/>
              </a:rPr>
              <a:t>The first two are </a:t>
            </a:r>
            <a:r>
              <a:rPr lang="en-US" sz="4400" b="1" dirty="0">
                <a:solidFill>
                  <a:srgbClr val="FF0000"/>
                </a:solidFill>
                <a:latin typeface="Segoe UI"/>
                <a:ea typeface="+mn-lt"/>
                <a:cs typeface="+mn-lt"/>
              </a:rPr>
              <a:t>false</a:t>
            </a:r>
            <a:r>
              <a:rPr lang="en-US" sz="2700" dirty="0">
                <a:solidFill>
                  <a:srgbClr val="000000"/>
                </a:solidFill>
                <a:latin typeface="Segoe UI"/>
                <a:ea typeface="+mn-lt"/>
                <a:cs typeface="+mn-lt"/>
              </a:rPr>
              <a:t>, and completely made up but either way, to believe either of the first two </a:t>
            </a:r>
            <a:r>
              <a:rPr lang="en-US" sz="2700" b="1" dirty="0">
                <a:solidFill>
                  <a:srgbClr val="000000"/>
                </a:solidFill>
                <a:latin typeface="Segoe UI"/>
                <a:ea typeface="+mn-lt"/>
                <a:cs typeface="+mn-lt"/>
              </a:rPr>
              <a:t>you would need a reference</a:t>
            </a:r>
            <a:r>
              <a:rPr lang="en-US" sz="2700" dirty="0">
                <a:solidFill>
                  <a:srgbClr val="000000"/>
                </a:solidFill>
                <a:latin typeface="Segoe UI"/>
                <a:ea typeface="+mn-lt"/>
                <a:cs typeface="+mn-lt"/>
              </a:rPr>
              <a:t> to prove the statements have some </a:t>
            </a:r>
            <a:r>
              <a:rPr lang="en-US" sz="2700" b="1" dirty="0">
                <a:solidFill>
                  <a:srgbClr val="000000"/>
                </a:solidFill>
                <a:latin typeface="Segoe UI"/>
                <a:ea typeface="+mn-lt"/>
                <a:cs typeface="+mn-lt"/>
              </a:rPr>
              <a:t>credibility/validity</a:t>
            </a:r>
            <a:r>
              <a:rPr lang="en-US" sz="2700" dirty="0">
                <a:solidFill>
                  <a:srgbClr val="000000"/>
                </a:solidFill>
                <a:latin typeface="Segoe UI"/>
                <a:ea typeface="+mn-lt"/>
                <a:cs typeface="+mn-lt"/>
              </a:rPr>
              <a:t>. </a:t>
            </a:r>
            <a:endParaRPr lang="en-US" sz="2700" dirty="0">
              <a:solidFill>
                <a:srgbClr val="000000"/>
              </a:solidFill>
              <a:latin typeface="Segoe UI"/>
              <a:ea typeface="+mn-lt"/>
              <a:cs typeface="Segoe UI"/>
            </a:endParaRPr>
          </a:p>
          <a:p>
            <a:pPr algn="just"/>
            <a:r>
              <a:rPr lang="en-US" sz="2700" dirty="0">
                <a:solidFill>
                  <a:srgbClr val="000000"/>
                </a:solidFill>
                <a:latin typeface="Segoe UI"/>
                <a:ea typeface="+mn-lt"/>
                <a:cs typeface="+mn-lt"/>
              </a:rPr>
              <a:t>The third is true but is a commonly known fact so it doesn’t need a reference! </a:t>
            </a:r>
            <a:endParaRPr lang="en-US" sz="2700" dirty="0">
              <a:solidFill>
                <a:srgbClr val="000000"/>
              </a:solidFill>
              <a:latin typeface="Segoe UI"/>
              <a:cs typeface="Segoe UI"/>
            </a:endParaRPr>
          </a:p>
        </p:txBody>
      </p:sp>
      <p:sp>
        <p:nvSpPr>
          <p:cNvPr id="4" name="Date Placeholder 3">
            <a:extLst>
              <a:ext uri="{FF2B5EF4-FFF2-40B4-BE49-F238E27FC236}">
                <a16:creationId xmlns:a16="http://schemas.microsoft.com/office/drawing/2014/main" id="{F7A6759B-90C4-272D-A573-E4DDBC354F0C}"/>
              </a:ext>
            </a:extLst>
          </p:cNvPr>
          <p:cNvSpPr>
            <a:spLocks noGrp="1"/>
          </p:cNvSpPr>
          <p:nvPr>
            <p:ph type="dt" sz="half" idx="10"/>
          </p:nvPr>
        </p:nvSpPr>
        <p:spPr/>
        <p:txBody>
          <a:bodyPr/>
          <a:lstStyle/>
          <a:p>
            <a:pPr>
              <a:defRPr/>
            </a:pPr>
            <a:fld id="{7734DD8D-AE26-4A6C-B780-968F72A0D9BC}" type="datetime1">
              <a:rPr lang="en-GB"/>
              <a:pPr>
                <a:defRPr/>
              </a:pPr>
              <a:t>16/10/2025</a:t>
            </a:fld>
            <a:endParaRPr lang="en-GB"/>
          </a:p>
        </p:txBody>
      </p:sp>
    </p:spTree>
    <p:extLst>
      <p:ext uri="{BB962C8B-B14F-4D97-AF65-F5344CB8AC3E}">
        <p14:creationId xmlns:p14="http://schemas.microsoft.com/office/powerpoint/2010/main" val="4583064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AEBFC-8C95-A2AB-E243-AE52A62EEE91}"/>
              </a:ext>
            </a:extLst>
          </p:cNvPr>
          <p:cNvSpPr>
            <a:spLocks noGrp="1"/>
          </p:cNvSpPr>
          <p:nvPr>
            <p:ph type="title"/>
          </p:nvPr>
        </p:nvSpPr>
        <p:spPr>
          <a:xfrm>
            <a:off x="457200" y="-290270"/>
            <a:ext cx="8229600" cy="1143000"/>
          </a:xfrm>
        </p:spPr>
        <p:txBody>
          <a:bodyPr/>
          <a:lstStyle/>
          <a:p>
            <a:r>
              <a:rPr lang="en-US" sz="3600" b="1" dirty="0">
                <a:latin typeface="Segoe UI"/>
                <a:cs typeface="Segoe UI"/>
              </a:rPr>
              <a:t>Why Reference?</a:t>
            </a:r>
          </a:p>
        </p:txBody>
      </p:sp>
      <p:sp>
        <p:nvSpPr>
          <p:cNvPr id="3" name="Content Placeholder 2">
            <a:extLst>
              <a:ext uri="{FF2B5EF4-FFF2-40B4-BE49-F238E27FC236}">
                <a16:creationId xmlns:a16="http://schemas.microsoft.com/office/drawing/2014/main" id="{4B343E9F-064B-9FF8-1392-735EDB01032A}"/>
              </a:ext>
            </a:extLst>
          </p:cNvPr>
          <p:cNvSpPr>
            <a:spLocks noGrp="1"/>
          </p:cNvSpPr>
          <p:nvPr>
            <p:ph idx="1"/>
          </p:nvPr>
        </p:nvSpPr>
        <p:spPr>
          <a:xfrm>
            <a:off x="213223" y="615019"/>
            <a:ext cx="8717103" cy="3916363"/>
          </a:xfrm>
        </p:spPr>
        <p:txBody>
          <a:bodyPr/>
          <a:lstStyle/>
          <a:p>
            <a:r>
              <a:rPr lang="en-US" sz="2800" i="1" dirty="0">
                <a:latin typeface="Segoe UI"/>
                <a:cs typeface="Segoe UI"/>
              </a:rPr>
              <a:t>We already know that we need to reference to show </a:t>
            </a:r>
            <a:r>
              <a:rPr lang="en-US" sz="2800" i="1">
                <a:latin typeface="Segoe UI"/>
                <a:cs typeface="Segoe UI"/>
              </a:rPr>
              <a:t>when words/ideas are not our own, but...</a:t>
            </a:r>
            <a:endParaRPr lang="en-US" sz="2800" i="1" dirty="0">
              <a:latin typeface="Segoe UI"/>
              <a:cs typeface="Segoe UI"/>
            </a:endParaRPr>
          </a:p>
          <a:p>
            <a:r>
              <a:rPr lang="en-US" sz="2800" b="1" dirty="0">
                <a:solidFill>
                  <a:srgbClr val="067A00"/>
                </a:solidFill>
                <a:latin typeface="Segoe UI"/>
                <a:cs typeface="Segoe UI"/>
              </a:rPr>
              <a:t>Referencing </a:t>
            </a:r>
            <a:r>
              <a:rPr lang="en-US" sz="2800" dirty="0">
                <a:latin typeface="Segoe UI"/>
                <a:cs typeface="Segoe UI"/>
              </a:rPr>
              <a:t>is also important because it shows the reader of our work that our information is </a:t>
            </a:r>
            <a:r>
              <a:rPr lang="en-US" sz="2800" b="1" dirty="0">
                <a:latin typeface="Segoe UI"/>
                <a:cs typeface="Segoe UI"/>
              </a:rPr>
              <a:t>credible</a:t>
            </a:r>
            <a:endParaRPr lang="en-US"/>
          </a:p>
          <a:p>
            <a:r>
              <a:rPr lang="en-US" sz="2800" dirty="0">
                <a:latin typeface="Segoe UI"/>
                <a:cs typeface="Segoe UI"/>
              </a:rPr>
              <a:t>We cannot just say "studies show...." or make up facts! We need to say </a:t>
            </a:r>
            <a:r>
              <a:rPr lang="en-US" sz="2800" b="1" dirty="0">
                <a:latin typeface="Segoe UI"/>
                <a:cs typeface="Segoe UI"/>
              </a:rPr>
              <a:t>WHICH </a:t>
            </a:r>
            <a:r>
              <a:rPr lang="en-US" sz="2800" dirty="0">
                <a:latin typeface="Segoe UI"/>
                <a:cs typeface="Segoe UI"/>
              </a:rPr>
              <a:t>studies prove our points so that the reader/listener of our work can trust that what we are arguing is true (and not made up!) </a:t>
            </a:r>
          </a:p>
          <a:p>
            <a:r>
              <a:rPr lang="en-US" sz="2800" dirty="0">
                <a:latin typeface="Segoe UI"/>
                <a:ea typeface="+mn-lt"/>
                <a:cs typeface="+mn-lt"/>
              </a:rPr>
              <a:t>By giving the source, we allow others to see where the information came from and check it themselves</a:t>
            </a:r>
            <a:r>
              <a:rPr lang="en-US" sz="2800" dirty="0">
                <a:latin typeface="Segoe UI"/>
                <a:ea typeface="+mn-lt"/>
                <a:cs typeface="Segoe UI"/>
              </a:rPr>
              <a:t>.</a:t>
            </a:r>
            <a:endParaRPr lang="en-US" dirty="0"/>
          </a:p>
        </p:txBody>
      </p:sp>
      <p:sp>
        <p:nvSpPr>
          <p:cNvPr id="4" name="Date Placeholder 3">
            <a:extLst>
              <a:ext uri="{FF2B5EF4-FFF2-40B4-BE49-F238E27FC236}">
                <a16:creationId xmlns:a16="http://schemas.microsoft.com/office/drawing/2014/main" id="{A78F2E93-0640-C691-0E59-4CBDE5D2F4FD}"/>
              </a:ext>
            </a:extLst>
          </p:cNvPr>
          <p:cNvSpPr>
            <a:spLocks noGrp="1"/>
          </p:cNvSpPr>
          <p:nvPr>
            <p:ph type="dt" sz="half" idx="10"/>
          </p:nvPr>
        </p:nvSpPr>
        <p:spPr/>
        <p:txBody>
          <a:bodyPr/>
          <a:lstStyle/>
          <a:p>
            <a:pPr>
              <a:defRPr/>
            </a:pPr>
            <a:fld id="{7734DD8D-AE26-4A6C-B780-968F72A0D9BC}" type="datetime1">
              <a:rPr lang="en-GB"/>
              <a:pPr>
                <a:defRPr/>
              </a:pPr>
              <a:t>16/10/2025</a:t>
            </a:fld>
            <a:endParaRPr lang="en-GB"/>
          </a:p>
        </p:txBody>
      </p:sp>
    </p:spTree>
    <p:extLst>
      <p:ext uri="{BB962C8B-B14F-4D97-AF65-F5344CB8AC3E}">
        <p14:creationId xmlns:p14="http://schemas.microsoft.com/office/powerpoint/2010/main" val="122947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a:xfrm>
            <a:off x="3104147" y="154322"/>
            <a:ext cx="2935705" cy="519446"/>
          </a:xfrm>
        </p:spPr>
        <p:txBody>
          <a:bodyPr/>
          <a:lstStyle/>
          <a:p>
            <a:pPr eaLnBrk="1" hangingPunct="1"/>
            <a:r>
              <a:rPr lang="en-GB" altLang="en-US" sz="3600" b="1" dirty="0">
                <a:latin typeface="Segoe UI"/>
                <a:cs typeface="Calibri"/>
              </a:rPr>
              <a:t>Referencing</a:t>
            </a:r>
            <a:r>
              <a:rPr lang="en-GB" altLang="en-US" sz="3600" b="1" dirty="0">
                <a:latin typeface="Segoe UI"/>
                <a:cs typeface="Segoe UI"/>
              </a:rPr>
              <a:t> </a:t>
            </a: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457200" y="797309"/>
            <a:ext cx="8229600" cy="3092116"/>
          </a:xfrm>
        </p:spPr>
        <p:txBody>
          <a:bodyPr/>
          <a:lstStyle/>
          <a:p>
            <a:pPr marL="0" indent="0" algn="just">
              <a:buNone/>
            </a:pPr>
            <a:r>
              <a:rPr lang="en-US" sz="2800" b="1" dirty="0">
                <a:solidFill>
                  <a:srgbClr val="067A00"/>
                </a:solidFill>
                <a:latin typeface="Segoe UI"/>
                <a:cs typeface="Segoe UI"/>
              </a:rPr>
              <a:t>Referencing</a:t>
            </a:r>
            <a:r>
              <a:rPr lang="en-US" sz="2800" dirty="0">
                <a:solidFill>
                  <a:srgbClr val="067A00"/>
                </a:solidFill>
                <a:latin typeface="Segoe UI"/>
                <a:cs typeface="Segoe UI"/>
              </a:rPr>
              <a:t> </a:t>
            </a:r>
            <a:r>
              <a:rPr lang="en-US" sz="2800" dirty="0">
                <a:latin typeface="Segoe UI"/>
                <a:cs typeface="Segoe UI"/>
              </a:rPr>
              <a:t>is: “how you acknowledge the source of the information you have used (referred to) in your work. It helps to make clear to the reader how you have used the work of others to develop your own ideas and arguments” </a:t>
            </a:r>
          </a:p>
          <a:p>
            <a:pPr marL="0" indent="0" algn="just">
              <a:buNone/>
            </a:pPr>
            <a:r>
              <a:rPr lang="en-US" sz="2800" dirty="0">
                <a:latin typeface="Segoe UI"/>
                <a:cs typeface="Segoe UI"/>
              </a:rPr>
              <a:t>(Newcastle University, 2024, Par. 1)</a:t>
            </a:r>
          </a:p>
          <a:p>
            <a:pPr marL="0" indent="0" algn="just">
              <a:buNone/>
            </a:pPr>
            <a:endParaRPr lang="en-US" sz="2800" dirty="0">
              <a:solidFill>
                <a:srgbClr val="000000"/>
              </a:solidFill>
              <a:latin typeface="Segoe UI"/>
              <a:ea typeface="+mn-lt"/>
              <a:cs typeface="Segoe UI"/>
            </a:endParaRPr>
          </a:p>
          <a:p>
            <a:pPr marL="0" indent="0" algn="just">
              <a:buNone/>
            </a:pPr>
            <a:r>
              <a:rPr lang="en-US" sz="3000" b="1" dirty="0">
                <a:solidFill>
                  <a:srgbClr val="173AFF"/>
                </a:solidFill>
                <a:latin typeface="Segoe UI"/>
                <a:ea typeface="+mn-lt"/>
                <a:cs typeface="+mn-lt"/>
              </a:rPr>
              <a:t>Is this the slide writer’s own definition, or did they get it from somewhere else? How do you know?</a:t>
            </a:r>
            <a:endParaRPr lang="en-US" b="1" dirty="0">
              <a:latin typeface="Segoe UI"/>
              <a:ea typeface="+mn-lt"/>
              <a:cs typeface="+mn-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26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0" grpId="0"/>
      <p:bldP spid="11267"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CC168D-ABA3-D79E-B1AF-9869C7F7820C}"/>
              </a:ext>
            </a:extLst>
          </p:cNvPr>
          <p:cNvSpPr>
            <a:spLocks noGrp="1"/>
          </p:cNvSpPr>
          <p:nvPr>
            <p:ph type="title"/>
          </p:nvPr>
        </p:nvSpPr>
        <p:spPr>
          <a:xfrm>
            <a:off x="457200" y="-116131"/>
            <a:ext cx="8229600" cy="1143000"/>
          </a:xfrm>
        </p:spPr>
        <p:txBody>
          <a:bodyPr/>
          <a:lstStyle/>
          <a:p>
            <a:r>
              <a:rPr lang="en-US" sz="3600" b="1" dirty="0">
                <a:latin typeface="Segoe UI"/>
                <a:cs typeface="Segoe UI"/>
              </a:rPr>
              <a:t>Harvard Referencing</a:t>
            </a:r>
          </a:p>
        </p:txBody>
      </p:sp>
      <p:sp>
        <p:nvSpPr>
          <p:cNvPr id="3" name="Content Placeholder 2">
            <a:extLst>
              <a:ext uri="{FF2B5EF4-FFF2-40B4-BE49-F238E27FC236}">
                <a16:creationId xmlns:a16="http://schemas.microsoft.com/office/drawing/2014/main" id="{DBF56B70-15DE-2FBD-C8D8-23D380ED718C}"/>
              </a:ext>
            </a:extLst>
          </p:cNvPr>
          <p:cNvSpPr>
            <a:spLocks noGrp="1"/>
          </p:cNvSpPr>
          <p:nvPr>
            <p:ph idx="1"/>
          </p:nvPr>
        </p:nvSpPr>
        <p:spPr>
          <a:xfrm>
            <a:off x="261816" y="942405"/>
            <a:ext cx="8620368" cy="3916363"/>
          </a:xfrm>
        </p:spPr>
        <p:txBody>
          <a:bodyPr/>
          <a:lstStyle/>
          <a:p>
            <a:r>
              <a:rPr lang="en-US" dirty="0">
                <a:latin typeface="Segoe UI"/>
                <a:cs typeface="Segoe UI"/>
              </a:rPr>
              <a:t>There are many different styles of referencing.</a:t>
            </a:r>
            <a:endParaRPr lang="en-US">
              <a:latin typeface="Segoe UI"/>
              <a:cs typeface="Segoe UI"/>
            </a:endParaRPr>
          </a:p>
          <a:p>
            <a:r>
              <a:rPr lang="en-US" dirty="0">
                <a:latin typeface="Segoe UI"/>
                <a:cs typeface="Segoe UI"/>
              </a:rPr>
              <a:t>But at UWTSD, we ONLY use </a:t>
            </a:r>
            <a:r>
              <a:rPr lang="en-US" b="1" dirty="0">
                <a:latin typeface="Segoe UI"/>
                <a:cs typeface="Segoe UI"/>
              </a:rPr>
              <a:t>Harvard Referencing </a:t>
            </a:r>
            <a:r>
              <a:rPr lang="en-US" dirty="0">
                <a:latin typeface="Segoe UI"/>
                <a:cs typeface="Segoe UI"/>
              </a:rPr>
              <a:t>Style to cite and provide a full reference</a:t>
            </a:r>
          </a:p>
          <a:p>
            <a:r>
              <a:rPr lang="en-US" dirty="0">
                <a:latin typeface="Segoe UI"/>
                <a:cs typeface="Segoe UI"/>
              </a:rPr>
              <a:t>You can find out more about this style on the library website, Cite Them Right, and in this lesson! We will go into more detail about this later on.</a:t>
            </a:r>
          </a:p>
        </p:txBody>
      </p:sp>
      <p:sp>
        <p:nvSpPr>
          <p:cNvPr id="4" name="Date Placeholder 3">
            <a:extLst>
              <a:ext uri="{FF2B5EF4-FFF2-40B4-BE49-F238E27FC236}">
                <a16:creationId xmlns:a16="http://schemas.microsoft.com/office/drawing/2014/main" id="{1093522F-1324-B97A-6169-1ED44C8FDA21}"/>
              </a:ext>
            </a:extLst>
          </p:cNvPr>
          <p:cNvSpPr>
            <a:spLocks noGrp="1"/>
          </p:cNvSpPr>
          <p:nvPr>
            <p:ph type="dt" sz="half" idx="10"/>
          </p:nvPr>
        </p:nvSpPr>
        <p:spPr/>
        <p:txBody>
          <a:bodyPr/>
          <a:lstStyle/>
          <a:p>
            <a:pPr>
              <a:defRPr/>
            </a:pPr>
            <a:fld id="{7734DD8D-AE26-4A6C-B780-968F72A0D9BC}" type="datetime1">
              <a:rPr lang="en-GB"/>
              <a:pPr>
                <a:defRPr/>
              </a:pPr>
              <a:t>16/10/2025</a:t>
            </a:fld>
            <a:endParaRPr lang="en-GB"/>
          </a:p>
        </p:txBody>
      </p:sp>
    </p:spTree>
    <p:extLst>
      <p:ext uri="{BB962C8B-B14F-4D97-AF65-F5344CB8AC3E}">
        <p14:creationId xmlns:p14="http://schemas.microsoft.com/office/powerpoint/2010/main" val="14857793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4A6BA-F14F-C82B-55F1-948C03BF55D4}"/>
              </a:ext>
            </a:extLst>
          </p:cNvPr>
          <p:cNvSpPr>
            <a:spLocks noGrp="1"/>
          </p:cNvSpPr>
          <p:nvPr>
            <p:ph type="title"/>
          </p:nvPr>
        </p:nvSpPr>
        <p:spPr>
          <a:xfrm>
            <a:off x="878825" y="156055"/>
            <a:ext cx="7379762" cy="609381"/>
          </a:xfrm>
        </p:spPr>
        <p:txBody>
          <a:bodyPr/>
          <a:lstStyle/>
          <a:p>
            <a:r>
              <a:rPr lang="en-US" sz="3600" b="1" dirty="0">
                <a:solidFill>
                  <a:srgbClr val="173AFF"/>
                </a:solidFill>
                <a:latin typeface="Segoe UI"/>
                <a:cs typeface="Segoe UI"/>
              </a:rPr>
              <a:t>Activity 2: Compare</a:t>
            </a:r>
          </a:p>
        </p:txBody>
      </p:sp>
      <p:sp>
        <p:nvSpPr>
          <p:cNvPr id="3" name="Content Placeholder 2">
            <a:extLst>
              <a:ext uri="{FF2B5EF4-FFF2-40B4-BE49-F238E27FC236}">
                <a16:creationId xmlns:a16="http://schemas.microsoft.com/office/drawing/2014/main" id="{AED051E8-2B17-CCFD-4DDF-30447CEEA7D3}"/>
              </a:ext>
            </a:extLst>
          </p:cNvPr>
          <p:cNvSpPr>
            <a:spLocks noGrp="1"/>
          </p:cNvSpPr>
          <p:nvPr>
            <p:ph idx="1"/>
          </p:nvPr>
        </p:nvSpPr>
        <p:spPr>
          <a:xfrm>
            <a:off x="397158" y="882119"/>
            <a:ext cx="8407924" cy="3916363"/>
          </a:xfrm>
        </p:spPr>
        <p:txBody>
          <a:bodyPr/>
          <a:lstStyle/>
          <a:p>
            <a:pPr marL="0" indent="0" algn="just">
              <a:buNone/>
            </a:pPr>
            <a:r>
              <a:rPr lang="en-US" sz="2000" b="1" dirty="0">
                <a:solidFill>
                  <a:srgbClr val="173AFF"/>
                </a:solidFill>
                <a:latin typeface="Segoe UI"/>
                <a:cs typeface="Segoe UI"/>
              </a:rPr>
              <a:t>Which extract is the easiest to read? Why?</a:t>
            </a:r>
            <a:endParaRPr lang="en-US" sz="2000" dirty="0">
              <a:latin typeface="Segoe UI"/>
              <a:cs typeface="Segoe UI"/>
            </a:endParaRPr>
          </a:p>
          <a:p>
            <a:pPr marL="0" indent="0" algn="just">
              <a:buNone/>
            </a:pPr>
            <a:r>
              <a:rPr lang="en-US" sz="2000" dirty="0">
                <a:latin typeface="Segoe UI"/>
                <a:ea typeface="+mn-lt"/>
                <a:cs typeface="Segoe UI"/>
              </a:rPr>
              <a:t>A) Around 60% of patients reported feeling less anxious after receiving care (HealthWellbeing.org. (2023). </a:t>
            </a:r>
            <a:r>
              <a:rPr lang="en-US" sz="2000" i="1" dirty="0">
                <a:latin typeface="Segoe UI"/>
                <a:ea typeface="+mn-lt"/>
                <a:cs typeface="Segoe UI"/>
              </a:rPr>
              <a:t>Patient Mental Health and Recovery</a:t>
            </a:r>
            <a:r>
              <a:rPr lang="en-US" sz="2000" dirty="0">
                <a:latin typeface="Segoe UI"/>
                <a:ea typeface="+mn-lt"/>
                <a:cs typeface="Segoe UI"/>
              </a:rPr>
              <a:t>. Available at: https://www.healthwellbeing.org/reports/recovery2023.html (Accessed: 10 March 2024)), which suggests that emotional wellbeing plays a key role in recovery.</a:t>
            </a:r>
          </a:p>
          <a:p>
            <a:pPr marL="0" indent="0" algn="just">
              <a:buNone/>
            </a:pPr>
            <a:endParaRPr lang="en-US" sz="2000" dirty="0">
              <a:latin typeface="Segoe UI"/>
              <a:cs typeface="Segoe UI"/>
            </a:endParaRPr>
          </a:p>
          <a:p>
            <a:pPr marL="0" indent="0" algn="just">
              <a:buNone/>
            </a:pPr>
            <a:r>
              <a:rPr lang="en-US" sz="2000" dirty="0">
                <a:latin typeface="Segoe UI"/>
                <a:cs typeface="Segoe UI"/>
              </a:rPr>
              <a:t>B)</a:t>
            </a:r>
            <a:r>
              <a:rPr lang="en-US" sz="2000" dirty="0">
                <a:latin typeface="Segoe UI"/>
                <a:ea typeface="+mn-lt"/>
                <a:cs typeface="Segoe UI"/>
              </a:rPr>
              <a:t> Around 60% of patients reported feeling less anxious after receiving care (Health Wellbeing, 2023), which suggests that emotional wellbeing plays a key role in recovery.</a:t>
            </a:r>
          </a:p>
          <a:p>
            <a:pPr marL="0" indent="0" algn="just">
              <a:buNone/>
            </a:pPr>
            <a:endParaRPr lang="en-US" sz="2000" dirty="0">
              <a:latin typeface="Segoe UI"/>
              <a:cs typeface="Segoe UI"/>
            </a:endParaRPr>
          </a:p>
          <a:p>
            <a:pPr marL="0" indent="0" algn="just">
              <a:buNone/>
            </a:pPr>
            <a:r>
              <a:rPr lang="en-US" sz="2000" dirty="0">
                <a:latin typeface="Segoe UI"/>
                <a:cs typeface="Segoe UI"/>
              </a:rPr>
              <a:t>C) Around 60% of patients reported feeling less anxious after receiving care (</a:t>
            </a:r>
            <a:r>
              <a:rPr lang="en-US" sz="2000" dirty="0">
                <a:latin typeface="Segoe UI"/>
                <a:cs typeface="Segoe UI"/>
                <a:hlinkClick r:id="rId2"/>
              </a:rPr>
              <a:t>https://www.healthwellbeing.org/reports/recovery2023.html</a:t>
            </a:r>
            <a:r>
              <a:rPr lang="en-US" sz="2000" dirty="0">
                <a:latin typeface="Segoe UI"/>
                <a:cs typeface="Segoe UI"/>
              </a:rPr>
              <a:t>, 2023), which suggests that emotional wellbeing plays a key role in recovery.</a:t>
            </a:r>
          </a:p>
          <a:p>
            <a:pPr marL="0" indent="0" algn="just">
              <a:buNone/>
            </a:pPr>
            <a:endParaRPr lang="en-US" sz="2000" dirty="0">
              <a:latin typeface="Segoe UI"/>
              <a:cs typeface="Segoe UI"/>
            </a:endParaRPr>
          </a:p>
        </p:txBody>
      </p:sp>
      <p:sp>
        <p:nvSpPr>
          <p:cNvPr id="4" name="Date Placeholder 3">
            <a:extLst>
              <a:ext uri="{FF2B5EF4-FFF2-40B4-BE49-F238E27FC236}">
                <a16:creationId xmlns:a16="http://schemas.microsoft.com/office/drawing/2014/main" id="{6166A71D-01B6-8087-5BE8-8F8C4F54FD7B}"/>
              </a:ext>
            </a:extLst>
          </p:cNvPr>
          <p:cNvSpPr>
            <a:spLocks noGrp="1"/>
          </p:cNvSpPr>
          <p:nvPr>
            <p:ph type="dt" sz="half" idx="10"/>
          </p:nvPr>
        </p:nvSpPr>
        <p:spPr/>
        <p:txBody>
          <a:bodyPr/>
          <a:lstStyle/>
          <a:p>
            <a:pPr>
              <a:defRPr/>
            </a:pPr>
            <a:fld id="{7734DD8D-AE26-4A6C-B780-968F72A0D9BC}" type="datetime1">
              <a:rPr lang="en-GB"/>
              <a:pPr>
                <a:defRPr/>
              </a:pPr>
              <a:t>16/10/2025</a:t>
            </a:fld>
            <a:endParaRPr lang="en-GB"/>
          </a:p>
        </p:txBody>
      </p:sp>
    </p:spTree>
    <p:extLst>
      <p:ext uri="{BB962C8B-B14F-4D97-AF65-F5344CB8AC3E}">
        <p14:creationId xmlns:p14="http://schemas.microsoft.com/office/powerpoint/2010/main" val="42640994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B8641-D156-F1EF-DA2F-7182FA3AD030}"/>
              </a:ext>
            </a:extLst>
          </p:cNvPr>
          <p:cNvSpPr>
            <a:spLocks noGrp="1"/>
          </p:cNvSpPr>
          <p:nvPr>
            <p:ph type="title"/>
          </p:nvPr>
        </p:nvSpPr>
        <p:spPr>
          <a:xfrm>
            <a:off x="896815" y="389614"/>
            <a:ext cx="7350370" cy="459906"/>
          </a:xfrm>
        </p:spPr>
        <p:txBody>
          <a:bodyPr/>
          <a:lstStyle/>
          <a:p>
            <a:r>
              <a:rPr lang="en-US" sz="3600" b="1" dirty="0">
                <a:solidFill>
                  <a:srgbClr val="FF0000"/>
                </a:solidFill>
                <a:latin typeface="Segoe UI"/>
                <a:cs typeface="Segoe UI"/>
              </a:rPr>
              <a:t>Activity 2: Answer</a:t>
            </a:r>
            <a:endParaRPr lang="en-US" sz="3600">
              <a:solidFill>
                <a:srgbClr val="000000"/>
              </a:solidFill>
              <a:latin typeface="Segoe UI"/>
              <a:cs typeface="Segoe UI"/>
            </a:endParaRPr>
          </a:p>
          <a:p>
            <a:endParaRPr lang="en-US" dirty="0"/>
          </a:p>
        </p:txBody>
      </p:sp>
      <p:sp>
        <p:nvSpPr>
          <p:cNvPr id="3" name="Content Placeholder 2">
            <a:extLst>
              <a:ext uri="{FF2B5EF4-FFF2-40B4-BE49-F238E27FC236}">
                <a16:creationId xmlns:a16="http://schemas.microsoft.com/office/drawing/2014/main" id="{F09A8D3E-F5D9-9B72-0D1C-096CFDA1D8F5}"/>
              </a:ext>
            </a:extLst>
          </p:cNvPr>
          <p:cNvSpPr>
            <a:spLocks noGrp="1"/>
          </p:cNvSpPr>
          <p:nvPr>
            <p:ph idx="1"/>
          </p:nvPr>
        </p:nvSpPr>
        <p:spPr>
          <a:xfrm>
            <a:off x="281354" y="518070"/>
            <a:ext cx="8588055" cy="4822647"/>
          </a:xfrm>
        </p:spPr>
        <p:txBody>
          <a:bodyPr/>
          <a:lstStyle/>
          <a:p>
            <a:pPr marL="0" indent="0">
              <a:buNone/>
            </a:pPr>
            <a:r>
              <a:rPr lang="en-US" sz="2000" b="1" dirty="0">
                <a:solidFill>
                  <a:srgbClr val="173AFF"/>
                </a:solidFill>
              </a:rPr>
              <a:t>B is the easiest to read.</a:t>
            </a:r>
            <a:endParaRPr lang="en-US" sz="2000" dirty="0">
              <a:solidFill>
                <a:srgbClr val="173AFF"/>
              </a:solidFill>
            </a:endParaRPr>
          </a:p>
          <a:p>
            <a:r>
              <a:rPr lang="en-US" sz="2000" b="1" dirty="0">
                <a:ea typeface="+mn-lt"/>
                <a:cs typeface="+mn-lt"/>
              </a:rPr>
              <a:t>Simple and concise:</a:t>
            </a:r>
            <a:r>
              <a:rPr lang="en-US" sz="2000" dirty="0">
                <a:ea typeface="+mn-lt"/>
                <a:cs typeface="+mn-lt"/>
              </a:rPr>
              <a:t> The reference is short and follows the standard in-text Harvard format (Author, Year).</a:t>
            </a:r>
            <a:endParaRPr lang="en-US" sz="2000" dirty="0"/>
          </a:p>
          <a:p>
            <a:r>
              <a:rPr lang="en-US" sz="2000" b="1" dirty="0">
                <a:ea typeface="+mn-lt"/>
                <a:cs typeface="+mn-lt"/>
              </a:rPr>
              <a:t>Minimal disruption:</a:t>
            </a:r>
            <a:r>
              <a:rPr lang="en-US" sz="2000" dirty="0">
                <a:ea typeface="+mn-lt"/>
                <a:cs typeface="+mn-lt"/>
              </a:rPr>
              <a:t> The reader’s focus stays on the information, not the citation details.</a:t>
            </a:r>
            <a:endParaRPr lang="en-US" sz="2000" dirty="0"/>
          </a:p>
          <a:p>
            <a:r>
              <a:rPr lang="en-US" sz="2000" b="1" dirty="0">
                <a:ea typeface="+mn-lt"/>
                <a:cs typeface="+mn-lt"/>
              </a:rPr>
              <a:t>Professional academic style:</a:t>
            </a:r>
            <a:r>
              <a:rPr lang="en-US" sz="2000" dirty="0">
                <a:ea typeface="+mn-lt"/>
                <a:cs typeface="+mn-lt"/>
              </a:rPr>
              <a:t> In-text citations should </a:t>
            </a:r>
            <a:r>
              <a:rPr lang="en-US" sz="2000" i="1" dirty="0">
                <a:ea typeface="+mn-lt"/>
                <a:cs typeface="+mn-lt"/>
              </a:rPr>
              <a:t>support</a:t>
            </a:r>
            <a:r>
              <a:rPr lang="en-US" sz="2000" dirty="0">
                <a:ea typeface="+mn-lt"/>
                <a:cs typeface="+mn-lt"/>
              </a:rPr>
              <a:t> the writing, not distract from it.</a:t>
            </a:r>
            <a:endParaRPr lang="en-US" sz="2000" dirty="0"/>
          </a:p>
          <a:p>
            <a:r>
              <a:rPr lang="en-US" sz="2000" b="1" dirty="0">
                <a:ea typeface="+mn-lt"/>
                <a:cs typeface="+mn-lt"/>
              </a:rPr>
              <a:t>Full details belong in the reference list,</a:t>
            </a:r>
            <a:r>
              <a:rPr lang="en-US" sz="2000" dirty="0">
                <a:ea typeface="+mn-lt"/>
                <a:cs typeface="+mn-lt"/>
              </a:rPr>
              <a:t> not in the middle of the sentence.</a:t>
            </a:r>
            <a:br>
              <a:rPr lang="en-US" sz="2000" dirty="0"/>
            </a:br>
            <a:endParaRPr lang="en-US" sz="2000" dirty="0"/>
          </a:p>
          <a:p>
            <a:r>
              <a:rPr lang="en-US" sz="2000" b="1" dirty="0">
                <a:solidFill>
                  <a:srgbClr val="173AFF"/>
                </a:solidFill>
                <a:ea typeface="+mn-lt"/>
                <a:cs typeface="+mn-lt"/>
              </a:rPr>
              <a:t>Why not A or C?</a:t>
            </a:r>
            <a:endParaRPr lang="en-US" sz="2000" dirty="0">
              <a:solidFill>
                <a:srgbClr val="173AFF"/>
              </a:solidFill>
            </a:endParaRPr>
          </a:p>
          <a:p>
            <a:r>
              <a:rPr lang="en-US" sz="2000" b="1" dirty="0">
                <a:ea typeface="+mn-lt"/>
                <a:cs typeface="+mn-lt"/>
              </a:rPr>
              <a:t>A:</a:t>
            </a:r>
            <a:r>
              <a:rPr lang="en-US" sz="2000" dirty="0">
                <a:ea typeface="+mn-lt"/>
                <a:cs typeface="+mn-lt"/>
              </a:rPr>
              <a:t> Includes the </a:t>
            </a:r>
            <a:r>
              <a:rPr lang="en-US" sz="2000" i="1" dirty="0">
                <a:ea typeface="+mn-lt"/>
                <a:cs typeface="+mn-lt"/>
              </a:rPr>
              <a:t>full reference</a:t>
            </a:r>
            <a:r>
              <a:rPr lang="en-US" sz="2000" dirty="0">
                <a:ea typeface="+mn-lt"/>
                <a:cs typeface="+mn-lt"/>
              </a:rPr>
              <a:t> inside the sentence. </a:t>
            </a:r>
            <a:r>
              <a:rPr lang="en-US" sz="2000" b="1" dirty="0">
                <a:ea typeface="+mn-lt"/>
                <a:cs typeface="+mn-lt"/>
              </a:rPr>
              <a:t>Too long</a:t>
            </a:r>
            <a:r>
              <a:rPr lang="en-US" sz="2000" dirty="0">
                <a:ea typeface="+mn-lt"/>
                <a:cs typeface="+mn-lt"/>
              </a:rPr>
              <a:t> and </a:t>
            </a:r>
            <a:r>
              <a:rPr lang="en-US" sz="2000" b="1" dirty="0">
                <a:ea typeface="+mn-lt"/>
                <a:cs typeface="+mn-lt"/>
              </a:rPr>
              <a:t>breaks the reading flow.</a:t>
            </a:r>
            <a:endParaRPr lang="en-US" sz="2000" b="1"/>
          </a:p>
          <a:p>
            <a:r>
              <a:rPr lang="en-US" sz="2000" b="1" dirty="0">
                <a:ea typeface="+mn-lt"/>
                <a:cs typeface="+mn-lt"/>
              </a:rPr>
              <a:t>C:</a:t>
            </a:r>
            <a:r>
              <a:rPr lang="en-US" sz="2000" dirty="0">
                <a:ea typeface="+mn-lt"/>
                <a:cs typeface="+mn-lt"/>
              </a:rPr>
              <a:t> Puts a </a:t>
            </a:r>
            <a:r>
              <a:rPr lang="en-US" sz="2000" i="1" dirty="0">
                <a:ea typeface="+mn-lt"/>
                <a:cs typeface="+mn-lt"/>
              </a:rPr>
              <a:t>URL</a:t>
            </a:r>
            <a:r>
              <a:rPr lang="en-US" sz="2000" dirty="0">
                <a:ea typeface="+mn-lt"/>
                <a:cs typeface="+mn-lt"/>
              </a:rPr>
              <a:t> in the text, which looks informal and distracts the reader. URLs should only appear in the reference list.</a:t>
            </a:r>
            <a:endParaRPr lang="en-US" sz="2000" dirty="0"/>
          </a:p>
          <a:p>
            <a:endParaRPr lang="en-US" sz="2000" dirty="0"/>
          </a:p>
        </p:txBody>
      </p:sp>
      <p:sp>
        <p:nvSpPr>
          <p:cNvPr id="4" name="Date Placeholder 3">
            <a:extLst>
              <a:ext uri="{FF2B5EF4-FFF2-40B4-BE49-F238E27FC236}">
                <a16:creationId xmlns:a16="http://schemas.microsoft.com/office/drawing/2014/main" id="{75716E3E-E309-0F74-6C97-9F9DDCE05D77}"/>
              </a:ext>
            </a:extLst>
          </p:cNvPr>
          <p:cNvSpPr>
            <a:spLocks noGrp="1"/>
          </p:cNvSpPr>
          <p:nvPr>
            <p:ph type="dt" sz="half" idx="10"/>
          </p:nvPr>
        </p:nvSpPr>
        <p:spPr/>
        <p:txBody>
          <a:bodyPr/>
          <a:lstStyle/>
          <a:p>
            <a:pPr>
              <a:defRPr/>
            </a:pPr>
            <a:fld id="{7734DD8D-AE26-4A6C-B780-968F72A0D9BC}" type="datetime1">
              <a:rPr lang="en-GB"/>
              <a:pPr>
                <a:defRPr/>
              </a:pPr>
              <a:t>16/10/2025</a:t>
            </a:fld>
            <a:endParaRPr lang="en-GB"/>
          </a:p>
        </p:txBody>
      </p:sp>
    </p:spTree>
    <p:extLst>
      <p:ext uri="{BB962C8B-B14F-4D97-AF65-F5344CB8AC3E}">
        <p14:creationId xmlns:p14="http://schemas.microsoft.com/office/powerpoint/2010/main" val="38661311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F7A0B-3674-9D1F-0CEA-C42948F48884}"/>
              </a:ext>
            </a:extLst>
          </p:cNvPr>
          <p:cNvSpPr>
            <a:spLocks noGrp="1"/>
          </p:cNvSpPr>
          <p:nvPr>
            <p:ph type="title"/>
          </p:nvPr>
        </p:nvSpPr>
        <p:spPr/>
        <p:txBody>
          <a:bodyPr/>
          <a:lstStyle/>
          <a:p>
            <a:r>
              <a:rPr lang="en-US" b="1" dirty="0">
                <a:solidFill>
                  <a:srgbClr val="173AFF"/>
                </a:solidFill>
                <a:latin typeface="Segoe UI"/>
                <a:cs typeface="Segoe UI"/>
              </a:rPr>
              <a:t>Activity 3</a:t>
            </a:r>
          </a:p>
        </p:txBody>
      </p:sp>
      <p:sp>
        <p:nvSpPr>
          <p:cNvPr id="3" name="Content Placeholder 2">
            <a:extLst>
              <a:ext uri="{FF2B5EF4-FFF2-40B4-BE49-F238E27FC236}">
                <a16:creationId xmlns:a16="http://schemas.microsoft.com/office/drawing/2014/main" id="{F1FD743C-E15A-3C9C-4781-8CA3232CDF69}"/>
              </a:ext>
            </a:extLst>
          </p:cNvPr>
          <p:cNvSpPr>
            <a:spLocks noGrp="1"/>
          </p:cNvSpPr>
          <p:nvPr>
            <p:ph idx="1"/>
          </p:nvPr>
        </p:nvSpPr>
        <p:spPr/>
        <p:txBody>
          <a:bodyPr/>
          <a:lstStyle/>
          <a:p>
            <a:r>
              <a:rPr lang="en-US" dirty="0">
                <a:latin typeface="Segoe UI"/>
                <a:cs typeface="Segoe UI"/>
              </a:rPr>
              <a:t>Go to your </a:t>
            </a:r>
            <a:r>
              <a:rPr lang="en-US" b="1" dirty="0">
                <a:solidFill>
                  <a:srgbClr val="173AFF"/>
                </a:solidFill>
                <a:latin typeface="Segoe UI"/>
                <a:cs typeface="Segoe UI"/>
              </a:rPr>
              <a:t>worksheet</a:t>
            </a:r>
            <a:r>
              <a:rPr lang="en-US" dirty="0">
                <a:latin typeface="Segoe UI"/>
                <a:cs typeface="Segoe UI"/>
              </a:rPr>
              <a:t> and complete Activity 3 with a partner. Your lecturer will display the answers on their screen after the activity.</a:t>
            </a:r>
          </a:p>
        </p:txBody>
      </p:sp>
      <p:sp>
        <p:nvSpPr>
          <p:cNvPr id="4" name="Date Placeholder 3">
            <a:extLst>
              <a:ext uri="{FF2B5EF4-FFF2-40B4-BE49-F238E27FC236}">
                <a16:creationId xmlns:a16="http://schemas.microsoft.com/office/drawing/2014/main" id="{334E905D-7C29-D112-9C37-E80715667B1F}"/>
              </a:ext>
            </a:extLst>
          </p:cNvPr>
          <p:cNvSpPr>
            <a:spLocks noGrp="1"/>
          </p:cNvSpPr>
          <p:nvPr>
            <p:ph type="dt" sz="half" idx="10"/>
          </p:nvPr>
        </p:nvSpPr>
        <p:spPr/>
        <p:txBody>
          <a:bodyPr/>
          <a:lstStyle/>
          <a:p>
            <a:pPr>
              <a:defRPr/>
            </a:pPr>
            <a:fld id="{7734DD8D-AE26-4A6C-B780-968F72A0D9BC}" type="datetime1">
              <a:rPr lang="en-GB" smtClean="0"/>
              <a:pPr>
                <a:defRPr/>
              </a:pPr>
              <a:t>16/10/2025</a:t>
            </a:fld>
            <a:endParaRPr lang="en-GB"/>
          </a:p>
        </p:txBody>
      </p:sp>
    </p:spTree>
    <p:extLst>
      <p:ext uri="{BB962C8B-B14F-4D97-AF65-F5344CB8AC3E}">
        <p14:creationId xmlns:p14="http://schemas.microsoft.com/office/powerpoint/2010/main" val="16948399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47A28-DBB4-0F13-00BF-EED04FF7F931}"/>
              </a:ext>
            </a:extLst>
          </p:cNvPr>
          <p:cNvSpPr>
            <a:spLocks noGrp="1"/>
          </p:cNvSpPr>
          <p:nvPr>
            <p:ph type="title"/>
          </p:nvPr>
        </p:nvSpPr>
        <p:spPr>
          <a:xfrm>
            <a:off x="1620490" y="146135"/>
            <a:ext cx="5909784" cy="453143"/>
          </a:xfrm>
        </p:spPr>
        <p:txBody>
          <a:bodyPr/>
          <a:lstStyle/>
          <a:p>
            <a:r>
              <a:rPr lang="en-US" sz="2800" b="1">
                <a:solidFill>
                  <a:srgbClr val="FF0000"/>
                </a:solidFill>
              </a:rPr>
              <a:t>Activity 3 Answers</a:t>
            </a:r>
          </a:p>
        </p:txBody>
      </p:sp>
      <p:sp>
        <p:nvSpPr>
          <p:cNvPr id="3" name="Content Placeholder 2">
            <a:extLst>
              <a:ext uri="{FF2B5EF4-FFF2-40B4-BE49-F238E27FC236}">
                <a16:creationId xmlns:a16="http://schemas.microsoft.com/office/drawing/2014/main" id="{06FB9941-7627-459B-976A-1BE06491C986}"/>
              </a:ext>
            </a:extLst>
          </p:cNvPr>
          <p:cNvSpPr>
            <a:spLocks noGrp="1"/>
          </p:cNvSpPr>
          <p:nvPr>
            <p:ph idx="1"/>
          </p:nvPr>
        </p:nvSpPr>
        <p:spPr>
          <a:xfrm>
            <a:off x="186668" y="599230"/>
            <a:ext cx="8770664" cy="5384002"/>
          </a:xfrm>
        </p:spPr>
        <p:txBody>
          <a:bodyPr/>
          <a:lstStyle/>
          <a:p>
            <a:pPr>
              <a:buAutoNum type="arabicParenR"/>
            </a:pPr>
            <a:r>
              <a:rPr lang="en-GB" sz="1700" dirty="0">
                <a:latin typeface="Myriad Pro"/>
              </a:rPr>
              <a:t>In 2022, NHS England had over 1.3 million employees, making it one of the largest employers in the world</a:t>
            </a:r>
            <a:r>
              <a:rPr lang="en-GB" sz="1700" b="1" dirty="0">
                <a:latin typeface="Myriad Pro"/>
              </a:rPr>
              <a:t> </a:t>
            </a:r>
            <a:r>
              <a:rPr lang="en-US" sz="1700" b="1" dirty="0">
                <a:latin typeface="Myriad Pro"/>
              </a:rPr>
              <a:t> </a:t>
            </a:r>
            <a:r>
              <a:rPr lang="en-GB" sz="1700" b="1" dirty="0">
                <a:solidFill>
                  <a:srgbClr val="FF0000"/>
                </a:solidFill>
                <a:latin typeface="Myriad Pro"/>
              </a:rPr>
              <a:t>CITE?/</a:t>
            </a:r>
            <a:r>
              <a:rPr lang="en-GB" sz="1700" b="1" dirty="0">
                <a:latin typeface="Myriad Pro"/>
              </a:rPr>
              <a:t> NOT?</a:t>
            </a:r>
            <a:endParaRPr lang="en-US" sz="1700" b="1" dirty="0">
              <a:latin typeface="Myriad Pro"/>
            </a:endParaRPr>
          </a:p>
          <a:p>
            <a:pPr marL="0" indent="0">
              <a:buNone/>
            </a:pPr>
            <a:r>
              <a:rPr lang="en-GB" sz="1700" dirty="0">
                <a:solidFill>
                  <a:srgbClr val="FF0000"/>
                </a:solidFill>
                <a:latin typeface="Myriad Pro"/>
              </a:rPr>
              <a:t>A specific fact/statistic must be sourced. </a:t>
            </a:r>
            <a:endParaRPr lang="en-US" sz="1700" dirty="0">
              <a:solidFill>
                <a:srgbClr val="FF0000"/>
              </a:solidFill>
              <a:latin typeface="Myriad Pro"/>
            </a:endParaRPr>
          </a:p>
          <a:p>
            <a:pPr marL="0" indent="0">
              <a:buNone/>
            </a:pPr>
            <a:r>
              <a:rPr lang="en-GB" sz="1700" dirty="0">
                <a:latin typeface="Myriad Pro"/>
              </a:rPr>
              <a:t>2) Most universities expect students to submit assignments online.</a:t>
            </a:r>
            <a:r>
              <a:rPr lang="en-US" sz="1700" dirty="0">
                <a:latin typeface="Myriad Pro"/>
              </a:rPr>
              <a:t> </a:t>
            </a:r>
            <a:r>
              <a:rPr lang="en-GB" sz="1700" b="1" dirty="0">
                <a:latin typeface="Myriad Pro"/>
              </a:rPr>
              <a:t>CITE?/ </a:t>
            </a:r>
            <a:r>
              <a:rPr lang="en-GB" sz="1700" b="1" dirty="0">
                <a:solidFill>
                  <a:srgbClr val="FF0000"/>
                </a:solidFill>
                <a:latin typeface="Myriad Pro"/>
              </a:rPr>
              <a:t>NOT</a:t>
            </a:r>
            <a:r>
              <a:rPr lang="en-GB" sz="1700" b="1" dirty="0">
                <a:latin typeface="Myriad Pro"/>
              </a:rPr>
              <a:t>?</a:t>
            </a:r>
            <a:endParaRPr lang="en-US" sz="1700" b="1" dirty="0">
              <a:latin typeface="Myriad Pro"/>
            </a:endParaRPr>
          </a:p>
          <a:p>
            <a:pPr marL="0" indent="0">
              <a:buNone/>
            </a:pPr>
            <a:r>
              <a:rPr lang="en-GB" sz="1700" dirty="0">
                <a:solidFill>
                  <a:srgbClr val="FF0000"/>
                </a:solidFill>
                <a:latin typeface="Myriad Pro"/>
              </a:rPr>
              <a:t>If a statement reflects common experience or well-known institutional practice, it’s usually considered common knowledge and doesn’t need a reference.</a:t>
            </a:r>
            <a:br>
              <a:rPr lang="en-GB" sz="1700" dirty="0">
                <a:solidFill>
                  <a:srgbClr val="FF0000"/>
                </a:solidFill>
                <a:latin typeface="Myriad Pro"/>
              </a:rPr>
            </a:br>
            <a:r>
              <a:rPr lang="en-GB" sz="1700" dirty="0">
                <a:solidFill>
                  <a:srgbClr val="FF0000"/>
                </a:solidFill>
                <a:latin typeface="Myriad Pro"/>
              </a:rPr>
              <a:t>But — if you say “According to a 2023 Jisc report, 95% of UK universities use Turnitin for submissions” — that would require a citation, because it’s a specific, sourced fact.</a:t>
            </a:r>
            <a:endParaRPr lang="en-US" sz="1700">
              <a:solidFill>
                <a:srgbClr val="FF0000"/>
              </a:solidFill>
              <a:latin typeface="Myriad Pro"/>
            </a:endParaRPr>
          </a:p>
          <a:p>
            <a:pPr marL="0" indent="0">
              <a:buNone/>
            </a:pPr>
            <a:r>
              <a:rPr lang="en-GB" sz="1700" dirty="0">
                <a:latin typeface="Myriad Pro"/>
              </a:rPr>
              <a:t>3) </a:t>
            </a:r>
            <a:r>
              <a:rPr lang="en-GB" sz="1700" dirty="0">
                <a:latin typeface="Myriad Pro"/>
                <a:ea typeface="+mn-lt"/>
                <a:cs typeface="+mn-lt"/>
              </a:rPr>
              <a:t>The majority of university students prefer online learning to in-person classes </a:t>
            </a:r>
            <a:r>
              <a:rPr lang="en-GB" sz="1700" b="1" dirty="0">
                <a:solidFill>
                  <a:srgbClr val="FF0000"/>
                </a:solidFill>
                <a:latin typeface="Myriad Pro"/>
                <a:ea typeface="+mn-lt"/>
                <a:cs typeface="+mn-lt"/>
              </a:rPr>
              <a:t>CITE?</a:t>
            </a:r>
            <a:r>
              <a:rPr lang="en-GB" sz="1700" b="1" dirty="0">
                <a:latin typeface="Myriad Pro"/>
                <a:ea typeface="+mn-lt"/>
                <a:cs typeface="+mn-lt"/>
              </a:rPr>
              <a:t>/NOT?</a:t>
            </a:r>
            <a:endParaRPr lang="en-GB" sz="1700" b="1" dirty="0">
              <a:latin typeface="Myriad Pro"/>
              <a:cs typeface="Segoe UI"/>
            </a:endParaRPr>
          </a:p>
          <a:p>
            <a:pPr>
              <a:buNone/>
            </a:pPr>
            <a:r>
              <a:rPr lang="en-GB" sz="1700" dirty="0">
                <a:solidFill>
                  <a:srgbClr val="FF0000"/>
                </a:solidFill>
                <a:latin typeface="Myriad Pro"/>
                <a:ea typeface="+mn-lt"/>
                <a:cs typeface="+mn-lt"/>
              </a:rPr>
              <a:t>This statement either relies on data, a study, or an interpretation. Students didn’t</a:t>
            </a:r>
            <a:endParaRPr lang="en-GB" sz="1700">
              <a:solidFill>
                <a:srgbClr val="FF0000"/>
              </a:solidFill>
              <a:latin typeface="Myriad Pro"/>
              <a:ea typeface="+mn-lt"/>
              <a:cs typeface="+mn-lt"/>
            </a:endParaRPr>
          </a:p>
          <a:p>
            <a:pPr>
              <a:buNone/>
            </a:pPr>
            <a:r>
              <a:rPr lang="en-GB" sz="1700" dirty="0">
                <a:solidFill>
                  <a:srgbClr val="FF0000"/>
                </a:solidFill>
                <a:latin typeface="Myriad Pro"/>
                <a:ea typeface="+mn-lt"/>
                <a:cs typeface="+mn-lt"/>
              </a:rPr>
              <a:t>discover this themselves — someone researched or argued it</a:t>
            </a:r>
            <a:r>
              <a:rPr lang="en-GB" sz="1700" i="1" dirty="0">
                <a:latin typeface="Myriad Pro"/>
                <a:ea typeface="+mn-lt"/>
                <a:cs typeface="+mn-lt"/>
              </a:rPr>
              <a:t>.</a:t>
            </a:r>
            <a:endParaRPr lang="en-GB" sz="1700" dirty="0">
              <a:latin typeface="Myriad Pro"/>
            </a:endParaRPr>
          </a:p>
          <a:p>
            <a:pPr marL="0" indent="0">
              <a:buNone/>
            </a:pPr>
            <a:r>
              <a:rPr lang="en-GB" sz="1700" dirty="0">
                <a:latin typeface="Myriad Pro"/>
              </a:rPr>
              <a:t>4) Smoking is harmful to health.</a:t>
            </a:r>
            <a:r>
              <a:rPr lang="en-US" sz="1700" dirty="0">
                <a:latin typeface="Myriad Pro"/>
              </a:rPr>
              <a:t> </a:t>
            </a:r>
            <a:r>
              <a:rPr lang="en-GB" sz="1600" b="1" dirty="0">
                <a:latin typeface="Myriad Pro"/>
              </a:rPr>
              <a:t>CITE?/ </a:t>
            </a:r>
            <a:r>
              <a:rPr lang="en-GB" sz="1600" b="1" dirty="0">
                <a:solidFill>
                  <a:srgbClr val="FF0000"/>
                </a:solidFill>
                <a:latin typeface="Myriad Pro"/>
              </a:rPr>
              <a:t>NOT</a:t>
            </a:r>
            <a:r>
              <a:rPr lang="en-GB" sz="1600" b="1" dirty="0">
                <a:latin typeface="Myriad Pro"/>
              </a:rPr>
              <a:t>?</a:t>
            </a:r>
            <a:endParaRPr lang="en-US" sz="1800" dirty="0">
              <a:latin typeface="Myriad Pro"/>
            </a:endParaRPr>
          </a:p>
          <a:p>
            <a:pPr marL="0" indent="0">
              <a:buNone/>
            </a:pPr>
            <a:r>
              <a:rPr lang="en-GB" sz="1700" dirty="0">
                <a:solidFill>
                  <a:srgbClr val="FF0000"/>
                </a:solidFill>
                <a:latin typeface="Myriad Pro"/>
              </a:rPr>
              <a:t>NO citation needed: This is a widely accepted fact. If there was mention of the specific damage smoking does, then this </a:t>
            </a:r>
            <a:r>
              <a:rPr lang="en-GB" sz="1700" b="1" dirty="0">
                <a:solidFill>
                  <a:srgbClr val="FF0000"/>
                </a:solidFill>
                <a:latin typeface="Myriad Pro"/>
              </a:rPr>
              <a:t>might </a:t>
            </a:r>
            <a:r>
              <a:rPr lang="en-GB" sz="1700" dirty="0">
                <a:solidFill>
                  <a:srgbClr val="FF0000"/>
                </a:solidFill>
                <a:latin typeface="Myriad Pro"/>
              </a:rPr>
              <a:t>need to be cited.</a:t>
            </a:r>
            <a:endParaRPr lang="en-US" sz="1700" dirty="0">
              <a:latin typeface="Myriad Pro"/>
            </a:endParaRPr>
          </a:p>
          <a:p>
            <a:pPr marL="0" indent="0">
              <a:buNone/>
            </a:pPr>
            <a:r>
              <a:rPr lang="en-GB" sz="1700" dirty="0">
                <a:latin typeface="Myriad Pro"/>
              </a:rPr>
              <a:t>5) Some studies suggest that partial privatization of NHS services could improve efficiency, but critics argue that it would lead to inequality in healthcare access.</a:t>
            </a:r>
            <a:r>
              <a:rPr lang="en-US" sz="1700" dirty="0">
                <a:latin typeface="Myriad Pro"/>
              </a:rPr>
              <a:t> </a:t>
            </a:r>
            <a:r>
              <a:rPr lang="en-GB" sz="1700" b="1" dirty="0">
                <a:solidFill>
                  <a:srgbClr val="FF0000"/>
                </a:solidFill>
                <a:latin typeface="Myriad Pro"/>
              </a:rPr>
              <a:t>CITE</a:t>
            </a:r>
            <a:r>
              <a:rPr lang="en-GB" sz="1700" b="1" dirty="0">
                <a:latin typeface="Myriad Pro"/>
              </a:rPr>
              <a:t>?/ NOT?</a:t>
            </a:r>
            <a:endParaRPr lang="en-US" sz="1700" b="1" dirty="0">
              <a:latin typeface="Myriad Pro"/>
            </a:endParaRPr>
          </a:p>
          <a:p>
            <a:pPr marL="0" indent="0">
              <a:buNone/>
            </a:pPr>
            <a:r>
              <a:rPr lang="en-GB" sz="1700" dirty="0">
                <a:solidFill>
                  <a:srgbClr val="FF0000"/>
                </a:solidFill>
                <a:latin typeface="Myriad Pro"/>
              </a:rPr>
              <a:t>Citation Needed: This presents a debate that requires support from sources.</a:t>
            </a:r>
            <a:endParaRPr lang="en-US" sz="1700">
              <a:solidFill>
                <a:srgbClr val="FF0000"/>
              </a:solidFill>
              <a:latin typeface="Myriad Pro"/>
            </a:endParaRPr>
          </a:p>
          <a:p>
            <a:pPr marL="0" indent="0">
              <a:buNone/>
            </a:pPr>
            <a:endParaRPr lang="en-US" sz="1700" dirty="0">
              <a:latin typeface="Myriad Pro"/>
            </a:endParaRPr>
          </a:p>
          <a:p>
            <a:pPr marL="0" indent="0">
              <a:buNone/>
            </a:pPr>
            <a:endParaRPr lang="en-US" sz="1700" dirty="0">
              <a:latin typeface="Myriad Pro"/>
            </a:endParaRPr>
          </a:p>
        </p:txBody>
      </p:sp>
      <p:sp>
        <p:nvSpPr>
          <p:cNvPr id="4" name="Date Placeholder 3">
            <a:extLst>
              <a:ext uri="{FF2B5EF4-FFF2-40B4-BE49-F238E27FC236}">
                <a16:creationId xmlns:a16="http://schemas.microsoft.com/office/drawing/2014/main" id="{9AF4E002-3492-6771-680E-4AE8696105AE}"/>
              </a:ext>
            </a:extLst>
          </p:cNvPr>
          <p:cNvSpPr>
            <a:spLocks noGrp="1"/>
          </p:cNvSpPr>
          <p:nvPr>
            <p:ph type="dt" sz="half" idx="10"/>
          </p:nvPr>
        </p:nvSpPr>
        <p:spPr/>
        <p:txBody>
          <a:bodyPr/>
          <a:lstStyle/>
          <a:p>
            <a:pPr>
              <a:defRPr/>
            </a:pPr>
            <a:fld id="{7734DD8D-AE26-4A6C-B780-968F72A0D9BC}" type="datetime1">
              <a:rPr lang="en-GB"/>
              <a:pPr>
                <a:defRPr/>
              </a:pPr>
              <a:t>16/10/2025</a:t>
            </a:fld>
            <a:endParaRPr lang="en-GB"/>
          </a:p>
        </p:txBody>
      </p:sp>
    </p:spTree>
    <p:extLst>
      <p:ext uri="{BB962C8B-B14F-4D97-AF65-F5344CB8AC3E}">
        <p14:creationId xmlns:p14="http://schemas.microsoft.com/office/powerpoint/2010/main" val="9783353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CACA54-4525-F9ED-5ACA-20710B1915C8}"/>
              </a:ext>
            </a:extLst>
          </p:cNvPr>
          <p:cNvSpPr>
            <a:spLocks noGrp="1"/>
          </p:cNvSpPr>
          <p:nvPr>
            <p:ph type="title"/>
          </p:nvPr>
        </p:nvSpPr>
        <p:spPr/>
        <p:txBody>
          <a:bodyPr/>
          <a:lstStyle/>
          <a:p>
            <a:r>
              <a:rPr lang="en-US" b="1" dirty="0">
                <a:solidFill>
                  <a:srgbClr val="173AFF"/>
                </a:solidFill>
                <a:latin typeface="Segoe UI"/>
                <a:cs typeface="Segoe UI"/>
              </a:rPr>
              <a:t>Activity 4</a:t>
            </a:r>
          </a:p>
        </p:txBody>
      </p:sp>
      <p:sp>
        <p:nvSpPr>
          <p:cNvPr id="3" name="Content Placeholder 2">
            <a:extLst>
              <a:ext uri="{FF2B5EF4-FFF2-40B4-BE49-F238E27FC236}">
                <a16:creationId xmlns:a16="http://schemas.microsoft.com/office/drawing/2014/main" id="{B95F81A9-2500-D5F6-E680-441ECCB4B1B4}"/>
              </a:ext>
            </a:extLst>
          </p:cNvPr>
          <p:cNvSpPr>
            <a:spLocks noGrp="1"/>
          </p:cNvSpPr>
          <p:nvPr>
            <p:ph idx="1"/>
          </p:nvPr>
        </p:nvSpPr>
        <p:spPr/>
        <p:txBody>
          <a:bodyPr/>
          <a:lstStyle/>
          <a:p>
            <a:r>
              <a:rPr lang="en-US" dirty="0">
                <a:latin typeface="Segoe UI"/>
                <a:cs typeface="Segoe UI"/>
              </a:rPr>
              <a:t>Go to your </a:t>
            </a:r>
            <a:r>
              <a:rPr lang="en-US" b="1" dirty="0">
                <a:solidFill>
                  <a:srgbClr val="173AFF"/>
                </a:solidFill>
                <a:latin typeface="Segoe UI"/>
                <a:cs typeface="Segoe UI"/>
              </a:rPr>
              <a:t>worksheet</a:t>
            </a:r>
            <a:r>
              <a:rPr lang="en-US" dirty="0">
                <a:latin typeface="Segoe UI"/>
                <a:cs typeface="Segoe UI"/>
              </a:rPr>
              <a:t> and complete </a:t>
            </a:r>
            <a:r>
              <a:rPr lang="en-US" b="1" dirty="0">
                <a:solidFill>
                  <a:srgbClr val="173AFF"/>
                </a:solidFill>
                <a:latin typeface="Segoe UI"/>
                <a:cs typeface="Segoe UI"/>
              </a:rPr>
              <a:t>Activity 4</a:t>
            </a:r>
            <a:r>
              <a:rPr lang="en-US" dirty="0">
                <a:latin typeface="Segoe UI"/>
                <a:cs typeface="Segoe UI"/>
              </a:rPr>
              <a:t> &amp; </a:t>
            </a:r>
            <a:r>
              <a:rPr lang="en-US" b="1" dirty="0">
                <a:solidFill>
                  <a:srgbClr val="173AFF"/>
                </a:solidFill>
                <a:latin typeface="Segoe UI"/>
                <a:cs typeface="Segoe UI"/>
              </a:rPr>
              <a:t>5 </a:t>
            </a:r>
            <a:r>
              <a:rPr lang="en-US" dirty="0">
                <a:latin typeface="Segoe UI"/>
                <a:cs typeface="Segoe UI"/>
              </a:rPr>
              <a:t>with a partner. Your lecturer will display the answers on their screen after the activity.</a:t>
            </a:r>
            <a:endParaRPr lang="en-US" dirty="0"/>
          </a:p>
        </p:txBody>
      </p:sp>
      <p:sp>
        <p:nvSpPr>
          <p:cNvPr id="4" name="Date Placeholder 3">
            <a:extLst>
              <a:ext uri="{FF2B5EF4-FFF2-40B4-BE49-F238E27FC236}">
                <a16:creationId xmlns:a16="http://schemas.microsoft.com/office/drawing/2014/main" id="{AFEB17D3-D7B4-32EC-318F-1AC3D20E8EE6}"/>
              </a:ext>
            </a:extLst>
          </p:cNvPr>
          <p:cNvSpPr>
            <a:spLocks noGrp="1"/>
          </p:cNvSpPr>
          <p:nvPr>
            <p:ph type="dt" sz="half" idx="10"/>
          </p:nvPr>
        </p:nvSpPr>
        <p:spPr/>
        <p:txBody>
          <a:bodyPr/>
          <a:lstStyle/>
          <a:p>
            <a:pPr>
              <a:defRPr/>
            </a:pPr>
            <a:fld id="{7734DD8D-AE26-4A6C-B780-968F72A0D9BC}" type="datetime1">
              <a:rPr lang="en-GB"/>
              <a:pPr>
                <a:defRPr/>
              </a:pPr>
              <a:t>16/10/2025</a:t>
            </a:fld>
            <a:endParaRPr lang="en-GB"/>
          </a:p>
        </p:txBody>
      </p:sp>
    </p:spTree>
    <p:extLst>
      <p:ext uri="{BB962C8B-B14F-4D97-AF65-F5344CB8AC3E}">
        <p14:creationId xmlns:p14="http://schemas.microsoft.com/office/powerpoint/2010/main" val="40349139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9D62C3-C7F6-FDE2-43FC-A405E702AA8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8D44D34-0591-981A-7CE3-CD62F57FCE56}"/>
              </a:ext>
            </a:extLst>
          </p:cNvPr>
          <p:cNvSpPr>
            <a:spLocks noGrp="1"/>
          </p:cNvSpPr>
          <p:nvPr>
            <p:ph type="title"/>
          </p:nvPr>
        </p:nvSpPr>
        <p:spPr>
          <a:xfrm>
            <a:off x="2614697" y="98792"/>
            <a:ext cx="4340695" cy="554592"/>
          </a:xfrm>
        </p:spPr>
        <p:txBody>
          <a:bodyPr/>
          <a:lstStyle/>
          <a:p>
            <a:r>
              <a:rPr lang="en-US" sz="2800" b="1" dirty="0">
                <a:solidFill>
                  <a:srgbClr val="173AFF"/>
                </a:solidFill>
                <a:latin typeface="Segoe UI"/>
                <a:cs typeface="Segoe UI"/>
              </a:rPr>
              <a:t>Activity 4</a:t>
            </a:r>
          </a:p>
        </p:txBody>
      </p:sp>
      <p:sp>
        <p:nvSpPr>
          <p:cNvPr id="6" name="TextBox 5">
            <a:extLst>
              <a:ext uri="{FF2B5EF4-FFF2-40B4-BE49-F238E27FC236}">
                <a16:creationId xmlns:a16="http://schemas.microsoft.com/office/drawing/2014/main" id="{20C69761-3E47-E262-9871-0B50736F2AFB}"/>
              </a:ext>
            </a:extLst>
          </p:cNvPr>
          <p:cNvSpPr txBox="1"/>
          <p:nvPr/>
        </p:nvSpPr>
        <p:spPr>
          <a:xfrm>
            <a:off x="4779294" y="699304"/>
            <a:ext cx="4361686" cy="6250942"/>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ct val="20000"/>
              </a:spcBef>
            </a:pPr>
            <a:r>
              <a:rPr lang="en-US" sz="1450" dirty="0">
                <a:latin typeface="Myriad Pro"/>
                <a:cs typeface="Segoe UI"/>
              </a:rPr>
              <a:t>6) An in-text citation includes all the details of the source, including the title, publishing information, and page numbers. ❌ False</a:t>
            </a:r>
          </a:p>
          <a:p>
            <a:pPr>
              <a:spcBef>
                <a:spcPct val="20000"/>
              </a:spcBef>
            </a:pPr>
            <a:r>
              <a:rPr lang="en-US" sz="1450" dirty="0">
                <a:latin typeface="Myriad Pro"/>
                <a:cs typeface="Segoe UI"/>
              </a:rPr>
              <a:t>Correction: An in-text citation only includes author(s), year, and page number (if relevant).</a:t>
            </a:r>
          </a:p>
          <a:p>
            <a:pPr>
              <a:spcBef>
                <a:spcPct val="20000"/>
              </a:spcBef>
            </a:pPr>
            <a:r>
              <a:rPr lang="en-US" sz="1450" dirty="0">
                <a:latin typeface="Myriad Pro"/>
                <a:cs typeface="Segoe UI"/>
              </a:rPr>
              <a:t>Full details go in the reference list.</a:t>
            </a:r>
          </a:p>
          <a:p>
            <a:pPr>
              <a:spcBef>
                <a:spcPct val="20000"/>
              </a:spcBef>
            </a:pPr>
            <a:endParaRPr lang="en-US" sz="1450" dirty="0">
              <a:latin typeface="Myriad Pro"/>
              <a:cs typeface="Segoe UI"/>
            </a:endParaRPr>
          </a:p>
          <a:p>
            <a:pPr>
              <a:spcBef>
                <a:spcPct val="20000"/>
              </a:spcBef>
            </a:pPr>
            <a:r>
              <a:rPr lang="en-US" sz="1450" dirty="0">
                <a:latin typeface="Myriad Pro"/>
                <a:cs typeface="Segoe UI"/>
              </a:rPr>
              <a:t>7)Referencing helps avoid plagiarism. ✅ True</a:t>
            </a:r>
          </a:p>
          <a:p>
            <a:pPr>
              <a:spcBef>
                <a:spcPct val="20000"/>
              </a:spcBef>
            </a:pPr>
            <a:r>
              <a:rPr lang="en-US" sz="1450" dirty="0">
                <a:latin typeface="Myriad Pro"/>
                <a:cs typeface="Segoe UI"/>
              </a:rPr>
              <a:t>Correct referencing shows which ideas are yours and which come from others, helping you maintain academic integrity.</a:t>
            </a:r>
          </a:p>
          <a:p>
            <a:pPr marL="342900" indent="-342900">
              <a:spcBef>
                <a:spcPct val="20000"/>
              </a:spcBef>
              <a:buAutoNum type="arabicParenR"/>
            </a:pPr>
            <a:endParaRPr lang="en-US" sz="1450" dirty="0">
              <a:latin typeface="Myriad Pro"/>
            </a:endParaRPr>
          </a:p>
          <a:p>
            <a:pPr>
              <a:spcBef>
                <a:spcPct val="20000"/>
              </a:spcBef>
            </a:pPr>
            <a:r>
              <a:rPr lang="en-US" sz="1450" dirty="0">
                <a:latin typeface="Myriad Pro"/>
                <a:cs typeface="Segoe UI"/>
              </a:rPr>
              <a:t>8) Common knowledge, like ‘The Earth orbits the Sun,’ does not need a citation. ✅ True</a:t>
            </a:r>
          </a:p>
          <a:p>
            <a:pPr>
              <a:spcBef>
                <a:spcPct val="20000"/>
              </a:spcBef>
            </a:pPr>
            <a:r>
              <a:rPr lang="en-US" sz="1450" dirty="0">
                <a:latin typeface="Myriad Pro"/>
                <a:cs typeface="Segoe UI"/>
              </a:rPr>
              <a:t>Well-known facts shared by most people do not require referencing.</a:t>
            </a:r>
          </a:p>
          <a:p>
            <a:pPr marL="342900" indent="-342900">
              <a:spcBef>
                <a:spcPct val="20000"/>
              </a:spcBef>
              <a:buAutoNum type="arabicParenR"/>
            </a:pPr>
            <a:endParaRPr lang="en-US" sz="1450" dirty="0">
              <a:latin typeface="Myriad Pro"/>
            </a:endParaRPr>
          </a:p>
          <a:p>
            <a:pPr>
              <a:spcBef>
                <a:spcPct val="20000"/>
              </a:spcBef>
            </a:pPr>
            <a:r>
              <a:rPr lang="en-US" sz="1450" dirty="0">
                <a:latin typeface="Myriad Pro"/>
                <a:cs typeface="Segoe UI"/>
              </a:rPr>
              <a:t>9) It’s okay to copy a sentence directly from a book into your work as long as you change one or two words and don’t use quotation marks. ❌ False</a:t>
            </a:r>
          </a:p>
          <a:p>
            <a:pPr>
              <a:spcBef>
                <a:spcPct val="20000"/>
              </a:spcBef>
            </a:pPr>
            <a:r>
              <a:rPr lang="en-US" sz="1450" dirty="0">
                <a:latin typeface="Myriad Pro"/>
                <a:cs typeface="Segoe UI"/>
              </a:rPr>
              <a:t>Correction: That is still plagiarism. You must either quote with quotation marks and cite, or fully paraphrase in your own words and cite the source.</a:t>
            </a:r>
          </a:p>
          <a:p>
            <a:pPr>
              <a:spcBef>
                <a:spcPct val="20000"/>
              </a:spcBef>
            </a:pPr>
            <a:endParaRPr lang="en-US" sz="1450" dirty="0">
              <a:latin typeface="Myriad Pro"/>
              <a:cs typeface="Segoe UI"/>
            </a:endParaRPr>
          </a:p>
          <a:p>
            <a:pPr>
              <a:spcBef>
                <a:spcPct val="20000"/>
              </a:spcBef>
            </a:pPr>
            <a:endParaRPr lang="en-US" sz="1450" dirty="0">
              <a:latin typeface="Myriad Pro"/>
              <a:cs typeface="Segoe UI"/>
            </a:endParaRPr>
          </a:p>
        </p:txBody>
      </p:sp>
      <p:sp>
        <p:nvSpPr>
          <p:cNvPr id="3" name="Content Placeholder 2">
            <a:extLst>
              <a:ext uri="{FF2B5EF4-FFF2-40B4-BE49-F238E27FC236}">
                <a16:creationId xmlns:a16="http://schemas.microsoft.com/office/drawing/2014/main" id="{77B436E7-05D7-8BB8-A86B-C19D73F30826}"/>
              </a:ext>
            </a:extLst>
          </p:cNvPr>
          <p:cNvSpPr>
            <a:spLocks noGrp="1"/>
          </p:cNvSpPr>
          <p:nvPr>
            <p:ph idx="1"/>
          </p:nvPr>
        </p:nvSpPr>
        <p:spPr>
          <a:xfrm>
            <a:off x="51401" y="693916"/>
            <a:ext cx="4712674" cy="6168546"/>
          </a:xfrm>
        </p:spPr>
        <p:style>
          <a:lnRef idx="2">
            <a:schemeClr val="dk1"/>
          </a:lnRef>
          <a:fillRef idx="1">
            <a:schemeClr val="lt1"/>
          </a:fillRef>
          <a:effectRef idx="0">
            <a:schemeClr val="dk1"/>
          </a:effectRef>
          <a:fontRef idx="minor">
            <a:schemeClr val="dk1"/>
          </a:fontRef>
        </p:style>
        <p:txBody>
          <a:bodyPr/>
          <a:lstStyle/>
          <a:p>
            <a:pPr marL="228600" indent="-228600">
              <a:buAutoNum type="arabicParenR"/>
            </a:pPr>
            <a:r>
              <a:rPr lang="en-US" sz="1400" dirty="0">
                <a:latin typeface="Arial"/>
                <a:ea typeface="Calibri"/>
                <a:cs typeface="Calibri"/>
              </a:rPr>
              <a:t>You cannot have an in-text citation without a full reference in the reference list and vice versa. ✅ True</a:t>
            </a:r>
          </a:p>
          <a:p>
            <a:pPr marL="0" indent="0">
              <a:buNone/>
            </a:pPr>
            <a:r>
              <a:rPr lang="en-US" sz="1400" dirty="0">
                <a:latin typeface="Arial"/>
                <a:ea typeface="Calibri"/>
                <a:cs typeface="Calibri"/>
              </a:rPr>
              <a:t>Every in-text citation must match a full reference, and every full reference must be cited in the text. </a:t>
            </a:r>
          </a:p>
          <a:p>
            <a:pPr marL="0" indent="0">
              <a:buNone/>
            </a:pPr>
            <a:endParaRPr lang="en-US" sz="1400" dirty="0">
              <a:latin typeface="Arial"/>
              <a:ea typeface="Calibri"/>
              <a:cs typeface="Calibri"/>
            </a:endParaRPr>
          </a:p>
          <a:p>
            <a:pPr marL="0" indent="0">
              <a:buNone/>
            </a:pPr>
            <a:r>
              <a:rPr lang="en-US" sz="1400" dirty="0">
                <a:latin typeface="Arial"/>
                <a:ea typeface="Calibri"/>
                <a:cs typeface="Calibri"/>
              </a:rPr>
              <a:t>2) You must reference all information or facts, no matter what they are. ❌ False</a:t>
            </a:r>
          </a:p>
          <a:p>
            <a:pPr marL="0" indent="0">
              <a:buNone/>
            </a:pPr>
            <a:r>
              <a:rPr lang="en-US" sz="1400" dirty="0">
                <a:latin typeface="Arial"/>
                <a:ea typeface="Calibri"/>
                <a:cs typeface="Calibri"/>
              </a:rPr>
              <a:t>Correction: You only need to reference ideas, data, or arguments that are not common knowledge.</a:t>
            </a:r>
          </a:p>
          <a:p>
            <a:pPr marL="0" indent="0">
              <a:buNone/>
            </a:pPr>
            <a:r>
              <a:rPr lang="en-US" sz="1400" dirty="0">
                <a:latin typeface="Arial"/>
                <a:ea typeface="Calibri"/>
                <a:cs typeface="Calibri"/>
              </a:rPr>
              <a:t>Widely known facts (e.g. The Earth orbits the Sun) don’t need a citation. ✅ True</a:t>
            </a:r>
          </a:p>
          <a:p>
            <a:pPr>
              <a:buAutoNum type="arabicParenR"/>
            </a:pPr>
            <a:endParaRPr lang="en-US" sz="1400" dirty="0">
              <a:latin typeface="Arial"/>
              <a:ea typeface="Calibri"/>
              <a:cs typeface="Calibri"/>
            </a:endParaRPr>
          </a:p>
          <a:p>
            <a:pPr marL="0" indent="0">
              <a:buNone/>
            </a:pPr>
            <a:r>
              <a:rPr lang="en-US" sz="1400" dirty="0">
                <a:latin typeface="Arial"/>
                <a:ea typeface="Calibri"/>
                <a:cs typeface="Calibri"/>
              </a:rPr>
              <a:t>3) UWTSD follows the Harvard Referencing system. ✅ True</a:t>
            </a:r>
          </a:p>
          <a:p>
            <a:pPr>
              <a:buAutoNum type="arabicParenR"/>
            </a:pPr>
            <a:endParaRPr lang="en-US" sz="1400" dirty="0">
              <a:latin typeface="Arial"/>
              <a:ea typeface="Calibri"/>
              <a:cs typeface="Calibri"/>
            </a:endParaRPr>
          </a:p>
          <a:p>
            <a:pPr marL="0" indent="0">
              <a:buNone/>
            </a:pPr>
            <a:r>
              <a:rPr lang="en-US" sz="1400" dirty="0">
                <a:latin typeface="Arial"/>
                <a:ea typeface="Calibri"/>
                <a:cs typeface="Calibri"/>
              </a:rPr>
              <a:t>4) There are three main ways to refer to a source in your report: direct citing/quoting, paraphrasing, and </a:t>
            </a:r>
            <a:r>
              <a:rPr lang="en-US" sz="1400" err="1">
                <a:latin typeface="Arial"/>
                <a:ea typeface="Calibri"/>
                <a:cs typeface="Calibri"/>
              </a:rPr>
              <a:t>summarising</a:t>
            </a:r>
            <a:r>
              <a:rPr lang="en-US" sz="1400" dirty="0">
                <a:latin typeface="Arial"/>
                <a:ea typeface="Calibri"/>
                <a:cs typeface="Calibri"/>
              </a:rPr>
              <a:t>. ✅ True</a:t>
            </a:r>
          </a:p>
          <a:p>
            <a:pPr marL="0" indent="0">
              <a:buNone/>
            </a:pPr>
            <a:r>
              <a:rPr lang="en-US" sz="1400" dirty="0">
                <a:latin typeface="Arial"/>
                <a:ea typeface="Calibri"/>
                <a:cs typeface="Calibri"/>
              </a:rPr>
              <a:t>These are the three standard methods for integrating sources into academic writing.</a:t>
            </a:r>
          </a:p>
          <a:p>
            <a:pPr marL="0" indent="0">
              <a:buNone/>
            </a:pPr>
            <a:endParaRPr lang="en-US" sz="1400" dirty="0">
              <a:latin typeface="Arial"/>
              <a:ea typeface="Calibri"/>
              <a:cs typeface="Calibri"/>
            </a:endParaRPr>
          </a:p>
          <a:p>
            <a:pPr marL="0" indent="0">
              <a:buNone/>
            </a:pPr>
            <a:r>
              <a:rPr lang="en-US" sz="1400" dirty="0">
                <a:latin typeface="Arial"/>
                <a:ea typeface="Calibri"/>
                <a:cs typeface="Calibri"/>
              </a:rPr>
              <a:t>5) You only need to cite &amp; reference direct quotes, not ideas that you have paraphrased. ❌ False</a:t>
            </a:r>
          </a:p>
          <a:p>
            <a:pPr marL="0" indent="0">
              <a:buNone/>
            </a:pPr>
            <a:r>
              <a:rPr lang="en-US" sz="1400" dirty="0">
                <a:latin typeface="Arial"/>
                <a:ea typeface="Calibri"/>
                <a:cs typeface="Calibri"/>
              </a:rPr>
              <a:t>Correction: You must reference both direct quotes and paraphrased ideas — both come from someone else’s work.</a:t>
            </a:r>
          </a:p>
          <a:p>
            <a:pPr>
              <a:buAutoNum type="arabicParenR"/>
            </a:pPr>
            <a:endParaRPr lang="en-US" sz="1400">
              <a:latin typeface="Calibri"/>
              <a:ea typeface="Calibri"/>
              <a:cs typeface="Calibri"/>
            </a:endParaRPr>
          </a:p>
        </p:txBody>
      </p:sp>
      <p:sp>
        <p:nvSpPr>
          <p:cNvPr id="4" name="Date Placeholder 3">
            <a:extLst>
              <a:ext uri="{FF2B5EF4-FFF2-40B4-BE49-F238E27FC236}">
                <a16:creationId xmlns:a16="http://schemas.microsoft.com/office/drawing/2014/main" id="{F0B329D2-9DAF-6712-7854-D4FC017D03E2}"/>
              </a:ext>
            </a:extLst>
          </p:cNvPr>
          <p:cNvSpPr>
            <a:spLocks noGrp="1"/>
          </p:cNvSpPr>
          <p:nvPr>
            <p:ph type="dt" sz="half" idx="10"/>
          </p:nvPr>
        </p:nvSpPr>
        <p:spPr/>
        <p:txBody>
          <a:bodyPr/>
          <a:lstStyle/>
          <a:p>
            <a:pPr>
              <a:defRPr/>
            </a:pPr>
            <a:fld id="{7734DD8D-AE26-4A6C-B780-968F72A0D9BC}" type="datetime1">
              <a:rPr lang="en-GB"/>
              <a:pPr>
                <a:defRPr/>
              </a:pPr>
              <a:t>16/10/2025</a:t>
            </a:fld>
            <a:endParaRPr lang="en-GB"/>
          </a:p>
        </p:txBody>
      </p:sp>
    </p:spTree>
    <p:extLst>
      <p:ext uri="{BB962C8B-B14F-4D97-AF65-F5344CB8AC3E}">
        <p14:creationId xmlns:p14="http://schemas.microsoft.com/office/powerpoint/2010/main" val="1336342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6">
                                            <p:bg/>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grpId="0" nodeType="clickEffect">
                                  <p:stCondLst>
                                    <p:cond delay="0"/>
                                  </p:stCondLst>
                                  <p:childTnLst>
                                    <p:set>
                                      <p:cBhvr>
                                        <p:cTn id="70"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grpId="0" nodeType="clickEffect">
                                  <p:stCondLst>
                                    <p:cond delay="0"/>
                                  </p:stCondLst>
                                  <p:childTnLst>
                                    <p:set>
                                      <p:cBhvr>
                                        <p:cTn id="74" dur="1" fill="hold">
                                          <p:stCondLst>
                                            <p:cond delay="0"/>
                                          </p:stCondLst>
                                        </p:cTn>
                                        <p:tgtEl>
                                          <p:spTgt spid="6">
                                            <p:txEl>
                                              <p:pRg st="7" end="7"/>
                                            </p:txEl>
                                          </p:spTgt>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grpId="0" nodeType="clickEffect">
                                  <p:stCondLst>
                                    <p:cond delay="0"/>
                                  </p:stCondLst>
                                  <p:childTnLst>
                                    <p:set>
                                      <p:cBhvr>
                                        <p:cTn id="78" dur="1" fill="hold">
                                          <p:stCondLst>
                                            <p:cond delay="0"/>
                                          </p:stCondLst>
                                        </p:cTn>
                                        <p:tgtEl>
                                          <p:spTgt spid="6">
                                            <p:txEl>
                                              <p:pRg st="8" end="8"/>
                                            </p:txEl>
                                          </p:spTgt>
                                        </p:tgtEl>
                                        <p:attrNameLst>
                                          <p:attrName>style.visibility</p:attrName>
                                        </p:attrNameLst>
                                      </p:cBhvr>
                                      <p:to>
                                        <p:strVal val="visible"/>
                                      </p:to>
                                    </p:set>
                                  </p:childTnLst>
                                </p:cTn>
                              </p:par>
                            </p:childTnLst>
                          </p:cTn>
                        </p:par>
                      </p:childTnLst>
                    </p:cTn>
                  </p:par>
                  <p:par>
                    <p:cTn id="79" fill="hold">
                      <p:stCondLst>
                        <p:cond delay="indefinite"/>
                      </p:stCondLst>
                      <p:childTnLst>
                        <p:par>
                          <p:cTn id="80" fill="hold">
                            <p:stCondLst>
                              <p:cond delay="0"/>
                            </p:stCondLst>
                            <p:childTnLst>
                              <p:par>
                                <p:cTn id="81" presetID="1" presetClass="entr" presetSubtype="0" fill="hold" grpId="0" nodeType="clickEffect">
                                  <p:stCondLst>
                                    <p:cond delay="0"/>
                                  </p:stCondLst>
                                  <p:childTnLst>
                                    <p:set>
                                      <p:cBhvr>
                                        <p:cTn id="82" dur="1" fill="hold">
                                          <p:stCondLst>
                                            <p:cond delay="0"/>
                                          </p:stCondLst>
                                        </p:cTn>
                                        <p:tgtEl>
                                          <p:spTgt spid="6">
                                            <p:txEl>
                                              <p:pRg st="10" end="10"/>
                                            </p:txEl>
                                          </p:spTgt>
                                        </p:tgtEl>
                                        <p:attrNameLst>
                                          <p:attrName>style.visibility</p:attrName>
                                        </p:attrNameLst>
                                      </p:cBhvr>
                                      <p:to>
                                        <p:strVal val="visible"/>
                                      </p:to>
                                    </p:set>
                                  </p:childTnLst>
                                </p:cTn>
                              </p:par>
                            </p:childTnLst>
                          </p:cTn>
                        </p:par>
                      </p:childTnLst>
                    </p:cTn>
                  </p:par>
                  <p:par>
                    <p:cTn id="83" fill="hold">
                      <p:stCondLst>
                        <p:cond delay="indefinite"/>
                      </p:stCondLst>
                      <p:childTnLst>
                        <p:par>
                          <p:cTn id="84" fill="hold">
                            <p:stCondLst>
                              <p:cond delay="0"/>
                            </p:stCondLst>
                            <p:childTnLst>
                              <p:par>
                                <p:cTn id="85" presetID="1" presetClass="entr" presetSubtype="0" fill="hold" grpId="0" nodeType="clickEffect">
                                  <p:stCondLst>
                                    <p:cond delay="0"/>
                                  </p:stCondLst>
                                  <p:childTnLst>
                                    <p:set>
                                      <p:cBhvr>
                                        <p:cTn id="86" dur="1" fill="hold">
                                          <p:stCondLst>
                                            <p:cond delay="0"/>
                                          </p:stCondLst>
                                        </p:cTn>
                                        <p:tgtEl>
                                          <p:spTgt spid="6">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animBg="1"/>
      <p:bldP spid="3" grpId="0" build="p"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FCF64-FD3B-F979-F49D-ECC2A74AF329}"/>
              </a:ext>
            </a:extLst>
          </p:cNvPr>
          <p:cNvSpPr>
            <a:spLocks noGrp="1"/>
          </p:cNvSpPr>
          <p:nvPr>
            <p:ph type="title"/>
          </p:nvPr>
        </p:nvSpPr>
        <p:spPr>
          <a:xfrm>
            <a:off x="524833" y="-2658"/>
            <a:ext cx="8085221" cy="567573"/>
          </a:xfrm>
        </p:spPr>
        <p:txBody>
          <a:bodyPr/>
          <a:lstStyle/>
          <a:p>
            <a:r>
              <a:rPr lang="en-GB" sz="2800" b="1" dirty="0">
                <a:solidFill>
                  <a:srgbClr val="173AFF"/>
                </a:solidFill>
              </a:rPr>
              <a:t>Activity 5</a:t>
            </a:r>
          </a:p>
        </p:txBody>
      </p:sp>
      <p:sp>
        <p:nvSpPr>
          <p:cNvPr id="3" name="Content Placeholder 2">
            <a:extLst>
              <a:ext uri="{FF2B5EF4-FFF2-40B4-BE49-F238E27FC236}">
                <a16:creationId xmlns:a16="http://schemas.microsoft.com/office/drawing/2014/main" id="{E1F5E8B3-45B9-FA4C-A24C-299876BF4B66}"/>
              </a:ext>
            </a:extLst>
          </p:cNvPr>
          <p:cNvSpPr>
            <a:spLocks noGrp="1"/>
          </p:cNvSpPr>
          <p:nvPr>
            <p:ph idx="1"/>
          </p:nvPr>
        </p:nvSpPr>
        <p:spPr>
          <a:xfrm>
            <a:off x="267828" y="568607"/>
            <a:ext cx="8594818" cy="4832466"/>
          </a:xfrm>
        </p:spPr>
        <p:txBody>
          <a:bodyPr/>
          <a:lstStyle/>
          <a:p>
            <a:pPr marL="0" indent="0">
              <a:buNone/>
            </a:pPr>
            <a:r>
              <a:rPr lang="en-GB" sz="2200" b="1" dirty="0">
                <a:solidFill>
                  <a:srgbClr val="FF0000"/>
                </a:solidFill>
                <a:ea typeface="+mn-lt"/>
                <a:cs typeface="+mn-lt"/>
              </a:rPr>
              <a:t>Answer: </a:t>
            </a:r>
            <a:r>
              <a:rPr lang="en-GB" sz="2200" b="1" dirty="0">
                <a:ea typeface="+mn-lt"/>
                <a:cs typeface="+mn-lt"/>
              </a:rPr>
              <a:t>The student should avoid repeating “According to…” and vary their citation style.</a:t>
            </a:r>
            <a:endParaRPr lang="en-US" dirty="0"/>
          </a:p>
          <a:p>
            <a:r>
              <a:rPr lang="en-GB" sz="2200" dirty="0">
                <a:ea typeface="+mn-lt"/>
                <a:cs typeface="+mn-lt"/>
              </a:rPr>
              <a:t>The student </a:t>
            </a:r>
            <a:r>
              <a:rPr lang="en-GB" sz="2200" b="1" dirty="0">
                <a:ea typeface="+mn-lt"/>
                <a:cs typeface="+mn-lt"/>
              </a:rPr>
              <a:t>uses “According to…” too often</a:t>
            </a:r>
            <a:r>
              <a:rPr lang="en-GB" sz="2200" dirty="0">
                <a:ea typeface="+mn-lt"/>
                <a:cs typeface="+mn-lt"/>
              </a:rPr>
              <a:t>, which makes the writing sound repetitive and mechanical.</a:t>
            </a:r>
            <a:endParaRPr lang="en-GB" dirty="0"/>
          </a:p>
          <a:p>
            <a:r>
              <a:rPr lang="en-GB" sz="2200" dirty="0">
                <a:ea typeface="+mn-lt"/>
                <a:cs typeface="+mn-lt"/>
              </a:rPr>
              <a:t>In academic writing, we aim for a </a:t>
            </a:r>
            <a:r>
              <a:rPr lang="en-GB" sz="2200" b="1" dirty="0">
                <a:ea typeface="+mn-lt"/>
                <a:cs typeface="+mn-lt"/>
              </a:rPr>
              <a:t>smooth, natural integration</a:t>
            </a:r>
            <a:r>
              <a:rPr lang="en-GB" sz="2200" dirty="0">
                <a:ea typeface="+mn-lt"/>
                <a:cs typeface="+mn-lt"/>
              </a:rPr>
              <a:t> of sources into sentences.</a:t>
            </a:r>
            <a:endParaRPr lang="en-GB" dirty="0"/>
          </a:p>
          <a:p>
            <a:r>
              <a:rPr lang="en-GB" sz="2200" dirty="0">
                <a:ea typeface="+mn-lt"/>
                <a:cs typeface="+mn-lt"/>
              </a:rPr>
              <a:t>The information is cited correctly (with author and year), but the </a:t>
            </a:r>
            <a:r>
              <a:rPr lang="en-GB" sz="2200" i="1" dirty="0">
                <a:ea typeface="+mn-lt"/>
                <a:cs typeface="+mn-lt"/>
              </a:rPr>
              <a:t>presentation</a:t>
            </a:r>
            <a:r>
              <a:rPr lang="en-GB" sz="2200" dirty="0">
                <a:ea typeface="+mn-lt"/>
                <a:cs typeface="+mn-lt"/>
              </a:rPr>
              <a:t> could be improved for readability and flow.</a:t>
            </a:r>
            <a:endParaRPr lang="en-GB" dirty="0">
              <a:ea typeface="+mn-lt"/>
              <a:cs typeface="+mn-lt"/>
            </a:endParaRPr>
          </a:p>
          <a:p>
            <a:r>
              <a:rPr lang="en-GB" sz="2200" dirty="0">
                <a:ea typeface="+mn-lt"/>
                <a:cs typeface="+mn-lt"/>
              </a:rPr>
              <a:t>Use a </a:t>
            </a:r>
            <a:r>
              <a:rPr lang="en-GB" sz="2200" b="1" dirty="0">
                <a:ea typeface="+mn-lt"/>
                <a:cs typeface="+mn-lt"/>
              </a:rPr>
              <a:t>mix of citation styles</a:t>
            </a:r>
            <a:r>
              <a:rPr lang="en-GB" sz="2200" dirty="0">
                <a:ea typeface="+mn-lt"/>
                <a:cs typeface="+mn-lt"/>
              </a:rPr>
              <a:t> — sometimes start with the author’s name (Smith, 2023), and sometimes put it at the end (… funded by taxes (Jones, 2022)).</a:t>
            </a:r>
            <a:endParaRPr lang="en-GB" sz="2200" dirty="0"/>
          </a:p>
          <a:p>
            <a:r>
              <a:rPr lang="en-GB" sz="2200" dirty="0">
                <a:ea typeface="+mn-lt"/>
                <a:cs typeface="+mn-lt"/>
              </a:rPr>
              <a:t>This makes writing more engaging and professional while still giving proper credit.</a:t>
            </a:r>
            <a:endParaRPr lang="en-GB" dirty="0"/>
          </a:p>
          <a:p>
            <a:pPr marL="0" indent="0">
              <a:buNone/>
            </a:pPr>
            <a:endParaRPr lang="en-GB" sz="2200" dirty="0"/>
          </a:p>
          <a:p>
            <a:pPr marL="0" indent="0">
              <a:buNone/>
            </a:pPr>
            <a:br>
              <a:rPr lang="en-US" dirty="0"/>
            </a:br>
            <a:endParaRPr lang="en-US" dirty="0"/>
          </a:p>
          <a:p>
            <a:endParaRPr lang="en-GB" sz="2200" dirty="0">
              <a:latin typeface="+mj-lt"/>
              <a:cs typeface="Calibri" panose="020F0502020204030204" pitchFamily="34" charset="0"/>
            </a:endParaRPr>
          </a:p>
          <a:p>
            <a:endParaRPr lang="en-GB" sz="2200" dirty="0">
              <a:latin typeface="+mj-lt"/>
              <a:cs typeface="Calibri" panose="020F0502020204030204" pitchFamily="34" charset="0"/>
            </a:endParaRPr>
          </a:p>
          <a:p>
            <a:endParaRPr lang="en-GB" sz="2200" dirty="0">
              <a:latin typeface="+mj-lt"/>
              <a:cs typeface="Calibri" panose="020F0502020204030204" pitchFamily="34" charset="0"/>
            </a:endParaRPr>
          </a:p>
        </p:txBody>
      </p:sp>
      <p:sp>
        <p:nvSpPr>
          <p:cNvPr id="4" name="Date Placeholder 3">
            <a:extLst>
              <a:ext uri="{FF2B5EF4-FFF2-40B4-BE49-F238E27FC236}">
                <a16:creationId xmlns:a16="http://schemas.microsoft.com/office/drawing/2014/main" id="{91A478D5-C30A-55D9-4623-48D143402C27}"/>
              </a:ext>
            </a:extLst>
          </p:cNvPr>
          <p:cNvSpPr>
            <a:spLocks noGrp="1"/>
          </p:cNvSpPr>
          <p:nvPr>
            <p:ph type="dt" sz="half" idx="10"/>
          </p:nvPr>
        </p:nvSpPr>
        <p:spPr/>
        <p:txBody>
          <a:bodyPr/>
          <a:lstStyle/>
          <a:p>
            <a:pPr>
              <a:defRPr/>
            </a:pPr>
            <a:fld id="{7734DD8D-AE26-4A6C-B780-968F72A0D9BC}" type="datetime1">
              <a:rPr lang="en-GB" smtClean="0"/>
              <a:pPr>
                <a:defRPr/>
              </a:pPr>
              <a:t>16/10/2025</a:t>
            </a:fld>
            <a:endParaRPr lang="en-GB"/>
          </a:p>
        </p:txBody>
      </p:sp>
    </p:spTree>
    <p:extLst>
      <p:ext uri="{BB962C8B-B14F-4D97-AF65-F5344CB8AC3E}">
        <p14:creationId xmlns:p14="http://schemas.microsoft.com/office/powerpoint/2010/main" val="9329046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47016E-04B6-BB19-E334-C9382C8DAF1C}"/>
              </a:ext>
            </a:extLst>
          </p:cNvPr>
          <p:cNvSpPr>
            <a:spLocks noGrp="1"/>
          </p:cNvSpPr>
          <p:nvPr>
            <p:ph type="title"/>
          </p:nvPr>
        </p:nvSpPr>
        <p:spPr>
          <a:xfrm>
            <a:off x="884321" y="-96252"/>
            <a:ext cx="7375358" cy="806116"/>
          </a:xfrm>
        </p:spPr>
        <p:txBody>
          <a:bodyPr/>
          <a:lstStyle/>
          <a:p>
            <a:r>
              <a:rPr lang="en-GB" sz="3200" b="1" dirty="0">
                <a:solidFill>
                  <a:srgbClr val="173AFF"/>
                </a:solidFill>
                <a:latin typeface="Segoe UI"/>
                <a:cs typeface="Calibri"/>
              </a:rPr>
              <a:t>Activity 6: RECAP AS A CLASS</a:t>
            </a:r>
          </a:p>
        </p:txBody>
      </p:sp>
      <p:sp>
        <p:nvSpPr>
          <p:cNvPr id="3" name="Content Placeholder 2">
            <a:extLst>
              <a:ext uri="{FF2B5EF4-FFF2-40B4-BE49-F238E27FC236}">
                <a16:creationId xmlns:a16="http://schemas.microsoft.com/office/drawing/2014/main" id="{63DED4DB-EEEF-1BC6-92B4-E7D88E9D7BB3}"/>
              </a:ext>
            </a:extLst>
          </p:cNvPr>
          <p:cNvSpPr>
            <a:spLocks noGrp="1"/>
          </p:cNvSpPr>
          <p:nvPr>
            <p:ph idx="1"/>
          </p:nvPr>
        </p:nvSpPr>
        <p:spPr>
          <a:xfrm>
            <a:off x="270363" y="973255"/>
            <a:ext cx="8604417" cy="4651866"/>
          </a:xfrm>
        </p:spPr>
        <p:txBody>
          <a:bodyPr/>
          <a:lstStyle/>
          <a:p>
            <a:pPr marL="457200" indent="-457200" algn="just">
              <a:buAutoNum type="arabicPeriod"/>
            </a:pPr>
            <a:r>
              <a:rPr lang="en-GB" sz="2400" b="1" i="1" dirty="0">
                <a:solidFill>
                  <a:srgbClr val="173AFF"/>
                </a:solidFill>
                <a:latin typeface="Segoe UI"/>
                <a:cs typeface="Segoe UI"/>
              </a:rPr>
              <a:t>When do you need to provide an in-text citation in the main body of your assignment? </a:t>
            </a:r>
            <a:endParaRPr lang="en-US"/>
          </a:p>
          <a:p>
            <a:pPr marL="457200" indent="-457200" algn="just">
              <a:buAutoNum type="arabicPeriod"/>
            </a:pPr>
            <a:endParaRPr lang="en-GB" sz="2400" b="1" i="1" dirty="0">
              <a:solidFill>
                <a:srgbClr val="173AFF"/>
              </a:solidFill>
              <a:latin typeface="Segoe UI"/>
              <a:cs typeface="Segoe UI"/>
            </a:endParaRPr>
          </a:p>
          <a:p>
            <a:pPr marL="457200" indent="-457200" algn="just">
              <a:buAutoNum type="arabicPeriod"/>
            </a:pPr>
            <a:r>
              <a:rPr lang="en-GB" sz="2400" b="1" i="1" dirty="0">
                <a:solidFill>
                  <a:srgbClr val="173AFF"/>
                </a:solidFill>
                <a:latin typeface="Segoe UI"/>
                <a:cs typeface="Calibri"/>
              </a:rPr>
              <a:t>What are the three ways you can refer to a source in your work</a:t>
            </a:r>
            <a:r>
              <a:rPr lang="en-GB" sz="2400" dirty="0">
                <a:latin typeface="Segoe UI"/>
                <a:cs typeface="Calibri"/>
              </a:rPr>
              <a:t>? </a:t>
            </a:r>
          </a:p>
          <a:p>
            <a:pPr marL="457200" indent="-457200" algn="just">
              <a:buAutoNum type="arabicPeriod"/>
            </a:pPr>
            <a:endParaRPr lang="en-GB" sz="2400" dirty="0">
              <a:latin typeface="Segoe UI"/>
              <a:cs typeface="Calibri" panose="020F0502020204030204" pitchFamily="34" charset="0"/>
            </a:endParaRPr>
          </a:p>
          <a:p>
            <a:pPr marL="457200" indent="-457200" algn="just">
              <a:buAutoNum type="arabicPeriod"/>
            </a:pPr>
            <a:r>
              <a:rPr lang="en-GB" sz="2400" b="1" i="1" dirty="0">
                <a:solidFill>
                  <a:srgbClr val="173AFF"/>
                </a:solidFill>
                <a:latin typeface="Segoe UI"/>
                <a:cs typeface="Calibri"/>
              </a:rPr>
              <a:t>What information should you include when you provide an in-text citation? Are first names okay to use?</a:t>
            </a:r>
            <a:r>
              <a:rPr lang="en-GB" sz="2400" b="1" i="1" dirty="0">
                <a:latin typeface="Segoe UI"/>
                <a:cs typeface="Calibri"/>
              </a:rPr>
              <a:t> </a:t>
            </a:r>
            <a:endParaRPr lang="en-GB" sz="2400" b="1" i="1">
              <a:solidFill>
                <a:srgbClr val="000000"/>
              </a:solidFill>
              <a:latin typeface="Segoe UI"/>
              <a:cs typeface="Calibri" panose="020F0502020204030204" pitchFamily="34" charset="0"/>
            </a:endParaRPr>
          </a:p>
          <a:p>
            <a:pPr marL="457200" indent="-457200" algn="just">
              <a:buAutoNum type="arabicPeriod"/>
            </a:pPr>
            <a:endParaRPr lang="en-GB" sz="2400" b="1" i="1" dirty="0">
              <a:solidFill>
                <a:srgbClr val="000000"/>
              </a:solidFill>
              <a:latin typeface="Segoe UI"/>
              <a:cs typeface="Calibri"/>
            </a:endParaRPr>
          </a:p>
          <a:p>
            <a:pPr marL="457200" indent="-457200" algn="just">
              <a:buAutoNum type="arabicPeriod"/>
            </a:pPr>
            <a:r>
              <a:rPr lang="en-GB" sz="2400" b="1" i="1" dirty="0">
                <a:solidFill>
                  <a:srgbClr val="173AFF"/>
                </a:solidFill>
                <a:latin typeface="Segoe UI"/>
                <a:cs typeface="Calibri"/>
              </a:rPr>
              <a:t>What is the difference between direct citing and paraphrasing? Which one should you use more? Why?</a:t>
            </a:r>
            <a:r>
              <a:rPr lang="en-GB" sz="2400" b="1" dirty="0">
                <a:solidFill>
                  <a:srgbClr val="173AFF"/>
                </a:solidFill>
                <a:latin typeface="Segoe UI"/>
                <a:cs typeface="Calibri"/>
              </a:rPr>
              <a:t> </a:t>
            </a:r>
            <a:endParaRPr lang="en-GB" sz="2400" b="1">
              <a:latin typeface="Segoe UI"/>
              <a:cs typeface="Calibri" panose="020F0502020204030204" pitchFamily="34" charset="0"/>
            </a:endParaRPr>
          </a:p>
          <a:p>
            <a:pPr marL="0" indent="0" algn="just">
              <a:buNone/>
            </a:pPr>
            <a:endParaRPr lang="en-GB" sz="2200" dirty="0">
              <a:cs typeface="Calibri" panose="020F0502020204030204" pitchFamily="34" charset="0"/>
            </a:endParaRPr>
          </a:p>
          <a:p>
            <a:pPr algn="just">
              <a:buAutoNum type="arabicPeriod"/>
            </a:pPr>
            <a:endParaRPr lang="en-GB" sz="2200" dirty="0">
              <a:cs typeface="Calibri" panose="020F0502020204030204" pitchFamily="34" charset="0"/>
            </a:endParaRPr>
          </a:p>
        </p:txBody>
      </p:sp>
      <p:sp>
        <p:nvSpPr>
          <p:cNvPr id="4" name="Date Placeholder 3">
            <a:extLst>
              <a:ext uri="{FF2B5EF4-FFF2-40B4-BE49-F238E27FC236}">
                <a16:creationId xmlns:a16="http://schemas.microsoft.com/office/drawing/2014/main" id="{0098912B-4E9C-C925-AB75-3EBF08B2F096}"/>
              </a:ext>
            </a:extLst>
          </p:cNvPr>
          <p:cNvSpPr>
            <a:spLocks noGrp="1"/>
          </p:cNvSpPr>
          <p:nvPr>
            <p:ph type="dt" sz="half" idx="10"/>
          </p:nvPr>
        </p:nvSpPr>
        <p:spPr/>
        <p:txBody>
          <a:bodyPr/>
          <a:lstStyle/>
          <a:p>
            <a:pPr>
              <a:defRPr/>
            </a:pPr>
            <a:fld id="{7734DD8D-AE26-4A6C-B780-968F72A0D9BC}" type="datetime1">
              <a:rPr lang="en-GB" smtClean="0"/>
              <a:pPr>
                <a:defRPr/>
              </a:pPr>
              <a:t>16/10/2025</a:t>
            </a:fld>
            <a:endParaRPr lang="en-GB"/>
          </a:p>
        </p:txBody>
      </p:sp>
    </p:spTree>
    <p:extLst>
      <p:ext uri="{BB962C8B-B14F-4D97-AF65-F5344CB8AC3E}">
        <p14:creationId xmlns:p14="http://schemas.microsoft.com/office/powerpoint/2010/main" val="3600110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78A06-05AA-D88A-2469-9C451937637C}"/>
              </a:ext>
            </a:extLst>
          </p:cNvPr>
          <p:cNvSpPr>
            <a:spLocks noGrp="1"/>
          </p:cNvSpPr>
          <p:nvPr>
            <p:ph type="title"/>
          </p:nvPr>
        </p:nvSpPr>
        <p:spPr>
          <a:xfrm>
            <a:off x="1564379" y="170432"/>
            <a:ext cx="6015242" cy="218180"/>
          </a:xfrm>
        </p:spPr>
        <p:txBody>
          <a:bodyPr/>
          <a:lstStyle/>
          <a:p>
            <a:r>
              <a:rPr lang="en-US" sz="3200" b="1" dirty="0">
                <a:latin typeface="Segoe UI"/>
                <a:cs typeface="Segoe UI"/>
              </a:rPr>
              <a:t>Recap Answers</a:t>
            </a:r>
          </a:p>
        </p:txBody>
      </p:sp>
      <p:sp>
        <p:nvSpPr>
          <p:cNvPr id="3" name="Content Placeholder 2">
            <a:extLst>
              <a:ext uri="{FF2B5EF4-FFF2-40B4-BE49-F238E27FC236}">
                <a16:creationId xmlns:a16="http://schemas.microsoft.com/office/drawing/2014/main" id="{9D15BCEB-E8C0-0658-5801-AF381E11919A}"/>
              </a:ext>
            </a:extLst>
          </p:cNvPr>
          <p:cNvSpPr>
            <a:spLocks noGrp="1"/>
          </p:cNvSpPr>
          <p:nvPr>
            <p:ph idx="1"/>
          </p:nvPr>
        </p:nvSpPr>
        <p:spPr>
          <a:xfrm>
            <a:off x="366021" y="584200"/>
            <a:ext cx="8229600" cy="3916363"/>
          </a:xfrm>
        </p:spPr>
        <p:txBody>
          <a:bodyPr/>
          <a:lstStyle/>
          <a:p>
            <a:pPr marL="457200" indent="-457200" algn="just">
              <a:buAutoNum type="arabicParenR"/>
            </a:pPr>
            <a:r>
              <a:rPr lang="en-GB" sz="1900" b="1" i="1" dirty="0">
                <a:solidFill>
                  <a:srgbClr val="173AFF"/>
                </a:solidFill>
                <a:latin typeface="Segoe UI"/>
                <a:cs typeface="Segoe UI"/>
              </a:rPr>
              <a:t>When do you need to provide an in-text citation in the main body of your assignment? </a:t>
            </a:r>
            <a:r>
              <a:rPr lang="en-GB" sz="1900" dirty="0">
                <a:latin typeface="Segoe UI"/>
                <a:cs typeface="Segoe UI"/>
              </a:rPr>
              <a:t>You need to provide an in-text citation in the main body of your assignment, </a:t>
            </a:r>
            <a:r>
              <a:rPr lang="en-GB" sz="1900" b="1" dirty="0">
                <a:latin typeface="Segoe UI"/>
                <a:cs typeface="Segoe UI"/>
              </a:rPr>
              <a:t>every time </a:t>
            </a:r>
            <a:r>
              <a:rPr lang="en-GB" sz="1900" dirty="0">
                <a:latin typeface="Segoe UI"/>
                <a:cs typeface="Segoe UI"/>
              </a:rPr>
              <a:t>you mention an idea or theme from an external source in your work. </a:t>
            </a:r>
            <a:r>
              <a:rPr lang="en-GB" sz="1900" b="1" u="sng" dirty="0">
                <a:solidFill>
                  <a:srgbClr val="C00000"/>
                </a:solidFill>
                <a:latin typeface="Segoe UI"/>
                <a:cs typeface="Segoe UI"/>
              </a:rPr>
              <a:t>EVEN IF YOU HAVE PARAPHRASED </a:t>
            </a:r>
            <a:endParaRPr lang="en-US" sz="1900">
              <a:latin typeface="Segoe UI"/>
              <a:cs typeface="Segoe UI"/>
            </a:endParaRPr>
          </a:p>
          <a:p>
            <a:pPr marL="457200" indent="-457200" algn="just">
              <a:buAutoNum type="arabicPeriod"/>
            </a:pPr>
            <a:r>
              <a:rPr lang="en-GB" sz="1900" b="1" i="1" dirty="0">
                <a:solidFill>
                  <a:srgbClr val="173AFF"/>
                </a:solidFill>
                <a:latin typeface="Segoe UI"/>
                <a:cs typeface="Segoe UI"/>
              </a:rPr>
              <a:t>What are the three ways you can refer to a source in your work</a:t>
            </a:r>
            <a:r>
              <a:rPr lang="en-GB" sz="1900" dirty="0">
                <a:latin typeface="Segoe UI"/>
                <a:cs typeface="Segoe UI"/>
              </a:rPr>
              <a:t>? </a:t>
            </a:r>
            <a:r>
              <a:rPr lang="en-GB" sz="1900" dirty="0">
                <a:latin typeface="Segoe UI"/>
                <a:ea typeface="+mn-lt"/>
                <a:cs typeface="Segoe UI"/>
              </a:rPr>
              <a:t>Direct citing/q</a:t>
            </a:r>
            <a:r>
              <a:rPr lang="en-GB" sz="1900" dirty="0">
                <a:latin typeface="Segoe UI"/>
                <a:ea typeface="+mn-lt"/>
                <a:cs typeface="+mn-lt"/>
              </a:rPr>
              <a:t>uoting, paraphrasing, and summarising.</a:t>
            </a:r>
            <a:endParaRPr lang="en-GB" sz="1900" dirty="0">
              <a:latin typeface="Segoe UI"/>
              <a:cs typeface="Segoe UI"/>
            </a:endParaRPr>
          </a:p>
          <a:p>
            <a:pPr marL="457200" indent="-457200" algn="just">
              <a:buAutoNum type="arabicPeriod"/>
            </a:pPr>
            <a:r>
              <a:rPr lang="en-GB" sz="1900" b="1" i="1" dirty="0">
                <a:solidFill>
                  <a:srgbClr val="173AFF"/>
                </a:solidFill>
                <a:latin typeface="Segoe UI"/>
                <a:cs typeface="Segoe UI"/>
              </a:rPr>
              <a:t>What information should you include when you provide an in-text citation? Are first names okay to use?</a:t>
            </a:r>
            <a:r>
              <a:rPr lang="en-GB" sz="1900" b="1" i="1" dirty="0">
                <a:latin typeface="Segoe UI"/>
                <a:cs typeface="Segoe UI"/>
              </a:rPr>
              <a:t>  </a:t>
            </a:r>
            <a:r>
              <a:rPr lang="en-GB" sz="1900" dirty="0">
                <a:latin typeface="Segoe UI"/>
                <a:ea typeface="+mn-lt"/>
                <a:cs typeface="+mn-lt"/>
              </a:rPr>
              <a:t>Author’s surname/Organisation name (if a website), year, and page number (</a:t>
            </a:r>
            <a:r>
              <a:rPr lang="en-GB" sz="1900" b="1" dirty="0">
                <a:latin typeface="Segoe UI"/>
                <a:ea typeface="+mn-lt"/>
                <a:cs typeface="+mn-lt"/>
              </a:rPr>
              <a:t>if quoting</a:t>
            </a:r>
            <a:r>
              <a:rPr lang="en-GB" sz="1900" dirty="0">
                <a:latin typeface="Segoe UI"/>
                <a:ea typeface="+mn-lt"/>
                <a:cs typeface="+mn-lt"/>
              </a:rPr>
              <a:t>). No, first names are not used.</a:t>
            </a:r>
            <a:endParaRPr lang="en-GB" sz="1900" dirty="0">
              <a:latin typeface="Segoe UI"/>
              <a:cs typeface="Segoe UI"/>
            </a:endParaRPr>
          </a:p>
          <a:p>
            <a:pPr marL="457200" indent="-457200" algn="just">
              <a:buAutoNum type="arabicPeriod"/>
            </a:pPr>
            <a:r>
              <a:rPr lang="en-GB" sz="1900" b="1" i="1" dirty="0">
                <a:solidFill>
                  <a:srgbClr val="173AFF"/>
                </a:solidFill>
                <a:latin typeface="Segoe UI"/>
                <a:cs typeface="Segoe UI"/>
              </a:rPr>
              <a:t>What is the difference between direct citing and paraphrasing? Which one should you use more? </a:t>
            </a:r>
            <a:r>
              <a:rPr lang="en-GB" sz="1900" b="1" i="1" err="1">
                <a:solidFill>
                  <a:srgbClr val="173AFF"/>
                </a:solidFill>
                <a:latin typeface="Segoe UI"/>
                <a:cs typeface="Segoe UI"/>
              </a:rPr>
              <a:t>Why?</a:t>
            </a:r>
            <a:r>
              <a:rPr lang="en-GB" sz="1900" err="1">
                <a:latin typeface="Segoe UI"/>
                <a:ea typeface="+mn-lt"/>
                <a:cs typeface="+mn-lt"/>
              </a:rPr>
              <a:t>Direct</a:t>
            </a:r>
            <a:r>
              <a:rPr lang="en-GB" sz="1900" dirty="0">
                <a:latin typeface="Segoe UI"/>
                <a:ea typeface="+mn-lt"/>
                <a:cs typeface="+mn-lt"/>
              </a:rPr>
              <a:t> citing uses the author’s exact words. Paraphrasing puts their ideas in your own words. You should paraphrase more as you should use your own words more than others', and it shows you understand the sources you've read.</a:t>
            </a:r>
            <a:endParaRPr lang="en-US" sz="1900" dirty="0">
              <a:latin typeface="Segoe UI"/>
              <a:cs typeface="Segoe UI"/>
            </a:endParaRPr>
          </a:p>
          <a:p>
            <a:pPr>
              <a:buAutoNum type="arabicParenR"/>
            </a:pPr>
            <a:endParaRPr lang="en-US" dirty="0"/>
          </a:p>
        </p:txBody>
      </p:sp>
      <p:sp>
        <p:nvSpPr>
          <p:cNvPr id="4" name="Date Placeholder 3">
            <a:extLst>
              <a:ext uri="{FF2B5EF4-FFF2-40B4-BE49-F238E27FC236}">
                <a16:creationId xmlns:a16="http://schemas.microsoft.com/office/drawing/2014/main" id="{5718AC9B-104B-25EC-365B-90F47899940F}"/>
              </a:ext>
            </a:extLst>
          </p:cNvPr>
          <p:cNvSpPr>
            <a:spLocks noGrp="1"/>
          </p:cNvSpPr>
          <p:nvPr>
            <p:ph type="dt" sz="half" idx="10"/>
          </p:nvPr>
        </p:nvSpPr>
        <p:spPr/>
        <p:txBody>
          <a:bodyPr/>
          <a:lstStyle/>
          <a:p>
            <a:pPr>
              <a:defRPr/>
            </a:pPr>
            <a:fld id="{7734DD8D-AE26-4A6C-B780-968F72A0D9BC}" type="datetime1">
              <a:rPr lang="en-GB"/>
              <a:pPr>
                <a:defRPr/>
              </a:pPr>
              <a:t>16/10/2025</a:t>
            </a:fld>
            <a:endParaRPr lang="en-GB"/>
          </a:p>
        </p:txBody>
      </p:sp>
    </p:spTree>
    <p:extLst>
      <p:ext uri="{BB962C8B-B14F-4D97-AF65-F5344CB8AC3E}">
        <p14:creationId xmlns:p14="http://schemas.microsoft.com/office/powerpoint/2010/main" val="19533749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342DF-3510-409B-0C22-9A6AE15ED570}"/>
              </a:ext>
            </a:extLst>
          </p:cNvPr>
          <p:cNvSpPr>
            <a:spLocks noGrp="1"/>
          </p:cNvSpPr>
          <p:nvPr>
            <p:ph type="title"/>
          </p:nvPr>
        </p:nvSpPr>
        <p:spPr>
          <a:xfrm>
            <a:off x="2597400" y="-102548"/>
            <a:ext cx="3946358" cy="675857"/>
          </a:xfrm>
        </p:spPr>
        <p:txBody>
          <a:bodyPr/>
          <a:lstStyle/>
          <a:p>
            <a:r>
              <a:rPr lang="en-GB" sz="3200" b="1" dirty="0">
                <a:latin typeface="Segoe UI"/>
                <a:cs typeface="Segoe UI"/>
              </a:rPr>
              <a:t>Reference list </a:t>
            </a:r>
          </a:p>
        </p:txBody>
      </p:sp>
      <p:sp>
        <p:nvSpPr>
          <p:cNvPr id="3" name="Content Placeholder 2">
            <a:extLst>
              <a:ext uri="{FF2B5EF4-FFF2-40B4-BE49-F238E27FC236}">
                <a16:creationId xmlns:a16="http://schemas.microsoft.com/office/drawing/2014/main" id="{436D1233-59E4-977E-6026-9CF04F64101F}"/>
              </a:ext>
            </a:extLst>
          </p:cNvPr>
          <p:cNvSpPr>
            <a:spLocks noGrp="1"/>
          </p:cNvSpPr>
          <p:nvPr>
            <p:ph idx="1"/>
          </p:nvPr>
        </p:nvSpPr>
        <p:spPr>
          <a:xfrm>
            <a:off x="132993" y="122797"/>
            <a:ext cx="8761616" cy="3720224"/>
          </a:xfrm>
        </p:spPr>
        <p:txBody>
          <a:bodyPr/>
          <a:lstStyle/>
          <a:p>
            <a:pPr marL="0" indent="0" algn="just" eaLnBrk="1" hangingPunct="1">
              <a:lnSpc>
                <a:spcPct val="90000"/>
              </a:lnSpc>
              <a:buNone/>
              <a:defRPr/>
            </a:pPr>
            <a:endParaRPr lang="en-GB" sz="2300" dirty="0">
              <a:latin typeface="Segoe UI"/>
              <a:cs typeface="Segoe UI"/>
            </a:endParaRPr>
          </a:p>
          <a:p>
            <a:pPr algn="just">
              <a:lnSpc>
                <a:spcPct val="90000"/>
              </a:lnSpc>
              <a:defRPr/>
            </a:pPr>
            <a:r>
              <a:rPr lang="en-GB" sz="2200" dirty="0">
                <a:latin typeface="Segoe UI"/>
                <a:cs typeface="Segoe UI"/>
              </a:rPr>
              <a:t>The list at the end of your assignment has all the information about the sources used in the main body of your work. </a:t>
            </a:r>
          </a:p>
          <a:p>
            <a:pPr marL="0" indent="0" algn="just">
              <a:lnSpc>
                <a:spcPct val="90000"/>
              </a:lnSpc>
              <a:buNone/>
              <a:defRPr/>
            </a:pPr>
            <a:endParaRPr lang="en-GB" sz="2200" dirty="0">
              <a:latin typeface="Segoe UI"/>
              <a:cs typeface="Segoe UI"/>
            </a:endParaRPr>
          </a:p>
          <a:p>
            <a:pPr algn="just">
              <a:lnSpc>
                <a:spcPct val="90000"/>
              </a:lnSpc>
              <a:defRPr/>
            </a:pPr>
            <a:r>
              <a:rPr lang="en-GB" sz="2200" dirty="0">
                <a:latin typeface="Segoe UI"/>
                <a:cs typeface="Segoe UI"/>
              </a:rPr>
              <a:t>Your reference list should be on a new page and should list all the sources used in </a:t>
            </a:r>
            <a:r>
              <a:rPr lang="en-GB" sz="2200" b="1" dirty="0">
                <a:latin typeface="Segoe UI"/>
                <a:cs typeface="Segoe UI"/>
              </a:rPr>
              <a:t>alphabetical order. </a:t>
            </a:r>
          </a:p>
          <a:p>
            <a:pPr algn="just">
              <a:lnSpc>
                <a:spcPct val="90000"/>
              </a:lnSpc>
              <a:defRPr/>
            </a:pPr>
            <a:endParaRPr lang="en-GB" sz="2200" b="1" dirty="0">
              <a:latin typeface="Segoe UI"/>
              <a:cs typeface="Segoe UI"/>
            </a:endParaRPr>
          </a:p>
          <a:p>
            <a:pPr algn="just">
              <a:lnSpc>
                <a:spcPct val="90000"/>
              </a:lnSpc>
              <a:defRPr/>
            </a:pPr>
            <a:r>
              <a:rPr lang="en-GB" sz="2200" b="1" dirty="0">
                <a:latin typeface="Segoe UI"/>
                <a:cs typeface="Segoe UI"/>
              </a:rPr>
              <a:t>You should not use bullet points or numbers when writing your reference list</a:t>
            </a:r>
          </a:p>
          <a:p>
            <a:pPr marL="0" indent="0" algn="just">
              <a:lnSpc>
                <a:spcPct val="90000"/>
              </a:lnSpc>
              <a:buNone/>
              <a:defRPr/>
            </a:pPr>
            <a:endParaRPr lang="en-GB" sz="2200" b="1" dirty="0">
              <a:latin typeface="Segoe UI"/>
              <a:cs typeface="Segoe UI"/>
            </a:endParaRPr>
          </a:p>
          <a:p>
            <a:pPr algn="just">
              <a:lnSpc>
                <a:spcPct val="90000"/>
              </a:lnSpc>
              <a:defRPr/>
            </a:pPr>
            <a:r>
              <a:rPr lang="en-GB" sz="2200" dirty="0">
                <a:latin typeface="Segoe UI"/>
                <a:cs typeface="Segoe UI"/>
              </a:rPr>
              <a:t>In the reference list you need to provide the full information for every source you cited in the body of your work. </a:t>
            </a:r>
          </a:p>
          <a:p>
            <a:pPr marL="0" indent="0" algn="just">
              <a:lnSpc>
                <a:spcPct val="90000"/>
              </a:lnSpc>
              <a:buNone/>
              <a:defRPr/>
            </a:pPr>
            <a:endParaRPr lang="en-GB" sz="2200" dirty="0">
              <a:latin typeface="Segoe UI"/>
              <a:cs typeface="Segoe UI"/>
            </a:endParaRPr>
          </a:p>
          <a:p>
            <a:pPr algn="just">
              <a:lnSpc>
                <a:spcPct val="90000"/>
              </a:lnSpc>
              <a:defRPr/>
            </a:pPr>
            <a:r>
              <a:rPr lang="en-GB" sz="2200" dirty="0">
                <a:latin typeface="Segoe UI"/>
                <a:cs typeface="Segoe UI"/>
              </a:rPr>
              <a:t>There is a specific order and format for every type of source (e.g. website, book, article). You should ALWAYS use a guide to help you when writing your reference list.</a:t>
            </a:r>
          </a:p>
          <a:p>
            <a:pPr algn="just" eaLnBrk="1" hangingPunct="1">
              <a:lnSpc>
                <a:spcPct val="90000"/>
              </a:lnSpc>
              <a:buNone/>
              <a:defRPr/>
            </a:pPr>
            <a:endParaRPr lang="en-GB" sz="2300" dirty="0">
              <a:latin typeface="Segoe UI"/>
              <a:cs typeface="Segoe UI"/>
            </a:endParaRPr>
          </a:p>
          <a:p>
            <a:pPr algn="just" eaLnBrk="1" hangingPunct="1">
              <a:lnSpc>
                <a:spcPct val="90000"/>
              </a:lnSpc>
              <a:buFontTx/>
              <a:buNone/>
              <a:defRPr/>
            </a:pPr>
            <a:endParaRPr lang="en-GB" sz="2300" dirty="0">
              <a:latin typeface="Segoe UI"/>
              <a:cs typeface="Segoe UI"/>
            </a:endParaRPr>
          </a:p>
          <a:p>
            <a:pPr algn="just" eaLnBrk="1" hangingPunct="1">
              <a:lnSpc>
                <a:spcPct val="90000"/>
              </a:lnSpc>
              <a:buFontTx/>
              <a:buNone/>
              <a:defRPr/>
            </a:pPr>
            <a:endParaRPr lang="en-GB" sz="2300" dirty="0">
              <a:latin typeface="Segoe UI"/>
              <a:cs typeface="Segoe UI"/>
            </a:endParaRPr>
          </a:p>
          <a:p>
            <a:pPr algn="just" eaLnBrk="1" hangingPunct="1">
              <a:lnSpc>
                <a:spcPct val="90000"/>
              </a:lnSpc>
              <a:buFontTx/>
              <a:buNone/>
              <a:defRPr/>
            </a:pPr>
            <a:r>
              <a:rPr lang="en-GB" sz="2300" dirty="0">
                <a:latin typeface="Segoe UI"/>
                <a:cs typeface="Segoe UI"/>
              </a:rPr>
              <a:t> </a:t>
            </a:r>
          </a:p>
          <a:p>
            <a:endParaRPr lang="en-GB" sz="2300" dirty="0">
              <a:latin typeface="Segoe UI"/>
              <a:cs typeface="Segoe UI"/>
            </a:endParaRPr>
          </a:p>
        </p:txBody>
      </p:sp>
      <p:sp>
        <p:nvSpPr>
          <p:cNvPr id="4" name="Date Placeholder 3">
            <a:extLst>
              <a:ext uri="{FF2B5EF4-FFF2-40B4-BE49-F238E27FC236}">
                <a16:creationId xmlns:a16="http://schemas.microsoft.com/office/drawing/2014/main" id="{3AA6C8E6-D1A7-1D4E-6854-E333C1AEE222}"/>
              </a:ext>
            </a:extLst>
          </p:cNvPr>
          <p:cNvSpPr>
            <a:spLocks noGrp="1"/>
          </p:cNvSpPr>
          <p:nvPr>
            <p:ph type="dt" sz="half" idx="10"/>
          </p:nvPr>
        </p:nvSpPr>
        <p:spPr/>
        <p:txBody>
          <a:bodyPr/>
          <a:lstStyle/>
          <a:p>
            <a:pPr>
              <a:defRPr/>
            </a:pPr>
            <a:fld id="{7734DD8D-AE26-4A6C-B780-968F72A0D9BC}" type="datetime1">
              <a:rPr lang="en-GB" smtClean="0"/>
              <a:pPr>
                <a:defRPr/>
              </a:pPr>
              <a:t>16/10/2025</a:t>
            </a:fld>
            <a:endParaRPr lang="en-GB"/>
          </a:p>
        </p:txBody>
      </p:sp>
    </p:spTree>
    <p:extLst>
      <p:ext uri="{BB962C8B-B14F-4D97-AF65-F5344CB8AC3E}">
        <p14:creationId xmlns:p14="http://schemas.microsoft.com/office/powerpoint/2010/main" val="27794700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ED5DA-1191-12E9-0807-7CBA98F040B6}"/>
              </a:ext>
            </a:extLst>
          </p:cNvPr>
          <p:cNvSpPr>
            <a:spLocks noGrp="1"/>
          </p:cNvSpPr>
          <p:nvPr>
            <p:ph type="title"/>
          </p:nvPr>
        </p:nvSpPr>
        <p:spPr/>
        <p:txBody>
          <a:bodyPr/>
          <a:lstStyle/>
          <a:p>
            <a:r>
              <a:rPr lang="en-GB" b="1" dirty="0">
                <a:solidFill>
                  <a:srgbClr val="173AFF"/>
                </a:solidFill>
                <a:latin typeface="Segoe UI"/>
                <a:cs typeface="Calibri"/>
              </a:rPr>
              <a:t>Activity 7</a:t>
            </a:r>
            <a:endParaRPr lang="en-GB" b="1" dirty="0">
              <a:solidFill>
                <a:srgbClr val="173AFF"/>
              </a:solidFill>
              <a:latin typeface="Segoe UI"/>
              <a:cs typeface="Calibri" panose="020F0502020204030204" pitchFamily="34" charset="0"/>
            </a:endParaRPr>
          </a:p>
        </p:txBody>
      </p:sp>
      <p:sp>
        <p:nvSpPr>
          <p:cNvPr id="3" name="Content Placeholder 2">
            <a:extLst>
              <a:ext uri="{FF2B5EF4-FFF2-40B4-BE49-F238E27FC236}">
                <a16:creationId xmlns:a16="http://schemas.microsoft.com/office/drawing/2014/main" id="{8E7512EB-32F1-1AC1-EB7C-82BEF2014BFF}"/>
              </a:ext>
            </a:extLst>
          </p:cNvPr>
          <p:cNvSpPr>
            <a:spLocks noGrp="1"/>
          </p:cNvSpPr>
          <p:nvPr>
            <p:ph idx="1"/>
          </p:nvPr>
        </p:nvSpPr>
        <p:spPr>
          <a:xfrm>
            <a:off x="451204" y="1124744"/>
            <a:ext cx="8229600" cy="3916363"/>
          </a:xfrm>
        </p:spPr>
        <p:txBody>
          <a:bodyPr/>
          <a:lstStyle/>
          <a:p>
            <a:endParaRPr lang="en-GB" sz="2400" dirty="0">
              <a:latin typeface="Calibri" panose="020F0502020204030204" pitchFamily="34" charset="0"/>
              <a:cs typeface="Calibri" panose="020F0502020204030204" pitchFamily="34" charset="0"/>
            </a:endParaRPr>
          </a:p>
          <a:p>
            <a:pPr marL="0" indent="0">
              <a:buNone/>
            </a:pPr>
            <a:endParaRPr lang="en-GB" sz="2400" dirty="0">
              <a:latin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B5F8BF5A-9FF0-E6F0-5282-726A6A21D763}"/>
              </a:ext>
            </a:extLst>
          </p:cNvPr>
          <p:cNvSpPr>
            <a:spLocks noGrp="1"/>
          </p:cNvSpPr>
          <p:nvPr>
            <p:ph type="dt" sz="half" idx="10"/>
          </p:nvPr>
        </p:nvSpPr>
        <p:spPr/>
        <p:txBody>
          <a:bodyPr/>
          <a:lstStyle/>
          <a:p>
            <a:pPr>
              <a:defRPr/>
            </a:pPr>
            <a:fld id="{7734DD8D-AE26-4A6C-B780-968F72A0D9BC}" type="datetime1">
              <a:rPr lang="en-GB" smtClean="0"/>
              <a:pPr>
                <a:defRPr/>
              </a:pPr>
              <a:t>16/10/2025</a:t>
            </a:fld>
            <a:endParaRPr lang="en-GB"/>
          </a:p>
        </p:txBody>
      </p:sp>
      <p:sp>
        <p:nvSpPr>
          <p:cNvPr id="5" name="TextBox 4">
            <a:extLst>
              <a:ext uri="{FF2B5EF4-FFF2-40B4-BE49-F238E27FC236}">
                <a16:creationId xmlns:a16="http://schemas.microsoft.com/office/drawing/2014/main" id="{F44CA41C-6812-143D-1BC9-710923C4B6E1}"/>
              </a:ext>
            </a:extLst>
          </p:cNvPr>
          <p:cNvSpPr txBox="1"/>
          <p:nvPr/>
        </p:nvSpPr>
        <p:spPr>
          <a:xfrm>
            <a:off x="625642" y="1417638"/>
            <a:ext cx="7772400" cy="2246769"/>
          </a:xfrm>
          <a:prstGeom prst="rect">
            <a:avLst/>
          </a:prstGeom>
          <a:noFill/>
        </p:spPr>
        <p:txBody>
          <a:bodyPr wrap="square" lIns="91440" tIns="45720" rIns="91440" bIns="45720" rtlCol="0" anchor="t">
            <a:spAutoFit/>
          </a:bodyPr>
          <a:lstStyle/>
          <a:p>
            <a:r>
              <a:rPr lang="en-US" sz="2800" dirty="0">
                <a:latin typeface="Segoe UI"/>
                <a:cs typeface="Arial"/>
              </a:rPr>
              <a:t>Turn back to the worksheet and try your hand at some referencing with </a:t>
            </a:r>
            <a:r>
              <a:rPr lang="en-US" sz="2800" b="1" dirty="0">
                <a:solidFill>
                  <a:srgbClr val="173AFF"/>
                </a:solidFill>
                <a:latin typeface="Segoe UI"/>
                <a:cs typeface="Arial"/>
              </a:rPr>
              <a:t>Activity 6. USE A GUIDE from Slide 33</a:t>
            </a:r>
            <a:endParaRPr lang="en-US" sz="2800" b="1" dirty="0">
              <a:solidFill>
                <a:srgbClr val="173AFF"/>
              </a:solidFill>
              <a:latin typeface="Segoe UI"/>
            </a:endParaRPr>
          </a:p>
          <a:p>
            <a:endParaRPr lang="en-US" sz="2800" dirty="0">
              <a:latin typeface="Segoe UI"/>
            </a:endParaRPr>
          </a:p>
          <a:p>
            <a:r>
              <a:rPr lang="en-US" sz="2800" dirty="0">
                <a:latin typeface="Segoe UI"/>
                <a:cs typeface="Arial"/>
              </a:rPr>
              <a:t>Work in pairs.</a:t>
            </a:r>
          </a:p>
        </p:txBody>
      </p:sp>
    </p:spTree>
    <p:extLst>
      <p:ext uri="{BB962C8B-B14F-4D97-AF65-F5344CB8AC3E}">
        <p14:creationId xmlns:p14="http://schemas.microsoft.com/office/powerpoint/2010/main" val="8311821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ED5DA-1191-12E9-0807-7CBA98F040B6}"/>
              </a:ext>
            </a:extLst>
          </p:cNvPr>
          <p:cNvSpPr>
            <a:spLocks noGrp="1"/>
          </p:cNvSpPr>
          <p:nvPr>
            <p:ph type="title"/>
          </p:nvPr>
        </p:nvSpPr>
        <p:spPr>
          <a:xfrm>
            <a:off x="2349195" y="1"/>
            <a:ext cx="4400521" cy="629356"/>
          </a:xfrm>
        </p:spPr>
        <p:txBody>
          <a:bodyPr/>
          <a:lstStyle/>
          <a:p>
            <a:r>
              <a:rPr lang="en-GB" sz="3200" b="1" dirty="0">
                <a:solidFill>
                  <a:srgbClr val="173AFF"/>
                </a:solidFill>
                <a:cs typeface="Calibri"/>
              </a:rPr>
              <a:t>Activity 7 </a:t>
            </a:r>
            <a:r>
              <a:rPr lang="en-GB" sz="3200" b="1" dirty="0">
                <a:solidFill>
                  <a:srgbClr val="FF0000"/>
                </a:solidFill>
                <a:cs typeface="Calibri"/>
              </a:rPr>
              <a:t>Answers</a:t>
            </a:r>
            <a:endParaRPr lang="en-GB" sz="3200" b="1" dirty="0">
              <a:solidFill>
                <a:srgbClr val="173AFF"/>
              </a:solidFill>
              <a:cs typeface="Calibri"/>
            </a:endParaRPr>
          </a:p>
        </p:txBody>
      </p:sp>
      <p:sp>
        <p:nvSpPr>
          <p:cNvPr id="3" name="Content Placeholder 2">
            <a:extLst>
              <a:ext uri="{FF2B5EF4-FFF2-40B4-BE49-F238E27FC236}">
                <a16:creationId xmlns:a16="http://schemas.microsoft.com/office/drawing/2014/main" id="{8E7512EB-32F1-1AC1-EB7C-82BEF2014BFF}"/>
              </a:ext>
            </a:extLst>
          </p:cNvPr>
          <p:cNvSpPr>
            <a:spLocks noGrp="1"/>
          </p:cNvSpPr>
          <p:nvPr>
            <p:ph idx="1"/>
          </p:nvPr>
        </p:nvSpPr>
        <p:spPr>
          <a:xfrm>
            <a:off x="451204" y="1124744"/>
            <a:ext cx="8229600" cy="3916363"/>
          </a:xfrm>
        </p:spPr>
        <p:txBody>
          <a:bodyPr/>
          <a:lstStyle/>
          <a:p>
            <a:endParaRPr lang="en-GB" sz="2400" dirty="0">
              <a:latin typeface="Calibri" panose="020F0502020204030204" pitchFamily="34" charset="0"/>
              <a:cs typeface="Calibri" panose="020F0502020204030204" pitchFamily="34" charset="0"/>
            </a:endParaRPr>
          </a:p>
          <a:p>
            <a:pPr marL="0" indent="0">
              <a:buNone/>
            </a:pPr>
            <a:endParaRPr lang="en-GB" sz="2400" dirty="0">
              <a:latin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B5F8BF5A-9FF0-E6F0-5282-726A6A21D763}"/>
              </a:ext>
            </a:extLst>
          </p:cNvPr>
          <p:cNvSpPr>
            <a:spLocks noGrp="1"/>
          </p:cNvSpPr>
          <p:nvPr>
            <p:ph type="dt" sz="half" idx="10"/>
          </p:nvPr>
        </p:nvSpPr>
        <p:spPr/>
        <p:txBody>
          <a:bodyPr/>
          <a:lstStyle/>
          <a:p>
            <a:pPr>
              <a:defRPr/>
            </a:pPr>
            <a:fld id="{7734DD8D-AE26-4A6C-B780-968F72A0D9BC}" type="datetime1">
              <a:rPr lang="en-GB" smtClean="0"/>
              <a:pPr>
                <a:defRPr/>
              </a:pPr>
              <a:t>16/10/2025</a:t>
            </a:fld>
            <a:endParaRPr lang="en-GB"/>
          </a:p>
        </p:txBody>
      </p:sp>
      <p:sp>
        <p:nvSpPr>
          <p:cNvPr id="5" name="TextBox 4">
            <a:extLst>
              <a:ext uri="{FF2B5EF4-FFF2-40B4-BE49-F238E27FC236}">
                <a16:creationId xmlns:a16="http://schemas.microsoft.com/office/drawing/2014/main" id="{F44CA41C-6812-143D-1BC9-710923C4B6E1}"/>
              </a:ext>
            </a:extLst>
          </p:cNvPr>
          <p:cNvSpPr txBox="1"/>
          <p:nvPr/>
        </p:nvSpPr>
        <p:spPr>
          <a:xfrm>
            <a:off x="200379" y="547489"/>
            <a:ext cx="8692796" cy="5915722"/>
          </a:xfrm>
          <a:prstGeom prst="rect">
            <a:avLst/>
          </a:prstGeom>
          <a:noFill/>
        </p:spPr>
        <p:txBody>
          <a:bodyPr wrap="square" rtlCol="0">
            <a:spAutoFit/>
          </a:bodyPr>
          <a:lstStyle/>
          <a:p>
            <a:pPr lvl="0" algn="just">
              <a:lnSpc>
                <a:spcPct val="107000"/>
              </a:lnSpc>
            </a:pPr>
            <a:r>
              <a:rPr lang="en-GB" sz="1600" kern="100" dirty="0">
                <a:effectLst/>
                <a:latin typeface="+mn-lt"/>
                <a:ea typeface="DengXian" panose="02010600030101010101" pitchFamily="2" charset="-122"/>
                <a:cs typeface="Arial" panose="020B0604020202020204" pitchFamily="34" charset="0"/>
              </a:rPr>
              <a:t>1. A book with the title: The study skills handbook, published in London in 2019 by Red Globe Press, written by Stella Cottrell. This is the fifth edition. </a:t>
            </a:r>
          </a:p>
          <a:p>
            <a:pPr marL="685800" algn="just">
              <a:lnSpc>
                <a:spcPct val="107000"/>
              </a:lnSpc>
            </a:pPr>
            <a:r>
              <a:rPr lang="en-GB" sz="1600" b="1" kern="100" dirty="0">
                <a:solidFill>
                  <a:srgbClr val="FF0000"/>
                </a:solidFill>
                <a:effectLst/>
                <a:latin typeface="+mn-lt"/>
                <a:ea typeface="DengXian" panose="02010600030101010101" pitchFamily="2" charset="-122"/>
                <a:cs typeface="Arial" panose="020B0604020202020204" pitchFamily="34" charset="0"/>
              </a:rPr>
              <a:t>Cottrell, S. (2019). </a:t>
            </a:r>
            <a:r>
              <a:rPr lang="en-GB" sz="1600" b="1" i="1" kern="100" dirty="0">
                <a:solidFill>
                  <a:srgbClr val="FF0000"/>
                </a:solidFill>
                <a:effectLst/>
                <a:latin typeface="+mn-lt"/>
                <a:ea typeface="DengXian" panose="02010600030101010101" pitchFamily="2" charset="-122"/>
                <a:cs typeface="Arial" panose="020B0604020202020204" pitchFamily="34" charset="0"/>
              </a:rPr>
              <a:t>The study skills handbook</a:t>
            </a:r>
            <a:r>
              <a:rPr lang="en-GB" sz="1600" b="1" kern="100" dirty="0">
                <a:solidFill>
                  <a:srgbClr val="FF0000"/>
                </a:solidFill>
                <a:effectLst/>
                <a:latin typeface="+mn-lt"/>
                <a:ea typeface="DengXian" panose="02010600030101010101" pitchFamily="2" charset="-122"/>
                <a:cs typeface="Arial" panose="020B0604020202020204" pitchFamily="34" charset="0"/>
              </a:rPr>
              <a:t> (5th ed.). London: Red Globe Press.</a:t>
            </a:r>
            <a:endParaRPr lang="en-GB" sz="1600" b="1" kern="100" dirty="0">
              <a:effectLst/>
              <a:latin typeface="+mn-lt"/>
              <a:ea typeface="DengXian" panose="02010600030101010101" pitchFamily="2" charset="-122"/>
              <a:cs typeface="Arial" panose="020B0604020202020204" pitchFamily="34" charset="0"/>
            </a:endParaRPr>
          </a:p>
          <a:p>
            <a:pPr lvl="0" algn="just">
              <a:lnSpc>
                <a:spcPct val="107000"/>
              </a:lnSpc>
            </a:pPr>
            <a:r>
              <a:rPr lang="en-GB" sz="1600" kern="100" dirty="0">
                <a:effectLst/>
                <a:latin typeface="+mn-lt"/>
                <a:ea typeface="DengXian" panose="02010600030101010101" pitchFamily="2" charset="-122"/>
                <a:cs typeface="Arial" panose="020B0604020202020204" pitchFamily="34" charset="0"/>
              </a:rPr>
              <a:t>2. A book with the title: Marketing management: a value creation process, published in Basingstoke by Palgrave Macmillan in 2007. The authors are Dubois, P.-L., </a:t>
            </a:r>
            <a:r>
              <a:rPr lang="en-GB" sz="1600" kern="100" dirty="0" err="1">
                <a:effectLst/>
                <a:latin typeface="+mn-lt"/>
                <a:ea typeface="DengXian" panose="02010600030101010101" pitchFamily="2" charset="-122"/>
                <a:cs typeface="Arial" panose="020B0604020202020204" pitchFamily="34" charset="0"/>
              </a:rPr>
              <a:t>Jolibert</a:t>
            </a:r>
            <a:r>
              <a:rPr lang="en-GB" sz="1600" kern="100" dirty="0">
                <a:effectLst/>
                <a:latin typeface="+mn-lt"/>
                <a:ea typeface="DengXian" panose="02010600030101010101" pitchFamily="2" charset="-122"/>
                <a:cs typeface="Arial" panose="020B0604020202020204" pitchFamily="34" charset="0"/>
              </a:rPr>
              <a:t>, A. and </a:t>
            </a:r>
            <a:r>
              <a:rPr lang="en-GB" sz="1600" kern="100" dirty="0" err="1">
                <a:effectLst/>
                <a:latin typeface="+mn-lt"/>
                <a:ea typeface="DengXian" panose="02010600030101010101" pitchFamily="2" charset="-122"/>
                <a:cs typeface="Arial" panose="020B0604020202020204" pitchFamily="34" charset="0"/>
              </a:rPr>
              <a:t>Mühlbacher</a:t>
            </a:r>
            <a:r>
              <a:rPr lang="en-GB" sz="1600" kern="100" dirty="0">
                <a:effectLst/>
                <a:latin typeface="+mn-lt"/>
                <a:ea typeface="DengXian" panose="02010600030101010101" pitchFamily="2" charset="-122"/>
                <a:cs typeface="Arial" panose="020B0604020202020204" pitchFamily="34" charset="0"/>
              </a:rPr>
              <a:t>, H.</a:t>
            </a:r>
          </a:p>
          <a:p>
            <a:pPr marL="685800" algn="just">
              <a:lnSpc>
                <a:spcPct val="107000"/>
              </a:lnSpc>
            </a:pPr>
            <a:r>
              <a:rPr lang="en-GB" sz="1600" b="1" kern="100" dirty="0">
                <a:solidFill>
                  <a:srgbClr val="FF0000"/>
                </a:solidFill>
                <a:effectLst/>
                <a:latin typeface="+mn-lt"/>
                <a:ea typeface="DengXian" panose="02010600030101010101" pitchFamily="2" charset="-122"/>
                <a:cs typeface="Arial" panose="020B0604020202020204" pitchFamily="34" charset="0"/>
              </a:rPr>
              <a:t>Dubois, P.-L., </a:t>
            </a:r>
            <a:r>
              <a:rPr lang="en-GB" sz="1600" b="1" kern="100" dirty="0" err="1">
                <a:solidFill>
                  <a:srgbClr val="FF0000"/>
                </a:solidFill>
                <a:effectLst/>
                <a:latin typeface="+mn-lt"/>
                <a:ea typeface="DengXian" panose="02010600030101010101" pitchFamily="2" charset="-122"/>
                <a:cs typeface="Arial" panose="020B0604020202020204" pitchFamily="34" charset="0"/>
              </a:rPr>
              <a:t>Jolibert</a:t>
            </a:r>
            <a:r>
              <a:rPr lang="en-GB" sz="1600" b="1" kern="100" dirty="0">
                <a:solidFill>
                  <a:srgbClr val="FF0000"/>
                </a:solidFill>
                <a:effectLst/>
                <a:latin typeface="+mn-lt"/>
                <a:ea typeface="DengXian" panose="02010600030101010101" pitchFamily="2" charset="-122"/>
                <a:cs typeface="Arial" panose="020B0604020202020204" pitchFamily="34" charset="0"/>
              </a:rPr>
              <a:t>, A., &amp; </a:t>
            </a:r>
            <a:r>
              <a:rPr lang="en-GB" sz="1600" b="1" kern="100" dirty="0" err="1">
                <a:solidFill>
                  <a:srgbClr val="FF0000"/>
                </a:solidFill>
                <a:effectLst/>
                <a:latin typeface="+mn-lt"/>
                <a:ea typeface="DengXian" panose="02010600030101010101" pitchFamily="2" charset="-122"/>
                <a:cs typeface="Arial" panose="020B0604020202020204" pitchFamily="34" charset="0"/>
              </a:rPr>
              <a:t>Mühlbacher</a:t>
            </a:r>
            <a:r>
              <a:rPr lang="en-GB" sz="1600" b="1" kern="100" dirty="0">
                <a:solidFill>
                  <a:srgbClr val="FF0000"/>
                </a:solidFill>
                <a:effectLst/>
                <a:latin typeface="+mn-lt"/>
                <a:ea typeface="DengXian" panose="02010600030101010101" pitchFamily="2" charset="-122"/>
                <a:cs typeface="Arial" panose="020B0604020202020204" pitchFamily="34" charset="0"/>
              </a:rPr>
              <a:t>, H. (2007). </a:t>
            </a:r>
            <a:r>
              <a:rPr lang="en-GB" sz="1600" b="1" i="1" kern="100" dirty="0">
                <a:solidFill>
                  <a:srgbClr val="FF0000"/>
                </a:solidFill>
                <a:effectLst/>
                <a:latin typeface="+mn-lt"/>
                <a:ea typeface="DengXian" panose="02010600030101010101" pitchFamily="2" charset="-122"/>
                <a:cs typeface="Arial" panose="020B0604020202020204" pitchFamily="34" charset="0"/>
              </a:rPr>
              <a:t>Marketing management: A value creation process</a:t>
            </a:r>
            <a:r>
              <a:rPr lang="en-GB" sz="1600" b="1" kern="100" dirty="0">
                <a:solidFill>
                  <a:srgbClr val="FF0000"/>
                </a:solidFill>
                <a:effectLst/>
                <a:latin typeface="+mn-lt"/>
                <a:ea typeface="DengXian" panose="02010600030101010101" pitchFamily="2" charset="-122"/>
                <a:cs typeface="Arial" panose="020B0604020202020204" pitchFamily="34" charset="0"/>
              </a:rPr>
              <a:t>. Basingstoke: Palgrave Macmillan.</a:t>
            </a:r>
          </a:p>
          <a:p>
            <a:pPr lvl="0" algn="just">
              <a:lnSpc>
                <a:spcPct val="107000"/>
              </a:lnSpc>
            </a:pPr>
            <a:r>
              <a:rPr lang="en-GB" sz="1600" kern="100" dirty="0">
                <a:effectLst/>
                <a:latin typeface="+mn-lt"/>
                <a:ea typeface="DengXian" panose="02010600030101010101" pitchFamily="2" charset="-122"/>
                <a:cs typeface="Arial" panose="020B0604020202020204" pitchFamily="34" charset="0"/>
              </a:rPr>
              <a:t>3. A journal article by J. R. Savery and T. M. Duffy, called 'Problem based learning: an instructional model and its constructivist framework', published on pages 31 to 38 in the journal 'Educational Technology', volume 35, number 5, in 1995. </a:t>
            </a:r>
          </a:p>
          <a:p>
            <a:pPr marL="685800" algn="just">
              <a:lnSpc>
                <a:spcPct val="107000"/>
              </a:lnSpc>
            </a:pPr>
            <a:r>
              <a:rPr lang="en-GB" sz="1600" b="1" kern="100" dirty="0">
                <a:solidFill>
                  <a:srgbClr val="FF0000"/>
                </a:solidFill>
                <a:effectLst/>
                <a:latin typeface="+mn-lt"/>
                <a:ea typeface="DengXian" panose="02010600030101010101" pitchFamily="2" charset="-122"/>
                <a:cs typeface="Arial" panose="020B0604020202020204" pitchFamily="34" charset="0"/>
              </a:rPr>
              <a:t>Savery, J. R., &amp; Duffy, T. M. (1995). ‘Problem based learning: An instructional model and its constructivist framework’, </a:t>
            </a:r>
            <a:r>
              <a:rPr lang="en-GB" sz="1600" b="1" i="1" kern="100" dirty="0">
                <a:solidFill>
                  <a:srgbClr val="FF0000"/>
                </a:solidFill>
                <a:effectLst/>
                <a:latin typeface="+mn-lt"/>
                <a:ea typeface="DengXian" panose="02010600030101010101" pitchFamily="2" charset="-122"/>
                <a:cs typeface="Arial" panose="020B0604020202020204" pitchFamily="34" charset="0"/>
              </a:rPr>
              <a:t>Educational Technology</a:t>
            </a:r>
            <a:r>
              <a:rPr lang="en-GB" sz="1600" b="1" kern="100" dirty="0">
                <a:solidFill>
                  <a:srgbClr val="FF0000"/>
                </a:solidFill>
                <a:effectLst/>
                <a:latin typeface="+mn-lt"/>
                <a:ea typeface="DengXian" panose="02010600030101010101" pitchFamily="2" charset="-122"/>
                <a:cs typeface="Arial" panose="020B0604020202020204" pitchFamily="34" charset="0"/>
              </a:rPr>
              <a:t>, 35(5), pp. 31-38.</a:t>
            </a:r>
          </a:p>
          <a:p>
            <a:pPr lvl="0" algn="just">
              <a:lnSpc>
                <a:spcPct val="107000"/>
              </a:lnSpc>
            </a:pPr>
            <a:r>
              <a:rPr lang="en-GB" sz="1600" kern="100" dirty="0">
                <a:effectLst/>
                <a:latin typeface="+mn-lt"/>
                <a:ea typeface="DengXian" panose="02010600030101010101" pitchFamily="2" charset="-122"/>
                <a:cs typeface="Arial" panose="020B0604020202020204" pitchFamily="34" charset="0"/>
              </a:rPr>
              <a:t>4. An online article written by Amber Rolfe in 2021with the title ‘How to: Write a CV’. The link to the article is: </a:t>
            </a:r>
            <a:r>
              <a:rPr lang="en-GB" sz="1600" u="sng" kern="100" dirty="0">
                <a:solidFill>
                  <a:srgbClr val="0563C1"/>
                </a:solidFill>
                <a:effectLst/>
                <a:latin typeface="+mn-lt"/>
                <a:ea typeface="DengXian" panose="02010600030101010101" pitchFamily="2" charset="-122"/>
                <a:cs typeface="Arial" panose="020B0604020202020204" pitchFamily="34" charset="0"/>
                <a:hlinkClick r:id="rId2"/>
              </a:rPr>
              <a:t>https://www.reed.co.uk/career-advice/how-to-write-a-cv/</a:t>
            </a:r>
            <a:endParaRPr lang="en-GB" sz="1600" kern="100" dirty="0">
              <a:effectLst/>
              <a:latin typeface="+mn-lt"/>
              <a:ea typeface="DengXian" panose="02010600030101010101" pitchFamily="2" charset="-122"/>
              <a:cs typeface="Arial" panose="020B0604020202020204" pitchFamily="34" charset="0"/>
            </a:endParaRPr>
          </a:p>
          <a:p>
            <a:pPr marL="685800" algn="just">
              <a:lnSpc>
                <a:spcPct val="107000"/>
              </a:lnSpc>
              <a:spcAft>
                <a:spcPts val="800"/>
              </a:spcAft>
            </a:pPr>
            <a:r>
              <a:rPr lang="en-GB" sz="1600" b="1" kern="100" dirty="0">
                <a:solidFill>
                  <a:srgbClr val="FF0000"/>
                </a:solidFill>
                <a:effectLst/>
                <a:latin typeface="+mn-lt"/>
                <a:ea typeface="DengXian" panose="02010600030101010101" pitchFamily="2" charset="-122"/>
                <a:cs typeface="Arial" panose="020B0604020202020204" pitchFamily="34" charset="0"/>
              </a:rPr>
              <a:t>Rolfe, A. (2021) </a:t>
            </a:r>
            <a:r>
              <a:rPr lang="en-GB" sz="1600" b="1" i="1" kern="100" dirty="0">
                <a:solidFill>
                  <a:srgbClr val="FF0000"/>
                </a:solidFill>
                <a:effectLst/>
                <a:latin typeface="+mn-lt"/>
                <a:ea typeface="DengXian" panose="02010600030101010101" pitchFamily="2" charset="-122"/>
                <a:cs typeface="Arial" panose="020B0604020202020204" pitchFamily="34" charset="0"/>
              </a:rPr>
              <a:t>How to: Write a CV. </a:t>
            </a:r>
            <a:r>
              <a:rPr lang="en-GB" sz="1600" b="1" kern="100" dirty="0">
                <a:solidFill>
                  <a:srgbClr val="FF0000"/>
                </a:solidFill>
                <a:effectLst/>
                <a:latin typeface="+mn-lt"/>
                <a:ea typeface="DengXian" panose="02010600030101010101" pitchFamily="2" charset="-122"/>
                <a:cs typeface="Arial" panose="020B0604020202020204" pitchFamily="34" charset="0"/>
              </a:rPr>
              <a:t>Available at: </a:t>
            </a:r>
            <a:r>
              <a:rPr lang="en-GB" sz="1600" b="1" kern="100" dirty="0">
                <a:solidFill>
                  <a:srgbClr val="FF0000"/>
                </a:solidFill>
                <a:effectLst/>
                <a:latin typeface="+mn-lt"/>
                <a:ea typeface="DengXian" panose="02010600030101010101" pitchFamily="2" charset="-122"/>
                <a:cs typeface="Arial" panose="020B0604020202020204" pitchFamily="34" charset="0"/>
                <a:hlinkClick r:id="rId2">
                  <a:extLst>
                    <a:ext uri="{A12FA001-AC4F-418D-AE19-62706E023703}">
                      <ahyp:hlinkClr xmlns:ahyp="http://schemas.microsoft.com/office/drawing/2018/hyperlinkcolor" val="tx"/>
                    </a:ext>
                  </a:extLst>
                </a:hlinkClick>
              </a:rPr>
              <a:t>https://www.reed.co.uk/career-advice/how-to-write-a-cv/</a:t>
            </a:r>
            <a:r>
              <a:rPr lang="en-GB" sz="1600" b="1" kern="100" dirty="0">
                <a:solidFill>
                  <a:srgbClr val="FF0000"/>
                </a:solidFill>
                <a:effectLst/>
                <a:latin typeface="+mn-lt"/>
                <a:ea typeface="DengXian" panose="02010600030101010101" pitchFamily="2" charset="-122"/>
                <a:cs typeface="Arial" panose="020B0604020202020204" pitchFamily="34" charset="0"/>
              </a:rPr>
              <a:t> (Accessed: 17</a:t>
            </a:r>
            <a:r>
              <a:rPr lang="en-GB" sz="1600" b="1" kern="100" baseline="30000" dirty="0">
                <a:solidFill>
                  <a:srgbClr val="FF0000"/>
                </a:solidFill>
                <a:effectLst/>
                <a:latin typeface="+mn-lt"/>
                <a:ea typeface="DengXian" panose="02010600030101010101" pitchFamily="2" charset="-122"/>
                <a:cs typeface="Arial" panose="020B0604020202020204" pitchFamily="34" charset="0"/>
              </a:rPr>
              <a:t>th</a:t>
            </a:r>
            <a:r>
              <a:rPr lang="en-GB" sz="1600" b="1" kern="100" dirty="0">
                <a:solidFill>
                  <a:srgbClr val="FF0000"/>
                </a:solidFill>
                <a:effectLst/>
                <a:latin typeface="+mn-lt"/>
                <a:ea typeface="DengXian" panose="02010600030101010101" pitchFamily="2" charset="-122"/>
                <a:cs typeface="Arial" panose="020B0604020202020204" pitchFamily="34" charset="0"/>
              </a:rPr>
              <a:t> April 2024)</a:t>
            </a:r>
          </a:p>
          <a:p>
            <a:pPr algn="just">
              <a:lnSpc>
                <a:spcPct val="107000"/>
              </a:lnSpc>
              <a:spcAft>
                <a:spcPts val="800"/>
              </a:spcAft>
            </a:pPr>
            <a:r>
              <a:rPr lang="en-GB" sz="1600" b="1" u="none" strike="noStrike" kern="100" dirty="0">
                <a:effectLst/>
                <a:latin typeface="+mn-lt"/>
                <a:ea typeface="DengXian" panose="02010600030101010101" pitchFamily="2" charset="-122"/>
                <a:cs typeface="Arial" panose="020B0604020202020204" pitchFamily="34" charset="0"/>
              </a:rPr>
              <a:t> </a:t>
            </a:r>
            <a:endParaRPr lang="en-GB" sz="1600" kern="100" dirty="0">
              <a:effectLst/>
              <a:latin typeface="+mn-lt"/>
              <a:ea typeface="DengXian" panose="02010600030101010101" pitchFamily="2" charset="-122"/>
              <a:cs typeface="Arial" panose="020B0604020202020204" pitchFamily="34" charset="0"/>
            </a:endParaRPr>
          </a:p>
          <a:p>
            <a:pPr algn="just">
              <a:lnSpc>
                <a:spcPct val="107000"/>
              </a:lnSpc>
              <a:spcAft>
                <a:spcPts val="800"/>
              </a:spcAft>
            </a:pPr>
            <a:r>
              <a:rPr lang="en-GB" sz="1600" b="1" u="none" strike="noStrike" kern="100" dirty="0">
                <a:effectLst/>
                <a:latin typeface="+mn-lt"/>
                <a:ea typeface="DengXian" panose="02010600030101010101" pitchFamily="2" charset="-122"/>
                <a:cs typeface="Arial" panose="020B0604020202020204" pitchFamily="34" charset="0"/>
              </a:rPr>
              <a:t> </a:t>
            </a:r>
            <a:endParaRPr lang="en-GB" sz="1600" kern="100" dirty="0">
              <a:effectLst/>
              <a:latin typeface="+mn-lt"/>
              <a:ea typeface="DengXian" panose="02010600030101010101" pitchFamily="2" charset="-122"/>
              <a:cs typeface="Arial" panose="020B0604020202020204" pitchFamily="34" charset="0"/>
            </a:endParaRPr>
          </a:p>
          <a:p>
            <a:pPr algn="just"/>
            <a:endParaRPr lang="en-US" sz="1600" dirty="0">
              <a:latin typeface="+mn-lt"/>
            </a:endParaRPr>
          </a:p>
        </p:txBody>
      </p:sp>
    </p:spTree>
    <p:extLst>
      <p:ext uri="{BB962C8B-B14F-4D97-AF65-F5344CB8AC3E}">
        <p14:creationId xmlns:p14="http://schemas.microsoft.com/office/powerpoint/2010/main" val="38438966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A6CDD-30B7-4AC5-BFF1-74C36B819CB8}"/>
              </a:ext>
            </a:extLst>
          </p:cNvPr>
          <p:cNvSpPr>
            <a:spLocks noGrp="1"/>
          </p:cNvSpPr>
          <p:nvPr>
            <p:ph type="title"/>
          </p:nvPr>
        </p:nvSpPr>
        <p:spPr/>
        <p:txBody>
          <a:bodyPr/>
          <a:lstStyle/>
          <a:p>
            <a:r>
              <a:rPr lang="en-US" sz="3600" b="1" dirty="0">
                <a:solidFill>
                  <a:srgbClr val="FC2610"/>
                </a:solidFill>
                <a:latin typeface="Segoe UI"/>
                <a:cs typeface="Segoe UI"/>
              </a:rPr>
              <a:t>Activity 7 Answers: Reference List</a:t>
            </a:r>
          </a:p>
        </p:txBody>
      </p:sp>
      <p:sp>
        <p:nvSpPr>
          <p:cNvPr id="3" name="Content Placeholder 2">
            <a:extLst>
              <a:ext uri="{FF2B5EF4-FFF2-40B4-BE49-F238E27FC236}">
                <a16:creationId xmlns:a16="http://schemas.microsoft.com/office/drawing/2014/main" id="{318E1292-D41F-1B62-6B4A-3795E0AC2A90}"/>
              </a:ext>
            </a:extLst>
          </p:cNvPr>
          <p:cNvSpPr>
            <a:spLocks noGrp="1"/>
          </p:cNvSpPr>
          <p:nvPr>
            <p:ph idx="1"/>
          </p:nvPr>
        </p:nvSpPr>
        <p:spPr>
          <a:xfrm>
            <a:off x="457200" y="1290569"/>
            <a:ext cx="8229600" cy="3916363"/>
          </a:xfrm>
        </p:spPr>
        <p:txBody>
          <a:bodyPr/>
          <a:lstStyle/>
          <a:p>
            <a:pPr marL="0" indent="0">
              <a:buNone/>
            </a:pPr>
            <a:r>
              <a:rPr lang="en-GB" sz="2000" b="1" u="sng" dirty="0">
                <a:latin typeface="Segoe UI"/>
                <a:cs typeface="Segoe UI"/>
              </a:rPr>
              <a:t>References</a:t>
            </a:r>
            <a:endParaRPr lang="en-US" sz="2000" dirty="0">
              <a:latin typeface="Segoe UI"/>
              <a:cs typeface="Segoe UI"/>
            </a:endParaRPr>
          </a:p>
          <a:p>
            <a:pPr marL="0" indent="0">
              <a:buNone/>
            </a:pPr>
            <a:r>
              <a:rPr lang="en-GB" sz="2000" dirty="0">
                <a:solidFill>
                  <a:srgbClr val="FF0000"/>
                </a:solidFill>
                <a:latin typeface="Segoe UI"/>
                <a:cs typeface="Segoe UI"/>
              </a:rPr>
              <a:t>Cottrell, S. (2019). </a:t>
            </a:r>
            <a:r>
              <a:rPr lang="en-GB" sz="2000" i="1" dirty="0">
                <a:solidFill>
                  <a:srgbClr val="FF0000"/>
                </a:solidFill>
                <a:latin typeface="Segoe UI"/>
                <a:cs typeface="Segoe UI"/>
              </a:rPr>
              <a:t>The study skills handbook</a:t>
            </a:r>
            <a:r>
              <a:rPr lang="en-GB" sz="2000" dirty="0">
                <a:solidFill>
                  <a:srgbClr val="FF0000"/>
                </a:solidFill>
                <a:latin typeface="Segoe UI"/>
                <a:cs typeface="Segoe UI"/>
              </a:rPr>
              <a:t> (5th ed.). London: Red Globe Press.</a:t>
            </a:r>
            <a:endParaRPr lang="en-US" sz="2000" dirty="0">
              <a:solidFill>
                <a:srgbClr val="FF0000"/>
              </a:solidFill>
              <a:latin typeface="Segoe UI"/>
              <a:cs typeface="Segoe UI"/>
            </a:endParaRPr>
          </a:p>
          <a:p>
            <a:pPr marL="0" indent="0">
              <a:buNone/>
            </a:pPr>
            <a:r>
              <a:rPr lang="en-GB" sz="2000" dirty="0">
                <a:solidFill>
                  <a:srgbClr val="FF0000"/>
                </a:solidFill>
                <a:latin typeface="Segoe UI"/>
                <a:cs typeface="Segoe UI"/>
              </a:rPr>
              <a:t>Dubois, P.-L., </a:t>
            </a:r>
            <a:r>
              <a:rPr lang="en-GB" sz="2000" dirty="0" err="1">
                <a:solidFill>
                  <a:srgbClr val="FF0000"/>
                </a:solidFill>
                <a:latin typeface="Segoe UI"/>
                <a:cs typeface="Segoe UI"/>
              </a:rPr>
              <a:t>Jolibert</a:t>
            </a:r>
            <a:r>
              <a:rPr lang="en-GB" sz="2000" dirty="0">
                <a:solidFill>
                  <a:srgbClr val="FF0000"/>
                </a:solidFill>
                <a:latin typeface="Segoe UI"/>
                <a:cs typeface="Segoe UI"/>
              </a:rPr>
              <a:t>, A., &amp; Mühlbacher, H. (2007). </a:t>
            </a:r>
            <a:r>
              <a:rPr lang="en-GB" sz="2000" i="1" dirty="0">
                <a:solidFill>
                  <a:srgbClr val="FF0000"/>
                </a:solidFill>
                <a:latin typeface="Segoe UI"/>
                <a:cs typeface="Segoe UI"/>
              </a:rPr>
              <a:t>Marketing management: A value creation process</a:t>
            </a:r>
            <a:r>
              <a:rPr lang="en-GB" sz="2000" dirty="0">
                <a:solidFill>
                  <a:srgbClr val="FF0000"/>
                </a:solidFill>
                <a:latin typeface="Segoe UI"/>
                <a:cs typeface="Segoe UI"/>
              </a:rPr>
              <a:t>. Basingstoke: Palgrave Macmillan.</a:t>
            </a:r>
            <a:endParaRPr lang="en-US" sz="2000" dirty="0">
              <a:solidFill>
                <a:srgbClr val="FF0000"/>
              </a:solidFill>
              <a:latin typeface="Segoe UI"/>
              <a:cs typeface="Segoe UI"/>
            </a:endParaRPr>
          </a:p>
          <a:p>
            <a:pPr marL="0" indent="0">
              <a:buNone/>
            </a:pPr>
            <a:r>
              <a:rPr lang="en-GB" sz="2000" dirty="0">
                <a:solidFill>
                  <a:srgbClr val="FF0000"/>
                </a:solidFill>
                <a:latin typeface="Segoe UI"/>
                <a:cs typeface="Segoe UI"/>
              </a:rPr>
              <a:t>Rolfe, A. (2021) </a:t>
            </a:r>
            <a:r>
              <a:rPr lang="en-GB" sz="2000" i="1" dirty="0">
                <a:solidFill>
                  <a:srgbClr val="FF0000"/>
                </a:solidFill>
                <a:latin typeface="Segoe UI"/>
                <a:cs typeface="Segoe UI"/>
              </a:rPr>
              <a:t>How to: Write a CV. </a:t>
            </a:r>
            <a:r>
              <a:rPr lang="en-GB" sz="2000" dirty="0">
                <a:solidFill>
                  <a:srgbClr val="FF0000"/>
                </a:solidFill>
                <a:latin typeface="Segoe UI"/>
                <a:cs typeface="Segoe UI"/>
              </a:rPr>
              <a:t>Available at: </a:t>
            </a:r>
            <a:r>
              <a:rPr lang="en-GB" sz="2000" u="sng" dirty="0">
                <a:latin typeface="Segoe UI"/>
                <a:cs typeface="Segoe UI"/>
                <a:hlinkClick r:id="rId2"/>
              </a:rPr>
              <a:t>https://www.reed.co.uk/career-advice/how-to-write-a-cv/</a:t>
            </a:r>
            <a:r>
              <a:rPr lang="en-GB" sz="2000" dirty="0">
                <a:solidFill>
                  <a:srgbClr val="FF0000"/>
                </a:solidFill>
                <a:latin typeface="Segoe UI"/>
                <a:cs typeface="Segoe UI"/>
              </a:rPr>
              <a:t> (Accessed: 17</a:t>
            </a:r>
            <a:r>
              <a:rPr lang="en-GB" sz="2000" baseline="30000" dirty="0">
                <a:solidFill>
                  <a:srgbClr val="FF0000"/>
                </a:solidFill>
                <a:latin typeface="Segoe UI"/>
                <a:cs typeface="Segoe UI"/>
              </a:rPr>
              <a:t>th</a:t>
            </a:r>
            <a:r>
              <a:rPr lang="en-GB" sz="2000" dirty="0">
                <a:solidFill>
                  <a:srgbClr val="FF0000"/>
                </a:solidFill>
                <a:latin typeface="Segoe UI"/>
                <a:cs typeface="Segoe UI"/>
              </a:rPr>
              <a:t> April 2024)</a:t>
            </a:r>
            <a:endParaRPr lang="en-US" sz="2000" dirty="0">
              <a:solidFill>
                <a:srgbClr val="FF0000"/>
              </a:solidFill>
              <a:latin typeface="Segoe UI"/>
              <a:cs typeface="Segoe UI"/>
            </a:endParaRPr>
          </a:p>
          <a:p>
            <a:pPr marL="0" indent="0">
              <a:buNone/>
            </a:pPr>
            <a:r>
              <a:rPr lang="en-GB" sz="2000" dirty="0">
                <a:solidFill>
                  <a:srgbClr val="FF0000"/>
                </a:solidFill>
                <a:latin typeface="Segoe UI"/>
                <a:cs typeface="Segoe UI"/>
              </a:rPr>
              <a:t>Savery, J. R., &amp; Duffy, T. M. (1995). ‘Problem based learning: An instructional model and its constructivist framework’, </a:t>
            </a:r>
            <a:r>
              <a:rPr lang="en-GB" sz="2000" i="1" dirty="0">
                <a:solidFill>
                  <a:srgbClr val="FF0000"/>
                </a:solidFill>
                <a:latin typeface="Segoe UI"/>
                <a:cs typeface="Segoe UI"/>
              </a:rPr>
              <a:t>Educational Technology</a:t>
            </a:r>
            <a:r>
              <a:rPr lang="en-GB" sz="2000" dirty="0">
                <a:solidFill>
                  <a:srgbClr val="FF0000"/>
                </a:solidFill>
                <a:latin typeface="Segoe UI"/>
                <a:cs typeface="Segoe UI"/>
              </a:rPr>
              <a:t>, 35(5), pp. 31-38.</a:t>
            </a:r>
            <a:endParaRPr lang="en-US" sz="2000" dirty="0">
              <a:solidFill>
                <a:srgbClr val="FF0000"/>
              </a:solidFill>
              <a:latin typeface="Segoe UI"/>
              <a:cs typeface="Segoe UI"/>
            </a:endParaRPr>
          </a:p>
          <a:p>
            <a:endParaRPr lang="en-US" sz="4800" dirty="0"/>
          </a:p>
        </p:txBody>
      </p:sp>
      <p:sp>
        <p:nvSpPr>
          <p:cNvPr id="4" name="Date Placeholder 3">
            <a:extLst>
              <a:ext uri="{FF2B5EF4-FFF2-40B4-BE49-F238E27FC236}">
                <a16:creationId xmlns:a16="http://schemas.microsoft.com/office/drawing/2014/main" id="{1BA7D72A-54F9-9CC4-A829-825A9110BD94}"/>
              </a:ext>
            </a:extLst>
          </p:cNvPr>
          <p:cNvSpPr>
            <a:spLocks noGrp="1"/>
          </p:cNvSpPr>
          <p:nvPr>
            <p:ph type="dt" sz="half" idx="10"/>
          </p:nvPr>
        </p:nvSpPr>
        <p:spPr/>
        <p:txBody>
          <a:bodyPr/>
          <a:lstStyle/>
          <a:p>
            <a:pPr>
              <a:defRPr/>
            </a:pPr>
            <a:fld id="{7734DD8D-AE26-4A6C-B780-968F72A0D9BC}" type="datetime1">
              <a:rPr lang="en-GB"/>
              <a:pPr>
                <a:defRPr/>
              </a:pPr>
              <a:t>16/10/2025</a:t>
            </a:fld>
            <a:endParaRPr lang="en-GB"/>
          </a:p>
        </p:txBody>
      </p:sp>
    </p:spTree>
    <p:extLst>
      <p:ext uri="{BB962C8B-B14F-4D97-AF65-F5344CB8AC3E}">
        <p14:creationId xmlns:p14="http://schemas.microsoft.com/office/powerpoint/2010/main" val="173257026"/>
      </p:ext>
    </p:extLst>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613</TotalTime>
  <Words>3599</Words>
  <Application>Microsoft Office PowerPoint</Application>
  <PresentationFormat>On-screen Show (4:3)</PresentationFormat>
  <Paragraphs>283</Paragraphs>
  <Slides>18</Slides>
  <Notes>1</Notes>
  <HiddenSlides>0</HiddenSlides>
  <MMClips>0</MMClips>
  <ScaleCrop>false</ScaleCrop>
  <HeadingPairs>
    <vt:vector size="4" baseType="variant">
      <vt:variant>
        <vt:lpstr>Theme</vt:lpstr>
      </vt:variant>
      <vt:variant>
        <vt:i4>3</vt:i4>
      </vt:variant>
      <vt:variant>
        <vt:lpstr>Slide Titles</vt:lpstr>
      </vt:variant>
      <vt:variant>
        <vt:i4>18</vt:i4>
      </vt:variant>
    </vt:vector>
  </HeadingPairs>
  <TitlesOfParts>
    <vt:vector size="21" baseType="lpstr">
      <vt:lpstr>1_20140311PresentationUWTSDTemplate</vt:lpstr>
      <vt:lpstr>20140311PresentationUWTSDTemplate</vt:lpstr>
      <vt:lpstr>2_20140311PresentationUWTSDTemplate</vt:lpstr>
      <vt:lpstr>PowerPoint Presentation</vt:lpstr>
      <vt:lpstr>Activity 1 Answers</vt:lpstr>
      <vt:lpstr>Why Reference?</vt:lpstr>
      <vt:lpstr>Referencing </vt:lpstr>
      <vt:lpstr>Harvard Referencing</vt:lpstr>
      <vt:lpstr>Activity 2: Compare</vt:lpstr>
      <vt:lpstr>Activity 2: Answer </vt:lpstr>
      <vt:lpstr>Activity 3</vt:lpstr>
      <vt:lpstr>Activity 3 Answers</vt:lpstr>
      <vt:lpstr>Activity 4</vt:lpstr>
      <vt:lpstr>Activity 4</vt:lpstr>
      <vt:lpstr>Activity 5</vt:lpstr>
      <vt:lpstr>Activity 6: RECAP AS A CLASS</vt:lpstr>
      <vt:lpstr>Recap Answers</vt:lpstr>
      <vt:lpstr>Reference list </vt:lpstr>
      <vt:lpstr>Activity 7</vt:lpstr>
      <vt:lpstr>Activity 7 Answers</vt:lpstr>
      <vt:lpstr>Activity 7 Answers: Reference List</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Bob Wilson</dc:creator>
  <cp:lastModifiedBy>Naomi Doerge</cp:lastModifiedBy>
  <cp:revision>1153</cp:revision>
  <dcterms:created xsi:type="dcterms:W3CDTF">2012-10-20T16:04:33Z</dcterms:created>
  <dcterms:modified xsi:type="dcterms:W3CDTF">2025-10-16T16:01:12Z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762d7e7-4474-4a67-9ef6-3d4dc52b0ea7_Enabled">
    <vt:lpwstr>true</vt:lpwstr>
  </property>
  <property fmtid="{D5CDD505-2E9C-101B-9397-08002B2CF9AE}" pid="3" name="MSIP_Label_9762d7e7-4474-4a67-9ef6-3d4dc52b0ea7_SetDate">
    <vt:lpwstr>2024-05-21T09:13:48Z</vt:lpwstr>
  </property>
  <property fmtid="{D5CDD505-2E9C-101B-9397-08002B2CF9AE}" pid="4" name="MSIP_Label_9762d7e7-4474-4a67-9ef6-3d4dc52b0ea7_Method">
    <vt:lpwstr>Privileged</vt:lpwstr>
  </property>
  <property fmtid="{D5CDD505-2E9C-101B-9397-08002B2CF9AE}" pid="5" name="MSIP_Label_9762d7e7-4474-4a67-9ef6-3d4dc52b0ea7_Name">
    <vt:lpwstr>Internal</vt:lpwstr>
  </property>
  <property fmtid="{D5CDD505-2E9C-101B-9397-08002B2CF9AE}" pid="6" name="MSIP_Label_9762d7e7-4474-4a67-9ef6-3d4dc52b0ea7_SiteId">
    <vt:lpwstr>057daf85-b1d5-44cd-ab7b-0a4ce1b29eae</vt:lpwstr>
  </property>
  <property fmtid="{D5CDD505-2E9C-101B-9397-08002B2CF9AE}" pid="7" name="MSIP_Label_9762d7e7-4474-4a67-9ef6-3d4dc52b0ea7_ActionId">
    <vt:lpwstr>e0fb5882-5df2-4b2e-858f-eac769ef9514</vt:lpwstr>
  </property>
  <property fmtid="{D5CDD505-2E9C-101B-9397-08002B2CF9AE}" pid="8" name="MSIP_Label_9762d7e7-4474-4a67-9ef6-3d4dc52b0ea7_ContentBits">
    <vt:lpwstr>0</vt:lpwstr>
  </property>
</Properties>
</file>