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70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8794CA-DFEE-4E4B-9B48-7EA7A277A231}" v="13" dt="2025-11-09T12:39:16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52" autoAdjust="0"/>
    <p:restoredTop sz="96283" autoAdjust="0"/>
  </p:normalViewPr>
  <p:slideViewPr>
    <p:cSldViewPr snapToGrid="0">
      <p:cViewPr>
        <p:scale>
          <a:sx n="75" d="100"/>
          <a:sy n="75" d="100"/>
        </p:scale>
        <p:origin x="918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vn Yps Zpt" userId="4572646f1316d8ed" providerId="LiveId" clId="{F95E945E-8851-4B49-9015-DBB9502081FD}"/>
    <pc:docChg chg="undo custSel modSld">
      <pc:chgData name="Yvn Yps Zpt" userId="4572646f1316d8ed" providerId="LiveId" clId="{F95E945E-8851-4B49-9015-DBB9502081FD}" dt="2025-11-09T12:39:20.789" v="118" actId="1076"/>
      <pc:docMkLst>
        <pc:docMk/>
      </pc:docMkLst>
      <pc:sldChg chg="addSp modSp">
        <pc:chgData name="Yvn Yps Zpt" userId="4572646f1316d8ed" providerId="LiveId" clId="{F95E945E-8851-4B49-9015-DBB9502081FD}" dt="2025-11-09T12:18:14.056" v="8" actId="1076"/>
        <pc:sldMkLst>
          <pc:docMk/>
          <pc:sldMk cId="1748499028" sldId="259"/>
        </pc:sldMkLst>
        <pc:picChg chg="add mod">
          <ac:chgData name="Yvn Yps Zpt" userId="4572646f1316d8ed" providerId="LiveId" clId="{F95E945E-8851-4B49-9015-DBB9502081FD}" dt="2025-11-09T12:18:00.046" v="7" actId="1076"/>
          <ac:picMkLst>
            <pc:docMk/>
            <pc:sldMk cId="1748499028" sldId="259"/>
            <ac:picMk id="1026" creationId="{3E25F0B1-77A4-9B4D-9202-8A8227180D3B}"/>
          </ac:picMkLst>
        </pc:picChg>
        <pc:picChg chg="mod">
          <ac:chgData name="Yvn Yps Zpt" userId="4572646f1316d8ed" providerId="LiveId" clId="{F95E945E-8851-4B49-9015-DBB9502081FD}" dt="2025-11-09T12:18:14.056" v="8" actId="1076"/>
          <ac:picMkLst>
            <pc:docMk/>
            <pc:sldMk cId="1748499028" sldId="259"/>
            <ac:picMk id="3074" creationId="{34B8B3F4-8E5A-598D-C9FA-C2945044A9B1}"/>
          </ac:picMkLst>
        </pc:picChg>
      </pc:sldChg>
      <pc:sldChg chg="addSp delSp modSp mod">
        <pc:chgData name="Yvn Yps Zpt" userId="4572646f1316d8ed" providerId="LiveId" clId="{F95E945E-8851-4B49-9015-DBB9502081FD}" dt="2025-11-09T12:39:20.789" v="118" actId="1076"/>
        <pc:sldMkLst>
          <pc:docMk/>
          <pc:sldMk cId="3782317604" sldId="270"/>
        </pc:sldMkLst>
        <pc:spChg chg="add del mod">
          <ac:chgData name="Yvn Yps Zpt" userId="4572646f1316d8ed" providerId="LiveId" clId="{F95E945E-8851-4B49-9015-DBB9502081FD}" dt="2025-11-09T12:39:20.789" v="118" actId="1076"/>
          <ac:spMkLst>
            <pc:docMk/>
            <pc:sldMk cId="3782317604" sldId="270"/>
            <ac:spMk id="3" creationId="{4A138D2D-2616-0657-1C55-069687B3D234}"/>
          </ac:spMkLst>
        </pc:spChg>
        <pc:spChg chg="mod">
          <ac:chgData name="Yvn Yps Zpt" userId="4572646f1316d8ed" providerId="LiveId" clId="{F95E945E-8851-4B49-9015-DBB9502081FD}" dt="2025-11-09T12:30:29.383" v="114" actId="1076"/>
          <ac:spMkLst>
            <pc:docMk/>
            <pc:sldMk cId="3782317604" sldId="270"/>
            <ac:spMk id="14" creationId="{5F9BC91D-A145-B1EC-922E-22458818D733}"/>
          </ac:spMkLst>
        </pc:spChg>
        <pc:spChg chg="add del">
          <ac:chgData name="Yvn Yps Zpt" userId="4572646f1316d8ed" providerId="LiveId" clId="{F95E945E-8851-4B49-9015-DBB9502081FD}" dt="2025-11-09T12:24:17.457" v="41" actId="22"/>
          <ac:spMkLst>
            <pc:docMk/>
            <pc:sldMk cId="3782317604" sldId="270"/>
            <ac:spMk id="15" creationId="{B482D058-1209-7EA6-13C1-862F7E540460}"/>
          </ac:spMkLst>
        </pc:spChg>
        <pc:spChg chg="mod">
          <ac:chgData name="Yvn Yps Zpt" userId="4572646f1316d8ed" providerId="LiveId" clId="{F95E945E-8851-4B49-9015-DBB9502081FD}" dt="2025-11-09T12:28:23.491" v="80" actId="1076"/>
          <ac:spMkLst>
            <pc:docMk/>
            <pc:sldMk cId="3782317604" sldId="270"/>
            <ac:spMk id="16" creationId="{E550270C-AE07-B36F-B4AB-9260EE8CC2EE}"/>
          </ac:spMkLst>
        </pc:spChg>
        <pc:spChg chg="add mod">
          <ac:chgData name="Yvn Yps Zpt" userId="4572646f1316d8ed" providerId="LiveId" clId="{F95E945E-8851-4B49-9015-DBB9502081FD}" dt="2025-11-09T12:27:34.126" v="79" actId="1076"/>
          <ac:spMkLst>
            <pc:docMk/>
            <pc:sldMk cId="3782317604" sldId="270"/>
            <ac:spMk id="24" creationId="{5329E13A-FFA4-90B8-1D46-30120D468037}"/>
          </ac:spMkLst>
        </pc:spChg>
        <pc:spChg chg="add del mod">
          <ac:chgData name="Yvn Yps Zpt" userId="4572646f1316d8ed" providerId="LiveId" clId="{F95E945E-8851-4B49-9015-DBB9502081FD}" dt="2025-11-09T12:28:48.978" v="84"/>
          <ac:spMkLst>
            <pc:docMk/>
            <pc:sldMk cId="3782317604" sldId="270"/>
            <ac:spMk id="28" creationId="{9015C8F3-6EF4-323B-AFF8-63DE01E51AD6}"/>
          </ac:spMkLst>
        </pc:spChg>
        <pc:spChg chg="add mod">
          <ac:chgData name="Yvn Yps Zpt" userId="4572646f1316d8ed" providerId="LiveId" clId="{F95E945E-8851-4B49-9015-DBB9502081FD}" dt="2025-11-09T12:29:58.479" v="113" actId="1076"/>
          <ac:spMkLst>
            <pc:docMk/>
            <pc:sldMk cId="3782317604" sldId="270"/>
            <ac:spMk id="30" creationId="{45B9C552-A902-1018-C385-63C55FCDD667}"/>
          </ac:spMkLst>
        </pc:spChg>
        <pc:spChg chg="mod">
          <ac:chgData name="Yvn Yps Zpt" userId="4572646f1316d8ed" providerId="LiveId" clId="{F95E945E-8851-4B49-9015-DBB9502081FD}" dt="2025-11-09T12:21:41.764" v="12" actId="14100"/>
          <ac:spMkLst>
            <pc:docMk/>
            <pc:sldMk cId="3782317604" sldId="270"/>
            <ac:spMk id="62" creationId="{23734797-A178-C53C-EB86-42B87A537B3A}"/>
          </ac:spMkLst>
        </pc:spChg>
        <pc:picChg chg="add del mod ord">
          <ac:chgData name="Yvn Yps Zpt" userId="4572646f1316d8ed" providerId="LiveId" clId="{F95E945E-8851-4B49-9015-DBB9502081FD}" dt="2025-11-09T12:23:16.007" v="22" actId="34307"/>
          <ac:picMkLst>
            <pc:docMk/>
            <pc:sldMk cId="3782317604" sldId="270"/>
            <ac:picMk id="10" creationId="{291088C3-B154-EBDB-6888-C445D896518A}"/>
          </ac:picMkLst>
        </pc:picChg>
        <pc:picChg chg="add del mod ord">
          <ac:chgData name="Yvn Yps Zpt" userId="4572646f1316d8ed" providerId="LiveId" clId="{F95E945E-8851-4B49-9015-DBB9502081FD}" dt="2025-11-09T12:24:57.476" v="47" actId="34307"/>
          <ac:picMkLst>
            <pc:docMk/>
            <pc:sldMk cId="3782317604" sldId="270"/>
            <ac:picMk id="17" creationId="{9257D858-E0C6-8BE8-5E72-062AC412F4D7}"/>
          </ac:picMkLst>
        </pc:picChg>
        <pc:cxnChg chg="add mod">
          <ac:chgData name="Yvn Yps Zpt" userId="4572646f1316d8ed" providerId="LiveId" clId="{F95E945E-8851-4B49-9015-DBB9502081FD}" dt="2025-11-09T12:28:31.459" v="81" actId="14100"/>
          <ac:cxnSpMkLst>
            <pc:docMk/>
            <pc:sldMk cId="3782317604" sldId="270"/>
            <ac:cxnSpMk id="8" creationId="{6F6C2241-12E8-926D-C507-7EBB706F511F}"/>
          </ac:cxnSpMkLst>
        </pc:cxnChg>
        <pc:cxnChg chg="mod">
          <ac:chgData name="Yvn Yps Zpt" userId="4572646f1316d8ed" providerId="LiveId" clId="{F95E945E-8851-4B49-9015-DBB9502081FD}" dt="2025-11-09T12:30:43.349" v="116" actId="14100"/>
          <ac:cxnSpMkLst>
            <pc:docMk/>
            <pc:sldMk cId="3782317604" sldId="270"/>
            <ac:cxnSpMk id="13" creationId="{82A26A42-1A74-DBE3-FA71-865C6B92AF2D}"/>
          </ac:cxnSpMkLst>
        </pc:cxnChg>
        <pc:cxnChg chg="add mod">
          <ac:chgData name="Yvn Yps Zpt" userId="4572646f1316d8ed" providerId="LiveId" clId="{F95E945E-8851-4B49-9015-DBB9502081FD}" dt="2025-11-09T12:26:26.983" v="57" actId="14100"/>
          <ac:cxnSpMkLst>
            <pc:docMk/>
            <pc:sldMk cId="3782317604" sldId="270"/>
            <ac:cxnSpMk id="19" creationId="{E1565AF6-E2C8-3C67-AD00-EA10A485FA14}"/>
          </ac:cxnSpMkLst>
        </pc:cxnChg>
        <pc:cxnChg chg="mod">
          <ac:chgData name="Yvn Yps Zpt" userId="4572646f1316d8ed" providerId="LiveId" clId="{F95E945E-8851-4B49-9015-DBB9502081FD}" dt="2025-11-09T12:25:27.224" v="51" actId="1076"/>
          <ac:cxnSpMkLst>
            <pc:docMk/>
            <pc:sldMk cId="3782317604" sldId="270"/>
            <ac:cxnSpMk id="29" creationId="{4E5333B4-E1EB-AC75-2122-66D3B4DAB2B9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13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679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583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790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486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241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86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572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59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4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637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097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422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9102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72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3046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065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582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02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rezi.com/p/cid94g7ccp8b/revitalizing-green-haven-florists-strategies-for-survival-and-growth" TargetMode="External"/><Relationship Id="rId3" Type="http://schemas.openxmlformats.org/officeDocument/2006/relationships/hyperlink" Target="https://www.flowersfromthefarm.co.uk/greenwashing-in-the-british-floral-industry/" TargetMode="External"/><Relationship Id="rId7" Type="http://schemas.openxmlformats.org/officeDocument/2006/relationships/hyperlink" Target="https://www.theguardian.com/environment/2024/sep/20/budding-market-hopes-of-a-revival-in-uk-cut-flower-production?utm_source=chatgpt.com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prezi.com/p/cid94g7ccp8b/revitalizing-green-haven-florists-strategies-for-survival-and-grow" TargetMode="External"/><Relationship Id="rId5" Type="http://schemas.openxmlformats.org/officeDocument/2006/relationships/hyperlink" Target="https://prezi.com/p/pqkehpfpnyix/revitalizing-green-haven-florists-a-strategic-approach-to-problem-solving/" TargetMode="External"/><Relationship Id="rId4" Type="http://schemas.openxmlformats.org/officeDocument/2006/relationships/hyperlink" Target="https://arxiv.org/abs/2101.1155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3100" y="1365251"/>
            <a:ext cx="9174013" cy="3381784"/>
          </a:xfrm>
        </p:spPr>
        <p:txBody>
          <a:bodyPr>
            <a:noAutofit/>
          </a:bodyPr>
          <a:lstStyle/>
          <a:p>
            <a:pPr algn="l"/>
            <a:r>
              <a:rPr lang="en-GB" sz="3200" b="1" dirty="0">
                <a:latin typeface="A"/>
              </a:rPr>
              <a:t>MODULE NAME</a:t>
            </a:r>
            <a:r>
              <a:rPr lang="en-GB" sz="3200" dirty="0">
                <a:latin typeface="A"/>
              </a:rPr>
              <a:t>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b="1" dirty="0">
                <a:latin typeface="A"/>
              </a:rPr>
              <a:t>MODULE CODE</a:t>
            </a:r>
            <a:r>
              <a:rPr lang="en-GB" sz="3200" dirty="0">
                <a:latin typeface="A"/>
              </a:rPr>
              <a:t>: LCLM4004</a:t>
            </a:r>
            <a:br>
              <a:rPr lang="en-GB" sz="3200" dirty="0">
                <a:latin typeface="A"/>
              </a:rPr>
            </a:br>
            <a:r>
              <a:rPr lang="en-GB" sz="3200" b="1" dirty="0">
                <a:latin typeface="A"/>
              </a:rPr>
              <a:t>STUDENT NAME</a:t>
            </a:r>
            <a:r>
              <a:rPr lang="en-GB" sz="3200" dirty="0">
                <a:latin typeface="A"/>
              </a:rPr>
              <a:t>: Yvonne Yepes  </a:t>
            </a:r>
            <a:br>
              <a:rPr lang="en-GB" sz="3200" dirty="0">
                <a:latin typeface="A"/>
              </a:rPr>
            </a:br>
            <a:r>
              <a:rPr lang="en-GB" sz="3200" b="1" dirty="0">
                <a:latin typeface="A"/>
              </a:rPr>
              <a:t>STUDENT ID</a:t>
            </a:r>
            <a:r>
              <a:rPr lang="en-GB" sz="3200" dirty="0">
                <a:latin typeface="A"/>
              </a:rPr>
              <a:t>: 2439082</a:t>
            </a:r>
            <a:br>
              <a:rPr lang="en-GB" sz="3200" dirty="0">
                <a:latin typeface="A"/>
              </a:rPr>
            </a:br>
            <a:r>
              <a:rPr lang="en-GB" sz="3200" b="1" dirty="0">
                <a:latin typeface="A"/>
              </a:rPr>
              <a:t>LECTURER</a:t>
            </a:r>
            <a:r>
              <a:rPr lang="en-GB" sz="3200" dirty="0">
                <a:latin typeface="A"/>
              </a:rPr>
              <a:t>: Anita Nan</a:t>
            </a:r>
            <a:br>
              <a:rPr lang="en-GB" sz="3200" dirty="0">
                <a:latin typeface="A"/>
              </a:rPr>
            </a:br>
            <a:r>
              <a:rPr lang="en-GB" sz="3200" b="1" dirty="0">
                <a:latin typeface="A"/>
              </a:rPr>
              <a:t>Assignment 1</a:t>
            </a:r>
            <a:r>
              <a:rPr lang="en-GB" sz="3200" dirty="0">
                <a:latin typeface="A"/>
              </a:rPr>
              <a:t>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6186" y="519358"/>
            <a:ext cx="2805152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Century Gothic" panose="020B0502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5157" y="1824258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entury Gothic" panose="020B0502020202020204" pitchFamily="34" charset="0"/>
              </a:rPr>
              <a:t>Introduction 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Company background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Problem: Drop in sales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PESTLE ANALYSIS: Green Haven Florists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Conclusion</a:t>
            </a:r>
          </a:p>
          <a:p>
            <a:r>
              <a:rPr lang="en-GB" sz="2400" b="1" dirty="0">
                <a:latin typeface="Century Gothic" panose="020B0502020202020204" pitchFamily="34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6D01C99-ABDA-9659-F218-9C7E5A5F6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001" y="850900"/>
            <a:ext cx="198120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505" y="531574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latin typeface="Century Gothic" panose="020B0502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3974" y="1709591"/>
            <a:ext cx="10232571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5"/>
                </a:solidFill>
                <a:latin typeface="Roboto"/>
                <a:ea typeface="Roboto"/>
                <a:cs typeface="Roboto"/>
              </a:rPr>
              <a:t>DROP IN SALE 30% CREASED DECLINE  (Calculator Ultra 2025)</a:t>
            </a:r>
            <a:endParaRPr lang="en-GB" sz="2400" dirty="0">
              <a:solidFill>
                <a:schemeClr val="accent5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AEAE0E-2581-E146-0576-67246EE92CD8}"/>
              </a:ext>
            </a:extLst>
          </p:cNvPr>
          <p:cNvSpPr txBox="1"/>
          <p:nvPr/>
        </p:nvSpPr>
        <p:spPr>
          <a:xfrm>
            <a:off x="955341" y="2639549"/>
            <a:ext cx="862680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>
                <a:latin typeface="Century Gothic" panose="020B0502020202020204" pitchFamily="34" charset="0"/>
              </a:rPr>
              <a:t>The current situation of Green Haven Florists, a traditional flower shop facing a series of economic, technological, and competitive challenges.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entury Gothic" panose="020B0502020202020204" pitchFamily="34" charset="0"/>
              </a:rPr>
              <a:t>PESTE ANALYSIS: Green Haven Florists.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entury Gothic" panose="020B0502020202020204" pitchFamily="34" charset="0"/>
              </a:rPr>
              <a:t>ANALYSIS: Fishbone Diagram</a:t>
            </a:r>
          </a:p>
        </p:txBody>
      </p:sp>
      <p:pic>
        <p:nvPicPr>
          <p:cNvPr id="4104" name="Picture 8">
            <a:extLst>
              <a:ext uri="{FF2B5EF4-FFF2-40B4-BE49-F238E27FC236}">
                <a16:creationId xmlns:a16="http://schemas.microsoft.com/office/drawing/2014/main" id="{99688C44-ADAD-C763-0ABF-362813FE8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455" y="4053126"/>
            <a:ext cx="1509219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016" y="460986"/>
            <a:ext cx="6435259" cy="756339"/>
          </a:xfrm>
        </p:spPr>
        <p:txBody>
          <a:bodyPr>
            <a:normAutofit/>
          </a:bodyPr>
          <a:lstStyle/>
          <a:p>
            <a:r>
              <a:rPr lang="en-GB" b="1" dirty="0">
                <a:latin typeface="Century Gothic" panose="020B0502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8016" y="1940620"/>
            <a:ext cx="9090595" cy="4078224"/>
          </a:xfrm>
        </p:spPr>
        <p:txBody>
          <a:bodyPr/>
          <a:lstStyle/>
          <a:p>
            <a:r>
              <a:rPr lang="en-GB" sz="2800" b="1" dirty="0">
                <a:solidFill>
                  <a:srgbClr val="FF0000"/>
                </a:solidFill>
              </a:rPr>
              <a:t>Green Haven </a:t>
            </a:r>
            <a:r>
              <a:rPr lang="en-GB" sz="2800" b="1" dirty="0">
                <a:solidFill>
                  <a:srgbClr val="FF0000"/>
                </a:solidFill>
                <a:latin typeface="Century Gothic" panose="020B0502020202020204" pitchFamily="34" charset="0"/>
              </a:rPr>
              <a:t>Florists</a:t>
            </a:r>
            <a:endParaRPr lang="en-GB" sz="2800" dirty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Century Gothic" panose="020B0502020202020204" pitchFamily="34" charset="0"/>
              </a:rPr>
              <a:t>Founded in:2016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Century Gothic" panose="020B0502020202020204" pitchFamily="34" charset="0"/>
              </a:rPr>
              <a:t>Owners: Liam and Priya Patel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Century Gothic" panose="020B0502020202020204" pitchFamily="34" charset="0"/>
              </a:rPr>
              <a:t>Sells: Flowers like orchids and Tulips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Century Gothic" panose="020B0502020202020204" pitchFamily="34" charset="0"/>
                <a:ea typeface="+mn-lt"/>
                <a:cs typeface="+mn-lt"/>
              </a:rPr>
              <a:t>Strong community ties: Broader Market dynamics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4B8B3F4-8E5A-598D-C9FA-C2945044A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31" y="4762500"/>
            <a:ext cx="1914569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E25F0B1-77A4-9B4D-9202-8A8227180D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406" y="568846"/>
            <a:ext cx="1845839" cy="3278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13" y="249573"/>
            <a:ext cx="6931305" cy="713232"/>
          </a:xfrm>
        </p:spPr>
        <p:txBody>
          <a:bodyPr>
            <a:normAutofit/>
          </a:bodyPr>
          <a:lstStyle/>
          <a:p>
            <a:r>
              <a:rPr lang="en-GB" b="1" dirty="0">
                <a:latin typeface="Century Gothic" panose="020B0502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1" y="1231153"/>
            <a:ext cx="10401299" cy="558202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Who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 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  <a:ea typeface="+mn-lt"/>
                <a:cs typeface="+mn-lt"/>
              </a:rPr>
              <a:t>Liam and Priya Patel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What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In the last twelve months, Green Haven Florists has seen a 30% decline in in-store sales.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Where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Once a bustling high street in Norwich, UK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Why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The shop website is outdated, difficult to navigate and it must have more flexible delivery.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How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Improving digital trends, competitive threads and strategic decisions to their business.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When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In the last twelve months.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Century Gothic" panose="020B0502020202020204" pitchFamily="34" charset="0"/>
              </a:rPr>
              <a:t>How much</a:t>
            </a:r>
            <a:r>
              <a:rPr lang="en-GB" sz="2400" dirty="0">
                <a:solidFill>
                  <a:schemeClr val="tx1"/>
                </a:solidFill>
                <a:latin typeface="Century Gothic" panose="020B0502020202020204" pitchFamily="34" charset="0"/>
              </a:rPr>
              <a:t>: a 30% decline.  </a:t>
            </a:r>
          </a:p>
          <a:p>
            <a:endParaRPr lang="en-GB" sz="2400" dirty="0">
              <a:solidFill>
                <a:schemeClr val="tx1"/>
              </a:solidFill>
              <a:latin typeface="Century Gothic" panose="020B0502020202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675" y="870857"/>
            <a:ext cx="9820225" cy="40549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0826" y="870857"/>
            <a:ext cx="8979749" cy="5743872"/>
          </a:xfrm>
        </p:spPr>
        <p:txBody>
          <a:bodyPr>
            <a:normAutofit fontScale="92500" lnSpcReduction="10000"/>
          </a:bodyPr>
          <a:lstStyle/>
          <a:p>
            <a:r>
              <a:rPr lang="en-GB" sz="1900" b="1" dirty="0">
                <a:solidFill>
                  <a:schemeClr val="accent5"/>
                </a:solidFill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Import/trade policy: the florist sector often depends on imported flowers and plants. Changes in trade agreements (e.g., tariffs, customs trade agreements) can affect cost and availability of stock.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Local business regulation: Licensing, zoning (for retail premises), or local authority business-rate changes could impact cost structures.</a:t>
            </a:r>
          </a:p>
          <a:p>
            <a:r>
              <a:rPr lang="en-GB" b="1" dirty="0">
                <a:solidFill>
                  <a:schemeClr val="accent5"/>
                </a:solidFill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Seasonality: Sales may spike around Valentine’s Day, Mother’s Day, weddings/funerals. Conversely, slower periods exist.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Competition: Online florists or larger chains with economies of scale may put pressure on smaller local businesses like Green Haven.</a:t>
            </a:r>
          </a:p>
          <a:p>
            <a:r>
              <a:rPr lang="en-GB" b="1" dirty="0">
                <a:solidFill>
                  <a:schemeClr val="accent5"/>
                </a:solidFill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Urbanisation and living patterns: More people living in smaller homes/flat may reduce demand for large arrangements but also may increase demand for smaller houseplants.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Online behaviour: Consumers expect convenience (click and collect, same day delivery). Social media plays a role in discovery and trend-setting)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2419" y="208831"/>
            <a:ext cx="7859231" cy="70213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548" y="-3043227"/>
            <a:ext cx="25684552" cy="10350512"/>
          </a:xfrm>
        </p:spPr>
        <p:txBody>
          <a:bodyPr>
            <a:normAutofit/>
          </a:bodyPr>
          <a:lstStyle/>
          <a:p>
            <a:r>
              <a:rPr lang="en-GB" b="1" dirty="0"/>
              <a:t>TECHNOLOGICAL     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     </a:t>
            </a:r>
          </a:p>
          <a:p>
            <a:pPr marL="0" indent="0">
              <a:buNone/>
            </a:pPr>
            <a:r>
              <a:rPr lang="en-GB" b="1" dirty="0"/>
              <a:t> 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chemeClr val="accent5"/>
                </a:solidFill>
              </a:rPr>
              <a:t>TECHNOLOGICAL</a:t>
            </a:r>
          </a:p>
          <a:p>
            <a:pPr marL="0" indent="0">
              <a:buNone/>
            </a:pPr>
            <a:r>
              <a:rPr lang="en-GB" b="1" dirty="0"/>
              <a:t>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48631A-4B5D-6051-399C-3012007FBF4F}"/>
              </a:ext>
            </a:extLst>
          </p:cNvPr>
          <p:cNvSpPr txBox="1"/>
          <p:nvPr/>
        </p:nvSpPr>
        <p:spPr>
          <a:xfrm>
            <a:off x="2142250" y="982265"/>
            <a:ext cx="7154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E-Commerce platforms: Using a website for online sales and a user-friendly interface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C5D814-94F1-989F-E64C-9045D924B717}"/>
              </a:ext>
            </a:extLst>
          </p:cNvPr>
          <p:cNvSpPr txBox="1"/>
          <p:nvPr/>
        </p:nvSpPr>
        <p:spPr>
          <a:xfrm>
            <a:off x="2259199" y="1767820"/>
            <a:ext cx="7627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Logistics and delivery: Technology for efficient order fulfilment and delivery tracking.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AFF63A-EF1A-5A94-C3E7-327A43996BC7}"/>
              </a:ext>
            </a:extLst>
          </p:cNvPr>
          <p:cNvSpPr txBox="1"/>
          <p:nvPr/>
        </p:nvSpPr>
        <p:spPr>
          <a:xfrm>
            <a:off x="2187153" y="3003318"/>
            <a:ext cx="7934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Intellectual property: Protection of the company’s brand, logo, and unique floral designs.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0BEFB6-0724-E466-11C7-0E03C9337146}"/>
              </a:ext>
            </a:extLst>
          </p:cNvPr>
          <p:cNvSpPr txBox="1"/>
          <p:nvPr/>
        </p:nvSpPr>
        <p:spPr>
          <a:xfrm>
            <a:off x="2142250" y="3828883"/>
            <a:ext cx="8332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Consumer protection laws: Regulations regarding product quality, delivery promises and refunds.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1AC71B-DCED-41D7-D129-E2563ECD316F}"/>
              </a:ext>
            </a:extLst>
          </p:cNvPr>
          <p:cNvSpPr txBox="1"/>
          <p:nvPr/>
        </p:nvSpPr>
        <p:spPr>
          <a:xfrm>
            <a:off x="2142250" y="5185821"/>
            <a:ext cx="7824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Sustainable sourcing: Pressure to source flowers from suppliers with sustainable and ethical practices.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1E4AC57-CCAE-FDE3-9EE3-4C9D6CDDDDC9}"/>
              </a:ext>
            </a:extLst>
          </p:cNvPr>
          <p:cNvSpPr txBox="1"/>
          <p:nvPr/>
        </p:nvSpPr>
        <p:spPr>
          <a:xfrm>
            <a:off x="11614150" y="55689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F3DBDD-DA0D-2274-D85B-6C281CE418A7}"/>
              </a:ext>
            </a:extLst>
          </p:cNvPr>
          <p:cNvSpPr txBox="1"/>
          <p:nvPr/>
        </p:nvSpPr>
        <p:spPr>
          <a:xfrm>
            <a:off x="6280149" y="350838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065C9AB-78B4-7D02-D91A-0F4C277B4359}"/>
              </a:ext>
            </a:extLst>
          </p:cNvPr>
          <p:cNvSpPr txBox="1"/>
          <p:nvPr/>
        </p:nvSpPr>
        <p:spPr>
          <a:xfrm>
            <a:off x="2142250" y="5976452"/>
            <a:ext cx="8551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Packaging waste: The use of biodegradable or recyclable materials in packaging and arrangements. (Green life market analysis, 2021)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7A5924-0F0F-F9E3-7A5E-F098FB331FAA}"/>
              </a:ext>
            </a:extLst>
          </p:cNvPr>
          <p:cNvSpPr txBox="1"/>
          <p:nvPr/>
        </p:nvSpPr>
        <p:spPr>
          <a:xfrm>
            <a:off x="71338" y="2972026"/>
            <a:ext cx="1461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5"/>
                </a:solidFill>
              </a:rPr>
              <a:t>LEGAL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9E6808-CE84-6F96-1C84-4E11F769F46E}"/>
              </a:ext>
            </a:extLst>
          </p:cNvPr>
          <p:cNvSpPr txBox="1"/>
          <p:nvPr/>
        </p:nvSpPr>
        <p:spPr>
          <a:xfrm>
            <a:off x="-62303" y="5139655"/>
            <a:ext cx="2052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5"/>
                </a:solidFill>
              </a:rPr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D571B-82DF-9DCB-0657-6BE8158B0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43" y="624110"/>
            <a:ext cx="10158570" cy="63106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Cause and effect analysis: Fishbone diagram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38D2D-2616-0657-1C55-069687B3D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612" y="1686044"/>
            <a:ext cx="12142777" cy="4946847"/>
          </a:xfrm>
        </p:spPr>
        <p:txBody>
          <a:bodyPr/>
          <a:lstStyle/>
          <a:p>
            <a:r>
              <a:rPr lang="en-GB" dirty="0"/>
              <a:t>P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6C96F7D-07FB-DA7B-CFDA-F6B01FAC880B}"/>
              </a:ext>
            </a:extLst>
          </p:cNvPr>
          <p:cNvSpPr/>
          <p:nvPr/>
        </p:nvSpPr>
        <p:spPr>
          <a:xfrm>
            <a:off x="9595520" y="3307740"/>
            <a:ext cx="1909092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Drop in Sale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9960B21-9163-CA1C-B53E-0B7AEDEFA856}"/>
              </a:ext>
            </a:extLst>
          </p:cNvPr>
          <p:cNvCxnSpPr/>
          <p:nvPr/>
        </p:nvCxnSpPr>
        <p:spPr>
          <a:xfrm>
            <a:off x="1499389" y="3822306"/>
            <a:ext cx="799674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70965A3D-498D-97C1-3E57-F2E3ECD291D0}"/>
              </a:ext>
            </a:extLst>
          </p:cNvPr>
          <p:cNvSpPr/>
          <p:nvPr/>
        </p:nvSpPr>
        <p:spPr>
          <a:xfrm>
            <a:off x="1229612" y="1732249"/>
            <a:ext cx="1703851" cy="64178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DB43F1B-A06D-7D1B-2916-448D83E03BA7}"/>
              </a:ext>
            </a:extLst>
          </p:cNvPr>
          <p:cNvCxnSpPr/>
          <p:nvPr/>
        </p:nvCxnSpPr>
        <p:spPr>
          <a:xfrm>
            <a:off x="2459225" y="2510340"/>
            <a:ext cx="920079" cy="122677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2C32289-73FA-25AE-CFFC-ACFAF63F8007}"/>
              </a:ext>
            </a:extLst>
          </p:cNvPr>
          <p:cNvCxnSpPr>
            <a:cxnSpLocks/>
          </p:cNvCxnSpPr>
          <p:nvPr/>
        </p:nvCxnSpPr>
        <p:spPr>
          <a:xfrm>
            <a:off x="1302734" y="3049893"/>
            <a:ext cx="14234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2A26A42-1A74-DBE3-FA71-865C6B92AF2D}"/>
              </a:ext>
            </a:extLst>
          </p:cNvPr>
          <p:cNvCxnSpPr>
            <a:cxnSpLocks/>
          </p:cNvCxnSpPr>
          <p:nvPr/>
        </p:nvCxnSpPr>
        <p:spPr>
          <a:xfrm>
            <a:off x="3084543" y="3191800"/>
            <a:ext cx="17859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F9BC91D-A145-B1EC-922E-22458818D733}"/>
              </a:ext>
            </a:extLst>
          </p:cNvPr>
          <p:cNvSpPr txBox="1"/>
          <p:nvPr/>
        </p:nvSpPr>
        <p:spPr>
          <a:xfrm>
            <a:off x="2967853" y="2811108"/>
            <a:ext cx="1948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Prices of flowers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50270C-AE07-B36F-B4AB-9260EE8CC2EE}"/>
              </a:ext>
            </a:extLst>
          </p:cNvPr>
          <p:cNvSpPr txBox="1"/>
          <p:nvPr/>
        </p:nvSpPr>
        <p:spPr>
          <a:xfrm rot="10800000" flipV="1">
            <a:off x="969538" y="2687454"/>
            <a:ext cx="1749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Delivery times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D4B8866-2E92-70CC-6C69-969F5047E676}"/>
              </a:ext>
            </a:extLst>
          </p:cNvPr>
          <p:cNvCxnSpPr>
            <a:cxnSpLocks/>
          </p:cNvCxnSpPr>
          <p:nvPr/>
        </p:nvCxnSpPr>
        <p:spPr>
          <a:xfrm>
            <a:off x="6989577" y="2510340"/>
            <a:ext cx="1018522" cy="13119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B235B47-BB5F-B9F5-2A21-1B37908E6855}"/>
              </a:ext>
            </a:extLst>
          </p:cNvPr>
          <p:cNvSpPr txBox="1"/>
          <p:nvPr/>
        </p:nvSpPr>
        <p:spPr>
          <a:xfrm flipH="1">
            <a:off x="5788834" y="1892448"/>
            <a:ext cx="1963215" cy="606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FBDBA06-9A5A-2AA6-929D-D0D1BA978C61}"/>
              </a:ext>
            </a:extLst>
          </p:cNvPr>
          <p:cNvSpPr/>
          <p:nvPr/>
        </p:nvSpPr>
        <p:spPr>
          <a:xfrm>
            <a:off x="6003233" y="1809046"/>
            <a:ext cx="1794725" cy="64178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E5333B4-E1EB-AC75-2122-66D3B4DAB2B9}"/>
              </a:ext>
            </a:extLst>
          </p:cNvPr>
          <p:cNvCxnSpPr>
            <a:cxnSpLocks/>
          </p:cNvCxnSpPr>
          <p:nvPr/>
        </p:nvCxnSpPr>
        <p:spPr>
          <a:xfrm flipV="1">
            <a:off x="2471184" y="3899545"/>
            <a:ext cx="914707" cy="10279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4896DA1-8C16-2631-851A-12606E38D973}"/>
              </a:ext>
            </a:extLst>
          </p:cNvPr>
          <p:cNvCxnSpPr>
            <a:cxnSpLocks/>
          </p:cNvCxnSpPr>
          <p:nvPr/>
        </p:nvCxnSpPr>
        <p:spPr>
          <a:xfrm flipV="1">
            <a:off x="7110738" y="3975652"/>
            <a:ext cx="897361" cy="108478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C1FFD476-92C0-A72E-7AF7-62FA47E5670A}"/>
              </a:ext>
            </a:extLst>
          </p:cNvPr>
          <p:cNvSpPr/>
          <p:nvPr/>
        </p:nvSpPr>
        <p:spPr>
          <a:xfrm>
            <a:off x="1275045" y="5060438"/>
            <a:ext cx="1901689" cy="56510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052EE88-0198-7093-AD82-4BE2C61A2DE8}"/>
              </a:ext>
            </a:extLst>
          </p:cNvPr>
          <p:cNvSpPr/>
          <p:nvPr/>
        </p:nvSpPr>
        <p:spPr>
          <a:xfrm>
            <a:off x="5915676" y="5077478"/>
            <a:ext cx="1882281" cy="56510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179F323-D229-4846-AAED-618270C25A12}"/>
              </a:ext>
            </a:extLst>
          </p:cNvPr>
          <p:cNvCxnSpPr>
            <a:cxnSpLocks/>
          </p:cNvCxnSpPr>
          <p:nvPr/>
        </p:nvCxnSpPr>
        <p:spPr>
          <a:xfrm>
            <a:off x="7752049" y="4381500"/>
            <a:ext cx="18434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75273019-AC07-4AE6-5C8F-12247F1C6876}"/>
              </a:ext>
            </a:extLst>
          </p:cNvPr>
          <p:cNvCxnSpPr>
            <a:cxnSpLocks/>
          </p:cNvCxnSpPr>
          <p:nvPr/>
        </p:nvCxnSpPr>
        <p:spPr>
          <a:xfrm flipH="1">
            <a:off x="5156989" y="4686300"/>
            <a:ext cx="22280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F638C1EB-43ED-AFE9-3F21-FAE843734869}"/>
              </a:ext>
            </a:extLst>
          </p:cNvPr>
          <p:cNvSpPr txBox="1"/>
          <p:nvPr/>
        </p:nvSpPr>
        <p:spPr>
          <a:xfrm>
            <a:off x="7752049" y="4045994"/>
            <a:ext cx="2639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delivery logistics</a:t>
            </a:r>
          </a:p>
          <a:p>
            <a:r>
              <a:rPr lang="en-GB" dirty="0"/>
              <a:t>(Burns, 2025)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FDE4985-5E00-DA10-29EF-D9615AD807B4}"/>
              </a:ext>
            </a:extLst>
          </p:cNvPr>
          <p:cNvCxnSpPr>
            <a:cxnSpLocks/>
          </p:cNvCxnSpPr>
          <p:nvPr/>
        </p:nvCxnSpPr>
        <p:spPr>
          <a:xfrm>
            <a:off x="7306680" y="2907905"/>
            <a:ext cx="35962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02E7931C-F8C1-36B4-69D5-CB67409A7164}"/>
              </a:ext>
            </a:extLst>
          </p:cNvPr>
          <p:cNvSpPr txBox="1"/>
          <p:nvPr/>
        </p:nvSpPr>
        <p:spPr>
          <a:xfrm>
            <a:off x="7325453" y="2504748"/>
            <a:ext cx="3682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 inventory management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A454F99-55AA-B7B3-F263-F7057D7C36F4}"/>
              </a:ext>
            </a:extLst>
          </p:cNvPr>
          <p:cNvCxnSpPr/>
          <p:nvPr/>
        </p:nvCxnSpPr>
        <p:spPr>
          <a:xfrm flipH="1">
            <a:off x="5549900" y="3307740"/>
            <a:ext cx="2070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199DC477-C5D9-45A6-EA38-2D674CC81B10}"/>
              </a:ext>
            </a:extLst>
          </p:cNvPr>
          <p:cNvSpPr txBox="1"/>
          <p:nvPr/>
        </p:nvSpPr>
        <p:spPr>
          <a:xfrm>
            <a:off x="5257410" y="4090375"/>
            <a:ext cx="2858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Uncreative bouquet creation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9EB829A7-A865-9FDF-FA15-EC6CBDA138B0}"/>
              </a:ext>
            </a:extLst>
          </p:cNvPr>
          <p:cNvCxnSpPr>
            <a:cxnSpLocks/>
          </p:cNvCxnSpPr>
          <p:nvPr/>
        </p:nvCxnSpPr>
        <p:spPr>
          <a:xfrm flipH="1">
            <a:off x="533873" y="4390020"/>
            <a:ext cx="2453546" cy="128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23734797-A178-C53C-EB86-42B87A537B3A}"/>
              </a:ext>
            </a:extLst>
          </p:cNvPr>
          <p:cNvSpPr txBox="1"/>
          <p:nvPr/>
        </p:nvSpPr>
        <p:spPr>
          <a:xfrm>
            <a:off x="480041" y="3836303"/>
            <a:ext cx="2709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Unclear care instruction to customers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9D08CB8-2F19-3610-83B9-1DD803F618B5}"/>
              </a:ext>
            </a:extLst>
          </p:cNvPr>
          <p:cNvCxnSpPr>
            <a:cxnSpLocks/>
          </p:cNvCxnSpPr>
          <p:nvPr/>
        </p:nvCxnSpPr>
        <p:spPr>
          <a:xfrm flipV="1">
            <a:off x="2590325" y="4897002"/>
            <a:ext cx="1776888" cy="31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1F0EDBB6-63C3-E37B-BCCA-63111CAA7CAD}"/>
              </a:ext>
            </a:extLst>
          </p:cNvPr>
          <p:cNvSpPr txBox="1"/>
          <p:nvPr/>
        </p:nvSpPr>
        <p:spPr>
          <a:xfrm rot="10800000" flipH="1" flipV="1">
            <a:off x="3084544" y="4016984"/>
            <a:ext cx="17114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Poorly trained delivery drivers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DD9A104-12CE-1248-D6EC-4EF8EF3065FF}"/>
              </a:ext>
            </a:extLst>
          </p:cNvPr>
          <p:cNvSpPr txBox="1"/>
          <p:nvPr/>
        </p:nvSpPr>
        <p:spPr>
          <a:xfrm>
            <a:off x="5451704" y="2674514"/>
            <a:ext cx="2574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Market research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F6C2241-12E8-926D-C507-7EBB706F511F}"/>
              </a:ext>
            </a:extLst>
          </p:cNvPr>
          <p:cNvCxnSpPr>
            <a:cxnSpLocks/>
          </p:cNvCxnSpPr>
          <p:nvPr/>
        </p:nvCxnSpPr>
        <p:spPr>
          <a:xfrm flipH="1">
            <a:off x="800100" y="3553949"/>
            <a:ext cx="22900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1565AF6-E2C8-3C67-AD00-EA10A485FA14}"/>
              </a:ext>
            </a:extLst>
          </p:cNvPr>
          <p:cNvCxnSpPr>
            <a:cxnSpLocks/>
          </p:cNvCxnSpPr>
          <p:nvPr/>
        </p:nvCxnSpPr>
        <p:spPr>
          <a:xfrm flipV="1">
            <a:off x="543359" y="4859164"/>
            <a:ext cx="1927825" cy="290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5329E13A-FFA4-90B8-1D46-30120D468037}"/>
              </a:ext>
            </a:extLst>
          </p:cNvPr>
          <p:cNvSpPr txBox="1"/>
          <p:nvPr/>
        </p:nvSpPr>
        <p:spPr>
          <a:xfrm>
            <a:off x="533873" y="4525809"/>
            <a:ext cx="2172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 mistake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5B9C552-A902-1018-C385-63C55FCDD667}"/>
              </a:ext>
            </a:extLst>
          </p:cNvPr>
          <p:cNvSpPr txBox="1"/>
          <p:nvPr/>
        </p:nvSpPr>
        <p:spPr>
          <a:xfrm>
            <a:off x="534085" y="3185544"/>
            <a:ext cx="262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storage conditions</a:t>
            </a:r>
          </a:p>
        </p:txBody>
      </p:sp>
    </p:spTree>
    <p:extLst>
      <p:ext uri="{BB962C8B-B14F-4D97-AF65-F5344CB8AC3E}">
        <p14:creationId xmlns:p14="http://schemas.microsoft.com/office/powerpoint/2010/main" val="3782317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3" y="401828"/>
            <a:ext cx="3132138" cy="932688"/>
          </a:xfrm>
        </p:spPr>
        <p:txBody>
          <a:bodyPr/>
          <a:lstStyle/>
          <a:p>
            <a:r>
              <a:rPr lang="en-GB" b="1" dirty="0">
                <a:latin typeface="Century Gothic" panose="020B0502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6711" y="1741932"/>
            <a:ext cx="9666514" cy="4160520"/>
          </a:xfrm>
        </p:spPr>
        <p:txBody>
          <a:bodyPr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entury Gothic" panose="020B0502020202020204" pitchFamily="34" charset="0"/>
              </a:rPr>
              <a:t>Green Haven Florists needs to monitor trade policy changes ensure supply chains remain complaint and budget for regulatory cost increases.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entury Gothic" panose="020B0502020202020204" pitchFamily="34" charset="0"/>
              </a:rPr>
              <a:t>Green haven should plan for economic cycles, mange cost inflation, maintain flexible staffing /inventory and possibly diversify offerings.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entury Gothic" panose="020B0502020202020204" pitchFamily="34" charset="0"/>
              </a:rPr>
              <a:t>Weakened its position: To recover, the business must modernize its operations through improved online marketing.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49" y="-94742"/>
            <a:ext cx="3073401" cy="723392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3506" y="984250"/>
            <a:ext cx="9914905" cy="587375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sz="1800" dirty="0"/>
              <a:t>Hodgson, Gill. (2021). “Greenwashing in the British floral industry.” </a:t>
            </a:r>
            <a:r>
              <a:rPr lang="en-GB" sz="1800" i="1" dirty="0"/>
              <a:t>Flowers From The Farm</a:t>
            </a:r>
            <a:r>
              <a:rPr lang="en-GB" sz="1800" dirty="0"/>
              <a:t> (blog). March,2021. Available at: </a:t>
            </a:r>
            <a:r>
              <a:rPr lang="en-GB" sz="1800" dirty="0">
                <a:hlinkClick r:id="rId3"/>
              </a:rPr>
              <a:t>https://www.flowersfromthefarm.co.uk/greenwashing-in-the-british-floral-industry/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Korir, Lilian; Drake, Archie; Collison, Martin; Camacho-Villa, Tania Carolina; Sklar, Elizabeth; &amp; Pearson, Simon. (2021, January 27). “Current and Emergent Economic Impacts of Covid-19 and Brexit on UK Fresh Produce and Horticultural Businesses.” </a:t>
            </a:r>
            <a:r>
              <a:rPr lang="en-GB" sz="1800" dirty="0">
                <a:hlinkClick r:id="rId4"/>
              </a:rPr>
              <a:t>https://arxiv.org/abs/2101.11551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Revitalizing Green Haven Florists: A Strategic Approach to Problem-Solving.” (n.d.). Prezi presentation. Retrieved from </a:t>
            </a:r>
            <a:r>
              <a:rPr lang="en-GB" sz="1800" dirty="0">
                <a:hlinkClick r:id="rId5"/>
              </a:rPr>
              <a:t>https://prezi.com/p/pqkehpfpnyix/revitalizing-green-haven-florists-a-strategic-approach-to-problem-solving/</a:t>
            </a:r>
            <a:r>
              <a:rPr lang="en-GB" sz="1800" dirty="0"/>
              <a:t>“Revitalizing Green Haven Florists: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Strategies for Survival and Growth.” (n.d.). Prezi presentation. Retrieved from </a:t>
            </a:r>
            <a:r>
              <a:rPr lang="en-GB" sz="1800" dirty="0">
                <a:hlinkClick r:id="rId6"/>
              </a:rPr>
              <a:t>https://prezi.com/p/cid94g7ccp8b/revitalizing-green-haven-florists-strategies-for-survival-and-grow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Parker, L. (2024, September 20). Budding market: hopes of a revival in UK cut-flower production. </a:t>
            </a:r>
            <a:r>
              <a:rPr lang="en-GB" sz="1800" i="1" dirty="0"/>
              <a:t>The Guardian.</a:t>
            </a:r>
            <a:r>
              <a:rPr lang="en-GB" sz="1800" dirty="0"/>
              <a:t> Retrieved November 9, 2025, from </a:t>
            </a:r>
            <a:r>
              <a:rPr lang="en-GB" sz="1800" dirty="0">
                <a:hlinkClick r:id="rId7"/>
              </a:rPr>
              <a:t>https://www.theguardian.com/environment/2024/sep/20/budding-market-hopes-of-a-revival-in-uk-cut-flower-production</a:t>
            </a:r>
            <a:r>
              <a:rPr lang="en-GB" sz="1800" dirty="0">
                <a:hlinkClick r:id="rId8"/>
              </a:rPr>
              <a:t>th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9711" y="342899"/>
            <a:ext cx="4340631" cy="9999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051F308-C7E8-0E07-A244-AAA6C81F90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61" y="1123950"/>
            <a:ext cx="4197350" cy="443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3169</TotalTime>
  <Words>871</Words>
  <Application>Microsoft Office PowerPoint</Application>
  <PresentationFormat>Widescreen</PresentationFormat>
  <Paragraphs>105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Trebuchet MS</vt:lpstr>
      <vt:lpstr>Wingdings</vt:lpstr>
      <vt:lpstr>Wingdings 3</vt:lpstr>
      <vt:lpstr>Facet</vt:lpstr>
      <vt:lpstr>MODULE NAME: Problem solving and decision making MODULE CODE: LCLM4004 STUDENT NAME: Yvonne Yepes   STUDENT ID: 2439082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Yvn Yps Zpt</cp:lastModifiedBy>
  <cp:revision>91</cp:revision>
  <dcterms:created xsi:type="dcterms:W3CDTF">2024-10-08T15:58:04Z</dcterms:created>
  <dcterms:modified xsi:type="dcterms:W3CDTF">2025-11-09T12:39:27Z</dcterms:modified>
</cp:coreProperties>
</file>