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6"/>
  </p:notesMasterIdLst>
  <p:handoutMasterIdLst>
    <p:handoutMasterId r:id="rId47"/>
  </p:handoutMasterIdLst>
  <p:sldIdLst>
    <p:sldId id="360" r:id="rId2"/>
    <p:sldId id="273" r:id="rId3"/>
    <p:sldId id="274" r:id="rId4"/>
    <p:sldId id="275" r:id="rId5"/>
    <p:sldId id="276" r:id="rId6"/>
    <p:sldId id="278" r:id="rId7"/>
    <p:sldId id="279" r:id="rId8"/>
    <p:sldId id="280" r:id="rId9"/>
    <p:sldId id="281" r:id="rId10"/>
    <p:sldId id="282" r:id="rId11"/>
    <p:sldId id="283" r:id="rId12"/>
    <p:sldId id="284" r:id="rId13"/>
    <p:sldId id="285" r:id="rId14"/>
    <p:sldId id="286" r:id="rId15"/>
    <p:sldId id="287" r:id="rId16"/>
    <p:sldId id="288" r:id="rId17"/>
    <p:sldId id="289" r:id="rId18"/>
    <p:sldId id="290" r:id="rId19"/>
    <p:sldId id="291" r:id="rId20"/>
    <p:sldId id="292" r:id="rId21"/>
    <p:sldId id="293" r:id="rId22"/>
    <p:sldId id="294" r:id="rId23"/>
    <p:sldId id="295" r:id="rId24"/>
    <p:sldId id="296" r:id="rId25"/>
    <p:sldId id="297" r:id="rId26"/>
    <p:sldId id="298" r:id="rId27"/>
    <p:sldId id="299" r:id="rId28"/>
    <p:sldId id="300" r:id="rId29"/>
    <p:sldId id="301" r:id="rId30"/>
    <p:sldId id="302" r:id="rId31"/>
    <p:sldId id="303" r:id="rId32"/>
    <p:sldId id="304" r:id="rId33"/>
    <p:sldId id="305" r:id="rId34"/>
    <p:sldId id="307" r:id="rId35"/>
    <p:sldId id="308" r:id="rId36"/>
    <p:sldId id="309" r:id="rId37"/>
    <p:sldId id="310" r:id="rId38"/>
    <p:sldId id="311" r:id="rId39"/>
    <p:sldId id="312" r:id="rId40"/>
    <p:sldId id="313" r:id="rId41"/>
    <p:sldId id="314" r:id="rId42"/>
    <p:sldId id="315" r:id="rId43"/>
    <p:sldId id="316" r:id="rId44"/>
    <p:sldId id="317" r:id="rId45"/>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87" autoAdjust="0"/>
    <p:restoredTop sz="94518" autoAdjust="0"/>
  </p:normalViewPr>
  <p:slideViewPr>
    <p:cSldViewPr>
      <p:cViewPr varScale="1">
        <p:scale>
          <a:sx n="85" d="100"/>
          <a:sy n="85" d="100"/>
        </p:scale>
        <p:origin x="2048"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29/07/2020</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29/07/2020</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29/07/2020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29/07/2020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29/07/2020</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29/07/2020</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29/07/2020</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29/07/2020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29/07/2020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29/07/2020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29/07/2020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29/07/2020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dr.trippy.googlepages.com/companysong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en.wikipedia.org/wiki/Social_class" TargetMode="External"/><Relationship Id="rId2" Type="http://schemas.openxmlformats.org/officeDocument/2006/relationships/hyperlink" Target="https://en.wikipedia.org/wiki/Max_Weber" TargetMode="External"/><Relationship Id="rId1" Type="http://schemas.openxmlformats.org/officeDocument/2006/relationships/slideLayout" Target="../slideLayouts/slideLayout2.xml"/><Relationship Id="rId6" Type="http://schemas.openxmlformats.org/officeDocument/2006/relationships/hyperlink" Target="https://en.wikipedia.org/wiki/Social_stratification" TargetMode="External"/><Relationship Id="rId5" Type="http://schemas.openxmlformats.org/officeDocument/2006/relationships/hyperlink" Target="https://en.wikipedia.org/wiki/Political_party" TargetMode="External"/><Relationship Id="rId4" Type="http://schemas.openxmlformats.org/officeDocument/2006/relationships/hyperlink" Target="https://en.wikipedia.org/wiki/Social_status"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boundless.com/sociology/definition/bureaucracy/" TargetMode="External"/><Relationship Id="rId2" Type="http://schemas.openxmlformats.org/officeDocument/2006/relationships/hyperlink" Target="https://www.boundless.com/sociology/definition/rationalization/" TargetMode="External"/><Relationship Id="rId1" Type="http://schemas.openxmlformats.org/officeDocument/2006/relationships/slideLayout" Target="../slideLayouts/slideLayout2.xml"/><Relationship Id="rId5" Type="http://schemas.openxmlformats.org/officeDocument/2006/relationships/hyperlink" Target="https://www.boundless.com/sociology/definition/control/" TargetMode="External"/><Relationship Id="rId4" Type="http://schemas.openxmlformats.org/officeDocument/2006/relationships/hyperlink" Target="https://www.boundless.com/sociology/definition/globalization/"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boundless.com/sociology/definition/culture/" TargetMode="External"/><Relationship Id="rId2" Type="http://schemas.openxmlformats.org/officeDocument/2006/relationships/hyperlink" Target="https://www.boundless.com/sociology/definition/organization/" TargetMode="External"/><Relationship Id="rId1" Type="http://schemas.openxmlformats.org/officeDocument/2006/relationships/slideLayout" Target="../slideLayouts/slideLayout2.xml"/><Relationship Id="rId4" Type="http://schemas.openxmlformats.org/officeDocument/2006/relationships/hyperlink" Target="https://www.boundless.com/sociology/definition/production/"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mindtools.com/pages/article/newLDR_66.htm"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1475656" y="908720"/>
            <a:ext cx="7772400" cy="2520280"/>
          </a:xfrm>
        </p:spPr>
        <p:txBody>
          <a:bodyPr/>
          <a:lstStyle/>
          <a:p>
            <a:br>
              <a:rPr lang="en-GB" altLang="en-US" sz="3200" dirty="0"/>
            </a:br>
            <a:br>
              <a:rPr lang="en-GB" altLang="en-US" sz="3200" dirty="0"/>
            </a:br>
            <a:r>
              <a:rPr lang="en-GB" altLang="en-US" sz="3200" dirty="0"/>
              <a:t>Managing in complex environments: Strategies, Insights and Solutions</a:t>
            </a:r>
            <a:br>
              <a:rPr lang="en-GB" altLang="en-US" sz="3200" dirty="0"/>
            </a:br>
            <a:r>
              <a:rPr lang="en-GB" altLang="en-US" sz="3200" dirty="0"/>
              <a:t>MICE</a:t>
            </a:r>
            <a:br>
              <a:rPr lang="en-GB" altLang="en-US" sz="3200" dirty="0"/>
            </a:br>
            <a:r>
              <a:rPr lang="en-GB" altLang="en-US" sz="3200" dirty="0"/>
              <a:t>SPBD 7006</a:t>
            </a:r>
            <a:br>
              <a:rPr lang="en-US" altLang="en-US" sz="3200" b="1" dirty="0"/>
            </a:br>
            <a:r>
              <a:rPr lang="en-US" altLang="en-US" sz="3200" b="1" dirty="0">
                <a:solidFill>
                  <a:srgbClr val="FF0000"/>
                </a:solidFill>
              </a:rPr>
              <a:t>Week 7 (Lecture 1)</a:t>
            </a:r>
            <a:br>
              <a:rPr lang="en-US" altLang="en-US" sz="3200" b="1" dirty="0">
                <a:solidFill>
                  <a:srgbClr val="FF0000"/>
                </a:solidFill>
              </a:rPr>
            </a:br>
            <a:r>
              <a:rPr lang="en-GB" altLang="en-US" dirty="0">
                <a:latin typeface="Arial" panose="020B0604020202020204" pitchFamily="34" charset="0"/>
                <a:cs typeface="Arial" panose="020B0604020202020204" pitchFamily="34" charset="0"/>
              </a:rPr>
              <a:t>National Culture </a:t>
            </a:r>
            <a:br>
              <a:rPr lang="en-GB" altLang="en-US" dirty="0">
                <a:latin typeface="Arial" panose="020B0604020202020204" pitchFamily="34" charset="0"/>
                <a:cs typeface="Arial" panose="020B0604020202020204" pitchFamily="34" charset="0"/>
              </a:rPr>
            </a:br>
            <a:r>
              <a:rPr lang="en-GB" altLang="en-US" dirty="0">
                <a:latin typeface="Arial" panose="020B0604020202020204" pitchFamily="34" charset="0"/>
                <a:cs typeface="Arial" panose="020B0604020202020204" pitchFamily="34" charset="0"/>
              </a:rPr>
              <a:t>&amp; </a:t>
            </a:r>
            <a:br>
              <a:rPr lang="en-GB" altLang="en-US" dirty="0">
                <a:latin typeface="Arial" panose="020B0604020202020204" pitchFamily="34" charset="0"/>
                <a:cs typeface="Arial" panose="020B0604020202020204" pitchFamily="34" charset="0"/>
              </a:rPr>
            </a:br>
            <a:r>
              <a:rPr lang="en-GB" altLang="en-US" dirty="0">
                <a:latin typeface="Arial" panose="020B0604020202020204" pitchFamily="34" charset="0"/>
                <a:cs typeface="Arial" panose="020B0604020202020204" pitchFamily="34" charset="0"/>
              </a:rPr>
              <a:t>HRM</a:t>
            </a:r>
            <a:endParaRPr lang="en-US" dirty="0">
              <a:solidFill>
                <a:srgbClr val="FF0000"/>
              </a:solidFill>
            </a:endParaRPr>
          </a:p>
        </p:txBody>
      </p:sp>
    </p:spTree>
    <p:extLst>
      <p:ext uri="{BB962C8B-B14F-4D97-AF65-F5344CB8AC3E}">
        <p14:creationId xmlns:p14="http://schemas.microsoft.com/office/powerpoint/2010/main" val="34247270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3FB2D353-CF66-9B47-93E9-2457F28BA325}"/>
              </a:ext>
            </a:extLst>
          </p:cNvPr>
          <p:cNvSpPr>
            <a:spLocks noGrp="1"/>
          </p:cNvSpPr>
          <p:nvPr>
            <p:ph type="ctrTitle"/>
          </p:nvPr>
        </p:nvSpPr>
        <p:spPr>
          <a:xfrm>
            <a:off x="683568" y="665162"/>
            <a:ext cx="8064896" cy="504825"/>
          </a:xfrm>
        </p:spPr>
        <p:txBody>
          <a:bodyPr/>
          <a:lstStyle/>
          <a:p>
            <a:r>
              <a:rPr lang="en-US" altLang="en-US" sz="4000" b="1" dirty="0">
                <a:latin typeface="Arial" panose="020B0604020202020204" pitchFamily="34" charset="0"/>
                <a:cs typeface="Arial" panose="020B0604020202020204" pitchFamily="34" charset="0"/>
              </a:rPr>
              <a:t>National culture and Individual Values</a:t>
            </a:r>
            <a:endParaRPr lang="en-GB" altLang="en-US" sz="4000" b="1" dirty="0">
              <a:latin typeface="Arial" panose="020B0604020202020204" pitchFamily="34" charset="0"/>
              <a:cs typeface="Arial" panose="020B0604020202020204" pitchFamily="34" charset="0"/>
            </a:endParaRPr>
          </a:p>
        </p:txBody>
      </p:sp>
      <p:sp>
        <p:nvSpPr>
          <p:cNvPr id="15363" name="Subtitle 2">
            <a:extLst>
              <a:ext uri="{FF2B5EF4-FFF2-40B4-BE49-F238E27FC236}">
                <a16:creationId xmlns:a16="http://schemas.microsoft.com/office/drawing/2014/main" id="{6E82BEEB-5D25-7B4C-B8DC-0C0A9D32609F}"/>
              </a:ext>
            </a:extLst>
          </p:cNvPr>
          <p:cNvSpPr>
            <a:spLocks noGrp="1"/>
          </p:cNvSpPr>
          <p:nvPr>
            <p:ph type="subTitle" idx="1"/>
          </p:nvPr>
        </p:nvSpPr>
        <p:spPr>
          <a:xfrm>
            <a:off x="683568" y="1593056"/>
            <a:ext cx="7704856" cy="3671887"/>
          </a:xfrm>
        </p:spPr>
        <p:txBody>
          <a:bodyPr/>
          <a:lstStyle/>
          <a:p>
            <a:r>
              <a:rPr lang="en-GB" altLang="en-US" dirty="0"/>
              <a:t>The combination of symbols, beliefs and artefacts typical for members of one nation. ... </a:t>
            </a:r>
          </a:p>
          <a:p>
            <a:endParaRPr lang="en-GB" altLang="en-US" b="1" dirty="0"/>
          </a:p>
          <a:p>
            <a:r>
              <a:rPr lang="en-GB" altLang="en-US" b="1" dirty="0"/>
              <a:t>National culture</a:t>
            </a:r>
            <a:r>
              <a:rPr lang="en-GB" altLang="en-US" dirty="0"/>
              <a:t> is the shared values and assumptions held by individuals within the nation</a:t>
            </a:r>
          </a:p>
          <a:p>
            <a:endParaRPr lang="en-GB" altLang="en-US" dirty="0"/>
          </a:p>
        </p:txBody>
      </p:sp>
    </p:spTree>
    <p:extLst>
      <p:ext uri="{BB962C8B-B14F-4D97-AF65-F5344CB8AC3E}">
        <p14:creationId xmlns:p14="http://schemas.microsoft.com/office/powerpoint/2010/main" val="4104778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79FD741C-0F50-694B-9C64-FA8898CF157F}"/>
              </a:ext>
            </a:extLst>
          </p:cNvPr>
          <p:cNvSpPr>
            <a:spLocks noGrp="1"/>
          </p:cNvSpPr>
          <p:nvPr>
            <p:ph type="ctrTitle"/>
          </p:nvPr>
        </p:nvSpPr>
        <p:spPr>
          <a:xfrm>
            <a:off x="1204912" y="165932"/>
            <a:ext cx="6734175" cy="504825"/>
          </a:xfrm>
        </p:spPr>
        <p:txBody>
          <a:bodyPr/>
          <a:lstStyle/>
          <a:p>
            <a:r>
              <a:rPr lang="en-GB" altLang="en-US" dirty="0">
                <a:latin typeface="Arial" panose="020B0604020202020204" pitchFamily="34" charset="0"/>
                <a:cs typeface="Arial" panose="020B0604020202020204" pitchFamily="34" charset="0"/>
              </a:rPr>
              <a:t>Major cultural layers</a:t>
            </a:r>
          </a:p>
        </p:txBody>
      </p:sp>
      <p:sp>
        <p:nvSpPr>
          <p:cNvPr id="4" name="Rounded Rectangle 3">
            <a:extLst>
              <a:ext uri="{FF2B5EF4-FFF2-40B4-BE49-F238E27FC236}">
                <a16:creationId xmlns:a16="http://schemas.microsoft.com/office/drawing/2014/main" id="{A6E39A8A-95C4-DD41-8060-4CE59A8EE98F}"/>
              </a:ext>
            </a:extLst>
          </p:cNvPr>
          <p:cNvSpPr/>
          <p:nvPr/>
        </p:nvSpPr>
        <p:spPr>
          <a:xfrm>
            <a:off x="189627" y="980728"/>
            <a:ext cx="3744416" cy="41239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a:buFont typeface="Courier New" panose="02070309020205020404" pitchFamily="49" charset="0"/>
              <a:buChar char="o"/>
              <a:defRPr/>
            </a:pPr>
            <a:r>
              <a:rPr lang="en-GB" sz="2400" dirty="0"/>
              <a:t>Global Layer: wishing to succeed in life</a:t>
            </a:r>
          </a:p>
          <a:p>
            <a:pPr marL="285750" indent="-285750" algn="ctr">
              <a:buFont typeface="Courier New" panose="02070309020205020404" pitchFamily="49" charset="0"/>
              <a:buChar char="o"/>
              <a:defRPr/>
            </a:pPr>
            <a:r>
              <a:rPr lang="en-GB" sz="2400" dirty="0"/>
              <a:t>National Layer: avoiding loss of face in Japanese culture</a:t>
            </a:r>
          </a:p>
          <a:p>
            <a:pPr marL="285750" indent="-285750" algn="ctr">
              <a:buFont typeface="Courier New" panose="02070309020205020404" pitchFamily="49" charset="0"/>
              <a:buChar char="o"/>
              <a:defRPr/>
            </a:pPr>
            <a:r>
              <a:rPr lang="en-GB" sz="2400" dirty="0"/>
              <a:t>Regional Layer: Bengali culture in India</a:t>
            </a:r>
          </a:p>
          <a:p>
            <a:pPr marL="285750" indent="-285750" algn="ctr">
              <a:buFont typeface="Courier New" panose="02070309020205020404" pitchFamily="49" charset="0"/>
              <a:buChar char="o"/>
              <a:defRPr/>
            </a:pPr>
            <a:r>
              <a:rPr lang="en-GB" sz="2400" dirty="0"/>
              <a:t>Community Layer</a:t>
            </a:r>
          </a:p>
          <a:p>
            <a:pPr marL="285750" indent="-285750" algn="ctr">
              <a:buFont typeface="Courier New" panose="02070309020205020404" pitchFamily="49" charset="0"/>
              <a:buChar char="o"/>
              <a:defRPr/>
            </a:pPr>
            <a:r>
              <a:rPr lang="en-GB" sz="2400" dirty="0"/>
              <a:t>Personal Layer: caring for wild life</a:t>
            </a:r>
          </a:p>
        </p:txBody>
      </p:sp>
      <p:sp>
        <p:nvSpPr>
          <p:cNvPr id="5" name="Rounded Rectangle 4">
            <a:extLst>
              <a:ext uri="{FF2B5EF4-FFF2-40B4-BE49-F238E27FC236}">
                <a16:creationId xmlns:a16="http://schemas.microsoft.com/office/drawing/2014/main" id="{2DAA3F12-D016-7D40-9A6F-854A129A6BB7}"/>
              </a:ext>
            </a:extLst>
          </p:cNvPr>
          <p:cNvSpPr/>
          <p:nvPr/>
        </p:nvSpPr>
        <p:spPr>
          <a:xfrm>
            <a:off x="6074053" y="1831255"/>
            <a:ext cx="2880320" cy="21161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t>Behaviour</a:t>
            </a:r>
          </a:p>
          <a:p>
            <a:pPr algn="ctr">
              <a:defRPr/>
            </a:pPr>
            <a:r>
              <a:rPr lang="en-GB" sz="2800" dirty="0"/>
              <a:t>Attitudes</a:t>
            </a:r>
          </a:p>
          <a:p>
            <a:pPr algn="ctr">
              <a:defRPr/>
            </a:pPr>
            <a:r>
              <a:rPr lang="en-GB" sz="2800" dirty="0"/>
              <a:t>Beliefs</a:t>
            </a:r>
          </a:p>
          <a:p>
            <a:pPr algn="ctr">
              <a:defRPr/>
            </a:pPr>
            <a:r>
              <a:rPr lang="en-GB" sz="2800" dirty="0"/>
              <a:t>Values</a:t>
            </a:r>
          </a:p>
        </p:txBody>
      </p:sp>
      <p:sp>
        <p:nvSpPr>
          <p:cNvPr id="6" name="Right Arrow 5">
            <a:extLst>
              <a:ext uri="{FF2B5EF4-FFF2-40B4-BE49-F238E27FC236}">
                <a16:creationId xmlns:a16="http://schemas.microsoft.com/office/drawing/2014/main" id="{308B988B-A740-174B-B628-E80D17789A56}"/>
              </a:ext>
            </a:extLst>
          </p:cNvPr>
          <p:cNvSpPr/>
          <p:nvPr/>
        </p:nvSpPr>
        <p:spPr>
          <a:xfrm>
            <a:off x="4078046" y="2636912"/>
            <a:ext cx="1852004" cy="5048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482081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5A8568CA-AFC2-C54E-AB18-E67165A89E7D}"/>
              </a:ext>
            </a:extLst>
          </p:cNvPr>
          <p:cNvSpPr>
            <a:spLocks noGrp="1"/>
          </p:cNvSpPr>
          <p:nvPr>
            <p:ph type="ctrTitle"/>
          </p:nvPr>
        </p:nvSpPr>
        <p:spPr>
          <a:xfrm>
            <a:off x="899592" y="412750"/>
            <a:ext cx="6734175" cy="504825"/>
          </a:xfrm>
        </p:spPr>
        <p:txBody>
          <a:bodyPr/>
          <a:lstStyle/>
          <a:p>
            <a:r>
              <a:rPr lang="en-GB" altLang="en-US" dirty="0">
                <a:latin typeface="Arial" panose="020B0604020202020204" pitchFamily="34" charset="0"/>
                <a:cs typeface="Arial" panose="020B0604020202020204" pitchFamily="34" charset="0"/>
              </a:rPr>
              <a:t>Activity</a:t>
            </a:r>
          </a:p>
        </p:txBody>
      </p:sp>
      <p:sp>
        <p:nvSpPr>
          <p:cNvPr id="17411" name="Subtitle 2">
            <a:extLst>
              <a:ext uri="{FF2B5EF4-FFF2-40B4-BE49-F238E27FC236}">
                <a16:creationId xmlns:a16="http://schemas.microsoft.com/office/drawing/2014/main" id="{0962C097-07E2-5747-ADC9-261C9CAA6BF4}"/>
              </a:ext>
            </a:extLst>
          </p:cNvPr>
          <p:cNvSpPr>
            <a:spLocks noGrp="1"/>
          </p:cNvSpPr>
          <p:nvPr>
            <p:ph type="subTitle" idx="1"/>
          </p:nvPr>
        </p:nvSpPr>
        <p:spPr>
          <a:xfrm>
            <a:off x="395536" y="1124744"/>
            <a:ext cx="8640959" cy="3671887"/>
          </a:xfrm>
        </p:spPr>
        <p:txBody>
          <a:bodyPr/>
          <a:lstStyle/>
          <a:p>
            <a:pPr marL="0" indent="0">
              <a:buNone/>
            </a:pPr>
            <a:r>
              <a:rPr lang="en-GB" altLang="en-US" dirty="0"/>
              <a:t>Identify ways in which your own values are influenced by factors impinging at the following levels;</a:t>
            </a:r>
          </a:p>
          <a:p>
            <a:pPr>
              <a:buFont typeface="Wingdings" pitchFamily="2" charset="2"/>
              <a:buChar char="Ø"/>
            </a:pPr>
            <a:r>
              <a:rPr lang="en-GB" altLang="en-US" dirty="0"/>
              <a:t>Personal </a:t>
            </a:r>
          </a:p>
          <a:p>
            <a:pPr>
              <a:buFont typeface="Wingdings" pitchFamily="2" charset="2"/>
              <a:buChar char="Ø"/>
            </a:pPr>
            <a:r>
              <a:rPr lang="en-GB" altLang="en-US" dirty="0"/>
              <a:t>Community</a:t>
            </a:r>
          </a:p>
          <a:p>
            <a:pPr>
              <a:buFont typeface="Wingdings" pitchFamily="2" charset="2"/>
              <a:buChar char="Ø"/>
            </a:pPr>
            <a:r>
              <a:rPr lang="en-GB" altLang="en-US" dirty="0"/>
              <a:t>Regional</a:t>
            </a:r>
          </a:p>
          <a:p>
            <a:pPr>
              <a:buFont typeface="Wingdings" pitchFamily="2" charset="2"/>
              <a:buChar char="Ø"/>
            </a:pPr>
            <a:r>
              <a:rPr lang="en-GB" altLang="en-US" dirty="0"/>
              <a:t>Occupational</a:t>
            </a:r>
          </a:p>
          <a:p>
            <a:pPr>
              <a:buFont typeface="Wingdings" pitchFamily="2" charset="2"/>
              <a:buChar char="Ø"/>
            </a:pPr>
            <a:r>
              <a:rPr lang="en-GB" altLang="en-US" dirty="0"/>
              <a:t>National/ Global</a:t>
            </a:r>
          </a:p>
          <a:p>
            <a:endParaRPr lang="en-GB" altLang="en-US" dirty="0"/>
          </a:p>
        </p:txBody>
      </p:sp>
    </p:spTree>
    <p:extLst>
      <p:ext uri="{BB962C8B-B14F-4D97-AF65-F5344CB8AC3E}">
        <p14:creationId xmlns:p14="http://schemas.microsoft.com/office/powerpoint/2010/main" val="2060816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ubtitle 2">
            <a:extLst>
              <a:ext uri="{FF2B5EF4-FFF2-40B4-BE49-F238E27FC236}">
                <a16:creationId xmlns:a16="http://schemas.microsoft.com/office/drawing/2014/main" id="{1700E664-B688-524E-8A78-509CB5B86E08}"/>
              </a:ext>
            </a:extLst>
          </p:cNvPr>
          <p:cNvSpPr>
            <a:spLocks noGrp="1"/>
          </p:cNvSpPr>
          <p:nvPr>
            <p:ph type="subTitle" idx="1"/>
          </p:nvPr>
        </p:nvSpPr>
        <p:spPr>
          <a:xfrm>
            <a:off x="251520" y="548680"/>
            <a:ext cx="8496944" cy="4176464"/>
          </a:xfrm>
        </p:spPr>
        <p:txBody>
          <a:bodyPr/>
          <a:lstStyle/>
          <a:p>
            <a:pPr>
              <a:buFont typeface="Wingdings" pitchFamily="2" charset="2"/>
              <a:buChar char="§"/>
            </a:pPr>
            <a:r>
              <a:rPr lang="en-GB" altLang="en-US" dirty="0"/>
              <a:t>Discuss how your values have been influenced by the levels of culture listed above</a:t>
            </a:r>
          </a:p>
          <a:p>
            <a:pPr>
              <a:buFont typeface="Wingdings" pitchFamily="2" charset="2"/>
              <a:buChar char="§"/>
            </a:pPr>
            <a:r>
              <a:rPr lang="en-GB" altLang="en-US" dirty="0"/>
              <a:t>Identify how these levels of culture form part of your identity</a:t>
            </a:r>
          </a:p>
          <a:p>
            <a:pPr>
              <a:buFont typeface="Wingdings" pitchFamily="2" charset="2"/>
              <a:buChar char="§"/>
            </a:pPr>
            <a:r>
              <a:rPr lang="en-GB" altLang="en-US" dirty="0"/>
              <a:t>Which of the following levels of culture has been most important in shaping your identity (national, regional, community, occupational)</a:t>
            </a:r>
          </a:p>
          <a:p>
            <a:pPr>
              <a:buFont typeface="Wingdings" pitchFamily="2" charset="2"/>
              <a:buChar char="§"/>
            </a:pPr>
            <a:endParaRPr lang="en-GB" altLang="en-US" dirty="0"/>
          </a:p>
        </p:txBody>
      </p:sp>
    </p:spTree>
    <p:extLst>
      <p:ext uri="{BB962C8B-B14F-4D97-AF65-F5344CB8AC3E}">
        <p14:creationId xmlns:p14="http://schemas.microsoft.com/office/powerpoint/2010/main" val="4058909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744908D1-17E0-7846-8012-8F401FCA970A}"/>
              </a:ext>
            </a:extLst>
          </p:cNvPr>
          <p:cNvSpPr>
            <a:spLocks noGrp="1"/>
          </p:cNvSpPr>
          <p:nvPr>
            <p:ph type="ctrTitle"/>
          </p:nvPr>
        </p:nvSpPr>
        <p:spPr>
          <a:xfrm>
            <a:off x="1204912" y="852643"/>
            <a:ext cx="6734175" cy="504825"/>
          </a:xfrm>
        </p:spPr>
        <p:txBody>
          <a:bodyPr/>
          <a:lstStyle/>
          <a:p>
            <a:r>
              <a:rPr lang="en-GB" altLang="en-US" dirty="0">
                <a:latin typeface="Arial" panose="020B0604020202020204" pitchFamily="34" charset="0"/>
                <a:cs typeface="Arial" panose="020B0604020202020204" pitchFamily="34" charset="0"/>
              </a:rPr>
              <a:t>Charles Handy</a:t>
            </a:r>
          </a:p>
        </p:txBody>
      </p:sp>
      <p:pic>
        <p:nvPicPr>
          <p:cNvPr id="20483" name="Picture 3" descr="Picture1.jpg">
            <a:extLst>
              <a:ext uri="{FF2B5EF4-FFF2-40B4-BE49-F238E27FC236}">
                <a16:creationId xmlns:a16="http://schemas.microsoft.com/office/drawing/2014/main" id="{41F23B7C-B0D0-E14D-8004-DF4468D00C0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772816"/>
            <a:ext cx="6734175" cy="3806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7A8158DE-47BC-0A49-B8B2-2B763935AC7F}"/>
              </a:ext>
            </a:extLst>
          </p:cNvPr>
          <p:cNvSpPr txBox="1">
            <a:spLocks/>
          </p:cNvSpPr>
          <p:nvPr/>
        </p:nvSpPr>
        <p:spPr bwMode="auto">
          <a:xfrm>
            <a:off x="107504" y="260648"/>
            <a:ext cx="853244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altLang="en-US" sz="3600" b="1" dirty="0">
                <a:latin typeface="Arial" panose="020B0604020202020204" pitchFamily="34" charset="0"/>
                <a:cs typeface="Arial" panose="020B0604020202020204" pitchFamily="34" charset="0"/>
              </a:rPr>
              <a:t>National and Organisational Culture</a:t>
            </a:r>
          </a:p>
        </p:txBody>
      </p:sp>
    </p:spTree>
    <p:extLst>
      <p:ext uri="{BB962C8B-B14F-4D97-AF65-F5344CB8AC3E}">
        <p14:creationId xmlns:p14="http://schemas.microsoft.com/office/powerpoint/2010/main" val="461391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CA8BBFCE-F6A8-C74C-BE1E-CAECB76BCB0D}"/>
              </a:ext>
            </a:extLst>
          </p:cNvPr>
          <p:cNvSpPr>
            <a:spLocks noGrp="1"/>
          </p:cNvSpPr>
          <p:nvPr>
            <p:ph type="ctrTitle"/>
          </p:nvPr>
        </p:nvSpPr>
        <p:spPr>
          <a:xfrm>
            <a:off x="683568" y="446983"/>
            <a:ext cx="6734175" cy="504825"/>
          </a:xfrm>
        </p:spPr>
        <p:txBody>
          <a:bodyPr/>
          <a:lstStyle/>
          <a:p>
            <a:r>
              <a:rPr lang="en-GB" altLang="en-US" dirty="0">
                <a:latin typeface="Arial" panose="020B0604020202020204" pitchFamily="34" charset="0"/>
                <a:cs typeface="Arial" panose="020B0604020202020204" pitchFamily="34" charset="0"/>
              </a:rPr>
              <a:t>Power Culture</a:t>
            </a:r>
            <a:br>
              <a:rPr lang="en-GB" altLang="en-US" dirty="0">
                <a:latin typeface="Arial" panose="020B0604020202020204" pitchFamily="34" charset="0"/>
                <a:cs typeface="Arial" panose="020B0604020202020204" pitchFamily="34" charset="0"/>
              </a:rPr>
            </a:br>
            <a:endParaRPr lang="en-GB" altLang="en-US" dirty="0">
              <a:latin typeface="Arial" panose="020B0604020202020204" pitchFamily="34" charset="0"/>
              <a:cs typeface="Arial" panose="020B0604020202020204" pitchFamily="34" charset="0"/>
            </a:endParaRPr>
          </a:p>
        </p:txBody>
      </p:sp>
      <p:sp>
        <p:nvSpPr>
          <p:cNvPr id="21507" name="Subtitle 2">
            <a:extLst>
              <a:ext uri="{FF2B5EF4-FFF2-40B4-BE49-F238E27FC236}">
                <a16:creationId xmlns:a16="http://schemas.microsoft.com/office/drawing/2014/main" id="{0F52D6B7-CF7D-FB48-877C-FB6E10A19F98}"/>
              </a:ext>
            </a:extLst>
          </p:cNvPr>
          <p:cNvSpPr>
            <a:spLocks noGrp="1"/>
          </p:cNvSpPr>
          <p:nvPr>
            <p:ph type="subTitle" idx="1"/>
          </p:nvPr>
        </p:nvSpPr>
        <p:spPr>
          <a:xfrm>
            <a:off x="0" y="953118"/>
            <a:ext cx="8460432" cy="3671887"/>
          </a:xfrm>
        </p:spPr>
        <p:txBody>
          <a:bodyPr/>
          <a:lstStyle/>
          <a:p>
            <a:pPr>
              <a:buFont typeface="Wingdings" pitchFamily="2" charset="2"/>
              <a:buChar char="§"/>
            </a:pPr>
            <a:r>
              <a:rPr lang="en-GB" altLang="en-US" dirty="0"/>
              <a:t>In an organisation with a power culture, power is held by just a few individuals whose influence spreads throughout the organisation. </a:t>
            </a:r>
          </a:p>
          <a:p>
            <a:pPr>
              <a:buFont typeface="Wingdings" pitchFamily="2" charset="2"/>
              <a:buChar char="§"/>
            </a:pPr>
            <a:r>
              <a:rPr lang="en-GB" altLang="en-US" dirty="0"/>
              <a:t>There are few rules and regulations in a power culture. What those with power decide is what happens. Employees are generally judged by what they achieve rather than how they do things or how they act. </a:t>
            </a:r>
          </a:p>
          <a:p>
            <a:endParaRPr lang="en-GB" altLang="en-US" dirty="0"/>
          </a:p>
        </p:txBody>
      </p:sp>
    </p:spTree>
    <p:extLst>
      <p:ext uri="{BB962C8B-B14F-4D97-AF65-F5344CB8AC3E}">
        <p14:creationId xmlns:p14="http://schemas.microsoft.com/office/powerpoint/2010/main" val="4211775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ubtitle 2">
            <a:extLst>
              <a:ext uri="{FF2B5EF4-FFF2-40B4-BE49-F238E27FC236}">
                <a16:creationId xmlns:a16="http://schemas.microsoft.com/office/drawing/2014/main" id="{220B465E-4CB7-B24E-9DF2-27D3929BFBF6}"/>
              </a:ext>
            </a:extLst>
          </p:cNvPr>
          <p:cNvSpPr>
            <a:spLocks noGrp="1"/>
          </p:cNvSpPr>
          <p:nvPr>
            <p:ph type="subTitle" idx="1"/>
          </p:nvPr>
        </p:nvSpPr>
        <p:spPr>
          <a:xfrm>
            <a:off x="0" y="1052736"/>
            <a:ext cx="8856984" cy="3671887"/>
          </a:xfrm>
        </p:spPr>
        <p:txBody>
          <a:bodyPr/>
          <a:lstStyle/>
          <a:p>
            <a:r>
              <a:rPr lang="en-GB" altLang="en-US" sz="3600" dirty="0"/>
              <a:t>A consequence of this can be quick decision-making, even if those decisions aren't in the best long-term interests of the organisation.</a:t>
            </a:r>
          </a:p>
          <a:p>
            <a:r>
              <a:rPr lang="en-GB" altLang="en-US" sz="3600" dirty="0"/>
              <a:t>A power culture is usually a strong culture, though it can swiftly turn toxic. The collapse of Enron, Lehman Brothers and RBS is often attributed to a strong power culture</a:t>
            </a:r>
          </a:p>
          <a:p>
            <a:endParaRPr lang="en-GB" altLang="en-US" dirty="0"/>
          </a:p>
        </p:txBody>
      </p:sp>
      <p:sp>
        <p:nvSpPr>
          <p:cNvPr id="3" name="Title 1">
            <a:extLst>
              <a:ext uri="{FF2B5EF4-FFF2-40B4-BE49-F238E27FC236}">
                <a16:creationId xmlns:a16="http://schemas.microsoft.com/office/drawing/2014/main" id="{4EC3347C-700D-A649-A7F6-985C7A052768}"/>
              </a:ext>
            </a:extLst>
          </p:cNvPr>
          <p:cNvSpPr txBox="1">
            <a:spLocks/>
          </p:cNvSpPr>
          <p:nvPr/>
        </p:nvSpPr>
        <p:spPr bwMode="auto">
          <a:xfrm>
            <a:off x="683568" y="692696"/>
            <a:ext cx="673417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altLang="en-US" dirty="0">
                <a:latin typeface="Arial" panose="020B0604020202020204" pitchFamily="34" charset="0"/>
                <a:cs typeface="Arial" panose="020B0604020202020204" pitchFamily="34" charset="0"/>
              </a:rPr>
              <a:t>Power Culture</a:t>
            </a:r>
            <a:br>
              <a:rPr lang="en-GB" altLang="en-US" dirty="0">
                <a:latin typeface="Arial" panose="020B0604020202020204" pitchFamily="34" charset="0"/>
                <a:cs typeface="Arial" panose="020B0604020202020204" pitchFamily="34" charset="0"/>
              </a:rPr>
            </a:br>
            <a:endParaRPr lang="en-GB"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603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1847D68E-1FA8-F148-A488-A8F9188FAD4E}"/>
              </a:ext>
            </a:extLst>
          </p:cNvPr>
          <p:cNvSpPr>
            <a:spLocks noGrp="1"/>
          </p:cNvSpPr>
          <p:nvPr>
            <p:ph type="ctrTitle"/>
          </p:nvPr>
        </p:nvSpPr>
        <p:spPr>
          <a:xfrm>
            <a:off x="755576" y="665162"/>
            <a:ext cx="6734175" cy="504825"/>
          </a:xfrm>
        </p:spPr>
        <p:txBody>
          <a:bodyPr/>
          <a:lstStyle/>
          <a:p>
            <a:r>
              <a:rPr lang="en-GB" altLang="en-US" dirty="0">
                <a:latin typeface="Arial" panose="020B0604020202020204" pitchFamily="34" charset="0"/>
                <a:cs typeface="Arial" panose="020B0604020202020204" pitchFamily="34" charset="0"/>
              </a:rPr>
              <a:t>Role Culture</a:t>
            </a:r>
            <a:br>
              <a:rPr lang="en-GB" altLang="en-US" dirty="0">
                <a:latin typeface="Arial" panose="020B0604020202020204" pitchFamily="34" charset="0"/>
                <a:cs typeface="Arial" panose="020B0604020202020204" pitchFamily="34" charset="0"/>
              </a:rPr>
            </a:br>
            <a:endParaRPr lang="en-GB" alt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07E306C6-7935-4F4E-A3D0-C628B7C56721}"/>
              </a:ext>
            </a:extLst>
          </p:cNvPr>
          <p:cNvSpPr>
            <a:spLocks noGrp="1"/>
          </p:cNvSpPr>
          <p:nvPr>
            <p:ph type="subTitle" idx="1"/>
          </p:nvPr>
        </p:nvSpPr>
        <p:spPr>
          <a:xfrm>
            <a:off x="0" y="1169987"/>
            <a:ext cx="8748464" cy="4419253"/>
          </a:xfrm>
        </p:spPr>
        <p:txBody>
          <a:bodyPr>
            <a:normAutofit fontScale="85000" lnSpcReduction="10000"/>
          </a:bodyPr>
          <a:lstStyle/>
          <a:p>
            <a:pPr>
              <a:buFont typeface="Wingdings" pitchFamily="2" charset="2"/>
              <a:buChar char="§"/>
              <a:defRPr/>
            </a:pPr>
            <a:r>
              <a:rPr lang="en-GB" dirty="0"/>
              <a:t>Organisations with a role culture are based on rules. They are highly controlled, with everyone in the organisation knowing what their roles and responsibilities are. Power in a role culture is determined by a person's position (role) in the organisational structure.</a:t>
            </a:r>
          </a:p>
          <a:p>
            <a:pPr>
              <a:buFont typeface="Wingdings" pitchFamily="2" charset="2"/>
              <a:buChar char="§"/>
              <a:defRPr/>
            </a:pPr>
            <a:r>
              <a:rPr lang="en-GB" dirty="0"/>
              <a:t>Role cultures are built on detailed organisational structures which are typically tall (not flat) with a long chain of command. A consequence is that decision-making in role cultures can often be painfully-slow and the organisation is less likely to take risks. In short, organisations with role cultures tend to be very bureaucratic.</a:t>
            </a:r>
          </a:p>
          <a:p>
            <a:pPr>
              <a:buFont typeface="Arial" charset="0"/>
              <a:buNone/>
              <a:defRPr/>
            </a:pPr>
            <a:endParaRPr lang="en-GB" dirty="0"/>
          </a:p>
        </p:txBody>
      </p:sp>
    </p:spTree>
    <p:extLst>
      <p:ext uri="{BB962C8B-B14F-4D97-AF65-F5344CB8AC3E}">
        <p14:creationId xmlns:p14="http://schemas.microsoft.com/office/powerpoint/2010/main" val="4209913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33066EA2-189D-974E-AF5F-ECB325ABB494}"/>
              </a:ext>
            </a:extLst>
          </p:cNvPr>
          <p:cNvSpPr>
            <a:spLocks noGrp="1"/>
          </p:cNvSpPr>
          <p:nvPr>
            <p:ph type="ctrTitle"/>
          </p:nvPr>
        </p:nvSpPr>
        <p:spPr>
          <a:xfrm>
            <a:off x="683568" y="410565"/>
            <a:ext cx="6734175" cy="504825"/>
          </a:xfrm>
        </p:spPr>
        <p:txBody>
          <a:bodyPr/>
          <a:lstStyle/>
          <a:p>
            <a:r>
              <a:rPr lang="en-GB" altLang="en-US" dirty="0">
                <a:latin typeface="Arial" panose="020B0604020202020204" pitchFamily="34" charset="0"/>
                <a:cs typeface="Arial" panose="020B0604020202020204" pitchFamily="34" charset="0"/>
              </a:rPr>
              <a:t>Task Culture</a:t>
            </a:r>
          </a:p>
        </p:txBody>
      </p:sp>
      <p:sp>
        <p:nvSpPr>
          <p:cNvPr id="3" name="Subtitle 2">
            <a:extLst>
              <a:ext uri="{FF2B5EF4-FFF2-40B4-BE49-F238E27FC236}">
                <a16:creationId xmlns:a16="http://schemas.microsoft.com/office/drawing/2014/main" id="{B978F14D-440D-434F-A994-357AF3A5F37A}"/>
              </a:ext>
            </a:extLst>
          </p:cNvPr>
          <p:cNvSpPr>
            <a:spLocks noGrp="1"/>
          </p:cNvSpPr>
          <p:nvPr>
            <p:ph type="subTitle" idx="1"/>
          </p:nvPr>
        </p:nvSpPr>
        <p:spPr>
          <a:xfrm>
            <a:off x="179512" y="1052736"/>
            <a:ext cx="8712968" cy="4464496"/>
          </a:xfrm>
        </p:spPr>
        <p:txBody>
          <a:bodyPr>
            <a:normAutofit fontScale="92500" lnSpcReduction="10000"/>
          </a:bodyPr>
          <a:lstStyle/>
          <a:p>
            <a:pPr>
              <a:buFont typeface="Wingdings" pitchFamily="2" charset="2"/>
              <a:buChar char="§"/>
              <a:defRPr/>
            </a:pPr>
            <a:r>
              <a:rPr lang="en-GB" dirty="0"/>
              <a:t>Task culture forms when teams in an organisation are formed to address specific problems or progress projects. The task is the important thing, so power within the team will often shift depending on the mix of the team members and the status of the problem or project.</a:t>
            </a:r>
          </a:p>
          <a:p>
            <a:pPr>
              <a:buFont typeface="Wingdings" pitchFamily="2" charset="2"/>
              <a:buChar char="§"/>
              <a:defRPr/>
            </a:pPr>
            <a:r>
              <a:rPr lang="en-GB" dirty="0"/>
              <a:t>Whether the task culture proves effective will largely be determined by the team dynamic. With the right mix of skills, personalities and leadership, working in teams can be incredibly productive and creative.</a:t>
            </a:r>
          </a:p>
          <a:p>
            <a:pPr>
              <a:buFont typeface="Arial" charset="0"/>
              <a:buNone/>
              <a:defRPr/>
            </a:pPr>
            <a:endParaRPr lang="en-GB" dirty="0"/>
          </a:p>
        </p:txBody>
      </p:sp>
    </p:spTree>
    <p:extLst>
      <p:ext uri="{BB962C8B-B14F-4D97-AF65-F5344CB8AC3E}">
        <p14:creationId xmlns:p14="http://schemas.microsoft.com/office/powerpoint/2010/main" val="13709975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95A866D7-F3E1-A74A-9980-9F20429D392E}"/>
              </a:ext>
            </a:extLst>
          </p:cNvPr>
          <p:cNvSpPr>
            <a:spLocks noGrp="1"/>
          </p:cNvSpPr>
          <p:nvPr>
            <p:ph type="ctrTitle"/>
          </p:nvPr>
        </p:nvSpPr>
        <p:spPr>
          <a:xfrm>
            <a:off x="827584" y="392632"/>
            <a:ext cx="6734175" cy="504825"/>
          </a:xfrm>
        </p:spPr>
        <p:txBody>
          <a:bodyPr/>
          <a:lstStyle/>
          <a:p>
            <a:r>
              <a:rPr lang="en-GB" altLang="en-US" dirty="0">
                <a:latin typeface="Arial" panose="020B0604020202020204" pitchFamily="34" charset="0"/>
                <a:cs typeface="Arial" panose="020B0604020202020204" pitchFamily="34" charset="0"/>
              </a:rPr>
              <a:t>Person Culture</a:t>
            </a:r>
          </a:p>
        </p:txBody>
      </p:sp>
      <p:sp>
        <p:nvSpPr>
          <p:cNvPr id="25603" name="Subtitle 2">
            <a:extLst>
              <a:ext uri="{FF2B5EF4-FFF2-40B4-BE49-F238E27FC236}">
                <a16:creationId xmlns:a16="http://schemas.microsoft.com/office/drawing/2014/main" id="{F209DB24-2BE3-EF4F-970A-5DEA93BCED31}"/>
              </a:ext>
            </a:extLst>
          </p:cNvPr>
          <p:cNvSpPr>
            <a:spLocks noGrp="1"/>
          </p:cNvSpPr>
          <p:nvPr>
            <p:ph type="subTitle" idx="1"/>
          </p:nvPr>
        </p:nvSpPr>
        <p:spPr>
          <a:xfrm>
            <a:off x="143508" y="891595"/>
            <a:ext cx="8856984" cy="4409613"/>
          </a:xfrm>
        </p:spPr>
        <p:txBody>
          <a:bodyPr/>
          <a:lstStyle/>
          <a:p>
            <a:r>
              <a:rPr lang="en-GB" altLang="en-US" dirty="0"/>
              <a:t>In organisations with person cultures, individuals very much see themselves as unique and superior to the organisation. </a:t>
            </a:r>
          </a:p>
          <a:p>
            <a:endParaRPr lang="en-GB" altLang="en-US" dirty="0"/>
          </a:p>
          <a:p>
            <a:r>
              <a:rPr lang="en-GB" altLang="en-US" dirty="0"/>
              <a:t>The organisation simply exists in order for people to work. An organisation with a person culture is really just a collection of individuals who happen to be working for the same organisation.</a:t>
            </a:r>
          </a:p>
          <a:p>
            <a:endParaRPr lang="en-GB" altLang="en-US" dirty="0"/>
          </a:p>
        </p:txBody>
      </p:sp>
    </p:spTree>
    <p:extLst>
      <p:ext uri="{BB962C8B-B14F-4D97-AF65-F5344CB8AC3E}">
        <p14:creationId xmlns:p14="http://schemas.microsoft.com/office/powerpoint/2010/main" val="735406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7FDCEC45-522D-E54B-AC8D-AEFA048FC809}"/>
              </a:ext>
            </a:extLst>
          </p:cNvPr>
          <p:cNvSpPr>
            <a:spLocks noGrp="1"/>
          </p:cNvSpPr>
          <p:nvPr>
            <p:ph type="ctrTitle"/>
          </p:nvPr>
        </p:nvSpPr>
        <p:spPr>
          <a:xfrm>
            <a:off x="611560" y="412750"/>
            <a:ext cx="7920880" cy="504825"/>
          </a:xfrm>
        </p:spPr>
        <p:txBody>
          <a:bodyPr/>
          <a:lstStyle/>
          <a:p>
            <a:r>
              <a:rPr lang="en-GB" altLang="en-US" sz="3600" b="1" dirty="0">
                <a:latin typeface="Arial" panose="020B0604020202020204" pitchFamily="34" charset="0"/>
                <a:cs typeface="Arial" panose="020B0604020202020204" pitchFamily="34" charset="0"/>
              </a:rPr>
              <a:t>Elements of Organisational Culture</a:t>
            </a:r>
          </a:p>
        </p:txBody>
      </p:sp>
      <p:sp>
        <p:nvSpPr>
          <p:cNvPr id="26627" name="Subtitle 2">
            <a:extLst>
              <a:ext uri="{FF2B5EF4-FFF2-40B4-BE49-F238E27FC236}">
                <a16:creationId xmlns:a16="http://schemas.microsoft.com/office/drawing/2014/main" id="{9695771F-4983-3C4F-B04D-7512BBB3DCE9}"/>
              </a:ext>
            </a:extLst>
          </p:cNvPr>
          <p:cNvSpPr>
            <a:spLocks noGrp="1"/>
          </p:cNvSpPr>
          <p:nvPr>
            <p:ph type="subTitle" idx="1"/>
          </p:nvPr>
        </p:nvSpPr>
        <p:spPr>
          <a:xfrm>
            <a:off x="107504" y="917575"/>
            <a:ext cx="8424936" cy="3671887"/>
          </a:xfrm>
        </p:spPr>
        <p:txBody>
          <a:bodyPr/>
          <a:lstStyle/>
          <a:p>
            <a:pPr eaLnBrk="1" hangingPunct="1">
              <a:buFont typeface="Wingdings" pitchFamily="2" charset="2"/>
              <a:buChar char="§"/>
            </a:pPr>
            <a:r>
              <a:rPr lang="en-US" altLang="en-US" dirty="0" err="1"/>
              <a:t>Organisational</a:t>
            </a:r>
            <a:r>
              <a:rPr lang="en-US" altLang="en-US" dirty="0"/>
              <a:t> culture is the personality of the </a:t>
            </a:r>
            <a:r>
              <a:rPr lang="en-US" altLang="en-US" dirty="0" err="1"/>
              <a:t>organisation</a:t>
            </a:r>
            <a:r>
              <a:rPr lang="en-US" altLang="en-US" dirty="0"/>
              <a:t>. </a:t>
            </a:r>
          </a:p>
          <a:p>
            <a:pPr eaLnBrk="1" hangingPunct="1">
              <a:buFont typeface="Wingdings" pitchFamily="2" charset="2"/>
              <a:buChar char="§"/>
            </a:pPr>
            <a:r>
              <a:rPr lang="en-US" altLang="en-US" dirty="0"/>
              <a:t>Successful </a:t>
            </a:r>
            <a:r>
              <a:rPr lang="en-US" altLang="en-US" dirty="0" err="1"/>
              <a:t>organisations</a:t>
            </a:r>
            <a:r>
              <a:rPr lang="en-US" altLang="en-US" dirty="0"/>
              <a:t> tend to have strong and positive cultures. </a:t>
            </a:r>
          </a:p>
          <a:p>
            <a:pPr eaLnBrk="1" hangingPunct="1">
              <a:buFont typeface="Wingdings" pitchFamily="2" charset="2"/>
              <a:buChar char="§"/>
            </a:pPr>
            <a:r>
              <a:rPr lang="en-US" altLang="en-US" dirty="0"/>
              <a:t>The observable culture is what you see and hear as an employee or customer. </a:t>
            </a:r>
          </a:p>
          <a:p>
            <a:pPr eaLnBrk="1" hangingPunct="1">
              <a:buFont typeface="Wingdings" pitchFamily="2" charset="2"/>
              <a:buChar char="§"/>
            </a:pPr>
            <a:r>
              <a:rPr lang="en-US" altLang="en-US" dirty="0"/>
              <a:t>The core culture is found in the underlying values of the </a:t>
            </a:r>
            <a:r>
              <a:rPr lang="en-US" altLang="en-US" dirty="0" err="1"/>
              <a:t>organisation</a:t>
            </a:r>
            <a:r>
              <a:rPr lang="en-US" altLang="en-US" dirty="0"/>
              <a:t>.</a:t>
            </a:r>
            <a:endParaRPr lang="en-GB" altLang="en-US" dirty="0"/>
          </a:p>
          <a:p>
            <a:endParaRPr lang="en-GB" altLang="en-US" dirty="0"/>
          </a:p>
        </p:txBody>
      </p:sp>
    </p:spTree>
    <p:extLst>
      <p:ext uri="{BB962C8B-B14F-4D97-AF65-F5344CB8AC3E}">
        <p14:creationId xmlns:p14="http://schemas.microsoft.com/office/powerpoint/2010/main" val="21555895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178FB4A0-AF36-E348-A34B-288C3E654F07}"/>
              </a:ext>
            </a:extLst>
          </p:cNvPr>
          <p:cNvSpPr>
            <a:spLocks noGrp="1"/>
          </p:cNvSpPr>
          <p:nvPr>
            <p:ph type="ctrTitle"/>
          </p:nvPr>
        </p:nvSpPr>
        <p:spPr>
          <a:xfrm>
            <a:off x="827584" y="380585"/>
            <a:ext cx="6734175" cy="504825"/>
          </a:xfrm>
        </p:spPr>
        <p:txBody>
          <a:bodyPr/>
          <a:lstStyle/>
          <a:p>
            <a:r>
              <a:rPr lang="en-GB" altLang="en-US" dirty="0">
                <a:latin typeface="Arial" panose="020B0604020202020204" pitchFamily="34" charset="0"/>
                <a:cs typeface="Arial" panose="020B0604020202020204" pitchFamily="34" charset="0"/>
              </a:rPr>
              <a:t>Functions of culture</a:t>
            </a:r>
          </a:p>
        </p:txBody>
      </p:sp>
      <p:sp>
        <p:nvSpPr>
          <p:cNvPr id="3" name="Subtitle 2">
            <a:extLst>
              <a:ext uri="{FF2B5EF4-FFF2-40B4-BE49-F238E27FC236}">
                <a16:creationId xmlns:a16="http://schemas.microsoft.com/office/drawing/2014/main" id="{DEDF1E71-88A3-8D4B-8654-D88ED66D660B}"/>
              </a:ext>
            </a:extLst>
          </p:cNvPr>
          <p:cNvSpPr>
            <a:spLocks noGrp="1"/>
          </p:cNvSpPr>
          <p:nvPr>
            <p:ph type="subTitle" idx="1"/>
          </p:nvPr>
        </p:nvSpPr>
        <p:spPr>
          <a:xfrm>
            <a:off x="395536" y="1052736"/>
            <a:ext cx="8496944" cy="4464496"/>
          </a:xfrm>
        </p:spPr>
        <p:txBody>
          <a:bodyPr>
            <a:normAutofit lnSpcReduction="10000"/>
          </a:bodyPr>
          <a:lstStyle/>
          <a:p>
            <a:pPr eaLnBrk="1" hangingPunct="1">
              <a:buFont typeface="Arial" charset="0"/>
              <a:buNone/>
              <a:defRPr/>
            </a:pPr>
            <a:r>
              <a:rPr lang="en-GB" altLang="en-US" sz="2600" b="1" dirty="0"/>
              <a:t>Cement’ perspective</a:t>
            </a:r>
          </a:p>
          <a:p>
            <a:pPr eaLnBrk="1" hangingPunct="1">
              <a:buFont typeface="Wingdings" pitchFamily="2" charset="2"/>
              <a:buChar char="§"/>
              <a:defRPr/>
            </a:pPr>
            <a:r>
              <a:rPr lang="en-GB" altLang="en-US" sz="2600" dirty="0"/>
              <a:t>Conflict resolution, integration (mixing/combining) ‘one big happy family’</a:t>
            </a:r>
          </a:p>
          <a:p>
            <a:pPr eaLnBrk="1" hangingPunct="1">
              <a:buFont typeface="Wingdings" pitchFamily="2" charset="2"/>
              <a:buChar char="§"/>
              <a:defRPr/>
            </a:pPr>
            <a:r>
              <a:rPr lang="en-GB" altLang="en-US" sz="2600" dirty="0"/>
              <a:t>Organisational &amp; individual goals aligned</a:t>
            </a:r>
          </a:p>
          <a:p>
            <a:pPr eaLnBrk="1" hangingPunct="1">
              <a:buFont typeface="Arial" charset="0"/>
              <a:buNone/>
              <a:defRPr/>
            </a:pPr>
            <a:r>
              <a:rPr lang="en-GB" altLang="en-US" sz="2600" b="1" dirty="0"/>
              <a:t>Control</a:t>
            </a:r>
          </a:p>
          <a:p>
            <a:pPr eaLnBrk="1" hangingPunct="1">
              <a:buFont typeface="Wingdings" pitchFamily="2" charset="2"/>
              <a:buChar char="§"/>
              <a:defRPr/>
            </a:pPr>
            <a:r>
              <a:rPr lang="en-GB" altLang="en-US" sz="2600" dirty="0"/>
              <a:t>Cultural rules/norms </a:t>
            </a:r>
            <a:r>
              <a:rPr lang="en-GB" altLang="en-US" sz="2600" i="1" dirty="0"/>
              <a:t>(groups!)</a:t>
            </a:r>
          </a:p>
          <a:p>
            <a:pPr eaLnBrk="1" hangingPunct="1">
              <a:buFont typeface="Wingdings" pitchFamily="2" charset="2"/>
              <a:buChar char="§"/>
              <a:defRPr/>
            </a:pPr>
            <a:r>
              <a:rPr lang="en-GB" altLang="en-US" sz="2600" dirty="0"/>
              <a:t>An informal structure </a:t>
            </a:r>
            <a:r>
              <a:rPr lang="en-GB" altLang="en-US" sz="2600" i="1" dirty="0"/>
              <a:t>(structure!)</a:t>
            </a:r>
          </a:p>
          <a:p>
            <a:pPr eaLnBrk="1" hangingPunct="1">
              <a:buFont typeface="Arial" charset="0"/>
              <a:buNone/>
              <a:defRPr/>
            </a:pPr>
            <a:r>
              <a:rPr lang="en-GB" altLang="en-US" sz="2600" b="1" dirty="0"/>
              <a:t>Motivation</a:t>
            </a:r>
            <a:r>
              <a:rPr lang="en-GB" altLang="en-US" sz="2600" dirty="0"/>
              <a:t> </a:t>
            </a:r>
            <a:r>
              <a:rPr lang="en-GB" altLang="en-US" sz="2600" i="1" dirty="0"/>
              <a:t>(motivation!)</a:t>
            </a:r>
          </a:p>
          <a:p>
            <a:pPr eaLnBrk="1" hangingPunct="1">
              <a:buFont typeface="Wingdings" pitchFamily="2" charset="2"/>
              <a:buChar char="§"/>
              <a:defRPr/>
            </a:pPr>
            <a:r>
              <a:rPr lang="en-GB" altLang="en-US" sz="2600" dirty="0"/>
              <a:t>Belonging, identity, feeling valued </a:t>
            </a:r>
          </a:p>
          <a:p>
            <a:pPr eaLnBrk="1" hangingPunct="1">
              <a:buFont typeface="Wingdings" pitchFamily="2" charset="2"/>
              <a:buChar char="§"/>
              <a:defRPr/>
            </a:pPr>
            <a:r>
              <a:rPr lang="en-GB" altLang="en-US" sz="2600" dirty="0"/>
              <a:t>Socialisation </a:t>
            </a:r>
            <a:r>
              <a:rPr lang="en-GB" altLang="en-US" sz="2600" i="1" dirty="0"/>
              <a:t>(learning!)</a:t>
            </a:r>
          </a:p>
          <a:p>
            <a:pPr>
              <a:buFont typeface="Arial" charset="0"/>
              <a:buNone/>
              <a:defRPr/>
            </a:pPr>
            <a:endParaRPr lang="en-GB" dirty="0"/>
          </a:p>
        </p:txBody>
      </p:sp>
    </p:spTree>
    <p:extLst>
      <p:ext uri="{BB962C8B-B14F-4D97-AF65-F5344CB8AC3E}">
        <p14:creationId xmlns:p14="http://schemas.microsoft.com/office/powerpoint/2010/main" val="28488307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822DD61F-A813-9D4C-91A0-B91F5B57DBB7}"/>
              </a:ext>
            </a:extLst>
          </p:cNvPr>
          <p:cNvSpPr>
            <a:spLocks noGrp="1"/>
          </p:cNvSpPr>
          <p:nvPr>
            <p:ph type="ctrTitle"/>
          </p:nvPr>
        </p:nvSpPr>
        <p:spPr>
          <a:xfrm>
            <a:off x="406877" y="188640"/>
            <a:ext cx="8485603" cy="504825"/>
          </a:xfrm>
        </p:spPr>
        <p:txBody>
          <a:bodyPr/>
          <a:lstStyle/>
          <a:p>
            <a:r>
              <a:rPr lang="en-GB" altLang="en-US" sz="3200" dirty="0">
                <a:latin typeface="Arial" panose="020B0604020202020204" pitchFamily="34" charset="0"/>
                <a:cs typeface="Arial" panose="020B0604020202020204" pitchFamily="34" charset="0"/>
              </a:rPr>
              <a:t>How is culture transmitted and/or managed?</a:t>
            </a:r>
          </a:p>
        </p:txBody>
      </p:sp>
      <p:sp>
        <p:nvSpPr>
          <p:cNvPr id="3" name="Subtitle 2">
            <a:extLst>
              <a:ext uri="{FF2B5EF4-FFF2-40B4-BE49-F238E27FC236}">
                <a16:creationId xmlns:a16="http://schemas.microsoft.com/office/drawing/2014/main" id="{32E38E1E-113E-4F44-A581-9BE9D59C770F}"/>
              </a:ext>
            </a:extLst>
          </p:cNvPr>
          <p:cNvSpPr>
            <a:spLocks noGrp="1"/>
          </p:cNvSpPr>
          <p:nvPr>
            <p:ph type="subTitle" idx="1"/>
          </p:nvPr>
        </p:nvSpPr>
        <p:spPr>
          <a:xfrm>
            <a:off x="251520" y="908720"/>
            <a:ext cx="8640960" cy="4608512"/>
          </a:xfrm>
        </p:spPr>
        <p:txBody>
          <a:bodyPr>
            <a:normAutofit/>
          </a:bodyPr>
          <a:lstStyle/>
          <a:p>
            <a:pPr eaLnBrk="1" hangingPunct="1">
              <a:buFont typeface="Arial" charset="0"/>
              <a:buNone/>
              <a:defRPr/>
            </a:pPr>
            <a:r>
              <a:rPr lang="en-GB" altLang="en-US" sz="2800" dirty="0"/>
              <a:t>Socialisation</a:t>
            </a:r>
          </a:p>
          <a:p>
            <a:pPr lvl="1" eaLnBrk="1" hangingPunct="1">
              <a:buFont typeface="Arial" charset="0"/>
              <a:buNone/>
              <a:defRPr/>
            </a:pPr>
            <a:r>
              <a:rPr lang="en-GB" altLang="en-US" sz="2400" dirty="0"/>
              <a:t>Formal induction </a:t>
            </a:r>
          </a:p>
          <a:p>
            <a:pPr lvl="1" eaLnBrk="1" hangingPunct="1">
              <a:buFont typeface="Arial" charset="0"/>
              <a:buNone/>
              <a:defRPr/>
            </a:pPr>
            <a:r>
              <a:rPr lang="en-GB" altLang="en-US" sz="2400" dirty="0"/>
              <a:t>“Learning the ropes”</a:t>
            </a:r>
          </a:p>
          <a:p>
            <a:pPr eaLnBrk="1" hangingPunct="1">
              <a:buFont typeface="Arial" charset="0"/>
              <a:buNone/>
              <a:defRPr/>
            </a:pPr>
            <a:r>
              <a:rPr lang="en-GB" altLang="en-US" sz="2800" dirty="0"/>
              <a:t>Transmission mechanisms</a:t>
            </a:r>
          </a:p>
          <a:p>
            <a:pPr lvl="1" eaLnBrk="1" hangingPunct="1">
              <a:buFont typeface="Arial" charset="0"/>
              <a:buNone/>
              <a:defRPr/>
            </a:pPr>
            <a:r>
              <a:rPr lang="en-GB" altLang="en-US" sz="2400" dirty="0"/>
              <a:t>Corporate literature</a:t>
            </a:r>
          </a:p>
          <a:p>
            <a:pPr lvl="1" eaLnBrk="1" hangingPunct="1">
              <a:buFont typeface="Arial" charset="0"/>
              <a:buNone/>
              <a:defRPr/>
            </a:pPr>
            <a:r>
              <a:rPr lang="en-GB" altLang="en-US" sz="2400" dirty="0"/>
              <a:t>Rites, rituals, ceremonies: a </a:t>
            </a:r>
            <a:r>
              <a:rPr lang="en-GB" altLang="en-US" sz="2400" i="1" dirty="0"/>
              <a:t>sensual </a:t>
            </a:r>
            <a:r>
              <a:rPr lang="en-GB" altLang="en-US" sz="2400" dirty="0"/>
              <a:t>activity </a:t>
            </a:r>
            <a:r>
              <a:rPr lang="en-GB" altLang="en-US" sz="2400" dirty="0">
                <a:hlinkClick r:id="rId2">
                  <a:extLst>
                    <a:ext uri="{A12FA001-AC4F-418D-AE19-62706E023703}">
                      <ahyp:hlinkClr xmlns:ahyp="http://schemas.microsoft.com/office/drawing/2018/hyperlinkcolor" val="tx"/>
                    </a:ext>
                  </a:extLst>
                </a:hlinkClick>
              </a:rPr>
              <a:t>Corporate songs</a:t>
            </a:r>
            <a:endParaRPr lang="en-GB" altLang="en-US" sz="2400" dirty="0"/>
          </a:p>
          <a:p>
            <a:pPr eaLnBrk="1" hangingPunct="1">
              <a:buFont typeface="Arial" charset="0"/>
              <a:buNone/>
              <a:defRPr/>
            </a:pPr>
            <a:r>
              <a:rPr lang="en-GB" altLang="en-US" sz="2800" dirty="0"/>
              <a:t>Norms and sanctions</a:t>
            </a:r>
          </a:p>
          <a:p>
            <a:pPr lvl="1" eaLnBrk="1" hangingPunct="1">
              <a:buFont typeface="Arial" charset="0"/>
              <a:buNone/>
              <a:defRPr/>
            </a:pPr>
            <a:r>
              <a:rPr lang="en-GB" altLang="en-US" sz="2400" dirty="0"/>
              <a:t>Humour</a:t>
            </a:r>
          </a:p>
          <a:p>
            <a:pPr>
              <a:buFont typeface="Arial" charset="0"/>
              <a:buNone/>
              <a:defRPr/>
            </a:pPr>
            <a:endParaRPr lang="en-GB" dirty="0"/>
          </a:p>
        </p:txBody>
      </p:sp>
    </p:spTree>
    <p:extLst>
      <p:ext uri="{BB962C8B-B14F-4D97-AF65-F5344CB8AC3E}">
        <p14:creationId xmlns:p14="http://schemas.microsoft.com/office/powerpoint/2010/main" val="652473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31786D64-9882-E347-8BF3-F6DD93A4B5C6}"/>
              </a:ext>
            </a:extLst>
          </p:cNvPr>
          <p:cNvSpPr>
            <a:spLocks noGrp="1"/>
          </p:cNvSpPr>
          <p:nvPr>
            <p:ph type="ctrTitle"/>
          </p:nvPr>
        </p:nvSpPr>
        <p:spPr>
          <a:xfrm>
            <a:off x="755576" y="404664"/>
            <a:ext cx="6734175" cy="504825"/>
          </a:xfrm>
        </p:spPr>
        <p:txBody>
          <a:bodyPr/>
          <a:lstStyle/>
          <a:p>
            <a:r>
              <a:rPr lang="en-GB" altLang="en-US" dirty="0">
                <a:latin typeface="Arial" panose="020B0604020202020204" pitchFamily="34" charset="0"/>
                <a:cs typeface="Arial" panose="020B0604020202020204" pitchFamily="34" charset="0"/>
              </a:rPr>
              <a:t>Managing culture?</a:t>
            </a:r>
          </a:p>
        </p:txBody>
      </p:sp>
      <p:graphicFrame>
        <p:nvGraphicFramePr>
          <p:cNvPr id="4" name="Table 3">
            <a:extLst>
              <a:ext uri="{FF2B5EF4-FFF2-40B4-BE49-F238E27FC236}">
                <a16:creationId xmlns:a16="http://schemas.microsoft.com/office/drawing/2014/main" id="{61F2DB84-ED86-144F-8EA4-E0823C610A6A}"/>
              </a:ext>
            </a:extLst>
          </p:cNvPr>
          <p:cNvGraphicFramePr>
            <a:graphicFrameLocks noGrp="1"/>
          </p:cNvGraphicFramePr>
          <p:nvPr>
            <p:extLst>
              <p:ext uri="{D42A27DB-BD31-4B8C-83A1-F6EECF244321}">
                <p14:modId xmlns:p14="http://schemas.microsoft.com/office/powerpoint/2010/main" val="3748430339"/>
              </p:ext>
            </p:extLst>
          </p:nvPr>
        </p:nvGraphicFramePr>
        <p:xfrm>
          <a:off x="331912" y="1556792"/>
          <a:ext cx="8480176" cy="3154664"/>
        </p:xfrm>
        <a:graphic>
          <a:graphicData uri="http://schemas.openxmlformats.org/drawingml/2006/table">
            <a:tbl>
              <a:tblPr firstRow="1" bandRow="1">
                <a:tableStyleId>{5C22544A-7EE6-4342-B048-85BDC9FD1C3A}</a:tableStyleId>
              </a:tblPr>
              <a:tblGrid>
                <a:gridCol w="4240088">
                  <a:extLst>
                    <a:ext uri="{9D8B030D-6E8A-4147-A177-3AD203B41FA5}">
                      <a16:colId xmlns:a16="http://schemas.microsoft.com/office/drawing/2014/main" val="20000"/>
                    </a:ext>
                  </a:extLst>
                </a:gridCol>
                <a:gridCol w="4240088">
                  <a:extLst>
                    <a:ext uri="{9D8B030D-6E8A-4147-A177-3AD203B41FA5}">
                      <a16:colId xmlns:a16="http://schemas.microsoft.com/office/drawing/2014/main" val="20001"/>
                    </a:ext>
                  </a:extLst>
                </a:gridCol>
              </a:tblGrid>
              <a:tr h="2727300">
                <a:tc>
                  <a:txBody>
                    <a:bodyPr/>
                    <a:lstStyle/>
                    <a:p>
                      <a:pPr eaLnBrk="1" hangingPunct="1">
                        <a:buFont typeface="Wingdings" pitchFamily="2" charset="2"/>
                        <a:buNone/>
                      </a:pPr>
                      <a:r>
                        <a:rPr lang="en-GB" altLang="en-US" sz="2000" i="1" dirty="0">
                          <a:latin typeface="Arial" charset="0"/>
                        </a:rPr>
                        <a:t>Definition</a:t>
                      </a:r>
                    </a:p>
                    <a:p>
                      <a:pPr eaLnBrk="1" hangingPunct="1">
                        <a:buFont typeface="Wingdings" pitchFamily="2" charset="2"/>
                        <a:buNone/>
                      </a:pPr>
                      <a:r>
                        <a:rPr lang="en-GB" altLang="en-US" sz="2400" dirty="0">
                          <a:latin typeface="Arial" charset="0"/>
                        </a:rPr>
                        <a:t>Who ‘we’ are</a:t>
                      </a:r>
                    </a:p>
                    <a:p>
                      <a:pPr eaLnBrk="1" hangingPunct="1">
                        <a:buFont typeface="Wingdings" pitchFamily="2" charset="2"/>
                        <a:buNone/>
                      </a:pPr>
                      <a:r>
                        <a:rPr lang="en-GB" altLang="en-US" sz="2400" dirty="0">
                          <a:latin typeface="Arial" charset="0"/>
                        </a:rPr>
                        <a:t>What we do</a:t>
                      </a:r>
                    </a:p>
                    <a:p>
                      <a:pPr eaLnBrk="1" hangingPunct="1">
                        <a:buFont typeface="Wingdings" pitchFamily="2" charset="2"/>
                        <a:buNone/>
                      </a:pPr>
                      <a:endParaRPr lang="en-GB" altLang="en-US" sz="2400" dirty="0">
                        <a:latin typeface="Arial" charset="0"/>
                      </a:endParaRPr>
                    </a:p>
                    <a:p>
                      <a:pPr eaLnBrk="1" hangingPunct="1">
                        <a:buFont typeface="Wingdings" pitchFamily="2" charset="2"/>
                        <a:buNone/>
                      </a:pPr>
                      <a:r>
                        <a:rPr lang="en-GB" altLang="en-US" sz="2400" dirty="0">
                          <a:latin typeface="Arial" charset="0"/>
                        </a:rPr>
                        <a:t>Shared understandings/ meanings</a:t>
                      </a:r>
                    </a:p>
                    <a:p>
                      <a:pPr eaLnBrk="1" hangingPunct="1">
                        <a:buFont typeface="Wingdings" pitchFamily="2" charset="2"/>
                        <a:buNone/>
                      </a:pPr>
                      <a:r>
                        <a:rPr lang="en-GB" altLang="en-US" sz="2400" dirty="0">
                          <a:latin typeface="Arial" charset="0"/>
                        </a:rPr>
                        <a:t>Long term ‘evolution’ of values</a:t>
                      </a:r>
                    </a:p>
                    <a:p>
                      <a:endParaRPr lang="en-GB" sz="1300" dirty="0"/>
                    </a:p>
                  </a:txBody>
                  <a:tcPr marT="45712" marB="45712"/>
                </a:tc>
                <a:tc>
                  <a:txBody>
                    <a:bodyPr/>
                    <a:lstStyle/>
                    <a:p>
                      <a:pPr eaLnBrk="1" hangingPunct="1">
                        <a:buFont typeface="Wingdings" pitchFamily="2" charset="2"/>
                        <a:buNone/>
                      </a:pPr>
                      <a:r>
                        <a:rPr lang="en-GB" altLang="en-US" sz="2000" i="1" dirty="0">
                          <a:latin typeface="Arial" charset="0"/>
                        </a:rPr>
                        <a:t>Strategy</a:t>
                      </a:r>
                    </a:p>
                    <a:p>
                      <a:pPr eaLnBrk="1" hangingPunct="1">
                        <a:buFont typeface="Wingdings" pitchFamily="2" charset="2"/>
                        <a:buNone/>
                      </a:pPr>
                      <a:r>
                        <a:rPr lang="en-GB" altLang="en-US" sz="2400" dirty="0">
                          <a:latin typeface="Arial" charset="0"/>
                        </a:rPr>
                        <a:t>Recruit ‘right’ people</a:t>
                      </a:r>
                    </a:p>
                    <a:p>
                      <a:pPr eaLnBrk="1" hangingPunct="1">
                        <a:buFont typeface="Wingdings" pitchFamily="2" charset="2"/>
                        <a:buNone/>
                      </a:pPr>
                      <a:r>
                        <a:rPr lang="en-GB" altLang="en-US" sz="2400" dirty="0">
                          <a:latin typeface="Arial" charset="0"/>
                        </a:rPr>
                        <a:t>Encourage desired behaviours</a:t>
                      </a:r>
                    </a:p>
                    <a:p>
                      <a:pPr eaLnBrk="1" hangingPunct="1">
                        <a:buFont typeface="Wingdings" pitchFamily="2" charset="2"/>
                        <a:buNone/>
                      </a:pPr>
                      <a:r>
                        <a:rPr lang="en-GB" altLang="en-US" sz="2400" dirty="0">
                          <a:latin typeface="Arial" charset="0"/>
                        </a:rPr>
                        <a:t>Manage meaning </a:t>
                      </a:r>
                      <a:r>
                        <a:rPr lang="en-GB" altLang="en-US" sz="2400" dirty="0" err="1">
                          <a:latin typeface="Arial" charset="0"/>
                        </a:rPr>
                        <a:t>eg</a:t>
                      </a:r>
                      <a:r>
                        <a:rPr lang="en-GB" altLang="en-US" sz="2400" dirty="0">
                          <a:latin typeface="Arial" charset="0"/>
                        </a:rPr>
                        <a:t>: training / socialisation</a:t>
                      </a:r>
                    </a:p>
                    <a:p>
                      <a:pPr eaLnBrk="1" hangingPunct="1">
                        <a:buFont typeface="Wingdings" pitchFamily="2" charset="2"/>
                        <a:buNone/>
                      </a:pPr>
                      <a:r>
                        <a:rPr lang="en-GB" altLang="en-US" sz="2400" dirty="0">
                          <a:latin typeface="Arial" charset="0"/>
                        </a:rPr>
                        <a:t>Cannot manage (at least in short-term)</a:t>
                      </a:r>
                    </a:p>
                    <a:p>
                      <a:endParaRPr lang="en-GB" sz="1300" dirty="0"/>
                    </a:p>
                  </a:txBody>
                  <a:tcPr marT="45712" marB="45712"/>
                </a:tc>
                <a:extLst>
                  <a:ext uri="{0D108BD9-81ED-4DB2-BD59-A6C34878D82A}">
                    <a16:rowId xmlns:a16="http://schemas.microsoft.com/office/drawing/2014/main" val="10000"/>
                  </a:ext>
                </a:extLst>
              </a:tr>
            </a:tbl>
          </a:graphicData>
        </a:graphic>
      </p:graphicFrame>
      <p:cxnSp>
        <p:nvCxnSpPr>
          <p:cNvPr id="7" name="Straight Arrow Connector 6">
            <a:extLst>
              <a:ext uri="{FF2B5EF4-FFF2-40B4-BE49-F238E27FC236}">
                <a16:creationId xmlns:a16="http://schemas.microsoft.com/office/drawing/2014/main" id="{C760556D-0A97-9E4B-8C04-1C7B9AFD41D8}"/>
              </a:ext>
            </a:extLst>
          </p:cNvPr>
          <p:cNvCxnSpPr/>
          <p:nvPr/>
        </p:nvCxnSpPr>
        <p:spPr>
          <a:xfrm flipV="1">
            <a:off x="1443038" y="2859088"/>
            <a:ext cx="1882775" cy="95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11054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ubtitle 2">
            <a:extLst>
              <a:ext uri="{FF2B5EF4-FFF2-40B4-BE49-F238E27FC236}">
                <a16:creationId xmlns:a16="http://schemas.microsoft.com/office/drawing/2014/main" id="{883FCF2C-E5DF-D143-B18B-217A4E49FB92}"/>
              </a:ext>
            </a:extLst>
          </p:cNvPr>
          <p:cNvSpPr>
            <a:spLocks noGrp="1"/>
          </p:cNvSpPr>
          <p:nvPr>
            <p:ph type="subTitle" idx="1"/>
          </p:nvPr>
        </p:nvSpPr>
        <p:spPr>
          <a:xfrm>
            <a:off x="431800" y="2268538"/>
            <a:ext cx="6480175" cy="3671887"/>
          </a:xfrm>
        </p:spPr>
        <p:txBody>
          <a:bodyPr/>
          <a:lstStyle/>
          <a:p>
            <a:r>
              <a:rPr lang="en-GB" altLang="en-US"/>
              <a:t>https://www.youtube.com/watch?v=rWlHtvZHbZ8</a:t>
            </a:r>
          </a:p>
          <a:p>
            <a:endParaRPr lang="en-GB" altLang="en-US"/>
          </a:p>
        </p:txBody>
      </p:sp>
    </p:spTree>
    <p:extLst>
      <p:ext uri="{BB962C8B-B14F-4D97-AF65-F5344CB8AC3E}">
        <p14:creationId xmlns:p14="http://schemas.microsoft.com/office/powerpoint/2010/main" val="2492633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9BB49B9A-AB12-8B4C-84CF-C38E081CF4E0}"/>
              </a:ext>
            </a:extLst>
          </p:cNvPr>
          <p:cNvSpPr>
            <a:spLocks noGrp="1"/>
          </p:cNvSpPr>
          <p:nvPr>
            <p:ph type="ctrTitle"/>
          </p:nvPr>
        </p:nvSpPr>
        <p:spPr>
          <a:xfrm>
            <a:off x="0" y="410565"/>
            <a:ext cx="8532440" cy="504825"/>
          </a:xfrm>
        </p:spPr>
        <p:txBody>
          <a:bodyPr/>
          <a:lstStyle/>
          <a:p>
            <a:r>
              <a:rPr lang="en-GB" altLang="en-US" sz="3600" dirty="0">
                <a:latin typeface="Arial" panose="020B0604020202020204" pitchFamily="34" charset="0"/>
                <a:cs typeface="Arial" panose="020B0604020202020204" pitchFamily="34" charset="0"/>
              </a:rPr>
              <a:t>How to check an organisations culture? </a:t>
            </a:r>
            <a:br>
              <a:rPr lang="en-GB" altLang="en-US" sz="2400" dirty="0">
                <a:latin typeface="Arial" panose="020B0604020202020204" pitchFamily="34" charset="0"/>
                <a:cs typeface="Arial" panose="020B0604020202020204" pitchFamily="34" charset="0"/>
              </a:rPr>
            </a:br>
            <a:endParaRPr lang="en-GB" altLang="en-US" sz="2400" dirty="0">
              <a:latin typeface="Arial" panose="020B0604020202020204" pitchFamily="34" charset="0"/>
              <a:cs typeface="Arial" panose="020B0604020202020204" pitchFamily="34" charset="0"/>
            </a:endParaRPr>
          </a:p>
        </p:txBody>
      </p:sp>
      <p:sp>
        <p:nvSpPr>
          <p:cNvPr id="31747" name="Subtitle 2">
            <a:extLst>
              <a:ext uri="{FF2B5EF4-FFF2-40B4-BE49-F238E27FC236}">
                <a16:creationId xmlns:a16="http://schemas.microsoft.com/office/drawing/2014/main" id="{36FD18DB-79B3-C044-9F45-2AFB1621F17F}"/>
              </a:ext>
            </a:extLst>
          </p:cNvPr>
          <p:cNvSpPr>
            <a:spLocks noGrp="1"/>
          </p:cNvSpPr>
          <p:nvPr>
            <p:ph type="subTitle" idx="1"/>
          </p:nvPr>
        </p:nvSpPr>
        <p:spPr>
          <a:xfrm>
            <a:off x="179512" y="1052736"/>
            <a:ext cx="8532440" cy="3671887"/>
          </a:xfrm>
        </p:spPr>
        <p:txBody>
          <a:bodyPr/>
          <a:lstStyle/>
          <a:p>
            <a:pPr>
              <a:buFont typeface="Wingdings" pitchFamily="2" charset="2"/>
              <a:buChar char="§"/>
            </a:pPr>
            <a:r>
              <a:rPr lang="en-GB" altLang="en-US" sz="3600" dirty="0"/>
              <a:t>What is important for that organisation?</a:t>
            </a:r>
          </a:p>
          <a:p>
            <a:pPr>
              <a:buFont typeface="Wingdings" pitchFamily="2" charset="2"/>
              <a:buChar char="§"/>
            </a:pPr>
            <a:r>
              <a:rPr lang="en-GB" altLang="en-US" sz="3600" dirty="0"/>
              <a:t> How are employees valued?</a:t>
            </a:r>
          </a:p>
          <a:p>
            <a:pPr>
              <a:buFont typeface="Wingdings" pitchFamily="2" charset="2"/>
              <a:buChar char="§"/>
            </a:pPr>
            <a:r>
              <a:rPr lang="en-GB" altLang="en-US" sz="3600" dirty="0"/>
              <a:t> What skills does the organisation value?</a:t>
            </a:r>
          </a:p>
          <a:p>
            <a:pPr>
              <a:buFont typeface="Wingdings" pitchFamily="2" charset="2"/>
              <a:buChar char="§"/>
            </a:pPr>
            <a:r>
              <a:rPr lang="en-GB" altLang="en-US" sz="3600" dirty="0"/>
              <a:t> Do you know what is expected of you?</a:t>
            </a:r>
          </a:p>
          <a:p>
            <a:pPr>
              <a:buFont typeface="Wingdings" pitchFamily="2" charset="2"/>
              <a:buChar char="§"/>
            </a:pPr>
            <a:r>
              <a:rPr lang="en-GB" altLang="en-US" sz="3600" dirty="0"/>
              <a:t>Would you prefer working there?</a:t>
            </a:r>
          </a:p>
          <a:p>
            <a:endParaRPr lang="en-GB" altLang="en-US" dirty="0"/>
          </a:p>
        </p:txBody>
      </p:sp>
    </p:spTree>
    <p:extLst>
      <p:ext uri="{BB962C8B-B14F-4D97-AF65-F5344CB8AC3E}">
        <p14:creationId xmlns:p14="http://schemas.microsoft.com/office/powerpoint/2010/main" val="17833508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4A9B63F-EF13-3C49-B76F-A700B1944823}"/>
              </a:ext>
            </a:extLst>
          </p:cNvPr>
          <p:cNvSpPr>
            <a:spLocks noGrp="1"/>
          </p:cNvSpPr>
          <p:nvPr>
            <p:ph type="subTitle" idx="1"/>
          </p:nvPr>
        </p:nvSpPr>
        <p:spPr>
          <a:xfrm>
            <a:off x="0" y="260648"/>
            <a:ext cx="9144000" cy="4752528"/>
          </a:xfrm>
        </p:spPr>
        <p:txBody>
          <a:bodyPr/>
          <a:lstStyle/>
          <a:p>
            <a:pPr marL="914400" lvl="2">
              <a:buFont typeface="Arial" charset="0"/>
              <a:buNone/>
              <a:defRPr/>
            </a:pPr>
            <a:r>
              <a:rPr lang="en-GB" altLang="en-US" sz="3600" b="1" dirty="0"/>
              <a:t>How do people get promoted? &amp; What behaviours are rewarded?</a:t>
            </a:r>
          </a:p>
          <a:p>
            <a:pPr>
              <a:buFont typeface="Wingdings" pitchFamily="2" charset="2"/>
              <a:buChar char="§"/>
              <a:defRPr/>
            </a:pPr>
            <a:r>
              <a:rPr lang="en-GB" altLang="en-US" sz="2200" dirty="0"/>
              <a:t> </a:t>
            </a:r>
            <a:r>
              <a:rPr lang="en-GB" altLang="en-US" dirty="0"/>
              <a:t>Would you know what the org is doing?</a:t>
            </a:r>
          </a:p>
          <a:p>
            <a:pPr marL="342900" lvl="2" indent="-342900">
              <a:buFont typeface="Wingdings" pitchFamily="2" charset="2"/>
              <a:buChar char="§"/>
              <a:defRPr/>
            </a:pPr>
            <a:r>
              <a:rPr lang="en-GB" altLang="en-US" sz="3200" dirty="0"/>
              <a:t> How well does the org communicate with staff? </a:t>
            </a:r>
          </a:p>
          <a:p>
            <a:pPr marL="342900" lvl="2" indent="-342900">
              <a:buFont typeface="Wingdings" pitchFamily="2" charset="2"/>
              <a:buChar char="§"/>
              <a:defRPr/>
            </a:pPr>
            <a:r>
              <a:rPr lang="en-GB" altLang="en-US" sz="3200" dirty="0"/>
              <a:t>How do people from different departments interact? </a:t>
            </a:r>
          </a:p>
          <a:p>
            <a:pPr marL="342900" lvl="2" indent="-342900">
              <a:buFont typeface="Wingdings" pitchFamily="2" charset="2"/>
              <a:buChar char="§"/>
              <a:defRPr/>
            </a:pPr>
            <a:r>
              <a:rPr lang="en-GB" altLang="en-US" sz="3200" dirty="0"/>
              <a:t>Are there staff development and training programmes?</a:t>
            </a:r>
          </a:p>
          <a:p>
            <a:pPr>
              <a:buFont typeface="Arial" charset="0"/>
              <a:buNone/>
              <a:defRPr/>
            </a:pPr>
            <a:endParaRPr lang="en-GB" dirty="0"/>
          </a:p>
        </p:txBody>
      </p:sp>
    </p:spTree>
    <p:extLst>
      <p:ext uri="{BB962C8B-B14F-4D97-AF65-F5344CB8AC3E}">
        <p14:creationId xmlns:p14="http://schemas.microsoft.com/office/powerpoint/2010/main" val="27269729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036A0103-9903-9344-9CA9-3D766E14F368}"/>
              </a:ext>
            </a:extLst>
          </p:cNvPr>
          <p:cNvSpPr>
            <a:spLocks noGrp="1"/>
          </p:cNvSpPr>
          <p:nvPr>
            <p:ph type="ctrTitle"/>
          </p:nvPr>
        </p:nvSpPr>
        <p:spPr>
          <a:xfrm>
            <a:off x="431800" y="412750"/>
            <a:ext cx="6734175" cy="504825"/>
          </a:xfrm>
        </p:spPr>
        <p:txBody>
          <a:bodyPr/>
          <a:lstStyle/>
          <a:p>
            <a:r>
              <a:rPr lang="en-GB" altLang="en-US" dirty="0">
                <a:latin typeface="Comic Sans MS" panose="030F0902030302020204" pitchFamily="66" charset="0"/>
                <a:cs typeface="Arial" panose="020B0604020202020204" pitchFamily="34" charset="0"/>
              </a:rPr>
              <a:t>Not a ‘dry’ topic</a:t>
            </a:r>
            <a:endParaRPr lang="en-GB" altLang="en-US" dirty="0">
              <a:latin typeface="Arial" panose="020B0604020202020204" pitchFamily="34" charset="0"/>
              <a:cs typeface="Arial" panose="020B0604020202020204" pitchFamily="34" charset="0"/>
            </a:endParaRPr>
          </a:p>
        </p:txBody>
      </p:sp>
      <p:sp>
        <p:nvSpPr>
          <p:cNvPr id="33795" name="Subtitle 2">
            <a:extLst>
              <a:ext uri="{FF2B5EF4-FFF2-40B4-BE49-F238E27FC236}">
                <a16:creationId xmlns:a16="http://schemas.microsoft.com/office/drawing/2014/main" id="{7E8427CE-98C4-BC4B-859F-69E3FF035176}"/>
              </a:ext>
            </a:extLst>
          </p:cNvPr>
          <p:cNvSpPr>
            <a:spLocks noGrp="1"/>
          </p:cNvSpPr>
          <p:nvPr>
            <p:ph type="subTitle" idx="1"/>
          </p:nvPr>
        </p:nvSpPr>
        <p:spPr>
          <a:xfrm>
            <a:off x="323528" y="1268760"/>
            <a:ext cx="8568952" cy="3671887"/>
          </a:xfrm>
        </p:spPr>
        <p:txBody>
          <a:bodyPr/>
          <a:lstStyle/>
          <a:p>
            <a:pPr eaLnBrk="1" hangingPunct="1"/>
            <a:r>
              <a:rPr lang="en-GB" altLang="en-US" sz="4000" dirty="0">
                <a:latin typeface="Times New Roman" panose="02020603050405020304" pitchFamily="18" charset="0"/>
              </a:rPr>
              <a:t>‘</a:t>
            </a:r>
            <a:r>
              <a:rPr lang="en-GB" altLang="en-US" sz="4000" dirty="0"/>
              <a:t>Peoples attitudes and behaviour are shaped as much by the structure of the company in which they work as by personalities that they possess</a:t>
            </a:r>
            <a:r>
              <a:rPr lang="en-GB" altLang="en-US" sz="4000" dirty="0">
                <a:latin typeface="Times New Roman" panose="02020603050405020304" pitchFamily="18" charset="0"/>
              </a:rPr>
              <a:t>’</a:t>
            </a:r>
            <a:endParaRPr lang="en-GB" altLang="en-US" sz="4000" dirty="0"/>
          </a:p>
          <a:p>
            <a:pPr algn="r" eaLnBrk="1" hangingPunct="1"/>
            <a:r>
              <a:rPr lang="en-GB" altLang="en-US" sz="2400" dirty="0">
                <a:cs typeface="Arial" panose="020B0604020202020204" pitchFamily="34" charset="0"/>
              </a:rPr>
              <a:t>Huczynski and Buchanan (2013), p500</a:t>
            </a:r>
            <a:endParaRPr lang="en-GB" altLang="en-US" sz="4000" dirty="0"/>
          </a:p>
        </p:txBody>
      </p:sp>
    </p:spTree>
    <p:extLst>
      <p:ext uri="{BB962C8B-B14F-4D97-AF65-F5344CB8AC3E}">
        <p14:creationId xmlns:p14="http://schemas.microsoft.com/office/powerpoint/2010/main" val="1141466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ubtitle 2">
            <a:extLst>
              <a:ext uri="{FF2B5EF4-FFF2-40B4-BE49-F238E27FC236}">
                <a16:creationId xmlns:a16="http://schemas.microsoft.com/office/drawing/2014/main" id="{4F7F115B-396E-C348-8D99-EA285F7A7774}"/>
              </a:ext>
            </a:extLst>
          </p:cNvPr>
          <p:cNvSpPr>
            <a:spLocks noGrp="1"/>
          </p:cNvSpPr>
          <p:nvPr>
            <p:ph type="subTitle" idx="1"/>
          </p:nvPr>
        </p:nvSpPr>
        <p:spPr>
          <a:xfrm>
            <a:off x="323528" y="404664"/>
            <a:ext cx="7992888" cy="3671887"/>
          </a:xfrm>
        </p:spPr>
        <p:txBody>
          <a:bodyPr/>
          <a:lstStyle/>
          <a:p>
            <a:pPr eaLnBrk="1" hangingPunct="1"/>
            <a:r>
              <a:rPr lang="en-GB" altLang="en-US" sz="4000" dirty="0">
                <a:latin typeface="Times New Roman" panose="02020603050405020304" pitchFamily="18" charset="0"/>
              </a:rPr>
              <a:t>‘</a:t>
            </a:r>
            <a:r>
              <a:rPr lang="en-GB" altLang="en-US" sz="4000" b="1" u="sng" dirty="0">
                <a:latin typeface="Times New Roman" panose="02020603050405020304" pitchFamily="18" charset="0"/>
              </a:rPr>
              <a:t>S</a:t>
            </a:r>
            <a:r>
              <a:rPr lang="en-GB" altLang="en-US" sz="4000" b="1" u="sng" dirty="0"/>
              <a:t>tructure</a:t>
            </a:r>
            <a:r>
              <a:rPr lang="en-GB" altLang="en-US" sz="4000" dirty="0"/>
              <a:t> is the pattern of relationships among positions in the organisation and among members of the organisation. It defines tasks and responsibilities , work roles and relationships and channels of communication’. </a:t>
            </a:r>
          </a:p>
          <a:p>
            <a:pPr algn="r" eaLnBrk="1" hangingPunct="1"/>
            <a:r>
              <a:rPr lang="en-GB" altLang="en-US" sz="3600" dirty="0"/>
              <a:t>Mullins (2013), p.785 </a:t>
            </a:r>
          </a:p>
          <a:p>
            <a:endParaRPr lang="en-GB" altLang="en-US" dirty="0"/>
          </a:p>
        </p:txBody>
      </p:sp>
    </p:spTree>
    <p:extLst>
      <p:ext uri="{BB962C8B-B14F-4D97-AF65-F5344CB8AC3E}">
        <p14:creationId xmlns:p14="http://schemas.microsoft.com/office/powerpoint/2010/main" val="12411943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310A3403-82A4-0742-B98B-BA93D48894E4}"/>
              </a:ext>
            </a:extLst>
          </p:cNvPr>
          <p:cNvSpPr>
            <a:spLocks noGrp="1"/>
          </p:cNvSpPr>
          <p:nvPr>
            <p:ph type="ctrTitle"/>
          </p:nvPr>
        </p:nvSpPr>
        <p:spPr>
          <a:xfrm>
            <a:off x="304799" y="377642"/>
            <a:ext cx="8011617" cy="504825"/>
          </a:xfrm>
        </p:spPr>
        <p:txBody>
          <a:bodyPr/>
          <a:lstStyle/>
          <a:p>
            <a:r>
              <a:rPr lang="en-GB" altLang="en-US" sz="3600" b="1" dirty="0">
                <a:latin typeface="Arial" panose="020B0604020202020204" pitchFamily="34" charset="0"/>
                <a:cs typeface="Arial" panose="020B0604020202020204" pitchFamily="34" charset="0"/>
              </a:rPr>
              <a:t>Features of organisational structure</a:t>
            </a:r>
          </a:p>
        </p:txBody>
      </p:sp>
      <p:sp>
        <p:nvSpPr>
          <p:cNvPr id="35843" name="Subtitle 2">
            <a:extLst>
              <a:ext uri="{FF2B5EF4-FFF2-40B4-BE49-F238E27FC236}">
                <a16:creationId xmlns:a16="http://schemas.microsoft.com/office/drawing/2014/main" id="{C1787BA7-CFF0-3842-A6F0-3DD58818409B}"/>
              </a:ext>
            </a:extLst>
          </p:cNvPr>
          <p:cNvSpPr>
            <a:spLocks noGrp="1"/>
          </p:cNvSpPr>
          <p:nvPr>
            <p:ph type="subTitle" idx="1"/>
          </p:nvPr>
        </p:nvSpPr>
        <p:spPr>
          <a:xfrm>
            <a:off x="326961" y="1052736"/>
            <a:ext cx="8205479" cy="3671887"/>
          </a:xfrm>
        </p:spPr>
        <p:txBody>
          <a:bodyPr/>
          <a:lstStyle/>
          <a:p>
            <a:pPr eaLnBrk="1" hangingPunct="1"/>
            <a:r>
              <a:rPr lang="en-GB" altLang="en-US" u="sng" dirty="0"/>
              <a:t>Formalisation</a:t>
            </a:r>
            <a:r>
              <a:rPr lang="en-GB" altLang="en-US" dirty="0"/>
              <a:t> - rules, policies procedures</a:t>
            </a:r>
          </a:p>
          <a:p>
            <a:pPr eaLnBrk="1" hangingPunct="1"/>
            <a:r>
              <a:rPr lang="en-GB" altLang="en-US" u="sng" dirty="0"/>
              <a:t>Specialisation</a:t>
            </a:r>
            <a:r>
              <a:rPr lang="en-GB" altLang="en-US" dirty="0"/>
              <a:t> - specialist activity and groupings</a:t>
            </a:r>
          </a:p>
          <a:p>
            <a:pPr eaLnBrk="1" hangingPunct="1"/>
            <a:r>
              <a:rPr lang="en-GB" altLang="en-US" u="sng" dirty="0"/>
              <a:t>Vertical differentiation</a:t>
            </a:r>
            <a:r>
              <a:rPr lang="en-GB" altLang="en-US" dirty="0"/>
              <a:t> - power, authority, span of control</a:t>
            </a:r>
          </a:p>
          <a:p>
            <a:pPr eaLnBrk="1" hangingPunct="1"/>
            <a:r>
              <a:rPr lang="en-GB" altLang="en-US" u="sng" dirty="0"/>
              <a:t>Centralisation</a:t>
            </a:r>
            <a:r>
              <a:rPr lang="en-GB" altLang="en-US" dirty="0"/>
              <a:t> - decision making and delegation </a:t>
            </a:r>
          </a:p>
          <a:p>
            <a:pPr eaLnBrk="1" hangingPunct="1"/>
            <a:r>
              <a:rPr lang="en-GB" altLang="en-US" u="sng" dirty="0"/>
              <a:t>Line</a:t>
            </a:r>
            <a:r>
              <a:rPr lang="en-GB" altLang="en-US" dirty="0"/>
              <a:t> and/or </a:t>
            </a:r>
            <a:r>
              <a:rPr lang="en-GB" altLang="en-US" u="sng" dirty="0"/>
              <a:t>staff</a:t>
            </a:r>
            <a:r>
              <a:rPr lang="en-GB" altLang="en-US" dirty="0"/>
              <a:t> functions</a:t>
            </a:r>
          </a:p>
          <a:p>
            <a:endParaRPr lang="en-GB" altLang="en-US" dirty="0"/>
          </a:p>
        </p:txBody>
      </p:sp>
    </p:spTree>
    <p:extLst>
      <p:ext uri="{BB962C8B-B14F-4D97-AF65-F5344CB8AC3E}">
        <p14:creationId xmlns:p14="http://schemas.microsoft.com/office/powerpoint/2010/main" val="17464710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descr="Picture2.png">
            <a:extLst>
              <a:ext uri="{FF2B5EF4-FFF2-40B4-BE49-F238E27FC236}">
                <a16:creationId xmlns:a16="http://schemas.microsoft.com/office/drawing/2014/main" id="{FD4FC141-911A-C04A-958C-0C5772397D1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2125" y="30738"/>
            <a:ext cx="8159750" cy="567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06376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B23A4651-CCB3-074E-80DA-0E54794584D6}"/>
              </a:ext>
            </a:extLst>
          </p:cNvPr>
          <p:cNvSpPr>
            <a:spLocks noGrp="1"/>
          </p:cNvSpPr>
          <p:nvPr>
            <p:ph type="ctrTitle"/>
          </p:nvPr>
        </p:nvSpPr>
        <p:spPr>
          <a:xfrm>
            <a:off x="755576" y="412750"/>
            <a:ext cx="6734175" cy="504825"/>
          </a:xfrm>
        </p:spPr>
        <p:txBody>
          <a:bodyPr/>
          <a:lstStyle/>
          <a:p>
            <a:r>
              <a:rPr lang="en-GB" altLang="en-US" b="1" dirty="0">
                <a:latin typeface="Arial" panose="020B0604020202020204" pitchFamily="34" charset="0"/>
                <a:cs typeface="Arial" panose="020B0604020202020204" pitchFamily="34" charset="0"/>
              </a:rPr>
              <a:t>Potential link to culture</a:t>
            </a:r>
          </a:p>
        </p:txBody>
      </p:sp>
      <p:sp>
        <p:nvSpPr>
          <p:cNvPr id="37891" name="Subtitle 2">
            <a:extLst>
              <a:ext uri="{FF2B5EF4-FFF2-40B4-BE49-F238E27FC236}">
                <a16:creationId xmlns:a16="http://schemas.microsoft.com/office/drawing/2014/main" id="{750E3181-47B2-C94D-833F-E0B07CFBF18F}"/>
              </a:ext>
            </a:extLst>
          </p:cNvPr>
          <p:cNvSpPr>
            <a:spLocks noGrp="1"/>
          </p:cNvSpPr>
          <p:nvPr>
            <p:ph type="subTitle" idx="1"/>
          </p:nvPr>
        </p:nvSpPr>
        <p:spPr>
          <a:xfrm>
            <a:off x="323528" y="1052736"/>
            <a:ext cx="8352928" cy="3671887"/>
          </a:xfrm>
        </p:spPr>
        <p:txBody>
          <a:bodyPr/>
          <a:lstStyle/>
          <a:p>
            <a:pPr eaLnBrk="1" hangingPunct="1"/>
            <a:r>
              <a:rPr lang="en-GB" altLang="en-US" dirty="0">
                <a:latin typeface="Arial" panose="020B0604020202020204" pitchFamily="34" charset="0"/>
                <a:cs typeface="Arial" panose="020B0604020202020204" pitchFamily="34" charset="0"/>
              </a:rPr>
              <a:t>Rules (relative importance of)</a:t>
            </a:r>
          </a:p>
          <a:p>
            <a:pPr eaLnBrk="1" hangingPunct="1"/>
            <a:endParaRPr lang="en-GB" altLang="en-US" dirty="0">
              <a:latin typeface="Arial" panose="020B0604020202020204" pitchFamily="34" charset="0"/>
              <a:cs typeface="Arial" panose="020B0604020202020204" pitchFamily="34" charset="0"/>
            </a:endParaRPr>
          </a:p>
          <a:p>
            <a:pPr eaLnBrk="1" hangingPunct="1"/>
            <a:r>
              <a:rPr lang="en-GB" altLang="en-US" dirty="0">
                <a:latin typeface="Arial" panose="020B0604020202020204" pitchFamily="34" charset="0"/>
                <a:cs typeface="Arial" panose="020B0604020202020204" pitchFamily="34" charset="0"/>
              </a:rPr>
              <a:t>Power (distance) and hierarchy</a:t>
            </a:r>
          </a:p>
          <a:p>
            <a:pPr eaLnBrk="1" hangingPunct="1"/>
            <a:endParaRPr lang="en-GB" altLang="en-US" dirty="0">
              <a:latin typeface="Arial" panose="020B0604020202020204" pitchFamily="34" charset="0"/>
              <a:cs typeface="Arial" panose="020B0604020202020204" pitchFamily="34" charset="0"/>
            </a:endParaRPr>
          </a:p>
          <a:p>
            <a:pPr eaLnBrk="1" hangingPunct="1"/>
            <a:r>
              <a:rPr lang="en-GB" altLang="en-US" dirty="0">
                <a:latin typeface="Arial" panose="020B0604020202020204" pitchFamily="34" charset="0"/>
                <a:cs typeface="Arial" panose="020B0604020202020204" pitchFamily="34" charset="0"/>
              </a:rPr>
              <a:t>Decision-making (uncertainty)</a:t>
            </a:r>
          </a:p>
          <a:p>
            <a:pPr eaLnBrk="1" hangingPunct="1"/>
            <a:endParaRPr lang="en-GB" altLang="en-US" dirty="0">
              <a:latin typeface="Arial" panose="020B0604020202020204" pitchFamily="34" charset="0"/>
              <a:cs typeface="Arial" panose="020B0604020202020204" pitchFamily="34" charset="0"/>
            </a:endParaRPr>
          </a:p>
          <a:p>
            <a:pPr eaLnBrk="1" hangingPunct="1"/>
            <a:r>
              <a:rPr lang="en-GB" altLang="en-US" dirty="0">
                <a:latin typeface="Arial" panose="020B0604020202020204" pitchFamily="34" charset="0"/>
                <a:cs typeface="Arial" panose="020B0604020202020204" pitchFamily="34" charset="0"/>
              </a:rPr>
              <a:t>Institutional factors (professional training) </a:t>
            </a:r>
          </a:p>
          <a:p>
            <a:endParaRPr lang="en-GB" altLang="en-US" dirty="0"/>
          </a:p>
        </p:txBody>
      </p:sp>
    </p:spTree>
    <p:extLst>
      <p:ext uri="{BB962C8B-B14F-4D97-AF65-F5344CB8AC3E}">
        <p14:creationId xmlns:p14="http://schemas.microsoft.com/office/powerpoint/2010/main" val="9724321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D7A94659-1EC0-9C47-958B-97051D3724A3}"/>
              </a:ext>
            </a:extLst>
          </p:cNvPr>
          <p:cNvSpPr>
            <a:spLocks noGrp="1"/>
          </p:cNvSpPr>
          <p:nvPr>
            <p:ph type="ctrTitle"/>
          </p:nvPr>
        </p:nvSpPr>
        <p:spPr>
          <a:xfrm>
            <a:off x="187639" y="412750"/>
            <a:ext cx="6734175" cy="504825"/>
          </a:xfrm>
        </p:spPr>
        <p:txBody>
          <a:bodyPr/>
          <a:lstStyle/>
          <a:p>
            <a:r>
              <a:rPr lang="en-GB" altLang="en-US" b="1" dirty="0">
                <a:latin typeface="Arial" panose="020B0604020202020204" pitchFamily="34" charset="0"/>
                <a:cs typeface="Arial" panose="020B0604020202020204" pitchFamily="34" charset="0"/>
              </a:rPr>
              <a:t>Symbiotic relationships</a:t>
            </a:r>
          </a:p>
        </p:txBody>
      </p:sp>
      <p:sp>
        <p:nvSpPr>
          <p:cNvPr id="38915" name="Subtitle 2">
            <a:extLst>
              <a:ext uri="{FF2B5EF4-FFF2-40B4-BE49-F238E27FC236}">
                <a16:creationId xmlns:a16="http://schemas.microsoft.com/office/drawing/2014/main" id="{256CBE59-D31B-9946-A66F-17FE2F69F667}"/>
              </a:ext>
            </a:extLst>
          </p:cNvPr>
          <p:cNvSpPr>
            <a:spLocks noGrp="1"/>
          </p:cNvSpPr>
          <p:nvPr>
            <p:ph type="subTitle" idx="1"/>
          </p:nvPr>
        </p:nvSpPr>
        <p:spPr>
          <a:xfrm>
            <a:off x="431800" y="2268538"/>
            <a:ext cx="7956624" cy="3671887"/>
          </a:xfrm>
        </p:spPr>
        <p:txBody>
          <a:bodyPr/>
          <a:lstStyle/>
          <a:p>
            <a:pPr eaLnBrk="1" hangingPunct="1"/>
            <a:r>
              <a:rPr lang="en-GB" altLang="en-US" sz="3600" dirty="0"/>
              <a:t>Structure creates (organisation)culture?</a:t>
            </a:r>
          </a:p>
          <a:p>
            <a:pPr eaLnBrk="1" hangingPunct="1"/>
            <a:r>
              <a:rPr lang="en-GB" altLang="en-US" sz="3600" dirty="0"/>
              <a:t>Culture creates structure?</a:t>
            </a:r>
          </a:p>
          <a:p>
            <a:endParaRPr lang="en-GB" altLang="en-US" dirty="0"/>
          </a:p>
        </p:txBody>
      </p:sp>
    </p:spTree>
    <p:extLst>
      <p:ext uri="{BB962C8B-B14F-4D97-AF65-F5344CB8AC3E}">
        <p14:creationId xmlns:p14="http://schemas.microsoft.com/office/powerpoint/2010/main" val="2532260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A2C00C34-0CD0-6243-88A0-43BC99D8A74F}"/>
              </a:ext>
            </a:extLst>
          </p:cNvPr>
          <p:cNvSpPr>
            <a:spLocks noGrp="1"/>
          </p:cNvSpPr>
          <p:nvPr>
            <p:ph type="ctrTitle"/>
          </p:nvPr>
        </p:nvSpPr>
        <p:spPr>
          <a:xfrm>
            <a:off x="107504" y="188640"/>
            <a:ext cx="7941905" cy="504825"/>
          </a:xfrm>
        </p:spPr>
        <p:txBody>
          <a:bodyPr/>
          <a:lstStyle/>
          <a:p>
            <a:r>
              <a:rPr lang="en-GB" altLang="en-US" sz="3600" b="1" dirty="0">
                <a:latin typeface="Arial" panose="020B0604020202020204" pitchFamily="34" charset="0"/>
                <a:cs typeface="Arial" panose="020B0604020202020204" pitchFamily="34" charset="0"/>
              </a:rPr>
              <a:t>Organisation Theory- the Context</a:t>
            </a:r>
            <a:endParaRPr lang="en-GB" altLang="en-US" sz="6000" b="1" dirty="0">
              <a:latin typeface="Arial" panose="020B0604020202020204" pitchFamily="34" charset="0"/>
              <a:cs typeface="Arial" panose="020B0604020202020204" pitchFamily="34" charset="0"/>
            </a:endParaRPr>
          </a:p>
        </p:txBody>
      </p:sp>
      <p:sp>
        <p:nvSpPr>
          <p:cNvPr id="39939" name="Subtitle 2">
            <a:extLst>
              <a:ext uri="{FF2B5EF4-FFF2-40B4-BE49-F238E27FC236}">
                <a16:creationId xmlns:a16="http://schemas.microsoft.com/office/drawing/2014/main" id="{61027607-4C32-314D-BC53-7FE67B8AAB86}"/>
              </a:ext>
            </a:extLst>
          </p:cNvPr>
          <p:cNvSpPr>
            <a:spLocks noGrp="1"/>
          </p:cNvSpPr>
          <p:nvPr>
            <p:ph type="subTitle" idx="1"/>
          </p:nvPr>
        </p:nvSpPr>
        <p:spPr>
          <a:xfrm>
            <a:off x="251520" y="908720"/>
            <a:ext cx="8208912" cy="3671887"/>
          </a:xfrm>
        </p:spPr>
        <p:txBody>
          <a:bodyPr/>
          <a:lstStyle/>
          <a:p>
            <a:pPr eaLnBrk="1" hangingPunct="1"/>
            <a:r>
              <a:rPr lang="en-GB" altLang="en-US" dirty="0"/>
              <a:t>Theories about how best to organise:</a:t>
            </a:r>
          </a:p>
          <a:p>
            <a:pPr eaLnBrk="1" hangingPunct="1">
              <a:buFont typeface="Wingdings" pitchFamily="2" charset="2"/>
              <a:buChar char="§"/>
            </a:pPr>
            <a:r>
              <a:rPr lang="en-GB" altLang="en-US" dirty="0"/>
              <a:t> Max Weber (German) Bureaucracy,</a:t>
            </a:r>
          </a:p>
          <a:p>
            <a:pPr eaLnBrk="1" hangingPunct="1">
              <a:buFont typeface="Wingdings" pitchFamily="2" charset="2"/>
              <a:buChar char="§"/>
            </a:pPr>
            <a:r>
              <a:rPr lang="en-GB" altLang="en-US" dirty="0"/>
              <a:t> Henri Fayol (French) administrative model</a:t>
            </a:r>
          </a:p>
          <a:p>
            <a:pPr eaLnBrk="1" hangingPunct="1">
              <a:buFont typeface="Wingdings" pitchFamily="2" charset="2"/>
              <a:buChar char="§"/>
            </a:pPr>
            <a:r>
              <a:rPr lang="en-GB" altLang="en-US" dirty="0"/>
              <a:t> Frederick Taylor (American) Scientific Management </a:t>
            </a:r>
          </a:p>
          <a:p>
            <a:pPr eaLnBrk="1" hangingPunct="1"/>
            <a:r>
              <a:rPr lang="en-GB" altLang="en-US" dirty="0"/>
              <a:t>All reflect societal concerns of the times as well as the cultural background of the individuals</a:t>
            </a:r>
          </a:p>
          <a:p>
            <a:pPr algn="r" eaLnBrk="1" hangingPunct="1"/>
            <a:r>
              <a:rPr lang="en-GB" altLang="en-US" dirty="0"/>
              <a:t>Schneider and </a:t>
            </a:r>
            <a:r>
              <a:rPr lang="en-GB" altLang="en-US" dirty="0" err="1"/>
              <a:t>Barsoux</a:t>
            </a:r>
            <a:r>
              <a:rPr lang="en-GB" altLang="en-US" dirty="0"/>
              <a:t> 2003:86</a:t>
            </a:r>
          </a:p>
          <a:p>
            <a:endParaRPr lang="en-GB" altLang="en-US" dirty="0"/>
          </a:p>
        </p:txBody>
      </p:sp>
    </p:spTree>
    <p:extLst>
      <p:ext uri="{BB962C8B-B14F-4D97-AF65-F5344CB8AC3E}">
        <p14:creationId xmlns:p14="http://schemas.microsoft.com/office/powerpoint/2010/main" val="1471682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Subtitle 2">
            <a:extLst>
              <a:ext uri="{FF2B5EF4-FFF2-40B4-BE49-F238E27FC236}">
                <a16:creationId xmlns:a16="http://schemas.microsoft.com/office/drawing/2014/main" id="{34673824-2C3C-9845-B89E-A299FC063433}"/>
              </a:ext>
            </a:extLst>
          </p:cNvPr>
          <p:cNvSpPr>
            <a:spLocks noGrp="1"/>
          </p:cNvSpPr>
          <p:nvPr>
            <p:ph type="subTitle" idx="1"/>
          </p:nvPr>
        </p:nvSpPr>
        <p:spPr>
          <a:xfrm>
            <a:off x="467544" y="620688"/>
            <a:ext cx="7632848" cy="3671887"/>
          </a:xfrm>
        </p:spPr>
        <p:txBody>
          <a:bodyPr/>
          <a:lstStyle/>
          <a:p>
            <a:r>
              <a:rPr lang="en-GB" altLang="en-US" dirty="0">
                <a:hlinkClick r:id="rId2" action="ppaction://hlinkfile" tooltip="Max Weber">
                  <a:extLst>
                    <a:ext uri="{A12FA001-AC4F-418D-AE19-62706E023703}">
                      <ahyp:hlinkClr xmlns:ahyp="http://schemas.microsoft.com/office/drawing/2018/hyperlinkcolor" val="tx"/>
                    </a:ext>
                  </a:extLst>
                </a:hlinkClick>
              </a:rPr>
              <a:t>Max Weber</a:t>
            </a:r>
            <a:r>
              <a:rPr lang="en-GB" altLang="en-US" dirty="0"/>
              <a:t> with </a:t>
            </a:r>
            <a:r>
              <a:rPr lang="en-GB" altLang="en-US" dirty="0">
                <a:hlinkClick r:id="rId3" action="ppaction://hlinkfile" tooltip="Social class">
                  <a:extLst>
                    <a:ext uri="{A12FA001-AC4F-418D-AE19-62706E023703}">
                      <ahyp:hlinkClr xmlns:ahyp="http://schemas.microsoft.com/office/drawing/2018/hyperlinkcolor" val="tx"/>
                    </a:ext>
                  </a:extLst>
                </a:hlinkClick>
              </a:rPr>
              <a:t>class</a:t>
            </a:r>
            <a:r>
              <a:rPr lang="en-GB" altLang="en-US" dirty="0"/>
              <a:t>, </a:t>
            </a:r>
            <a:r>
              <a:rPr lang="en-GB" altLang="en-US" dirty="0">
                <a:hlinkClick r:id="rId4" action="ppaction://hlinkfile" tooltip="Social status">
                  <a:extLst>
                    <a:ext uri="{A12FA001-AC4F-418D-AE19-62706E023703}">
                      <ahyp:hlinkClr xmlns:ahyp="http://schemas.microsoft.com/office/drawing/2018/hyperlinkcolor" val="tx"/>
                    </a:ext>
                  </a:extLst>
                </a:hlinkClick>
              </a:rPr>
              <a:t>status</a:t>
            </a:r>
            <a:r>
              <a:rPr lang="en-GB" altLang="en-US" dirty="0"/>
              <a:t> and </a:t>
            </a:r>
            <a:r>
              <a:rPr lang="en-GB" altLang="en-US" dirty="0">
                <a:hlinkClick r:id="rId5" action="ppaction://hlinkfile" tooltip="Political party">
                  <a:extLst>
                    <a:ext uri="{A12FA001-AC4F-418D-AE19-62706E023703}">
                      <ahyp:hlinkClr xmlns:ahyp="http://schemas.microsoft.com/office/drawing/2018/hyperlinkcolor" val="tx"/>
                    </a:ext>
                  </a:extLst>
                </a:hlinkClick>
              </a:rPr>
              <a:t>power</a:t>
            </a:r>
            <a:r>
              <a:rPr lang="en-GB" altLang="en-US" dirty="0"/>
              <a:t> as distinct ideal types. </a:t>
            </a:r>
          </a:p>
          <a:p>
            <a:endParaRPr lang="en-GB" altLang="en-US" dirty="0"/>
          </a:p>
          <a:p>
            <a:r>
              <a:rPr lang="en-GB" altLang="en-US" dirty="0"/>
              <a:t>Weber developed a multidimensional approach to </a:t>
            </a:r>
            <a:r>
              <a:rPr lang="en-GB" altLang="en-US" dirty="0">
                <a:hlinkClick r:id="rId6" action="ppaction://hlinkfile" tooltip="Social stratification">
                  <a:extLst>
                    <a:ext uri="{A12FA001-AC4F-418D-AE19-62706E023703}">
                      <ahyp:hlinkClr xmlns:ahyp="http://schemas.microsoft.com/office/drawing/2018/hyperlinkcolor" val="tx"/>
                    </a:ext>
                  </a:extLst>
                </a:hlinkClick>
              </a:rPr>
              <a:t>social stratification</a:t>
            </a:r>
            <a:r>
              <a:rPr lang="en-GB" altLang="en-US" dirty="0"/>
              <a:t> that reflects the interplay among wealth, prestige and power.</a:t>
            </a:r>
          </a:p>
          <a:p>
            <a:endParaRPr lang="en-GB" altLang="en-US" dirty="0"/>
          </a:p>
        </p:txBody>
      </p:sp>
    </p:spTree>
    <p:extLst>
      <p:ext uri="{BB962C8B-B14F-4D97-AF65-F5344CB8AC3E}">
        <p14:creationId xmlns:p14="http://schemas.microsoft.com/office/powerpoint/2010/main" val="35019152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35F37047-DDD3-F34E-A249-9A6ACBF71FD6}"/>
              </a:ext>
            </a:extLst>
          </p:cNvPr>
          <p:cNvSpPr>
            <a:spLocks noGrp="1"/>
          </p:cNvSpPr>
          <p:nvPr>
            <p:ph type="ctrTitle"/>
          </p:nvPr>
        </p:nvSpPr>
        <p:spPr>
          <a:xfrm>
            <a:off x="406325" y="412750"/>
            <a:ext cx="7838083" cy="504825"/>
          </a:xfrm>
        </p:spPr>
        <p:txBody>
          <a:bodyPr/>
          <a:lstStyle/>
          <a:p>
            <a:r>
              <a:rPr lang="en-GB" altLang="en-US" sz="3200" b="1" dirty="0">
                <a:latin typeface="Arial" panose="020B0604020202020204" pitchFamily="34" charset="0"/>
                <a:cs typeface="Arial" panose="020B0604020202020204" pitchFamily="34" charset="0"/>
              </a:rPr>
              <a:t>Fayol's 14 Principles of Management</a:t>
            </a:r>
          </a:p>
        </p:txBody>
      </p:sp>
      <p:sp>
        <p:nvSpPr>
          <p:cNvPr id="3" name="Subtitle 2">
            <a:extLst>
              <a:ext uri="{FF2B5EF4-FFF2-40B4-BE49-F238E27FC236}">
                <a16:creationId xmlns:a16="http://schemas.microsoft.com/office/drawing/2014/main" id="{41A6DE3F-D069-6943-BA14-7D354B35CE85}"/>
              </a:ext>
            </a:extLst>
          </p:cNvPr>
          <p:cNvSpPr>
            <a:spLocks noGrp="1"/>
          </p:cNvSpPr>
          <p:nvPr>
            <p:ph type="subTitle" idx="1"/>
          </p:nvPr>
        </p:nvSpPr>
        <p:spPr>
          <a:xfrm>
            <a:off x="406324" y="1268760"/>
            <a:ext cx="8270132" cy="1728192"/>
          </a:xfrm>
        </p:spPr>
        <p:txBody>
          <a:bodyPr>
            <a:normAutofit fontScale="25000" lnSpcReduction="20000"/>
          </a:bodyPr>
          <a:lstStyle/>
          <a:p>
            <a:pPr>
              <a:buFont typeface="Arial" charset="0"/>
              <a:buNone/>
              <a:defRPr/>
            </a:pPr>
            <a:r>
              <a:rPr lang="en-GB" sz="9600" b="1" dirty="0"/>
              <a:t>Division of Work</a:t>
            </a:r>
            <a:r>
              <a:rPr lang="en-GB" sz="9600" dirty="0"/>
              <a:t> – When employees are specialized, output can increase because they become increasingly skilled and efficient.</a:t>
            </a:r>
          </a:p>
          <a:p>
            <a:pPr>
              <a:buFont typeface="Arial" charset="0"/>
              <a:buNone/>
              <a:defRPr/>
            </a:pPr>
            <a:r>
              <a:rPr lang="en-GB" sz="9600" b="1" dirty="0"/>
              <a:t>Authority</a:t>
            </a:r>
            <a:r>
              <a:rPr lang="en-GB" sz="9600" dirty="0"/>
              <a:t> – Managers must have the authority to give orders, but they must also keep in mind that with authority comes responsibility.</a:t>
            </a:r>
          </a:p>
          <a:p>
            <a:pPr>
              <a:buFont typeface="Arial" charset="0"/>
              <a:buNone/>
              <a:defRPr/>
            </a:pPr>
            <a:r>
              <a:rPr lang="en-GB" sz="9600" b="1" dirty="0"/>
              <a:t>Discipline</a:t>
            </a:r>
            <a:r>
              <a:rPr lang="en-GB" sz="9600" dirty="0"/>
              <a:t> – Discipline must be upheld in organizations, but methods for doing so can vary.</a:t>
            </a:r>
          </a:p>
          <a:p>
            <a:pPr>
              <a:buFont typeface="Arial" charset="0"/>
              <a:buNone/>
              <a:defRPr/>
            </a:pPr>
            <a:r>
              <a:rPr lang="en-GB" sz="9600" b="1" dirty="0"/>
              <a:t>Unity of Command</a:t>
            </a:r>
            <a:r>
              <a:rPr lang="en-GB" sz="9600" dirty="0"/>
              <a:t> – Employees should have only one direct supervisor.</a:t>
            </a:r>
          </a:p>
          <a:p>
            <a:pPr>
              <a:buFont typeface="Arial" charset="0"/>
              <a:buNone/>
              <a:defRPr/>
            </a:pPr>
            <a:r>
              <a:rPr lang="en-GB" sz="9600" b="1" dirty="0"/>
              <a:t>Unity of Direction</a:t>
            </a:r>
            <a:r>
              <a:rPr lang="en-GB" sz="9600" dirty="0"/>
              <a:t> – Teams with the same objective should be working under the direction of one manager, using one plan. This will ensure that action is properly coordinated.</a:t>
            </a:r>
          </a:p>
          <a:p>
            <a:pPr>
              <a:buFont typeface="Arial" charset="0"/>
              <a:buNone/>
              <a:defRPr/>
            </a:pPr>
            <a:endParaRPr lang="en-GB" dirty="0"/>
          </a:p>
        </p:txBody>
      </p:sp>
    </p:spTree>
    <p:extLst>
      <p:ext uri="{BB962C8B-B14F-4D97-AF65-F5344CB8AC3E}">
        <p14:creationId xmlns:p14="http://schemas.microsoft.com/office/powerpoint/2010/main" val="15197327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F04C302-9836-8149-AB5C-D806E494096E}"/>
              </a:ext>
            </a:extLst>
          </p:cNvPr>
          <p:cNvSpPr>
            <a:spLocks noGrp="1"/>
          </p:cNvSpPr>
          <p:nvPr>
            <p:ph type="subTitle" idx="1"/>
          </p:nvPr>
        </p:nvSpPr>
        <p:spPr>
          <a:xfrm>
            <a:off x="395536" y="980728"/>
            <a:ext cx="8208912" cy="4536504"/>
          </a:xfrm>
        </p:spPr>
        <p:txBody>
          <a:bodyPr>
            <a:normAutofit fontScale="47500" lnSpcReduction="20000"/>
          </a:bodyPr>
          <a:lstStyle/>
          <a:p>
            <a:pPr>
              <a:buFont typeface="Arial" charset="0"/>
              <a:buNone/>
              <a:defRPr/>
            </a:pPr>
            <a:r>
              <a:rPr lang="en-GB" sz="5000" b="1" dirty="0"/>
              <a:t>Subordination of Individual Interests to the General Interest</a:t>
            </a:r>
            <a:r>
              <a:rPr lang="en-GB" sz="5000" dirty="0"/>
              <a:t> – The interests of one employee should not be allowed to become more important than those of the group. This includes managers.</a:t>
            </a:r>
          </a:p>
          <a:p>
            <a:pPr>
              <a:buFont typeface="Arial" charset="0"/>
              <a:buNone/>
              <a:defRPr/>
            </a:pPr>
            <a:r>
              <a:rPr lang="en-GB" sz="5000" b="1" dirty="0"/>
              <a:t>Remuneration</a:t>
            </a:r>
            <a:r>
              <a:rPr lang="en-GB" sz="5000" dirty="0"/>
              <a:t> – Employee satisfaction depends on fair remuneration for everyone. This includes financial and non-financial compensation.</a:t>
            </a:r>
          </a:p>
          <a:p>
            <a:pPr>
              <a:buFont typeface="Arial" charset="0"/>
              <a:buNone/>
              <a:defRPr/>
            </a:pPr>
            <a:r>
              <a:rPr lang="en-GB" sz="5000" b="1" dirty="0"/>
              <a:t>Centralization</a:t>
            </a:r>
            <a:r>
              <a:rPr lang="en-GB" sz="5000" dirty="0"/>
              <a:t> – This principle refers to how close employees are to the decision-making process. It is important to aim for an appropriate balance.</a:t>
            </a:r>
          </a:p>
          <a:p>
            <a:pPr>
              <a:buFont typeface="Arial" charset="0"/>
              <a:buNone/>
              <a:defRPr/>
            </a:pPr>
            <a:r>
              <a:rPr lang="en-GB" sz="5000" b="1" dirty="0"/>
              <a:t>Scalar Chain</a:t>
            </a:r>
            <a:r>
              <a:rPr lang="en-GB" sz="5000" dirty="0"/>
              <a:t> – Employees should be aware of where they stand in the organization's hierarchy, or chain of command.</a:t>
            </a:r>
          </a:p>
          <a:p>
            <a:pPr>
              <a:buFont typeface="Arial" charset="0"/>
              <a:buNone/>
              <a:defRPr/>
            </a:pPr>
            <a:r>
              <a:rPr lang="en-GB" sz="5000" b="1" dirty="0"/>
              <a:t>Order</a:t>
            </a:r>
            <a:r>
              <a:rPr lang="en-GB" sz="5000" dirty="0"/>
              <a:t> – The workplace facilities must be clean, tidy and safe for employees. Everything should have its place.</a:t>
            </a:r>
          </a:p>
          <a:p>
            <a:pPr>
              <a:buFont typeface="Arial" charset="0"/>
              <a:buNone/>
              <a:defRPr/>
            </a:pPr>
            <a:endParaRPr lang="en-GB" dirty="0"/>
          </a:p>
        </p:txBody>
      </p:sp>
      <p:sp>
        <p:nvSpPr>
          <p:cNvPr id="4" name="Title 1">
            <a:extLst>
              <a:ext uri="{FF2B5EF4-FFF2-40B4-BE49-F238E27FC236}">
                <a16:creationId xmlns:a16="http://schemas.microsoft.com/office/drawing/2014/main" id="{00579D5D-CDC2-9641-BE3D-53F36400DD12}"/>
              </a:ext>
            </a:extLst>
          </p:cNvPr>
          <p:cNvSpPr txBox="1">
            <a:spLocks/>
          </p:cNvSpPr>
          <p:nvPr/>
        </p:nvSpPr>
        <p:spPr bwMode="auto">
          <a:xfrm>
            <a:off x="406325" y="412750"/>
            <a:ext cx="783808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altLang="en-US" sz="3200" b="1">
                <a:latin typeface="Arial" panose="020B0604020202020204" pitchFamily="34" charset="0"/>
                <a:cs typeface="Arial" panose="020B0604020202020204" pitchFamily="34" charset="0"/>
              </a:rPr>
              <a:t>Fayol's 14 Principles of Management</a:t>
            </a:r>
            <a:endParaRPr lang="en-GB" altLang="en-US" sz="3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05912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8486F59-0947-224A-9106-3878F45B284A}"/>
              </a:ext>
            </a:extLst>
          </p:cNvPr>
          <p:cNvSpPr>
            <a:spLocks noGrp="1"/>
          </p:cNvSpPr>
          <p:nvPr>
            <p:ph type="subTitle" idx="1"/>
          </p:nvPr>
        </p:nvSpPr>
        <p:spPr>
          <a:xfrm>
            <a:off x="374136" y="1196752"/>
            <a:ext cx="8374328" cy="3671887"/>
          </a:xfrm>
        </p:spPr>
        <p:txBody>
          <a:bodyPr>
            <a:normAutofit fontScale="85000" lnSpcReduction="20000"/>
          </a:bodyPr>
          <a:lstStyle/>
          <a:p>
            <a:pPr>
              <a:buFont typeface="Arial" charset="0"/>
              <a:buNone/>
              <a:defRPr/>
            </a:pPr>
            <a:r>
              <a:rPr lang="en-GB" b="1" dirty="0"/>
              <a:t>Equity</a:t>
            </a:r>
            <a:r>
              <a:rPr lang="en-GB" dirty="0"/>
              <a:t> – Managers should be fair to staff at all times, both maintaining discipline as necessary and acting with kindness where appropriate.</a:t>
            </a:r>
          </a:p>
          <a:p>
            <a:pPr>
              <a:buFont typeface="Arial" charset="0"/>
              <a:buNone/>
              <a:defRPr/>
            </a:pPr>
            <a:r>
              <a:rPr lang="en-GB" b="1" dirty="0"/>
              <a:t>Stability of Tenure of Personnel</a:t>
            </a:r>
            <a:r>
              <a:rPr lang="en-GB" dirty="0"/>
              <a:t> – Managers should strive to minimize employee turnover. Personnel planning should be a priority.</a:t>
            </a:r>
          </a:p>
          <a:p>
            <a:pPr>
              <a:buFont typeface="Arial" charset="0"/>
              <a:buNone/>
              <a:defRPr/>
            </a:pPr>
            <a:r>
              <a:rPr lang="en-GB" b="1" dirty="0"/>
              <a:t>Initiative</a:t>
            </a:r>
            <a:r>
              <a:rPr lang="en-GB" dirty="0"/>
              <a:t> – Employees should be given the necessary level of freedom to create and carry out plans.</a:t>
            </a:r>
          </a:p>
          <a:p>
            <a:pPr>
              <a:buFont typeface="Arial" charset="0"/>
              <a:buNone/>
              <a:defRPr/>
            </a:pPr>
            <a:r>
              <a:rPr lang="en-GB" b="1" dirty="0"/>
              <a:t>Esprit de Corps</a:t>
            </a:r>
            <a:r>
              <a:rPr lang="en-GB" dirty="0"/>
              <a:t> – Organizations should strive to promote team spirit and unity.</a:t>
            </a:r>
          </a:p>
          <a:p>
            <a:pPr>
              <a:buFont typeface="Arial" charset="0"/>
              <a:buNone/>
              <a:defRPr/>
            </a:pPr>
            <a:endParaRPr lang="en-GB" dirty="0"/>
          </a:p>
        </p:txBody>
      </p:sp>
      <p:sp>
        <p:nvSpPr>
          <p:cNvPr id="4" name="Title 1">
            <a:extLst>
              <a:ext uri="{FF2B5EF4-FFF2-40B4-BE49-F238E27FC236}">
                <a16:creationId xmlns:a16="http://schemas.microsoft.com/office/drawing/2014/main" id="{CF314B03-12A5-C144-8915-37C796124355}"/>
              </a:ext>
            </a:extLst>
          </p:cNvPr>
          <p:cNvSpPr txBox="1">
            <a:spLocks/>
          </p:cNvSpPr>
          <p:nvPr/>
        </p:nvSpPr>
        <p:spPr bwMode="auto">
          <a:xfrm>
            <a:off x="406325" y="412750"/>
            <a:ext cx="783808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altLang="en-US" sz="3200" b="1">
                <a:latin typeface="Arial" panose="020B0604020202020204" pitchFamily="34" charset="0"/>
                <a:cs typeface="Arial" panose="020B0604020202020204" pitchFamily="34" charset="0"/>
              </a:rPr>
              <a:t>Fayol's 14 Principles of Management</a:t>
            </a:r>
            <a:endParaRPr lang="en-GB" altLang="en-US" sz="3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49690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FDDB8F47-4717-FC4A-82A2-3468F17AF587}"/>
              </a:ext>
            </a:extLst>
          </p:cNvPr>
          <p:cNvSpPr>
            <a:spLocks noGrp="1"/>
          </p:cNvSpPr>
          <p:nvPr>
            <p:ph type="ctrTitle"/>
          </p:nvPr>
        </p:nvSpPr>
        <p:spPr>
          <a:xfrm>
            <a:off x="304799" y="407622"/>
            <a:ext cx="8227641" cy="504825"/>
          </a:xfrm>
        </p:spPr>
        <p:txBody>
          <a:bodyPr/>
          <a:lstStyle/>
          <a:p>
            <a:r>
              <a:rPr lang="en-GB" altLang="en-US" sz="3200" b="1" dirty="0">
                <a:latin typeface="Arial" panose="020B0604020202020204" pitchFamily="34" charset="0"/>
                <a:cs typeface="Arial" panose="020B0604020202020204" pitchFamily="34" charset="0"/>
              </a:rPr>
              <a:t>Four Principles of Scientific Management</a:t>
            </a:r>
          </a:p>
        </p:txBody>
      </p:sp>
      <p:sp>
        <p:nvSpPr>
          <p:cNvPr id="3" name="Subtitle 2">
            <a:extLst>
              <a:ext uri="{FF2B5EF4-FFF2-40B4-BE49-F238E27FC236}">
                <a16:creationId xmlns:a16="http://schemas.microsoft.com/office/drawing/2014/main" id="{AC5F528C-0DE9-7D4C-A7D2-E7AB0437F83B}"/>
              </a:ext>
            </a:extLst>
          </p:cNvPr>
          <p:cNvSpPr>
            <a:spLocks noGrp="1"/>
          </p:cNvSpPr>
          <p:nvPr>
            <p:ph type="subTitle" idx="1"/>
          </p:nvPr>
        </p:nvSpPr>
        <p:spPr>
          <a:xfrm>
            <a:off x="179512" y="940794"/>
            <a:ext cx="8568952" cy="4360414"/>
          </a:xfrm>
        </p:spPr>
        <p:txBody>
          <a:bodyPr>
            <a:normAutofit fontScale="62500" lnSpcReduction="20000"/>
          </a:bodyPr>
          <a:lstStyle/>
          <a:p>
            <a:pPr>
              <a:buFont typeface="Wingdings" pitchFamily="2" charset="2"/>
              <a:buChar char="§"/>
              <a:defRPr/>
            </a:pPr>
            <a:r>
              <a:rPr lang="en-GB" sz="3800" dirty="0"/>
              <a:t>Replace working by "rule of thumb," or simple habit and common sense, and instead use the scientific method to study work and determine the most efficient way to perform specific tasks.</a:t>
            </a:r>
          </a:p>
          <a:p>
            <a:pPr>
              <a:buFont typeface="Wingdings" pitchFamily="2" charset="2"/>
              <a:buChar char="§"/>
              <a:defRPr/>
            </a:pPr>
            <a:r>
              <a:rPr lang="en-GB" sz="3800" dirty="0"/>
              <a:t>Rather than simply assign workers to just any job, match workers to their jobs based on capability and motivation, and train them to work at maximum efficiency.</a:t>
            </a:r>
          </a:p>
          <a:p>
            <a:pPr>
              <a:buFont typeface="Wingdings" pitchFamily="2" charset="2"/>
              <a:buChar char="§"/>
              <a:defRPr/>
            </a:pPr>
            <a:r>
              <a:rPr lang="en-GB" sz="3800" dirty="0"/>
              <a:t>Monitor worker performance, and provide instructions and supervision to ensure that they're using the most efficient ways of working.</a:t>
            </a:r>
          </a:p>
          <a:p>
            <a:pPr>
              <a:buFont typeface="Wingdings" pitchFamily="2" charset="2"/>
              <a:buChar char="§"/>
              <a:defRPr/>
            </a:pPr>
            <a:r>
              <a:rPr lang="en-GB" sz="3800" dirty="0"/>
              <a:t>Allocate the work between managers and workers so that the managers spend their time planning and training, allowing the workers to perform their tasks efficiently.</a:t>
            </a:r>
          </a:p>
          <a:p>
            <a:pPr>
              <a:buFont typeface="Arial" charset="0"/>
              <a:buNone/>
              <a:defRPr/>
            </a:pPr>
            <a:endParaRPr lang="en-GB" dirty="0"/>
          </a:p>
        </p:txBody>
      </p:sp>
    </p:spTree>
    <p:extLst>
      <p:ext uri="{BB962C8B-B14F-4D97-AF65-F5344CB8AC3E}">
        <p14:creationId xmlns:p14="http://schemas.microsoft.com/office/powerpoint/2010/main" val="32659579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689C279F-23E8-C141-A503-E7477B3414BC}"/>
              </a:ext>
            </a:extLst>
          </p:cNvPr>
          <p:cNvSpPr>
            <a:spLocks noGrp="1"/>
          </p:cNvSpPr>
          <p:nvPr>
            <p:ph type="ctrTitle"/>
          </p:nvPr>
        </p:nvSpPr>
        <p:spPr>
          <a:xfrm>
            <a:off x="790153" y="29322"/>
            <a:ext cx="6734175" cy="504825"/>
          </a:xfrm>
        </p:spPr>
        <p:txBody>
          <a:bodyPr/>
          <a:lstStyle/>
          <a:p>
            <a:r>
              <a:rPr lang="en-GB" altLang="en-US" dirty="0">
                <a:latin typeface="Arial" panose="020B0604020202020204" pitchFamily="34" charset="0"/>
                <a:cs typeface="Arial" panose="020B0604020202020204" pitchFamily="34" charset="0"/>
              </a:rPr>
              <a:t>McDonaldization</a:t>
            </a:r>
          </a:p>
        </p:txBody>
      </p:sp>
      <p:sp>
        <p:nvSpPr>
          <p:cNvPr id="46083" name="Subtitle 2">
            <a:extLst>
              <a:ext uri="{FF2B5EF4-FFF2-40B4-BE49-F238E27FC236}">
                <a16:creationId xmlns:a16="http://schemas.microsoft.com/office/drawing/2014/main" id="{ED91DB93-0B85-EF4E-BDA8-0502CCC37325}"/>
              </a:ext>
            </a:extLst>
          </p:cNvPr>
          <p:cNvSpPr>
            <a:spLocks noGrp="1"/>
          </p:cNvSpPr>
          <p:nvPr>
            <p:ph type="subTitle" idx="1"/>
          </p:nvPr>
        </p:nvSpPr>
        <p:spPr>
          <a:xfrm>
            <a:off x="0" y="534147"/>
            <a:ext cx="8964488" cy="3671887"/>
          </a:xfrm>
        </p:spPr>
        <p:txBody>
          <a:bodyPr/>
          <a:lstStyle/>
          <a:p>
            <a:pPr lvl="1">
              <a:buFont typeface="Wingdings" pitchFamily="2" charset="2"/>
              <a:buChar char="§"/>
            </a:pPr>
            <a:r>
              <a:rPr lang="en-GB" altLang="en-US" dirty="0"/>
              <a:t>In Ritzer's reconceptualization, McDonaldization is the process of </a:t>
            </a:r>
            <a:r>
              <a:rPr lang="en-GB" altLang="en-US" dirty="0">
                <a:hlinkClick r:id="rId2" action="ppaction://hlinkfile"/>
              </a:rPr>
              <a:t>rationalization</a:t>
            </a:r>
            <a:r>
              <a:rPr lang="en-GB" altLang="en-US" dirty="0"/>
              <a:t> that Weber found inherent in </a:t>
            </a:r>
            <a:r>
              <a:rPr lang="en-GB" altLang="en-US" dirty="0">
                <a:hlinkClick r:id="rId3" action="ppaction://hlinkfile"/>
              </a:rPr>
              <a:t>bureaucracies</a:t>
            </a:r>
            <a:r>
              <a:rPr lang="en-GB" altLang="en-US" dirty="0"/>
              <a:t> extended to fast-food chains such as McDonalds under </a:t>
            </a:r>
            <a:r>
              <a:rPr lang="en-GB" altLang="en-US" dirty="0">
                <a:hlinkClick r:id="rId4" action="ppaction://hlinkfile"/>
              </a:rPr>
              <a:t>globalization</a:t>
            </a:r>
            <a:r>
              <a:rPr lang="en-GB" altLang="en-US" dirty="0"/>
              <a:t>.</a:t>
            </a:r>
          </a:p>
          <a:p>
            <a:pPr lvl="1">
              <a:buFont typeface="Wingdings" pitchFamily="2" charset="2"/>
              <a:buChar char="§"/>
            </a:pPr>
            <a:r>
              <a:rPr lang="en-GB" altLang="en-US" dirty="0"/>
              <a:t>According to Ritzer, McDonaldization is comprised of four main components: efficiency, calculability, predictability, and </a:t>
            </a:r>
            <a:r>
              <a:rPr lang="en-GB" altLang="en-US" dirty="0">
                <a:hlinkClick r:id="rId5" action="ppaction://hlinkfile"/>
              </a:rPr>
              <a:t>control</a:t>
            </a:r>
            <a:r>
              <a:rPr lang="en-GB" altLang="en-US" dirty="0"/>
              <a:t>.</a:t>
            </a:r>
          </a:p>
          <a:p>
            <a:pPr lvl="1">
              <a:buFont typeface="Wingdings" pitchFamily="2" charset="2"/>
              <a:buChar char="§"/>
            </a:pPr>
            <a:r>
              <a:rPr lang="en-GB" altLang="en-US" dirty="0"/>
              <a:t>The first one, efficiency, is geared toward the minimization of time as the optimal method for accomplishing a task. The second, calculability, refers to the quantifiable objectives of fast-food chains, seeing quantity as quality.</a:t>
            </a:r>
          </a:p>
          <a:p>
            <a:endParaRPr lang="en-GB" altLang="en-US" dirty="0"/>
          </a:p>
        </p:txBody>
      </p:sp>
    </p:spTree>
    <p:extLst>
      <p:ext uri="{BB962C8B-B14F-4D97-AF65-F5344CB8AC3E}">
        <p14:creationId xmlns:p14="http://schemas.microsoft.com/office/powerpoint/2010/main" val="11922119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Subtitle 2">
            <a:extLst>
              <a:ext uri="{FF2B5EF4-FFF2-40B4-BE49-F238E27FC236}">
                <a16:creationId xmlns:a16="http://schemas.microsoft.com/office/drawing/2014/main" id="{34DB7210-4115-B644-BFBE-054C304DD466}"/>
              </a:ext>
            </a:extLst>
          </p:cNvPr>
          <p:cNvSpPr>
            <a:spLocks noGrp="1"/>
          </p:cNvSpPr>
          <p:nvPr>
            <p:ph type="subTitle" idx="1"/>
          </p:nvPr>
        </p:nvSpPr>
        <p:spPr>
          <a:xfrm>
            <a:off x="0" y="764704"/>
            <a:ext cx="8964488" cy="3671887"/>
          </a:xfrm>
        </p:spPr>
        <p:txBody>
          <a:bodyPr/>
          <a:lstStyle/>
          <a:p>
            <a:pPr>
              <a:buFont typeface="Wingdings" pitchFamily="2" charset="2"/>
              <a:buChar char="§"/>
            </a:pPr>
            <a:r>
              <a:rPr lang="en-GB" altLang="en-US" sz="2800" dirty="0"/>
              <a:t>With the rise of predictability, the third component, all consumers can predict receiving the same service and the same product every time they interact with the McDonaldized </a:t>
            </a:r>
            <a:r>
              <a:rPr lang="en-GB" altLang="en-US" sz="2800" dirty="0">
                <a:hlinkClick r:id="rId2" action="ppaction://hlinkfile"/>
              </a:rPr>
              <a:t>organization</a:t>
            </a:r>
            <a:r>
              <a:rPr lang="en-GB" altLang="en-US" sz="2800" dirty="0"/>
              <a:t>. Under control, the fourth component, employees become standardized and replaced by non-human technologies.</a:t>
            </a:r>
          </a:p>
          <a:p>
            <a:pPr>
              <a:buFont typeface="Wingdings" pitchFamily="2" charset="2"/>
              <a:buChar char="§"/>
            </a:pPr>
            <a:r>
              <a:rPr lang="en-GB" altLang="en-US" sz="2800" dirty="0"/>
              <a:t>Under cultural hybridization, as McDonald's enters a country, consumer patterns are unified and local </a:t>
            </a:r>
            <a:r>
              <a:rPr lang="en-GB" altLang="en-US" sz="2800" dirty="0">
                <a:hlinkClick r:id="rId3" action="ppaction://hlinkfile"/>
              </a:rPr>
              <a:t>cultures</a:t>
            </a:r>
            <a:r>
              <a:rPr lang="en-GB" altLang="en-US" sz="2800" dirty="0"/>
              <a:t> are westernized.</a:t>
            </a:r>
          </a:p>
          <a:p>
            <a:pPr>
              <a:buFont typeface="Wingdings" pitchFamily="2" charset="2"/>
              <a:buChar char="§"/>
            </a:pPr>
            <a:r>
              <a:rPr lang="en-GB" altLang="en-US" sz="2800" dirty="0"/>
              <a:t>As a response, the process of de-</a:t>
            </a:r>
            <a:r>
              <a:rPr lang="en-GB" altLang="en-US" sz="2800" dirty="0" err="1"/>
              <a:t>Mcdonaldization</a:t>
            </a:r>
            <a:r>
              <a:rPr lang="en-GB" altLang="en-US" sz="2800" dirty="0"/>
              <a:t> offers alternatives to this model of </a:t>
            </a:r>
            <a:r>
              <a:rPr lang="en-GB" altLang="en-US" sz="2800" dirty="0">
                <a:hlinkClick r:id="rId4" action="ppaction://hlinkfile"/>
              </a:rPr>
              <a:t>production</a:t>
            </a:r>
            <a:r>
              <a:rPr lang="en-GB" altLang="en-US" sz="2800" dirty="0"/>
              <a:t> and organization</a:t>
            </a:r>
          </a:p>
          <a:p>
            <a:endParaRPr lang="en-GB" altLang="en-US" dirty="0"/>
          </a:p>
        </p:txBody>
      </p:sp>
      <p:sp>
        <p:nvSpPr>
          <p:cNvPr id="4" name="Title 1">
            <a:extLst>
              <a:ext uri="{FF2B5EF4-FFF2-40B4-BE49-F238E27FC236}">
                <a16:creationId xmlns:a16="http://schemas.microsoft.com/office/drawing/2014/main" id="{536813B1-3FDD-A148-818C-F9560ED55F21}"/>
              </a:ext>
            </a:extLst>
          </p:cNvPr>
          <p:cNvSpPr txBox="1">
            <a:spLocks/>
          </p:cNvSpPr>
          <p:nvPr/>
        </p:nvSpPr>
        <p:spPr bwMode="auto">
          <a:xfrm>
            <a:off x="827584" y="116632"/>
            <a:ext cx="673417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altLang="en-US">
                <a:latin typeface="Arial" panose="020B0604020202020204" pitchFamily="34" charset="0"/>
                <a:cs typeface="Arial" panose="020B0604020202020204" pitchFamily="34" charset="0"/>
              </a:rPr>
              <a:t>McDonaldization</a:t>
            </a:r>
            <a:endParaRPr lang="en-GB"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54189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5EE39658-25BF-D44D-830C-656A3292553A}"/>
              </a:ext>
            </a:extLst>
          </p:cNvPr>
          <p:cNvSpPr>
            <a:spLocks noGrp="1"/>
          </p:cNvSpPr>
          <p:nvPr>
            <p:ph type="ctrTitle"/>
          </p:nvPr>
        </p:nvSpPr>
        <p:spPr>
          <a:xfrm>
            <a:off x="1331640" y="665162"/>
            <a:ext cx="6734175" cy="504825"/>
          </a:xfrm>
        </p:spPr>
        <p:txBody>
          <a:bodyPr/>
          <a:lstStyle/>
          <a:p>
            <a:r>
              <a:rPr lang="en-GB" altLang="en-US" dirty="0">
                <a:latin typeface="Arial" panose="020B0604020202020204" pitchFamily="34" charset="0"/>
                <a:cs typeface="Arial" panose="020B0604020202020204" pitchFamily="34" charset="0"/>
              </a:rPr>
              <a:t>21</a:t>
            </a:r>
            <a:r>
              <a:rPr lang="en-GB" altLang="en-US" baseline="30000" dirty="0">
                <a:latin typeface="Arial" panose="020B0604020202020204" pitchFamily="34" charset="0"/>
                <a:cs typeface="Arial" panose="020B0604020202020204" pitchFamily="34" charset="0"/>
              </a:rPr>
              <a:t>st</a:t>
            </a:r>
            <a:r>
              <a:rPr lang="en-GB" altLang="en-US" dirty="0">
                <a:latin typeface="Arial" panose="020B0604020202020204" pitchFamily="34" charset="0"/>
                <a:cs typeface="Arial" panose="020B0604020202020204" pitchFamily="34" charset="0"/>
              </a:rPr>
              <a:t> century McDonaldization</a:t>
            </a:r>
          </a:p>
        </p:txBody>
      </p:sp>
      <p:sp>
        <p:nvSpPr>
          <p:cNvPr id="48131" name="Subtitle 2">
            <a:extLst>
              <a:ext uri="{FF2B5EF4-FFF2-40B4-BE49-F238E27FC236}">
                <a16:creationId xmlns:a16="http://schemas.microsoft.com/office/drawing/2014/main" id="{CF86A3F0-E29D-F749-86BD-7F7A34CDEFCC}"/>
              </a:ext>
            </a:extLst>
          </p:cNvPr>
          <p:cNvSpPr>
            <a:spLocks noGrp="1"/>
          </p:cNvSpPr>
          <p:nvPr>
            <p:ph type="subTitle" idx="1"/>
          </p:nvPr>
        </p:nvSpPr>
        <p:spPr>
          <a:xfrm>
            <a:off x="431800" y="2268538"/>
            <a:ext cx="6480175" cy="3671887"/>
          </a:xfrm>
        </p:spPr>
        <p:txBody>
          <a:bodyPr/>
          <a:lstStyle/>
          <a:p>
            <a:pPr eaLnBrk="1" hangingPunct="1">
              <a:buFont typeface="Wingdings" pitchFamily="2" charset="2"/>
              <a:buChar char="§"/>
            </a:pPr>
            <a:r>
              <a:rPr lang="en-GB" altLang="en-US" dirty="0">
                <a:latin typeface="Arial" panose="020B0604020202020204" pitchFamily="34" charset="0"/>
                <a:cs typeface="Arial" panose="020B0604020202020204" pitchFamily="34" charset="0"/>
              </a:rPr>
              <a:t>Efficiency</a:t>
            </a:r>
          </a:p>
          <a:p>
            <a:pPr eaLnBrk="1" hangingPunct="1">
              <a:buFont typeface="Wingdings" pitchFamily="2" charset="2"/>
              <a:buChar char="§"/>
            </a:pPr>
            <a:r>
              <a:rPr lang="en-GB" altLang="en-US" dirty="0">
                <a:latin typeface="Arial" panose="020B0604020202020204" pitchFamily="34" charset="0"/>
                <a:cs typeface="Arial" panose="020B0604020202020204" pitchFamily="34" charset="0"/>
              </a:rPr>
              <a:t>Calculability</a:t>
            </a:r>
          </a:p>
          <a:p>
            <a:pPr eaLnBrk="1" hangingPunct="1">
              <a:buFont typeface="Wingdings" pitchFamily="2" charset="2"/>
              <a:buChar char="§"/>
            </a:pPr>
            <a:r>
              <a:rPr lang="en-GB" altLang="en-US" dirty="0">
                <a:latin typeface="Arial" panose="020B0604020202020204" pitchFamily="34" charset="0"/>
                <a:cs typeface="Arial" panose="020B0604020202020204" pitchFamily="34" charset="0"/>
              </a:rPr>
              <a:t>Predictability</a:t>
            </a:r>
          </a:p>
          <a:p>
            <a:pPr eaLnBrk="1" hangingPunct="1">
              <a:buFont typeface="Wingdings" pitchFamily="2" charset="2"/>
              <a:buChar char="§"/>
            </a:pPr>
            <a:r>
              <a:rPr lang="en-GB" altLang="en-US" dirty="0">
                <a:latin typeface="Arial" panose="020B0604020202020204" pitchFamily="34" charset="0"/>
                <a:cs typeface="Arial" panose="020B0604020202020204" pitchFamily="34" charset="0"/>
              </a:rPr>
              <a:t>Control</a:t>
            </a:r>
          </a:p>
        </p:txBody>
      </p:sp>
    </p:spTree>
    <p:extLst>
      <p:ext uri="{BB962C8B-B14F-4D97-AF65-F5344CB8AC3E}">
        <p14:creationId xmlns:p14="http://schemas.microsoft.com/office/powerpoint/2010/main" val="19954241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 descr="Picture3.png">
            <a:extLst>
              <a:ext uri="{FF2B5EF4-FFF2-40B4-BE49-F238E27FC236}">
                <a16:creationId xmlns:a16="http://schemas.microsoft.com/office/drawing/2014/main" id="{23E98EB4-8984-654D-A820-5FDAC926BD4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552" y="836712"/>
            <a:ext cx="5956300" cy="505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a:extLst>
              <a:ext uri="{FF2B5EF4-FFF2-40B4-BE49-F238E27FC236}">
                <a16:creationId xmlns:a16="http://schemas.microsoft.com/office/drawing/2014/main" id="{B44B1024-9796-3C4D-8C9C-FD16CC8FB08F}"/>
              </a:ext>
            </a:extLst>
          </p:cNvPr>
          <p:cNvSpPr txBox="1">
            <a:spLocks/>
          </p:cNvSpPr>
          <p:nvPr/>
        </p:nvSpPr>
        <p:spPr bwMode="auto">
          <a:xfrm>
            <a:off x="323528" y="194897"/>
            <a:ext cx="828092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r>
              <a:rPr lang="en-GB" altLang="en-US" sz="2800" dirty="0">
                <a:latin typeface="Arial" panose="020B0604020202020204" pitchFamily="34" charset="0"/>
                <a:cs typeface="Arial" panose="020B0604020202020204" pitchFamily="34" charset="0"/>
              </a:rPr>
              <a:t>Organisational cultures ascribed to countries</a:t>
            </a:r>
            <a:br>
              <a:rPr lang="en-GB" altLang="en-US" sz="2800" dirty="0">
                <a:latin typeface="Arial" panose="020B0604020202020204" pitchFamily="34" charset="0"/>
                <a:cs typeface="Arial" panose="020B0604020202020204" pitchFamily="34" charset="0"/>
              </a:rPr>
            </a:br>
            <a:r>
              <a:rPr lang="en-GB" altLang="en-US" sz="2800" dirty="0">
                <a:latin typeface="Arial" panose="020B0604020202020204" pitchFamily="34" charset="0"/>
                <a:cs typeface="Arial" panose="020B0604020202020204" pitchFamily="34" charset="0"/>
              </a:rPr>
              <a:t>Trompenaars &amp; Turner (1997)</a:t>
            </a:r>
          </a:p>
        </p:txBody>
      </p:sp>
    </p:spTree>
    <p:extLst>
      <p:ext uri="{BB962C8B-B14F-4D97-AF65-F5344CB8AC3E}">
        <p14:creationId xmlns:p14="http://schemas.microsoft.com/office/powerpoint/2010/main" val="16766713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1CF6E16C-BEA2-D74B-B920-847101271CA3}"/>
              </a:ext>
            </a:extLst>
          </p:cNvPr>
          <p:cNvSpPr>
            <a:spLocks noGrp="1"/>
          </p:cNvSpPr>
          <p:nvPr>
            <p:ph type="ctrTitle"/>
          </p:nvPr>
        </p:nvSpPr>
        <p:spPr>
          <a:xfrm>
            <a:off x="171804" y="188640"/>
            <a:ext cx="8800392" cy="504825"/>
          </a:xfrm>
        </p:spPr>
        <p:txBody>
          <a:bodyPr/>
          <a:lstStyle/>
          <a:p>
            <a:r>
              <a:rPr lang="en-GB" altLang="en-US" sz="3200" dirty="0">
                <a:latin typeface="Comic Sans MS" panose="030F0902030302020204" pitchFamily="66" charset="0"/>
                <a:cs typeface="Arial" panose="020B0604020202020204" pitchFamily="34" charset="0"/>
              </a:rPr>
              <a:t>Hofstede application  (software of the mind)</a:t>
            </a:r>
            <a:endParaRPr lang="en-GB" altLang="en-US" sz="32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6EA2F16A-2445-9640-8D50-9DD37FC8C2D8}"/>
              </a:ext>
            </a:extLst>
          </p:cNvPr>
          <p:cNvSpPr>
            <a:spLocks noGrp="1"/>
          </p:cNvSpPr>
          <p:nvPr>
            <p:ph type="subTitle" idx="1"/>
          </p:nvPr>
        </p:nvSpPr>
        <p:spPr>
          <a:xfrm>
            <a:off x="359532" y="708937"/>
            <a:ext cx="8424936" cy="3671887"/>
          </a:xfrm>
        </p:spPr>
        <p:txBody>
          <a:bodyPr/>
          <a:lstStyle/>
          <a:p>
            <a:pPr eaLnBrk="1" hangingPunct="1">
              <a:buFont typeface="Wingdings" pitchFamily="2" charset="2"/>
              <a:buChar char="§"/>
              <a:defRPr/>
            </a:pPr>
            <a:r>
              <a:rPr lang="en-GB" sz="2800" dirty="0"/>
              <a:t>Pyramid of people ...high PD &amp; high UA </a:t>
            </a:r>
            <a:r>
              <a:rPr lang="en-GB" sz="2800" dirty="0">
                <a:solidFill>
                  <a:srgbClr val="00B050"/>
                </a:solidFill>
              </a:rPr>
              <a:t>(Latin countries)</a:t>
            </a:r>
            <a:endParaRPr lang="en-GB" sz="2800" dirty="0"/>
          </a:p>
          <a:p>
            <a:pPr eaLnBrk="1" hangingPunct="1">
              <a:buFont typeface="Wingdings" pitchFamily="2" charset="2"/>
              <a:buChar char="§"/>
              <a:defRPr/>
            </a:pPr>
            <a:r>
              <a:rPr lang="en-GB" sz="2800" dirty="0"/>
              <a:t>Village market...low PD &amp; low UA </a:t>
            </a:r>
            <a:r>
              <a:rPr lang="en-GB" sz="2800" dirty="0">
                <a:solidFill>
                  <a:srgbClr val="00B050"/>
                </a:solidFill>
              </a:rPr>
              <a:t>(Anglo-Nordic countries)</a:t>
            </a:r>
            <a:endParaRPr lang="en-GB" sz="2800" dirty="0"/>
          </a:p>
          <a:p>
            <a:pPr eaLnBrk="1" hangingPunct="1">
              <a:buFont typeface="Wingdings" pitchFamily="2" charset="2"/>
              <a:buChar char="§"/>
              <a:defRPr/>
            </a:pPr>
            <a:r>
              <a:rPr lang="en-GB" sz="2800" dirty="0"/>
              <a:t>Well-oiled machine... </a:t>
            </a:r>
            <a:r>
              <a:rPr lang="en-GB" sz="2800" dirty="0">
                <a:solidFill>
                  <a:schemeClr val="tx1">
                    <a:lumMod val="95000"/>
                    <a:lumOff val="5000"/>
                  </a:schemeClr>
                </a:solidFill>
              </a:rPr>
              <a:t>low PD &amp; high UA </a:t>
            </a:r>
          </a:p>
          <a:p>
            <a:pPr eaLnBrk="1" hangingPunct="1">
              <a:buFont typeface="Arial" charset="0"/>
              <a:buNone/>
              <a:defRPr/>
            </a:pPr>
            <a:r>
              <a:rPr lang="en-GB" sz="2800" dirty="0">
                <a:solidFill>
                  <a:srgbClr val="00B050"/>
                </a:solidFill>
              </a:rPr>
              <a:t>(Germanic cluster)</a:t>
            </a:r>
            <a:endParaRPr lang="en-GB" sz="2800" dirty="0"/>
          </a:p>
          <a:p>
            <a:pPr eaLnBrk="1" hangingPunct="1">
              <a:buFont typeface="Wingdings" pitchFamily="2" charset="2"/>
              <a:buChar char="§"/>
              <a:defRPr/>
            </a:pPr>
            <a:r>
              <a:rPr lang="en-GB" sz="2800" dirty="0"/>
              <a:t>Family... high PD &amp; low UA  </a:t>
            </a:r>
          </a:p>
          <a:p>
            <a:pPr eaLnBrk="1" hangingPunct="1">
              <a:buFont typeface="Arial" charset="0"/>
              <a:buNone/>
              <a:defRPr/>
            </a:pPr>
            <a:r>
              <a:rPr lang="en-GB" sz="2800" dirty="0">
                <a:solidFill>
                  <a:srgbClr val="00B050"/>
                </a:solidFill>
              </a:rPr>
              <a:t>(Asian societies)</a:t>
            </a:r>
            <a:r>
              <a:rPr lang="en-GB" sz="2800" dirty="0"/>
              <a:t> </a:t>
            </a:r>
          </a:p>
          <a:p>
            <a:pPr algn="ctr" eaLnBrk="1" hangingPunct="1">
              <a:buFont typeface="Arial" charset="0"/>
              <a:buNone/>
              <a:defRPr/>
            </a:pPr>
            <a:r>
              <a:rPr lang="en-GB" sz="2400" dirty="0"/>
              <a:t>(PD=Power Distance  - </a:t>
            </a:r>
            <a:r>
              <a:rPr lang="en-GB" sz="2400" dirty="0">
                <a:solidFill>
                  <a:schemeClr val="tx1">
                    <a:lumMod val="95000"/>
                    <a:lumOff val="5000"/>
                  </a:schemeClr>
                </a:solidFill>
              </a:rPr>
              <a:t>UA: </a:t>
            </a:r>
            <a:r>
              <a:rPr lang="en-GB" sz="2400" dirty="0"/>
              <a:t>Uncertainty Avoidance)</a:t>
            </a:r>
          </a:p>
          <a:p>
            <a:pPr algn="ctr" eaLnBrk="1" hangingPunct="1">
              <a:buFont typeface="Arial" charset="0"/>
              <a:buNone/>
              <a:defRPr/>
            </a:pPr>
            <a:r>
              <a:rPr lang="en-GB" sz="2400" dirty="0">
                <a:hlinkClick r:id="rId2"/>
              </a:rPr>
              <a:t>https://www.mindtools.com/pages/article/newLDR_66.htm</a:t>
            </a:r>
            <a:endParaRPr lang="en-GB" sz="2400" dirty="0"/>
          </a:p>
          <a:p>
            <a:pPr algn="ctr" eaLnBrk="1" hangingPunct="1">
              <a:buFont typeface="Arial" charset="0"/>
              <a:buNone/>
              <a:defRPr/>
            </a:pPr>
            <a:endParaRPr lang="en-GB" sz="2400" dirty="0"/>
          </a:p>
        </p:txBody>
      </p:sp>
    </p:spTree>
    <p:extLst>
      <p:ext uri="{BB962C8B-B14F-4D97-AF65-F5344CB8AC3E}">
        <p14:creationId xmlns:p14="http://schemas.microsoft.com/office/powerpoint/2010/main" val="37268494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EDC47F30-CDE6-8D42-B03C-FAADA4101967}"/>
              </a:ext>
            </a:extLst>
          </p:cNvPr>
          <p:cNvSpPr>
            <a:spLocks noGrp="1"/>
          </p:cNvSpPr>
          <p:nvPr>
            <p:ph type="ctrTitle"/>
          </p:nvPr>
        </p:nvSpPr>
        <p:spPr>
          <a:xfrm>
            <a:off x="611560" y="412750"/>
            <a:ext cx="8064896" cy="504825"/>
          </a:xfrm>
        </p:spPr>
        <p:txBody>
          <a:bodyPr/>
          <a:lstStyle/>
          <a:p>
            <a:r>
              <a:rPr lang="en-GB" altLang="en-US" dirty="0">
                <a:latin typeface="Arial" panose="020B0604020202020204" pitchFamily="34" charset="0"/>
                <a:cs typeface="Arial" panose="020B0604020202020204" pitchFamily="34" charset="0"/>
              </a:rPr>
              <a:t>Institutional Level Differences</a:t>
            </a:r>
          </a:p>
        </p:txBody>
      </p:sp>
      <p:sp>
        <p:nvSpPr>
          <p:cNvPr id="52227" name="Subtitle 2">
            <a:extLst>
              <a:ext uri="{FF2B5EF4-FFF2-40B4-BE49-F238E27FC236}">
                <a16:creationId xmlns:a16="http://schemas.microsoft.com/office/drawing/2014/main" id="{5B663478-4F0F-DE4A-85DC-2D68A3377DF4}"/>
              </a:ext>
            </a:extLst>
          </p:cNvPr>
          <p:cNvSpPr>
            <a:spLocks noGrp="1"/>
          </p:cNvSpPr>
          <p:nvPr>
            <p:ph type="subTitle" idx="1"/>
          </p:nvPr>
        </p:nvSpPr>
        <p:spPr>
          <a:xfrm>
            <a:off x="179512" y="1196752"/>
            <a:ext cx="7632848" cy="3671887"/>
          </a:xfrm>
        </p:spPr>
        <p:txBody>
          <a:bodyPr/>
          <a:lstStyle/>
          <a:p>
            <a:pPr eaLnBrk="1" hangingPunct="1">
              <a:buFont typeface="Wingdings" pitchFamily="2" charset="2"/>
              <a:buChar char="§"/>
            </a:pPr>
            <a:r>
              <a:rPr lang="en-GB" altLang="en-US" dirty="0"/>
              <a:t>The nature of markets</a:t>
            </a:r>
          </a:p>
          <a:p>
            <a:pPr eaLnBrk="1" hangingPunct="1">
              <a:buFont typeface="Wingdings" pitchFamily="2" charset="2"/>
              <a:buChar char="§"/>
            </a:pPr>
            <a:r>
              <a:rPr lang="en-GB" altLang="en-US" dirty="0"/>
              <a:t>Influence of government on business </a:t>
            </a:r>
          </a:p>
          <a:p>
            <a:pPr eaLnBrk="1" hangingPunct="1">
              <a:buFont typeface="Wingdings" pitchFamily="2" charset="2"/>
              <a:buChar char="§"/>
            </a:pPr>
            <a:r>
              <a:rPr lang="en-GB" altLang="en-US" dirty="0"/>
              <a:t>Education system e.g. </a:t>
            </a:r>
            <a:r>
              <a:rPr lang="en-GB" altLang="en-US" dirty="0" err="1"/>
              <a:t>A’Levels</a:t>
            </a:r>
            <a:r>
              <a:rPr lang="en-GB" altLang="en-US" dirty="0"/>
              <a:t>, specialised degrees and professional bodies</a:t>
            </a:r>
          </a:p>
          <a:p>
            <a:endParaRPr lang="en-GB" altLang="en-US" dirty="0"/>
          </a:p>
        </p:txBody>
      </p:sp>
    </p:spTree>
    <p:extLst>
      <p:ext uri="{BB962C8B-B14F-4D97-AF65-F5344CB8AC3E}">
        <p14:creationId xmlns:p14="http://schemas.microsoft.com/office/powerpoint/2010/main" val="10690683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a:extLst>
              <a:ext uri="{FF2B5EF4-FFF2-40B4-BE49-F238E27FC236}">
                <a16:creationId xmlns:a16="http://schemas.microsoft.com/office/drawing/2014/main" id="{415831F1-A538-0C4D-8E38-590381F288F4}"/>
              </a:ext>
            </a:extLst>
          </p:cNvPr>
          <p:cNvSpPr>
            <a:spLocks noGrp="1"/>
          </p:cNvSpPr>
          <p:nvPr>
            <p:ph type="ctrTitle"/>
          </p:nvPr>
        </p:nvSpPr>
        <p:spPr>
          <a:xfrm>
            <a:off x="304799" y="412750"/>
            <a:ext cx="6734175" cy="504825"/>
          </a:xfrm>
        </p:spPr>
        <p:txBody>
          <a:bodyPr/>
          <a:lstStyle/>
          <a:p>
            <a:r>
              <a:rPr lang="en-GB" altLang="en-US" dirty="0">
                <a:latin typeface="Arial" panose="020B0604020202020204" pitchFamily="34" charset="0"/>
                <a:cs typeface="Arial" panose="020B0604020202020204" pitchFamily="34" charset="0"/>
              </a:rPr>
              <a:t>France</a:t>
            </a:r>
          </a:p>
        </p:txBody>
      </p:sp>
      <p:sp>
        <p:nvSpPr>
          <p:cNvPr id="3" name="Subtitle 2">
            <a:extLst>
              <a:ext uri="{FF2B5EF4-FFF2-40B4-BE49-F238E27FC236}">
                <a16:creationId xmlns:a16="http://schemas.microsoft.com/office/drawing/2014/main" id="{1B536F73-8D2E-154C-8706-8FF2949DE4F0}"/>
              </a:ext>
            </a:extLst>
          </p:cNvPr>
          <p:cNvSpPr>
            <a:spLocks noGrp="1"/>
          </p:cNvSpPr>
          <p:nvPr>
            <p:ph type="subTitle" idx="1"/>
          </p:nvPr>
        </p:nvSpPr>
        <p:spPr>
          <a:xfrm>
            <a:off x="179512" y="1340768"/>
            <a:ext cx="7704856" cy="3671887"/>
          </a:xfrm>
        </p:spPr>
        <p:txBody>
          <a:bodyPr/>
          <a:lstStyle/>
          <a:p>
            <a:pPr marL="609600" indent="-609600" eaLnBrk="1" hangingPunct="1">
              <a:buFont typeface="Wingdings" pitchFamily="2" charset="2"/>
              <a:buChar char="§"/>
              <a:defRPr/>
            </a:pPr>
            <a:r>
              <a:rPr lang="en-GB" altLang="en-US" dirty="0"/>
              <a:t>Centralised hierarchy reflects elite business education in Grand </a:t>
            </a:r>
            <a:r>
              <a:rPr lang="en-GB" altLang="en-US" dirty="0" err="1"/>
              <a:t>Ecoles</a:t>
            </a:r>
            <a:endParaRPr lang="en-GB" altLang="en-US" dirty="0"/>
          </a:p>
          <a:p>
            <a:pPr marL="609600" indent="-609600" eaLnBrk="1" hangingPunct="1">
              <a:buFont typeface="Wingdings" pitchFamily="2" charset="2"/>
              <a:buChar char="§"/>
              <a:defRPr/>
            </a:pPr>
            <a:r>
              <a:rPr lang="en-GB" altLang="en-US" dirty="0"/>
              <a:t>Strong role of the State</a:t>
            </a:r>
          </a:p>
          <a:p>
            <a:pPr>
              <a:buFont typeface="Arial" charset="0"/>
              <a:buNone/>
              <a:defRPr/>
            </a:pPr>
            <a:endParaRPr lang="en-GB" dirty="0"/>
          </a:p>
        </p:txBody>
      </p:sp>
    </p:spTree>
    <p:extLst>
      <p:ext uri="{BB962C8B-B14F-4D97-AF65-F5344CB8AC3E}">
        <p14:creationId xmlns:p14="http://schemas.microsoft.com/office/powerpoint/2010/main" val="549169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34CADE6E-C06A-3F4D-B2CE-E2BE042793BA}"/>
              </a:ext>
            </a:extLst>
          </p:cNvPr>
          <p:cNvSpPr>
            <a:spLocks noGrp="1"/>
          </p:cNvSpPr>
          <p:nvPr>
            <p:ph type="ctrTitle"/>
          </p:nvPr>
        </p:nvSpPr>
        <p:spPr>
          <a:xfrm>
            <a:off x="431800" y="260648"/>
            <a:ext cx="6734175" cy="504825"/>
          </a:xfrm>
        </p:spPr>
        <p:txBody>
          <a:bodyPr/>
          <a:lstStyle/>
          <a:p>
            <a:r>
              <a:rPr lang="en-GB" altLang="en-US" dirty="0">
                <a:latin typeface="Arial" panose="020B0604020202020204" pitchFamily="34" charset="0"/>
                <a:cs typeface="Arial" panose="020B0604020202020204" pitchFamily="34" charset="0"/>
              </a:rPr>
              <a:t>Hierarchy in France</a:t>
            </a:r>
          </a:p>
        </p:txBody>
      </p:sp>
      <p:sp>
        <p:nvSpPr>
          <p:cNvPr id="3" name="Subtitle 2">
            <a:extLst>
              <a:ext uri="{FF2B5EF4-FFF2-40B4-BE49-F238E27FC236}">
                <a16:creationId xmlns:a16="http://schemas.microsoft.com/office/drawing/2014/main" id="{5619DA81-C012-514B-BF47-987CB8178C58}"/>
              </a:ext>
            </a:extLst>
          </p:cNvPr>
          <p:cNvSpPr>
            <a:spLocks noGrp="1"/>
          </p:cNvSpPr>
          <p:nvPr>
            <p:ph type="subTitle" idx="1"/>
          </p:nvPr>
        </p:nvSpPr>
        <p:spPr>
          <a:xfrm>
            <a:off x="18391" y="765473"/>
            <a:ext cx="8874089" cy="4823767"/>
          </a:xfrm>
        </p:spPr>
        <p:txBody>
          <a:bodyPr>
            <a:noAutofit/>
          </a:bodyPr>
          <a:lstStyle/>
          <a:p>
            <a:pPr>
              <a:buFont typeface="Arial" charset="0"/>
              <a:buNone/>
              <a:defRPr/>
            </a:pPr>
            <a:r>
              <a:rPr lang="en-GB" sz="2400" dirty="0"/>
              <a:t>In France both business and political life are characterised by a strong hierarchical structure in large companies. Positions and the corresponding power are clearly defined. And when dealing with the French, you should stick to formal etiquette.</a:t>
            </a:r>
            <a:br>
              <a:rPr lang="en-GB" sz="2400" dirty="0"/>
            </a:br>
            <a:br>
              <a:rPr lang="en-GB" sz="2400" dirty="0"/>
            </a:br>
            <a:r>
              <a:rPr lang="en-GB" sz="2400" dirty="0"/>
              <a:t>Respect for authority in French organisations is based on respect for competence. The PDG (</a:t>
            </a:r>
            <a:r>
              <a:rPr lang="en-GB" sz="2400" dirty="0" err="1"/>
              <a:t>Président</a:t>
            </a:r>
            <a:r>
              <a:rPr lang="en-GB" sz="2400" dirty="0"/>
              <a:t> </a:t>
            </a:r>
            <a:r>
              <a:rPr lang="en-GB" sz="2400" dirty="0" err="1"/>
              <a:t>Directeur</a:t>
            </a:r>
            <a:r>
              <a:rPr lang="en-GB" sz="2400" dirty="0"/>
              <a:t> </a:t>
            </a:r>
            <a:r>
              <a:rPr lang="en-GB" sz="2400" dirty="0" err="1"/>
              <a:t>Général</a:t>
            </a:r>
            <a:r>
              <a:rPr lang="en-GB" sz="2400" dirty="0"/>
              <a:t>) or ‘patron’ (general manager) will be expected to possess a strong authority and general expertise. Usually, the patron does not have any personal relationship with subordinates in or outside of the office. He/she is shielded by his/her secretary. Hence, if you try to contact people at top positions you always have to get past their secretary first!</a:t>
            </a:r>
          </a:p>
        </p:txBody>
      </p:sp>
    </p:spTree>
    <p:extLst>
      <p:ext uri="{BB962C8B-B14F-4D97-AF65-F5344CB8AC3E}">
        <p14:creationId xmlns:p14="http://schemas.microsoft.com/office/powerpoint/2010/main" val="31169539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8AD1B260-F11B-2F4C-AE7C-CFD6786D2835}"/>
              </a:ext>
            </a:extLst>
          </p:cNvPr>
          <p:cNvSpPr>
            <a:spLocks noGrp="1"/>
          </p:cNvSpPr>
          <p:nvPr>
            <p:ph type="ctrTitle"/>
          </p:nvPr>
        </p:nvSpPr>
        <p:spPr>
          <a:xfrm>
            <a:off x="539552" y="260648"/>
            <a:ext cx="6734175" cy="504825"/>
          </a:xfrm>
        </p:spPr>
        <p:txBody>
          <a:bodyPr/>
          <a:lstStyle/>
          <a:p>
            <a:r>
              <a:rPr lang="en-GB" altLang="en-US" dirty="0">
                <a:latin typeface="Arial" panose="020B0604020202020204" pitchFamily="34" charset="0"/>
                <a:cs typeface="Arial" panose="020B0604020202020204" pitchFamily="34" charset="0"/>
              </a:rPr>
              <a:t>Strategy</a:t>
            </a:r>
          </a:p>
        </p:txBody>
      </p:sp>
      <p:sp>
        <p:nvSpPr>
          <p:cNvPr id="3" name="Subtitle 2">
            <a:extLst>
              <a:ext uri="{FF2B5EF4-FFF2-40B4-BE49-F238E27FC236}">
                <a16:creationId xmlns:a16="http://schemas.microsoft.com/office/drawing/2014/main" id="{D4ECFF93-C44F-884C-BBD6-BC987FB385F5}"/>
              </a:ext>
            </a:extLst>
          </p:cNvPr>
          <p:cNvSpPr>
            <a:spLocks noGrp="1"/>
          </p:cNvSpPr>
          <p:nvPr>
            <p:ph type="subTitle" idx="1"/>
          </p:nvPr>
        </p:nvSpPr>
        <p:spPr>
          <a:xfrm>
            <a:off x="251520" y="765473"/>
            <a:ext cx="8640960" cy="4823767"/>
          </a:xfrm>
        </p:spPr>
        <p:txBody>
          <a:bodyPr>
            <a:normAutofit fontScale="77500" lnSpcReduction="20000"/>
          </a:bodyPr>
          <a:lstStyle/>
          <a:p>
            <a:pPr>
              <a:buFont typeface="Arial" charset="0"/>
              <a:buNone/>
              <a:defRPr/>
            </a:pPr>
            <a:r>
              <a:rPr lang="en-GB" dirty="0"/>
              <a:t>Strategies are usually developed on a long-term basis. The larger the company, the longer and the more elaborate the planning. Planning is done at the top of an organisation, never by the staff. The PDG decides what has to be done and depicts his/her ideas. </a:t>
            </a:r>
            <a:br>
              <a:rPr lang="en-GB" dirty="0"/>
            </a:br>
            <a:br>
              <a:rPr lang="en-GB" dirty="0"/>
            </a:br>
            <a:r>
              <a:rPr lang="en-GB" dirty="0"/>
              <a:t>A vital part of communication in French organisations is partly hidden beneath a complex network of personal ties and alliances that helps people to get things done. </a:t>
            </a:r>
            <a:br>
              <a:rPr lang="en-GB" dirty="0"/>
            </a:br>
            <a:br>
              <a:rPr lang="en-GB" dirty="0"/>
            </a:br>
            <a:r>
              <a:rPr lang="en-GB" dirty="0"/>
              <a:t>Beyond that, the French language often employs rhetoric and philosophical devices, as an indicator of education and status. The French like abstract reasoning, theories, and logic so much that it sometimes confuses straightforward, pragmatic thinkers, like for instance the British.</a:t>
            </a:r>
          </a:p>
        </p:txBody>
      </p:sp>
    </p:spTree>
    <p:extLst>
      <p:ext uri="{BB962C8B-B14F-4D97-AF65-F5344CB8AC3E}">
        <p14:creationId xmlns:p14="http://schemas.microsoft.com/office/powerpoint/2010/main" val="12085341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a:extLst>
              <a:ext uri="{FF2B5EF4-FFF2-40B4-BE49-F238E27FC236}">
                <a16:creationId xmlns:a16="http://schemas.microsoft.com/office/drawing/2014/main" id="{DAE7647B-DE1B-8A41-ADCE-3D5C1C4A877A}"/>
              </a:ext>
            </a:extLst>
          </p:cNvPr>
          <p:cNvSpPr>
            <a:spLocks noGrp="1"/>
          </p:cNvSpPr>
          <p:nvPr>
            <p:ph type="ctrTitle"/>
          </p:nvPr>
        </p:nvSpPr>
        <p:spPr>
          <a:xfrm>
            <a:off x="457733" y="260648"/>
            <a:ext cx="6734175" cy="504825"/>
          </a:xfrm>
        </p:spPr>
        <p:txBody>
          <a:bodyPr/>
          <a:lstStyle/>
          <a:p>
            <a:r>
              <a:rPr lang="en-GB" altLang="en-US" dirty="0">
                <a:latin typeface="Arial" panose="020B0604020202020204" pitchFamily="34" charset="0"/>
                <a:cs typeface="Arial" panose="020B0604020202020204" pitchFamily="34" charset="0"/>
              </a:rPr>
              <a:t>Meetings in France</a:t>
            </a:r>
          </a:p>
        </p:txBody>
      </p:sp>
      <p:sp>
        <p:nvSpPr>
          <p:cNvPr id="3" name="Subtitle 2">
            <a:extLst>
              <a:ext uri="{FF2B5EF4-FFF2-40B4-BE49-F238E27FC236}">
                <a16:creationId xmlns:a16="http://schemas.microsoft.com/office/drawing/2014/main" id="{26CB454C-D6FC-8140-96DE-C310D45227E2}"/>
              </a:ext>
            </a:extLst>
          </p:cNvPr>
          <p:cNvSpPr>
            <a:spLocks noGrp="1"/>
          </p:cNvSpPr>
          <p:nvPr>
            <p:ph type="subTitle" idx="1"/>
          </p:nvPr>
        </p:nvSpPr>
        <p:spPr>
          <a:xfrm>
            <a:off x="323528" y="793820"/>
            <a:ext cx="8640960" cy="4579396"/>
          </a:xfrm>
        </p:spPr>
        <p:txBody>
          <a:bodyPr>
            <a:normAutofit fontScale="92500" lnSpcReduction="20000"/>
          </a:bodyPr>
          <a:lstStyle/>
          <a:p>
            <a:pPr>
              <a:buFont typeface="Arial" charset="0"/>
              <a:buNone/>
              <a:defRPr/>
            </a:pPr>
            <a:r>
              <a:rPr lang="en-GB" dirty="0"/>
              <a:t>The French hold meetings simply to discuss a certain subject at stake, and the time will be used to give instructions and to co-ordinate on-going actions. Important decisions are hardly ever made during the meeting itself. </a:t>
            </a:r>
            <a:br>
              <a:rPr lang="en-GB" dirty="0"/>
            </a:br>
            <a:br>
              <a:rPr lang="en-GB" dirty="0"/>
            </a:br>
            <a:r>
              <a:rPr lang="en-GB" dirty="0"/>
              <a:t>The seating at most meetings is arranged in coherence with the company’s hierarchical order. Be aware that there is an evident difference between a manager - the patron - and his or her subordinates. Meetings with a tight schedule and a detailed agenda are most common.</a:t>
            </a:r>
          </a:p>
        </p:txBody>
      </p:sp>
    </p:spTree>
    <p:extLst>
      <p:ext uri="{BB962C8B-B14F-4D97-AF65-F5344CB8AC3E}">
        <p14:creationId xmlns:p14="http://schemas.microsoft.com/office/powerpoint/2010/main" val="10170830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id="{9C37FAC0-909D-2C45-A161-9EBA0AAE7071}"/>
              </a:ext>
            </a:extLst>
          </p:cNvPr>
          <p:cNvSpPr>
            <a:spLocks noGrp="1"/>
          </p:cNvSpPr>
          <p:nvPr>
            <p:ph type="ctrTitle"/>
          </p:nvPr>
        </p:nvSpPr>
        <p:spPr>
          <a:xfrm>
            <a:off x="424810" y="260648"/>
            <a:ext cx="6734175" cy="504825"/>
          </a:xfrm>
        </p:spPr>
        <p:txBody>
          <a:bodyPr/>
          <a:lstStyle/>
          <a:p>
            <a:r>
              <a:rPr lang="en-GB" altLang="en-US" dirty="0">
                <a:latin typeface="Arial" panose="020B0604020202020204" pitchFamily="34" charset="0"/>
                <a:cs typeface="Arial" panose="020B0604020202020204" pitchFamily="34" charset="0"/>
              </a:rPr>
              <a:t>Germany</a:t>
            </a:r>
          </a:p>
        </p:txBody>
      </p:sp>
      <p:sp>
        <p:nvSpPr>
          <p:cNvPr id="57347" name="Subtitle 2">
            <a:extLst>
              <a:ext uri="{FF2B5EF4-FFF2-40B4-BE49-F238E27FC236}">
                <a16:creationId xmlns:a16="http://schemas.microsoft.com/office/drawing/2014/main" id="{073BDBBB-9A5B-6646-AD26-BDBE03D8C95D}"/>
              </a:ext>
            </a:extLst>
          </p:cNvPr>
          <p:cNvSpPr>
            <a:spLocks noGrp="1"/>
          </p:cNvSpPr>
          <p:nvPr>
            <p:ph type="subTitle" idx="1"/>
          </p:nvPr>
        </p:nvSpPr>
        <p:spPr>
          <a:xfrm>
            <a:off x="251520" y="1052736"/>
            <a:ext cx="8136904" cy="3671887"/>
          </a:xfrm>
        </p:spPr>
        <p:txBody>
          <a:bodyPr/>
          <a:lstStyle/>
          <a:p>
            <a:pPr eaLnBrk="1" hangingPunct="1">
              <a:buFont typeface="Wingdings" pitchFamily="2" charset="2"/>
              <a:buChar char="§"/>
            </a:pPr>
            <a:r>
              <a:rPr lang="en-GB" altLang="en-US" dirty="0"/>
              <a:t>Short hierarchy authority linked to expertise</a:t>
            </a:r>
          </a:p>
          <a:p>
            <a:pPr eaLnBrk="1" hangingPunct="1">
              <a:buFont typeface="Wingdings" pitchFamily="2" charset="2"/>
              <a:buChar char="§"/>
            </a:pPr>
            <a:r>
              <a:rPr lang="en-GB" altLang="en-US" dirty="0"/>
              <a:t>High status for engineering</a:t>
            </a:r>
          </a:p>
          <a:p>
            <a:pPr eaLnBrk="1" hangingPunct="1">
              <a:buFont typeface="Wingdings" pitchFamily="2" charset="2"/>
              <a:buChar char="§"/>
            </a:pPr>
            <a:r>
              <a:rPr lang="en-GB" altLang="en-US" dirty="0"/>
              <a:t>Low power distance through co determination</a:t>
            </a:r>
          </a:p>
          <a:p>
            <a:pPr eaLnBrk="1" hangingPunct="1">
              <a:buFont typeface="Wingdings" pitchFamily="2" charset="2"/>
              <a:buChar char="§"/>
            </a:pPr>
            <a:r>
              <a:rPr lang="en-GB" altLang="en-US" dirty="0"/>
              <a:t>Company apprentice system</a:t>
            </a:r>
          </a:p>
          <a:p>
            <a:pPr eaLnBrk="1" hangingPunct="1">
              <a:buFont typeface="Wingdings" pitchFamily="2" charset="2"/>
              <a:buChar char="§"/>
            </a:pPr>
            <a:r>
              <a:rPr lang="en-GB" altLang="en-US" dirty="0"/>
              <a:t>Democratic modes through society</a:t>
            </a:r>
          </a:p>
        </p:txBody>
      </p:sp>
    </p:spTree>
    <p:extLst>
      <p:ext uri="{BB962C8B-B14F-4D97-AF65-F5344CB8AC3E}">
        <p14:creationId xmlns:p14="http://schemas.microsoft.com/office/powerpoint/2010/main" val="14542469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BD347477-5797-5241-835D-F1CE0FB8A14B}"/>
              </a:ext>
            </a:extLst>
          </p:cNvPr>
          <p:cNvSpPr>
            <a:spLocks noGrp="1"/>
          </p:cNvSpPr>
          <p:nvPr>
            <p:ph type="ctrTitle"/>
          </p:nvPr>
        </p:nvSpPr>
        <p:spPr>
          <a:xfrm>
            <a:off x="458009" y="552190"/>
            <a:ext cx="6734175" cy="504825"/>
          </a:xfrm>
        </p:spPr>
        <p:txBody>
          <a:bodyPr/>
          <a:lstStyle/>
          <a:p>
            <a:r>
              <a:rPr lang="en-GB" altLang="en-US" dirty="0">
                <a:latin typeface="Arial" panose="020B0604020202020204" pitchFamily="34" charset="0"/>
                <a:cs typeface="Arial" panose="020B0604020202020204" pitchFamily="34" charset="0"/>
              </a:rPr>
              <a:t>UK</a:t>
            </a:r>
          </a:p>
        </p:txBody>
      </p:sp>
      <p:sp>
        <p:nvSpPr>
          <p:cNvPr id="58371" name="Subtitle 2">
            <a:extLst>
              <a:ext uri="{FF2B5EF4-FFF2-40B4-BE49-F238E27FC236}">
                <a16:creationId xmlns:a16="http://schemas.microsoft.com/office/drawing/2014/main" id="{4B1AF8E4-ABA5-1E4D-8587-E41D02E9EB4D}"/>
              </a:ext>
            </a:extLst>
          </p:cNvPr>
          <p:cNvSpPr>
            <a:spLocks noGrp="1"/>
          </p:cNvSpPr>
          <p:nvPr>
            <p:ph type="subTitle" idx="1"/>
          </p:nvPr>
        </p:nvSpPr>
        <p:spPr>
          <a:xfrm>
            <a:off x="458009" y="1057015"/>
            <a:ext cx="7858407" cy="3671887"/>
          </a:xfrm>
        </p:spPr>
        <p:txBody>
          <a:bodyPr/>
          <a:lstStyle/>
          <a:p>
            <a:pPr eaLnBrk="1" hangingPunct="1">
              <a:buFont typeface="Wingdings" pitchFamily="2" charset="2"/>
              <a:buChar char="§"/>
            </a:pPr>
            <a:r>
              <a:rPr lang="en-GB" altLang="en-US" dirty="0"/>
              <a:t>Categories of workers</a:t>
            </a:r>
          </a:p>
          <a:p>
            <a:pPr eaLnBrk="1" hangingPunct="1">
              <a:buFont typeface="Wingdings" pitchFamily="2" charset="2"/>
              <a:buChar char="§"/>
            </a:pPr>
            <a:r>
              <a:rPr lang="en-GB" altLang="en-US" dirty="0"/>
              <a:t>Functional structures </a:t>
            </a:r>
            <a:r>
              <a:rPr lang="en-GB" altLang="en-US" dirty="0">
                <a:latin typeface="Times New Roman" panose="02020603050405020304" pitchFamily="18" charset="0"/>
              </a:rPr>
              <a:t>‘</a:t>
            </a:r>
            <a:r>
              <a:rPr lang="en-GB" altLang="en-US" dirty="0"/>
              <a:t>staff</a:t>
            </a:r>
            <a:r>
              <a:rPr lang="en-GB" altLang="en-US" dirty="0">
                <a:latin typeface="Times New Roman" panose="02020603050405020304" pitchFamily="18" charset="0"/>
              </a:rPr>
              <a:t>’</a:t>
            </a:r>
            <a:r>
              <a:rPr lang="en-GB" altLang="en-US" dirty="0"/>
              <a:t> support role e.g. Marketing and HRM </a:t>
            </a:r>
          </a:p>
          <a:p>
            <a:pPr eaLnBrk="1" hangingPunct="1">
              <a:buFont typeface="Wingdings" pitchFamily="2" charset="2"/>
              <a:buChar char="§"/>
            </a:pPr>
            <a:r>
              <a:rPr lang="en-GB" altLang="en-US" dirty="0"/>
              <a:t>Craft apprentice tradition</a:t>
            </a:r>
          </a:p>
          <a:p>
            <a:pPr eaLnBrk="1" hangingPunct="1">
              <a:buFont typeface="Wingdings" pitchFamily="2" charset="2"/>
              <a:buChar char="§"/>
            </a:pPr>
            <a:r>
              <a:rPr lang="en-GB" altLang="en-US" dirty="0"/>
              <a:t>Strength of professional bodies e.g. CIPD</a:t>
            </a:r>
          </a:p>
          <a:p>
            <a:endParaRPr lang="en-GB" altLang="en-US" dirty="0"/>
          </a:p>
        </p:txBody>
      </p:sp>
    </p:spTree>
    <p:extLst>
      <p:ext uri="{BB962C8B-B14F-4D97-AF65-F5344CB8AC3E}">
        <p14:creationId xmlns:p14="http://schemas.microsoft.com/office/powerpoint/2010/main" val="2513687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id="{2B49D88A-D222-B346-A968-379BB6ED2AA4}"/>
              </a:ext>
            </a:extLst>
          </p:cNvPr>
          <p:cNvSpPr>
            <a:spLocks noGrp="1"/>
          </p:cNvSpPr>
          <p:nvPr>
            <p:ph type="ctrTitle"/>
          </p:nvPr>
        </p:nvSpPr>
        <p:spPr>
          <a:xfrm>
            <a:off x="431800" y="412750"/>
            <a:ext cx="6734175" cy="504825"/>
          </a:xfrm>
        </p:spPr>
        <p:txBody>
          <a:bodyPr/>
          <a:lstStyle/>
          <a:p>
            <a:r>
              <a:rPr lang="en-GB" altLang="en-US" dirty="0">
                <a:latin typeface="Arial" panose="020B0604020202020204" pitchFamily="34" charset="0"/>
                <a:cs typeface="Arial" panose="020B0604020202020204" pitchFamily="34" charset="0"/>
              </a:rPr>
              <a:t>Japan</a:t>
            </a:r>
          </a:p>
        </p:txBody>
      </p:sp>
      <p:sp>
        <p:nvSpPr>
          <p:cNvPr id="59395" name="Subtitle 2">
            <a:extLst>
              <a:ext uri="{FF2B5EF4-FFF2-40B4-BE49-F238E27FC236}">
                <a16:creationId xmlns:a16="http://schemas.microsoft.com/office/drawing/2014/main" id="{CD4BDC53-53B0-0D49-B72D-250C58896A64}"/>
              </a:ext>
            </a:extLst>
          </p:cNvPr>
          <p:cNvSpPr>
            <a:spLocks noGrp="1"/>
          </p:cNvSpPr>
          <p:nvPr>
            <p:ph type="subTitle" idx="1"/>
          </p:nvPr>
        </p:nvSpPr>
        <p:spPr>
          <a:xfrm>
            <a:off x="397220" y="1124744"/>
            <a:ext cx="8063212" cy="3671887"/>
          </a:xfrm>
        </p:spPr>
        <p:txBody>
          <a:bodyPr/>
          <a:lstStyle/>
          <a:p>
            <a:pPr eaLnBrk="1" hangingPunct="1">
              <a:buFont typeface="Wingdings" pitchFamily="2" charset="2"/>
              <a:buChar char="§"/>
            </a:pPr>
            <a:r>
              <a:rPr lang="en-GB" altLang="en-US" dirty="0"/>
              <a:t>Adaptable cultures</a:t>
            </a:r>
          </a:p>
          <a:p>
            <a:pPr eaLnBrk="1" hangingPunct="1">
              <a:buFont typeface="Wingdings" pitchFamily="2" charset="2"/>
              <a:buChar char="§"/>
            </a:pPr>
            <a:r>
              <a:rPr lang="en-GB" altLang="en-US" dirty="0"/>
              <a:t>Cultivation of harmonious relations at all levels</a:t>
            </a:r>
          </a:p>
          <a:p>
            <a:pPr eaLnBrk="1" hangingPunct="1">
              <a:buFont typeface="Wingdings" pitchFamily="2" charset="2"/>
              <a:buChar char="§"/>
            </a:pPr>
            <a:r>
              <a:rPr lang="en-GB" altLang="en-US" dirty="0"/>
              <a:t>Merging of individual with common goals</a:t>
            </a:r>
          </a:p>
          <a:p>
            <a:pPr eaLnBrk="1" hangingPunct="1">
              <a:buFont typeface="Wingdings" pitchFamily="2" charset="2"/>
              <a:buChar char="§"/>
            </a:pPr>
            <a:r>
              <a:rPr lang="en-GB" altLang="en-US" dirty="0"/>
              <a:t>Shameful to change jobs/company ethic (whole view) </a:t>
            </a:r>
          </a:p>
          <a:p>
            <a:endParaRPr lang="en-GB" altLang="en-US" dirty="0"/>
          </a:p>
        </p:txBody>
      </p:sp>
    </p:spTree>
    <p:extLst>
      <p:ext uri="{BB962C8B-B14F-4D97-AF65-F5344CB8AC3E}">
        <p14:creationId xmlns:p14="http://schemas.microsoft.com/office/powerpoint/2010/main" val="25691834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B7785515-0F4B-1548-818B-29D9215197C0}"/>
              </a:ext>
            </a:extLst>
          </p:cNvPr>
          <p:cNvSpPr>
            <a:spLocks noGrp="1"/>
          </p:cNvSpPr>
          <p:nvPr>
            <p:ph type="ctrTitle"/>
          </p:nvPr>
        </p:nvSpPr>
        <p:spPr>
          <a:xfrm>
            <a:off x="539552" y="395575"/>
            <a:ext cx="6734175" cy="504825"/>
          </a:xfrm>
        </p:spPr>
        <p:txBody>
          <a:bodyPr/>
          <a:lstStyle/>
          <a:p>
            <a:r>
              <a:rPr lang="en-GB" altLang="en-US" dirty="0">
                <a:latin typeface="Arial" panose="020B0604020202020204" pitchFamily="34" charset="0"/>
                <a:cs typeface="Arial" panose="020B0604020202020204" pitchFamily="34" charset="0"/>
              </a:rPr>
              <a:t>Finland</a:t>
            </a:r>
          </a:p>
        </p:txBody>
      </p:sp>
      <p:sp>
        <p:nvSpPr>
          <p:cNvPr id="60419" name="Subtitle 2">
            <a:extLst>
              <a:ext uri="{FF2B5EF4-FFF2-40B4-BE49-F238E27FC236}">
                <a16:creationId xmlns:a16="http://schemas.microsoft.com/office/drawing/2014/main" id="{88A3E91A-522F-9744-BFF0-56680268F6B3}"/>
              </a:ext>
            </a:extLst>
          </p:cNvPr>
          <p:cNvSpPr>
            <a:spLocks noGrp="1"/>
          </p:cNvSpPr>
          <p:nvPr>
            <p:ph type="subTitle" idx="1"/>
          </p:nvPr>
        </p:nvSpPr>
        <p:spPr>
          <a:xfrm>
            <a:off x="539552" y="1268760"/>
            <a:ext cx="6480175" cy="3671887"/>
          </a:xfrm>
        </p:spPr>
        <p:txBody>
          <a:bodyPr/>
          <a:lstStyle/>
          <a:p>
            <a:pPr eaLnBrk="1" hangingPunct="1"/>
            <a:r>
              <a:rPr lang="en-GB" altLang="en-US" dirty="0"/>
              <a:t>Nokia:</a:t>
            </a:r>
          </a:p>
          <a:p>
            <a:pPr eaLnBrk="1" hangingPunct="1">
              <a:buFont typeface="Wingdings" pitchFamily="2" charset="2"/>
              <a:buChar char="§"/>
            </a:pPr>
            <a:r>
              <a:rPr lang="en-GB" altLang="en-US" dirty="0"/>
              <a:t>Flat structure </a:t>
            </a:r>
            <a:r>
              <a:rPr lang="en-GB" altLang="en-US" dirty="0">
                <a:latin typeface="Times New Roman" panose="02020603050405020304" pitchFamily="18" charset="0"/>
              </a:rPr>
              <a:t>–</a:t>
            </a:r>
            <a:r>
              <a:rPr lang="en-GB" altLang="en-US" dirty="0"/>
              <a:t> limited hierarchy</a:t>
            </a:r>
          </a:p>
          <a:p>
            <a:pPr eaLnBrk="1" hangingPunct="1">
              <a:buFont typeface="Wingdings" pitchFamily="2" charset="2"/>
              <a:buChar char="§"/>
            </a:pPr>
            <a:r>
              <a:rPr lang="en-GB" altLang="en-US" dirty="0"/>
              <a:t>Egalitarian approach</a:t>
            </a:r>
          </a:p>
          <a:p>
            <a:pPr eaLnBrk="1" hangingPunct="1">
              <a:buFont typeface="Wingdings" pitchFamily="2" charset="2"/>
              <a:buChar char="§"/>
            </a:pPr>
            <a:r>
              <a:rPr lang="en-GB" altLang="en-US" dirty="0"/>
              <a:t>Electronic communication throughout</a:t>
            </a:r>
          </a:p>
          <a:p>
            <a:endParaRPr lang="en-GB" altLang="en-US" dirty="0"/>
          </a:p>
        </p:txBody>
      </p:sp>
    </p:spTree>
    <p:extLst>
      <p:ext uri="{BB962C8B-B14F-4D97-AF65-F5344CB8AC3E}">
        <p14:creationId xmlns:p14="http://schemas.microsoft.com/office/powerpoint/2010/main" val="265067243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2568</TotalTime>
  <Words>2308</Words>
  <Application>Microsoft Macintosh PowerPoint</Application>
  <PresentationFormat>On-screen Show (4:3)</PresentationFormat>
  <Paragraphs>203</Paragraphs>
  <Slides>44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Arial</vt:lpstr>
      <vt:lpstr>Comic Sans MS</vt:lpstr>
      <vt:lpstr>Courier New</vt:lpstr>
      <vt:lpstr>Myriad Pro</vt:lpstr>
      <vt:lpstr>Times New Roman</vt:lpstr>
      <vt:lpstr>Verdana</vt:lpstr>
      <vt:lpstr>Wingdings</vt:lpstr>
      <vt:lpstr>20140311PresentationUWTSDTemplate</vt:lpstr>
      <vt:lpstr>  Managing in complex environments: Strategies, Insights and Solutions MICE SPBD 7006 Week 7 (Lecture 1) National Culture  &amp;  HRM</vt:lpstr>
      <vt:lpstr>National culture and Individual Values</vt:lpstr>
      <vt:lpstr>Major cultural layers</vt:lpstr>
      <vt:lpstr>Activity</vt:lpstr>
      <vt:lpstr>PowerPoint Presentation</vt:lpstr>
      <vt:lpstr>Charles Handy</vt:lpstr>
      <vt:lpstr>Power Culture </vt:lpstr>
      <vt:lpstr>PowerPoint Presentation</vt:lpstr>
      <vt:lpstr>Role Culture </vt:lpstr>
      <vt:lpstr>Task Culture</vt:lpstr>
      <vt:lpstr>Person Culture</vt:lpstr>
      <vt:lpstr>Elements of Organisational Culture</vt:lpstr>
      <vt:lpstr>Functions of culture</vt:lpstr>
      <vt:lpstr>How is culture transmitted and/or managed?</vt:lpstr>
      <vt:lpstr>Managing culture?</vt:lpstr>
      <vt:lpstr>PowerPoint Presentation</vt:lpstr>
      <vt:lpstr>How to check an organisations culture?  </vt:lpstr>
      <vt:lpstr>PowerPoint Presentation</vt:lpstr>
      <vt:lpstr>Not a ‘dry’ topic</vt:lpstr>
      <vt:lpstr>PowerPoint Presentation</vt:lpstr>
      <vt:lpstr>Features of organisational structure</vt:lpstr>
      <vt:lpstr>PowerPoint Presentation</vt:lpstr>
      <vt:lpstr>Potential link to culture</vt:lpstr>
      <vt:lpstr>Symbiotic relationships</vt:lpstr>
      <vt:lpstr>Organisation Theory- the Context</vt:lpstr>
      <vt:lpstr>PowerPoint Presentation</vt:lpstr>
      <vt:lpstr>Fayol's 14 Principles of Management</vt:lpstr>
      <vt:lpstr>PowerPoint Presentation</vt:lpstr>
      <vt:lpstr>PowerPoint Presentation</vt:lpstr>
      <vt:lpstr>Four Principles of Scientific Management</vt:lpstr>
      <vt:lpstr>McDonaldization</vt:lpstr>
      <vt:lpstr>PowerPoint Presentation</vt:lpstr>
      <vt:lpstr>21st century McDonaldization</vt:lpstr>
      <vt:lpstr>PowerPoint Presentation</vt:lpstr>
      <vt:lpstr>Hofstede application  (software of the mind)</vt:lpstr>
      <vt:lpstr>Institutional Level Differences</vt:lpstr>
      <vt:lpstr>France</vt:lpstr>
      <vt:lpstr>Hierarchy in France</vt:lpstr>
      <vt:lpstr>Strategy</vt:lpstr>
      <vt:lpstr>Meetings in France</vt:lpstr>
      <vt:lpstr>Germany</vt:lpstr>
      <vt:lpstr>UK</vt:lpstr>
      <vt:lpstr>Japan</vt:lpstr>
      <vt:lpstr>Finland</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159</cp:revision>
  <cp:lastPrinted>2018-07-09T15:27:01Z</cp:lastPrinted>
  <dcterms:created xsi:type="dcterms:W3CDTF">2002-10-07T19:43:58Z</dcterms:created>
  <dcterms:modified xsi:type="dcterms:W3CDTF">2020-07-29T05:27:10Z</dcterms:modified>
</cp:coreProperties>
</file>