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111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y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CF72E8-856F-423C-BF3A-D43ACD59D0B9}" type="datetimeFigureOut">
              <a:rPr lang="cy-GB" smtClean="0"/>
              <a:t>26/10/2017</a:t>
            </a:fld>
            <a:endParaRPr lang="cy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y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y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D6BB82-478A-45AA-8803-FBA29A40BA89}" type="slidenum">
              <a:rPr lang="cy-GB" smtClean="0"/>
              <a:t>‹#›</a:t>
            </a:fld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908977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AC94F-4FCB-41CC-88AA-434BAE31E90F}" type="datetime1">
              <a:rPr lang="cy-GB" smtClean="0"/>
              <a:t>26/10/2017</a:t>
            </a:fld>
            <a:endParaRPr lang="cy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r>
              <a:rPr lang="cy-GB" dirty="0"/>
              <a:t>EAEC6001, 1501950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185AF771-FC9F-4E2A-9D0F-2E392708FE75}" type="slidenum">
              <a:rPr lang="cy-GB" smtClean="0"/>
              <a:t>‹#›</a:t>
            </a:fld>
            <a:endParaRPr lang="cy-GB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5569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4475-09C2-4B07-B201-7F70A6E6B093}" type="datetime1">
              <a:rPr lang="cy-GB" smtClean="0"/>
              <a:t>26/10/2017</a:t>
            </a:fld>
            <a:endParaRPr lang="cy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 dirty="0"/>
              <a:t>EAEC6001, 1501950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‹#›</a:t>
            </a:fld>
            <a:endParaRPr lang="cy-GB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9374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78202-B8DC-4B0F-BD17-E6DEE0CD7F6C}" type="datetime1">
              <a:rPr lang="cy-GB" smtClean="0"/>
              <a:t>26/10/2017</a:t>
            </a:fld>
            <a:endParaRPr lang="cy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 dirty="0"/>
              <a:t>EAEC6001, 1501950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‹#›</a:t>
            </a:fld>
            <a:endParaRPr lang="cy-GB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6836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C7649-9FB7-4E28-B956-51195BA80607}" type="datetime1">
              <a:rPr lang="cy-GB" smtClean="0"/>
              <a:t>26/10/2017</a:t>
            </a:fld>
            <a:endParaRPr lang="cy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 dirty="0"/>
              <a:t>EAEC6001, 1501950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‹#›</a:t>
            </a:fld>
            <a:endParaRPr lang="cy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7917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2C06-62C5-487A-90B0-F142E2FB4A33}" type="datetime1">
              <a:rPr lang="cy-GB" smtClean="0"/>
              <a:t>26/10/2017</a:t>
            </a:fld>
            <a:endParaRPr lang="cy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 dirty="0"/>
              <a:t>EAEC6001, 1501950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‹#›</a:t>
            </a:fld>
            <a:endParaRPr lang="cy-GB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8796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C57C7-8A3E-4B93-A841-10212B9EB85C}" type="datetime1">
              <a:rPr lang="cy-GB" smtClean="0"/>
              <a:t>26/10/2017</a:t>
            </a:fld>
            <a:endParaRPr lang="cy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 dirty="0"/>
              <a:t>EAEC6001, 1501950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‹#›</a:t>
            </a:fld>
            <a:endParaRPr lang="cy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8686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06D7E-68C8-489A-9489-475C1937148F}" type="datetime1">
              <a:rPr lang="cy-GB" smtClean="0"/>
              <a:t>26/10/2017</a:t>
            </a:fld>
            <a:endParaRPr lang="cy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 dirty="0"/>
              <a:t>EAEC6001, 1501950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‹#›</a:t>
            </a:fld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001147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F3551-E22F-43BC-9DCF-D1FEE3A3ECCB}" type="datetime1">
              <a:rPr lang="cy-GB" smtClean="0"/>
              <a:t>26/10/2017</a:t>
            </a:fld>
            <a:endParaRPr lang="cy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 dirty="0"/>
              <a:t>EAEC6001, 1501950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‹#›</a:t>
            </a:fld>
            <a:endParaRPr lang="cy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6536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0F5F2B65-00B6-4221-9304-9025EC74734E}" type="datetime1">
              <a:rPr lang="cy-GB" smtClean="0"/>
              <a:t>26/10/2017</a:t>
            </a:fld>
            <a:endParaRPr lang="cy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r>
              <a:rPr lang="cy-GB" dirty="0"/>
              <a:t>EAEC6001, 1501950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‹#›</a:t>
            </a:fld>
            <a:endParaRPr lang="cy-GB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6159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DBA7C-916E-4FE5-BB8C-FDFE4517B0BB}" type="datetime1">
              <a:rPr lang="cy-GB" smtClean="0"/>
              <a:t>26/10/2017</a:t>
            </a:fld>
            <a:endParaRPr lang="cy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 dirty="0"/>
              <a:t>EAEC6001, 1501950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‹#›</a:t>
            </a:fld>
            <a:endParaRPr lang="cy-GB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9008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BE6C9-63F8-4ECD-AF65-83BB71990E76}" type="datetime1">
              <a:rPr lang="cy-GB" smtClean="0"/>
              <a:t>26/10/2017</a:t>
            </a:fld>
            <a:endParaRPr lang="cy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 dirty="0"/>
              <a:t>EAEC6001, 1501950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‹#›</a:t>
            </a:fld>
            <a:endParaRPr lang="cy-GB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4550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DD4A0-375A-44A7-AFCD-52F50E58D3F2}" type="datetime1">
              <a:rPr lang="cy-GB" smtClean="0"/>
              <a:t>26/10/2017</a:t>
            </a:fld>
            <a:endParaRPr lang="cy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y-GB" dirty="0"/>
              <a:t>EAEC6001, 1501950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185AF771-FC9F-4E2A-9D0F-2E392708FE75}" type="slidenum">
              <a:rPr lang="cy-GB" smtClean="0"/>
              <a:t>‹#›</a:t>
            </a:fld>
            <a:endParaRPr lang="cy-GB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4723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keysituations.net/pdf/key-situation-reflection-guide.pdf" TargetMode="External"/><Relationship Id="rId13" Type="http://schemas.openxmlformats.org/officeDocument/2006/relationships/hyperlink" Target="https://learnwelsh.cymru/courses/course/700954cd-715d-e711-8421-005056994c0f/" TargetMode="External"/><Relationship Id="rId3" Type="http://schemas.openxmlformats.org/officeDocument/2006/relationships/hyperlink" Target="http://webarchive.nationalarchives.gov.uk/20120202142536/http:/www.cwdcouncil.org.uk/common-core" TargetMode="External"/><Relationship Id="rId7" Type="http://schemas.openxmlformats.org/officeDocument/2006/relationships/hyperlink" Target="http://skillsforlearning.leedsbeckett.ac.uk/preview/content/models/01.shtml" TargetMode="External"/><Relationship Id="rId12" Type="http://schemas.openxmlformats.org/officeDocument/2006/relationships/hyperlink" Target="http://cymraeg.llyw.cymru/business/workplace/manteision/?lang=en" TargetMode="External"/><Relationship Id="rId2" Type="http://schemas.openxmlformats.org/officeDocument/2006/relationships/hyperlink" Target="http://keysituations.net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eb.a.ebscohost.com.ezproxy.uwtsd.ac.uk/ehost/pdfviewer/pdfviewer?vid=1&amp;sid=598b924e-2924-446b-bf12-2cb4304e8e64@sessionmgr4009" TargetMode="External"/><Relationship Id="rId11" Type="http://schemas.openxmlformats.org/officeDocument/2006/relationships/hyperlink" Target="https://www-dawsonera-com.ezproxy.uwtsd.ac.uk/readonline/9780857253316" TargetMode="External"/><Relationship Id="rId5" Type="http://schemas.openxmlformats.org/officeDocument/2006/relationships/hyperlink" Target="https://link-springer-com.ezproxy.uwtsd.ac.uk/article/10.1007/s00426-014-0588-y" TargetMode="External"/><Relationship Id="rId10" Type="http://schemas.openxmlformats.org/officeDocument/2006/relationships/hyperlink" Target="http://www.nottingham.ac.uk/nmp/sonet/rlos/placs/critical_reflection/models/index.html" TargetMode="External"/><Relationship Id="rId4" Type="http://schemas.openxmlformats.org/officeDocument/2006/relationships/hyperlink" Target="http://research.gold.ac.uk/17938/" TargetMode="External"/><Relationship Id="rId9" Type="http://schemas.openxmlformats.org/officeDocument/2006/relationships/hyperlink" Target="http://www.open.edu/openlearn/education/learning-teach-becoming-reflective-practitioner/content-section-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9FC43-D6E0-4D16-BD94-8FCBD8834F3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y-GB" dirty="0">
                <a:latin typeface="Times New Roman" panose="02020603050405020304" pitchFamily="18" charset="0"/>
                <a:ea typeface="SimSun-ExtB" panose="02010609060101010101" pitchFamily="49" charset="-122"/>
                <a:cs typeface="Times New Roman" panose="02020603050405020304" pitchFamily="18" charset="0"/>
              </a:rPr>
              <a:t>EAEC6001:</a:t>
            </a:r>
            <a:br>
              <a:rPr lang="cy-GB" dirty="0">
                <a:latin typeface="Times New Roman" panose="02020603050405020304" pitchFamily="18" charset="0"/>
                <a:ea typeface="SimSun-ExtB" panose="02010609060101010101" pitchFamily="49" charset="-122"/>
                <a:cs typeface="Times New Roman" panose="02020603050405020304" pitchFamily="18" charset="0"/>
              </a:rPr>
            </a:br>
            <a:r>
              <a:rPr lang="cy-GB" dirty="0">
                <a:latin typeface="Times New Roman" panose="02020603050405020304" pitchFamily="18" charset="0"/>
                <a:ea typeface="SimSun-ExtB" panose="02010609060101010101" pitchFamily="49" charset="-122"/>
                <a:cs typeface="Times New Roman" panose="02020603050405020304" pitchFamily="18" charset="0"/>
              </a:rPr>
              <a:t>The </a:t>
            </a:r>
            <a:r>
              <a:rPr lang="en-GB" dirty="0">
                <a:latin typeface="Times New Roman" panose="02020603050405020304" pitchFamily="18" charset="0"/>
                <a:ea typeface="SimSun-ExtB" panose="02010609060101010101" pitchFamily="49" charset="-122"/>
                <a:cs typeface="Times New Roman" panose="02020603050405020304" pitchFamily="18" charset="0"/>
              </a:rPr>
              <a:t>Reflective</a:t>
            </a:r>
            <a:r>
              <a:rPr lang="cy-GB" dirty="0">
                <a:latin typeface="Times New Roman" panose="02020603050405020304" pitchFamily="18" charset="0"/>
                <a:ea typeface="SimSun-ExtB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ea typeface="SimSun-ExtB" panose="02010609060101010101" pitchFamily="49" charset="-122"/>
                <a:cs typeface="Times New Roman" panose="02020603050405020304" pitchFamily="18" charset="0"/>
              </a:rPr>
              <a:t>Adult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B0E537-5B36-4F08-AFB0-4F8A235B9F1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1501950 – Anwen Phillips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DFC32B-3A6C-4F66-B298-6ECAF4E73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 dirty="0"/>
              <a:t>EAEC6001, 1501950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0748F2-5761-4E23-B906-4AB86E004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1</a:t>
            </a:fld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120015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46285-2A2B-45D5-9CB2-D2CE79F57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5B8FB-E847-4EC8-A955-1550C7DD92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reflection?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Models of reflection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Situation Reflection Model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Description of the situation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alternative courses of action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GB" dirty="0"/>
          </a:p>
          <a:p>
            <a:pPr marL="457200" indent="-457200">
              <a:buFont typeface="+mj-lt"/>
              <a:buAutoNum type="arabicPeriod"/>
            </a:pPr>
            <a:endParaRPr lang="cy-GB" dirty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526F49-D10E-485A-B15D-404ACB4A3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/>
              <a:t>EAEC6001, 1501950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67F039-A88D-4072-A3AC-651465C48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2</a:t>
            </a:fld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6904962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92A7B-DB61-4A58-B3E5-EAAE5C350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cy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</a:t>
            </a: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reflection</a:t>
            </a:r>
            <a:r>
              <a:rPr lang="cy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C4F0E8-EF9C-40BD-8602-9EBB6C7833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used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a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tool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Early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Years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Experiences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be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explained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justified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challenged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Learning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from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experiences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Improving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future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cy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(The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Open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University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2017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Reed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y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Canning</a:t>
            </a:r>
            <a:r>
              <a:rPr lang="cy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2010.)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DB48BE-C8BA-4375-A541-09C8DB0D2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/>
              <a:t>EAEC6001, 1501950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282380-97BD-475D-8D2C-8A2CBE2A6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3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937164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8C352-6B09-4360-A5EE-253828C78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Models</a:t>
            </a:r>
            <a:r>
              <a:rPr lang="cy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F9F896-258C-49D6-9662-42BF2D50C3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Models give a structured approach to reflection.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Describe, Analyse and Action.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Reflection in-action.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Reflection on-action.</a:t>
            </a:r>
          </a:p>
          <a:p>
            <a:pPr marL="0" indent="0" algn="r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(Leeds Beckett University, 2015 and Schön, 1983.)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217E7E-D55D-486E-ADA3-5D99E2C4F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/>
              <a:t>EAEC6001, 1501950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4C9DD5-16BA-4AE7-A0D3-86DE1569C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4</a:t>
            </a:fld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659529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29484A50-8201-476A-94A3-98D2E19584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95" y="798974"/>
            <a:ext cx="8973871" cy="5272108"/>
          </a:xfr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0657FD-BD5F-4D32-A41B-194B00C39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/>
              <a:t>EAEC6001, 1501950</a:t>
            </a:r>
            <a:endParaRPr lang="cy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000701-F3FA-45B1-8751-E8BA89BDC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5</a:t>
            </a:fld>
            <a:endParaRPr lang="cy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C2AEDF-7ECD-498A-96C5-CA02FE51D536}"/>
              </a:ext>
            </a:extLst>
          </p:cNvPr>
          <p:cNvSpPr txBox="1"/>
          <p:nvPr/>
        </p:nvSpPr>
        <p:spPr>
          <a:xfrm>
            <a:off x="4070438" y="6231548"/>
            <a:ext cx="6639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(Source: Association Network Key Situations in Social Work, 2017) </a:t>
            </a:r>
          </a:p>
        </p:txBody>
      </p:sp>
    </p:spTree>
    <p:extLst>
      <p:ext uri="{BB962C8B-B14F-4D97-AF65-F5344CB8AC3E}">
        <p14:creationId xmlns:p14="http://schemas.microsoft.com/office/powerpoint/2010/main" val="3303156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63ABC-EC26-419F-86D4-2347F80CC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Description of the situation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487771-CFDA-4745-AC9B-2C682321DC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within a Welsh medium day care setting.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Confident speaking with first parent in English.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Nervous and anxious during conversation in Welsh with second parent.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Asked another staff member to speak to third parent knowing the conversation would be spoken in Welsh.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AF18B1-A8D2-4504-BF5D-3A8CCB03C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/>
              <a:t>EAEC6001, 1501950</a:t>
            </a:r>
            <a:endParaRPr lang="cy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71C490-C16C-4305-AECB-8F1186635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6</a:t>
            </a:fld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8883025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7D675-4B47-4FB5-B557-4A2239971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alternative courses of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947E83-401F-4210-BD45-F0215B2C7B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more experience of this type of situation.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Observe others to improve confidence and ability (Hodges and Coppola, 2015).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 my Welsh skills.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Undertake an intermediate level Welsh course (Welsh Government 2017).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945D85-9738-4929-8723-27C534A55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/>
              <a:t>EAEC6001, 1501950</a:t>
            </a:r>
            <a:endParaRPr lang="cy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04EBAC-80AB-42BB-AD7E-7E1EA01A8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7</a:t>
            </a:fld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012803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E86E8-D940-4E73-BD9D-5D4C686BD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66A484-474A-4D87-8498-5EA0374DAD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853754"/>
            <a:ext cx="9520158" cy="3612591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Association Network Key Situations in Social Work. (2017) ‘The Key Situations in Social Work Model’ </a:t>
            </a:r>
            <a:r>
              <a:rPr lang="en-GB" sz="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http://keysituations.net/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[Accessed: 20</a:t>
            </a:r>
            <a:r>
              <a:rPr lang="en-GB" sz="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2017].</a:t>
            </a:r>
          </a:p>
          <a:p>
            <a:pPr marL="0" indent="0">
              <a:buNone/>
            </a:pP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Berk, L. E. (2012) </a:t>
            </a:r>
            <a:r>
              <a:rPr lang="en-GB" sz="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Child Development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(9</a:t>
            </a:r>
            <a:r>
              <a:rPr lang="en-GB" sz="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ed). Boston: </a:t>
            </a:r>
            <a:r>
              <a:rPr lang="en-GB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Allyn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Bacon.</a:t>
            </a:r>
          </a:p>
          <a:p>
            <a:pPr marL="0" indent="0">
              <a:buNone/>
            </a:pP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Care and Social Services Inspectorate Wales. (2016) </a:t>
            </a:r>
            <a:r>
              <a:rPr lang="en-GB" sz="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Minimum Standards for Regulated Childcare for children up to the age of 12 years. 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Cardiff: Welsh Government.</a:t>
            </a:r>
          </a:p>
          <a:p>
            <a:pPr marL="0" indent="0">
              <a:buNone/>
            </a:pP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Children’s Workforce Development Council. (2010) </a:t>
            </a:r>
            <a:r>
              <a:rPr lang="en-GB" sz="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Common Core of Skills and Knowledge. 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Leeds: Children’s Workforce Development Council. [On-line]. Available at: </a:t>
            </a:r>
            <a:r>
              <a:rPr lang="en-GB" sz="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http://webarchive.nationalarchives.gov.uk/20120202142536/http://www.cwdcouncil.org.uk/common-core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[Accessed: 21</a:t>
            </a:r>
            <a:r>
              <a:rPr lang="en-GB" sz="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2017].</a:t>
            </a:r>
          </a:p>
          <a:p>
            <a:pPr marL="0" indent="0">
              <a:buNone/>
            </a:pP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Crowley, M. and Wheeler, H. (2014) ‘Working with Parents in the Early Years’, in G. Pugh and B. Duffy (</a:t>
            </a:r>
            <a:r>
              <a:rPr lang="en-GB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eds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Issues in the Early Years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London: SAGE Publications Ltd, pp.217-234.</a:t>
            </a:r>
          </a:p>
          <a:p>
            <a:pPr marL="0" indent="0">
              <a:buNone/>
            </a:pP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Goldsmiths University of London. (2017) ‘Improving professionalism through reflection and discourse in communities of practice: the key situations in social work model and project’ </a:t>
            </a:r>
            <a:r>
              <a:rPr lang="en-GB" sz="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http://research.gold.ac.uk/17938/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[Accessed: 24</a:t>
            </a:r>
            <a:r>
              <a:rPr lang="en-GB" sz="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2017].</a:t>
            </a:r>
          </a:p>
          <a:p>
            <a:pPr marL="0" indent="0">
              <a:buNone/>
            </a:pP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Hodges, N. and </a:t>
            </a:r>
            <a:r>
              <a:rPr lang="en-GB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Coppela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T. (2015) ‘What we think we learn from watching others: the moderating role of ability on perceptions of learning from observation’, </a:t>
            </a:r>
            <a:r>
              <a:rPr lang="en-US" sz="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Psychological Research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Volume 79, No.4, July, pp.609–620. [On-line]. Available at: </a:t>
            </a:r>
            <a:r>
              <a:rPr lang="en-US" sz="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https://link-springer-com.ezproxy.uwtsd.ac.uk/article/10.1007/s00426-014-0588-y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[Accessed: 26</a:t>
            </a:r>
            <a:r>
              <a:rPr lang="en-US" sz="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2017].</a:t>
            </a:r>
            <a:endParaRPr lang="en-GB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Johns, C. (2013) </a:t>
            </a:r>
            <a:r>
              <a:rPr lang="en-GB" sz="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Becoming a Reflective Practitioner. 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(4</a:t>
            </a:r>
            <a:r>
              <a:rPr lang="en-GB" sz="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ed). Oxford: Wiley-Blackwell.</a:t>
            </a:r>
          </a:p>
          <a:p>
            <a:pPr marL="0" indent="0">
              <a:buNone/>
            </a:pP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Knopf, H. T. and Swick, K. J. (2007) ‘How Parents Feel about Their Child's Teacher/School: Implications for Early Childhood Professionals’, </a:t>
            </a:r>
            <a:r>
              <a:rPr lang="en-US" sz="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Early Childhood Education Journal,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Volume 34, No. 4, February, pp.291-296. [On-line]. Available at: </a:t>
            </a:r>
            <a:r>
              <a:rPr lang="en-US" sz="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http://web.a.ebscohost.com.ezproxy.uwtsd.ac.uk/ehost/pdfviewer/pdfviewer?vid=1&amp;sid=598b924e-2924-446b-bf12-2cb4304e8e64%40sessionmgr4009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[Accessed: 21</a:t>
            </a:r>
            <a:r>
              <a:rPr lang="en-US" sz="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2017].</a:t>
            </a:r>
            <a:endParaRPr lang="en-GB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Leeds Beckett University. (2009) ‘Models for Structuring Reflection’ </a:t>
            </a:r>
            <a:r>
              <a:rPr lang="en-GB" sz="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http://skillsforlearning.leedsbeckett.ac.uk/preview/content/models/01.shtml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[Accessed: 22</a:t>
            </a:r>
            <a:r>
              <a:rPr lang="en-GB" sz="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2017].</a:t>
            </a:r>
          </a:p>
          <a:p>
            <a:pPr marL="0" indent="0">
              <a:buNone/>
            </a:pP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Paige-Smith, A. and Craft, A. (</a:t>
            </a:r>
            <a:r>
              <a:rPr lang="en-US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eds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(2011) </a:t>
            </a:r>
            <a:r>
              <a:rPr lang="en-US" sz="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Reflective Practice in the Early Years. 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Maidenhead: Open University Press.</a:t>
            </a:r>
            <a:endParaRPr lang="en-GB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Reed, M. and Canning, N. (</a:t>
            </a:r>
            <a:r>
              <a:rPr lang="en-GB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eds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(2010) </a:t>
            </a:r>
            <a:r>
              <a:rPr lang="en-GB" sz="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Reflective Practice in the Early Years. 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London: SAGE Publications Ltd.</a:t>
            </a:r>
          </a:p>
          <a:p>
            <a:pPr marL="0" indent="0">
              <a:buNone/>
            </a:pP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Schön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D. (1983) </a:t>
            </a:r>
            <a:r>
              <a:rPr lang="en-US" sz="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Reflective Practitioner: How professionals think in action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New York: Basic Books.</a:t>
            </a:r>
            <a:endParaRPr lang="en-GB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Staempfli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A. (2016) </a:t>
            </a:r>
            <a:r>
              <a:rPr lang="en-GB" sz="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Situations in Social Work Reflection Model. 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r>
              <a:rPr lang="en-GB" sz="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http://www.keysituations.net/pdf/key-situation-reflection-guide.pdf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[Accessed: 15</a:t>
            </a:r>
            <a:r>
              <a:rPr lang="en-GB" sz="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2017].</a:t>
            </a:r>
          </a:p>
          <a:p>
            <a:pPr marL="0" indent="0">
              <a:buNone/>
            </a:pPr>
            <a:r>
              <a:rPr lang="en-GB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Stobbs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P., Andrews, E. and Revels, J. (2014) ‘Inclusion and Entitlement in the Early Years for Disabled Young Children and Young Children with Special Educational Needs’, in G. Pugh and B. Duffy (</a:t>
            </a:r>
            <a:r>
              <a:rPr lang="en-GB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eds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Issues in the Early Years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London: SAGE Publications Ltd, pp.199-216.</a:t>
            </a:r>
          </a:p>
          <a:p>
            <a:pPr marL="0" indent="0">
              <a:buNone/>
            </a:pP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Open University. (2017) ‘What is critical reflection?’ </a:t>
            </a:r>
            <a:r>
              <a:rPr lang="en-GB" sz="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http://www.open.edu/openlearn/education/learning-teach-becoming-reflective-practitioner/content-section-2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[Accessed: 15</a:t>
            </a:r>
            <a:r>
              <a:rPr lang="en-GB" sz="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2017].</a:t>
            </a:r>
          </a:p>
          <a:p>
            <a:pPr marL="0" indent="0">
              <a:buNone/>
            </a:pP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Nottingham. (2009) ‘Models (or Frameworks) of Reflection’ </a:t>
            </a:r>
            <a:r>
              <a:rPr lang="en-GB" sz="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http://www.nottingham.ac.uk/nmp/sonet/rlos/placs/critical_reflection/models/index.html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[Accessed: 21</a:t>
            </a:r>
            <a:r>
              <a:rPr lang="en-GB" sz="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2017].</a:t>
            </a:r>
          </a:p>
          <a:p>
            <a:pPr marL="0" indent="0">
              <a:buNone/>
            </a:pP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Ward, U. (2009) </a:t>
            </a:r>
            <a:r>
              <a:rPr lang="en-US" sz="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with parents in early years settings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Exeter: Learning Matters Ltd. [e-book]. Available at: </a:t>
            </a:r>
            <a:r>
              <a:rPr lang="en-US" sz="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https://www-dawsonera-com.ezproxy.uwtsd.ac.uk/readonline/9780857253316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[Accessed: 24</a:t>
            </a:r>
            <a:r>
              <a:rPr lang="en-US" sz="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2017].</a:t>
            </a:r>
            <a:endParaRPr lang="en-GB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Welsh Government. (2015) ‘The Benefits of Welsh in the Workplace’ </a:t>
            </a:r>
            <a:r>
              <a:rPr lang="en-GB" sz="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http://cymraeg.llyw.cymru/business/workplace/manteision/?lang=en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[Accessed: 25</a:t>
            </a:r>
            <a:r>
              <a:rPr lang="en-GB" sz="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2017].</a:t>
            </a:r>
          </a:p>
          <a:p>
            <a:pPr marL="0" indent="0">
              <a:buNone/>
            </a:pP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Welsh Government. (2017) ‘Courses: Learn Welsh’ </a:t>
            </a:r>
            <a:r>
              <a:rPr lang="en-GB" sz="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13"/>
              </a:rPr>
              <a:t>https://learnwelsh.cymru/courses/course/700954cd-715d-e711-8421-005056994c0f/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[Accessed: 25</a:t>
            </a:r>
            <a:r>
              <a:rPr lang="en-GB" sz="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2017].</a:t>
            </a:r>
          </a:p>
          <a:p>
            <a:pPr marL="0" indent="0" algn="just">
              <a:buNone/>
            </a:pPr>
            <a:endParaRPr lang="en-GB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89FC8E-1A83-443D-8B2C-787E46E4B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y-GB"/>
              <a:t>EAEC6001, 1501950</a:t>
            </a:r>
            <a:endParaRPr lang="cy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E42949-215B-44FE-92A4-C09B8C0F3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AF771-FC9F-4E2A-9D0F-2E392708FE75}" type="slidenum">
              <a:rPr lang="cy-GB" smtClean="0"/>
              <a:t>8</a:t>
            </a:fld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95027874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lery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4632</TotalTime>
  <Words>1113</Words>
  <Application>Microsoft Office PowerPoint</Application>
  <PresentationFormat>Widescreen</PresentationFormat>
  <Paragraphs>73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SimSun-ExtB</vt:lpstr>
      <vt:lpstr>Arial</vt:lpstr>
      <vt:lpstr>Calibri</vt:lpstr>
      <vt:lpstr>Palatino Linotype</vt:lpstr>
      <vt:lpstr>Times New Roman</vt:lpstr>
      <vt:lpstr>Gallery</vt:lpstr>
      <vt:lpstr>EAEC6001: The Reflective Adult</vt:lpstr>
      <vt:lpstr>Contents</vt:lpstr>
      <vt:lpstr>What is reflection?</vt:lpstr>
      <vt:lpstr>Models of reflection</vt:lpstr>
      <vt:lpstr>PowerPoint Presentation</vt:lpstr>
      <vt:lpstr>Description of the situation</vt:lpstr>
      <vt:lpstr>Development of alternative courses of action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EAEC6001 – The Reflective Adult</dc:title>
  <dc:creator>Anwen Phillips</dc:creator>
  <cp:lastModifiedBy>Anwen Phillips</cp:lastModifiedBy>
  <cp:revision>24</cp:revision>
  <dcterms:created xsi:type="dcterms:W3CDTF">2017-10-17T15:11:16Z</dcterms:created>
  <dcterms:modified xsi:type="dcterms:W3CDTF">2017-10-26T13:34:24Z</dcterms:modified>
</cp:coreProperties>
</file>