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01" r:id="rId3"/>
    <p:sldId id="299" r:id="rId4"/>
    <p:sldId id="300" r:id="rId5"/>
    <p:sldId id="302" r:id="rId6"/>
    <p:sldId id="297" r:id="rId7"/>
    <p:sldId id="258" r:id="rId8"/>
    <p:sldId id="259" r:id="rId9"/>
    <p:sldId id="261" r:id="rId10"/>
    <p:sldId id="262" r:id="rId11"/>
    <p:sldId id="263" r:id="rId12"/>
    <p:sldId id="265" r:id="rId13"/>
    <p:sldId id="266" r:id="rId14"/>
    <p:sldId id="305" r:id="rId15"/>
    <p:sldId id="306" r:id="rId16"/>
    <p:sldId id="304" r:id="rId17"/>
    <p:sldId id="307" r:id="rId18"/>
    <p:sldId id="289" r:id="rId19"/>
    <p:sldId id="290" r:id="rId20"/>
    <p:sldId id="296" r:id="rId21"/>
    <p:sldId id="308" r:id="rId22"/>
    <p:sldId id="291" r:id="rId23"/>
    <p:sldId id="310" r:id="rId24"/>
    <p:sldId id="303" r:id="rId25"/>
    <p:sldId id="294" r:id="rId26"/>
    <p:sldId id="309"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amhsnorthderbyshire.nhs.uk/what-is-asd-2" TargetMode="External"/><Relationship Id="rId2" Type="http://schemas.openxmlformats.org/officeDocument/2006/relationships/hyperlink" Target="https://www.acamh.org/research-digest/a-theory-of-youth-mental-health-recovery/" TargetMode="External"/><Relationship Id="rId1" Type="http://schemas.openxmlformats.org/officeDocument/2006/relationships/slideLayout" Target="../slideLayouts/slideLayout2.xml"/><Relationship Id="rId4" Type="http://schemas.openxmlformats.org/officeDocument/2006/relationships/hyperlink" Target="https://www.imperial.ac.uk/media/imperial-college/institute-of-global-health-innovation/public/Children-mental-health.pdf"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gov.wales/sites/default/files/publications/2021-11/review-of-together-for-mental-health-the-plan-for-2019-to-2022-in-response-to-covid-19_1.pdf" TargetMode="External"/><Relationship Id="rId2" Type="http://schemas.openxmlformats.org/officeDocument/2006/relationships/hyperlink" Target="https://www.gov.wales/sites/default/files/publications/2018-03/the-four-purposes-of-the-curriculum-for-wal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9237-3FA0-4C32-94E6-94EBD63FE772}"/>
              </a:ext>
            </a:extLst>
          </p:cNvPr>
          <p:cNvSpPr>
            <a:spLocks noGrp="1"/>
          </p:cNvSpPr>
          <p:nvPr>
            <p:ph type="ctrTitle"/>
          </p:nvPr>
        </p:nvSpPr>
        <p:spPr>
          <a:xfrm>
            <a:off x="2589213" y="1160060"/>
            <a:ext cx="8915399" cy="2332949"/>
          </a:xfrm>
        </p:spPr>
        <p:txBody>
          <a:bodyPr>
            <a:normAutofit fontScale="90000"/>
          </a:bodyPr>
          <a:lstStyle/>
          <a:p>
            <a:br>
              <a:rPr lang="en-GB" dirty="0"/>
            </a:br>
            <a:r>
              <a:rPr lang="en-GB" sz="4900" dirty="0"/>
              <a:t>ECIE5005</a:t>
            </a:r>
            <a:br>
              <a:rPr lang="en-GB" sz="4900" dirty="0"/>
            </a:br>
            <a:r>
              <a:rPr lang="en-GB" sz="4900" dirty="0"/>
              <a:t>Children and Young People’s Mental Health &amp; Well-Being</a:t>
            </a:r>
            <a:br>
              <a:rPr lang="en-GB" sz="4900" dirty="0"/>
            </a:br>
            <a:r>
              <a:rPr lang="en-GB" sz="4900" dirty="0"/>
              <a:t>Lecture 2 : Theories and Policies</a:t>
            </a:r>
          </a:p>
        </p:txBody>
      </p:sp>
      <p:sp>
        <p:nvSpPr>
          <p:cNvPr id="3" name="Subtitle 2">
            <a:extLst>
              <a:ext uri="{FF2B5EF4-FFF2-40B4-BE49-F238E27FC236}">
                <a16:creationId xmlns:a16="http://schemas.microsoft.com/office/drawing/2014/main" id="{119CD072-88D9-4739-B739-5F1CE2F0C256}"/>
              </a:ext>
            </a:extLst>
          </p:cNvPr>
          <p:cNvSpPr>
            <a:spLocks noGrp="1"/>
          </p:cNvSpPr>
          <p:nvPr>
            <p:ph type="subTitle" idx="1"/>
          </p:nvPr>
        </p:nvSpPr>
        <p:spPr>
          <a:xfrm>
            <a:off x="2772093" y="3899555"/>
            <a:ext cx="8915399" cy="1126283"/>
          </a:xfrm>
        </p:spPr>
        <p:txBody>
          <a:bodyPr/>
          <a:lstStyle/>
          <a:p>
            <a:r>
              <a:rPr lang="en-GB" sz="2400" dirty="0">
                <a:solidFill>
                  <a:schemeClr val="tx1"/>
                </a:solidFill>
              </a:rPr>
              <a:t>Sue Ainsworth</a:t>
            </a:r>
          </a:p>
          <a:p>
            <a:r>
              <a:rPr lang="en-GB" sz="2400" dirty="0">
                <a:solidFill>
                  <a:schemeClr val="tx1"/>
                </a:solidFill>
              </a:rPr>
              <a:t>s.ainsworth@uwtsd.ac.uk</a:t>
            </a:r>
            <a:endParaRPr lang="en-GB" dirty="0"/>
          </a:p>
        </p:txBody>
      </p:sp>
    </p:spTree>
    <p:extLst>
      <p:ext uri="{BB962C8B-B14F-4D97-AF65-F5344CB8AC3E}">
        <p14:creationId xmlns:p14="http://schemas.microsoft.com/office/powerpoint/2010/main" val="3150126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EBDAD-264D-C01E-1749-DB539A117CD0}"/>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7CE189D7-5A5A-CBBA-BAD7-96631F8B12EE}"/>
              </a:ext>
            </a:extLst>
          </p:cNvPr>
          <p:cNvSpPr>
            <a:spLocks noGrp="1"/>
          </p:cNvSpPr>
          <p:nvPr>
            <p:ph idx="1"/>
          </p:nvPr>
        </p:nvSpPr>
        <p:spPr/>
        <p:txBody>
          <a:bodyPr>
            <a:normAutofit lnSpcReduction="10000"/>
          </a:bodyPr>
          <a:lstStyle/>
          <a:p>
            <a:r>
              <a:rPr lang="en-GB" sz="2400" dirty="0">
                <a:solidFill>
                  <a:schemeClr val="tx1"/>
                </a:solidFill>
                <a:latin typeface="+mj-lt"/>
              </a:rPr>
              <a:t>Essay – 4000 words (100%)</a:t>
            </a:r>
          </a:p>
          <a:p>
            <a:r>
              <a:rPr lang="en-GB" sz="2400" dirty="0">
                <a:solidFill>
                  <a:schemeClr val="tx1"/>
                </a:solidFill>
                <a:latin typeface="+mj-lt"/>
              </a:rPr>
              <a:t>Essay question:</a:t>
            </a:r>
          </a:p>
          <a:p>
            <a:pPr marL="0" indent="0">
              <a:buNone/>
            </a:pPr>
            <a:r>
              <a:rPr lang="en-GB" sz="3200" b="1" dirty="0">
                <a:solidFill>
                  <a:srgbClr val="000000"/>
                </a:solidFill>
                <a:effectLst/>
                <a:latin typeface="+mj-lt"/>
                <a:ea typeface="Times New Roman" panose="02020603050405020304" pitchFamily="18" charset="0"/>
              </a:rPr>
              <a:t>Identify and critically explore the issues that can have an impact on the mental </a:t>
            </a:r>
            <a:r>
              <a:rPr lang="en-GB" sz="3200" b="1" dirty="0">
                <a:solidFill>
                  <a:srgbClr val="000000"/>
                </a:solidFill>
                <a:latin typeface="+mj-lt"/>
                <a:ea typeface="Times New Roman" panose="02020603050405020304" pitchFamily="18" charset="0"/>
              </a:rPr>
              <a:t>h</a:t>
            </a:r>
            <a:r>
              <a:rPr lang="en-GB" sz="3200" b="1" dirty="0">
                <a:solidFill>
                  <a:srgbClr val="000000"/>
                </a:solidFill>
                <a:effectLst/>
                <a:latin typeface="+mj-lt"/>
                <a:ea typeface="Times New Roman" panose="02020603050405020304" pitchFamily="18" charset="0"/>
              </a:rPr>
              <a:t>ealth and well-being in children and young people.</a:t>
            </a:r>
          </a:p>
          <a:p>
            <a:endParaRPr lang="en-GB" sz="2400" dirty="0">
              <a:solidFill>
                <a:srgbClr val="000000"/>
              </a:solidFill>
              <a:latin typeface="+mj-lt"/>
              <a:ea typeface="Times New Roman" panose="02020603050405020304" pitchFamily="18" charset="0"/>
            </a:endParaRPr>
          </a:p>
          <a:p>
            <a:r>
              <a:rPr lang="en-GB" sz="2400" dirty="0">
                <a:solidFill>
                  <a:srgbClr val="000000"/>
                </a:solidFill>
                <a:effectLst/>
                <a:latin typeface="+mj-lt"/>
                <a:ea typeface="Times New Roman" panose="02020603050405020304" pitchFamily="18" charset="0"/>
              </a:rPr>
              <a:t>Submission date  </a:t>
            </a:r>
            <a:r>
              <a:rPr lang="en-GB" sz="2400" dirty="0">
                <a:solidFill>
                  <a:srgbClr val="000000"/>
                </a:solidFill>
                <a:latin typeface="+mj-lt"/>
                <a:ea typeface="Times New Roman" panose="02020603050405020304" pitchFamily="18" charset="0"/>
              </a:rPr>
              <a:t>5</a:t>
            </a:r>
            <a:r>
              <a:rPr lang="en-GB" sz="2400" baseline="30000" dirty="0">
                <a:solidFill>
                  <a:srgbClr val="000000"/>
                </a:solidFill>
                <a:latin typeface="+mj-lt"/>
                <a:ea typeface="Times New Roman" panose="02020603050405020304" pitchFamily="18" charset="0"/>
              </a:rPr>
              <a:t>th</a:t>
            </a:r>
            <a:r>
              <a:rPr lang="en-GB" sz="2400" dirty="0">
                <a:solidFill>
                  <a:srgbClr val="000000"/>
                </a:solidFill>
                <a:latin typeface="+mj-lt"/>
                <a:ea typeface="Times New Roman" panose="02020603050405020304" pitchFamily="18" charset="0"/>
              </a:rPr>
              <a:t> March</a:t>
            </a:r>
            <a:r>
              <a:rPr lang="en-GB" sz="2400" dirty="0">
                <a:solidFill>
                  <a:srgbClr val="000000"/>
                </a:solidFill>
                <a:effectLst/>
                <a:latin typeface="+mj-lt"/>
                <a:ea typeface="Times New Roman" panose="02020603050405020304" pitchFamily="18" charset="0"/>
              </a:rPr>
              <a:t> 2023 via Turnitin 23:59</a:t>
            </a:r>
            <a:endParaRPr lang="en-GB" sz="24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255783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27CAB-E20D-C845-9C2C-39F37C1B5374}"/>
              </a:ext>
            </a:extLst>
          </p:cNvPr>
          <p:cNvSpPr>
            <a:spLocks noGrp="1"/>
          </p:cNvSpPr>
          <p:nvPr>
            <p:ph type="title"/>
          </p:nvPr>
        </p:nvSpPr>
        <p:spPr/>
        <p:txBody>
          <a:bodyPr/>
          <a:lstStyle/>
          <a:p>
            <a:r>
              <a:rPr lang="en-GB" dirty="0"/>
              <a:t>Review last session</a:t>
            </a:r>
          </a:p>
        </p:txBody>
      </p:sp>
      <p:sp>
        <p:nvSpPr>
          <p:cNvPr id="3" name="Content Placeholder 2">
            <a:extLst>
              <a:ext uri="{FF2B5EF4-FFF2-40B4-BE49-F238E27FC236}">
                <a16:creationId xmlns:a16="http://schemas.microsoft.com/office/drawing/2014/main" id="{5FDAD0DA-40FD-2035-888D-B1CE4A53C71A}"/>
              </a:ext>
            </a:extLst>
          </p:cNvPr>
          <p:cNvSpPr>
            <a:spLocks noGrp="1"/>
          </p:cNvSpPr>
          <p:nvPr>
            <p:ph idx="1"/>
          </p:nvPr>
        </p:nvSpPr>
        <p:spPr/>
        <p:txBody>
          <a:bodyPr>
            <a:normAutofit lnSpcReduction="10000"/>
          </a:bodyPr>
          <a:lstStyle/>
          <a:p>
            <a:pPr marL="0" indent="0">
              <a:buNone/>
            </a:pPr>
            <a:r>
              <a:rPr lang="en-GB" sz="2400" dirty="0"/>
              <a:t>Issues that can affect children and young people’s mental health and well-being:</a:t>
            </a:r>
          </a:p>
          <a:p>
            <a:r>
              <a:rPr lang="en-GB" sz="2400" dirty="0"/>
              <a:t>Environment</a:t>
            </a:r>
          </a:p>
          <a:p>
            <a:r>
              <a:rPr lang="en-GB" sz="2400" dirty="0"/>
              <a:t>Stress</a:t>
            </a:r>
          </a:p>
          <a:p>
            <a:r>
              <a:rPr lang="en-GB" sz="2400" dirty="0"/>
              <a:t>Family circumstances</a:t>
            </a:r>
          </a:p>
          <a:p>
            <a:r>
              <a:rPr lang="en-GB" sz="2400" dirty="0"/>
              <a:t>Traumatic events</a:t>
            </a:r>
          </a:p>
          <a:p>
            <a:endParaRPr lang="en-GB" sz="2400" dirty="0"/>
          </a:p>
          <a:p>
            <a:pPr marL="0" indent="0">
              <a:buNone/>
            </a:pPr>
            <a:r>
              <a:rPr lang="en-GB" sz="2400" dirty="0"/>
              <a:t>Examples of each?</a:t>
            </a:r>
          </a:p>
        </p:txBody>
      </p:sp>
    </p:spTree>
    <p:extLst>
      <p:ext uri="{BB962C8B-B14F-4D97-AF65-F5344CB8AC3E}">
        <p14:creationId xmlns:p14="http://schemas.microsoft.com/office/powerpoint/2010/main" val="1037122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7676C-E478-8152-9AE2-7A484ABB4BF3}"/>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92645F37-26A9-9FCD-EB16-91BCB89C472B}"/>
              </a:ext>
            </a:extLst>
          </p:cNvPr>
          <p:cNvSpPr>
            <a:spLocks noGrp="1"/>
          </p:cNvSpPr>
          <p:nvPr>
            <p:ph idx="1"/>
          </p:nvPr>
        </p:nvSpPr>
        <p:spPr/>
        <p:txBody>
          <a:bodyPr>
            <a:normAutofit/>
          </a:bodyPr>
          <a:lstStyle/>
          <a:p>
            <a:r>
              <a:rPr lang="en-GB" sz="2400" dirty="0"/>
              <a:t>Identify key theories that can support our understanding of these issues and the impact on children and young people.</a:t>
            </a:r>
          </a:p>
          <a:p>
            <a:r>
              <a:rPr lang="en-GB" sz="2400" dirty="0"/>
              <a:t>Link theory and practice to policies concerning children’s mental health and well-being.</a:t>
            </a:r>
          </a:p>
          <a:p>
            <a:endParaRPr lang="en-GB" sz="2400" dirty="0"/>
          </a:p>
          <a:p>
            <a:pPr marL="0" indent="0">
              <a:buNone/>
            </a:pPr>
            <a:r>
              <a:rPr lang="en-GB" sz="2400" dirty="0"/>
              <a:t>These will be relevant in your essay and support the arguments you put forward.</a:t>
            </a:r>
          </a:p>
        </p:txBody>
      </p:sp>
    </p:spTree>
    <p:extLst>
      <p:ext uri="{BB962C8B-B14F-4D97-AF65-F5344CB8AC3E}">
        <p14:creationId xmlns:p14="http://schemas.microsoft.com/office/powerpoint/2010/main" val="3024482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2E46A-D029-AC27-6DF0-CB2B18B05CDB}"/>
              </a:ext>
            </a:extLst>
          </p:cNvPr>
          <p:cNvSpPr>
            <a:spLocks noGrp="1"/>
          </p:cNvSpPr>
          <p:nvPr>
            <p:ph type="title"/>
          </p:nvPr>
        </p:nvSpPr>
        <p:spPr/>
        <p:txBody>
          <a:bodyPr/>
          <a:lstStyle/>
          <a:p>
            <a:r>
              <a:rPr lang="en-GB" dirty="0"/>
              <a:t>Theories we’re discussing today</a:t>
            </a:r>
          </a:p>
        </p:txBody>
      </p:sp>
      <p:sp>
        <p:nvSpPr>
          <p:cNvPr id="3" name="Content Placeholder 2">
            <a:extLst>
              <a:ext uri="{FF2B5EF4-FFF2-40B4-BE49-F238E27FC236}">
                <a16:creationId xmlns:a16="http://schemas.microsoft.com/office/drawing/2014/main" id="{362697FE-C45D-6AE4-D8C8-4F8FF395C229}"/>
              </a:ext>
            </a:extLst>
          </p:cNvPr>
          <p:cNvSpPr>
            <a:spLocks noGrp="1"/>
          </p:cNvSpPr>
          <p:nvPr>
            <p:ph idx="1"/>
          </p:nvPr>
        </p:nvSpPr>
        <p:spPr/>
        <p:txBody>
          <a:bodyPr>
            <a:normAutofit/>
          </a:bodyPr>
          <a:lstStyle/>
          <a:p>
            <a:r>
              <a:rPr lang="en-GB" sz="2800" dirty="0"/>
              <a:t>Maslow’s Hierarchy of Needs  (1943)</a:t>
            </a:r>
          </a:p>
          <a:p>
            <a:r>
              <a:rPr lang="en-GB" sz="2800" dirty="0"/>
              <a:t>Bronfenbrenner’s Ecological Systems theory (1977)</a:t>
            </a:r>
          </a:p>
          <a:p>
            <a:r>
              <a:rPr lang="en-GB" sz="2800" dirty="0"/>
              <a:t>Bandura’s Social Modelling theory (1961)</a:t>
            </a:r>
          </a:p>
          <a:p>
            <a:r>
              <a:rPr lang="en-GB" sz="2800" dirty="0"/>
              <a:t>Theory of Youth Mental Health Recovery (</a:t>
            </a:r>
            <a:r>
              <a:rPr lang="en-GB" sz="2800" b="0" dirty="0">
                <a:solidFill>
                  <a:srgbClr val="4D3C40"/>
                </a:solidFill>
                <a:effectLst/>
              </a:rPr>
              <a:t>Kelly &amp; Coughlan, 2019</a:t>
            </a:r>
            <a:r>
              <a:rPr lang="en-GB" sz="2800" dirty="0"/>
              <a:t>)</a:t>
            </a:r>
          </a:p>
        </p:txBody>
      </p:sp>
    </p:spTree>
    <p:extLst>
      <p:ext uri="{BB962C8B-B14F-4D97-AF65-F5344CB8AC3E}">
        <p14:creationId xmlns:p14="http://schemas.microsoft.com/office/powerpoint/2010/main" val="2882677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D11FD5-487C-4A6B-836F-3831DC830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5CF7E5B-9D04-E774-2D8B-7FA7EAAC742D}"/>
              </a:ext>
            </a:extLst>
          </p:cNvPr>
          <p:cNvSpPr>
            <a:spLocks noGrp="1"/>
          </p:cNvSpPr>
          <p:nvPr>
            <p:ph type="title"/>
          </p:nvPr>
        </p:nvSpPr>
        <p:spPr>
          <a:xfrm>
            <a:off x="649224" y="645106"/>
            <a:ext cx="3650279" cy="1259894"/>
          </a:xfrm>
        </p:spPr>
        <p:txBody>
          <a:bodyPr>
            <a:normAutofit/>
          </a:bodyPr>
          <a:lstStyle/>
          <a:p>
            <a:pPr>
              <a:lnSpc>
                <a:spcPct val="90000"/>
              </a:lnSpc>
            </a:pPr>
            <a:r>
              <a:rPr lang="en-GB" sz="2800" dirty="0"/>
              <a:t>Maslow’s Hierarchy of Needs (1943)</a:t>
            </a:r>
          </a:p>
        </p:txBody>
      </p:sp>
      <p:sp>
        <p:nvSpPr>
          <p:cNvPr id="14" name="Rectangle 13">
            <a:extLst>
              <a:ext uri="{FF2B5EF4-FFF2-40B4-BE49-F238E27FC236}">
                <a16:creationId xmlns:a16="http://schemas.microsoft.com/office/drawing/2014/main" id="{99765169-F70D-4841-BE65-62E10CB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80A6E815-D3ED-B076-D2A2-324CB79D5878}"/>
              </a:ext>
            </a:extLst>
          </p:cNvPr>
          <p:cNvSpPr>
            <a:spLocks noGrp="1"/>
          </p:cNvSpPr>
          <p:nvPr>
            <p:ph idx="1"/>
          </p:nvPr>
        </p:nvSpPr>
        <p:spPr>
          <a:xfrm>
            <a:off x="649225" y="2133600"/>
            <a:ext cx="3650278" cy="3759253"/>
          </a:xfrm>
        </p:spPr>
        <p:txBody>
          <a:bodyPr>
            <a:normAutofit fontScale="25000" lnSpcReduction="20000"/>
          </a:bodyPr>
          <a:lstStyle/>
          <a:p>
            <a:pPr algn="r">
              <a:buClr>
                <a:srgbClr val="FFF200"/>
              </a:buClr>
            </a:pPr>
            <a:endParaRPr lang="en-US" sz="1000" dirty="0"/>
          </a:p>
          <a:p>
            <a:pPr algn="l"/>
            <a:r>
              <a:rPr lang="en-GB" sz="8000" b="1" dirty="0">
                <a:solidFill>
                  <a:srgbClr val="111111"/>
                </a:solidFill>
              </a:rPr>
              <a:t>F</a:t>
            </a:r>
            <a:r>
              <a:rPr lang="en-GB" sz="8000" b="1" i="0" dirty="0">
                <a:solidFill>
                  <a:srgbClr val="111111"/>
                </a:solidFill>
                <a:effectLst/>
              </a:rPr>
              <a:t>ive tiers in the pyramid, from lower to higher, are:</a:t>
            </a:r>
            <a:endParaRPr lang="en-GB" sz="8000" b="0" i="0" dirty="0">
              <a:solidFill>
                <a:srgbClr val="111111"/>
              </a:solidFill>
              <a:effectLst/>
            </a:endParaRPr>
          </a:p>
          <a:p>
            <a:pPr algn="l">
              <a:buFont typeface="+mj-lt"/>
              <a:buAutoNum type="arabicPeriod"/>
            </a:pPr>
            <a:r>
              <a:rPr lang="en-GB" sz="8000" b="0" i="0" dirty="0">
                <a:solidFill>
                  <a:srgbClr val="111111"/>
                </a:solidFill>
                <a:effectLst/>
              </a:rPr>
              <a:t>Biological and physiological needs</a:t>
            </a:r>
          </a:p>
          <a:p>
            <a:pPr algn="l">
              <a:buFont typeface="+mj-lt"/>
              <a:buAutoNum type="arabicPeriod"/>
            </a:pPr>
            <a:r>
              <a:rPr lang="en-GB" sz="8000" b="0" i="0" dirty="0">
                <a:solidFill>
                  <a:srgbClr val="111111"/>
                </a:solidFill>
                <a:effectLst/>
              </a:rPr>
              <a:t>Safety needs</a:t>
            </a:r>
          </a:p>
          <a:p>
            <a:pPr algn="l">
              <a:buFont typeface="+mj-lt"/>
              <a:buAutoNum type="arabicPeriod"/>
            </a:pPr>
            <a:r>
              <a:rPr lang="en-GB" sz="8000" b="0" i="0" dirty="0">
                <a:solidFill>
                  <a:srgbClr val="111111"/>
                </a:solidFill>
                <a:effectLst/>
              </a:rPr>
              <a:t>The need to feel loved &amp; to belong</a:t>
            </a:r>
          </a:p>
          <a:p>
            <a:pPr algn="l">
              <a:buFont typeface="+mj-lt"/>
              <a:buAutoNum type="arabicPeriod"/>
            </a:pPr>
            <a:r>
              <a:rPr lang="en-GB" sz="8000" b="0" i="0" dirty="0">
                <a:solidFill>
                  <a:srgbClr val="111111"/>
                </a:solidFill>
                <a:effectLst/>
              </a:rPr>
              <a:t>The need for self-esteem</a:t>
            </a:r>
          </a:p>
          <a:p>
            <a:pPr algn="l">
              <a:buFont typeface="+mj-lt"/>
              <a:buAutoNum type="arabicPeriod"/>
            </a:pPr>
            <a:r>
              <a:rPr lang="en-GB" sz="8000" b="0" i="0" dirty="0">
                <a:solidFill>
                  <a:srgbClr val="111111"/>
                </a:solidFill>
                <a:effectLst/>
              </a:rPr>
              <a:t>Self actualization</a:t>
            </a:r>
          </a:p>
          <a:p>
            <a:pPr>
              <a:buClr>
                <a:srgbClr val="FFF200"/>
              </a:buClr>
            </a:pPr>
            <a:endParaRPr lang="en-US" sz="24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endParaRPr lang="en-US" sz="1000" dirty="0"/>
          </a:p>
          <a:p>
            <a:pPr algn="r">
              <a:buClr>
                <a:srgbClr val="FFF200"/>
              </a:buClr>
            </a:pPr>
            <a:r>
              <a:rPr lang="en-US" sz="1000" dirty="0"/>
              <a:t>www.researchgate.net</a:t>
            </a:r>
          </a:p>
        </p:txBody>
      </p:sp>
      <p:pic>
        <p:nvPicPr>
          <p:cNvPr id="5" name="Content Placeholder 4" descr="Diagram&#10;&#10;Description automatically generated">
            <a:extLst>
              <a:ext uri="{FF2B5EF4-FFF2-40B4-BE49-F238E27FC236}">
                <a16:creationId xmlns:a16="http://schemas.microsoft.com/office/drawing/2014/main" id="{C269C442-2DF2-6B97-80A1-B207A16B81B6}"/>
              </a:ext>
            </a:extLst>
          </p:cNvPr>
          <p:cNvPicPr>
            <a:picLocks noChangeAspect="1"/>
          </p:cNvPicPr>
          <p:nvPr/>
        </p:nvPicPr>
        <p:blipFill>
          <a:blip r:embed="rId2"/>
          <a:stretch>
            <a:fillRect/>
          </a:stretch>
        </p:blipFill>
        <p:spPr>
          <a:xfrm>
            <a:off x="4969681" y="640080"/>
            <a:ext cx="6253301" cy="5252773"/>
          </a:xfrm>
          <a:prstGeom prst="rect">
            <a:avLst/>
          </a:prstGeom>
        </p:spPr>
      </p:pic>
      <p:sp>
        <p:nvSpPr>
          <p:cNvPr id="16" name="Freeform 14">
            <a:extLst>
              <a:ext uri="{FF2B5EF4-FFF2-40B4-BE49-F238E27FC236}">
                <a16:creationId xmlns:a16="http://schemas.microsoft.com/office/drawing/2014/main" id="{2A2CC818-8106-45C0-93D5-7051F99F2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31698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0EA3-0D2F-45D6-A59B-DC6BF98A7E56}"/>
              </a:ext>
            </a:extLst>
          </p:cNvPr>
          <p:cNvSpPr>
            <a:spLocks noGrp="1"/>
          </p:cNvSpPr>
          <p:nvPr>
            <p:ph type="title"/>
          </p:nvPr>
        </p:nvSpPr>
        <p:spPr>
          <a:xfrm>
            <a:off x="2592925" y="624110"/>
            <a:ext cx="8911687" cy="1280890"/>
          </a:xfrm>
        </p:spPr>
        <p:txBody>
          <a:bodyPr>
            <a:normAutofit/>
          </a:bodyPr>
          <a:lstStyle/>
          <a:p>
            <a:r>
              <a:rPr lang="en-GB" dirty="0"/>
              <a:t>Bronfenbrenner’s Ecological Systems Theory (1977) </a:t>
            </a:r>
          </a:p>
        </p:txBody>
      </p:sp>
      <p:sp>
        <p:nvSpPr>
          <p:cNvPr id="3" name="Content Placeholder 2">
            <a:extLst>
              <a:ext uri="{FF2B5EF4-FFF2-40B4-BE49-F238E27FC236}">
                <a16:creationId xmlns:a16="http://schemas.microsoft.com/office/drawing/2014/main" id="{1562A809-EECF-4C19-BBD4-59531E39308B}"/>
              </a:ext>
            </a:extLst>
          </p:cNvPr>
          <p:cNvSpPr>
            <a:spLocks noGrp="1"/>
          </p:cNvSpPr>
          <p:nvPr>
            <p:ph idx="1"/>
          </p:nvPr>
        </p:nvSpPr>
        <p:spPr>
          <a:xfrm>
            <a:off x="2855053" y="2125362"/>
            <a:ext cx="5835121" cy="3785860"/>
          </a:xfrm>
        </p:spPr>
        <p:txBody>
          <a:bodyPr>
            <a:normAutofit/>
          </a:bodyPr>
          <a:lstStyle/>
          <a:p>
            <a:pPr marL="0" indent="0">
              <a:buNone/>
            </a:pPr>
            <a:r>
              <a:rPr lang="en-AU" sz="4000" dirty="0">
                <a:solidFill>
                  <a:schemeClr val="tx1"/>
                </a:solidFill>
              </a:rPr>
              <a:t>Focuses on the quality and context of a child’s environment</a:t>
            </a:r>
          </a:p>
          <a:p>
            <a:pPr marL="0" indent="0">
              <a:buNone/>
              <a:defRPr/>
            </a:pPr>
            <a:r>
              <a:rPr lang="en-AU" sz="2000" dirty="0">
                <a:solidFill>
                  <a:schemeClr val="tx1"/>
                </a:solidFill>
              </a:rPr>
              <a:t>                                                                                            </a:t>
            </a:r>
          </a:p>
          <a:p>
            <a:pPr marL="320040" indent="-320040">
              <a:buFont typeface="Wingdings"/>
              <a:buChar char=""/>
              <a:defRPr/>
            </a:pPr>
            <a:endParaRPr lang="en-AU" dirty="0"/>
          </a:p>
          <a:p>
            <a:endParaRPr lang="en-GB" dirty="0"/>
          </a:p>
        </p:txBody>
      </p:sp>
      <p:pic>
        <p:nvPicPr>
          <p:cNvPr id="4" name="Picture 3" descr="C:\Users\Dave\AppData\Local\Microsoft\Windows\INetCache\IE\VQ5HMKDS\Family[1].jpg">
            <a:extLst>
              <a:ext uri="{FF2B5EF4-FFF2-40B4-BE49-F238E27FC236}">
                <a16:creationId xmlns:a16="http://schemas.microsoft.com/office/drawing/2014/main" id="{53CE9A63-74F3-41FF-B2BC-E133EC9C2B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8631453" y="3018027"/>
            <a:ext cx="2873159" cy="289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643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ioecological Model">
            <a:extLst>
              <a:ext uri="{FF2B5EF4-FFF2-40B4-BE49-F238E27FC236}">
                <a16:creationId xmlns:a16="http://schemas.microsoft.com/office/drawing/2014/main" id="{A6356BE3-83F2-487F-8B60-1F123CF175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2051" y="285750"/>
            <a:ext cx="7642974" cy="634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511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7526-D98C-40ED-888D-9329874D17BC}"/>
              </a:ext>
            </a:extLst>
          </p:cNvPr>
          <p:cNvSpPr>
            <a:spLocks noGrp="1"/>
          </p:cNvSpPr>
          <p:nvPr>
            <p:ph type="title"/>
          </p:nvPr>
        </p:nvSpPr>
        <p:spPr/>
        <p:txBody>
          <a:bodyPr/>
          <a:lstStyle/>
          <a:p>
            <a:r>
              <a:rPr lang="en-GB" dirty="0"/>
              <a:t>Microsystem</a:t>
            </a:r>
          </a:p>
        </p:txBody>
      </p:sp>
      <p:sp>
        <p:nvSpPr>
          <p:cNvPr id="3" name="Content Placeholder 2">
            <a:extLst>
              <a:ext uri="{FF2B5EF4-FFF2-40B4-BE49-F238E27FC236}">
                <a16:creationId xmlns:a16="http://schemas.microsoft.com/office/drawing/2014/main" id="{2F14B000-579B-45F7-A5D8-BAFD8584BF7C}"/>
              </a:ext>
            </a:extLst>
          </p:cNvPr>
          <p:cNvSpPr>
            <a:spLocks noGrp="1"/>
          </p:cNvSpPr>
          <p:nvPr>
            <p:ph idx="1"/>
          </p:nvPr>
        </p:nvSpPr>
        <p:spPr>
          <a:xfrm>
            <a:off x="2589212" y="2133599"/>
            <a:ext cx="8915400" cy="4433455"/>
          </a:xfrm>
        </p:spPr>
        <p:txBody>
          <a:bodyPr>
            <a:normAutofit/>
          </a:bodyPr>
          <a:lstStyle/>
          <a:p>
            <a:r>
              <a:rPr lang="en-GB" sz="2400" dirty="0">
                <a:solidFill>
                  <a:schemeClr val="accent1">
                    <a:lumMod val="75000"/>
                  </a:schemeClr>
                </a:solidFill>
              </a:rPr>
              <a:t>This system is made up of the elements that are closest to the child and have the most direct influence. </a:t>
            </a:r>
          </a:p>
          <a:p>
            <a:pPr>
              <a:lnSpc>
                <a:spcPct val="90000"/>
              </a:lnSpc>
              <a:defRPr/>
            </a:pPr>
            <a:r>
              <a:rPr lang="en-AU" sz="2400" dirty="0">
                <a:solidFill>
                  <a:schemeClr val="accent1">
                    <a:lumMod val="75000"/>
                  </a:schemeClr>
                </a:solidFill>
              </a:rPr>
              <a:t>When the relation between different microsystems is a compatible one, </a:t>
            </a:r>
          </a:p>
          <a:p>
            <a:pPr marL="0" indent="0">
              <a:lnSpc>
                <a:spcPct val="90000"/>
              </a:lnSpc>
              <a:buNone/>
              <a:defRPr/>
            </a:pPr>
            <a:r>
              <a:rPr lang="en-AU" sz="2400" dirty="0">
                <a:solidFill>
                  <a:schemeClr val="accent1">
                    <a:lumMod val="75000"/>
                  </a:schemeClr>
                </a:solidFill>
              </a:rPr>
              <a:t>          </a:t>
            </a:r>
            <a:r>
              <a:rPr lang="en-AU" sz="2400" dirty="0">
                <a:solidFill>
                  <a:srgbClr val="FF0000"/>
                </a:solidFill>
              </a:rPr>
              <a:t>development progresses more smoothly </a:t>
            </a:r>
          </a:p>
          <a:p>
            <a:pPr marL="0" indent="0">
              <a:lnSpc>
                <a:spcPct val="90000"/>
              </a:lnSpc>
              <a:buNone/>
              <a:defRPr/>
            </a:pPr>
            <a:r>
              <a:rPr lang="en-AU" sz="2400" dirty="0">
                <a:solidFill>
                  <a:srgbClr val="FF0000"/>
                </a:solidFill>
              </a:rPr>
              <a:t>                              = well-being. </a:t>
            </a:r>
          </a:p>
          <a:p>
            <a:endParaRPr lang="en-GB" dirty="0"/>
          </a:p>
        </p:txBody>
      </p:sp>
      <p:pic>
        <p:nvPicPr>
          <p:cNvPr id="4" name="Picture 2" descr="C:\Users\Dave\AppData\Local\Microsoft\Windows\INetCache\IE\NJDSK6GR\niÃ±os-jugando[1].jpg">
            <a:extLst>
              <a:ext uri="{FF2B5EF4-FFF2-40B4-BE49-F238E27FC236}">
                <a16:creationId xmlns:a16="http://schemas.microsoft.com/office/drawing/2014/main" id="{E6FCB65A-4601-4720-BA73-4101810E28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164" b="11228"/>
          <a:stretch/>
        </p:blipFill>
        <p:spPr bwMode="auto">
          <a:xfrm>
            <a:off x="5050784" y="4350326"/>
            <a:ext cx="3041888" cy="1691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639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7CD5-4ACA-42CA-BE0E-C250A6976503}"/>
              </a:ext>
            </a:extLst>
          </p:cNvPr>
          <p:cNvSpPr>
            <a:spLocks noGrp="1"/>
          </p:cNvSpPr>
          <p:nvPr>
            <p:ph type="title"/>
          </p:nvPr>
        </p:nvSpPr>
        <p:spPr/>
        <p:txBody>
          <a:bodyPr/>
          <a:lstStyle/>
          <a:p>
            <a:r>
              <a:rPr lang="en-GB" dirty="0"/>
              <a:t>Mesosystem</a:t>
            </a:r>
          </a:p>
        </p:txBody>
      </p:sp>
      <p:sp>
        <p:nvSpPr>
          <p:cNvPr id="3" name="Content Placeholder 2">
            <a:extLst>
              <a:ext uri="{FF2B5EF4-FFF2-40B4-BE49-F238E27FC236}">
                <a16:creationId xmlns:a16="http://schemas.microsoft.com/office/drawing/2014/main" id="{6E3770E6-46FC-4786-8D83-7DB9D708D721}"/>
              </a:ext>
            </a:extLst>
          </p:cNvPr>
          <p:cNvSpPr>
            <a:spLocks noGrp="1"/>
          </p:cNvSpPr>
          <p:nvPr>
            <p:ph idx="1"/>
          </p:nvPr>
        </p:nvSpPr>
        <p:spPr>
          <a:xfrm>
            <a:off x="2589212" y="2133600"/>
            <a:ext cx="8915400" cy="3277644"/>
          </a:xfrm>
        </p:spPr>
        <p:txBody>
          <a:bodyPr>
            <a:normAutofit/>
          </a:bodyPr>
          <a:lstStyle/>
          <a:p>
            <a:r>
              <a:rPr lang="en-GB" sz="2400" dirty="0">
                <a:solidFill>
                  <a:schemeClr val="tx1"/>
                </a:solidFill>
              </a:rPr>
              <a:t>The most positive outcomes occur when all elements within the system are supportive of each other. </a:t>
            </a:r>
          </a:p>
          <a:p>
            <a:pPr>
              <a:defRPr/>
            </a:pPr>
            <a:r>
              <a:rPr lang="en-GB" sz="2400" dirty="0">
                <a:solidFill>
                  <a:schemeClr val="tx1"/>
                </a:solidFill>
              </a:rPr>
              <a:t>Neighbourhoods that are supportive of their schools are likely to have a more positive academic environment. </a:t>
            </a:r>
          </a:p>
          <a:p>
            <a:pPr>
              <a:defRPr/>
            </a:pPr>
            <a:r>
              <a:rPr lang="en-GB" sz="2400" dirty="0">
                <a:solidFill>
                  <a:schemeClr val="tx1">
                    <a:lumMod val="95000"/>
                    <a:lumOff val="5000"/>
                  </a:schemeClr>
                </a:solidFill>
              </a:rPr>
              <a:t>Can you identify examples of this in your own school community?</a:t>
            </a:r>
          </a:p>
          <a:p>
            <a:pPr marL="0" indent="0">
              <a:buNone/>
              <a:defRPr/>
            </a:pPr>
            <a:endParaRPr lang="en-GB" dirty="0">
              <a:solidFill>
                <a:schemeClr val="accent4">
                  <a:lumMod val="75000"/>
                </a:schemeClr>
              </a:solidFill>
            </a:endParaRPr>
          </a:p>
          <a:p>
            <a:endParaRPr lang="en-GB" dirty="0"/>
          </a:p>
        </p:txBody>
      </p:sp>
      <p:pic>
        <p:nvPicPr>
          <p:cNvPr id="4" name="Picture 2" descr="C:\Users\Dave\AppData\Local\Microsoft\Windows\INetCache\IE\IWL3BNE3\kidsCartoonF2F[1].jpg">
            <a:extLst>
              <a:ext uri="{FF2B5EF4-FFF2-40B4-BE49-F238E27FC236}">
                <a16:creationId xmlns:a16="http://schemas.microsoft.com/office/drawing/2014/main" id="{DC60E1AE-2EF8-4A59-9729-D14F9659B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8049" y="5229201"/>
            <a:ext cx="2543175" cy="1495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017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AA2C-DB0B-4170-9206-2C6D5E18B657}"/>
              </a:ext>
            </a:extLst>
          </p:cNvPr>
          <p:cNvSpPr>
            <a:spLocks noGrp="1"/>
          </p:cNvSpPr>
          <p:nvPr>
            <p:ph type="title"/>
          </p:nvPr>
        </p:nvSpPr>
        <p:spPr/>
        <p:txBody>
          <a:bodyPr/>
          <a:lstStyle/>
          <a:p>
            <a:r>
              <a:rPr lang="en-GB" dirty="0" err="1"/>
              <a:t>Exosystem</a:t>
            </a:r>
            <a:r>
              <a:rPr lang="en-GB" dirty="0"/>
              <a:t>   </a:t>
            </a:r>
            <a:br>
              <a:rPr lang="en-GB" dirty="0"/>
            </a:br>
            <a:r>
              <a:rPr lang="en-GB" dirty="0"/>
              <a:t>                                                                 </a:t>
            </a:r>
          </a:p>
        </p:txBody>
      </p:sp>
      <p:sp>
        <p:nvSpPr>
          <p:cNvPr id="3" name="Content Placeholder 2">
            <a:extLst>
              <a:ext uri="{FF2B5EF4-FFF2-40B4-BE49-F238E27FC236}">
                <a16:creationId xmlns:a16="http://schemas.microsoft.com/office/drawing/2014/main" id="{C5711B06-E850-4DBF-9BA7-0242430E1B97}"/>
              </a:ext>
            </a:extLst>
          </p:cNvPr>
          <p:cNvSpPr>
            <a:spLocks noGrp="1"/>
          </p:cNvSpPr>
          <p:nvPr>
            <p:ph idx="1"/>
          </p:nvPr>
        </p:nvSpPr>
        <p:spPr/>
        <p:txBody>
          <a:bodyPr>
            <a:noAutofit/>
          </a:bodyPr>
          <a:lstStyle/>
          <a:p>
            <a:r>
              <a:rPr lang="en-GB" sz="2000" dirty="0">
                <a:solidFill>
                  <a:schemeClr val="accent1">
                    <a:lumMod val="75000"/>
                  </a:schemeClr>
                </a:solidFill>
              </a:rPr>
              <a:t>The structures within this system have an indirect influence on the child </a:t>
            </a:r>
          </a:p>
          <a:p>
            <a:pPr marL="0" indent="0">
              <a:buNone/>
            </a:pPr>
            <a:r>
              <a:rPr lang="en-GB" sz="2000" dirty="0">
                <a:solidFill>
                  <a:schemeClr val="accent1">
                    <a:lumMod val="75000"/>
                  </a:schemeClr>
                </a:solidFill>
              </a:rPr>
              <a:t>This includes</a:t>
            </a:r>
          </a:p>
          <a:p>
            <a:r>
              <a:rPr lang="en-GB" sz="2000" dirty="0">
                <a:solidFill>
                  <a:schemeClr val="accent1">
                    <a:lumMod val="75000"/>
                  </a:schemeClr>
                </a:solidFill>
              </a:rPr>
              <a:t>Community resources such as community health services. </a:t>
            </a:r>
          </a:p>
          <a:p>
            <a:r>
              <a:rPr lang="en-GB" sz="2000" dirty="0">
                <a:solidFill>
                  <a:schemeClr val="accent1">
                    <a:lumMod val="75000"/>
                  </a:schemeClr>
                </a:solidFill>
              </a:rPr>
              <a:t>Informal social support system such as friends and extended family relationships</a:t>
            </a:r>
          </a:p>
          <a:p>
            <a:r>
              <a:rPr lang="en-GB" sz="2000" dirty="0">
                <a:solidFill>
                  <a:schemeClr val="accent1">
                    <a:lumMod val="75000"/>
                  </a:schemeClr>
                </a:solidFill>
              </a:rPr>
              <a:t>Families without a social support network have fewer resources to draw upon and this has a negative impact on the child during difficult times. </a:t>
            </a:r>
          </a:p>
        </p:txBody>
      </p:sp>
      <p:sp>
        <p:nvSpPr>
          <p:cNvPr id="4" name="Title 1">
            <a:extLst>
              <a:ext uri="{FF2B5EF4-FFF2-40B4-BE49-F238E27FC236}">
                <a16:creationId xmlns:a16="http://schemas.microsoft.com/office/drawing/2014/main" id="{164B7336-619E-471D-8A99-7249B3D7F6FF}"/>
              </a:ext>
            </a:extLst>
          </p:cNvPr>
          <p:cNvSpPr txBox="1">
            <a:spLocks/>
          </p:cNvSpPr>
          <p:nvPr/>
        </p:nvSpPr>
        <p:spPr>
          <a:xfrm>
            <a:off x="2745325" y="77651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               </a:t>
            </a:r>
          </a:p>
        </p:txBody>
      </p:sp>
      <p:pic>
        <p:nvPicPr>
          <p:cNvPr id="5" name="Picture 2" descr="C:\Users\Dave\AppData\Local\Microsoft\Windows\INetCache\IE\NJDSK6GR\community[1].jpg">
            <a:extLst>
              <a:ext uri="{FF2B5EF4-FFF2-40B4-BE49-F238E27FC236}">
                <a16:creationId xmlns:a16="http://schemas.microsoft.com/office/drawing/2014/main" id="{8FA94A41-B3D7-4A89-AE4A-009382887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8087" y="188640"/>
            <a:ext cx="3818705" cy="1716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844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C5AD6-83B3-43A5-8322-45E4EFF4BAA9}"/>
              </a:ext>
            </a:extLst>
          </p:cNvPr>
          <p:cNvSpPr>
            <a:spLocks noGrp="1"/>
          </p:cNvSpPr>
          <p:nvPr>
            <p:ph type="title"/>
          </p:nvPr>
        </p:nvSpPr>
        <p:spPr/>
        <p:txBody>
          <a:bodyPr/>
          <a:lstStyle/>
          <a:p>
            <a:r>
              <a:rPr lang="en-GB" dirty="0"/>
              <a:t>Macrosystem</a:t>
            </a:r>
          </a:p>
        </p:txBody>
      </p:sp>
      <p:sp>
        <p:nvSpPr>
          <p:cNvPr id="3" name="Content Placeholder 2">
            <a:extLst>
              <a:ext uri="{FF2B5EF4-FFF2-40B4-BE49-F238E27FC236}">
                <a16:creationId xmlns:a16="http://schemas.microsoft.com/office/drawing/2014/main" id="{8079D382-2D71-4A29-88FE-4BA68A548E1E}"/>
              </a:ext>
            </a:extLst>
          </p:cNvPr>
          <p:cNvSpPr>
            <a:spLocks noGrp="1"/>
          </p:cNvSpPr>
          <p:nvPr>
            <p:ph idx="1"/>
          </p:nvPr>
        </p:nvSpPr>
        <p:spPr/>
        <p:txBody>
          <a:bodyPr/>
          <a:lstStyle/>
          <a:p>
            <a:r>
              <a:rPr lang="en-GB" sz="2400" dirty="0">
                <a:solidFill>
                  <a:schemeClr val="accent1">
                    <a:lumMod val="75000"/>
                  </a:schemeClr>
                </a:solidFill>
              </a:rPr>
              <a:t>Consists of cultural values, customs, laws, and policy, e.g. Welsh Government</a:t>
            </a:r>
          </a:p>
          <a:p>
            <a:pPr>
              <a:defRPr/>
            </a:pPr>
            <a:r>
              <a:rPr lang="en-GB" sz="2400" dirty="0">
                <a:solidFill>
                  <a:schemeClr val="accent1">
                    <a:lumMod val="75000"/>
                  </a:schemeClr>
                </a:solidFill>
              </a:rPr>
              <a:t>The driving force behind establishing an environment that supports the overall well-being of the child. </a:t>
            </a:r>
          </a:p>
          <a:p>
            <a:pPr marL="320040" indent="-320040">
              <a:buFont typeface="Wingdings"/>
              <a:buChar char=""/>
              <a:defRPr/>
            </a:pPr>
            <a:endParaRPr lang="en-GB" sz="2400" dirty="0">
              <a:solidFill>
                <a:schemeClr val="accent1">
                  <a:lumMod val="75000"/>
                </a:schemeClr>
              </a:solidFill>
            </a:endParaRPr>
          </a:p>
          <a:p>
            <a:r>
              <a:rPr lang="en-GB" sz="2400" dirty="0">
                <a:solidFill>
                  <a:schemeClr val="accent1">
                    <a:lumMod val="75000"/>
                  </a:schemeClr>
                </a:solidFill>
              </a:rPr>
              <a:t>The priorities of the macrosystem are evidence of the value placed upon tending to the needs of a developing child. </a:t>
            </a:r>
          </a:p>
          <a:p>
            <a:pPr marL="0" indent="0">
              <a:buNone/>
            </a:pPr>
            <a:endParaRPr lang="en-GB" dirty="0">
              <a:solidFill>
                <a:schemeClr val="tx1"/>
              </a:solidFill>
            </a:endParaRPr>
          </a:p>
          <a:p>
            <a:pPr marL="0" indent="0">
              <a:buNone/>
            </a:pPr>
            <a:endParaRPr lang="en-AU" dirty="0">
              <a:solidFill>
                <a:schemeClr val="accent1">
                  <a:lumMod val="75000"/>
                </a:schemeClr>
              </a:solidFill>
            </a:endParaRPr>
          </a:p>
        </p:txBody>
      </p:sp>
    </p:spTree>
    <p:extLst>
      <p:ext uri="{BB962C8B-B14F-4D97-AF65-F5344CB8AC3E}">
        <p14:creationId xmlns:p14="http://schemas.microsoft.com/office/powerpoint/2010/main" val="3254218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41D0-98CE-4EF7-9213-0FB873A5EB93}"/>
              </a:ext>
            </a:extLst>
          </p:cNvPr>
          <p:cNvSpPr>
            <a:spLocks noGrp="1"/>
          </p:cNvSpPr>
          <p:nvPr>
            <p:ph type="title"/>
          </p:nvPr>
        </p:nvSpPr>
        <p:spPr/>
        <p:txBody>
          <a:bodyPr/>
          <a:lstStyle/>
          <a:p>
            <a:r>
              <a:rPr lang="en-GB" dirty="0"/>
              <a:t>Support for positive mental health and wellbeing</a:t>
            </a:r>
          </a:p>
        </p:txBody>
      </p:sp>
      <p:sp>
        <p:nvSpPr>
          <p:cNvPr id="3" name="Content Placeholder 2">
            <a:extLst>
              <a:ext uri="{FF2B5EF4-FFF2-40B4-BE49-F238E27FC236}">
                <a16:creationId xmlns:a16="http://schemas.microsoft.com/office/drawing/2014/main" id="{092BC214-4399-41BB-A32A-9F0A0D80BEB8}"/>
              </a:ext>
            </a:extLst>
          </p:cNvPr>
          <p:cNvSpPr>
            <a:spLocks noGrp="1"/>
          </p:cNvSpPr>
          <p:nvPr>
            <p:ph idx="1"/>
          </p:nvPr>
        </p:nvSpPr>
        <p:spPr/>
        <p:txBody>
          <a:bodyPr/>
          <a:lstStyle/>
          <a:p>
            <a:r>
              <a:rPr lang="en-AU" sz="2000" dirty="0">
                <a:solidFill>
                  <a:schemeClr val="accent1">
                    <a:lumMod val="75000"/>
                  </a:schemeClr>
                </a:solidFill>
              </a:rPr>
              <a:t>Bronfenbrenner’s approach suggests that communities and social institutions need to work to develop connections between the systems to make sure there is support</a:t>
            </a:r>
            <a:r>
              <a:rPr lang="en-AU" sz="2000" dirty="0">
                <a:solidFill>
                  <a:schemeClr val="accent4">
                    <a:lumMod val="75000"/>
                  </a:schemeClr>
                </a:solidFill>
              </a:rPr>
              <a:t> </a:t>
            </a:r>
            <a:r>
              <a:rPr lang="en-AU" sz="2000" dirty="0">
                <a:solidFill>
                  <a:schemeClr val="accent1">
                    <a:lumMod val="75000"/>
                  </a:schemeClr>
                </a:solidFill>
              </a:rPr>
              <a:t>and positive influences on children and families. </a:t>
            </a:r>
          </a:p>
          <a:p>
            <a:pPr>
              <a:defRPr/>
            </a:pPr>
            <a:r>
              <a:rPr lang="en-AU" sz="2000" dirty="0">
                <a:solidFill>
                  <a:schemeClr val="accent1">
                    <a:lumMod val="75000"/>
                  </a:schemeClr>
                </a:solidFill>
              </a:rPr>
              <a:t>This is often described as developing ‘social capital’ and the ‘social glue’ which binds communities and supports the mental health and wellbeing of its members</a:t>
            </a:r>
          </a:p>
          <a:p>
            <a:pPr marL="0" indent="0">
              <a:buNone/>
              <a:defRPr/>
            </a:pPr>
            <a:r>
              <a:rPr lang="en-AU" sz="2000" dirty="0">
                <a:solidFill>
                  <a:schemeClr val="accent1">
                    <a:lumMod val="75000"/>
                  </a:schemeClr>
                </a:solidFill>
              </a:rPr>
              <a:t>     Giddens, (1998)</a:t>
            </a:r>
            <a:endParaRPr lang="en-GB" sz="2000" dirty="0"/>
          </a:p>
          <a:p>
            <a:pPr marL="0" indent="0">
              <a:buNone/>
            </a:pPr>
            <a:r>
              <a:rPr lang="en-GB" dirty="0"/>
              <a:t>                                                                </a:t>
            </a:r>
          </a:p>
        </p:txBody>
      </p:sp>
      <p:pic>
        <p:nvPicPr>
          <p:cNvPr id="4" name="Picture 2" descr="C:\Users\Dave\AppData\Local\Microsoft\Windows\INetCache\IE\RPCV6CTU\1030px-Happy_face.svg[1].png">
            <a:extLst>
              <a:ext uri="{FF2B5EF4-FFF2-40B4-BE49-F238E27FC236}">
                <a16:creationId xmlns:a16="http://schemas.microsoft.com/office/drawing/2014/main" id="{ACB4886F-C7F5-467E-B2FC-F419BC0FBED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28048" y="4195482"/>
            <a:ext cx="1819886" cy="171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163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604AD-73D2-C515-BF92-182FBC12DB4D}"/>
              </a:ext>
            </a:extLst>
          </p:cNvPr>
          <p:cNvSpPr>
            <a:spLocks noGrp="1"/>
          </p:cNvSpPr>
          <p:nvPr>
            <p:ph type="title"/>
          </p:nvPr>
        </p:nvSpPr>
        <p:spPr/>
        <p:txBody>
          <a:bodyPr/>
          <a:lstStyle/>
          <a:p>
            <a:r>
              <a:rPr lang="en-GB" dirty="0"/>
              <a:t>Bandura’s Social Modelling Theory (1961)</a:t>
            </a:r>
          </a:p>
        </p:txBody>
      </p:sp>
      <p:sp>
        <p:nvSpPr>
          <p:cNvPr id="3" name="Content Placeholder 2">
            <a:extLst>
              <a:ext uri="{FF2B5EF4-FFF2-40B4-BE49-F238E27FC236}">
                <a16:creationId xmlns:a16="http://schemas.microsoft.com/office/drawing/2014/main" id="{6317B1BD-8174-82E4-6896-AA148E0E762A}"/>
              </a:ext>
            </a:extLst>
          </p:cNvPr>
          <p:cNvSpPr>
            <a:spLocks noGrp="1"/>
          </p:cNvSpPr>
          <p:nvPr>
            <p:ph idx="1"/>
          </p:nvPr>
        </p:nvSpPr>
        <p:spPr/>
        <p:txBody>
          <a:bodyPr>
            <a:normAutofit/>
          </a:bodyPr>
          <a:lstStyle/>
          <a:p>
            <a:r>
              <a:rPr lang="en-GB" sz="3200" dirty="0">
                <a:solidFill>
                  <a:srgbClr val="111111"/>
                </a:solidFill>
              </a:rPr>
              <a:t>E</a:t>
            </a:r>
            <a:r>
              <a:rPr lang="en-GB" sz="3200" i="0" dirty="0">
                <a:solidFill>
                  <a:srgbClr val="111111"/>
                </a:solidFill>
                <a:effectLst/>
              </a:rPr>
              <a:t>mphasizes the importance of observing, modelling, and imitating the behaviours, attitudes, and emotional reactions of others.</a:t>
            </a:r>
            <a:endParaRPr lang="en-GB" sz="3200" dirty="0"/>
          </a:p>
        </p:txBody>
      </p:sp>
      <p:pic>
        <p:nvPicPr>
          <p:cNvPr id="5" name="Picture 4" descr="Graphical user interface, website&#10;&#10;Description automatically generated">
            <a:extLst>
              <a:ext uri="{FF2B5EF4-FFF2-40B4-BE49-F238E27FC236}">
                <a16:creationId xmlns:a16="http://schemas.microsoft.com/office/drawing/2014/main" id="{B8CE1FF5-B0B6-DA8D-EBB8-02CB20054E10}"/>
              </a:ext>
            </a:extLst>
          </p:cNvPr>
          <p:cNvPicPr>
            <a:picLocks noChangeAspect="1"/>
          </p:cNvPicPr>
          <p:nvPr/>
        </p:nvPicPr>
        <p:blipFill>
          <a:blip r:embed="rId2"/>
          <a:stretch>
            <a:fillRect/>
          </a:stretch>
        </p:blipFill>
        <p:spPr>
          <a:xfrm>
            <a:off x="4684542" y="3614515"/>
            <a:ext cx="7507457" cy="3243485"/>
          </a:xfrm>
          <a:prstGeom prst="rect">
            <a:avLst/>
          </a:prstGeom>
        </p:spPr>
      </p:pic>
    </p:spTree>
    <p:extLst>
      <p:ext uri="{BB962C8B-B14F-4D97-AF65-F5344CB8AC3E}">
        <p14:creationId xmlns:p14="http://schemas.microsoft.com/office/powerpoint/2010/main" val="2416010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8961-7576-1333-2D2D-630AC5699C42}"/>
              </a:ext>
            </a:extLst>
          </p:cNvPr>
          <p:cNvSpPr>
            <a:spLocks noGrp="1"/>
          </p:cNvSpPr>
          <p:nvPr>
            <p:ph type="title"/>
          </p:nvPr>
        </p:nvSpPr>
        <p:spPr/>
        <p:txBody>
          <a:bodyPr>
            <a:normAutofit fontScale="90000"/>
          </a:bodyPr>
          <a:lstStyle/>
          <a:p>
            <a:r>
              <a:rPr lang="en-GB" sz="3600" dirty="0"/>
              <a:t>Theory of Youth Mental Health Recovery (</a:t>
            </a:r>
            <a:r>
              <a:rPr lang="en-GB" sz="3600" b="0" dirty="0">
                <a:effectLst/>
              </a:rPr>
              <a:t>Kelly &amp; Coughlan, 2019</a:t>
            </a:r>
            <a:r>
              <a:rPr lang="en-GB" sz="3600" dirty="0"/>
              <a:t>)</a:t>
            </a:r>
            <a:br>
              <a:rPr lang="en-GB" sz="3600" dirty="0"/>
            </a:br>
            <a:r>
              <a:rPr lang="en-GB" sz="1200" dirty="0"/>
              <a:t>ACAMH (2022)</a:t>
            </a:r>
            <a:endParaRPr lang="en-GB" dirty="0"/>
          </a:p>
        </p:txBody>
      </p:sp>
      <p:pic>
        <p:nvPicPr>
          <p:cNvPr id="5" name="Content Placeholder 4" descr="Diagram&#10;&#10;Description automatically generated">
            <a:extLst>
              <a:ext uri="{FF2B5EF4-FFF2-40B4-BE49-F238E27FC236}">
                <a16:creationId xmlns:a16="http://schemas.microsoft.com/office/drawing/2014/main" id="{873486D2-FCA7-C7E3-FB84-F3E859F581EB}"/>
              </a:ext>
            </a:extLst>
          </p:cNvPr>
          <p:cNvPicPr>
            <a:picLocks noGrp="1" noChangeAspect="1"/>
          </p:cNvPicPr>
          <p:nvPr>
            <p:ph idx="1"/>
          </p:nvPr>
        </p:nvPicPr>
        <p:blipFill>
          <a:blip r:embed="rId2"/>
          <a:stretch>
            <a:fillRect/>
          </a:stretch>
        </p:blipFill>
        <p:spPr>
          <a:xfrm>
            <a:off x="2700997" y="2133600"/>
            <a:ext cx="8328074" cy="4724400"/>
          </a:xfrm>
        </p:spPr>
      </p:pic>
    </p:spTree>
    <p:extLst>
      <p:ext uri="{BB962C8B-B14F-4D97-AF65-F5344CB8AC3E}">
        <p14:creationId xmlns:p14="http://schemas.microsoft.com/office/powerpoint/2010/main" val="3336576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6D76-E151-3824-77D4-938DBB384A8D}"/>
              </a:ext>
            </a:extLst>
          </p:cNvPr>
          <p:cNvSpPr>
            <a:spLocks noGrp="1"/>
          </p:cNvSpPr>
          <p:nvPr>
            <p:ph type="title"/>
          </p:nvPr>
        </p:nvSpPr>
        <p:spPr/>
        <p:txBody>
          <a:bodyPr/>
          <a:lstStyle/>
          <a:p>
            <a:r>
              <a:rPr lang="en-GB" dirty="0"/>
              <a:t>Policies we’re considering today</a:t>
            </a:r>
          </a:p>
        </p:txBody>
      </p:sp>
      <p:sp>
        <p:nvSpPr>
          <p:cNvPr id="3" name="Content Placeholder 2">
            <a:extLst>
              <a:ext uri="{FF2B5EF4-FFF2-40B4-BE49-F238E27FC236}">
                <a16:creationId xmlns:a16="http://schemas.microsoft.com/office/drawing/2014/main" id="{A7712437-0566-90AD-70CE-1F2F6D107B40}"/>
              </a:ext>
            </a:extLst>
          </p:cNvPr>
          <p:cNvSpPr>
            <a:spLocks noGrp="1"/>
          </p:cNvSpPr>
          <p:nvPr>
            <p:ph idx="1"/>
          </p:nvPr>
        </p:nvSpPr>
        <p:spPr/>
        <p:txBody>
          <a:bodyPr>
            <a:normAutofit/>
          </a:bodyPr>
          <a:lstStyle/>
          <a:p>
            <a:r>
              <a:rPr lang="en-GB" sz="2400" dirty="0"/>
              <a:t>Mental Health Strategy by the Welsh Government - ‘Together for Mental Health’ 2019-2022</a:t>
            </a:r>
          </a:p>
          <a:p>
            <a:r>
              <a:rPr lang="en-GB" sz="2400" dirty="0"/>
              <a:t>Well-Being of Future Generations (Wales) Act (2015)</a:t>
            </a:r>
          </a:p>
          <a:p>
            <a:r>
              <a:rPr lang="en-GB" sz="2400" dirty="0"/>
              <a:t>New Curriculum for Wales (2022)</a:t>
            </a:r>
          </a:p>
          <a:p>
            <a:pPr marL="0" indent="0">
              <a:buNone/>
            </a:pPr>
            <a:endParaRPr lang="en-GB" sz="2400" dirty="0"/>
          </a:p>
          <a:p>
            <a:r>
              <a:rPr lang="en-GB" sz="2400" dirty="0"/>
              <a:t>Don’t forget your own school’s policies</a:t>
            </a:r>
          </a:p>
          <a:p>
            <a:pPr marL="0" indent="0">
              <a:buNone/>
            </a:pPr>
            <a:endParaRPr lang="en-GB" sz="2400" dirty="0"/>
          </a:p>
        </p:txBody>
      </p:sp>
      <p:pic>
        <p:nvPicPr>
          <p:cNvPr id="4" name="Picture 2" descr="C:\Users\Dave\AppData\Local\Microsoft\Windows\INetCache\IE\VQ5HMKDS\929px-Flag_map_of_Wales.svg[1].png">
            <a:extLst>
              <a:ext uri="{FF2B5EF4-FFF2-40B4-BE49-F238E27FC236}">
                <a16:creationId xmlns:a16="http://schemas.microsoft.com/office/drawing/2014/main" id="{17925599-C26D-154E-525B-FA22D37B524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77056" y="3557623"/>
            <a:ext cx="2427556" cy="2030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013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497D94E-9D7F-4D76-B935-FA769F120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89D1F-DE57-470B-3DA3-B2675AF5BF5B}"/>
              </a:ext>
            </a:extLst>
          </p:cNvPr>
          <p:cNvSpPr>
            <a:spLocks noGrp="1"/>
          </p:cNvSpPr>
          <p:nvPr>
            <p:ph type="title"/>
          </p:nvPr>
        </p:nvSpPr>
        <p:spPr>
          <a:xfrm>
            <a:off x="649224" y="645106"/>
            <a:ext cx="3650279" cy="1259894"/>
          </a:xfrm>
        </p:spPr>
        <p:txBody>
          <a:bodyPr>
            <a:noAutofit/>
          </a:bodyPr>
          <a:lstStyle/>
          <a:p>
            <a:pPr>
              <a:lnSpc>
                <a:spcPct val="90000"/>
              </a:lnSpc>
            </a:pPr>
            <a:r>
              <a:rPr lang="en-GB" sz="2000" dirty="0">
                <a:solidFill>
                  <a:srgbClr val="415166"/>
                </a:solidFill>
              </a:rPr>
              <a:t>Mental Health Strategy by the Welsh Government - ‘Together for Mental Health’ 2019-2022</a:t>
            </a:r>
            <a:br>
              <a:rPr lang="en-GB" sz="2000" dirty="0">
                <a:solidFill>
                  <a:srgbClr val="415166"/>
                </a:solidFill>
              </a:rPr>
            </a:br>
            <a:endParaRPr lang="en-GB" sz="2000" dirty="0">
              <a:solidFill>
                <a:srgbClr val="415166"/>
              </a:solidFill>
            </a:endParaRPr>
          </a:p>
        </p:txBody>
      </p:sp>
      <p:sp>
        <p:nvSpPr>
          <p:cNvPr id="16" name="Rectangle 15">
            <a:extLst>
              <a:ext uri="{FF2B5EF4-FFF2-40B4-BE49-F238E27FC236}">
                <a16:creationId xmlns:a16="http://schemas.microsoft.com/office/drawing/2014/main" id="{B5F29E96-05BD-491D-A16C-4BAE9BC63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15166"/>
          </a:solidFill>
          <a:ln>
            <a:noFill/>
          </a:ln>
          <a:effectLst/>
        </p:spPr>
        <p:style>
          <a:lnRef idx="1">
            <a:schemeClr val="accent1"/>
          </a:lnRef>
          <a:fillRef idx="3">
            <a:schemeClr val="accent1"/>
          </a:fillRef>
          <a:effectRef idx="2">
            <a:schemeClr val="accent1"/>
          </a:effectRef>
          <a:fontRef idx="minor">
            <a:schemeClr val="lt1"/>
          </a:fontRef>
        </p:style>
      </p:sp>
      <p:sp>
        <p:nvSpPr>
          <p:cNvPr id="11" name="Content Placeholder 10">
            <a:extLst>
              <a:ext uri="{FF2B5EF4-FFF2-40B4-BE49-F238E27FC236}">
                <a16:creationId xmlns:a16="http://schemas.microsoft.com/office/drawing/2014/main" id="{6F13EEFC-F57A-25AD-11D6-C1A1C43F4BA5}"/>
              </a:ext>
            </a:extLst>
          </p:cNvPr>
          <p:cNvSpPr>
            <a:spLocks noGrp="1"/>
          </p:cNvSpPr>
          <p:nvPr>
            <p:ph idx="1"/>
          </p:nvPr>
        </p:nvSpPr>
        <p:spPr>
          <a:xfrm>
            <a:off x="649225" y="2133600"/>
            <a:ext cx="3650278" cy="3759253"/>
          </a:xfrm>
        </p:spPr>
        <p:txBody>
          <a:bodyPr>
            <a:normAutofit/>
          </a:bodyPr>
          <a:lstStyle/>
          <a:p>
            <a:pPr>
              <a:buClr>
                <a:srgbClr val="446B9E"/>
              </a:buClr>
            </a:pPr>
            <a:endParaRPr lang="en-GB" sz="1200" b="0" i="0" dirty="0">
              <a:solidFill>
                <a:srgbClr val="111111"/>
              </a:solidFill>
              <a:effectLst/>
              <a:latin typeface="+mj-lt"/>
            </a:endParaRPr>
          </a:p>
          <a:p>
            <a:pPr>
              <a:buClr>
                <a:srgbClr val="446B9E"/>
              </a:buClr>
            </a:pPr>
            <a:r>
              <a:rPr lang="en-GB" sz="2400" dirty="0">
                <a:solidFill>
                  <a:srgbClr val="111111"/>
                </a:solidFill>
                <a:latin typeface="+mj-lt"/>
              </a:rPr>
              <a:t>Welsh Government’s 10 year strategy to improve mental health and well-being</a:t>
            </a:r>
          </a:p>
          <a:p>
            <a:pPr>
              <a:buClr>
                <a:srgbClr val="446B9E"/>
              </a:buClr>
            </a:pPr>
            <a:r>
              <a:rPr lang="en-GB" sz="1200" b="0" i="0" dirty="0">
                <a:solidFill>
                  <a:srgbClr val="111111"/>
                </a:solidFill>
                <a:effectLst/>
                <a:latin typeface="+mj-lt"/>
              </a:rPr>
              <a:t>https://www.gov.wales/sit es/default/files/publications/2021-08/together-for-mental-health-updated-action-plan-2019-22.pdf</a:t>
            </a:r>
            <a:endParaRPr lang="en-US" sz="1200" dirty="0"/>
          </a:p>
        </p:txBody>
      </p:sp>
      <p:pic>
        <p:nvPicPr>
          <p:cNvPr id="5" name="Content Placeholder 4" descr="A picture containing square&#10;&#10;Description automatically generated">
            <a:extLst>
              <a:ext uri="{FF2B5EF4-FFF2-40B4-BE49-F238E27FC236}">
                <a16:creationId xmlns:a16="http://schemas.microsoft.com/office/drawing/2014/main" id="{07680B4B-7592-6432-B918-B2248A3A5E92}"/>
              </a:ext>
            </a:extLst>
          </p:cNvPr>
          <p:cNvPicPr>
            <a:picLocks noChangeAspect="1"/>
          </p:cNvPicPr>
          <p:nvPr/>
        </p:nvPicPr>
        <p:blipFill>
          <a:blip r:embed="rId2"/>
          <a:stretch>
            <a:fillRect/>
          </a:stretch>
        </p:blipFill>
        <p:spPr>
          <a:xfrm>
            <a:off x="4619543" y="826364"/>
            <a:ext cx="3394925" cy="4880204"/>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D9C99751-9544-432E-D476-FDE19F5898F4}"/>
              </a:ext>
            </a:extLst>
          </p:cNvPr>
          <p:cNvPicPr>
            <a:picLocks noChangeAspect="1"/>
          </p:cNvPicPr>
          <p:nvPr/>
        </p:nvPicPr>
        <p:blipFill>
          <a:blip r:embed="rId3"/>
          <a:stretch>
            <a:fillRect/>
          </a:stretch>
        </p:blipFill>
        <p:spPr>
          <a:xfrm>
            <a:off x="8178194" y="826363"/>
            <a:ext cx="3394926" cy="4880206"/>
          </a:xfrm>
          <a:prstGeom prst="rect">
            <a:avLst/>
          </a:prstGeom>
        </p:spPr>
      </p:pic>
      <p:sp>
        <p:nvSpPr>
          <p:cNvPr id="18" name="Freeform 11">
            <a:extLst>
              <a:ext uri="{FF2B5EF4-FFF2-40B4-BE49-F238E27FC236}">
                <a16:creationId xmlns:a16="http://schemas.microsoft.com/office/drawing/2014/main" id="{0A2F002C-D2EF-4A3F-B17C-B31D57BD6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7000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9A49C-6E88-4DB4-A7BA-B33EA0920197}"/>
              </a:ext>
            </a:extLst>
          </p:cNvPr>
          <p:cNvSpPr>
            <a:spLocks noGrp="1"/>
          </p:cNvSpPr>
          <p:nvPr>
            <p:ph type="title"/>
          </p:nvPr>
        </p:nvSpPr>
        <p:spPr/>
        <p:txBody>
          <a:bodyPr>
            <a:normAutofit fontScale="90000"/>
          </a:bodyPr>
          <a:lstStyle/>
          <a:p>
            <a:r>
              <a:rPr lang="en-GB" dirty="0"/>
              <a:t>Welsh Government Policy</a:t>
            </a:r>
            <a:br>
              <a:rPr lang="en-GB" dirty="0"/>
            </a:br>
            <a:r>
              <a:rPr lang="en-GB" dirty="0">
                <a:solidFill>
                  <a:srgbClr val="0070C0"/>
                </a:solidFill>
              </a:rPr>
              <a:t>Wellbeing of Future Generations (Wales) Act 2015</a:t>
            </a:r>
          </a:p>
        </p:txBody>
      </p:sp>
      <p:sp>
        <p:nvSpPr>
          <p:cNvPr id="3" name="Content Placeholder 2">
            <a:extLst>
              <a:ext uri="{FF2B5EF4-FFF2-40B4-BE49-F238E27FC236}">
                <a16:creationId xmlns:a16="http://schemas.microsoft.com/office/drawing/2014/main" id="{FA3F0A23-7E7D-431C-A7C5-0AB7608E4245}"/>
              </a:ext>
            </a:extLst>
          </p:cNvPr>
          <p:cNvSpPr>
            <a:spLocks noGrp="1"/>
          </p:cNvSpPr>
          <p:nvPr>
            <p:ph idx="1"/>
          </p:nvPr>
        </p:nvSpPr>
        <p:spPr/>
        <p:txBody>
          <a:bodyPr>
            <a:noAutofit/>
          </a:bodyPr>
          <a:lstStyle/>
          <a:p>
            <a:r>
              <a:rPr lang="en-GB" sz="2400" dirty="0"/>
              <a:t>About improving the social, economic, environmental and cultural well-being of Wales.</a:t>
            </a:r>
          </a:p>
          <a:p>
            <a:r>
              <a:rPr lang="en-GB" sz="2400" dirty="0"/>
              <a:t>Will make the public bodies listed in the Act:</a:t>
            </a:r>
          </a:p>
          <a:p>
            <a:pPr marL="624078" indent="-514350">
              <a:buFont typeface="+mj-lt"/>
              <a:buAutoNum type="arabicPeriod"/>
            </a:pPr>
            <a:r>
              <a:rPr lang="en-GB" sz="2400" dirty="0"/>
              <a:t>think more about the long-term</a:t>
            </a:r>
          </a:p>
          <a:p>
            <a:pPr marL="624078" indent="-514350">
              <a:buFont typeface="+mj-lt"/>
              <a:buAutoNum type="arabicPeriod"/>
            </a:pPr>
            <a:r>
              <a:rPr lang="en-GB" sz="2400" dirty="0"/>
              <a:t>work better with people and communities and each other</a:t>
            </a:r>
          </a:p>
          <a:p>
            <a:pPr marL="624078" indent="-514350">
              <a:buFont typeface="+mj-lt"/>
              <a:buAutoNum type="arabicPeriod"/>
            </a:pPr>
            <a:r>
              <a:rPr lang="en-GB" sz="2400" dirty="0"/>
              <a:t>look to </a:t>
            </a:r>
            <a:r>
              <a:rPr lang="en-GB" sz="2400" b="1" u="sng" dirty="0"/>
              <a:t>prevent problems </a:t>
            </a:r>
            <a:r>
              <a:rPr lang="en-GB" sz="2400" dirty="0"/>
              <a:t>and </a:t>
            </a:r>
            <a:r>
              <a:rPr lang="en-GB" sz="2400" b="1" u="sng" dirty="0"/>
              <a:t>take a more joined-up approach.</a:t>
            </a:r>
          </a:p>
        </p:txBody>
      </p:sp>
      <p:pic>
        <p:nvPicPr>
          <p:cNvPr id="4" name="Picture 2" descr="C:\Users\Dave\AppData\Local\Microsoft\Windows\INetCache\IE\VQ5HMKDS\929px-Flag_map_of_Wales.svg[1].png">
            <a:extLst>
              <a:ext uri="{FF2B5EF4-FFF2-40B4-BE49-F238E27FC236}">
                <a16:creationId xmlns:a16="http://schemas.microsoft.com/office/drawing/2014/main" id="{E7A4F683-743E-4A22-A96D-7579AD75DAE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73292" y="5322627"/>
            <a:ext cx="2211572" cy="1535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334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911E-0829-440F-8AD4-6EABEACB742A}"/>
              </a:ext>
            </a:extLst>
          </p:cNvPr>
          <p:cNvSpPr>
            <a:spLocks noGrp="1"/>
          </p:cNvSpPr>
          <p:nvPr>
            <p:ph type="title"/>
          </p:nvPr>
        </p:nvSpPr>
        <p:spPr/>
        <p:txBody>
          <a:bodyPr>
            <a:normAutofit fontScale="90000"/>
          </a:bodyPr>
          <a:lstStyle/>
          <a:p>
            <a:r>
              <a:rPr lang="en-GB" dirty="0"/>
              <a:t>Welsh Government Policy</a:t>
            </a:r>
            <a:br>
              <a:rPr lang="en-GB" dirty="0"/>
            </a:br>
            <a:r>
              <a:rPr lang="en-GB" dirty="0">
                <a:solidFill>
                  <a:srgbClr val="0070C0"/>
                </a:solidFill>
              </a:rPr>
              <a:t>Wellbeing of Future Generations (Wales) Act 2015</a:t>
            </a:r>
          </a:p>
        </p:txBody>
      </p:sp>
      <p:sp>
        <p:nvSpPr>
          <p:cNvPr id="3" name="Content Placeholder 2">
            <a:extLst>
              <a:ext uri="{FF2B5EF4-FFF2-40B4-BE49-F238E27FC236}">
                <a16:creationId xmlns:a16="http://schemas.microsoft.com/office/drawing/2014/main" id="{3D2F1B83-F1E2-4A8E-A198-C2F6DF164467}"/>
              </a:ext>
            </a:extLst>
          </p:cNvPr>
          <p:cNvSpPr>
            <a:spLocks noGrp="1"/>
          </p:cNvSpPr>
          <p:nvPr>
            <p:ph idx="1"/>
          </p:nvPr>
        </p:nvSpPr>
        <p:spPr/>
        <p:txBody>
          <a:bodyPr>
            <a:normAutofit fontScale="92500" lnSpcReduction="20000"/>
          </a:bodyPr>
          <a:lstStyle/>
          <a:p>
            <a:pPr marL="109728" indent="0">
              <a:buNone/>
            </a:pPr>
            <a:r>
              <a:rPr lang="en-GB" sz="2200" dirty="0"/>
              <a:t>The Act puts in place seven well-being goals:</a:t>
            </a:r>
          </a:p>
          <a:p>
            <a:pPr marL="624078" indent="-514350">
              <a:buFont typeface="+mj-lt"/>
              <a:buAutoNum type="arabicPeriod"/>
            </a:pPr>
            <a:r>
              <a:rPr lang="en-GB" sz="2200" dirty="0"/>
              <a:t>Resilient Wales</a:t>
            </a:r>
          </a:p>
          <a:p>
            <a:pPr marL="624078" indent="-514350">
              <a:buFont typeface="+mj-lt"/>
              <a:buAutoNum type="arabicPeriod"/>
            </a:pPr>
            <a:r>
              <a:rPr lang="en-GB" sz="2200" dirty="0"/>
              <a:t>Prosperous Wales                                                               </a:t>
            </a:r>
          </a:p>
          <a:p>
            <a:pPr marL="624078" indent="-514350">
              <a:buFont typeface="+mj-lt"/>
              <a:buAutoNum type="arabicPeriod"/>
            </a:pPr>
            <a:r>
              <a:rPr lang="en-GB" sz="2200" dirty="0"/>
              <a:t>Healthier Wales</a:t>
            </a:r>
          </a:p>
          <a:p>
            <a:pPr marL="624078" indent="-514350">
              <a:buFont typeface="+mj-lt"/>
              <a:buAutoNum type="arabicPeriod"/>
            </a:pPr>
            <a:r>
              <a:rPr lang="en-GB" sz="2200" dirty="0"/>
              <a:t>More equal Wales</a:t>
            </a:r>
          </a:p>
          <a:p>
            <a:pPr marL="624078" indent="-514350">
              <a:buFont typeface="+mj-lt"/>
              <a:buAutoNum type="arabicPeriod"/>
            </a:pPr>
            <a:r>
              <a:rPr lang="en-GB" sz="2200" dirty="0"/>
              <a:t>A Wales of cohesive communities</a:t>
            </a:r>
          </a:p>
          <a:p>
            <a:pPr marL="624078" indent="-514350">
              <a:buFont typeface="+mj-lt"/>
              <a:buAutoNum type="arabicPeriod"/>
            </a:pPr>
            <a:r>
              <a:rPr lang="en-GB" sz="2200" dirty="0"/>
              <a:t>A Wales of vibrant culture and thriving Welsh language</a:t>
            </a:r>
          </a:p>
          <a:p>
            <a:pPr marL="624078" indent="-514350">
              <a:buFont typeface="+mj-lt"/>
              <a:buAutoNum type="arabicPeriod"/>
            </a:pPr>
            <a:r>
              <a:rPr lang="en-GB" sz="2200" dirty="0"/>
              <a:t>A globally responsible Wales</a:t>
            </a:r>
          </a:p>
          <a:p>
            <a:pPr marL="0" indent="0">
              <a:buNone/>
              <a:defRPr/>
            </a:pPr>
            <a:endParaRPr lang="en-GB" sz="2200" u="sng" dirty="0"/>
          </a:p>
          <a:p>
            <a:pPr marL="0" indent="0">
              <a:buNone/>
              <a:defRPr/>
            </a:pPr>
            <a:r>
              <a:rPr lang="en-GB" dirty="0">
                <a:solidFill>
                  <a:srgbClr val="FF0000"/>
                </a:solidFill>
              </a:rPr>
              <a:t>              </a:t>
            </a:r>
            <a:endParaRPr lang="en-GB" dirty="0"/>
          </a:p>
        </p:txBody>
      </p:sp>
      <p:pic>
        <p:nvPicPr>
          <p:cNvPr id="4" name="Picture 2" descr="C:\Users\Dave\AppData\Local\Microsoft\Windows\INetCache\IE\VQ5HMKDS\929px-Flag_map_of_Wales.svg[1].png">
            <a:extLst>
              <a:ext uri="{FF2B5EF4-FFF2-40B4-BE49-F238E27FC236}">
                <a16:creationId xmlns:a16="http://schemas.microsoft.com/office/drawing/2014/main" id="{46BB6EC4-9E43-44FD-AB29-7AA6ACEA286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48576" y="1844824"/>
            <a:ext cx="2307266" cy="2110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261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5A4E02-5AB0-4F76-B7F0-CF84D18AB7CA}"/>
              </a:ext>
            </a:extLst>
          </p:cNvPr>
          <p:cNvSpPr>
            <a:spLocks noGrp="1"/>
          </p:cNvSpPr>
          <p:nvPr>
            <p:ph type="title"/>
          </p:nvPr>
        </p:nvSpPr>
        <p:spPr/>
        <p:txBody>
          <a:bodyPr/>
          <a:lstStyle/>
          <a:p>
            <a:r>
              <a:rPr lang="en-GB" dirty="0"/>
              <a:t>New Curriculum for Wales 2022</a:t>
            </a:r>
            <a:br>
              <a:rPr lang="en-GB" dirty="0"/>
            </a:br>
            <a:r>
              <a:rPr lang="en-GB" dirty="0"/>
              <a:t>4 Purposes   </a:t>
            </a:r>
            <a:r>
              <a:rPr lang="en-GB" sz="1200" dirty="0"/>
              <a:t>(Welsh Government, 2018)</a:t>
            </a:r>
            <a:endParaRPr lang="en-GB" dirty="0"/>
          </a:p>
        </p:txBody>
      </p:sp>
      <p:pic>
        <p:nvPicPr>
          <p:cNvPr id="8" name="Content Placeholder 7" descr="Diagram&#10;&#10;Description automatically generated">
            <a:extLst>
              <a:ext uri="{FF2B5EF4-FFF2-40B4-BE49-F238E27FC236}">
                <a16:creationId xmlns:a16="http://schemas.microsoft.com/office/drawing/2014/main" id="{4730662A-4BDF-455B-8DE7-FF5D9FAB0731}"/>
              </a:ext>
            </a:extLst>
          </p:cNvPr>
          <p:cNvPicPr>
            <a:picLocks noGrp="1" noChangeAspect="1"/>
          </p:cNvPicPr>
          <p:nvPr>
            <p:ph idx="1"/>
          </p:nvPr>
        </p:nvPicPr>
        <p:blipFill>
          <a:blip r:embed="rId2"/>
          <a:stretch>
            <a:fillRect/>
          </a:stretch>
        </p:blipFill>
        <p:spPr>
          <a:xfrm>
            <a:off x="1992574" y="1705970"/>
            <a:ext cx="9880978" cy="5152030"/>
          </a:xfrm>
        </p:spPr>
      </p:pic>
    </p:spTree>
    <p:extLst>
      <p:ext uri="{BB962C8B-B14F-4D97-AF65-F5344CB8AC3E}">
        <p14:creationId xmlns:p14="http://schemas.microsoft.com/office/powerpoint/2010/main" val="2030613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6665D-87EF-9339-FC6E-F19BD1496F9E}"/>
              </a:ext>
            </a:extLst>
          </p:cNvPr>
          <p:cNvSpPr>
            <a:spLocks noGrp="1"/>
          </p:cNvSpPr>
          <p:nvPr>
            <p:ph type="title"/>
          </p:nvPr>
        </p:nvSpPr>
        <p:spPr/>
        <p:txBody>
          <a:bodyPr/>
          <a:lstStyle/>
          <a:p>
            <a:r>
              <a:rPr lang="en-GB" dirty="0"/>
              <a:t>Healthy, confident individuals who: </a:t>
            </a:r>
            <a:br>
              <a:rPr lang="en-GB" dirty="0"/>
            </a:br>
            <a:endParaRPr lang="en-GB" dirty="0"/>
          </a:p>
        </p:txBody>
      </p:sp>
      <p:sp>
        <p:nvSpPr>
          <p:cNvPr id="3" name="Content Placeholder 2">
            <a:extLst>
              <a:ext uri="{FF2B5EF4-FFF2-40B4-BE49-F238E27FC236}">
                <a16:creationId xmlns:a16="http://schemas.microsoft.com/office/drawing/2014/main" id="{19EBC32D-847E-1844-9CE6-79F98FE7554C}"/>
              </a:ext>
            </a:extLst>
          </p:cNvPr>
          <p:cNvSpPr>
            <a:spLocks noGrp="1"/>
          </p:cNvSpPr>
          <p:nvPr>
            <p:ph idx="1"/>
          </p:nvPr>
        </p:nvSpPr>
        <p:spPr/>
        <p:txBody>
          <a:bodyPr>
            <a:normAutofit fontScale="85000" lnSpcReduction="20000"/>
          </a:bodyPr>
          <a:lstStyle/>
          <a:p>
            <a:r>
              <a:rPr lang="en-GB" dirty="0"/>
              <a:t>Have secure values and are establishing their spiritual and ethical beliefs</a:t>
            </a:r>
          </a:p>
          <a:p>
            <a:r>
              <a:rPr lang="en-GB" dirty="0"/>
              <a:t>Are building their mental and emotional well-being by developing confidence, resilience and empathy </a:t>
            </a:r>
          </a:p>
          <a:p>
            <a:r>
              <a:rPr lang="en-GB" dirty="0"/>
              <a:t>Apply knowledge about the impact of diet and exercise on physical and mental health in their daily lives </a:t>
            </a:r>
          </a:p>
          <a:p>
            <a:r>
              <a:rPr lang="en-GB" dirty="0"/>
              <a:t>Know how to find the information and support to keep safe and well › take part in physical activity </a:t>
            </a:r>
          </a:p>
          <a:p>
            <a:r>
              <a:rPr lang="en-GB" dirty="0"/>
              <a:t>Take measured decisions about lifestyle and manage risk › have the confidence to participate in performance </a:t>
            </a:r>
          </a:p>
          <a:p>
            <a:r>
              <a:rPr lang="en-GB" dirty="0"/>
              <a:t>Form positive relationships based upon trust and mutual respect › face and overcome challenge </a:t>
            </a:r>
          </a:p>
          <a:p>
            <a:r>
              <a:rPr lang="en-GB" dirty="0"/>
              <a:t>Have the skills and knowledge to manage everyday life as independently as they can and are ready to lead fulfilling lives as valued members of society</a:t>
            </a:r>
          </a:p>
          <a:p>
            <a:pPr marL="0" indent="0" algn="r">
              <a:buNone/>
            </a:pPr>
            <a:r>
              <a:rPr lang="en-GB" dirty="0"/>
              <a:t>Welsh Government (2018)</a:t>
            </a:r>
          </a:p>
        </p:txBody>
      </p:sp>
    </p:spTree>
    <p:extLst>
      <p:ext uri="{BB962C8B-B14F-4D97-AF65-F5344CB8AC3E}">
        <p14:creationId xmlns:p14="http://schemas.microsoft.com/office/powerpoint/2010/main" val="1102491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BEE8-6019-486F-AB63-AC962CD22EE5}"/>
              </a:ext>
            </a:extLst>
          </p:cNvPr>
          <p:cNvSpPr>
            <a:spLocks noGrp="1"/>
          </p:cNvSpPr>
          <p:nvPr>
            <p:ph type="title"/>
          </p:nvPr>
        </p:nvSpPr>
        <p:spPr/>
        <p:txBody>
          <a:bodyPr/>
          <a:lstStyle/>
          <a:p>
            <a:r>
              <a:rPr lang="en-GB" dirty="0"/>
              <a:t>Layard &amp; </a:t>
            </a:r>
            <a:r>
              <a:rPr lang="en-GB" dirty="0" err="1"/>
              <a:t>Hagell</a:t>
            </a:r>
            <a:r>
              <a:rPr lang="en-GB" dirty="0"/>
              <a:t>, (2015)</a:t>
            </a:r>
          </a:p>
        </p:txBody>
      </p:sp>
      <p:sp>
        <p:nvSpPr>
          <p:cNvPr id="3" name="Content Placeholder 2">
            <a:extLst>
              <a:ext uri="{FF2B5EF4-FFF2-40B4-BE49-F238E27FC236}">
                <a16:creationId xmlns:a16="http://schemas.microsoft.com/office/drawing/2014/main" id="{AADB65EE-B3C2-44F7-8A74-5A2FE1747F71}"/>
              </a:ext>
            </a:extLst>
          </p:cNvPr>
          <p:cNvSpPr>
            <a:spLocks noGrp="1"/>
          </p:cNvSpPr>
          <p:nvPr>
            <p:ph idx="1"/>
          </p:nvPr>
        </p:nvSpPr>
        <p:spPr/>
        <p:txBody>
          <a:bodyPr/>
          <a:lstStyle/>
          <a:p>
            <a:r>
              <a:rPr lang="en-GB" dirty="0"/>
              <a:t>‘… if we care about wellbeing,  the  wellbeing  of  children  must  be  a  top  policy  priority  for  communities  and  families, healthcare systems and schools. This is a matter of basic human rights, as set out in the United Nations Convention on the Rights of the Child. And we must talk about mental health issues much more openly and destigmatize the issue. Second, if we do all of this, we shall certainly incur costs but we will also save huge expense in future.’</a:t>
            </a:r>
          </a:p>
          <a:p>
            <a:pPr marL="0" indent="0">
              <a:buNone/>
            </a:pPr>
            <a:r>
              <a:rPr lang="en-GB" dirty="0"/>
              <a:t>                                                           </a:t>
            </a:r>
          </a:p>
        </p:txBody>
      </p:sp>
      <p:pic>
        <p:nvPicPr>
          <p:cNvPr id="4" name="Picture 3">
            <a:extLst>
              <a:ext uri="{FF2B5EF4-FFF2-40B4-BE49-F238E27FC236}">
                <a16:creationId xmlns:a16="http://schemas.microsoft.com/office/drawing/2014/main" id="{5718D856-B815-4EEA-B752-B9607D4DB433}"/>
              </a:ext>
            </a:extLst>
          </p:cNvPr>
          <p:cNvPicPr>
            <a:picLocks noChangeAspect="1"/>
          </p:cNvPicPr>
          <p:nvPr/>
        </p:nvPicPr>
        <p:blipFill>
          <a:blip r:embed="rId2"/>
          <a:stretch>
            <a:fillRect/>
          </a:stretch>
        </p:blipFill>
        <p:spPr>
          <a:xfrm>
            <a:off x="3378476" y="4480814"/>
            <a:ext cx="6441384" cy="2377185"/>
          </a:xfrm>
          <a:prstGeom prst="rect">
            <a:avLst/>
          </a:prstGeom>
        </p:spPr>
      </p:pic>
    </p:spTree>
    <p:extLst>
      <p:ext uri="{BB962C8B-B14F-4D97-AF65-F5344CB8AC3E}">
        <p14:creationId xmlns:p14="http://schemas.microsoft.com/office/powerpoint/2010/main" val="26526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EBDAD-264D-C01E-1749-DB539A117CD0}"/>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7CE189D7-5A5A-CBBA-BAD7-96631F8B12EE}"/>
              </a:ext>
            </a:extLst>
          </p:cNvPr>
          <p:cNvSpPr>
            <a:spLocks noGrp="1"/>
          </p:cNvSpPr>
          <p:nvPr>
            <p:ph idx="1"/>
          </p:nvPr>
        </p:nvSpPr>
        <p:spPr/>
        <p:txBody>
          <a:bodyPr>
            <a:normAutofit lnSpcReduction="10000"/>
          </a:bodyPr>
          <a:lstStyle/>
          <a:p>
            <a:r>
              <a:rPr lang="en-GB" sz="2400" dirty="0">
                <a:solidFill>
                  <a:schemeClr val="tx1"/>
                </a:solidFill>
                <a:latin typeface="+mj-lt"/>
              </a:rPr>
              <a:t>Essay – 4000 words (100%)</a:t>
            </a:r>
          </a:p>
          <a:p>
            <a:r>
              <a:rPr lang="en-GB" sz="2400" dirty="0">
                <a:solidFill>
                  <a:schemeClr val="tx1"/>
                </a:solidFill>
                <a:latin typeface="+mj-lt"/>
              </a:rPr>
              <a:t>Essay question:</a:t>
            </a:r>
          </a:p>
          <a:p>
            <a:pPr marL="0" indent="0">
              <a:buNone/>
            </a:pPr>
            <a:r>
              <a:rPr lang="en-GB" sz="3200" b="1" dirty="0">
                <a:solidFill>
                  <a:srgbClr val="000000"/>
                </a:solidFill>
                <a:effectLst/>
                <a:latin typeface="+mj-lt"/>
                <a:ea typeface="Times New Roman" panose="02020603050405020304" pitchFamily="18" charset="0"/>
              </a:rPr>
              <a:t>Identify and critically explore the issues that can have an impact on the mental </a:t>
            </a:r>
            <a:r>
              <a:rPr lang="en-GB" sz="3200" b="1" dirty="0">
                <a:solidFill>
                  <a:srgbClr val="000000"/>
                </a:solidFill>
                <a:latin typeface="+mj-lt"/>
                <a:ea typeface="Times New Roman" panose="02020603050405020304" pitchFamily="18" charset="0"/>
              </a:rPr>
              <a:t>h</a:t>
            </a:r>
            <a:r>
              <a:rPr lang="en-GB" sz="3200" b="1" dirty="0">
                <a:solidFill>
                  <a:srgbClr val="000000"/>
                </a:solidFill>
                <a:effectLst/>
                <a:latin typeface="+mj-lt"/>
                <a:ea typeface="Times New Roman" panose="02020603050405020304" pitchFamily="18" charset="0"/>
              </a:rPr>
              <a:t>ealth and well-being in children and young people.</a:t>
            </a:r>
          </a:p>
          <a:p>
            <a:endParaRPr lang="en-GB" sz="2400" dirty="0">
              <a:solidFill>
                <a:srgbClr val="000000"/>
              </a:solidFill>
              <a:latin typeface="+mj-lt"/>
              <a:ea typeface="Times New Roman" panose="02020603050405020304" pitchFamily="18" charset="0"/>
            </a:endParaRPr>
          </a:p>
          <a:p>
            <a:r>
              <a:rPr lang="en-GB" sz="2400" dirty="0">
                <a:solidFill>
                  <a:srgbClr val="000000"/>
                </a:solidFill>
                <a:effectLst/>
                <a:latin typeface="+mj-lt"/>
                <a:ea typeface="Times New Roman" panose="02020603050405020304" pitchFamily="18" charset="0"/>
              </a:rPr>
              <a:t>Submission date  </a:t>
            </a:r>
            <a:r>
              <a:rPr lang="en-GB" sz="2400" dirty="0">
                <a:solidFill>
                  <a:srgbClr val="000000"/>
                </a:solidFill>
                <a:latin typeface="+mj-lt"/>
                <a:ea typeface="Times New Roman" panose="02020603050405020304" pitchFamily="18" charset="0"/>
              </a:rPr>
              <a:t>5</a:t>
            </a:r>
            <a:r>
              <a:rPr lang="en-GB" sz="2400" baseline="30000" dirty="0">
                <a:solidFill>
                  <a:srgbClr val="000000"/>
                </a:solidFill>
                <a:latin typeface="+mj-lt"/>
                <a:ea typeface="Times New Roman" panose="02020603050405020304" pitchFamily="18" charset="0"/>
              </a:rPr>
              <a:t>th</a:t>
            </a:r>
            <a:r>
              <a:rPr lang="en-GB" sz="2400" dirty="0">
                <a:solidFill>
                  <a:srgbClr val="000000"/>
                </a:solidFill>
                <a:latin typeface="+mj-lt"/>
                <a:ea typeface="Times New Roman" panose="02020603050405020304" pitchFamily="18" charset="0"/>
              </a:rPr>
              <a:t> March</a:t>
            </a:r>
            <a:r>
              <a:rPr lang="en-GB" sz="2400" dirty="0">
                <a:solidFill>
                  <a:srgbClr val="000000"/>
                </a:solidFill>
                <a:effectLst/>
                <a:latin typeface="+mj-lt"/>
                <a:ea typeface="Times New Roman" panose="02020603050405020304" pitchFamily="18" charset="0"/>
              </a:rPr>
              <a:t> 2023 via Turnitin 23:59</a:t>
            </a:r>
            <a:endParaRPr lang="en-GB" sz="24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2568925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F4285-4FCA-0A35-F3E7-7D96F39F7EC4}"/>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0BA7AD70-B0F3-C92B-96F4-0867CDBB64BF}"/>
              </a:ext>
            </a:extLst>
          </p:cNvPr>
          <p:cNvSpPr>
            <a:spLocks noGrp="1"/>
          </p:cNvSpPr>
          <p:nvPr>
            <p:ph idx="1"/>
          </p:nvPr>
        </p:nvSpPr>
        <p:spPr/>
        <p:txBody>
          <a:bodyPr>
            <a:normAutofit lnSpcReduction="10000"/>
          </a:bodyPr>
          <a:lstStyle/>
          <a:p>
            <a:r>
              <a:rPr lang="en-GB" sz="4000" dirty="0"/>
              <a:t>Conditions that impact on mental health &amp; well-being (e.g. ASD, ADHD)</a:t>
            </a:r>
          </a:p>
          <a:p>
            <a:r>
              <a:rPr lang="en-GB" sz="4000" dirty="0"/>
              <a:t>ACEs</a:t>
            </a:r>
          </a:p>
          <a:p>
            <a:r>
              <a:rPr lang="en-GB" sz="4000" dirty="0"/>
              <a:t>School interventions, strategies and support </a:t>
            </a:r>
          </a:p>
        </p:txBody>
      </p:sp>
    </p:spTree>
    <p:extLst>
      <p:ext uri="{BB962C8B-B14F-4D97-AF65-F5344CB8AC3E}">
        <p14:creationId xmlns:p14="http://schemas.microsoft.com/office/powerpoint/2010/main" val="2661202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a:bodyPr>
          <a:lstStyle/>
          <a:p>
            <a:r>
              <a:rPr lang="en-GB" sz="1400" dirty="0"/>
              <a:t>Association for Child and Adolescent Mental Health. A theory of youth mental health recovery. Available at </a:t>
            </a:r>
            <a:r>
              <a:rPr lang="en-GB" sz="1400" dirty="0">
                <a:hlinkClick r:id="rId2"/>
              </a:rPr>
              <a:t>https://www.acamh.org/research-digest/a-theory-of-youth-mental-health-recovery/</a:t>
            </a:r>
            <a:r>
              <a:rPr lang="en-GB" sz="1400" dirty="0"/>
              <a:t> (Accessed 15.01.2023)</a:t>
            </a:r>
          </a:p>
          <a:p>
            <a:r>
              <a:rPr lang="en-GB" sz="1400" dirty="0"/>
              <a:t>Bronfenbrenner Bioecological Model. Available at http://nacce.org/ecological-theory-of-bronfenbrenner/ (Accessed 31.10.20)</a:t>
            </a:r>
          </a:p>
          <a:p>
            <a:r>
              <a:rPr lang="en-GB" sz="1400" dirty="0"/>
              <a:t>CAMHS North Derbyshire (2022) Mental Health and Autism . Available at </a:t>
            </a:r>
            <a:r>
              <a:rPr lang="en-GB" sz="1400" dirty="0">
                <a:hlinkClick r:id="rId3"/>
              </a:rPr>
              <a:t>https://www.camhsnorthderbyshire.nhs.uk/what-is-asd-2</a:t>
            </a:r>
            <a:r>
              <a:rPr lang="en-GB" sz="1400" dirty="0"/>
              <a:t> (Accessed 07.01.2023)</a:t>
            </a:r>
          </a:p>
          <a:p>
            <a:r>
              <a:rPr lang="en-GB" sz="1400" dirty="0"/>
              <a:t>Giddens, A. (1998) The Third Way: The Renewal of Social Democracy. Cambridge: Polity Press</a:t>
            </a:r>
          </a:p>
          <a:p>
            <a:r>
              <a:rPr lang="en-GB" sz="1400" dirty="0"/>
              <a:t>Layard, R. &amp; </a:t>
            </a:r>
            <a:r>
              <a:rPr lang="en-GB" sz="1400" dirty="0" err="1"/>
              <a:t>Hagell</a:t>
            </a:r>
            <a:r>
              <a:rPr lang="en-GB" sz="1400" dirty="0"/>
              <a:t>, A. (2015) Healthy Young Minds: Transforming the Mental Health of Children. Available at </a:t>
            </a:r>
            <a:r>
              <a:rPr lang="en-GB" sz="1400" dirty="0">
                <a:hlinkClick r:id="rId4"/>
              </a:rPr>
              <a:t>https://www.imperial.ac.uk/media/imperial-college/institute-of-global-health-innovation/public/Children-mental-health.pdf</a:t>
            </a:r>
            <a:r>
              <a:rPr lang="en-GB" sz="1400" dirty="0"/>
              <a:t> (Accessed 15.01.2023)</a:t>
            </a:r>
          </a:p>
          <a:p>
            <a:r>
              <a:rPr lang="en-GB" sz="1400" b="0" i="0" dirty="0">
                <a:solidFill>
                  <a:srgbClr val="3E3829"/>
                </a:solidFill>
                <a:effectLst/>
              </a:rPr>
              <a:t>Maslow, A. H., Frager, R., &amp; Cox, R. (1970). Motivation and personality (Vol. 2, pp. 1887-1904). J. Fadiman, &amp; C. McReynolds (Eds.). New York: Harper &amp; Row</a:t>
            </a:r>
            <a:endParaRPr lang="en-GB" sz="1400" dirty="0"/>
          </a:p>
          <a:p>
            <a:pPr marL="0" indent="0">
              <a:buNone/>
            </a:pPr>
            <a:endParaRPr lang="en-GB" sz="1400" dirty="0"/>
          </a:p>
        </p:txBody>
      </p:sp>
    </p:spTree>
    <p:extLst>
      <p:ext uri="{BB962C8B-B14F-4D97-AF65-F5344CB8AC3E}">
        <p14:creationId xmlns:p14="http://schemas.microsoft.com/office/powerpoint/2010/main" val="1013068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a:bodyPr>
          <a:lstStyle/>
          <a:p>
            <a:r>
              <a:rPr lang="en-GB" sz="1600" dirty="0"/>
              <a:t>Mental Health data. Available at http://mentalhealth.org.uk/ (Accessed 28.10.20)</a:t>
            </a:r>
          </a:p>
          <a:p>
            <a:r>
              <a:rPr lang="en-GB" sz="1600" dirty="0" err="1"/>
              <a:t>Weare</a:t>
            </a:r>
            <a:r>
              <a:rPr lang="en-GB" sz="1600" dirty="0"/>
              <a:t>, 2015. Available at http://www.ncb.org.uk/media/1197143/ncb_framework_for_promoting_well-being_and_responding_to_mental_health_in_schools.pdf (Accessed 31.10.20)</a:t>
            </a:r>
          </a:p>
          <a:p>
            <a:r>
              <a:rPr lang="en-GB" sz="1600" dirty="0"/>
              <a:t>Welsh Government (2018) The Four Purposes of the Curriculum. Available at </a:t>
            </a:r>
            <a:r>
              <a:rPr lang="en-GB" sz="1600" dirty="0">
                <a:hlinkClick r:id="rId2"/>
              </a:rPr>
              <a:t>https://www.gov.wales/sites/default/files/publications/2018-03/the-four-purposes-of-the-curriculum-for-wales.pdf</a:t>
            </a:r>
            <a:r>
              <a:rPr lang="en-GB" sz="1600" dirty="0"/>
              <a:t> (Accessed 15.01.2023)</a:t>
            </a:r>
          </a:p>
          <a:p>
            <a:r>
              <a:rPr lang="en-GB" sz="1600" dirty="0"/>
              <a:t>Welsh Government (2019) Together for Mental Health Delivery Plan. Available at </a:t>
            </a:r>
            <a:r>
              <a:rPr lang="en-GB" sz="1600" dirty="0">
                <a:hlinkClick r:id="rId3"/>
              </a:rPr>
              <a:t>https://www.gov.wales/sites/default/files/publications/2021-11/review-of-together-for-mental-health-the-plan-for-2019-to-2022-in-response-to-covid-19_1.pdf</a:t>
            </a:r>
            <a:r>
              <a:rPr lang="en-GB" sz="1600" dirty="0"/>
              <a:t> (Accessed 07.01.2023)</a:t>
            </a:r>
          </a:p>
          <a:p>
            <a:endParaRPr lang="en-GB" sz="1400" dirty="0"/>
          </a:p>
        </p:txBody>
      </p:sp>
    </p:spTree>
    <p:extLst>
      <p:ext uri="{BB962C8B-B14F-4D97-AF65-F5344CB8AC3E}">
        <p14:creationId xmlns:p14="http://schemas.microsoft.com/office/powerpoint/2010/main" val="11746121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0</TotalTime>
  <Words>1434</Words>
  <Application>Microsoft Office PowerPoint</Application>
  <PresentationFormat>Widescreen</PresentationFormat>
  <Paragraphs>142</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Century Gothic</vt:lpstr>
      <vt:lpstr>Wingdings</vt:lpstr>
      <vt:lpstr>Wingdings 3</vt:lpstr>
      <vt:lpstr>Wisp</vt:lpstr>
      <vt:lpstr> ECIE5005 Children and Young People’s Mental Health &amp; Well-Being Lecture 2 : Theories and Policies</vt:lpstr>
      <vt:lpstr>Assignment</vt:lpstr>
      <vt:lpstr>Review last session</vt:lpstr>
      <vt:lpstr>Today</vt:lpstr>
      <vt:lpstr>Theories we’re discussing today</vt:lpstr>
      <vt:lpstr>Maslow’s Hierarchy of Needs (1943)</vt:lpstr>
      <vt:lpstr>Bronfenbrenner’s Ecological Systems Theory (1977) </vt:lpstr>
      <vt:lpstr>PowerPoint Presentation</vt:lpstr>
      <vt:lpstr>Microsystem</vt:lpstr>
      <vt:lpstr>Mesosystem</vt:lpstr>
      <vt:lpstr>Exosystem                                                                     </vt:lpstr>
      <vt:lpstr>Macrosystem</vt:lpstr>
      <vt:lpstr>Support for positive mental health and wellbeing</vt:lpstr>
      <vt:lpstr>Bandura’s Social Modelling Theory (1961)</vt:lpstr>
      <vt:lpstr>Theory of Youth Mental Health Recovery (Kelly &amp; Coughlan, 2019) ACAMH (2022)</vt:lpstr>
      <vt:lpstr>Policies we’re considering today</vt:lpstr>
      <vt:lpstr>Mental Health Strategy by the Welsh Government - ‘Together for Mental Health’ 2019-2022 </vt:lpstr>
      <vt:lpstr>Welsh Government Policy Wellbeing of Future Generations (Wales) Act 2015</vt:lpstr>
      <vt:lpstr>Welsh Government Policy Wellbeing of Future Generations (Wales) Act 2015</vt:lpstr>
      <vt:lpstr>New Curriculum for Wales 2022 4 Purposes   (Welsh Government, 2018)</vt:lpstr>
      <vt:lpstr>Healthy, confident individuals who:  </vt:lpstr>
      <vt:lpstr>Layard &amp; Hagell, (2015)</vt:lpstr>
      <vt:lpstr>Assignment</vt:lpstr>
      <vt:lpstr>Next week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 Session 2 – Theory and Policies</dc:title>
  <dc:creator>Cindy Hunt</dc:creator>
  <cp:lastModifiedBy>Sue Ainsworth</cp:lastModifiedBy>
  <cp:revision>34</cp:revision>
  <dcterms:created xsi:type="dcterms:W3CDTF">2020-11-09T11:26:56Z</dcterms:created>
  <dcterms:modified xsi:type="dcterms:W3CDTF">2023-01-15T18:26:51Z</dcterms:modified>
</cp:coreProperties>
</file>