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303" r:id="rId2"/>
    <p:sldId id="307" r:id="rId3"/>
    <p:sldId id="308" r:id="rId4"/>
    <p:sldId id="309" r:id="rId5"/>
    <p:sldId id="310" r:id="rId6"/>
    <p:sldId id="311" r:id="rId7"/>
    <p:sldId id="312" r:id="rId8"/>
    <p:sldId id="313" r:id="rId9"/>
    <p:sldId id="315"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89" autoAdjust="0"/>
    <p:restoredTop sz="94660"/>
  </p:normalViewPr>
  <p:slideViewPr>
    <p:cSldViewPr snapToGrid="0">
      <p:cViewPr varScale="1">
        <p:scale>
          <a:sx n="73" d="100"/>
          <a:sy n="73" d="100"/>
        </p:scale>
        <p:origin x="621"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2/2/2023</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13470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2/2/2023</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972432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2/2/2023</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381592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2/2/2023</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649017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2/2/2023</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56494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2/2/2023</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847622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2/2/2023</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266808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2/2/2023</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409800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2/2/2023</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8815163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2/2/2023</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228388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2/2/2023</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730067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2/2/2023</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9173087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914400" rtl="0" eaLnBrk="1" latinLnBrk="0" hangingPunct="1">
        <a:lnSpc>
          <a:spcPct val="90000"/>
        </a:lnSpc>
        <a:spcBef>
          <a:spcPct val="0"/>
        </a:spcBef>
        <a:buNone/>
        <a:defRPr sz="44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2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2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2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2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2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8">
            <a:extLst>
              <a:ext uri="{FF2B5EF4-FFF2-40B4-BE49-F238E27FC236}">
                <a16:creationId xmlns:a16="http://schemas.microsoft.com/office/drawing/2014/main" id="{33428ACC-71EC-4171-9527-10983BA6B4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agona Book" panose="020F0502020204030204"/>
              <a:ea typeface="+mn-ea"/>
              <a:cs typeface="+mn-cs"/>
            </a:endParaRPr>
          </a:p>
        </p:txBody>
      </p:sp>
      <p:sp>
        <p:nvSpPr>
          <p:cNvPr id="2" name="Title 1"/>
          <p:cNvSpPr>
            <a:spLocks noGrp="1"/>
          </p:cNvSpPr>
          <p:nvPr>
            <p:ph type="ctrTitle"/>
          </p:nvPr>
        </p:nvSpPr>
        <p:spPr>
          <a:xfrm>
            <a:off x="8141110" y="639098"/>
            <a:ext cx="3401961" cy="3494790"/>
          </a:xfrm>
        </p:spPr>
        <p:txBody>
          <a:bodyPr>
            <a:normAutofit/>
          </a:bodyPr>
          <a:lstStyle/>
          <a:p>
            <a:r>
              <a:rPr lang="en-GB" sz="4000" dirty="0">
                <a:cs typeface="Calibri Light"/>
              </a:rPr>
              <a:t>Assessment 1</a:t>
            </a:r>
            <a:endParaRPr lang="en-GB" sz="4000" dirty="0"/>
          </a:p>
        </p:txBody>
      </p:sp>
      <p:sp>
        <p:nvSpPr>
          <p:cNvPr id="3" name="Subtitle 2"/>
          <p:cNvSpPr>
            <a:spLocks noGrp="1"/>
          </p:cNvSpPr>
          <p:nvPr>
            <p:ph type="subTitle" idx="1"/>
          </p:nvPr>
        </p:nvSpPr>
        <p:spPr>
          <a:xfrm>
            <a:off x="8141110" y="4455621"/>
            <a:ext cx="3417990" cy="1238616"/>
          </a:xfrm>
        </p:spPr>
        <p:txBody>
          <a:bodyPr vert="horz" lIns="91440" tIns="45720" rIns="91440" bIns="45720" rtlCol="0" anchor="t">
            <a:normAutofit fontScale="85000" lnSpcReduction="10000"/>
          </a:bodyPr>
          <a:lstStyle/>
          <a:p>
            <a:r>
              <a:rPr lang="en-GB" sz="2000" b="1" dirty="0">
                <a:solidFill>
                  <a:schemeClr val="tx1">
                    <a:lumMod val="85000"/>
                    <a:lumOff val="15000"/>
                  </a:schemeClr>
                </a:solidFill>
                <a:cs typeface="Calibri"/>
              </a:rPr>
              <a:t>ECGE4006</a:t>
            </a:r>
            <a:r>
              <a:rPr lang="en-GB" sz="2000" dirty="0">
                <a:solidFill>
                  <a:schemeClr val="tx1">
                    <a:lumMod val="85000"/>
                    <a:lumOff val="15000"/>
                  </a:schemeClr>
                </a:solidFill>
                <a:cs typeface="Calibri"/>
              </a:rPr>
              <a:t> Contemporary Challenges: Making a Difference</a:t>
            </a:r>
          </a:p>
        </p:txBody>
      </p:sp>
      <p:pic>
        <p:nvPicPr>
          <p:cNvPr id="4" name="Picture 4" descr="Text&#10;&#10;Description automatically generated">
            <a:extLst>
              <a:ext uri="{FF2B5EF4-FFF2-40B4-BE49-F238E27FC236}">
                <a16:creationId xmlns:a16="http://schemas.microsoft.com/office/drawing/2014/main" id="{1572897B-A04F-44EF-95B3-1F39A4DE6DDF}"/>
              </a:ext>
            </a:extLst>
          </p:cNvPr>
          <p:cNvPicPr>
            <a:picLocks noChangeAspect="1"/>
          </p:cNvPicPr>
          <p:nvPr/>
        </p:nvPicPr>
        <p:blipFill>
          <a:blip r:embed="rId2"/>
          <a:stretch>
            <a:fillRect/>
          </a:stretch>
        </p:blipFill>
        <p:spPr>
          <a:xfrm>
            <a:off x="633999" y="867276"/>
            <a:ext cx="6912217" cy="4599766"/>
          </a:xfrm>
          <a:prstGeom prst="rect">
            <a:avLst/>
          </a:prstGeom>
        </p:spPr>
      </p:pic>
      <p:cxnSp>
        <p:nvCxnSpPr>
          <p:cNvPr id="18" name="Straight Connector 10">
            <a:extLst>
              <a:ext uri="{FF2B5EF4-FFF2-40B4-BE49-F238E27FC236}">
                <a16:creationId xmlns:a16="http://schemas.microsoft.com/office/drawing/2014/main" id="{BA22713B-ABB6-4391-97F9-0449A2B9B66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09305" y="4294754"/>
            <a:ext cx="32004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9" name="Rectangle 12">
            <a:extLst>
              <a:ext uri="{FF2B5EF4-FFF2-40B4-BE49-F238E27FC236}">
                <a16:creationId xmlns:a16="http://schemas.microsoft.com/office/drawing/2014/main" id="{8D4480B4-953D-41FA-9052-09AB3A026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69426B45-4C4F-4D52-8537-76E9A5B89E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agona Book" panose="020F0502020204030204"/>
              <a:ea typeface="+mn-ea"/>
              <a:cs typeface="+mn-cs"/>
            </a:endParaRPr>
          </a:p>
        </p:txBody>
      </p:sp>
      <p:sp>
        <p:nvSpPr>
          <p:cNvPr id="2" name="Title 1">
            <a:extLst>
              <a:ext uri="{FF2B5EF4-FFF2-40B4-BE49-F238E27FC236}">
                <a16:creationId xmlns:a16="http://schemas.microsoft.com/office/drawing/2014/main" id="{A95F2346-750B-4B32-BCF0-3488CD9595C2}"/>
              </a:ext>
            </a:extLst>
          </p:cNvPr>
          <p:cNvSpPr>
            <a:spLocks noGrp="1"/>
          </p:cNvSpPr>
          <p:nvPr>
            <p:ph type="title"/>
          </p:nvPr>
        </p:nvSpPr>
        <p:spPr>
          <a:xfrm>
            <a:off x="1036320" y="286603"/>
            <a:ext cx="10058400" cy="1450757"/>
          </a:xfrm>
        </p:spPr>
        <p:txBody>
          <a:bodyPr>
            <a:normAutofit/>
          </a:bodyPr>
          <a:lstStyle/>
          <a:p>
            <a:r>
              <a:rPr lang="en-GB"/>
              <a:t>Post 1</a:t>
            </a:r>
          </a:p>
        </p:txBody>
      </p:sp>
      <p:cxnSp>
        <p:nvCxnSpPr>
          <p:cNvPr id="20" name="Straight Connector 19">
            <a:extLst>
              <a:ext uri="{FF2B5EF4-FFF2-40B4-BE49-F238E27FC236}">
                <a16:creationId xmlns:a16="http://schemas.microsoft.com/office/drawing/2014/main" id="{CF117E1C-E964-4433-B1A8-BB2301D0FF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4" name="Picture 4">
            <a:extLst>
              <a:ext uri="{FF2B5EF4-FFF2-40B4-BE49-F238E27FC236}">
                <a16:creationId xmlns:a16="http://schemas.microsoft.com/office/drawing/2014/main" id="{0592C8A2-E8D3-4F8A-BA79-B0BDC0D8634F}"/>
              </a:ext>
            </a:extLst>
          </p:cNvPr>
          <p:cNvPicPr>
            <a:picLocks noChangeAspect="1"/>
          </p:cNvPicPr>
          <p:nvPr/>
        </p:nvPicPr>
        <p:blipFill rotWithShape="1">
          <a:blip r:embed="rId2"/>
          <a:srcRect l="15812" r="25936" b="3"/>
          <a:stretch/>
        </p:blipFill>
        <p:spPr>
          <a:xfrm>
            <a:off x="1161535" y="2108200"/>
            <a:ext cx="3495807" cy="3600613"/>
          </a:xfrm>
          <a:prstGeom prst="rect">
            <a:avLst/>
          </a:prstGeom>
        </p:spPr>
      </p:pic>
      <p:sp>
        <p:nvSpPr>
          <p:cNvPr id="3" name="Content Placeholder 2">
            <a:extLst>
              <a:ext uri="{FF2B5EF4-FFF2-40B4-BE49-F238E27FC236}">
                <a16:creationId xmlns:a16="http://schemas.microsoft.com/office/drawing/2014/main" id="{B5FE0BC4-1345-4A30-813C-0080B2AF9D17}"/>
              </a:ext>
            </a:extLst>
          </p:cNvPr>
          <p:cNvSpPr>
            <a:spLocks noGrp="1"/>
          </p:cNvSpPr>
          <p:nvPr>
            <p:ph idx="1"/>
          </p:nvPr>
        </p:nvSpPr>
        <p:spPr>
          <a:xfrm>
            <a:off x="5248657" y="2108201"/>
            <a:ext cx="5846063" cy="3760891"/>
          </a:xfrm>
        </p:spPr>
        <p:txBody>
          <a:bodyPr vert="horz" lIns="0" tIns="45720" rIns="0" bIns="45720" rtlCol="0" anchor="t">
            <a:normAutofit/>
          </a:bodyPr>
          <a:lstStyle/>
          <a:p>
            <a:pPr>
              <a:lnSpc>
                <a:spcPct val="110000"/>
              </a:lnSpc>
            </a:pPr>
            <a:r>
              <a:rPr lang="en-GB" sz="1300" b="1" dirty="0">
                <a:ea typeface="+mn-lt"/>
                <a:cs typeface="+mn-lt"/>
              </a:rPr>
              <a:t>Based on your learning from Unit 1, what do you consider to be the biggest threat to humankind and why? </a:t>
            </a:r>
          </a:p>
          <a:p>
            <a:pPr>
              <a:lnSpc>
                <a:spcPct val="110000"/>
              </a:lnSpc>
            </a:pPr>
            <a:r>
              <a:rPr lang="en-GB" sz="1300" dirty="0"/>
              <a:t>In this post you should articulate an issue that resonates with you from the Unit 1 content, such as:</a:t>
            </a:r>
          </a:p>
          <a:p>
            <a:pPr>
              <a:lnSpc>
                <a:spcPct val="110000"/>
              </a:lnSpc>
              <a:buFont typeface="Wingdings" panose="020F0502020204030204" pitchFamily="34" charset="0"/>
              <a:buChar char="§"/>
            </a:pPr>
            <a:r>
              <a:rPr lang="en-GB" sz="1300" dirty="0"/>
              <a:t> Climate change or extinction</a:t>
            </a:r>
          </a:p>
          <a:p>
            <a:pPr>
              <a:lnSpc>
                <a:spcPct val="110000"/>
              </a:lnSpc>
              <a:buFont typeface="Wingdings" panose="020F0502020204030204" pitchFamily="34" charset="0"/>
              <a:buChar char="§"/>
            </a:pPr>
            <a:r>
              <a:rPr lang="en-GB" sz="1300" dirty="0"/>
              <a:t> Issues of inequality relating to one area of discrimination </a:t>
            </a:r>
          </a:p>
          <a:p>
            <a:pPr>
              <a:lnSpc>
                <a:spcPct val="110000"/>
              </a:lnSpc>
              <a:buFont typeface="Wingdings" panose="020F0502020204030204" pitchFamily="34" charset="0"/>
              <a:buChar char="§"/>
            </a:pPr>
            <a:r>
              <a:rPr lang="en-GB" sz="1300" dirty="0"/>
              <a:t> Issues relating to health of global significance</a:t>
            </a:r>
          </a:p>
          <a:p>
            <a:pPr>
              <a:lnSpc>
                <a:spcPct val="110000"/>
              </a:lnSpc>
              <a:buFont typeface="Wingdings" panose="020F0502020204030204" pitchFamily="34" charset="0"/>
              <a:buChar char="§"/>
            </a:pPr>
            <a:r>
              <a:rPr lang="en-GB" sz="1300" dirty="0"/>
              <a:t>The threat of automation and the future of work</a:t>
            </a:r>
          </a:p>
          <a:p>
            <a:pPr>
              <a:lnSpc>
                <a:spcPct val="110000"/>
              </a:lnSpc>
              <a:buFont typeface="Wingdings" panose="020F0502020204030204" pitchFamily="34" charset="0"/>
              <a:buChar char="§"/>
            </a:pPr>
            <a:r>
              <a:rPr lang="en-GB" sz="1300" dirty="0"/>
              <a:t>The redistribution of wealth</a:t>
            </a:r>
          </a:p>
          <a:p>
            <a:pPr>
              <a:lnSpc>
                <a:spcPct val="110000"/>
              </a:lnSpc>
            </a:pPr>
            <a:r>
              <a:rPr lang="en-GB" sz="1300" dirty="0"/>
              <a:t>You should consider why you think this issue should be given attention and  ideally have some sort of  call to action. </a:t>
            </a:r>
          </a:p>
        </p:txBody>
      </p:sp>
      <p:sp>
        <p:nvSpPr>
          <p:cNvPr id="22" name="Rectangle 21">
            <a:extLst>
              <a:ext uri="{FF2B5EF4-FFF2-40B4-BE49-F238E27FC236}">
                <a16:creationId xmlns:a16="http://schemas.microsoft.com/office/drawing/2014/main" id="{67E6FB20-7663-466F-A928-9371C34F95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427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6793596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12">
            <a:extLst>
              <a:ext uri="{FF2B5EF4-FFF2-40B4-BE49-F238E27FC236}">
                <a16:creationId xmlns:a16="http://schemas.microsoft.com/office/drawing/2014/main" id="{F4FAA6B4-BAFB-4474-9B14-DC83A90965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agona Book" panose="020F0502020204030204"/>
              <a:ea typeface="+mn-ea"/>
              <a:cs typeface="+mn-cs"/>
            </a:endParaRPr>
          </a:p>
        </p:txBody>
      </p:sp>
      <p:sp>
        <p:nvSpPr>
          <p:cNvPr id="2" name="Title 1">
            <a:extLst>
              <a:ext uri="{FF2B5EF4-FFF2-40B4-BE49-F238E27FC236}">
                <a16:creationId xmlns:a16="http://schemas.microsoft.com/office/drawing/2014/main" id="{CC8F7918-FF7A-4340-B015-E101B2A54065}"/>
              </a:ext>
            </a:extLst>
          </p:cNvPr>
          <p:cNvSpPr>
            <a:spLocks noGrp="1"/>
          </p:cNvSpPr>
          <p:nvPr>
            <p:ph type="title"/>
          </p:nvPr>
        </p:nvSpPr>
        <p:spPr>
          <a:xfrm>
            <a:off x="1097280" y="286603"/>
            <a:ext cx="10058400" cy="1450757"/>
          </a:xfrm>
        </p:spPr>
        <p:txBody>
          <a:bodyPr>
            <a:normAutofit/>
          </a:bodyPr>
          <a:lstStyle/>
          <a:p>
            <a:r>
              <a:rPr lang="en-GB"/>
              <a:t>Post 2 </a:t>
            </a:r>
          </a:p>
        </p:txBody>
      </p:sp>
      <p:cxnSp>
        <p:nvCxnSpPr>
          <p:cNvPr id="15" name="!!Straight Connector">
            <a:extLst>
              <a:ext uri="{FF2B5EF4-FFF2-40B4-BE49-F238E27FC236}">
                <a16:creationId xmlns:a16="http://schemas.microsoft.com/office/drawing/2014/main" id="{4364CDC3-ADB0-4691-9286-5925F160C2D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08C1D7B-7910-4DBF-8F58-A06A633A2CC7}"/>
              </a:ext>
            </a:extLst>
          </p:cNvPr>
          <p:cNvSpPr>
            <a:spLocks noGrp="1"/>
          </p:cNvSpPr>
          <p:nvPr>
            <p:ph idx="1"/>
          </p:nvPr>
        </p:nvSpPr>
        <p:spPr>
          <a:xfrm>
            <a:off x="1097280" y="2108201"/>
            <a:ext cx="5729090" cy="3760891"/>
          </a:xfrm>
        </p:spPr>
        <p:txBody>
          <a:bodyPr vert="horz" lIns="0" tIns="45720" rIns="0" bIns="45720" rtlCol="0" anchor="t">
            <a:normAutofit lnSpcReduction="10000"/>
          </a:bodyPr>
          <a:lstStyle/>
          <a:p>
            <a:r>
              <a:rPr lang="en-GB" b="1" dirty="0"/>
              <a:t>Based on your learning from Unit 2, evaluate the skills you will need to be successful in promoting dealing with the threat from post 1, in education. Identify those you think are the most significant and justify your selection.</a:t>
            </a:r>
            <a:endParaRPr lang="en-GB" dirty="0">
              <a:ea typeface="+mn-lt"/>
              <a:cs typeface="+mn-lt"/>
            </a:endParaRPr>
          </a:p>
          <a:p>
            <a:endParaRPr lang="en-GB" dirty="0">
              <a:ea typeface="+mn-lt"/>
              <a:cs typeface="+mn-lt"/>
            </a:endParaRPr>
          </a:p>
          <a:p>
            <a:r>
              <a:rPr lang="en-GB" dirty="0">
                <a:ea typeface="+mn-lt"/>
                <a:cs typeface="+mn-lt"/>
              </a:rPr>
              <a:t>For this post you should choose one of the skills introduced in Unit Two and articulate why you think it is important to a career in education for the 21</a:t>
            </a:r>
            <a:r>
              <a:rPr lang="en-GB" baseline="30000" dirty="0">
                <a:ea typeface="+mn-lt"/>
                <a:cs typeface="+mn-lt"/>
              </a:rPr>
              <a:t>st</a:t>
            </a:r>
            <a:r>
              <a:rPr lang="en-GB" dirty="0">
                <a:ea typeface="+mn-lt"/>
                <a:cs typeface="+mn-lt"/>
              </a:rPr>
              <a:t> Century.</a:t>
            </a:r>
            <a:endParaRPr lang="en-GB" dirty="0"/>
          </a:p>
        </p:txBody>
      </p:sp>
      <p:pic>
        <p:nvPicPr>
          <p:cNvPr id="4" name="Picture 4" descr="A picture containing appliance, dryer&#10;&#10;Description automatically generated">
            <a:extLst>
              <a:ext uri="{FF2B5EF4-FFF2-40B4-BE49-F238E27FC236}">
                <a16:creationId xmlns:a16="http://schemas.microsoft.com/office/drawing/2014/main" id="{336C790B-072F-44C6-8A6F-F35FE7E0DFC5}"/>
              </a:ext>
            </a:extLst>
          </p:cNvPr>
          <p:cNvPicPr>
            <a:picLocks noChangeAspect="1"/>
          </p:cNvPicPr>
          <p:nvPr/>
        </p:nvPicPr>
        <p:blipFill rotWithShape="1">
          <a:blip r:embed="rId2"/>
          <a:srcRect l="9647" r="22972" b="-1"/>
          <a:stretch/>
        </p:blipFill>
        <p:spPr>
          <a:xfrm>
            <a:off x="7534656" y="2108200"/>
            <a:ext cx="3621024" cy="3600613"/>
          </a:xfrm>
          <a:prstGeom prst="rect">
            <a:avLst/>
          </a:prstGeom>
        </p:spPr>
      </p:pic>
      <p:sp>
        <p:nvSpPr>
          <p:cNvPr id="17" name="Rectangle 16">
            <a:extLst>
              <a:ext uri="{FF2B5EF4-FFF2-40B4-BE49-F238E27FC236}">
                <a16:creationId xmlns:a16="http://schemas.microsoft.com/office/drawing/2014/main" id="{DB148495-5F82-48E2-A76C-C8E1C89499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7241664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agona Book" panose="020F0502020204030204"/>
              <a:ea typeface="+mn-ea"/>
              <a:cs typeface="+mn-cs"/>
            </a:endParaRPr>
          </a:p>
        </p:txBody>
      </p:sp>
      <p:sp>
        <p:nvSpPr>
          <p:cNvPr id="2" name="Title 1">
            <a:extLst>
              <a:ext uri="{FF2B5EF4-FFF2-40B4-BE49-F238E27FC236}">
                <a16:creationId xmlns:a16="http://schemas.microsoft.com/office/drawing/2014/main" id="{A95F2346-750B-4B32-BCF0-3488CD9595C2}"/>
              </a:ext>
            </a:extLst>
          </p:cNvPr>
          <p:cNvSpPr>
            <a:spLocks noGrp="1"/>
          </p:cNvSpPr>
          <p:nvPr>
            <p:ph type="title"/>
          </p:nvPr>
        </p:nvSpPr>
        <p:spPr>
          <a:xfrm>
            <a:off x="5172074" y="286603"/>
            <a:ext cx="5983605" cy="1450757"/>
          </a:xfrm>
        </p:spPr>
        <p:txBody>
          <a:bodyPr>
            <a:normAutofit/>
          </a:bodyPr>
          <a:lstStyle/>
          <a:p>
            <a:r>
              <a:rPr lang="en-GB" dirty="0"/>
              <a:t>Post 3</a:t>
            </a:r>
          </a:p>
        </p:txBody>
      </p:sp>
      <p:pic>
        <p:nvPicPr>
          <p:cNvPr id="4" name="Picture 4" descr="A picture containing text&#10;&#10;Description automatically generated">
            <a:extLst>
              <a:ext uri="{FF2B5EF4-FFF2-40B4-BE49-F238E27FC236}">
                <a16:creationId xmlns:a16="http://schemas.microsoft.com/office/drawing/2014/main" id="{0592C8A2-E8D3-4F8A-BA79-B0BDC0D8634F}"/>
              </a:ext>
            </a:extLst>
          </p:cNvPr>
          <p:cNvPicPr>
            <a:picLocks noChangeAspect="1"/>
          </p:cNvPicPr>
          <p:nvPr/>
        </p:nvPicPr>
        <p:blipFill rotWithShape="1">
          <a:blip r:embed="rId2"/>
          <a:srcRect l="14848" r="37211" b="2"/>
          <a:stretch/>
        </p:blipFill>
        <p:spPr>
          <a:xfrm>
            <a:off x="20" y="10"/>
            <a:ext cx="4580077" cy="6400784"/>
          </a:xfrm>
          <a:prstGeom prst="rect">
            <a:avLst/>
          </a:prstGeom>
        </p:spPr>
      </p:pic>
      <p:cxnSp>
        <p:nvCxnSpPr>
          <p:cNvPr id="20" name="!!Straight Connector">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5FE0BC4-1345-4A30-813C-0080B2AF9D17}"/>
              </a:ext>
            </a:extLst>
          </p:cNvPr>
          <p:cNvSpPr>
            <a:spLocks noGrp="1"/>
          </p:cNvSpPr>
          <p:nvPr>
            <p:ph idx="1"/>
          </p:nvPr>
        </p:nvSpPr>
        <p:spPr>
          <a:xfrm>
            <a:off x="4675031" y="2108201"/>
            <a:ext cx="7411792" cy="3760891"/>
          </a:xfrm>
        </p:spPr>
        <p:txBody>
          <a:bodyPr vert="horz" lIns="0" tIns="45720" rIns="0" bIns="45720" rtlCol="0">
            <a:normAutofit/>
          </a:bodyPr>
          <a:lstStyle/>
          <a:p>
            <a:pPr>
              <a:lnSpc>
                <a:spcPct val="110000"/>
              </a:lnSpc>
            </a:pPr>
            <a:r>
              <a:rPr lang="en-GB" b="1" dirty="0"/>
              <a:t>Based on your learning from Unit 3, discuss the merits or shortcomings of design thinking to deal with contemporary challenges in education.</a:t>
            </a:r>
            <a:endParaRPr lang="en-GB" dirty="0"/>
          </a:p>
          <a:p>
            <a:pPr>
              <a:lnSpc>
                <a:spcPct val="110000"/>
              </a:lnSpc>
            </a:pPr>
            <a:r>
              <a:rPr lang="en-GB" dirty="0"/>
              <a:t>This post is linked to  Unit Three. </a:t>
            </a:r>
          </a:p>
          <a:p>
            <a:pPr marL="0" indent="0">
              <a:lnSpc>
                <a:spcPct val="110000"/>
              </a:lnSpc>
              <a:buNone/>
            </a:pPr>
            <a:r>
              <a:rPr lang="en-GB" dirty="0"/>
              <a:t>Your post should include:</a:t>
            </a:r>
          </a:p>
          <a:p>
            <a:pPr marL="457200" indent="-457200">
              <a:lnSpc>
                <a:spcPct val="110000"/>
              </a:lnSpc>
              <a:buFont typeface="+mj-lt"/>
              <a:buAutoNum type="arabicPeriod"/>
            </a:pPr>
            <a:r>
              <a:rPr lang="en-GB" dirty="0"/>
              <a:t>A definition of design thinking</a:t>
            </a:r>
          </a:p>
          <a:p>
            <a:pPr marL="457200" indent="-457200">
              <a:lnSpc>
                <a:spcPct val="110000"/>
              </a:lnSpc>
              <a:buFont typeface="+mj-lt"/>
              <a:buAutoNum type="arabicPeriod"/>
            </a:pPr>
            <a:r>
              <a:rPr lang="en-GB" dirty="0"/>
              <a:t> Case examples of the use of DT in contemporary education</a:t>
            </a:r>
          </a:p>
          <a:p>
            <a:pPr marL="457200" indent="-457200">
              <a:lnSpc>
                <a:spcPct val="110000"/>
              </a:lnSpc>
              <a:buFont typeface="+mj-lt"/>
              <a:buAutoNum type="arabicPeriod"/>
            </a:pPr>
            <a:r>
              <a:rPr lang="en-GB" dirty="0"/>
              <a:t>A discussion of the pros and cons of design thinking </a:t>
            </a:r>
          </a:p>
          <a:p>
            <a:pPr marL="457200" indent="-457200">
              <a:lnSpc>
                <a:spcPct val="110000"/>
              </a:lnSpc>
              <a:buFont typeface="+mj-lt"/>
              <a:buAutoNum type="arabicPeriod"/>
            </a:pPr>
            <a:endParaRPr lang="en-GB" dirty="0"/>
          </a:p>
          <a:p>
            <a:pPr>
              <a:lnSpc>
                <a:spcPct val="110000"/>
              </a:lnSpc>
            </a:pPr>
            <a:endParaRPr lang="en-GB" dirty="0"/>
          </a:p>
        </p:txBody>
      </p:sp>
      <p:sp>
        <p:nvSpPr>
          <p:cNvPr id="22" name="Rectangle 21">
            <a:extLst>
              <a:ext uri="{FF2B5EF4-FFF2-40B4-BE49-F238E27FC236}">
                <a16:creationId xmlns:a16="http://schemas.microsoft.com/office/drawing/2014/main" id="{C1B60310-C5C3-46A0-A452-2A0B00843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2386303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1" name="Straight Connector 10">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482F060-A4AF-4E0B-B364-7C6BA4A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220" y="0"/>
            <a:ext cx="464131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07140C4-2298-43E1-AAED-E2D8260F2ABF}"/>
              </a:ext>
            </a:extLst>
          </p:cNvPr>
          <p:cNvSpPr>
            <a:spLocks noGrp="1"/>
          </p:cNvSpPr>
          <p:nvPr>
            <p:ph type="title"/>
          </p:nvPr>
        </p:nvSpPr>
        <p:spPr>
          <a:xfrm>
            <a:off x="484814" y="640080"/>
            <a:ext cx="3659246" cy="2850319"/>
          </a:xfrm>
        </p:spPr>
        <p:txBody>
          <a:bodyPr vert="horz" lIns="91440" tIns="45720" rIns="91440" bIns="45720" rtlCol="0" anchor="b">
            <a:normAutofit/>
          </a:bodyPr>
          <a:lstStyle/>
          <a:p>
            <a:r>
              <a:rPr lang="en-US" sz="5400">
                <a:solidFill>
                  <a:srgbClr val="FFFFFF"/>
                </a:solidFill>
              </a:rPr>
              <a:t>Let's look at an example</a:t>
            </a:r>
            <a:endParaRPr lang="en-US" sz="5400"/>
          </a:p>
        </p:txBody>
      </p:sp>
      <p:cxnSp>
        <p:nvCxnSpPr>
          <p:cNvPr id="15" name="Straight Connector 14">
            <a:extLst>
              <a:ext uri="{FF2B5EF4-FFF2-40B4-BE49-F238E27FC236}">
                <a16:creationId xmlns:a16="http://schemas.microsoft.com/office/drawing/2014/main" id="{B9EB6DAA-2F0C-43D5-A577-15D5D2C4E3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2797" y="3651268"/>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4" name="Picture 4" descr="Diagram&#10;&#10;Description automatically generated">
            <a:extLst>
              <a:ext uri="{FF2B5EF4-FFF2-40B4-BE49-F238E27FC236}">
                <a16:creationId xmlns:a16="http://schemas.microsoft.com/office/drawing/2014/main" id="{A85668F1-7FF1-48DB-B5FB-37B622B6984D}"/>
              </a:ext>
            </a:extLst>
          </p:cNvPr>
          <p:cNvPicPr>
            <a:picLocks noGrp="1" noChangeAspect="1"/>
          </p:cNvPicPr>
          <p:nvPr>
            <p:ph idx="1"/>
          </p:nvPr>
        </p:nvPicPr>
        <p:blipFill rotWithShape="1">
          <a:blip r:embed="rId2"/>
          <a:srcRect l="3858" r="-2" b="-2"/>
          <a:stretch/>
        </p:blipFill>
        <p:spPr>
          <a:xfrm>
            <a:off x="4635095" y="10"/>
            <a:ext cx="7556889" cy="6857990"/>
          </a:xfrm>
          <a:prstGeom prst="rect">
            <a:avLst/>
          </a:prstGeom>
        </p:spPr>
      </p:pic>
    </p:spTree>
    <p:extLst>
      <p:ext uri="{BB962C8B-B14F-4D97-AF65-F5344CB8AC3E}">
        <p14:creationId xmlns:p14="http://schemas.microsoft.com/office/powerpoint/2010/main" val="1121454837"/>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2" name="Straight Connector 21">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24" name="Rectangle 23">
            <a:extLst>
              <a:ext uri="{FF2B5EF4-FFF2-40B4-BE49-F238E27FC236}">
                <a16:creationId xmlns:a16="http://schemas.microsoft.com/office/drawing/2014/main" id="{33428ACC-71EC-4171-9527-10983BA6B4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agona Book" panose="020F0502020204030204"/>
              <a:ea typeface="+mn-ea"/>
              <a:cs typeface="+mn-cs"/>
            </a:endParaRPr>
          </a:p>
        </p:txBody>
      </p:sp>
      <p:sp>
        <p:nvSpPr>
          <p:cNvPr id="2" name="Title 1">
            <a:extLst>
              <a:ext uri="{FF2B5EF4-FFF2-40B4-BE49-F238E27FC236}">
                <a16:creationId xmlns:a16="http://schemas.microsoft.com/office/drawing/2014/main" id="{307140C4-2298-43E1-AAED-E2D8260F2ABF}"/>
              </a:ext>
            </a:extLst>
          </p:cNvPr>
          <p:cNvSpPr>
            <a:spLocks noGrp="1"/>
          </p:cNvSpPr>
          <p:nvPr>
            <p:ph type="title"/>
          </p:nvPr>
        </p:nvSpPr>
        <p:spPr>
          <a:xfrm>
            <a:off x="8141110" y="639098"/>
            <a:ext cx="3401961" cy="3494790"/>
          </a:xfrm>
        </p:spPr>
        <p:txBody>
          <a:bodyPr vert="horz" lIns="91440" tIns="45720" rIns="91440" bIns="45720" rtlCol="0" anchor="b">
            <a:normAutofit/>
          </a:bodyPr>
          <a:lstStyle/>
          <a:p>
            <a:r>
              <a:rPr lang="en-US" sz="5400">
                <a:solidFill>
                  <a:schemeClr val="tx1">
                    <a:lumMod val="85000"/>
                    <a:lumOff val="15000"/>
                  </a:schemeClr>
                </a:solidFill>
              </a:rPr>
              <a:t>Let's look at an example</a:t>
            </a:r>
          </a:p>
        </p:txBody>
      </p:sp>
      <p:pic>
        <p:nvPicPr>
          <p:cNvPr id="8" name="Picture 9" descr="Diagram&#10;&#10;Description automatically generated">
            <a:extLst>
              <a:ext uri="{FF2B5EF4-FFF2-40B4-BE49-F238E27FC236}">
                <a16:creationId xmlns:a16="http://schemas.microsoft.com/office/drawing/2014/main" id="{3330D805-7436-424F-B68E-6DDCA9A03BEB}"/>
              </a:ext>
            </a:extLst>
          </p:cNvPr>
          <p:cNvPicPr>
            <a:picLocks noGrp="1" noChangeAspect="1"/>
          </p:cNvPicPr>
          <p:nvPr>
            <p:ph idx="1"/>
          </p:nvPr>
        </p:nvPicPr>
        <p:blipFill>
          <a:blip r:embed="rId2"/>
          <a:stretch>
            <a:fillRect/>
          </a:stretch>
        </p:blipFill>
        <p:spPr>
          <a:xfrm>
            <a:off x="633999" y="1058933"/>
            <a:ext cx="6912217" cy="4216451"/>
          </a:xfrm>
          <a:prstGeom prst="rect">
            <a:avLst/>
          </a:prstGeom>
        </p:spPr>
      </p:pic>
      <p:cxnSp>
        <p:nvCxnSpPr>
          <p:cNvPr id="26" name="Straight Connector 25">
            <a:extLst>
              <a:ext uri="{FF2B5EF4-FFF2-40B4-BE49-F238E27FC236}">
                <a16:creationId xmlns:a16="http://schemas.microsoft.com/office/drawing/2014/main" id="{BA22713B-ABB6-4391-97F9-0449A2B9B66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09305" y="4294754"/>
            <a:ext cx="32004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8" name="Rectangle 27">
            <a:extLst>
              <a:ext uri="{FF2B5EF4-FFF2-40B4-BE49-F238E27FC236}">
                <a16:creationId xmlns:a16="http://schemas.microsoft.com/office/drawing/2014/main" id="{8D4480B4-953D-41FA-9052-09AB3A026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10" name="Picture 11" descr="A picture containing text, plant, screenshot&#10;&#10;Description automatically generated">
            <a:extLst>
              <a:ext uri="{FF2B5EF4-FFF2-40B4-BE49-F238E27FC236}">
                <a16:creationId xmlns:a16="http://schemas.microsoft.com/office/drawing/2014/main" id="{E557D3F4-6CF6-4717-98D9-C6BC842B0C3C}"/>
              </a:ext>
            </a:extLst>
          </p:cNvPr>
          <p:cNvPicPr>
            <a:picLocks noChangeAspect="1"/>
          </p:cNvPicPr>
          <p:nvPr/>
        </p:nvPicPr>
        <p:blipFill rotWithShape="1">
          <a:blip r:embed="rId3"/>
          <a:srcRect l="-464" t="-63542" r="619" b="63021"/>
          <a:stretch/>
        </p:blipFill>
        <p:spPr>
          <a:xfrm>
            <a:off x="547869" y="3244945"/>
            <a:ext cx="6215619" cy="1863183"/>
          </a:xfrm>
          <a:prstGeom prst="rect">
            <a:avLst/>
          </a:prstGeom>
        </p:spPr>
      </p:pic>
    </p:spTree>
    <p:extLst>
      <p:ext uri="{BB962C8B-B14F-4D97-AF65-F5344CB8AC3E}">
        <p14:creationId xmlns:p14="http://schemas.microsoft.com/office/powerpoint/2010/main" val="40322986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1" name="Straight Connector 10">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B4D0E555-16F6-44D0-BF56-AF5FF5BDE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agona Book" panose="020F0502020204030204"/>
              <a:ea typeface="+mn-ea"/>
              <a:cs typeface="+mn-cs"/>
            </a:endParaRPr>
          </a:p>
        </p:txBody>
      </p:sp>
      <p:sp>
        <p:nvSpPr>
          <p:cNvPr id="15" name="Rectangle 14">
            <a:extLst>
              <a:ext uri="{FF2B5EF4-FFF2-40B4-BE49-F238E27FC236}">
                <a16:creationId xmlns:a16="http://schemas.microsoft.com/office/drawing/2014/main" id="{8117041D-1A7B-4ECA-AB68-3CFDB6726B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220" y="0"/>
            <a:ext cx="4641314"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29C66E7-DA6F-4B5A-94AA-188455E68E1E}"/>
              </a:ext>
            </a:extLst>
          </p:cNvPr>
          <p:cNvSpPr>
            <a:spLocks noGrp="1"/>
          </p:cNvSpPr>
          <p:nvPr>
            <p:ph type="title"/>
          </p:nvPr>
        </p:nvSpPr>
        <p:spPr>
          <a:xfrm>
            <a:off x="435869" y="640080"/>
            <a:ext cx="3659246" cy="2862699"/>
          </a:xfrm>
        </p:spPr>
        <p:txBody>
          <a:bodyPr vert="horz" lIns="91440" tIns="45720" rIns="91440" bIns="45720" rtlCol="0" anchor="b">
            <a:normAutofit/>
          </a:bodyPr>
          <a:lstStyle/>
          <a:p>
            <a:r>
              <a:rPr lang="en-US" dirty="0">
                <a:solidFill>
                  <a:srgbClr val="FFFFFF"/>
                </a:solidFill>
              </a:rPr>
              <a:t>Let's look at an example</a:t>
            </a:r>
          </a:p>
        </p:txBody>
      </p:sp>
      <p:cxnSp>
        <p:nvCxnSpPr>
          <p:cNvPr id="17" name="Straight Connector 16">
            <a:extLst>
              <a:ext uri="{FF2B5EF4-FFF2-40B4-BE49-F238E27FC236}">
                <a16:creationId xmlns:a16="http://schemas.microsoft.com/office/drawing/2014/main" id="{ABCD2462-4C1E-401A-AC2D-F799A138B2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3852" y="3663649"/>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4" name="Picture 4" descr="Text&#10;&#10;Description automatically generated">
            <a:extLst>
              <a:ext uri="{FF2B5EF4-FFF2-40B4-BE49-F238E27FC236}">
                <a16:creationId xmlns:a16="http://schemas.microsoft.com/office/drawing/2014/main" id="{7A30E31E-0031-417A-A8D4-C13BE2751BF8}"/>
              </a:ext>
            </a:extLst>
          </p:cNvPr>
          <p:cNvPicPr>
            <a:picLocks noGrp="1" noChangeAspect="1"/>
          </p:cNvPicPr>
          <p:nvPr>
            <p:ph idx="1"/>
          </p:nvPr>
        </p:nvPicPr>
        <p:blipFill>
          <a:blip r:embed="rId2"/>
          <a:stretch>
            <a:fillRect/>
          </a:stretch>
        </p:blipFill>
        <p:spPr>
          <a:xfrm>
            <a:off x="5363817" y="640080"/>
            <a:ext cx="6112702" cy="5577840"/>
          </a:xfrm>
          <a:prstGeom prst="rect">
            <a:avLst/>
          </a:prstGeom>
        </p:spPr>
      </p:pic>
    </p:spTree>
    <p:extLst>
      <p:ext uri="{BB962C8B-B14F-4D97-AF65-F5344CB8AC3E}">
        <p14:creationId xmlns:p14="http://schemas.microsoft.com/office/powerpoint/2010/main" val="25471521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21">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0" name="Straight Connector 23">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21" name="Rectangle 25">
            <a:extLst>
              <a:ext uri="{FF2B5EF4-FFF2-40B4-BE49-F238E27FC236}">
                <a16:creationId xmlns:a16="http://schemas.microsoft.com/office/drawing/2014/main" id="{33428ACC-71EC-4171-9527-10983BA6B4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agona Book" panose="020F0502020204030204"/>
              <a:ea typeface="+mn-ea"/>
              <a:cs typeface="+mn-cs"/>
            </a:endParaRPr>
          </a:p>
        </p:txBody>
      </p:sp>
      <p:sp>
        <p:nvSpPr>
          <p:cNvPr id="2" name="Title 1">
            <a:extLst>
              <a:ext uri="{FF2B5EF4-FFF2-40B4-BE49-F238E27FC236}">
                <a16:creationId xmlns:a16="http://schemas.microsoft.com/office/drawing/2014/main" id="{029C66E7-DA6F-4B5A-94AA-188455E68E1E}"/>
              </a:ext>
            </a:extLst>
          </p:cNvPr>
          <p:cNvSpPr>
            <a:spLocks noGrp="1"/>
          </p:cNvSpPr>
          <p:nvPr>
            <p:ph type="title"/>
          </p:nvPr>
        </p:nvSpPr>
        <p:spPr>
          <a:xfrm>
            <a:off x="8141110" y="639098"/>
            <a:ext cx="3401961" cy="3494790"/>
          </a:xfrm>
        </p:spPr>
        <p:txBody>
          <a:bodyPr vert="horz" lIns="91440" tIns="45720" rIns="91440" bIns="45720" rtlCol="0" anchor="b">
            <a:normAutofit/>
          </a:bodyPr>
          <a:lstStyle/>
          <a:p>
            <a:r>
              <a:rPr lang="en-US" sz="5400" dirty="0">
                <a:solidFill>
                  <a:schemeClr val="tx1">
                    <a:lumMod val="85000"/>
                    <a:lumOff val="15000"/>
                  </a:schemeClr>
                </a:solidFill>
              </a:rPr>
              <a:t>Let's look at an example</a:t>
            </a:r>
          </a:p>
        </p:txBody>
      </p:sp>
      <p:pic>
        <p:nvPicPr>
          <p:cNvPr id="6" name="Picture 6" descr="Text&#10;&#10;Description automatically generated">
            <a:extLst>
              <a:ext uri="{FF2B5EF4-FFF2-40B4-BE49-F238E27FC236}">
                <a16:creationId xmlns:a16="http://schemas.microsoft.com/office/drawing/2014/main" id="{BD43C5E4-732B-4D66-80D6-CAE4633D7B2D}"/>
              </a:ext>
            </a:extLst>
          </p:cNvPr>
          <p:cNvPicPr>
            <a:picLocks noGrp="1" noChangeAspect="1"/>
          </p:cNvPicPr>
          <p:nvPr>
            <p:ph idx="1"/>
          </p:nvPr>
        </p:nvPicPr>
        <p:blipFill>
          <a:blip r:embed="rId2"/>
          <a:stretch>
            <a:fillRect/>
          </a:stretch>
        </p:blipFill>
        <p:spPr>
          <a:xfrm>
            <a:off x="1161529" y="80638"/>
            <a:ext cx="5924675" cy="6317725"/>
          </a:xfrm>
          <a:prstGeom prst="rect">
            <a:avLst/>
          </a:prstGeom>
        </p:spPr>
      </p:pic>
      <p:cxnSp>
        <p:nvCxnSpPr>
          <p:cNvPr id="23" name="Straight Connector 27">
            <a:extLst>
              <a:ext uri="{FF2B5EF4-FFF2-40B4-BE49-F238E27FC236}">
                <a16:creationId xmlns:a16="http://schemas.microsoft.com/office/drawing/2014/main" id="{BA22713B-ABB6-4391-97F9-0449A2B9B66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09305" y="4294754"/>
            <a:ext cx="32004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0" name="Rectangle 29">
            <a:extLst>
              <a:ext uri="{FF2B5EF4-FFF2-40B4-BE49-F238E27FC236}">
                <a16:creationId xmlns:a16="http://schemas.microsoft.com/office/drawing/2014/main" id="{8D4480B4-953D-41FA-9052-09AB3A026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8672269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64BBAA4-C62B-4146-B49F-FE4CC4655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Sagona Book" panose="020F0502020204030204"/>
              <a:ea typeface="+mn-ea"/>
              <a:cs typeface="+mn-cs"/>
            </a:endParaRPr>
          </a:p>
        </p:txBody>
      </p:sp>
      <p:cxnSp>
        <p:nvCxnSpPr>
          <p:cNvPr id="13" name="Straight Connector 12">
            <a:extLst>
              <a:ext uri="{FF2B5EF4-FFF2-40B4-BE49-F238E27FC236}">
                <a16:creationId xmlns:a16="http://schemas.microsoft.com/office/drawing/2014/main" id="{EEB57AA8-F021-480C-A9E2-F899133136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62164" y="2478513"/>
            <a:ext cx="2926080" cy="0"/>
          </a:xfrm>
          <a:prstGeom prst="line">
            <a:avLst/>
          </a:prstGeom>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6BF36B24-6632-4516-9692-731462896C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5" name="Picture 5" descr="Graphical user interface, application, Word&#10;&#10;Description automatically generated">
            <a:extLst>
              <a:ext uri="{FF2B5EF4-FFF2-40B4-BE49-F238E27FC236}">
                <a16:creationId xmlns:a16="http://schemas.microsoft.com/office/drawing/2014/main" id="{D7FA2E08-2530-4E29-9511-C2CF7D5AE97A}"/>
              </a:ext>
            </a:extLst>
          </p:cNvPr>
          <p:cNvPicPr>
            <a:picLocks noChangeAspect="1"/>
          </p:cNvPicPr>
          <p:nvPr/>
        </p:nvPicPr>
        <p:blipFill>
          <a:blip r:embed="rId2"/>
          <a:stretch>
            <a:fillRect/>
          </a:stretch>
        </p:blipFill>
        <p:spPr>
          <a:xfrm>
            <a:off x="827590" y="943"/>
            <a:ext cx="10546465" cy="6653557"/>
          </a:xfrm>
          <a:prstGeom prst="rect">
            <a:avLst/>
          </a:prstGeom>
        </p:spPr>
      </p:pic>
    </p:spTree>
    <p:extLst>
      <p:ext uri="{BB962C8B-B14F-4D97-AF65-F5344CB8AC3E}">
        <p14:creationId xmlns:p14="http://schemas.microsoft.com/office/powerpoint/2010/main" val="3729397199"/>
      </p:ext>
    </p:extLst>
  </p:cSld>
  <p:clrMapOvr>
    <a:masterClrMapping/>
  </p:clrMapOvr>
</p:sld>
</file>

<file path=ppt/theme/theme1.xml><?xml version="1.0" encoding="utf-8"?>
<a:theme xmlns:a="http://schemas.openxmlformats.org/drawingml/2006/main" name="RetrospectVTI">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Sagona Extra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agona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docProps/app.xml><?xml version="1.0" encoding="utf-8"?>
<Properties xmlns="http://schemas.openxmlformats.org/officeDocument/2006/extended-properties" xmlns:vt="http://schemas.openxmlformats.org/officeDocument/2006/docPropsVTypes">
  <TotalTime>2</TotalTime>
  <Words>274</Words>
  <Application>Microsoft Office PowerPoint</Application>
  <PresentationFormat>Widescreen</PresentationFormat>
  <Paragraphs>26</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Calibri</vt:lpstr>
      <vt:lpstr>Sagona Book</vt:lpstr>
      <vt:lpstr>Sagona ExtraLight</vt:lpstr>
      <vt:lpstr>Wingdings</vt:lpstr>
      <vt:lpstr>RetrospectVTI</vt:lpstr>
      <vt:lpstr>Assessment 1</vt:lpstr>
      <vt:lpstr>Post 1</vt:lpstr>
      <vt:lpstr>Post 2 </vt:lpstr>
      <vt:lpstr>Post 3</vt:lpstr>
      <vt:lpstr>Let's look at an example</vt:lpstr>
      <vt:lpstr>Let's look at an example</vt:lpstr>
      <vt:lpstr>Let's look at an example</vt:lpstr>
      <vt:lpstr>Let's look at an example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1</dc:title>
  <dc:creator>Heike Griffiths</dc:creator>
  <cp:lastModifiedBy>Heike Griffiths</cp:lastModifiedBy>
  <cp:revision>1</cp:revision>
  <dcterms:created xsi:type="dcterms:W3CDTF">2023-02-02T14:11:23Z</dcterms:created>
  <dcterms:modified xsi:type="dcterms:W3CDTF">2023-02-02T14:13:26Z</dcterms:modified>
</cp:coreProperties>
</file>