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5143500" cx="9144000"/>
  <p:notesSz cx="6858000" cy="9144000"/>
  <p:embeddedFontLst>
    <p:embeddedFont>
      <p:font typeface="Raleway"/>
      <p:regular r:id="rId29"/>
      <p:bold r:id="rId30"/>
      <p:italic r:id="rId31"/>
      <p:boldItalic r:id="rId32"/>
    </p:embeddedFont>
    <p:embeddedFont>
      <p:font typeface="Lato"/>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DFE94F9-C96F-481E-A117-FE11D9B0A814}">
  <a:tblStyle styleId="{9DFE94F9-C96F-481E-A117-FE11D9B0A814}" styleName="Table_0">
    <a:wholeTbl>
      <a:tcTxStyle b="off" i="off">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Raleway-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aleway-italic.fntdata"/><Relationship Id="rId30" Type="http://schemas.openxmlformats.org/officeDocument/2006/relationships/font" Target="fonts/Raleway-bold.fntdata"/><Relationship Id="rId11" Type="http://schemas.openxmlformats.org/officeDocument/2006/relationships/slide" Target="slides/slide5.xml"/><Relationship Id="rId33" Type="http://schemas.openxmlformats.org/officeDocument/2006/relationships/font" Target="fonts/Lato-regular.fntdata"/><Relationship Id="rId10" Type="http://schemas.openxmlformats.org/officeDocument/2006/relationships/slide" Target="slides/slide4.xml"/><Relationship Id="rId32" Type="http://schemas.openxmlformats.org/officeDocument/2006/relationships/font" Target="fonts/Raleway-boldItalic.fntdata"/><Relationship Id="rId13" Type="http://schemas.openxmlformats.org/officeDocument/2006/relationships/slide" Target="slides/slide7.xml"/><Relationship Id="rId35" Type="http://schemas.openxmlformats.org/officeDocument/2006/relationships/font" Target="fonts/Lato-italic.fntdata"/><Relationship Id="rId12" Type="http://schemas.openxmlformats.org/officeDocument/2006/relationships/slide" Target="slides/slide6.xml"/><Relationship Id="rId34" Type="http://schemas.openxmlformats.org/officeDocument/2006/relationships/font" Target="fonts/Lato-bold.fntdata"/><Relationship Id="rId15" Type="http://schemas.openxmlformats.org/officeDocument/2006/relationships/slide" Target="slides/slide9.xml"/><Relationship Id="rId14" Type="http://schemas.openxmlformats.org/officeDocument/2006/relationships/slide" Target="slides/slide8.xml"/><Relationship Id="rId36" Type="http://schemas.openxmlformats.org/officeDocument/2006/relationships/font" Target="fonts/Lato-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 name="Google Shape;9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b="1" lang="en" sz="1200">
                <a:solidFill>
                  <a:schemeClr val="dk1"/>
                </a:solidFill>
                <a:latin typeface="Times New Roman"/>
                <a:ea typeface="Times New Roman"/>
                <a:cs typeface="Times New Roman"/>
                <a:sym typeface="Times New Roman"/>
              </a:rPr>
              <a:t> </a:t>
            </a:r>
            <a:endParaRPr b="1" sz="12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 name="Google Shape;11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 name="Google Shape;12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5" name="Google Shape;18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1" name="Google Shape;191;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8" name="Google Shape;198;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6" name="Google Shape;216;p2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4" name="Google Shape;14;p2"/>
          <p:cNvSpPr txBox="1"/>
          <p:nvPr>
            <p:ph type="ctrTitle"/>
          </p:nvPr>
        </p:nvSpPr>
        <p:spPr>
          <a:xfrm>
            <a:off x="729450" y="1322450"/>
            <a:ext cx="7688100" cy="1664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15" name="Google Shape;15;p2"/>
          <p:cNvSpPr txBox="1"/>
          <p:nvPr>
            <p:ph idx="1" type="subTitle"/>
          </p:nvPr>
        </p:nvSpPr>
        <p:spPr>
          <a:xfrm>
            <a:off x="729627" y="3172900"/>
            <a:ext cx="7688100" cy="541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600"/>
              <a:buNone/>
              <a:defRPr sz="1600"/>
            </a:lvl1pPr>
            <a:lvl2pPr lvl="1" algn="l">
              <a:lnSpc>
                <a:spcPct val="100000"/>
              </a:lnSpc>
              <a:spcBef>
                <a:spcPts val="0"/>
              </a:spcBef>
              <a:spcAft>
                <a:spcPts val="0"/>
              </a:spcAft>
              <a:buSzPts val="1600"/>
              <a:buNone/>
              <a:defRPr sz="1600"/>
            </a:lvl2pPr>
            <a:lvl3pPr lvl="2" algn="l">
              <a:lnSpc>
                <a:spcPct val="100000"/>
              </a:lnSpc>
              <a:spcBef>
                <a:spcPts val="0"/>
              </a:spcBef>
              <a:spcAft>
                <a:spcPts val="0"/>
              </a:spcAft>
              <a:buSzPts val="1600"/>
              <a:buNone/>
              <a:defRPr sz="1600"/>
            </a:lvl3pPr>
            <a:lvl4pPr lvl="3" algn="l">
              <a:lnSpc>
                <a:spcPct val="100000"/>
              </a:lnSpc>
              <a:spcBef>
                <a:spcPts val="0"/>
              </a:spcBef>
              <a:spcAft>
                <a:spcPts val="0"/>
              </a:spcAft>
              <a:buSzPts val="1600"/>
              <a:buNone/>
              <a:defRPr sz="1600"/>
            </a:lvl4pPr>
            <a:lvl5pPr lvl="4" algn="l">
              <a:lnSpc>
                <a:spcPct val="100000"/>
              </a:lnSpc>
              <a:spcBef>
                <a:spcPts val="0"/>
              </a:spcBef>
              <a:spcAft>
                <a:spcPts val="0"/>
              </a:spcAft>
              <a:buSzPts val="1600"/>
              <a:buNone/>
              <a:defRPr sz="1600"/>
            </a:lvl5pPr>
            <a:lvl6pPr lvl="5" algn="l">
              <a:lnSpc>
                <a:spcPct val="100000"/>
              </a:lnSpc>
              <a:spcBef>
                <a:spcPts val="0"/>
              </a:spcBef>
              <a:spcAft>
                <a:spcPts val="0"/>
              </a:spcAft>
              <a:buSzPts val="1600"/>
              <a:buNone/>
              <a:defRPr sz="1600"/>
            </a:lvl6pPr>
            <a:lvl7pPr lvl="6" algn="l">
              <a:lnSpc>
                <a:spcPct val="100000"/>
              </a:lnSpc>
              <a:spcBef>
                <a:spcPts val="0"/>
              </a:spcBef>
              <a:spcAft>
                <a:spcPts val="0"/>
              </a:spcAft>
              <a:buSzPts val="1600"/>
              <a:buNone/>
              <a:defRPr sz="1600"/>
            </a:lvl7pPr>
            <a:lvl8pPr lvl="7" algn="l">
              <a:lnSpc>
                <a:spcPct val="100000"/>
              </a:lnSpc>
              <a:spcBef>
                <a:spcPts val="0"/>
              </a:spcBef>
              <a:spcAft>
                <a:spcPts val="0"/>
              </a:spcAft>
              <a:buSzPts val="1600"/>
              <a:buNone/>
              <a:defRPr sz="1600"/>
            </a:lvl8pPr>
            <a:lvl9pPr lvl="8" algn="l">
              <a:lnSpc>
                <a:spcPct val="100000"/>
              </a:lnSpc>
              <a:spcBef>
                <a:spcPts val="0"/>
              </a:spcBef>
              <a:spcAft>
                <a:spcPts val="0"/>
              </a:spcAft>
              <a:buSzPts val="1600"/>
              <a:buNone/>
              <a:defRPr sz="1600"/>
            </a:lvl9pPr>
          </a:lstStyle>
          <a:p/>
        </p:txBody>
      </p:sp>
      <p:sp>
        <p:nvSpPr>
          <p:cNvPr id="16" name="Google Shape;16;p2"/>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3"/>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 name="Google Shape;19;p3"/>
          <p:cNvGrpSpPr/>
          <p:nvPr/>
        </p:nvGrpSpPr>
        <p:grpSpPr>
          <a:xfrm>
            <a:off x="830392" y="1191256"/>
            <a:ext cx="745763" cy="45826"/>
            <a:chOff x="4580561" y="2589004"/>
            <a:chExt cx="1064464" cy="25200"/>
          </a:xfrm>
        </p:grpSpPr>
        <p:sp>
          <p:nvSpPr>
            <p:cNvPr id="20" name="Google Shape;20;p3"/>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3"/>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2" name="Google Shape;22;p3"/>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23" name="Google Shape;23;p3"/>
          <p:cNvSpPr txBox="1"/>
          <p:nvPr>
            <p:ph idx="1" type="body"/>
          </p:nvPr>
        </p:nvSpPr>
        <p:spPr>
          <a:xfrm>
            <a:off x="729450" y="2078875"/>
            <a:ext cx="76887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24" name="Google Shape;24;p3"/>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25" name="Shape 25"/>
        <p:cNvGrpSpPr/>
        <p:nvPr/>
      </p:nvGrpSpPr>
      <p:grpSpPr>
        <a:xfrm>
          <a:off x="0" y="0"/>
          <a:ext cx="0" cy="0"/>
          <a:chOff x="0" y="0"/>
          <a:chExt cx="0" cy="0"/>
        </a:xfrm>
      </p:grpSpPr>
      <p:grpSp>
        <p:nvGrpSpPr>
          <p:cNvPr id="26" name="Google Shape;26;p4"/>
          <p:cNvGrpSpPr/>
          <p:nvPr/>
        </p:nvGrpSpPr>
        <p:grpSpPr>
          <a:xfrm>
            <a:off x="830392" y="1191256"/>
            <a:ext cx="745763" cy="45826"/>
            <a:chOff x="4580561" y="2589004"/>
            <a:chExt cx="1064464" cy="25200"/>
          </a:xfrm>
        </p:grpSpPr>
        <p:sp>
          <p:nvSpPr>
            <p:cNvPr id="27" name="Google Shape;27;p4"/>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4"/>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9" name="Google Shape;29;p4"/>
          <p:cNvSpPr txBox="1"/>
          <p:nvPr>
            <p:ph type="title"/>
          </p:nvPr>
        </p:nvSpPr>
        <p:spPr>
          <a:xfrm>
            <a:off x="729450" y="1322450"/>
            <a:ext cx="7688400" cy="1518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p:txBody>
      </p:sp>
      <p:sp>
        <p:nvSpPr>
          <p:cNvPr id="30" name="Google Shape;30;p4"/>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p5"/>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37" name="Google Shape;37;p5"/>
          <p:cNvSpPr txBox="1"/>
          <p:nvPr>
            <p:ph idx="1" type="body"/>
          </p:nvPr>
        </p:nvSpPr>
        <p:spPr>
          <a:xfrm>
            <a:off x="729325" y="2078875"/>
            <a:ext cx="37743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38" name="Google Shape;38;p5"/>
          <p:cNvSpPr txBox="1"/>
          <p:nvPr>
            <p:ph idx="2" type="body"/>
          </p:nvPr>
        </p:nvSpPr>
        <p:spPr>
          <a:xfrm>
            <a:off x="4643604" y="2078875"/>
            <a:ext cx="37743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39" name="Google Shape;39;p5"/>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5" name="Google Shape;45;p6"/>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46" name="Google Shape;46;p6"/>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7"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2" name="Google Shape;52;p7"/>
          <p:cNvSpPr txBox="1"/>
          <p:nvPr>
            <p:ph type="title"/>
          </p:nvPr>
        </p:nvSpPr>
        <p:spPr>
          <a:xfrm>
            <a:off x="730000" y="1318650"/>
            <a:ext cx="3300900" cy="1381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53" name="Google Shape;53;p7"/>
          <p:cNvSpPr txBox="1"/>
          <p:nvPr>
            <p:ph idx="1" type="body"/>
          </p:nvPr>
        </p:nvSpPr>
        <p:spPr>
          <a:xfrm>
            <a:off x="721225" y="2781725"/>
            <a:ext cx="3300900" cy="15975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54" name="Google Shape;54;p7"/>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5"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9" name="Google Shape;59;p8"/>
          <p:cNvSpPr txBox="1"/>
          <p:nvPr>
            <p:ph type="title"/>
          </p:nvPr>
        </p:nvSpPr>
        <p:spPr>
          <a:xfrm>
            <a:off x="729450" y="864300"/>
            <a:ext cx="7021200" cy="29850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p:txBody>
      </p:sp>
      <p:sp>
        <p:nvSpPr>
          <p:cNvPr id="60" name="Google Shape;60;p8"/>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6" name="Google Shape;66;p9"/>
          <p:cNvSpPr txBox="1"/>
          <p:nvPr>
            <p:ph type="title"/>
          </p:nvPr>
        </p:nvSpPr>
        <p:spPr>
          <a:xfrm>
            <a:off x="730000" y="1318650"/>
            <a:ext cx="3300900" cy="168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67" name="Google Shape;67;p9"/>
          <p:cNvSpPr txBox="1"/>
          <p:nvPr>
            <p:ph idx="1" type="subTitle"/>
          </p:nvPr>
        </p:nvSpPr>
        <p:spPr>
          <a:xfrm>
            <a:off x="724950" y="3161525"/>
            <a:ext cx="3300900" cy="759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600"/>
              <a:buNone/>
              <a:defRPr sz="1600"/>
            </a:lvl1pPr>
            <a:lvl2pPr lvl="1" algn="l">
              <a:lnSpc>
                <a:spcPct val="100000"/>
              </a:lnSpc>
              <a:spcBef>
                <a:spcPts val="0"/>
              </a:spcBef>
              <a:spcAft>
                <a:spcPts val="0"/>
              </a:spcAft>
              <a:buSzPts val="1600"/>
              <a:buNone/>
              <a:defRPr sz="1600"/>
            </a:lvl2pPr>
            <a:lvl3pPr lvl="2" algn="l">
              <a:lnSpc>
                <a:spcPct val="100000"/>
              </a:lnSpc>
              <a:spcBef>
                <a:spcPts val="0"/>
              </a:spcBef>
              <a:spcAft>
                <a:spcPts val="0"/>
              </a:spcAft>
              <a:buSzPts val="1600"/>
              <a:buNone/>
              <a:defRPr sz="1600"/>
            </a:lvl3pPr>
            <a:lvl4pPr lvl="3" algn="l">
              <a:lnSpc>
                <a:spcPct val="100000"/>
              </a:lnSpc>
              <a:spcBef>
                <a:spcPts val="0"/>
              </a:spcBef>
              <a:spcAft>
                <a:spcPts val="0"/>
              </a:spcAft>
              <a:buSzPts val="1600"/>
              <a:buNone/>
              <a:defRPr sz="1600"/>
            </a:lvl4pPr>
            <a:lvl5pPr lvl="4" algn="l">
              <a:lnSpc>
                <a:spcPct val="100000"/>
              </a:lnSpc>
              <a:spcBef>
                <a:spcPts val="0"/>
              </a:spcBef>
              <a:spcAft>
                <a:spcPts val="0"/>
              </a:spcAft>
              <a:buSzPts val="1600"/>
              <a:buNone/>
              <a:defRPr sz="1600"/>
            </a:lvl5pPr>
            <a:lvl6pPr lvl="5" algn="l">
              <a:lnSpc>
                <a:spcPct val="100000"/>
              </a:lnSpc>
              <a:spcBef>
                <a:spcPts val="0"/>
              </a:spcBef>
              <a:spcAft>
                <a:spcPts val="0"/>
              </a:spcAft>
              <a:buSzPts val="1600"/>
              <a:buNone/>
              <a:defRPr sz="1600"/>
            </a:lvl6pPr>
            <a:lvl7pPr lvl="6" algn="l">
              <a:lnSpc>
                <a:spcPct val="100000"/>
              </a:lnSpc>
              <a:spcBef>
                <a:spcPts val="0"/>
              </a:spcBef>
              <a:spcAft>
                <a:spcPts val="0"/>
              </a:spcAft>
              <a:buSzPts val="1600"/>
              <a:buNone/>
              <a:defRPr sz="1600"/>
            </a:lvl7pPr>
            <a:lvl8pPr lvl="7" algn="l">
              <a:lnSpc>
                <a:spcPct val="100000"/>
              </a:lnSpc>
              <a:spcBef>
                <a:spcPts val="0"/>
              </a:spcBef>
              <a:spcAft>
                <a:spcPts val="0"/>
              </a:spcAft>
              <a:buSzPts val="1600"/>
              <a:buNone/>
              <a:defRPr sz="1600"/>
            </a:lvl8pPr>
            <a:lvl9pPr lvl="8" algn="l">
              <a:lnSpc>
                <a:spcPct val="100000"/>
              </a:lnSpc>
              <a:spcBef>
                <a:spcPts val="0"/>
              </a:spcBef>
              <a:spcAft>
                <a:spcPts val="0"/>
              </a:spcAft>
              <a:buSzPts val="1600"/>
              <a:buNone/>
              <a:defRPr sz="1600"/>
            </a:lvl9pPr>
          </a:lstStyle>
          <a:p/>
        </p:txBody>
      </p:sp>
      <p:sp>
        <p:nvSpPr>
          <p:cNvPr id="68" name="Google Shape;68;p9"/>
          <p:cNvSpPr txBox="1"/>
          <p:nvPr>
            <p:ph idx="2" type="body"/>
          </p:nvPr>
        </p:nvSpPr>
        <p:spPr>
          <a:xfrm>
            <a:off x="5174225" y="1352625"/>
            <a:ext cx="3374400" cy="30255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69" name="Google Shape;69;p9"/>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0" name="Shape 70"/>
        <p:cNvGrpSpPr/>
        <p:nvPr/>
      </p:nvGrpSpPr>
      <p:grpSpPr>
        <a:xfrm>
          <a:off x="0" y="0"/>
          <a:ext cx="0" cy="0"/>
          <a:chOff x="0" y="0"/>
          <a:chExt cx="0" cy="0"/>
        </a:xfrm>
      </p:grpSpPr>
      <p:sp>
        <p:nvSpPr>
          <p:cNvPr id="71" name="Google Shape;71;p10"/>
          <p:cNvSpPr txBox="1"/>
          <p:nvPr>
            <p:ph idx="1" type="body"/>
          </p:nvPr>
        </p:nvSpPr>
        <p:spPr>
          <a:xfrm>
            <a:off x="724950" y="4372551"/>
            <a:ext cx="7697400" cy="460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300"/>
              <a:buNone/>
              <a:defRPr/>
            </a:lvl1pPr>
          </a:lstStyle>
          <a:p/>
        </p:txBody>
      </p:sp>
      <p:sp>
        <p:nvSpPr>
          <p:cNvPr id="72" name="Google Shape;72;p10"/>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3"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7" name="Google Shape;77;p11"/>
          <p:cNvSpPr txBox="1"/>
          <p:nvPr>
            <p:ph hasCustomPrompt="1" type="title"/>
          </p:nvPr>
        </p:nvSpPr>
        <p:spPr>
          <a:xfrm>
            <a:off x="729450" y="733950"/>
            <a:ext cx="7688400" cy="1244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8000"/>
              <a:buNone/>
              <a:defRPr sz="8000">
                <a:solidFill>
                  <a:schemeClr val="lt1"/>
                </a:solidFill>
              </a:defRPr>
            </a:lvl1pPr>
            <a:lvl2pPr lvl="1" algn="l">
              <a:lnSpc>
                <a:spcPct val="100000"/>
              </a:lnSpc>
              <a:spcBef>
                <a:spcPts val="0"/>
              </a:spcBef>
              <a:spcAft>
                <a:spcPts val="0"/>
              </a:spcAft>
              <a:buClr>
                <a:schemeClr val="lt1"/>
              </a:buClr>
              <a:buSzPts val="8000"/>
              <a:buNone/>
              <a:defRPr sz="8000">
                <a:solidFill>
                  <a:schemeClr val="lt1"/>
                </a:solidFill>
              </a:defRPr>
            </a:lvl2pPr>
            <a:lvl3pPr lvl="2" algn="l">
              <a:lnSpc>
                <a:spcPct val="100000"/>
              </a:lnSpc>
              <a:spcBef>
                <a:spcPts val="0"/>
              </a:spcBef>
              <a:spcAft>
                <a:spcPts val="0"/>
              </a:spcAft>
              <a:buClr>
                <a:schemeClr val="lt1"/>
              </a:buClr>
              <a:buSzPts val="8000"/>
              <a:buNone/>
              <a:defRPr sz="8000">
                <a:solidFill>
                  <a:schemeClr val="lt1"/>
                </a:solidFill>
              </a:defRPr>
            </a:lvl3pPr>
            <a:lvl4pPr lvl="3" algn="l">
              <a:lnSpc>
                <a:spcPct val="100000"/>
              </a:lnSpc>
              <a:spcBef>
                <a:spcPts val="0"/>
              </a:spcBef>
              <a:spcAft>
                <a:spcPts val="0"/>
              </a:spcAft>
              <a:buClr>
                <a:schemeClr val="lt1"/>
              </a:buClr>
              <a:buSzPts val="8000"/>
              <a:buNone/>
              <a:defRPr sz="8000">
                <a:solidFill>
                  <a:schemeClr val="lt1"/>
                </a:solidFill>
              </a:defRPr>
            </a:lvl4pPr>
            <a:lvl5pPr lvl="4" algn="l">
              <a:lnSpc>
                <a:spcPct val="100000"/>
              </a:lnSpc>
              <a:spcBef>
                <a:spcPts val="0"/>
              </a:spcBef>
              <a:spcAft>
                <a:spcPts val="0"/>
              </a:spcAft>
              <a:buClr>
                <a:schemeClr val="lt1"/>
              </a:buClr>
              <a:buSzPts val="8000"/>
              <a:buNone/>
              <a:defRPr sz="8000">
                <a:solidFill>
                  <a:schemeClr val="lt1"/>
                </a:solidFill>
              </a:defRPr>
            </a:lvl5pPr>
            <a:lvl6pPr lvl="5" algn="l">
              <a:lnSpc>
                <a:spcPct val="100000"/>
              </a:lnSpc>
              <a:spcBef>
                <a:spcPts val="0"/>
              </a:spcBef>
              <a:spcAft>
                <a:spcPts val="0"/>
              </a:spcAft>
              <a:buClr>
                <a:schemeClr val="lt1"/>
              </a:buClr>
              <a:buSzPts val="8000"/>
              <a:buNone/>
              <a:defRPr sz="8000">
                <a:solidFill>
                  <a:schemeClr val="lt1"/>
                </a:solidFill>
              </a:defRPr>
            </a:lvl6pPr>
            <a:lvl7pPr lvl="6" algn="l">
              <a:lnSpc>
                <a:spcPct val="100000"/>
              </a:lnSpc>
              <a:spcBef>
                <a:spcPts val="0"/>
              </a:spcBef>
              <a:spcAft>
                <a:spcPts val="0"/>
              </a:spcAft>
              <a:buClr>
                <a:schemeClr val="lt1"/>
              </a:buClr>
              <a:buSzPts val="8000"/>
              <a:buNone/>
              <a:defRPr sz="8000">
                <a:solidFill>
                  <a:schemeClr val="lt1"/>
                </a:solidFill>
              </a:defRPr>
            </a:lvl7pPr>
            <a:lvl8pPr lvl="7" algn="l">
              <a:lnSpc>
                <a:spcPct val="100000"/>
              </a:lnSpc>
              <a:spcBef>
                <a:spcPts val="0"/>
              </a:spcBef>
              <a:spcAft>
                <a:spcPts val="0"/>
              </a:spcAft>
              <a:buClr>
                <a:schemeClr val="lt1"/>
              </a:buClr>
              <a:buSzPts val="8000"/>
              <a:buNone/>
              <a:defRPr sz="8000">
                <a:solidFill>
                  <a:schemeClr val="lt1"/>
                </a:solidFill>
              </a:defRPr>
            </a:lvl8pPr>
            <a:lvl9pPr lvl="8" algn="l">
              <a:lnSpc>
                <a:spcPct val="100000"/>
              </a:lnSpc>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p:nvPr>
            <p:ph idx="1" type="body"/>
          </p:nvPr>
        </p:nvSpPr>
        <p:spPr>
          <a:xfrm>
            <a:off x="729450" y="2272888"/>
            <a:ext cx="7688400" cy="15804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Clr>
                <a:schemeClr val="lt1"/>
              </a:buClr>
              <a:buSzPts val="1300"/>
              <a:buChar char="●"/>
              <a:defRPr>
                <a:solidFill>
                  <a:schemeClr val="lt1"/>
                </a:solidFill>
              </a:defRPr>
            </a:lvl1pPr>
            <a:lvl2pPr indent="-298450" lvl="1" marL="914400" algn="l">
              <a:lnSpc>
                <a:spcPct val="115000"/>
              </a:lnSpc>
              <a:spcBef>
                <a:spcPts val="0"/>
              </a:spcBef>
              <a:spcAft>
                <a:spcPts val="0"/>
              </a:spcAft>
              <a:buClr>
                <a:schemeClr val="lt1"/>
              </a:buClr>
              <a:buSzPts val="1100"/>
              <a:buChar char="○"/>
              <a:defRPr>
                <a:solidFill>
                  <a:schemeClr val="lt1"/>
                </a:solidFill>
              </a:defRPr>
            </a:lvl2pPr>
            <a:lvl3pPr indent="-298450" lvl="2" marL="1371600" algn="l">
              <a:lnSpc>
                <a:spcPct val="115000"/>
              </a:lnSpc>
              <a:spcBef>
                <a:spcPts val="0"/>
              </a:spcBef>
              <a:spcAft>
                <a:spcPts val="0"/>
              </a:spcAft>
              <a:buClr>
                <a:schemeClr val="lt1"/>
              </a:buClr>
              <a:buSzPts val="1100"/>
              <a:buChar char="■"/>
              <a:defRPr>
                <a:solidFill>
                  <a:schemeClr val="lt1"/>
                </a:solidFill>
              </a:defRPr>
            </a:lvl3pPr>
            <a:lvl4pPr indent="-298450" lvl="3" marL="1828800" algn="l">
              <a:lnSpc>
                <a:spcPct val="115000"/>
              </a:lnSpc>
              <a:spcBef>
                <a:spcPts val="0"/>
              </a:spcBef>
              <a:spcAft>
                <a:spcPts val="0"/>
              </a:spcAft>
              <a:buClr>
                <a:schemeClr val="lt1"/>
              </a:buClr>
              <a:buSzPts val="1100"/>
              <a:buChar char="●"/>
              <a:defRPr>
                <a:solidFill>
                  <a:schemeClr val="lt1"/>
                </a:solidFill>
              </a:defRPr>
            </a:lvl4pPr>
            <a:lvl5pPr indent="-298450" lvl="4" marL="2286000" algn="l">
              <a:lnSpc>
                <a:spcPct val="115000"/>
              </a:lnSpc>
              <a:spcBef>
                <a:spcPts val="0"/>
              </a:spcBef>
              <a:spcAft>
                <a:spcPts val="0"/>
              </a:spcAft>
              <a:buClr>
                <a:schemeClr val="lt1"/>
              </a:buClr>
              <a:buSzPts val="1100"/>
              <a:buChar char="○"/>
              <a:defRPr>
                <a:solidFill>
                  <a:schemeClr val="lt1"/>
                </a:solidFill>
              </a:defRPr>
            </a:lvl5pPr>
            <a:lvl6pPr indent="-298450" lvl="5" marL="2743200" algn="l">
              <a:lnSpc>
                <a:spcPct val="115000"/>
              </a:lnSpc>
              <a:spcBef>
                <a:spcPts val="0"/>
              </a:spcBef>
              <a:spcAft>
                <a:spcPts val="0"/>
              </a:spcAft>
              <a:buClr>
                <a:schemeClr val="lt1"/>
              </a:buClr>
              <a:buSzPts val="1100"/>
              <a:buChar char="■"/>
              <a:defRPr>
                <a:solidFill>
                  <a:schemeClr val="lt1"/>
                </a:solidFill>
              </a:defRPr>
            </a:lvl6pPr>
            <a:lvl7pPr indent="-298450" lvl="6" marL="3200400" algn="l">
              <a:lnSpc>
                <a:spcPct val="115000"/>
              </a:lnSpc>
              <a:spcBef>
                <a:spcPts val="0"/>
              </a:spcBef>
              <a:spcAft>
                <a:spcPts val="0"/>
              </a:spcAft>
              <a:buClr>
                <a:schemeClr val="lt1"/>
              </a:buClr>
              <a:buSzPts val="1100"/>
              <a:buChar char="●"/>
              <a:defRPr>
                <a:solidFill>
                  <a:schemeClr val="lt1"/>
                </a:solidFill>
              </a:defRPr>
            </a:lvl7pPr>
            <a:lvl8pPr indent="-298450" lvl="7" marL="3657600" algn="l">
              <a:lnSpc>
                <a:spcPct val="115000"/>
              </a:lnSpc>
              <a:spcBef>
                <a:spcPts val="0"/>
              </a:spcBef>
              <a:spcAft>
                <a:spcPts val="0"/>
              </a:spcAft>
              <a:buClr>
                <a:schemeClr val="lt1"/>
              </a:buClr>
              <a:buSzPts val="1100"/>
              <a:buChar char="○"/>
              <a:defRPr>
                <a:solidFill>
                  <a:schemeClr val="lt1"/>
                </a:solidFill>
              </a:defRPr>
            </a:lvl8pPr>
            <a:lvl9pPr indent="-298450" lvl="8" marL="4114800" algn="l">
              <a:lnSpc>
                <a:spcPct val="115000"/>
              </a:lnSpc>
              <a:spcBef>
                <a:spcPts val="0"/>
              </a:spcBef>
              <a:spcAft>
                <a:spcPts val="0"/>
              </a:spcAft>
              <a:buClr>
                <a:schemeClr val="lt1"/>
              </a:buClr>
              <a:buSzPts val="1100"/>
              <a:buChar char="■"/>
              <a:defRPr>
                <a:solidFill>
                  <a:schemeClr val="lt1"/>
                </a:solidFill>
              </a:defRPr>
            </a:lvl9pPr>
          </a:lstStyle>
          <a:p/>
        </p:txBody>
      </p:sp>
      <p:sp>
        <p:nvSpPr>
          <p:cNvPr id="79" name="Google Shape;79;p1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12"/>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1pPr>
            <a:lvl2pPr lvl="1"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2pPr>
            <a:lvl3pPr lvl="2"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3pPr>
            <a:lvl4pPr lvl="3"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4pPr>
            <a:lvl5pPr lvl="4"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5pPr>
            <a:lvl6pPr lvl="5"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6pPr>
            <a:lvl7pPr lvl="6"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7pPr>
            <a:lvl8pPr lvl="7"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8pPr>
            <a:lvl9pPr lvl="8"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marR="0" rtl="0" algn="l">
              <a:lnSpc>
                <a:spcPct val="115000"/>
              </a:lnSpc>
              <a:spcBef>
                <a:spcPts val="0"/>
              </a:spcBef>
              <a:spcAft>
                <a:spcPts val="0"/>
              </a:spcAft>
              <a:buClr>
                <a:schemeClr val="accent1"/>
              </a:buClr>
              <a:buSzPts val="1300"/>
              <a:buFont typeface="Lato"/>
              <a:buChar char="●"/>
              <a:defRPr b="0" i="0" sz="1300" u="none" cap="none" strike="noStrike">
                <a:solidFill>
                  <a:schemeClr val="accent1"/>
                </a:solidFill>
                <a:latin typeface="Lato"/>
                <a:ea typeface="Lato"/>
                <a:cs typeface="Lato"/>
                <a:sym typeface="Lato"/>
              </a:defRPr>
            </a:lvl1pPr>
            <a:lvl2pPr indent="-298450" lvl="1" marL="9144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2pPr>
            <a:lvl3pPr indent="-298450" lvl="2" marL="13716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3pPr>
            <a:lvl4pPr indent="-298450" lvl="3" marL="18288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4pPr>
            <a:lvl5pPr indent="-298450" lvl="4" marL="22860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5pPr>
            <a:lvl6pPr indent="-298450" lvl="5" marL="27432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6pPr>
            <a:lvl7pPr indent="-298450" lvl="6" marL="32004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7pPr>
            <a:lvl8pPr indent="-298450" lvl="7" marL="36576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8pPr>
            <a:lvl9pPr indent="-298450" lvl="8" marL="41148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9pPr>
          </a:lstStyle>
          <a:p/>
        </p:txBody>
      </p:sp>
      <p:sp>
        <p:nvSpPr>
          <p:cNvPr id="8" name="Google Shape;8;p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dx.doi.org/10.1139/apnm-2020-0990" TargetMode="External"/><Relationship Id="rId4" Type="http://schemas.openxmlformats.org/officeDocument/2006/relationships/hyperlink" Target="https://doi.org/10.1111/myc.12904" TargetMode="External"/><Relationship Id="rId10" Type="http://schemas.openxmlformats.org/officeDocument/2006/relationships/hyperlink" Target="https://doi.org/10.1145/3351095.3372829" TargetMode="External"/><Relationship Id="rId9" Type="http://schemas.openxmlformats.org/officeDocument/2006/relationships/hyperlink" Target="https://doi.org/10.18844/cjes.v15i1.4461" TargetMode="External"/><Relationship Id="rId5" Type="http://schemas.openxmlformats.org/officeDocument/2006/relationships/hyperlink" Target="https://doi.org/10.1111/obr.12953" TargetMode="External"/><Relationship Id="rId6" Type="http://schemas.openxmlformats.org/officeDocument/2006/relationships/hyperlink" Target="https://doi.org/10.1136/bjsports-2018-100056" TargetMode="External"/><Relationship Id="rId7" Type="http://schemas.openxmlformats.org/officeDocument/2006/relationships/hyperlink" Target="http://dx.doi.org/10.3390/ijerph17093145" TargetMode="External"/><Relationship Id="rId8" Type="http://schemas.openxmlformats.org/officeDocument/2006/relationships/hyperlink" Target="https://doi.org/10.1016/j.jsames.2020.102949" TargetMode="External"/></Relationships>
</file>

<file path=ppt/slides/_rels/slide21.xml.rels><?xml version="1.0" encoding="UTF-8" standalone="yes"?><Relationships xmlns="http://schemas.openxmlformats.org/package/2006/relationships"><Relationship Id="rId11" Type="http://schemas.openxmlformats.org/officeDocument/2006/relationships/hyperlink" Target="https://doi.org/10.1016/j.smhs.2019.08.006" TargetMode="External"/><Relationship Id="rId10" Type="http://schemas.openxmlformats.org/officeDocument/2006/relationships/hyperlink" Target="https://doi.org/10.1016/S0140-6736(21)01259-9" TargetMode="External"/><Relationship Id="rId13" Type="http://schemas.openxmlformats.org/officeDocument/2006/relationships/hyperlink" Target="https://doi.org/10.1016/j.psychres.2020.113596" TargetMode="External"/><Relationship Id="rId12" Type="http://schemas.openxmlformats.org/officeDocument/2006/relationships/hyperlink" Target="https://doi.org/10.1016/j.cegh.2020.07.003" TargetMode="External"/><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s://doi.org/10.3390/ijerph18020369" TargetMode="External"/><Relationship Id="rId4" Type="http://schemas.openxmlformats.org/officeDocument/2006/relationships/hyperlink" Target="https://doi.org/10.1155/2022/2633109" TargetMode="External"/><Relationship Id="rId9" Type="http://schemas.openxmlformats.org/officeDocument/2006/relationships/hyperlink" Target="https://doi.org/10.1016/j.mhpa.2020.100357" TargetMode="External"/><Relationship Id="rId5" Type="http://schemas.openxmlformats.org/officeDocument/2006/relationships/hyperlink" Target="http://dx.doi.org/10.1177/14733250211024516" TargetMode="External"/><Relationship Id="rId6" Type="http://schemas.openxmlformats.org/officeDocument/2006/relationships/hyperlink" Target="https://doi.org/10.1007/978-3-030-45002-1_32" TargetMode="External"/><Relationship Id="rId7" Type="http://schemas.openxmlformats.org/officeDocument/2006/relationships/hyperlink" Target="https://doi.org/10.1101/377978" TargetMode="External"/><Relationship Id="rId8" Type="http://schemas.openxmlformats.org/officeDocument/2006/relationships/hyperlink" Target="https://doi.org/10.1016/j.jshs.2020.10.004"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3"/>
          <p:cNvSpPr txBox="1"/>
          <p:nvPr>
            <p:ph type="ctrTitle"/>
          </p:nvPr>
        </p:nvSpPr>
        <p:spPr>
          <a:xfrm>
            <a:off x="729450" y="1322450"/>
            <a:ext cx="7688100" cy="16647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4200"/>
              <a:buNone/>
            </a:pPr>
            <a:r>
              <a:rPr lang="en" sz="2500">
                <a:solidFill>
                  <a:srgbClr val="000000"/>
                </a:solidFill>
                <a:latin typeface="Georgia"/>
                <a:ea typeface="Georgia"/>
                <a:cs typeface="Georgia"/>
                <a:sym typeface="Georgia"/>
              </a:rPr>
              <a:t>PREVALENCE OF PHYSICAL ACTIVITY AMONG STUDENTS IN A PUBLIC UNIVERSITY</a:t>
            </a:r>
            <a:endParaRPr sz="3500">
              <a:latin typeface="Georgia"/>
              <a:ea typeface="Georgia"/>
              <a:cs typeface="Georgia"/>
              <a:sym typeface="Georgia"/>
            </a:endParaRPr>
          </a:p>
        </p:txBody>
      </p:sp>
      <p:sp>
        <p:nvSpPr>
          <p:cNvPr id="87" name="Google Shape;87;p13"/>
          <p:cNvSpPr txBox="1"/>
          <p:nvPr>
            <p:ph idx="1" type="subTitle"/>
          </p:nvPr>
        </p:nvSpPr>
        <p:spPr>
          <a:xfrm>
            <a:off x="2492613" y="3259038"/>
            <a:ext cx="4083867" cy="113682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600"/>
              <a:buNone/>
            </a:pPr>
            <a:r>
              <a:rPr lang="en"/>
              <a:t>Student Name: Anagha Shyamala Vinod   Student ID: 2215804</a:t>
            </a:r>
            <a:endParaRPr/>
          </a:p>
          <a:p>
            <a:pPr indent="0" lvl="0" marL="0" rtl="0" algn="l">
              <a:lnSpc>
                <a:spcPct val="100000"/>
              </a:lnSpc>
              <a:spcBef>
                <a:spcPts val="0"/>
              </a:spcBef>
              <a:spcAft>
                <a:spcPts val="0"/>
              </a:spcAft>
              <a:buSzPts val="1600"/>
              <a:buNone/>
            </a:pPr>
            <a:r>
              <a:rPr lang="en"/>
              <a:t>Lecturers Name: Dr Aishat Bakre</a:t>
            </a:r>
            <a:endParaRPr/>
          </a:p>
          <a:p>
            <a:pPr indent="0" lvl="0" marL="0" rtl="0" algn="l">
              <a:lnSpc>
                <a:spcPct val="100000"/>
              </a:lnSpc>
              <a:spcBef>
                <a:spcPts val="0"/>
              </a:spcBef>
              <a:spcAft>
                <a:spcPts val="0"/>
              </a:spcAft>
              <a:buSzPts val="1600"/>
              <a:buNone/>
            </a:pPr>
            <a:r>
              <a:rPr lang="en"/>
              <a:t>Module Code: LCHS7001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11">
                <a:latin typeface="Georgia"/>
                <a:ea typeface="Georgia"/>
                <a:cs typeface="Georgia"/>
                <a:sym typeface="Georgia"/>
              </a:rPr>
              <a:t>INTRODUCTION</a:t>
            </a:r>
            <a:endParaRPr sz="2511">
              <a:latin typeface="Georgia"/>
              <a:ea typeface="Georgia"/>
              <a:cs typeface="Georgia"/>
              <a:sym typeface="Georgia"/>
            </a:endParaRPr>
          </a:p>
        </p:txBody>
      </p:sp>
      <p:sp>
        <p:nvSpPr>
          <p:cNvPr id="93" name="Google Shape;93;p14"/>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This research on the prevalence of physical activity in public university students will give an overview of the physical fitness level of public university students in the UK.</a:t>
            </a:r>
            <a:endParaRPr sz="12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This research and the collected data from the survey will be helpful to analyze the scenario and evaluate that to better the involvement ratio of the students in physical activity.</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pic>
        <p:nvPicPr>
          <p:cNvPr id="94" name="Google Shape;94;p14"/>
          <p:cNvPicPr preferRelativeResize="0"/>
          <p:nvPr/>
        </p:nvPicPr>
        <p:blipFill rotWithShape="1">
          <a:blip r:embed="rId3">
            <a:alphaModFix/>
          </a:blip>
          <a:srcRect b="0" l="0" r="0" t="0"/>
          <a:stretch/>
        </p:blipFill>
        <p:spPr>
          <a:xfrm>
            <a:off x="4724550" y="2006250"/>
            <a:ext cx="3170050" cy="2190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5"/>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11">
                <a:latin typeface="Georgia"/>
                <a:ea typeface="Georgia"/>
                <a:cs typeface="Georgia"/>
                <a:sym typeface="Georgia"/>
              </a:rPr>
              <a:t>BACKGROUND</a:t>
            </a:r>
            <a:endParaRPr sz="2511">
              <a:latin typeface="Georgia"/>
              <a:ea typeface="Georgia"/>
              <a:cs typeface="Georgia"/>
              <a:sym typeface="Georgia"/>
            </a:endParaRPr>
          </a:p>
        </p:txBody>
      </p:sp>
      <p:sp>
        <p:nvSpPr>
          <p:cNvPr id="100" name="Google Shape;100;p15"/>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There are more than 1.4 billion adults throughout the world who are found to have insufficient physical activity (Lone and Ahmad, 2019).</a:t>
            </a:r>
            <a:endParaRPr sz="12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There has been no improvement in physical activity and fitness of the average people across the globe in the last 20 years (Lone and Ahmad, 2019).</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pic>
        <p:nvPicPr>
          <p:cNvPr id="101" name="Google Shape;101;p15"/>
          <p:cNvPicPr preferRelativeResize="0"/>
          <p:nvPr/>
        </p:nvPicPr>
        <p:blipFill rotWithShape="1">
          <a:blip r:embed="rId3">
            <a:alphaModFix/>
          </a:blip>
          <a:srcRect b="0" l="0" r="0" t="0"/>
          <a:stretch/>
        </p:blipFill>
        <p:spPr>
          <a:xfrm>
            <a:off x="4724550" y="2006250"/>
            <a:ext cx="3693600" cy="20097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6"/>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600"/>
              <a:buNone/>
            </a:pPr>
            <a:r>
              <a:rPr lang="en" sz="2500">
                <a:latin typeface="Georgia"/>
                <a:ea typeface="Georgia"/>
                <a:cs typeface="Georgia"/>
                <a:sym typeface="Georgia"/>
              </a:rPr>
              <a:t>BACKGROUND CONTINUED</a:t>
            </a:r>
            <a:endParaRPr sz="2500">
              <a:latin typeface="Georgia"/>
              <a:ea typeface="Georgia"/>
              <a:cs typeface="Georgia"/>
              <a:sym typeface="Georgia"/>
            </a:endParaRPr>
          </a:p>
        </p:txBody>
      </p:sp>
      <p:sp>
        <p:nvSpPr>
          <p:cNvPr id="107" name="Google Shape;107;p16"/>
          <p:cNvSpPr txBox="1"/>
          <p:nvPr>
            <p:ph idx="1" type="body"/>
          </p:nvPr>
        </p:nvSpPr>
        <p:spPr>
          <a:xfrm>
            <a:off x="729450" y="2078875"/>
            <a:ext cx="3842400" cy="2261100"/>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A study of university students in the UK has shown a decrease in physical activity during the COVID-19 pandemic (Farooq </a:t>
            </a:r>
            <a:r>
              <a:rPr i="1" lang="en" sz="1400">
                <a:solidFill>
                  <a:srgbClr val="000000"/>
                </a:solidFill>
                <a:latin typeface="Arial"/>
                <a:ea typeface="Arial"/>
                <a:cs typeface="Arial"/>
                <a:sym typeface="Arial"/>
              </a:rPr>
              <a:t>et al.</a:t>
            </a:r>
            <a:r>
              <a:rPr lang="en" sz="1400">
                <a:solidFill>
                  <a:srgbClr val="000000"/>
                </a:solidFill>
                <a:latin typeface="Arial"/>
                <a:ea typeface="Arial"/>
                <a:cs typeface="Arial"/>
                <a:sym typeface="Arial"/>
              </a:rPr>
              <a:t> 2020).</a:t>
            </a:r>
            <a:endParaRPr sz="12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The World Health Organisation (WHO) has stated specific guidelines on physical activity routine and volume for different age groups of people (World Health Organization, 2020).</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pic>
        <p:nvPicPr>
          <p:cNvPr id="108" name="Google Shape;108;p16"/>
          <p:cNvPicPr preferRelativeResize="0"/>
          <p:nvPr/>
        </p:nvPicPr>
        <p:blipFill rotWithShape="1">
          <a:blip r:embed="rId3">
            <a:alphaModFix/>
          </a:blip>
          <a:srcRect b="0" l="0" r="0" t="0"/>
          <a:stretch/>
        </p:blipFill>
        <p:spPr>
          <a:xfrm>
            <a:off x="4724250" y="2006250"/>
            <a:ext cx="3217637" cy="2984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7"/>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600"/>
              <a:buNone/>
            </a:pPr>
            <a:r>
              <a:rPr lang="en" sz="2500">
                <a:latin typeface="Georgia"/>
                <a:ea typeface="Georgia"/>
                <a:cs typeface="Georgia"/>
                <a:sym typeface="Georgia"/>
              </a:rPr>
              <a:t>BACKGROUND CONTINUED</a:t>
            </a:r>
            <a:endParaRPr sz="2500">
              <a:latin typeface="Georgia"/>
              <a:ea typeface="Georgia"/>
              <a:cs typeface="Georgia"/>
              <a:sym typeface="Georgia"/>
            </a:endParaRPr>
          </a:p>
        </p:txBody>
      </p:sp>
      <p:sp>
        <p:nvSpPr>
          <p:cNvPr id="114" name="Google Shape;114;p17"/>
          <p:cNvSpPr txBox="1"/>
          <p:nvPr>
            <p:ph idx="1" type="body"/>
          </p:nvPr>
        </p:nvSpPr>
        <p:spPr>
          <a:xfrm>
            <a:off x="723632" y="2078825"/>
            <a:ext cx="7318134" cy="2260994"/>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According to a report, around 26% of men and 35% of women are insufficiently physically active in high-income countries (Marques</a:t>
            </a:r>
            <a:r>
              <a:rPr i="1" lang="en" sz="1400">
                <a:solidFill>
                  <a:srgbClr val="000000"/>
                </a:solidFill>
                <a:latin typeface="Arial"/>
                <a:ea typeface="Arial"/>
                <a:cs typeface="Arial"/>
                <a:sym typeface="Arial"/>
              </a:rPr>
              <a:t> et al.</a:t>
            </a:r>
            <a:r>
              <a:rPr lang="en" sz="1400">
                <a:solidFill>
                  <a:srgbClr val="000000"/>
                </a:solidFill>
                <a:latin typeface="Arial"/>
                <a:ea typeface="Arial"/>
                <a:cs typeface="Arial"/>
                <a:sym typeface="Arial"/>
              </a:rPr>
              <a:t> 2020).</a:t>
            </a:r>
            <a:endParaRPr sz="12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In low-income countries, 24% of men and 12% of women have been found not sufficiently physically active (Corbin, 2021).</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8"/>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THEORETICAL RESEARCH RATIONALE</a:t>
            </a:r>
            <a:endParaRPr>
              <a:latin typeface="Georgia"/>
              <a:ea typeface="Georgia"/>
              <a:cs typeface="Georgia"/>
              <a:sym typeface="Georgia"/>
            </a:endParaRPr>
          </a:p>
        </p:txBody>
      </p:sp>
      <p:sp>
        <p:nvSpPr>
          <p:cNvPr id="120" name="Google Shape;120;p18"/>
          <p:cNvSpPr txBox="1"/>
          <p:nvPr>
            <p:ph idx="1" type="body"/>
          </p:nvPr>
        </p:nvSpPr>
        <p:spPr>
          <a:xfrm>
            <a:off x="723632" y="2078825"/>
            <a:ext cx="7525813" cy="2260994"/>
          </a:xfrm>
          <a:prstGeom prst="rect">
            <a:avLst/>
          </a:prstGeom>
          <a:noFill/>
          <a:ln>
            <a:noFill/>
          </a:ln>
        </p:spPr>
        <p:txBody>
          <a:bodyPr anchorCtr="0" anchor="t" bIns="91425" lIns="91425" spcFirstLastPara="1" rIns="91425" wrap="square" tIns="91425">
            <a:normAutofit fontScale="92500" lnSpcReduction="10000"/>
          </a:bodyPr>
          <a:lstStyle/>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The rationale of this research process is related to the different reasons connected to the problem of the research process.</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ct val="117117"/>
              <a:buNone/>
            </a:pPr>
            <a:r>
              <a:t/>
            </a:r>
            <a:endParaRPr sz="1200">
              <a:solidFill>
                <a:srgbClr val="000000"/>
              </a:solidFill>
              <a:latin typeface="Times New Roman"/>
              <a:ea typeface="Times New Roman"/>
              <a:cs typeface="Times New Roman"/>
              <a:sym typeface="Times New Roman"/>
            </a:endParaRPr>
          </a:p>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Previous research processes have presented certain limitations related to exploring the research problem based on health improvement in the arena of social care through the engagement of students in schools based on physical exercises, such as the research of </a:t>
            </a:r>
            <a:r>
              <a:rPr lang="en" sz="1400">
                <a:solidFill>
                  <a:srgbClr val="222222"/>
                </a:solidFill>
                <a:highlight>
                  <a:srgbClr val="FFFFFF"/>
                </a:highlight>
                <a:latin typeface="Arial"/>
                <a:ea typeface="Arial"/>
                <a:cs typeface="Arial"/>
                <a:sym typeface="Arial"/>
              </a:rPr>
              <a:t>Rodríguez-Larrad </a:t>
            </a:r>
            <a:r>
              <a:rPr i="1" lang="en" sz="1400">
                <a:solidFill>
                  <a:srgbClr val="222222"/>
                </a:solidFill>
                <a:highlight>
                  <a:srgbClr val="FFFFFF"/>
                </a:highlight>
                <a:latin typeface="Arial"/>
                <a:ea typeface="Arial"/>
                <a:cs typeface="Arial"/>
                <a:sym typeface="Arial"/>
              </a:rPr>
              <a:t>et al. </a:t>
            </a:r>
            <a:r>
              <a:rPr lang="en" sz="1400">
                <a:solidFill>
                  <a:srgbClr val="222222"/>
                </a:solidFill>
                <a:highlight>
                  <a:srgbClr val="FFFFFF"/>
                </a:highlight>
                <a:latin typeface="Arial"/>
                <a:ea typeface="Arial"/>
                <a:cs typeface="Arial"/>
                <a:sym typeface="Arial"/>
              </a:rPr>
              <a:t>(2021)</a:t>
            </a:r>
            <a:r>
              <a:rPr lang="en" sz="1400">
                <a:solidFill>
                  <a:srgbClr val="000000"/>
                </a:solidFill>
                <a:latin typeface="Arial"/>
                <a:ea typeface="Arial"/>
                <a:cs typeface="Arial"/>
                <a:sym typeface="Arial"/>
              </a:rPr>
              <a:t>.</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ct val="117117"/>
              <a:buNone/>
            </a:pPr>
            <a:r>
              <a:t/>
            </a:r>
            <a:endParaRPr sz="1200">
              <a:solidFill>
                <a:srgbClr val="000000"/>
              </a:solidFill>
              <a:latin typeface="Times New Roman"/>
              <a:ea typeface="Times New Roman"/>
              <a:cs typeface="Times New Roman"/>
              <a:sym typeface="Times New Roman"/>
            </a:endParaRPr>
          </a:p>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This research will thus increase the overall awareness of the reader through the use of relevant research methodologies.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9"/>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PRACTICAL RESEARCH RATIONALE</a:t>
            </a:r>
            <a:endParaRPr>
              <a:latin typeface="Georgia"/>
              <a:ea typeface="Georgia"/>
              <a:cs typeface="Georgia"/>
              <a:sym typeface="Georgia"/>
            </a:endParaRPr>
          </a:p>
        </p:txBody>
      </p:sp>
      <p:sp>
        <p:nvSpPr>
          <p:cNvPr id="126" name="Google Shape;126;p19"/>
          <p:cNvSpPr txBox="1"/>
          <p:nvPr>
            <p:ph idx="1" type="body"/>
          </p:nvPr>
        </p:nvSpPr>
        <p:spPr>
          <a:xfrm>
            <a:off x="729450" y="2078875"/>
            <a:ext cx="4403100" cy="2552400"/>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The prevalence of physical activity consists of the number of everyday exercises and laborious work carried out by the students (Srivastav, Sharma and Samuel, 2021).</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ts val="1300"/>
              <a:buNone/>
            </a:pPr>
            <a:r>
              <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The decrease in physical activity has risen during the Covid-19 pandemic (</a:t>
            </a:r>
            <a:r>
              <a:rPr lang="en" sz="1400">
                <a:solidFill>
                  <a:srgbClr val="222222"/>
                </a:solidFill>
                <a:highlight>
                  <a:srgbClr val="FFFFFF"/>
                </a:highlight>
                <a:latin typeface="Arial"/>
                <a:ea typeface="Arial"/>
                <a:cs typeface="Arial"/>
                <a:sym typeface="Arial"/>
              </a:rPr>
              <a:t>Brailovskaia </a:t>
            </a:r>
            <a:r>
              <a:rPr i="1" lang="en" sz="1400">
                <a:solidFill>
                  <a:srgbClr val="222222"/>
                </a:solidFill>
                <a:highlight>
                  <a:srgbClr val="FFFFFF"/>
                </a:highlight>
                <a:latin typeface="Arial"/>
                <a:ea typeface="Arial"/>
                <a:cs typeface="Arial"/>
                <a:sym typeface="Arial"/>
              </a:rPr>
              <a:t>et al. </a:t>
            </a:r>
            <a:r>
              <a:rPr lang="en" sz="1400">
                <a:solidFill>
                  <a:srgbClr val="222222"/>
                </a:solidFill>
                <a:highlight>
                  <a:srgbClr val="FFFFFF"/>
                </a:highlight>
                <a:latin typeface="Arial"/>
                <a:ea typeface="Arial"/>
                <a:cs typeface="Arial"/>
                <a:sym typeface="Arial"/>
              </a:rPr>
              <a:t>2021)</a:t>
            </a:r>
            <a:r>
              <a:rPr lang="en" sz="1400">
                <a:solidFill>
                  <a:srgbClr val="000000"/>
                </a:solidFill>
                <a:latin typeface="Arial"/>
                <a:ea typeface="Arial"/>
                <a:cs typeface="Arial"/>
                <a:sym typeface="Arial"/>
              </a:rPr>
              <a:t>.</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ts val="1300"/>
              <a:buNone/>
            </a:pPr>
            <a:r>
              <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Addressing such issues leads to lower physical difficulties such as increased weight, fatigue, and cholesterol (</a:t>
            </a:r>
            <a:r>
              <a:rPr lang="en" sz="1400">
                <a:solidFill>
                  <a:srgbClr val="222222"/>
                </a:solidFill>
                <a:highlight>
                  <a:srgbClr val="FFFFFF"/>
                </a:highlight>
                <a:latin typeface="Arial"/>
                <a:ea typeface="Arial"/>
                <a:cs typeface="Arial"/>
                <a:sym typeface="Arial"/>
              </a:rPr>
              <a:t>Khodanazari, Choupani and Aghayan, 2022)</a:t>
            </a:r>
            <a:r>
              <a:rPr lang="en" sz="1400">
                <a:solidFill>
                  <a:srgbClr val="000000"/>
                </a:solidFill>
                <a:latin typeface="Arial"/>
                <a:ea typeface="Arial"/>
                <a:cs typeface="Arial"/>
                <a:sym typeface="Arial"/>
              </a:rPr>
              <a:t>.</a:t>
            </a:r>
            <a:endParaRPr/>
          </a:p>
        </p:txBody>
      </p:sp>
      <p:pic>
        <p:nvPicPr>
          <p:cNvPr id="127" name="Google Shape;127;p19"/>
          <p:cNvPicPr preferRelativeResize="0"/>
          <p:nvPr/>
        </p:nvPicPr>
        <p:blipFill rotWithShape="1">
          <a:blip r:embed="rId3">
            <a:alphaModFix/>
          </a:blip>
          <a:srcRect b="0" l="0" r="0" t="0"/>
          <a:stretch/>
        </p:blipFill>
        <p:spPr>
          <a:xfrm>
            <a:off x="5284950" y="2006250"/>
            <a:ext cx="3706650" cy="22239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RESEARCH AIMS</a:t>
            </a:r>
            <a:endParaRPr sz="2540">
              <a:latin typeface="Georgia"/>
              <a:ea typeface="Georgia"/>
              <a:cs typeface="Georgia"/>
              <a:sym typeface="Georgia"/>
            </a:endParaRPr>
          </a:p>
        </p:txBody>
      </p:sp>
      <p:sp>
        <p:nvSpPr>
          <p:cNvPr id="133" name="Google Shape;133;p20"/>
          <p:cNvSpPr txBox="1"/>
          <p:nvPr>
            <p:ph idx="1" type="body"/>
          </p:nvPr>
        </p:nvSpPr>
        <p:spPr>
          <a:xfrm>
            <a:off x="723632" y="2078825"/>
            <a:ext cx="7271984"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The research is made to focus on and assess the prevalence of physical activity in public university students in the United Kingdom.</a:t>
            </a:r>
            <a:endParaRPr sz="1200">
              <a:solidFill>
                <a:srgbClr val="000000"/>
              </a:solidFill>
              <a:latin typeface="Georgia"/>
              <a:ea typeface="Georgia"/>
              <a:cs typeface="Georgia"/>
              <a:sym typeface="Georgia"/>
            </a:endParaRPr>
          </a:p>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The research will also give further a proposal for necessary health-related guidelines that the public university students of the UK should follow.</a:t>
            </a:r>
            <a:endParaRPr sz="1200">
              <a:solidFill>
                <a:srgbClr val="000000"/>
              </a:solidFill>
              <a:latin typeface="Georgia"/>
              <a:ea typeface="Georgia"/>
              <a:cs typeface="Georgia"/>
              <a:sym typeface="Georgia"/>
            </a:endParaRPr>
          </a:p>
          <a:p>
            <a:pPr indent="0" lvl="0" marL="0" rtl="0" algn="just">
              <a:lnSpc>
                <a:spcPct val="115000"/>
              </a:lnSpc>
              <a:spcBef>
                <a:spcPts val="0"/>
              </a:spcBef>
              <a:spcAft>
                <a:spcPts val="0"/>
              </a:spcAft>
              <a:buSzPts val="1300"/>
              <a:buNone/>
            </a:pPr>
            <a:r>
              <a:rPr b="1" lang="en" sz="1400">
                <a:solidFill>
                  <a:srgbClr val="000000"/>
                </a:solidFill>
                <a:latin typeface="Arial"/>
                <a:ea typeface="Arial"/>
                <a:cs typeface="Arial"/>
                <a:sym typeface="Arial"/>
              </a:rPr>
              <a:t> </a:t>
            </a:r>
            <a:endParaRPr b="1" sz="1400">
              <a:solidFill>
                <a:srgbClr val="000000"/>
              </a:solidFill>
              <a:latin typeface="Times New Roman"/>
              <a:ea typeface="Times New Roman"/>
              <a:cs typeface="Times New Roman"/>
              <a:sym typeface="Times New Roman"/>
            </a:endParaRPr>
          </a:p>
          <a:p>
            <a:pPr indent="0" lvl="0" marL="0" rtl="0" algn="l">
              <a:lnSpc>
                <a:spcPct val="115000"/>
              </a:lnSpc>
              <a:spcBef>
                <a:spcPts val="0"/>
              </a:spcBef>
              <a:spcAft>
                <a:spcPts val="1200"/>
              </a:spcAft>
              <a:buSzPts val="13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1"/>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RESEARCH OBJECTIVES</a:t>
            </a:r>
            <a:endParaRPr sz="2540">
              <a:latin typeface="Georgia"/>
              <a:ea typeface="Georgia"/>
              <a:cs typeface="Georgia"/>
              <a:sym typeface="Georgia"/>
            </a:endParaRPr>
          </a:p>
        </p:txBody>
      </p:sp>
      <p:sp>
        <p:nvSpPr>
          <p:cNvPr id="139" name="Google Shape;139;p21"/>
          <p:cNvSpPr txBox="1"/>
          <p:nvPr>
            <p:ph idx="1" type="body"/>
          </p:nvPr>
        </p:nvSpPr>
        <p:spPr>
          <a:xfrm>
            <a:off x="723632" y="2078825"/>
            <a:ext cx="7652727" cy="2260994"/>
          </a:xfrm>
          <a:prstGeom prst="rect">
            <a:avLst/>
          </a:prstGeom>
          <a:noFill/>
          <a:ln>
            <a:noFill/>
          </a:ln>
        </p:spPr>
        <p:txBody>
          <a:bodyPr anchorCtr="0" anchor="t" bIns="91425" lIns="91425" spcFirstLastPara="1" rIns="91425" wrap="square" tIns="91425">
            <a:normAutofit fontScale="77500" lnSpcReduction="20000"/>
          </a:bodyPr>
          <a:lstStyle/>
          <a:p>
            <a:pPr indent="-297497" lvl="0" marL="457200" rtl="0" algn="just">
              <a:lnSpc>
                <a:spcPct val="115000"/>
              </a:lnSpc>
              <a:spcBef>
                <a:spcPts val="0"/>
              </a:spcBef>
              <a:spcAft>
                <a:spcPts val="0"/>
              </a:spcAft>
              <a:buClr>
                <a:srgbClr val="000000"/>
              </a:buClr>
              <a:buSzPct val="100000"/>
              <a:buFont typeface="Georgia"/>
              <a:buChar char="●"/>
            </a:pPr>
            <a:r>
              <a:rPr lang="en" sz="1400">
                <a:solidFill>
                  <a:srgbClr val="000000"/>
                </a:solidFill>
                <a:latin typeface="Arial"/>
                <a:ea typeface="Arial"/>
                <a:cs typeface="Arial"/>
                <a:sym typeface="Arial"/>
              </a:rPr>
              <a:t>To the importance of physical activity for public university students.</a:t>
            </a:r>
            <a:endParaRPr sz="1400">
              <a:solidFill>
                <a:srgbClr val="000000"/>
              </a:solidFill>
              <a:latin typeface="Georgia"/>
              <a:ea typeface="Georgia"/>
              <a:cs typeface="Georgia"/>
              <a:sym typeface="Georgia"/>
            </a:endParaRPr>
          </a:p>
          <a:p>
            <a:pPr indent="-297497" lvl="0" marL="457200" rtl="0" algn="just">
              <a:lnSpc>
                <a:spcPct val="115000"/>
              </a:lnSpc>
              <a:spcBef>
                <a:spcPts val="0"/>
              </a:spcBef>
              <a:spcAft>
                <a:spcPts val="0"/>
              </a:spcAft>
              <a:buClr>
                <a:srgbClr val="000000"/>
              </a:buClr>
              <a:buSzPct val="100000"/>
              <a:buFont typeface="Georgia"/>
              <a:buChar char="●"/>
            </a:pPr>
            <a:r>
              <a:rPr lang="en" sz="1400">
                <a:solidFill>
                  <a:srgbClr val="000000"/>
                </a:solidFill>
                <a:latin typeface="Arial"/>
                <a:ea typeface="Arial"/>
                <a:cs typeface="Arial"/>
                <a:sym typeface="Arial"/>
              </a:rPr>
              <a:t>To find out the current scenario of physical activity among the public university students of the |UK.</a:t>
            </a:r>
            <a:endParaRPr sz="1400">
              <a:solidFill>
                <a:srgbClr val="000000"/>
              </a:solidFill>
              <a:latin typeface="Georgia"/>
              <a:ea typeface="Georgia"/>
              <a:cs typeface="Georgia"/>
              <a:sym typeface="Georgia"/>
            </a:endParaRPr>
          </a:p>
          <a:p>
            <a:pPr indent="-297497" lvl="0" marL="457200" rtl="0" algn="just">
              <a:lnSpc>
                <a:spcPct val="115000"/>
              </a:lnSpc>
              <a:spcBef>
                <a:spcPts val="0"/>
              </a:spcBef>
              <a:spcAft>
                <a:spcPts val="0"/>
              </a:spcAft>
              <a:buClr>
                <a:srgbClr val="000000"/>
              </a:buClr>
              <a:buSzPct val="100000"/>
              <a:buFont typeface="Georgia"/>
              <a:buChar char="●"/>
            </a:pPr>
            <a:r>
              <a:rPr lang="en" sz="1400">
                <a:solidFill>
                  <a:srgbClr val="000000"/>
                </a:solidFill>
                <a:latin typeface="Arial"/>
                <a:ea typeface="Arial"/>
                <a:cs typeface="Arial"/>
                <a:sym typeface="Arial"/>
              </a:rPr>
              <a:t>To identify the possible challenges in the engagement of physical activity among public university students in the UK.</a:t>
            </a:r>
            <a:endParaRPr sz="1400">
              <a:solidFill>
                <a:srgbClr val="000000"/>
              </a:solidFill>
              <a:latin typeface="Georgia"/>
              <a:ea typeface="Georgia"/>
              <a:cs typeface="Georgia"/>
              <a:sym typeface="Georgia"/>
            </a:endParaRPr>
          </a:p>
          <a:p>
            <a:pPr indent="-297497" lvl="0" marL="457200" rtl="0" algn="just">
              <a:lnSpc>
                <a:spcPct val="115000"/>
              </a:lnSpc>
              <a:spcBef>
                <a:spcPts val="0"/>
              </a:spcBef>
              <a:spcAft>
                <a:spcPts val="0"/>
              </a:spcAft>
              <a:buClr>
                <a:srgbClr val="000000"/>
              </a:buClr>
              <a:buSzPct val="100000"/>
              <a:buFont typeface="Georgia"/>
              <a:buChar char="●"/>
            </a:pPr>
            <a:r>
              <a:rPr lang="en" sz="1400">
                <a:solidFill>
                  <a:srgbClr val="000000"/>
                </a:solidFill>
                <a:latin typeface="Arial"/>
                <a:ea typeface="Arial"/>
                <a:cs typeface="Arial"/>
                <a:sym typeface="Arial"/>
              </a:rPr>
              <a:t>To analyze the interests and physical fitness level of the students through thorough research.</a:t>
            </a:r>
            <a:endParaRPr sz="1400">
              <a:solidFill>
                <a:srgbClr val="000000"/>
              </a:solidFill>
              <a:latin typeface="Georgia"/>
              <a:ea typeface="Georgia"/>
              <a:cs typeface="Georgia"/>
              <a:sym typeface="Georgia"/>
            </a:endParaRPr>
          </a:p>
          <a:p>
            <a:pPr indent="0" lvl="0" marL="0" rtl="0" algn="just">
              <a:lnSpc>
                <a:spcPct val="115000"/>
              </a:lnSpc>
              <a:spcBef>
                <a:spcPts val="1200"/>
              </a:spcBef>
              <a:spcAft>
                <a:spcPts val="0"/>
              </a:spcAft>
              <a:buSzPct val="119814"/>
              <a:buNone/>
            </a:pPr>
            <a:r>
              <a:rPr lang="en" sz="1400">
                <a:solidFill>
                  <a:srgbClr val="000000"/>
                </a:solidFill>
                <a:latin typeface="Arial"/>
                <a:ea typeface="Arial"/>
                <a:cs typeface="Arial"/>
                <a:sym typeface="Arial"/>
              </a:rPr>
              <a:t> </a:t>
            </a:r>
            <a:endParaRPr sz="14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ct val="129032"/>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2"/>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RESEARCH QUESTIONS</a:t>
            </a:r>
            <a:endParaRPr>
              <a:latin typeface="Georgia"/>
              <a:ea typeface="Georgia"/>
              <a:cs typeface="Georgia"/>
              <a:sym typeface="Georgia"/>
            </a:endParaRPr>
          </a:p>
        </p:txBody>
      </p:sp>
      <p:sp>
        <p:nvSpPr>
          <p:cNvPr id="145" name="Google Shape;145;p22"/>
          <p:cNvSpPr txBox="1"/>
          <p:nvPr>
            <p:ph idx="1" type="body"/>
          </p:nvPr>
        </p:nvSpPr>
        <p:spPr>
          <a:xfrm>
            <a:off x="723632" y="2078825"/>
            <a:ext cx="7502737"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What is the importance of physical activity for public university students.?</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What is the current scenario of physical activity among the public university students of the UK?</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What are the possible challenges in the engagement of physical activity among public university students in the UK?</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What is the level of interests and physical fitness level of the students?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3"/>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RESEARCH METHOD</a:t>
            </a:r>
            <a:endParaRPr sz="2540">
              <a:latin typeface="Georgia"/>
              <a:ea typeface="Georgia"/>
              <a:cs typeface="Georgia"/>
              <a:sym typeface="Georgia"/>
            </a:endParaRPr>
          </a:p>
        </p:txBody>
      </p:sp>
      <p:sp>
        <p:nvSpPr>
          <p:cNvPr id="151" name="Google Shape;151;p23"/>
          <p:cNvSpPr txBox="1"/>
          <p:nvPr>
            <p:ph idx="1" type="body"/>
          </p:nvPr>
        </p:nvSpPr>
        <p:spPr>
          <a:xfrm>
            <a:off x="723632" y="2078825"/>
            <a:ext cx="7479662"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The quantitative method is a research technique that uses mathematical and statistical modeling and measurement to understand the nature of the scenario (Hernandez </a:t>
            </a:r>
            <a:r>
              <a:rPr i="1" lang="en" sz="1400">
                <a:solidFill>
                  <a:srgbClr val="000000"/>
                </a:solidFill>
                <a:latin typeface="Arial"/>
                <a:ea typeface="Arial"/>
                <a:cs typeface="Arial"/>
                <a:sym typeface="Arial"/>
              </a:rPr>
              <a:t>et al.</a:t>
            </a:r>
            <a:r>
              <a:rPr lang="en" sz="1400">
                <a:solidFill>
                  <a:srgbClr val="000000"/>
                </a:solidFill>
                <a:latin typeface="Arial"/>
                <a:ea typeface="Arial"/>
                <a:cs typeface="Arial"/>
                <a:sym typeface="Arial"/>
              </a:rPr>
              <a:t> 2021).</a:t>
            </a:r>
            <a:endParaRPr sz="1200">
              <a:solidFill>
                <a:srgbClr val="000000"/>
              </a:solidFill>
              <a:latin typeface="Georgia"/>
              <a:ea typeface="Georgia"/>
              <a:cs typeface="Georgia"/>
              <a:sym typeface="Georgia"/>
            </a:endParaRPr>
          </a:p>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Since this technique is used for evaluating performance and success, this will be effective for the research on the physical activity of public university students in the UK.</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4"/>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RESEARCH DESIGN</a:t>
            </a:r>
            <a:endParaRPr sz="2540">
              <a:latin typeface="Georgia"/>
              <a:ea typeface="Georgia"/>
              <a:cs typeface="Georgia"/>
              <a:sym typeface="Georgia"/>
            </a:endParaRPr>
          </a:p>
        </p:txBody>
      </p:sp>
      <p:sp>
        <p:nvSpPr>
          <p:cNvPr id="157" name="Google Shape;157;p24"/>
          <p:cNvSpPr txBox="1"/>
          <p:nvPr>
            <p:ph idx="1" type="body"/>
          </p:nvPr>
        </p:nvSpPr>
        <p:spPr>
          <a:xfrm>
            <a:off x="723632" y="2078825"/>
            <a:ext cx="7675803"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This research design is used to systematically derive relevant information for describing the phenomenon of any situation (El-Adl and Alkharusi, 2020).</a:t>
            </a:r>
            <a:endParaRPr sz="1200">
              <a:solidFill>
                <a:srgbClr val="000000"/>
              </a:solidFill>
              <a:latin typeface="Georgia"/>
              <a:ea typeface="Georgia"/>
              <a:cs typeface="Georgia"/>
              <a:sym typeface="Georgia"/>
            </a:endParaRPr>
          </a:p>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The descriptive research design will be used to gather detailed information about the current physical activity status of the students in the public universities of the UK (Anderson and Durstine, 2019).</a:t>
            </a:r>
            <a:endParaRPr>
              <a:latin typeface="Georgia"/>
              <a:ea typeface="Georgia"/>
              <a:cs typeface="Georgia"/>
              <a:sym typeface="Georgi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5"/>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RECRUITMENT</a:t>
            </a:r>
            <a:endParaRPr>
              <a:latin typeface="Georgia"/>
              <a:ea typeface="Georgia"/>
              <a:cs typeface="Georgia"/>
              <a:sym typeface="Georgia"/>
            </a:endParaRPr>
          </a:p>
        </p:txBody>
      </p:sp>
      <p:sp>
        <p:nvSpPr>
          <p:cNvPr id="163" name="Google Shape;163;p25"/>
          <p:cNvSpPr txBox="1"/>
          <p:nvPr>
            <p:ph idx="1" type="body"/>
          </p:nvPr>
        </p:nvSpPr>
        <p:spPr>
          <a:xfrm>
            <a:off x="723632" y="2078825"/>
            <a:ext cx="7318134" cy="2260994"/>
          </a:xfrm>
          <a:prstGeom prst="rect">
            <a:avLst/>
          </a:prstGeom>
          <a:noFill/>
          <a:ln>
            <a:noFill/>
          </a:ln>
        </p:spPr>
        <p:txBody>
          <a:bodyPr anchorCtr="0" anchor="t" bIns="91425" lIns="91425" spcFirstLastPara="1" rIns="91425" wrap="square" tIns="91425">
            <a:normAutofit fontScale="92500" lnSpcReduction="10000"/>
          </a:bodyPr>
          <a:lstStyle/>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The recruitment of the participants for the research will take place through the identification of the participants.</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ct val="117117"/>
              <a:buNone/>
            </a:pPr>
            <a:r>
              <a:t/>
            </a:r>
            <a:endParaRPr sz="1200">
              <a:solidFill>
                <a:srgbClr val="000000"/>
              </a:solidFill>
              <a:latin typeface="Times New Roman"/>
              <a:ea typeface="Times New Roman"/>
              <a:cs typeface="Times New Roman"/>
              <a:sym typeface="Times New Roman"/>
            </a:endParaRPr>
          </a:p>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The identification of 100 students will take place through the collection of information regarding the profile of the students. The use of social networking websites and public university websites as well.</a:t>
            </a:r>
            <a:endParaRPr sz="1200">
              <a:solidFill>
                <a:srgbClr val="000000"/>
              </a:solidFill>
              <a:latin typeface="Times New Roman"/>
              <a:ea typeface="Times New Roman"/>
              <a:cs typeface="Times New Roman"/>
              <a:sym typeface="Times New Roman"/>
            </a:endParaRPr>
          </a:p>
          <a:p>
            <a:pPr indent="0" lvl="0" marL="457200" rtl="0" algn="just">
              <a:lnSpc>
                <a:spcPct val="115000"/>
              </a:lnSpc>
              <a:spcBef>
                <a:spcPts val="0"/>
              </a:spcBef>
              <a:spcAft>
                <a:spcPts val="0"/>
              </a:spcAft>
              <a:buSzPct val="117117"/>
              <a:buNone/>
            </a:pPr>
            <a:r>
              <a:t/>
            </a:r>
            <a:endParaRPr sz="1200">
              <a:solidFill>
                <a:srgbClr val="000000"/>
              </a:solidFill>
              <a:latin typeface="Times New Roman"/>
              <a:ea typeface="Times New Roman"/>
              <a:cs typeface="Times New Roman"/>
              <a:sym typeface="Times New Roman"/>
            </a:endParaRPr>
          </a:p>
          <a:p>
            <a:pPr indent="-299085" lvl="0" marL="457200" rtl="0" algn="just">
              <a:lnSpc>
                <a:spcPct val="115000"/>
              </a:lnSpc>
              <a:spcBef>
                <a:spcPts val="0"/>
              </a:spcBef>
              <a:spcAft>
                <a:spcPts val="0"/>
              </a:spcAft>
              <a:buClr>
                <a:srgbClr val="000000"/>
              </a:buClr>
              <a:buSzPct val="100000"/>
              <a:buFont typeface="Times New Roman"/>
              <a:buChar char="●"/>
            </a:pPr>
            <a:r>
              <a:rPr lang="en" sz="1400">
                <a:solidFill>
                  <a:srgbClr val="000000"/>
                </a:solidFill>
                <a:latin typeface="Arial"/>
                <a:ea typeface="Arial"/>
                <a:cs typeface="Arial"/>
                <a:sym typeface="Arial"/>
              </a:rPr>
              <a:t>Acquaintances such as friends and family members will also be identified through social media platforms for further contact.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6"/>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SAMPLING AND STUDY PARTICIPANTS</a:t>
            </a:r>
            <a:endParaRPr>
              <a:latin typeface="Georgia"/>
              <a:ea typeface="Georgia"/>
              <a:cs typeface="Georgia"/>
              <a:sym typeface="Georgia"/>
            </a:endParaRPr>
          </a:p>
        </p:txBody>
      </p:sp>
      <p:sp>
        <p:nvSpPr>
          <p:cNvPr id="169" name="Google Shape;169;p26"/>
          <p:cNvSpPr txBox="1"/>
          <p:nvPr>
            <p:ph idx="1" type="body"/>
          </p:nvPr>
        </p:nvSpPr>
        <p:spPr>
          <a:xfrm>
            <a:off x="723632" y="2078825"/>
            <a:ext cx="7341210" cy="2260994"/>
          </a:xfrm>
          <a:prstGeom prst="rect">
            <a:avLst/>
          </a:prstGeom>
          <a:noFill/>
          <a:ln>
            <a:noFill/>
          </a:ln>
        </p:spPr>
        <p:txBody>
          <a:bodyPr anchorCtr="0" anchor="t" bIns="91425" lIns="91425" spcFirstLastPara="1" rIns="91425" wrap="square" tIns="91425">
            <a:normAutofit lnSpcReduction="10000"/>
          </a:bodyPr>
          <a:lstStyle/>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There are different sampling processes which are generally used to select the sources of data, ensuring reliable information (van Sluijs </a:t>
            </a:r>
            <a:r>
              <a:rPr i="1" lang="en" sz="1400">
                <a:solidFill>
                  <a:srgbClr val="000000"/>
                </a:solidFill>
                <a:latin typeface="Arial"/>
                <a:ea typeface="Arial"/>
                <a:cs typeface="Arial"/>
                <a:sym typeface="Arial"/>
              </a:rPr>
              <a:t>et al. </a:t>
            </a:r>
            <a:r>
              <a:rPr lang="en" sz="1400">
                <a:solidFill>
                  <a:srgbClr val="000000"/>
                </a:solidFill>
                <a:latin typeface="Arial"/>
                <a:ea typeface="Arial"/>
                <a:cs typeface="Arial"/>
                <a:sym typeface="Arial"/>
              </a:rPr>
              <a:t>2021).</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The sampling techniques generally include random sampling, snowball and the purposive sampling process (Abia and Brown, 2020).</a:t>
            </a:r>
            <a:endParaRPr sz="1200">
              <a:solidFill>
                <a:srgbClr val="000000"/>
              </a:solidFill>
              <a:latin typeface="Times New Roman"/>
              <a:ea typeface="Times New Roman"/>
              <a:cs typeface="Times New Roman"/>
              <a:sym typeface="Times New Roman"/>
            </a:endParaRPr>
          </a:p>
          <a:p>
            <a:pPr indent="-304800" lvl="0" marL="457200" rtl="0" algn="just">
              <a:lnSpc>
                <a:spcPct val="115000"/>
              </a:lnSpc>
              <a:spcBef>
                <a:spcPts val="0"/>
              </a:spcBef>
              <a:spcAft>
                <a:spcPts val="0"/>
              </a:spcAft>
              <a:buClr>
                <a:srgbClr val="000000"/>
              </a:buClr>
              <a:buSzPts val="1200"/>
              <a:buFont typeface="Times New Roman"/>
              <a:buChar char="●"/>
            </a:pPr>
            <a:r>
              <a:rPr lang="en" sz="1400">
                <a:solidFill>
                  <a:srgbClr val="000000"/>
                </a:solidFill>
                <a:latin typeface="Arial"/>
                <a:ea typeface="Arial"/>
                <a:cs typeface="Arial"/>
                <a:sym typeface="Arial"/>
              </a:rPr>
              <a:t>The proposed research will follow the random sampling process due to the attached benefits, such as the concrete structuring of the initial views generated (Staller, 2021).</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7"/>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DATA COLLECTION METHOD</a:t>
            </a:r>
            <a:endParaRPr sz="2540">
              <a:latin typeface="Georgia"/>
              <a:ea typeface="Georgia"/>
              <a:cs typeface="Georgia"/>
              <a:sym typeface="Georgia"/>
            </a:endParaRPr>
          </a:p>
        </p:txBody>
      </p:sp>
      <p:sp>
        <p:nvSpPr>
          <p:cNvPr id="175" name="Google Shape;175;p27"/>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This is a method of collecting information for any research like self-reported surveys or complex research (Jo and Gebru, 2020).</a:t>
            </a:r>
            <a:endParaRPr sz="12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This method will be used here by surveying around 100 students from public universities to gather accurate and real-time information for the research.</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pic>
        <p:nvPicPr>
          <p:cNvPr id="176" name="Google Shape;176;p27"/>
          <p:cNvPicPr preferRelativeResize="0"/>
          <p:nvPr/>
        </p:nvPicPr>
        <p:blipFill rotWithShape="1">
          <a:blip r:embed="rId3">
            <a:alphaModFix/>
          </a:blip>
          <a:srcRect b="0" l="0" r="0" t="0"/>
          <a:stretch/>
        </p:blipFill>
        <p:spPr>
          <a:xfrm>
            <a:off x="4989200" y="2219400"/>
            <a:ext cx="3938049" cy="25219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8"/>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lang="en" sz="2540">
                <a:latin typeface="Georgia"/>
                <a:ea typeface="Georgia"/>
                <a:cs typeface="Georgia"/>
                <a:sym typeface="Georgia"/>
              </a:rPr>
              <a:t>DATA ANALYSIS TECHNIQUE </a:t>
            </a:r>
            <a:endParaRPr sz="2540">
              <a:latin typeface="Georgia"/>
              <a:ea typeface="Georgia"/>
              <a:cs typeface="Georgia"/>
              <a:sym typeface="Georgia"/>
            </a:endParaRPr>
          </a:p>
        </p:txBody>
      </p:sp>
      <p:sp>
        <p:nvSpPr>
          <p:cNvPr id="182" name="Google Shape;182;p28"/>
          <p:cNvSpPr txBox="1"/>
          <p:nvPr>
            <p:ph idx="1" type="body"/>
          </p:nvPr>
        </p:nvSpPr>
        <p:spPr>
          <a:xfrm>
            <a:off x="723632" y="2032675"/>
            <a:ext cx="7318134"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It is the process of applying logical and statistical techniques for evaluating and illustrating data (Ho </a:t>
            </a:r>
            <a:r>
              <a:rPr i="1" lang="en" sz="1400">
                <a:solidFill>
                  <a:srgbClr val="000000"/>
                </a:solidFill>
                <a:latin typeface="Arial"/>
                <a:ea typeface="Arial"/>
                <a:cs typeface="Arial"/>
                <a:sym typeface="Arial"/>
              </a:rPr>
              <a:t>et al.</a:t>
            </a:r>
            <a:r>
              <a:rPr lang="en" sz="1400">
                <a:solidFill>
                  <a:srgbClr val="000000"/>
                </a:solidFill>
                <a:latin typeface="Arial"/>
                <a:ea typeface="Arial"/>
                <a:cs typeface="Arial"/>
                <a:sym typeface="Arial"/>
              </a:rPr>
              <a:t> 2019).</a:t>
            </a:r>
            <a:endParaRPr sz="1200">
              <a:solidFill>
                <a:srgbClr val="000000"/>
              </a:solidFill>
              <a:latin typeface="Georgia"/>
              <a:ea typeface="Georgia"/>
              <a:cs typeface="Georgia"/>
              <a:sym typeface="Georgia"/>
            </a:endParaRPr>
          </a:p>
          <a:p>
            <a:pPr indent="0" lvl="0" marL="457200" rtl="0" algn="just">
              <a:lnSpc>
                <a:spcPct val="115000"/>
              </a:lnSpc>
              <a:spcBef>
                <a:spcPts val="0"/>
              </a:spcBef>
              <a:spcAft>
                <a:spcPts val="0"/>
              </a:spcAft>
              <a:buSzPts val="1300"/>
              <a:buNone/>
            </a:pPr>
            <a:r>
              <a:t/>
            </a:r>
            <a:endParaRPr sz="1200">
              <a:solidFill>
                <a:srgbClr val="000000"/>
              </a:solidFill>
              <a:latin typeface="Georgia"/>
              <a:ea typeface="Georgia"/>
              <a:cs typeface="Georgia"/>
              <a:sym typeface="Georgia"/>
            </a:endParaRPr>
          </a:p>
          <a:p>
            <a:pPr indent="-304800" lvl="0" marL="457200" rtl="0" algn="just">
              <a:lnSpc>
                <a:spcPct val="115000"/>
              </a:lnSpc>
              <a:spcBef>
                <a:spcPts val="0"/>
              </a:spcBef>
              <a:spcAft>
                <a:spcPts val="1200"/>
              </a:spcAft>
              <a:buClr>
                <a:srgbClr val="000000"/>
              </a:buClr>
              <a:buSzPts val="1200"/>
              <a:buFont typeface="Georgia"/>
              <a:buChar char="●"/>
            </a:pPr>
            <a:r>
              <a:rPr lang="en" sz="1400">
                <a:solidFill>
                  <a:srgbClr val="000000"/>
                </a:solidFill>
                <a:latin typeface="Arial"/>
                <a:ea typeface="Arial"/>
                <a:cs typeface="Arial"/>
                <a:sym typeface="Arial"/>
              </a:rPr>
              <a:t>The analysis of the data will be carried out using the SPSS software for a better understanding of the intensity of relationship between the different variables. </a:t>
            </a:r>
            <a:endParaRPr sz="1200">
              <a:latin typeface="Georgia"/>
              <a:ea typeface="Georgia"/>
              <a:cs typeface="Georgia"/>
              <a:sym typeface="Georgi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9"/>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ETHICAL CONSIDERATION</a:t>
            </a:r>
            <a:endParaRPr sz="2540">
              <a:latin typeface="Georgia"/>
              <a:ea typeface="Georgia"/>
              <a:cs typeface="Georgia"/>
              <a:sym typeface="Georgia"/>
            </a:endParaRPr>
          </a:p>
        </p:txBody>
      </p:sp>
      <p:sp>
        <p:nvSpPr>
          <p:cNvPr id="188" name="Google Shape;188;p29"/>
          <p:cNvSpPr txBox="1"/>
          <p:nvPr>
            <p:ph idx="1" type="body"/>
          </p:nvPr>
        </p:nvSpPr>
        <p:spPr>
          <a:xfrm>
            <a:off x="723632" y="2078825"/>
            <a:ext cx="7318134" cy="2260994"/>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In this quantitative research, all the 100 students taken for the survey were unharmed.</a:t>
            </a:r>
            <a:endParaRPr sz="1200">
              <a:solidFill>
                <a:srgbClr val="000000"/>
              </a:solidFill>
              <a:latin typeface="Georgia"/>
              <a:ea typeface="Georgia"/>
              <a:cs typeface="Georgia"/>
              <a:sym typeface="Georgia"/>
            </a:endParaRPr>
          </a:p>
          <a:p>
            <a:pPr indent="-304800" lvl="0" marL="457200" rtl="0" algn="just">
              <a:lnSpc>
                <a:spcPct val="115000"/>
              </a:lnSpc>
              <a:spcBef>
                <a:spcPts val="0"/>
              </a:spcBef>
              <a:spcAft>
                <a:spcPts val="0"/>
              </a:spcAft>
              <a:buClr>
                <a:srgbClr val="000000"/>
              </a:buClr>
              <a:buSzPts val="1200"/>
              <a:buFont typeface="Georgia"/>
              <a:buChar char="●"/>
            </a:pPr>
            <a:r>
              <a:rPr lang="en" sz="1400">
                <a:solidFill>
                  <a:srgbClr val="000000"/>
                </a:solidFill>
                <a:latin typeface="Arial"/>
                <a:ea typeface="Arial"/>
                <a:cs typeface="Arial"/>
                <a:sym typeface="Arial"/>
              </a:rPr>
              <a:t>The research process will be conducted following all the legal guidelines in terms of data protection and personal human rights.</a:t>
            </a:r>
            <a:endParaRPr sz="12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30"/>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SIGNIFICANCE OF RESEARCH</a:t>
            </a:r>
            <a:endParaRPr sz="2540">
              <a:latin typeface="Georgia"/>
              <a:ea typeface="Georgia"/>
              <a:cs typeface="Georgia"/>
              <a:sym typeface="Georgia"/>
            </a:endParaRPr>
          </a:p>
        </p:txBody>
      </p:sp>
      <p:sp>
        <p:nvSpPr>
          <p:cNvPr id="194" name="Google Shape;194;p30"/>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Physical activity gives several significant health benefits to public university students.</a:t>
            </a:r>
            <a:endParaRPr sz="14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Walking, cycling, or doing any kind of sports may come under the physical activities of the students (</a:t>
            </a:r>
            <a:r>
              <a:rPr lang="en" sz="1400">
                <a:solidFill>
                  <a:srgbClr val="222222"/>
                </a:solidFill>
                <a:highlight>
                  <a:srgbClr val="FFFFFF"/>
                </a:highlight>
                <a:latin typeface="Arial"/>
                <a:ea typeface="Arial"/>
                <a:cs typeface="Arial"/>
                <a:sym typeface="Arial"/>
              </a:rPr>
              <a:t>Bertrand </a:t>
            </a:r>
            <a:r>
              <a:rPr i="1" lang="en" sz="1400">
                <a:solidFill>
                  <a:srgbClr val="222222"/>
                </a:solidFill>
                <a:highlight>
                  <a:srgbClr val="FFFFFF"/>
                </a:highlight>
                <a:latin typeface="Arial"/>
                <a:ea typeface="Arial"/>
                <a:cs typeface="Arial"/>
                <a:sym typeface="Arial"/>
              </a:rPr>
              <a:t>et al. </a:t>
            </a:r>
            <a:r>
              <a:rPr lang="en" sz="1400">
                <a:solidFill>
                  <a:srgbClr val="222222"/>
                </a:solidFill>
                <a:highlight>
                  <a:srgbClr val="FFFFFF"/>
                </a:highlight>
                <a:latin typeface="Arial"/>
                <a:ea typeface="Arial"/>
                <a:cs typeface="Arial"/>
                <a:sym typeface="Arial"/>
              </a:rPr>
              <a:t> 2021)</a:t>
            </a:r>
            <a:r>
              <a:rPr lang="en" sz="1400">
                <a:solidFill>
                  <a:srgbClr val="000000"/>
                </a:solidFill>
                <a:latin typeface="Arial"/>
                <a:ea typeface="Arial"/>
                <a:cs typeface="Arial"/>
                <a:sym typeface="Arial"/>
              </a:rPr>
              <a:t>.</a:t>
            </a:r>
            <a:endParaRPr sz="1400">
              <a:solidFill>
                <a:srgbClr val="000000"/>
              </a:solidFill>
              <a:latin typeface="Georgia"/>
              <a:ea typeface="Georgia"/>
              <a:cs typeface="Georgia"/>
              <a:sym typeface="Georgia"/>
            </a:endParaRPr>
          </a:p>
          <a:p>
            <a:pPr indent="-317500" lvl="0" marL="457200" rtl="0" algn="just">
              <a:lnSpc>
                <a:spcPct val="115000"/>
              </a:lnSpc>
              <a:spcBef>
                <a:spcPts val="0"/>
              </a:spcBef>
              <a:spcAft>
                <a:spcPts val="0"/>
              </a:spcAft>
              <a:buClr>
                <a:srgbClr val="000000"/>
              </a:buClr>
              <a:buSzPts val="1400"/>
              <a:buFont typeface="Georgia"/>
              <a:buChar char="●"/>
            </a:pPr>
            <a:r>
              <a:rPr lang="en" sz="1400">
                <a:solidFill>
                  <a:srgbClr val="000000"/>
                </a:solidFill>
                <a:latin typeface="Arial"/>
                <a:ea typeface="Arial"/>
                <a:cs typeface="Arial"/>
                <a:sym typeface="Arial"/>
              </a:rPr>
              <a:t>Regular physical activity lowers the diseases related to muscles, bones, heart, and respiratory systems (Savage </a:t>
            </a:r>
            <a:r>
              <a:rPr i="1" lang="en" sz="1400">
                <a:solidFill>
                  <a:srgbClr val="000000"/>
                </a:solidFill>
                <a:latin typeface="Arial"/>
                <a:ea typeface="Arial"/>
                <a:cs typeface="Arial"/>
                <a:sym typeface="Arial"/>
              </a:rPr>
              <a:t>et al. </a:t>
            </a:r>
            <a:r>
              <a:rPr lang="en" sz="1400">
                <a:solidFill>
                  <a:srgbClr val="000000"/>
                </a:solidFill>
                <a:latin typeface="Arial"/>
                <a:ea typeface="Arial"/>
                <a:cs typeface="Arial"/>
                <a:sym typeface="Arial"/>
              </a:rPr>
              <a:t>2020)</a:t>
            </a:r>
            <a:r>
              <a:rPr lang="en" sz="1200">
                <a:solidFill>
                  <a:srgbClr val="000000"/>
                </a:solidFill>
                <a:latin typeface="Georgia"/>
                <a:ea typeface="Georgia"/>
                <a:cs typeface="Georgia"/>
                <a:sym typeface="Georgia"/>
              </a:rPr>
              <a:t>.</a:t>
            </a:r>
            <a:endParaRPr sz="1400">
              <a:solidFill>
                <a:srgbClr val="000000"/>
              </a:solidFill>
              <a:latin typeface="Georgia"/>
              <a:ea typeface="Georgia"/>
              <a:cs typeface="Georgia"/>
              <a:sym typeface="Georgia"/>
            </a:endParaRPr>
          </a:p>
          <a:p>
            <a:pPr indent="0" lvl="0" marL="0" rtl="0" algn="l">
              <a:lnSpc>
                <a:spcPct val="115000"/>
              </a:lnSpc>
              <a:spcBef>
                <a:spcPts val="1200"/>
              </a:spcBef>
              <a:spcAft>
                <a:spcPts val="1200"/>
              </a:spcAft>
              <a:buSzPts val="1300"/>
              <a:buNone/>
            </a:pPr>
            <a:r>
              <a:t/>
            </a:r>
            <a:endParaRPr/>
          </a:p>
        </p:txBody>
      </p:sp>
      <p:pic>
        <p:nvPicPr>
          <p:cNvPr id="195" name="Google Shape;195;p30"/>
          <p:cNvPicPr preferRelativeResize="0"/>
          <p:nvPr/>
        </p:nvPicPr>
        <p:blipFill rotWithShape="1">
          <a:blip r:embed="rId3">
            <a:alphaModFix/>
          </a:blip>
          <a:srcRect b="0" l="0" r="0" t="0"/>
          <a:stretch/>
        </p:blipFill>
        <p:spPr>
          <a:xfrm>
            <a:off x="4724550" y="2006250"/>
            <a:ext cx="4087407" cy="29848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1"/>
          <p:cNvSpPr txBox="1"/>
          <p:nvPr>
            <p:ph type="title"/>
          </p:nvPr>
        </p:nvSpPr>
        <p:spPr>
          <a:xfrm>
            <a:off x="779863" y="85625"/>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
                <a:latin typeface="Georgia"/>
                <a:ea typeface="Georgia"/>
                <a:cs typeface="Georgia"/>
                <a:sym typeface="Georgia"/>
              </a:rPr>
              <a:t>PLAN OF WORK</a:t>
            </a:r>
            <a:endParaRPr>
              <a:latin typeface="Georgia"/>
              <a:ea typeface="Georgia"/>
              <a:cs typeface="Georgia"/>
              <a:sym typeface="Georgia"/>
            </a:endParaRPr>
          </a:p>
        </p:txBody>
      </p:sp>
      <p:graphicFrame>
        <p:nvGraphicFramePr>
          <p:cNvPr id="201" name="Google Shape;201;p31"/>
          <p:cNvGraphicFramePr/>
          <p:nvPr/>
        </p:nvGraphicFramePr>
        <p:xfrm>
          <a:off x="1130013" y="726470"/>
          <a:ext cx="3000000" cy="3000000"/>
        </p:xfrm>
        <a:graphic>
          <a:graphicData uri="http://schemas.openxmlformats.org/drawingml/2006/table">
            <a:tbl>
              <a:tblPr>
                <a:noFill/>
                <a:tableStyleId>{9DFE94F9-C96F-481E-A117-FE11D9B0A814}</a:tableStyleId>
              </a:tblPr>
              <a:tblGrid>
                <a:gridCol w="2784175"/>
                <a:gridCol w="588600"/>
                <a:gridCol w="551225"/>
                <a:gridCol w="504500"/>
                <a:gridCol w="504500"/>
                <a:gridCol w="495175"/>
                <a:gridCol w="504500"/>
                <a:gridCol w="523200"/>
                <a:gridCol w="532550"/>
              </a:tblGrid>
              <a:tr h="484925">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1</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2</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3</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4</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5</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6</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7</a:t>
                      </a:r>
                      <a:endParaRPr b="1"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200"/>
                        <a:buFont typeface="Arial"/>
                        <a:buNone/>
                      </a:pPr>
                      <a:r>
                        <a:rPr b="1" lang="en" sz="1200" u="none" cap="none" strike="noStrike">
                          <a:latin typeface="Times New Roman"/>
                          <a:ea typeface="Times New Roman"/>
                          <a:cs typeface="Times New Roman"/>
                          <a:sym typeface="Times New Roman"/>
                        </a:rPr>
                        <a:t>Week 8</a:t>
                      </a:r>
                      <a:endParaRPr b="1" sz="1200" u="none" cap="none" strike="noStrike">
                        <a:latin typeface="Times New Roman"/>
                        <a:ea typeface="Times New Roman"/>
                        <a:cs typeface="Times New Roman"/>
                        <a:sym typeface="Times New Roman"/>
                      </a:endParaRPr>
                    </a:p>
                  </a:txBody>
                  <a:tcPr marT="63500" marB="63500" marR="63500" marL="63500"/>
                </a:tc>
              </a:tr>
              <a:tr h="484925">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The identification of sources for preliminary literature review</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highlight>
                          <a:srgbClr val="00FF00"/>
                        </a:highlight>
                        <a:latin typeface="Times New Roman"/>
                        <a:ea typeface="Times New Roman"/>
                        <a:cs typeface="Times New Roman"/>
                        <a:sym typeface="Times New Roman"/>
                      </a:endParaRPr>
                    </a:p>
                  </a:txBody>
                  <a:tcPr marT="63500" marB="63500" marR="63500" marL="63500">
                    <a:solidFill>
                      <a:srgbClr val="FF0000"/>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A preliminary reviewing of literature</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FFFF00"/>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484925">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Assessment of the requirements for data collection</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00FF00"/>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Recruitment of the participants</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4A86E8"/>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484925">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Proper awareness of participants regarding the data collection process</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4A86E8"/>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Collection of consent </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FFF2CC"/>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Data collection</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FF00FF"/>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Data analysis</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C27BA0"/>
                    </a:solidFill>
                  </a:tcPr>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Conclusion and recommendations</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FF9900"/>
                    </a:solidFill>
                  </a:tcPr>
                </a:tc>
              </a:tr>
              <a:tr h="337550">
                <a:tc>
                  <a:txBody>
                    <a:bodyPr/>
                    <a:lstStyle/>
                    <a:p>
                      <a:pPr indent="0" lvl="0" marL="0" marR="0" rtl="0" algn="just">
                        <a:lnSpc>
                          <a:spcPct val="100000"/>
                        </a:lnSpc>
                        <a:spcBef>
                          <a:spcPts val="0"/>
                        </a:spcBef>
                        <a:spcAft>
                          <a:spcPts val="0"/>
                        </a:spcAft>
                        <a:buClr>
                          <a:srgbClr val="000000"/>
                        </a:buClr>
                        <a:buSzPts val="1200"/>
                        <a:buFont typeface="Arial"/>
                        <a:buNone/>
                      </a:pPr>
                      <a:r>
                        <a:rPr lang="en" sz="1200" u="none" cap="none" strike="noStrike">
                          <a:latin typeface="Times New Roman"/>
                          <a:ea typeface="Times New Roman"/>
                          <a:cs typeface="Times New Roman"/>
                          <a:sym typeface="Times New Roman"/>
                        </a:rPr>
                        <a:t>Submission of research</a:t>
                      </a:r>
                      <a:endParaRPr sz="12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tc>
                <a:tc>
                  <a:txBody>
                    <a:bodyPr/>
                    <a:lstStyle/>
                    <a:p>
                      <a:pPr indent="0" lvl="0" marL="0" marR="0" rtl="0" algn="just">
                        <a:lnSpc>
                          <a:spcPct val="100000"/>
                        </a:lnSpc>
                        <a:spcBef>
                          <a:spcPts val="0"/>
                        </a:spcBef>
                        <a:spcAft>
                          <a:spcPts val="0"/>
                        </a:spcAft>
                        <a:buClr>
                          <a:srgbClr val="000000"/>
                        </a:buClr>
                        <a:buSzPts val="1400"/>
                        <a:buFont typeface="Arial"/>
                        <a:buNone/>
                      </a:pPr>
                      <a:r>
                        <a:t/>
                      </a:r>
                      <a:endParaRPr b="1" sz="1400" u="none" cap="none" strike="noStrike">
                        <a:latin typeface="Times New Roman"/>
                        <a:ea typeface="Times New Roman"/>
                        <a:cs typeface="Times New Roman"/>
                        <a:sym typeface="Times New Roman"/>
                      </a:endParaRPr>
                    </a:p>
                  </a:txBody>
                  <a:tcPr marT="63500" marB="63500" marR="63500" marL="63500">
                    <a:solidFill>
                      <a:srgbClr val="FF9900"/>
                    </a:solidFill>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2"/>
          <p:cNvSpPr txBox="1"/>
          <p:nvPr>
            <p:ph type="title"/>
          </p:nvPr>
        </p:nvSpPr>
        <p:spPr>
          <a:xfrm>
            <a:off x="659112" y="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REFERENCES</a:t>
            </a:r>
            <a:endParaRPr sz="2540">
              <a:latin typeface="Georgia"/>
              <a:ea typeface="Georgia"/>
              <a:cs typeface="Georgia"/>
              <a:sym typeface="Georgia"/>
            </a:endParaRPr>
          </a:p>
        </p:txBody>
      </p:sp>
      <p:sp>
        <p:nvSpPr>
          <p:cNvPr id="207" name="Google Shape;207;p32"/>
          <p:cNvSpPr txBox="1"/>
          <p:nvPr>
            <p:ph idx="1" type="body"/>
          </p:nvPr>
        </p:nvSpPr>
        <p:spPr>
          <a:xfrm>
            <a:off x="200967" y="682154"/>
            <a:ext cx="8661680" cy="22611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Bertrand, L., Shaw, K.A., Ko, J., Deprez, D., Chilibeck, P.D. and Zello, G.A., 2021. The impact of the coronavirus disease 2019 (COVID-19) pandemic on university students’ dietary intake, physical activity, and sedentary behaviour. </a:t>
            </a:r>
            <a:r>
              <a:rPr i="1" lang="en" sz="800">
                <a:solidFill>
                  <a:srgbClr val="222222"/>
                </a:solidFill>
                <a:highlight>
                  <a:srgbClr val="FFFFFF"/>
                </a:highlight>
                <a:latin typeface="Times New Roman"/>
                <a:ea typeface="Times New Roman"/>
                <a:cs typeface="Times New Roman"/>
                <a:sym typeface="Times New Roman"/>
              </a:rPr>
              <a:t>Applied Physiology, Nutrition, and Metabolism</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46</a:t>
            </a:r>
            <a:r>
              <a:rPr lang="en" sz="800">
                <a:solidFill>
                  <a:srgbClr val="222222"/>
                </a:solidFill>
                <a:highlight>
                  <a:srgbClr val="FFFFFF"/>
                </a:highlight>
                <a:latin typeface="Times New Roman"/>
                <a:ea typeface="Times New Roman"/>
                <a:cs typeface="Times New Roman"/>
                <a:sym typeface="Times New Roman"/>
              </a:rPr>
              <a:t>(3), pp.265-272. Available at:</a:t>
            </a:r>
            <a:r>
              <a:rPr lang="en" sz="800" u="sng">
                <a:solidFill>
                  <a:schemeClr val="hlink"/>
                </a:solidFill>
                <a:latin typeface="Times New Roman"/>
                <a:ea typeface="Times New Roman"/>
                <a:cs typeface="Times New Roman"/>
                <a:sym typeface="Times New Roman"/>
                <a:hlinkClick r:id="rId3"/>
              </a:rPr>
              <a:t>http://dx.doi.org/10.1139/apnm-2020-0990</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Lone, S.A. and Ahmad, A., 2019. Candida auris—the growing menace to global health. Mycoses, 62(8), pp.620-637.</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4"/>
              </a:rPr>
              <a:t>https://doi.org/10.1111/myc.12904</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Farooq, A., Martin, A., Janssen, X., Wilson, M.G., Gibson, A.M., Hughes, A. and Reilly, J.J., 2020. Longitudinal changes in moderate‐to‐vigorous‐intensity physical activity in children and adolescents: A systematic review and meta‐analysis. Obesity Reviews, 21(1), p.e12953. </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5"/>
              </a:rPr>
              <a:t>https://doi.org/10.1111/obr.12953</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World Health Organization, 2020. WHO guidelines on physical activity and sedentary behaviour: web annex: evidence profiles. </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highlight>
                  <a:srgbClr val="FFFFFF"/>
                </a:highlight>
                <a:latin typeface="Times New Roman"/>
                <a:ea typeface="Times New Roman"/>
                <a:cs typeface="Times New Roman"/>
                <a:sym typeface="Times New Roman"/>
                <a:hlinkClick r:id="rId6"/>
              </a:rPr>
              <a:t>https://doi.org/10.1136/bjsports-2018-100056</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Marques, A., Henriques-Neto, D., Peralta, M., Martins, J., Demetriou, Y., Schönbach, D.M. and Gaspar de Matos, M., 2020. Prevalence of physical activity among adolescents from 105 low, middle, and high-income countries. International journal of environmental research and public health, 17(9), p.3145. </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7"/>
              </a:rPr>
              <a:t>http://dx.doi.org/10.3390/ijerph17093145</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Hernandez, J.I., Hernandez, R.M., Farjat, A.D., Cristallini, E.O., Alvarez, L.A., Dellmans, L.M., Costilla, M.R., Alvarez, A.F., Becchio, R., Bordese, S. and Arzadun, G., 2021. Multiple thermochronometers applied to the quantitative analysis of compressive systems: The southern sub-Andean fold and thrust belt of Bolivia. From source rock to trap. Journal of South American Earth Sciences, 105, p.102949.</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8"/>
              </a:rPr>
              <a:t>https://doi.org/10.1016/j.jsames.2020.102949</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El-Adl, A. and Alkharusi, H., 2020. Relationships between Self-Regulated Learning Strategies, Learning Motivation and Mathematics Achievement. Cypriot Journal of Educational Sciences, 15(1), pp.104-111.</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9"/>
              </a:rPr>
              <a:t>https://doi.org/10.18844/cjes.v15i1.4461</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Jo, E.S. and Gebru, T., 2020, January. Lessons from archives: Strategies for collecting sociocultural data in machine learning. In Proceedings of the 2020 conference on fairness, accountability, and transparency (pp. 306-316). </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10"/>
              </a:rPr>
              <a:t>https://doi.org/10.1145/3351095.3372829</a:t>
            </a:r>
            <a:r>
              <a:rPr lang="en" sz="800">
                <a:solidFill>
                  <a:srgbClr val="000000"/>
                </a:solidFill>
                <a:latin typeface="Times New Roman"/>
                <a:ea typeface="Times New Roman"/>
                <a:cs typeface="Times New Roman"/>
                <a:sym typeface="Times New Roman"/>
              </a:rPr>
              <a:t> (Accessed : 16th Fenruary, 2023).</a:t>
            </a:r>
            <a:endParaRPr sz="800">
              <a:solidFill>
                <a:srgbClr val="000000"/>
              </a:solidFill>
              <a:latin typeface="Times New Roman"/>
              <a:ea typeface="Times New Roman"/>
              <a:cs typeface="Times New Roman"/>
              <a:sym typeface="Times New Roman"/>
            </a:endParaRPr>
          </a:p>
          <a:p>
            <a:pPr indent="0" lvl="0" marL="0" rtl="0" algn="l">
              <a:lnSpc>
                <a:spcPct val="115000"/>
              </a:lnSpc>
              <a:spcBef>
                <a:spcPts val="0"/>
              </a:spcBef>
              <a:spcAft>
                <a:spcPts val="1200"/>
              </a:spcAft>
              <a:buSzPts val="1300"/>
              <a:buNone/>
            </a:pPr>
            <a:r>
              <a:t/>
            </a:r>
            <a:endParaRPr sz="8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3"/>
          <p:cNvSpPr txBox="1"/>
          <p:nvPr>
            <p:ph type="title"/>
          </p:nvPr>
        </p:nvSpPr>
        <p:spPr>
          <a:xfrm>
            <a:off x="628966" y="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lang="en" sz="2540">
                <a:latin typeface="Georgia"/>
                <a:ea typeface="Georgia"/>
                <a:cs typeface="Georgia"/>
                <a:sym typeface="Georgia"/>
              </a:rPr>
              <a:t>REFERENCES</a:t>
            </a:r>
            <a:endParaRPr sz="2540">
              <a:latin typeface="Georgia"/>
              <a:ea typeface="Georgia"/>
              <a:cs typeface="Georgia"/>
              <a:sym typeface="Georgia"/>
            </a:endParaRPr>
          </a:p>
        </p:txBody>
      </p:sp>
      <p:sp>
        <p:nvSpPr>
          <p:cNvPr id="213" name="Google Shape;213;p33"/>
          <p:cNvSpPr txBox="1"/>
          <p:nvPr>
            <p:ph idx="1" type="body"/>
          </p:nvPr>
        </p:nvSpPr>
        <p:spPr>
          <a:xfrm>
            <a:off x="241159" y="511333"/>
            <a:ext cx="8631535" cy="25257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Rodríguez-Larrad, A., Mañas, A., Labayen, I., González-Gross, M., Espin, A., Aznar, S., Serrano-Sánchez, J.A., Vera-Garcia, F.J., González-Lamuño, D., Ara, I. and Carrasco-Páez, L., 2021. Impact of COVID-19 confinement on physical activity and sedentary behaviour in Spanish university students: Role of gender. </a:t>
            </a:r>
            <a:r>
              <a:rPr i="1" lang="en" sz="800">
                <a:solidFill>
                  <a:srgbClr val="222222"/>
                </a:solidFill>
                <a:highlight>
                  <a:srgbClr val="FFFFFF"/>
                </a:highlight>
                <a:latin typeface="Times New Roman"/>
                <a:ea typeface="Times New Roman"/>
                <a:cs typeface="Times New Roman"/>
                <a:sym typeface="Times New Roman"/>
              </a:rPr>
              <a:t>International Journal of Environmental Research and Public Health</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18</a:t>
            </a:r>
            <a:r>
              <a:rPr lang="en" sz="800">
                <a:solidFill>
                  <a:srgbClr val="222222"/>
                </a:solidFill>
                <a:highlight>
                  <a:srgbClr val="FFFFFF"/>
                </a:highlight>
                <a:latin typeface="Times New Roman"/>
                <a:ea typeface="Times New Roman"/>
                <a:cs typeface="Times New Roman"/>
                <a:sym typeface="Times New Roman"/>
              </a:rPr>
              <a:t>(2), p.369. Available at: </a:t>
            </a:r>
            <a:r>
              <a:rPr lang="en" sz="800" u="sng">
                <a:solidFill>
                  <a:schemeClr val="hlink"/>
                </a:solidFill>
                <a:highlight>
                  <a:srgbClr val="FFFFFF"/>
                </a:highlight>
                <a:latin typeface="Times New Roman"/>
                <a:ea typeface="Times New Roman"/>
                <a:cs typeface="Times New Roman"/>
                <a:sym typeface="Times New Roman"/>
                <a:hlinkClick r:id="rId3"/>
              </a:rPr>
              <a:t>https://doi.org/10.3390/ijerph18020369</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Khodanazari, H., Choupani, A.A. and Aghayan, I., 2022. The contribution of walking to school in students’ physical activity and its effect on being overweight. </a:t>
            </a:r>
            <a:r>
              <a:rPr i="1" lang="en" sz="800">
                <a:solidFill>
                  <a:srgbClr val="222222"/>
                </a:solidFill>
                <a:highlight>
                  <a:srgbClr val="FFFFFF"/>
                </a:highlight>
                <a:latin typeface="Times New Roman"/>
                <a:ea typeface="Times New Roman"/>
                <a:cs typeface="Times New Roman"/>
                <a:sym typeface="Times New Roman"/>
              </a:rPr>
              <a:t>BioMed research international</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2022</a:t>
            </a:r>
            <a:r>
              <a:rPr lang="en" sz="800">
                <a:solidFill>
                  <a:srgbClr val="222222"/>
                </a:solidFill>
                <a:highlight>
                  <a:srgbClr val="FFFFFF"/>
                </a:highlight>
                <a:latin typeface="Times New Roman"/>
                <a:ea typeface="Times New Roman"/>
                <a:cs typeface="Times New Roman"/>
                <a:sym typeface="Times New Roman"/>
              </a:rPr>
              <a:t>. Available at: </a:t>
            </a:r>
            <a:r>
              <a:rPr lang="en" sz="800" u="sng">
                <a:solidFill>
                  <a:schemeClr val="hlink"/>
                </a:solidFill>
                <a:highlight>
                  <a:srgbClr val="FFFFFF"/>
                </a:highlight>
                <a:latin typeface="Times New Roman"/>
                <a:ea typeface="Times New Roman"/>
                <a:cs typeface="Times New Roman"/>
                <a:sym typeface="Times New Roman"/>
                <a:hlinkClick r:id="rId4"/>
              </a:rPr>
              <a:t>https://doi.org/10.1155/2022/2633109</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Staller, K.M., 2021. Big enough? Sampling in qualitative inquiry. </a:t>
            </a:r>
            <a:r>
              <a:rPr i="1" lang="en" sz="800">
                <a:solidFill>
                  <a:srgbClr val="222222"/>
                </a:solidFill>
                <a:highlight>
                  <a:srgbClr val="FFFFFF"/>
                </a:highlight>
                <a:latin typeface="Times New Roman"/>
                <a:ea typeface="Times New Roman"/>
                <a:cs typeface="Times New Roman"/>
                <a:sym typeface="Times New Roman"/>
              </a:rPr>
              <a:t>Qualitative Social Work</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20</a:t>
            </a:r>
            <a:r>
              <a:rPr lang="en" sz="800">
                <a:solidFill>
                  <a:srgbClr val="222222"/>
                </a:solidFill>
                <a:highlight>
                  <a:srgbClr val="FFFFFF"/>
                </a:highlight>
                <a:latin typeface="Times New Roman"/>
                <a:ea typeface="Times New Roman"/>
                <a:cs typeface="Times New Roman"/>
                <a:sym typeface="Times New Roman"/>
              </a:rPr>
              <a:t>(4), pp.897-904. Available at: </a:t>
            </a:r>
            <a:r>
              <a:rPr lang="en" sz="800" u="sng">
                <a:solidFill>
                  <a:schemeClr val="hlink"/>
                </a:solidFill>
                <a:highlight>
                  <a:srgbClr val="FFFFFF"/>
                </a:highlight>
                <a:latin typeface="Times New Roman"/>
                <a:ea typeface="Times New Roman"/>
                <a:cs typeface="Times New Roman"/>
                <a:sym typeface="Times New Roman"/>
                <a:hlinkClick r:id="rId5"/>
              </a:rPr>
              <a:t>http://dx.doi.org/10.1177/14733250211024516</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Abia, M. and Brown, I., 2020. Conceptualizations of e-recruitment: A literature review and analysis. In </a:t>
            </a:r>
            <a:r>
              <a:rPr i="1" lang="en" sz="800">
                <a:solidFill>
                  <a:srgbClr val="222222"/>
                </a:solidFill>
                <a:highlight>
                  <a:srgbClr val="FFFFFF"/>
                </a:highlight>
                <a:latin typeface="Times New Roman"/>
                <a:ea typeface="Times New Roman"/>
                <a:cs typeface="Times New Roman"/>
                <a:sym typeface="Times New Roman"/>
              </a:rPr>
              <a:t>Responsible Design, Implementation and Use of Information and Communication Technology: 19th IFIP WG 6.11 Conference on e-Business, e-Services, and e-Society, I3E 2020, Skukuza, South Africa, April 6–8, 2020, Proceedings, Part II 19</a:t>
            </a:r>
            <a:r>
              <a:rPr lang="en" sz="800">
                <a:solidFill>
                  <a:srgbClr val="222222"/>
                </a:solidFill>
                <a:highlight>
                  <a:srgbClr val="FFFFFF"/>
                </a:highlight>
                <a:latin typeface="Times New Roman"/>
                <a:ea typeface="Times New Roman"/>
                <a:cs typeface="Times New Roman"/>
                <a:sym typeface="Times New Roman"/>
              </a:rPr>
              <a:t> (pp. 370-379). Springer International Publishing. Available at: </a:t>
            </a:r>
            <a:r>
              <a:rPr lang="en" sz="800" u="sng">
                <a:solidFill>
                  <a:schemeClr val="hlink"/>
                </a:solidFill>
                <a:highlight>
                  <a:srgbClr val="FFFFFF"/>
                </a:highlight>
                <a:latin typeface="Times New Roman"/>
                <a:ea typeface="Times New Roman"/>
                <a:cs typeface="Times New Roman"/>
                <a:sym typeface="Times New Roman"/>
                <a:hlinkClick r:id="rId6"/>
              </a:rPr>
              <a:t>https://doi.org/10.1007%2F978-3-030-45002-1_32</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000000"/>
                </a:solidFill>
                <a:latin typeface="Times New Roman"/>
                <a:ea typeface="Times New Roman"/>
                <a:cs typeface="Times New Roman"/>
                <a:sym typeface="Times New Roman"/>
              </a:rPr>
              <a:t>Ho, J., Tumkaya, T., Aryal, S., Choi, H. and Claridge-Chang, A., 2019. Moving beyond P values: data analysis with estimation graphics. Nature methods, 16(7), pp.565-566. </a:t>
            </a:r>
            <a:r>
              <a:rPr lang="en" sz="800">
                <a:solidFill>
                  <a:srgbClr val="222222"/>
                </a:solidFill>
                <a:highlight>
                  <a:srgbClr val="FFFFFF"/>
                </a:highlight>
                <a:latin typeface="Times New Roman"/>
                <a:ea typeface="Times New Roman"/>
                <a:cs typeface="Times New Roman"/>
                <a:sym typeface="Times New Roman"/>
              </a:rPr>
              <a:t>Available at:</a:t>
            </a:r>
            <a:r>
              <a:rPr lang="en" sz="800" u="sng">
                <a:solidFill>
                  <a:schemeClr val="hlink"/>
                </a:solidFill>
                <a:latin typeface="Times New Roman"/>
                <a:ea typeface="Times New Roman"/>
                <a:cs typeface="Times New Roman"/>
                <a:sym typeface="Times New Roman"/>
                <a:hlinkClick r:id="rId7"/>
              </a:rPr>
              <a:t>https://doi.org/10.1101/377978</a:t>
            </a:r>
            <a:r>
              <a:rPr lang="en" sz="800">
                <a:solidFill>
                  <a:srgbClr val="000000"/>
                </a:solidFill>
                <a:latin typeface="Times New Roman"/>
                <a:ea typeface="Times New Roman"/>
                <a:cs typeface="Times New Roman"/>
                <a:sym typeface="Times New Roman"/>
              </a:rPr>
              <a:t>; (Accessed : 16th February, 2023).</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t/>
            </a:r>
            <a:endParaRPr sz="800">
              <a:solidFill>
                <a:srgbClr val="00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Corbin, C.B., 2021. Conceptual physical education: A course for the future. </a:t>
            </a:r>
            <a:r>
              <a:rPr i="1" lang="en" sz="800">
                <a:solidFill>
                  <a:srgbClr val="222222"/>
                </a:solidFill>
                <a:highlight>
                  <a:srgbClr val="FFFFFF"/>
                </a:highlight>
                <a:latin typeface="Times New Roman"/>
                <a:ea typeface="Times New Roman"/>
                <a:cs typeface="Times New Roman"/>
                <a:sym typeface="Times New Roman"/>
              </a:rPr>
              <a:t>Journal of Sport and Health Science</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10</a:t>
            </a:r>
            <a:r>
              <a:rPr lang="en" sz="800">
                <a:solidFill>
                  <a:srgbClr val="222222"/>
                </a:solidFill>
                <a:highlight>
                  <a:srgbClr val="FFFFFF"/>
                </a:highlight>
                <a:latin typeface="Times New Roman"/>
                <a:ea typeface="Times New Roman"/>
                <a:cs typeface="Times New Roman"/>
                <a:sym typeface="Times New Roman"/>
              </a:rPr>
              <a:t>(3), pp.308-322. Available at: </a:t>
            </a:r>
            <a:r>
              <a:rPr lang="en" sz="800" u="sng">
                <a:solidFill>
                  <a:schemeClr val="hlink"/>
                </a:solidFill>
                <a:highlight>
                  <a:srgbClr val="FFFFFF"/>
                </a:highlight>
                <a:latin typeface="Times New Roman"/>
                <a:ea typeface="Times New Roman"/>
                <a:cs typeface="Times New Roman"/>
                <a:sym typeface="Times New Roman"/>
                <a:hlinkClick r:id="rId8"/>
              </a:rPr>
              <a:t>https://doi.org/10.1016/j.jshs.2020.10.004</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Savage, M.J., James, R., Magistro, D., Donaldson, J., Healy, L.C., Nevill, M. and Hennis, P.J., 2020. Mental health and movement behaviour during the COVID-19 pandemic in UK university students: Prospective cohort study. </a:t>
            </a:r>
            <a:r>
              <a:rPr i="1" lang="en" sz="800">
                <a:solidFill>
                  <a:srgbClr val="222222"/>
                </a:solidFill>
                <a:highlight>
                  <a:srgbClr val="FFFFFF"/>
                </a:highlight>
                <a:latin typeface="Times New Roman"/>
                <a:ea typeface="Times New Roman"/>
                <a:cs typeface="Times New Roman"/>
                <a:sym typeface="Times New Roman"/>
              </a:rPr>
              <a:t>Mental Health and Physical Activity</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19</a:t>
            </a:r>
            <a:r>
              <a:rPr lang="en" sz="800">
                <a:solidFill>
                  <a:srgbClr val="222222"/>
                </a:solidFill>
                <a:highlight>
                  <a:srgbClr val="FFFFFF"/>
                </a:highlight>
                <a:latin typeface="Times New Roman"/>
                <a:ea typeface="Times New Roman"/>
                <a:cs typeface="Times New Roman"/>
                <a:sym typeface="Times New Roman"/>
              </a:rPr>
              <a:t>, p.100357. Available at: </a:t>
            </a:r>
            <a:r>
              <a:rPr lang="en" sz="800" u="sng">
                <a:solidFill>
                  <a:schemeClr val="hlink"/>
                </a:solidFill>
                <a:highlight>
                  <a:srgbClr val="FFFFFF"/>
                </a:highlight>
                <a:latin typeface="Times New Roman"/>
                <a:ea typeface="Times New Roman"/>
                <a:cs typeface="Times New Roman"/>
                <a:sym typeface="Times New Roman"/>
                <a:hlinkClick r:id="rId9"/>
              </a:rPr>
              <a:t>https://doi.org/10.1016/j.mhpa.2020.100357</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van Sluijs, E.M., Ekelund, U., Crochemore-Silva, I., Guthold, R., Ha, A., Lubans, D., Oyeyemi, A.L., Ding, D. and Katzmarzyk, P.T., 2021. Physical activity behaviours in adolescence: current evidence and opportunities for intervention. </a:t>
            </a:r>
            <a:r>
              <a:rPr i="1" lang="en" sz="800">
                <a:solidFill>
                  <a:srgbClr val="222222"/>
                </a:solidFill>
                <a:highlight>
                  <a:srgbClr val="FFFFFF"/>
                </a:highlight>
                <a:latin typeface="Times New Roman"/>
                <a:ea typeface="Times New Roman"/>
                <a:cs typeface="Times New Roman"/>
                <a:sym typeface="Times New Roman"/>
              </a:rPr>
              <a:t>The Lancet</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398</a:t>
            </a:r>
            <a:r>
              <a:rPr lang="en" sz="800">
                <a:solidFill>
                  <a:srgbClr val="222222"/>
                </a:solidFill>
                <a:highlight>
                  <a:srgbClr val="FFFFFF"/>
                </a:highlight>
                <a:latin typeface="Times New Roman"/>
                <a:ea typeface="Times New Roman"/>
                <a:cs typeface="Times New Roman"/>
                <a:sym typeface="Times New Roman"/>
              </a:rPr>
              <a:t>(10298), pp.429-442. Available at: </a:t>
            </a:r>
            <a:r>
              <a:rPr lang="en" sz="800" u="sng">
                <a:solidFill>
                  <a:schemeClr val="hlink"/>
                </a:solidFill>
                <a:highlight>
                  <a:srgbClr val="FFFFFF"/>
                </a:highlight>
                <a:latin typeface="Times New Roman"/>
                <a:ea typeface="Times New Roman"/>
                <a:cs typeface="Times New Roman"/>
                <a:sym typeface="Times New Roman"/>
                <a:hlinkClick r:id="rId10"/>
              </a:rPr>
              <a:t>https://doi.org/10.1016/S0140-6736(21)01259-9</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Anderson, E. and Durstine, J.L., 2019. Physical activity, exercise, and chronic diseases: A brief review. </a:t>
            </a:r>
            <a:r>
              <a:rPr i="1" lang="en" sz="800">
                <a:solidFill>
                  <a:srgbClr val="222222"/>
                </a:solidFill>
                <a:highlight>
                  <a:srgbClr val="FFFFFF"/>
                </a:highlight>
                <a:latin typeface="Times New Roman"/>
                <a:ea typeface="Times New Roman"/>
                <a:cs typeface="Times New Roman"/>
                <a:sym typeface="Times New Roman"/>
              </a:rPr>
              <a:t>Sports Medicine and Health Science</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1</a:t>
            </a:r>
            <a:r>
              <a:rPr lang="en" sz="800">
                <a:solidFill>
                  <a:srgbClr val="222222"/>
                </a:solidFill>
                <a:highlight>
                  <a:srgbClr val="FFFFFF"/>
                </a:highlight>
                <a:latin typeface="Times New Roman"/>
                <a:ea typeface="Times New Roman"/>
                <a:cs typeface="Times New Roman"/>
                <a:sym typeface="Times New Roman"/>
              </a:rPr>
              <a:t>(1), pp.3-10. Available at: </a:t>
            </a:r>
            <a:r>
              <a:rPr lang="en" sz="800" u="sng">
                <a:solidFill>
                  <a:schemeClr val="hlink"/>
                </a:solidFill>
                <a:highlight>
                  <a:srgbClr val="FFFFFF"/>
                </a:highlight>
                <a:latin typeface="Times New Roman"/>
                <a:ea typeface="Times New Roman"/>
                <a:cs typeface="Times New Roman"/>
                <a:sym typeface="Times New Roman"/>
                <a:hlinkClick r:id="rId11"/>
              </a:rPr>
              <a:t>https://doi.org/10.1016/j.smhs.2019.08.006</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Srivastav, A.K., Sharma, N. and Samuel, A.J., 2021. Impact of Coronavirus disease-19 (COVID-19) lockdown on physical activity and energy expenditure among physiotherapy professionals and students using web-based open E-survey sent through WhatsApp, Facebook and Instagram messengers. </a:t>
            </a:r>
            <a:r>
              <a:rPr i="1" lang="en" sz="800">
                <a:solidFill>
                  <a:srgbClr val="222222"/>
                </a:solidFill>
                <a:highlight>
                  <a:srgbClr val="FFFFFF"/>
                </a:highlight>
                <a:latin typeface="Times New Roman"/>
                <a:ea typeface="Times New Roman"/>
                <a:cs typeface="Times New Roman"/>
                <a:sym typeface="Times New Roman"/>
              </a:rPr>
              <a:t>Clinical epidemiology and global health</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9</a:t>
            </a:r>
            <a:r>
              <a:rPr lang="en" sz="800">
                <a:solidFill>
                  <a:srgbClr val="222222"/>
                </a:solidFill>
                <a:highlight>
                  <a:srgbClr val="FFFFFF"/>
                </a:highlight>
                <a:latin typeface="Times New Roman"/>
                <a:ea typeface="Times New Roman"/>
                <a:cs typeface="Times New Roman"/>
                <a:sym typeface="Times New Roman"/>
              </a:rPr>
              <a:t>, pp.78-84. Available at: </a:t>
            </a:r>
            <a:r>
              <a:rPr lang="en" sz="800" u="sng">
                <a:solidFill>
                  <a:schemeClr val="hlink"/>
                </a:solidFill>
                <a:highlight>
                  <a:srgbClr val="FFFFFF"/>
                </a:highlight>
                <a:latin typeface="Times New Roman"/>
                <a:ea typeface="Times New Roman"/>
                <a:cs typeface="Times New Roman"/>
                <a:sym typeface="Times New Roman"/>
                <a:hlinkClick r:id="rId12"/>
              </a:rPr>
              <a:t>https://doi.org/10.1016/j.cegh.2020.07.003</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0"/>
              </a:spcBef>
              <a:spcAft>
                <a:spcPts val="0"/>
              </a:spcAft>
              <a:buSzPts val="1300"/>
              <a:buNone/>
            </a:pPr>
            <a:r>
              <a:rPr lang="en" sz="800">
                <a:solidFill>
                  <a:srgbClr val="222222"/>
                </a:solidFill>
                <a:highlight>
                  <a:srgbClr val="FFFFFF"/>
                </a:highlight>
                <a:latin typeface="Times New Roman"/>
                <a:ea typeface="Times New Roman"/>
                <a:cs typeface="Times New Roman"/>
                <a:sym typeface="Times New Roman"/>
              </a:rPr>
              <a:t>Brailovskaia, J., Cosci, F., Mansueto, G., Miragall, M., Herrero, R., Baños, R.M., Krasavtseva, Y., Kochetkov, Y. and Margraf, J., 2021. The association between depression symptoms, psychological burden caused by Covid-19 and physical activity: An investigation in Germany, Italy, Russia, and Spain. </a:t>
            </a:r>
            <a:r>
              <a:rPr i="1" lang="en" sz="800">
                <a:solidFill>
                  <a:srgbClr val="222222"/>
                </a:solidFill>
                <a:highlight>
                  <a:srgbClr val="FFFFFF"/>
                </a:highlight>
                <a:latin typeface="Times New Roman"/>
                <a:ea typeface="Times New Roman"/>
                <a:cs typeface="Times New Roman"/>
                <a:sym typeface="Times New Roman"/>
              </a:rPr>
              <a:t>Psychiatry Research</a:t>
            </a:r>
            <a:r>
              <a:rPr lang="en" sz="800">
                <a:solidFill>
                  <a:srgbClr val="222222"/>
                </a:solidFill>
                <a:highlight>
                  <a:srgbClr val="FFFFFF"/>
                </a:highlight>
                <a:latin typeface="Times New Roman"/>
                <a:ea typeface="Times New Roman"/>
                <a:cs typeface="Times New Roman"/>
                <a:sym typeface="Times New Roman"/>
              </a:rPr>
              <a:t>, </a:t>
            </a:r>
            <a:r>
              <a:rPr i="1" lang="en" sz="800">
                <a:solidFill>
                  <a:srgbClr val="222222"/>
                </a:solidFill>
                <a:highlight>
                  <a:srgbClr val="FFFFFF"/>
                </a:highlight>
                <a:latin typeface="Times New Roman"/>
                <a:ea typeface="Times New Roman"/>
                <a:cs typeface="Times New Roman"/>
                <a:sym typeface="Times New Roman"/>
              </a:rPr>
              <a:t>295</a:t>
            </a:r>
            <a:r>
              <a:rPr lang="en" sz="800">
                <a:solidFill>
                  <a:srgbClr val="222222"/>
                </a:solidFill>
                <a:highlight>
                  <a:srgbClr val="FFFFFF"/>
                </a:highlight>
                <a:latin typeface="Times New Roman"/>
                <a:ea typeface="Times New Roman"/>
                <a:cs typeface="Times New Roman"/>
                <a:sym typeface="Times New Roman"/>
              </a:rPr>
              <a:t>, p.113596. Available at: </a:t>
            </a:r>
            <a:r>
              <a:rPr lang="en" sz="800" u="sng">
                <a:solidFill>
                  <a:schemeClr val="hlink"/>
                </a:solidFill>
                <a:highlight>
                  <a:srgbClr val="FFFFFF"/>
                </a:highlight>
                <a:latin typeface="Times New Roman"/>
                <a:ea typeface="Times New Roman"/>
                <a:cs typeface="Times New Roman"/>
                <a:sym typeface="Times New Roman"/>
                <a:hlinkClick r:id="rId13"/>
              </a:rPr>
              <a:t>https://doi.org/10.1016/j.psychres.2020.113596</a:t>
            </a:r>
            <a:r>
              <a:rPr lang="en" sz="800">
                <a:solidFill>
                  <a:srgbClr val="222222"/>
                </a:solidFill>
                <a:highlight>
                  <a:srgbClr val="FFFFFF"/>
                </a:highlight>
                <a:latin typeface="Times New Roman"/>
                <a:ea typeface="Times New Roman"/>
                <a:cs typeface="Times New Roman"/>
                <a:sym typeface="Times New Roman"/>
              </a:rPr>
              <a:t> </a:t>
            </a:r>
            <a:r>
              <a:rPr lang="en" sz="800">
                <a:solidFill>
                  <a:srgbClr val="000000"/>
                </a:solidFill>
                <a:latin typeface="Times New Roman"/>
                <a:ea typeface="Times New Roman"/>
                <a:cs typeface="Times New Roman"/>
                <a:sym typeface="Times New Roman"/>
              </a:rPr>
              <a:t>(Accessed : 16th February, 2023)</a:t>
            </a:r>
            <a:endParaRPr sz="800">
              <a:solidFill>
                <a:srgbClr val="222222"/>
              </a:solidFill>
              <a:highlight>
                <a:srgbClr val="FFFFFF"/>
              </a:highlight>
              <a:latin typeface="Times New Roman"/>
              <a:ea typeface="Times New Roman"/>
              <a:cs typeface="Times New Roman"/>
              <a:sym typeface="Times New Roman"/>
            </a:endParaRPr>
          </a:p>
          <a:p>
            <a:pPr indent="0" lvl="0" marL="0" rtl="0" algn="l">
              <a:lnSpc>
                <a:spcPct val="115000"/>
              </a:lnSpc>
              <a:spcBef>
                <a:spcPts val="0"/>
              </a:spcBef>
              <a:spcAft>
                <a:spcPts val="1200"/>
              </a:spcAft>
              <a:buSzPts val="1300"/>
              <a:buNone/>
            </a:pPr>
            <a:r>
              <a:t/>
            </a:r>
            <a:endParaRPr sz="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descr="1,000+ Best Thank You Images · 100% Free Download · Pexels ..." id="218" name="Google Shape;218;p34"/>
          <p:cNvPicPr preferRelativeResize="0"/>
          <p:nvPr/>
        </p:nvPicPr>
        <p:blipFill rotWithShape="1">
          <a:blip r:embed="rId3">
            <a:alphaModFix/>
          </a:blip>
          <a:srcRect b="0" l="0" r="0" t="0"/>
          <a:stretch/>
        </p:blipFill>
        <p:spPr>
          <a:xfrm>
            <a:off x="3175367" y="1759020"/>
            <a:ext cx="2516274" cy="167751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