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1.xml" ContentType="application/vnd.openxmlformats-officedocument.presentationml.tags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3" r:id="rId1"/>
  </p:sldMasterIdLst>
  <p:sldIdLst>
    <p:sldId id="256" r:id="rId2"/>
    <p:sldId id="257" r:id="rId3"/>
    <p:sldId id="259" r:id="rId4"/>
    <p:sldId id="258" r:id="rId5"/>
    <p:sldId id="265" r:id="rId6"/>
    <p:sldId id="260" r:id="rId7"/>
    <p:sldId id="261" r:id="rId8"/>
    <p:sldId id="262" r:id="rId9"/>
    <p:sldId id="263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3" autoAdjust="0"/>
    <p:restoredTop sz="94660"/>
  </p:normalViewPr>
  <p:slideViewPr>
    <p:cSldViewPr snapToGrid="0">
      <p:cViewPr varScale="1">
        <p:scale>
          <a:sx n="67" d="100"/>
          <a:sy n="67" d="100"/>
        </p:scale>
        <p:origin x="9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1-AF96-422C-B680-F79E2B1CB52E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3-AF96-422C-B680-F79E2B1CB52E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5-AF96-422C-B680-F79E2B1CB52E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7-AF96-422C-B680-F79E2B1CB52E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9-AF96-422C-B680-F79E2B1CB52E}"/>
              </c:ext>
            </c:extLst>
          </c:dPt>
          <c:dLbls>
            <c:dLbl>
              <c:idx val="0"/>
              <c:layout>
                <c:manualLayout>
                  <c:x val="-4.0404040404040512E-2"/>
                  <c:y val="-8.9560585444148216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F96-422C-B680-F79E2B1CB52E}"/>
                </c:ext>
              </c:extLst>
            </c:dLbl>
            <c:dLbl>
              <c:idx val="1"/>
              <c:layout>
                <c:manualLayout>
                  <c:x val="8.2251082251082255E-2"/>
                  <c:y val="-2.2390146361037054E-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2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F96-422C-B680-F79E2B1CB52E}"/>
                </c:ext>
              </c:extLst>
            </c:dLbl>
            <c:dLbl>
              <c:idx val="2"/>
              <c:layout>
                <c:manualLayout>
                  <c:x val="0"/>
                  <c:y val="8.95605854441483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3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F96-422C-B680-F79E2B1CB52E}"/>
                </c:ext>
              </c:extLst>
            </c:dLbl>
            <c:dLbl>
              <c:idx val="3"/>
              <c:layout>
                <c:manualLayout>
                  <c:x val="-1.2987012987012988E-2"/>
                  <c:y val="-5.373635126648893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4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AF96-422C-B680-F79E2B1CB52E}"/>
                </c:ext>
              </c:extLst>
            </c:dLbl>
            <c:dLbl>
              <c:idx val="4"/>
              <c:layout>
                <c:manualLayout>
                  <c:x val="5.0445752530642748E-2"/>
                  <c:y val="0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5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AF96-422C-B680-F79E2B1CB52E}"/>
                </c:ext>
              </c:extLst>
            </c:dLbl>
            <c:spPr>
              <a:noFill/>
              <a:ln>
                <a:noFill/>
              </a:ln>
              <a:effectLst/>
            </c:sp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Sheet1!$A$1:$A$5</c:f>
              <c:strCache>
                <c:ptCount val="5"/>
                <c:pt idx="0">
                  <c:v>Negative Conflict</c:v>
                </c:pt>
                <c:pt idx="1">
                  <c:v>Positive conflict</c:v>
                </c:pt>
                <c:pt idx="2">
                  <c:v>Clash of Egos</c:v>
                </c:pt>
                <c:pt idx="3">
                  <c:v>Negative Conflict on Frontline staff</c:v>
                </c:pt>
                <c:pt idx="4">
                  <c:v>Failure of Projects </c:v>
                </c:pt>
              </c:strCache>
            </c:strRef>
          </c:cat>
          <c:val>
            <c:numRef>
              <c:f>Sheet1!$B$1:$B$5</c:f>
              <c:numCache>
                <c:formatCode>0%</c:formatCode>
                <c:ptCount val="5"/>
                <c:pt idx="0">
                  <c:v>0.76</c:v>
                </c:pt>
                <c:pt idx="1">
                  <c:v>0.68</c:v>
                </c:pt>
                <c:pt idx="2">
                  <c:v>0.47</c:v>
                </c:pt>
                <c:pt idx="3">
                  <c:v>0.34</c:v>
                </c:pt>
                <c:pt idx="4">
                  <c:v>0.12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AF96-422C-B680-F79E2B1CB52E}"/>
            </c:ext>
          </c:extLst>
        </c:ser>
        <c:dLbls>
          <c:dLblPos val="out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217104111986001"/>
          <c:y val="6.1365923009623798E-2"/>
          <c:w val="0.88782895888014002"/>
          <c:h val="0.72760061242344709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Sheet1!$A$9:$A$10</c:f>
              <c:strCache>
                <c:ptCount val="2"/>
                <c:pt idx="0">
                  <c:v>Workers activley looking to leave job</c:v>
                </c:pt>
                <c:pt idx="1">
                  <c:v>Very satisfied in job</c:v>
                </c:pt>
              </c:strCache>
            </c:strRef>
          </c:cat>
          <c:val>
            <c:numRef>
              <c:f>Sheet1!$B$9:$B$10</c:f>
              <c:numCache>
                <c:formatCode>0%</c:formatCode>
                <c:ptCount val="2"/>
                <c:pt idx="0">
                  <c:v>0.51</c:v>
                </c:pt>
                <c:pt idx="1">
                  <c:v>0.67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958-4EBD-889E-C74175DE537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055228800"/>
        <c:axId val="2056105424"/>
      </c:barChart>
      <c:catAx>
        <c:axId val="20552288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8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56105424"/>
        <c:crosses val="autoZero"/>
        <c:auto val="1"/>
        <c:lblAlgn val="ctr"/>
        <c:lblOffset val="100"/>
        <c:noMultiLvlLbl val="0"/>
      </c:catAx>
      <c:valAx>
        <c:axId val="20561054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5522880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cs:styleClr val="auto"/>
    </cs:fontRef>
    <cs:defRPr sz="133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33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339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508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2019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190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371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810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332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287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5/12/2020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679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371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946236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5477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236606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852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4148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95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144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  <p:sldLayoutId id="2147483763" r:id="rId10"/>
    <p:sldLayoutId id="2147483764" r:id="rId11"/>
    <p:sldLayoutId id="2147483765" r:id="rId12"/>
    <p:sldLayoutId id="2147483766" r:id="rId13"/>
    <p:sldLayoutId id="2147483767" r:id="rId14"/>
    <p:sldLayoutId id="2147483768" r:id="rId15"/>
    <p:sldLayoutId id="214748376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onlyalittleworld.blogspot.com/p/frases-damistat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https://www.youtube.com/embed/n0uJ_q0bC0Y?feature=oembed" TargetMode="External"/><Relationship Id="rId1" Type="http://schemas.openxmlformats.org/officeDocument/2006/relationships/tags" Target="../tags/tag1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davidroth/2013/07/29/supporting-healthy-conflict-in-the-workplace/#113cbd001822" TargetMode="External"/><Relationship Id="rId2" Type="http://schemas.openxmlformats.org/officeDocument/2006/relationships/hyperlink" Target="https://www.skillsone.com/Pdfs/smp248248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ons.gov.uk/employmentandlabourmarket/peopleinwork" TargetMode="External"/><Relationship Id="rId4" Type="http://schemas.openxmlformats.org/officeDocument/2006/relationships/hyperlink" Target="https://www.teambuilding.co.uk/theory/Forming-Storming-Norming-Performing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3">
            <a:extLst>
              <a:ext uri="{FF2B5EF4-FFF2-40B4-BE49-F238E27FC236}">
                <a16:creationId xmlns:a16="http://schemas.microsoft.com/office/drawing/2014/main" id="{EF90B954-7DC2-4AA7-9234-A561262DF5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3298" b="9091"/>
          <a:stretch/>
        </p:blipFill>
        <p:spPr>
          <a:xfrm>
            <a:off x="4138084" y="0"/>
            <a:ext cx="866851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D09DA39-997E-4FD1-A6BB-6EA01B9F14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55502" y="383011"/>
            <a:ext cx="4023360" cy="3204134"/>
          </a:xfrm>
        </p:spPr>
        <p:txBody>
          <a:bodyPr anchor="b">
            <a:normAutofit fontScale="90000"/>
          </a:bodyPr>
          <a:lstStyle/>
          <a:p>
            <a:r>
              <a:rPr lang="en-GB" sz="3700" b="1" u="sng" dirty="0">
                <a:solidFill>
                  <a:schemeClr val="bg1"/>
                </a:solidFill>
              </a:rPr>
              <a:t>BMSK4002</a:t>
            </a:r>
            <a:br>
              <a:rPr lang="en-GB" sz="3700" dirty="0">
                <a:solidFill>
                  <a:schemeClr val="bg1"/>
                </a:solidFill>
              </a:rPr>
            </a:br>
            <a:r>
              <a:rPr lang="en-GB" sz="3700" dirty="0">
                <a:solidFill>
                  <a:schemeClr val="bg1"/>
                </a:solidFill>
              </a:rPr>
              <a:t>Effective Team Working and Communication – Presentation on Teams.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876784-936C-42B8-A2FB-BE0993304B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96276" y="4618497"/>
            <a:ext cx="4023359" cy="1208141"/>
          </a:xfrm>
        </p:spPr>
        <p:txBody>
          <a:bodyPr>
            <a:normAutofit fontScale="32500" lnSpcReduction="20000"/>
          </a:bodyPr>
          <a:lstStyle/>
          <a:p>
            <a:pPr>
              <a:spcAft>
                <a:spcPts val="600"/>
              </a:spcAft>
            </a:pPr>
            <a:r>
              <a:rPr lang="en-GB" sz="4300" dirty="0">
                <a:solidFill>
                  <a:schemeClr val="bg1"/>
                </a:solidFill>
              </a:rPr>
              <a:t>Introduction</a:t>
            </a:r>
          </a:p>
          <a:p>
            <a:pPr>
              <a:spcAft>
                <a:spcPts val="600"/>
              </a:spcAft>
            </a:pPr>
            <a:r>
              <a:rPr lang="en-GB" sz="4300" dirty="0">
                <a:solidFill>
                  <a:schemeClr val="bg1"/>
                </a:solidFill>
              </a:rPr>
              <a:t>Conflict in teams and how to overcome it.</a:t>
            </a:r>
          </a:p>
          <a:p>
            <a:pPr>
              <a:spcAft>
                <a:spcPts val="600"/>
              </a:spcAft>
            </a:pPr>
            <a:r>
              <a:rPr lang="en-GB" sz="4300" dirty="0">
                <a:solidFill>
                  <a:schemeClr val="bg1"/>
                </a:solidFill>
              </a:rPr>
              <a:t>Siobhan Tierney L4 Bridgend.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CAE7F0-76C4-4563-B4CC-2E1D969C8B4B}"/>
              </a:ext>
            </a:extLst>
          </p:cNvPr>
          <p:cNvSpPr txBox="1"/>
          <p:nvPr/>
        </p:nvSpPr>
        <p:spPr>
          <a:xfrm>
            <a:off x="5757863" y="2400300"/>
            <a:ext cx="15001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6600" dirty="0">
              <a:solidFill>
                <a:schemeClr val="bg1"/>
              </a:solidFill>
              <a:highlight>
                <a:srgbClr val="FF00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51682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0266"/>
    </mc:Choice>
    <mc:Fallback xmlns="">
      <p:transition spd="slow" advTm="1026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TextBox 62">
            <a:extLst>
              <a:ext uri="{FF2B5EF4-FFF2-40B4-BE49-F238E27FC236}">
                <a16:creationId xmlns:a16="http://schemas.microsoft.com/office/drawing/2014/main" id="{CC805183-CE5F-41DC-A679-CF5BCD3A3ADC}"/>
              </a:ext>
            </a:extLst>
          </p:cNvPr>
          <p:cNvSpPr txBox="1"/>
          <p:nvPr/>
        </p:nvSpPr>
        <p:spPr>
          <a:xfrm>
            <a:off x="1097280" y="5424428"/>
            <a:ext cx="61194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gency FB" panose="020B0503020202020204" pitchFamily="34" charset="0"/>
              </a:rPr>
              <a:t> ‘</a:t>
            </a:r>
            <a:r>
              <a:rPr lang="en-GB" dirty="0">
                <a:highlight>
                  <a:srgbClr val="FF0000"/>
                </a:highlight>
                <a:latin typeface="Agency FB" panose="020B0503020202020204" pitchFamily="34" charset="0"/>
              </a:rPr>
              <a:t>’Working in Teams to solve problems and achieve collective goals is a common experience for many. While teams can achieve extraordinary results, they can also deteriorate into an ineffective and immobilized group of frustrated individuals’’  Griffiths B.A and Dunham, E.B (2015)</a:t>
            </a:r>
          </a:p>
        </p:txBody>
      </p:sp>
      <p:sp>
        <p:nvSpPr>
          <p:cNvPr id="65" name="Oval 64">
            <a:extLst>
              <a:ext uri="{FF2B5EF4-FFF2-40B4-BE49-F238E27FC236}">
                <a16:creationId xmlns:a16="http://schemas.microsoft.com/office/drawing/2014/main" id="{F737D7A0-07F8-4DE4-80B6-4CDEC71C9310}"/>
              </a:ext>
            </a:extLst>
          </p:cNvPr>
          <p:cNvSpPr/>
          <p:nvPr/>
        </p:nvSpPr>
        <p:spPr>
          <a:xfrm>
            <a:off x="3052689" y="2053883"/>
            <a:ext cx="3798277" cy="15333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What does Creates a Successful Team?</a:t>
            </a:r>
          </a:p>
        </p:txBody>
      </p: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982AB11D-0BF7-4ABF-A635-4E32D05E389C}"/>
              </a:ext>
            </a:extLst>
          </p:cNvPr>
          <p:cNvCxnSpPr>
            <a:cxnSpLocks/>
          </p:cNvCxnSpPr>
          <p:nvPr/>
        </p:nvCxnSpPr>
        <p:spPr>
          <a:xfrm flipH="1" flipV="1">
            <a:off x="3309718" y="1355242"/>
            <a:ext cx="847285" cy="8194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7CDD8B92-61F4-48D9-B83A-8511F79EBDAE}"/>
              </a:ext>
            </a:extLst>
          </p:cNvPr>
          <p:cNvCxnSpPr>
            <a:cxnSpLocks/>
          </p:cNvCxnSpPr>
          <p:nvPr/>
        </p:nvCxnSpPr>
        <p:spPr>
          <a:xfrm flipV="1">
            <a:off x="5268349" y="1131824"/>
            <a:ext cx="101118" cy="10235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A8A92E29-18BC-46F2-8E25-64DCC8B1E611}"/>
              </a:ext>
            </a:extLst>
          </p:cNvPr>
          <p:cNvCxnSpPr>
            <a:cxnSpLocks/>
          </p:cNvCxnSpPr>
          <p:nvPr/>
        </p:nvCxnSpPr>
        <p:spPr>
          <a:xfrm flipH="1" flipV="1">
            <a:off x="4424287" y="1084998"/>
            <a:ext cx="178193" cy="10357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BB2622E7-8E2A-4F4D-A9DE-8762197A2BBA}"/>
              </a:ext>
            </a:extLst>
          </p:cNvPr>
          <p:cNvCxnSpPr>
            <a:cxnSpLocks/>
          </p:cNvCxnSpPr>
          <p:nvPr/>
        </p:nvCxnSpPr>
        <p:spPr>
          <a:xfrm flipV="1">
            <a:off x="5802335" y="1084998"/>
            <a:ext cx="617589" cy="12263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5F457959-AB10-4E7C-BBB5-8ECCD74E5487}"/>
              </a:ext>
            </a:extLst>
          </p:cNvPr>
          <p:cNvCxnSpPr>
            <a:cxnSpLocks/>
          </p:cNvCxnSpPr>
          <p:nvPr/>
        </p:nvCxnSpPr>
        <p:spPr>
          <a:xfrm flipH="1" flipV="1">
            <a:off x="2672201" y="1950827"/>
            <a:ext cx="617589" cy="5592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BC8AA00B-1B8D-40ED-A0CA-DA4EAD2DFBCD}"/>
              </a:ext>
            </a:extLst>
          </p:cNvPr>
          <p:cNvCxnSpPr>
            <a:cxnSpLocks/>
          </p:cNvCxnSpPr>
          <p:nvPr/>
        </p:nvCxnSpPr>
        <p:spPr>
          <a:xfrm>
            <a:off x="6654018" y="2684585"/>
            <a:ext cx="900333" cy="2956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>
            <a:extLst>
              <a:ext uri="{FF2B5EF4-FFF2-40B4-BE49-F238E27FC236}">
                <a16:creationId xmlns:a16="http://schemas.microsoft.com/office/drawing/2014/main" id="{8EC02A02-4798-4D95-B54F-5410C344880F}"/>
              </a:ext>
            </a:extLst>
          </p:cNvPr>
          <p:cNvCxnSpPr>
            <a:cxnSpLocks/>
          </p:cNvCxnSpPr>
          <p:nvPr/>
        </p:nvCxnSpPr>
        <p:spPr>
          <a:xfrm flipH="1">
            <a:off x="2448804" y="2832403"/>
            <a:ext cx="65019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ECC300FD-9F6F-4376-8ACB-A36EBFE78593}"/>
              </a:ext>
            </a:extLst>
          </p:cNvPr>
          <p:cNvCxnSpPr/>
          <p:nvPr/>
        </p:nvCxnSpPr>
        <p:spPr>
          <a:xfrm flipV="1">
            <a:off x="6356543" y="1724574"/>
            <a:ext cx="506437" cy="9003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TextBox 85">
            <a:extLst>
              <a:ext uri="{FF2B5EF4-FFF2-40B4-BE49-F238E27FC236}">
                <a16:creationId xmlns:a16="http://schemas.microsoft.com/office/drawing/2014/main" id="{4BE70FFE-375C-4B35-AEBC-9EC5E8651EF0}"/>
              </a:ext>
            </a:extLst>
          </p:cNvPr>
          <p:cNvSpPr txBox="1"/>
          <p:nvPr/>
        </p:nvSpPr>
        <p:spPr>
          <a:xfrm>
            <a:off x="1330606" y="2497406"/>
            <a:ext cx="15230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ighlight>
                  <a:srgbClr val="FF0000"/>
                </a:highlight>
              </a:rPr>
              <a:t>Clear </a:t>
            </a:r>
          </a:p>
          <a:p>
            <a:r>
              <a:rPr lang="en-GB" sz="1200" dirty="0">
                <a:highlight>
                  <a:srgbClr val="FF0000"/>
                </a:highlight>
              </a:rPr>
              <a:t>objectives</a:t>
            </a:r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6D5DA9A3-6E54-440B-A115-0314F7C15ADE}"/>
              </a:ext>
            </a:extLst>
          </p:cNvPr>
          <p:cNvSpPr txBox="1"/>
          <p:nvPr/>
        </p:nvSpPr>
        <p:spPr>
          <a:xfrm>
            <a:off x="1822942" y="1463945"/>
            <a:ext cx="8118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Trust 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A9FE6CD4-806C-4349-925F-B19E089A0927}"/>
              </a:ext>
            </a:extLst>
          </p:cNvPr>
          <p:cNvSpPr txBox="1"/>
          <p:nvPr/>
        </p:nvSpPr>
        <p:spPr>
          <a:xfrm>
            <a:off x="1917096" y="708911"/>
            <a:ext cx="1486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  <a:p>
            <a:endParaRPr lang="en-GB" sz="1200" dirty="0"/>
          </a:p>
          <a:p>
            <a:r>
              <a:rPr lang="en-GB" sz="1200" dirty="0">
                <a:highlight>
                  <a:srgbClr val="FF0000"/>
                </a:highlight>
              </a:rPr>
              <a:t>      Co-operation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6A3FCC68-2659-4633-A080-207A2CF95F90}"/>
              </a:ext>
            </a:extLst>
          </p:cNvPr>
          <p:cNvSpPr txBox="1"/>
          <p:nvPr/>
        </p:nvSpPr>
        <p:spPr>
          <a:xfrm>
            <a:off x="3629831" y="602621"/>
            <a:ext cx="1221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Dynamics</a:t>
            </a: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AFCF5592-6BE0-4035-97A3-336187EB4A7D}"/>
              </a:ext>
            </a:extLst>
          </p:cNvPr>
          <p:cNvSpPr txBox="1"/>
          <p:nvPr/>
        </p:nvSpPr>
        <p:spPr>
          <a:xfrm rot="823022">
            <a:off x="6089255" y="771405"/>
            <a:ext cx="1221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Vision</a:t>
            </a: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640D1F71-531C-4291-921E-17C7D0F86E35}"/>
              </a:ext>
            </a:extLst>
          </p:cNvPr>
          <p:cNvSpPr txBox="1"/>
          <p:nvPr/>
        </p:nvSpPr>
        <p:spPr>
          <a:xfrm>
            <a:off x="6822534" y="1355242"/>
            <a:ext cx="1289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Willpower</a:t>
            </a:r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98790D16-4254-4470-A64B-C0873AD968D3}"/>
              </a:ext>
            </a:extLst>
          </p:cNvPr>
          <p:cNvSpPr txBox="1"/>
          <p:nvPr/>
        </p:nvSpPr>
        <p:spPr>
          <a:xfrm>
            <a:off x="7337169" y="3693115"/>
            <a:ext cx="14952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Adaptation</a:t>
            </a:r>
            <a:r>
              <a:rPr lang="en-GB" dirty="0"/>
              <a:t> skills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61546A54-34F2-4552-BC4F-9E789A6B4C81}"/>
              </a:ext>
            </a:extLst>
          </p:cNvPr>
          <p:cNvSpPr txBox="1"/>
          <p:nvPr/>
        </p:nvSpPr>
        <p:spPr>
          <a:xfrm>
            <a:off x="4831957" y="771405"/>
            <a:ext cx="11339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Strategy</a:t>
            </a: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E40B0096-6FA6-40F4-A59F-E0D302AFBA78}"/>
              </a:ext>
            </a:extLst>
          </p:cNvPr>
          <p:cNvSpPr txBox="1"/>
          <p:nvPr/>
        </p:nvSpPr>
        <p:spPr>
          <a:xfrm>
            <a:off x="1293767" y="3647299"/>
            <a:ext cx="1111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D0A62EF1-6176-443D-B76A-21A7309B2631}"/>
              </a:ext>
            </a:extLst>
          </p:cNvPr>
          <p:cNvSpPr txBox="1"/>
          <p:nvPr/>
        </p:nvSpPr>
        <p:spPr>
          <a:xfrm>
            <a:off x="2491717" y="3984333"/>
            <a:ext cx="13718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ighlight>
                  <a:srgbClr val="FF0000"/>
                </a:highlight>
              </a:rPr>
              <a:t>Communication</a:t>
            </a:r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1A29DF58-7B48-434E-9F64-5809816620F2}"/>
              </a:ext>
            </a:extLst>
          </p:cNvPr>
          <p:cNvSpPr txBox="1"/>
          <p:nvPr/>
        </p:nvSpPr>
        <p:spPr>
          <a:xfrm>
            <a:off x="6609761" y="4579286"/>
            <a:ext cx="1111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Listening skills</a:t>
            </a:r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B03457B7-6B9E-49FB-A150-DAF65C7C219B}"/>
              </a:ext>
            </a:extLst>
          </p:cNvPr>
          <p:cNvSpPr txBox="1"/>
          <p:nvPr/>
        </p:nvSpPr>
        <p:spPr>
          <a:xfrm>
            <a:off x="1108647" y="3583644"/>
            <a:ext cx="18740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  <a:p>
            <a:pPr algn="r"/>
            <a:r>
              <a:rPr lang="en-GB" sz="1200" dirty="0">
                <a:highlight>
                  <a:srgbClr val="FF0000"/>
                </a:highlight>
              </a:rPr>
              <a:t>Collective Intelligence</a:t>
            </a:r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63316764-6EA3-402D-A933-E6BE32A98E06}"/>
              </a:ext>
            </a:extLst>
          </p:cNvPr>
          <p:cNvSpPr txBox="1"/>
          <p:nvPr/>
        </p:nvSpPr>
        <p:spPr>
          <a:xfrm>
            <a:off x="8381705" y="3594403"/>
            <a:ext cx="1111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79E2E960-29A3-43BC-82AB-736DC77682A5}"/>
              </a:ext>
            </a:extLst>
          </p:cNvPr>
          <p:cNvSpPr txBox="1"/>
          <p:nvPr/>
        </p:nvSpPr>
        <p:spPr>
          <a:xfrm>
            <a:off x="3684929" y="4551534"/>
            <a:ext cx="13718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Positivity</a:t>
            </a:r>
          </a:p>
        </p:txBody>
      </p:sp>
      <p:sp>
        <p:nvSpPr>
          <p:cNvPr id="112" name="TextBox 111">
            <a:extLst>
              <a:ext uri="{FF2B5EF4-FFF2-40B4-BE49-F238E27FC236}">
                <a16:creationId xmlns:a16="http://schemas.microsoft.com/office/drawing/2014/main" id="{6B78EF13-8284-4FCC-96C1-E2FCFA006B8D}"/>
              </a:ext>
            </a:extLst>
          </p:cNvPr>
          <p:cNvSpPr txBox="1"/>
          <p:nvPr/>
        </p:nvSpPr>
        <p:spPr>
          <a:xfrm>
            <a:off x="5245195" y="4650846"/>
            <a:ext cx="13645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Reliability</a:t>
            </a:r>
          </a:p>
        </p:txBody>
      </p:sp>
      <p:sp>
        <p:nvSpPr>
          <p:cNvPr id="113" name="TextBox 112">
            <a:extLst>
              <a:ext uri="{FF2B5EF4-FFF2-40B4-BE49-F238E27FC236}">
                <a16:creationId xmlns:a16="http://schemas.microsoft.com/office/drawing/2014/main" id="{958627BF-CEB2-4799-AC9B-A5ACAB32C07C}"/>
              </a:ext>
            </a:extLst>
          </p:cNvPr>
          <p:cNvSpPr txBox="1"/>
          <p:nvPr/>
        </p:nvSpPr>
        <p:spPr>
          <a:xfrm>
            <a:off x="7721108" y="2820572"/>
            <a:ext cx="12895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Group </a:t>
            </a:r>
            <a:r>
              <a:rPr lang="en-GB" dirty="0">
                <a:highlight>
                  <a:srgbClr val="FF0000"/>
                </a:highlight>
              </a:rPr>
              <a:t>motivation</a:t>
            </a:r>
          </a:p>
        </p:txBody>
      </p:sp>
      <p:cxnSp>
        <p:nvCxnSpPr>
          <p:cNvPr id="115" name="Straight Arrow Connector 114">
            <a:extLst>
              <a:ext uri="{FF2B5EF4-FFF2-40B4-BE49-F238E27FC236}">
                <a16:creationId xmlns:a16="http://schemas.microsoft.com/office/drawing/2014/main" id="{84B69BD4-4854-4E2A-A42C-288AEF56F8FB}"/>
              </a:ext>
            </a:extLst>
          </p:cNvPr>
          <p:cNvCxnSpPr>
            <a:cxnSpLocks/>
          </p:cNvCxnSpPr>
          <p:nvPr/>
        </p:nvCxnSpPr>
        <p:spPr>
          <a:xfrm flipH="1">
            <a:off x="3121524" y="3276094"/>
            <a:ext cx="484041" cy="7074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Arrow Connector 115">
            <a:extLst>
              <a:ext uri="{FF2B5EF4-FFF2-40B4-BE49-F238E27FC236}">
                <a16:creationId xmlns:a16="http://schemas.microsoft.com/office/drawing/2014/main" id="{22092AA3-90AE-4232-9B8F-F63A41D86AEB}"/>
              </a:ext>
            </a:extLst>
          </p:cNvPr>
          <p:cNvCxnSpPr>
            <a:cxnSpLocks/>
          </p:cNvCxnSpPr>
          <p:nvPr/>
        </p:nvCxnSpPr>
        <p:spPr>
          <a:xfrm flipH="1">
            <a:off x="2280303" y="3044975"/>
            <a:ext cx="920901" cy="741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Arrow Connector 116">
            <a:extLst>
              <a:ext uri="{FF2B5EF4-FFF2-40B4-BE49-F238E27FC236}">
                <a16:creationId xmlns:a16="http://schemas.microsoft.com/office/drawing/2014/main" id="{02A15D40-ACC4-4DE7-80BA-798386DB4071}"/>
              </a:ext>
            </a:extLst>
          </p:cNvPr>
          <p:cNvCxnSpPr>
            <a:cxnSpLocks/>
          </p:cNvCxnSpPr>
          <p:nvPr/>
        </p:nvCxnSpPr>
        <p:spPr>
          <a:xfrm>
            <a:off x="4824863" y="3455594"/>
            <a:ext cx="325040" cy="10959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Arrow Connector 117">
            <a:extLst>
              <a:ext uri="{FF2B5EF4-FFF2-40B4-BE49-F238E27FC236}">
                <a16:creationId xmlns:a16="http://schemas.microsoft.com/office/drawing/2014/main" id="{150D4681-5EF7-4313-BEA4-1726AE706907}"/>
              </a:ext>
            </a:extLst>
          </p:cNvPr>
          <p:cNvCxnSpPr>
            <a:cxnSpLocks/>
          </p:cNvCxnSpPr>
          <p:nvPr/>
        </p:nvCxnSpPr>
        <p:spPr>
          <a:xfrm flipH="1">
            <a:off x="3976487" y="3415499"/>
            <a:ext cx="303619" cy="11360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Arrow Connector 118">
            <a:extLst>
              <a:ext uri="{FF2B5EF4-FFF2-40B4-BE49-F238E27FC236}">
                <a16:creationId xmlns:a16="http://schemas.microsoft.com/office/drawing/2014/main" id="{4C7BD7CF-1327-4E04-97A9-A259A0CA6B1E}"/>
              </a:ext>
            </a:extLst>
          </p:cNvPr>
          <p:cNvCxnSpPr>
            <a:cxnSpLocks/>
          </p:cNvCxnSpPr>
          <p:nvPr/>
        </p:nvCxnSpPr>
        <p:spPr>
          <a:xfrm>
            <a:off x="5738576" y="3318659"/>
            <a:ext cx="747673" cy="9842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Arrow Connector 119">
            <a:extLst>
              <a:ext uri="{FF2B5EF4-FFF2-40B4-BE49-F238E27FC236}">
                <a16:creationId xmlns:a16="http://schemas.microsoft.com/office/drawing/2014/main" id="{F9C0D2DE-7A56-41D9-A782-BAF7A35EE390}"/>
              </a:ext>
            </a:extLst>
          </p:cNvPr>
          <p:cNvCxnSpPr/>
          <p:nvPr/>
        </p:nvCxnSpPr>
        <p:spPr>
          <a:xfrm>
            <a:off x="6454985" y="2949266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Straight Arrow Connector 131">
            <a:extLst>
              <a:ext uri="{FF2B5EF4-FFF2-40B4-BE49-F238E27FC236}">
                <a16:creationId xmlns:a16="http://schemas.microsoft.com/office/drawing/2014/main" id="{DBE7D0FA-CBD0-4D77-9EE1-346F75F51F69}"/>
              </a:ext>
            </a:extLst>
          </p:cNvPr>
          <p:cNvCxnSpPr/>
          <p:nvPr/>
        </p:nvCxnSpPr>
        <p:spPr>
          <a:xfrm flipV="1">
            <a:off x="6654018" y="2306466"/>
            <a:ext cx="935504" cy="2036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" name="TextBox 132">
            <a:extLst>
              <a:ext uri="{FF2B5EF4-FFF2-40B4-BE49-F238E27FC236}">
                <a16:creationId xmlns:a16="http://schemas.microsoft.com/office/drawing/2014/main" id="{06A8680D-D682-43E3-962A-D96947332B32}"/>
              </a:ext>
            </a:extLst>
          </p:cNvPr>
          <p:cNvSpPr txBox="1"/>
          <p:nvPr/>
        </p:nvSpPr>
        <p:spPr>
          <a:xfrm>
            <a:off x="7589522" y="2053883"/>
            <a:ext cx="1495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Honest</a:t>
            </a:r>
          </a:p>
        </p:txBody>
      </p:sp>
    </p:spTree>
    <p:extLst>
      <p:ext uri="{BB962C8B-B14F-4D97-AF65-F5344CB8AC3E}">
        <p14:creationId xmlns:p14="http://schemas.microsoft.com/office/powerpoint/2010/main" val="1920216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368"/>
    </mc:Choice>
    <mc:Fallback xmlns="">
      <p:transition spd="slow" advTm="59368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ow to Resolve Workplace Conflict">
            <a:extLst>
              <a:ext uri="{FF2B5EF4-FFF2-40B4-BE49-F238E27FC236}">
                <a16:creationId xmlns:a16="http://schemas.microsoft.com/office/drawing/2014/main" id="{9A48DDED-8C13-43D2-8F7F-3EE64A9CF0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13" b="6200"/>
          <a:stretch/>
        </p:blipFill>
        <p:spPr bwMode="auto">
          <a:xfrm>
            <a:off x="15139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5C2136B-77EC-41E9-BDB6-58A4AE142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33800"/>
            <a:ext cx="762000" cy="3124200"/>
          </a:xfrm>
          <a:custGeom>
            <a:avLst/>
            <a:gdLst>
              <a:gd name="connsiteX0" fmla="*/ 0 w 762000"/>
              <a:gd name="connsiteY0" fmla="*/ 0 h 3124200"/>
              <a:gd name="connsiteX1" fmla="*/ 762000 w 762000"/>
              <a:gd name="connsiteY1" fmla="*/ 3124200 h 3124200"/>
              <a:gd name="connsiteX2" fmla="*/ 0 w 762000"/>
              <a:gd name="connsiteY2" fmla="*/ 3124200 h 3124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62000" h="3124200">
                <a:moveTo>
                  <a:pt x="0" y="0"/>
                </a:moveTo>
                <a:lnTo>
                  <a:pt x="762000" y="3124200"/>
                </a:lnTo>
                <a:lnTo>
                  <a:pt x="0" y="31242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55891F3-A5E2-4418-8950-25FA2B731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9274002" y="4502552"/>
            <a:ext cx="2917998" cy="235544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B1FCEB1-A7E1-417C-A7EF-AA30D5A08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3500" y="-16625"/>
            <a:ext cx="2667482" cy="687462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FBCF2A6-1F18-4B68-B5D2-5B763ED41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2923" y="-16625"/>
            <a:ext cx="1269077" cy="6874625"/>
          </a:xfrm>
          <a:custGeom>
            <a:avLst/>
            <a:gdLst>
              <a:gd name="connsiteX0" fmla="*/ 714894 w 1269077"/>
              <a:gd name="connsiteY0" fmla="*/ 0 h 6874625"/>
              <a:gd name="connsiteX1" fmla="*/ 1269077 w 1269077"/>
              <a:gd name="connsiteY1" fmla="*/ 16625 h 6874625"/>
              <a:gd name="connsiteX2" fmla="*/ 1269077 w 1269077"/>
              <a:gd name="connsiteY2" fmla="*/ 6874625 h 6874625"/>
              <a:gd name="connsiteX3" fmla="*/ 0 w 1269077"/>
              <a:gd name="connsiteY3" fmla="*/ 6874625 h 6874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69077" h="6874625">
                <a:moveTo>
                  <a:pt x="714894" y="0"/>
                </a:moveTo>
                <a:lnTo>
                  <a:pt x="1269077" y="16625"/>
                </a:lnTo>
                <a:lnTo>
                  <a:pt x="1269077" y="6874625"/>
                </a:lnTo>
                <a:lnTo>
                  <a:pt x="0" y="6874625"/>
                </a:lnTo>
                <a:close/>
              </a:path>
            </a:pathLst>
          </a:custGeom>
          <a:solidFill>
            <a:schemeClr val="accent1">
              <a:alpha val="8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F3A27FB-A693-4A75-951E-0C77CD98F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374" y="-16624"/>
            <a:ext cx="1983626" cy="6874625"/>
          </a:xfrm>
          <a:custGeom>
            <a:avLst/>
            <a:gdLst>
              <a:gd name="connsiteX0" fmla="*/ 0 w 1983626"/>
              <a:gd name="connsiteY0" fmla="*/ 0 h 6874625"/>
              <a:gd name="connsiteX1" fmla="*/ 1983626 w 1983626"/>
              <a:gd name="connsiteY1" fmla="*/ 0 h 6874625"/>
              <a:gd name="connsiteX2" fmla="*/ 1983626 w 1983626"/>
              <a:gd name="connsiteY2" fmla="*/ 6874625 h 6874625"/>
              <a:gd name="connsiteX3" fmla="*/ 1522181 w 1983626"/>
              <a:gd name="connsiteY3" fmla="*/ 6874625 h 6874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3626" h="6874625">
                <a:moveTo>
                  <a:pt x="0" y="0"/>
                </a:moveTo>
                <a:lnTo>
                  <a:pt x="1983626" y="0"/>
                </a:lnTo>
                <a:lnTo>
                  <a:pt x="1983626" y="6874625"/>
                </a:lnTo>
                <a:lnTo>
                  <a:pt x="1522181" y="6874625"/>
                </a:lnTo>
                <a:close/>
              </a:path>
            </a:pathLst>
          </a:custGeom>
          <a:solidFill>
            <a:schemeClr val="accent1">
              <a:alpha val="7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57B5F4F-5637-4F7B-9A46-F77FCE5567F8}"/>
              </a:ext>
            </a:extLst>
          </p:cNvPr>
          <p:cNvSpPr/>
          <p:nvPr/>
        </p:nvSpPr>
        <p:spPr>
          <a:xfrm>
            <a:off x="3052689" y="2053883"/>
            <a:ext cx="3798277" cy="15333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Reasons for conflict in the workplace.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22C039-14AF-466F-BCBC-EF1A34BC1066}"/>
              </a:ext>
            </a:extLst>
          </p:cNvPr>
          <p:cNvCxnSpPr>
            <a:cxnSpLocks/>
          </p:cNvCxnSpPr>
          <p:nvPr/>
        </p:nvCxnSpPr>
        <p:spPr>
          <a:xfrm flipH="1" flipV="1">
            <a:off x="3309718" y="1355242"/>
            <a:ext cx="847285" cy="8194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3F685292-6B66-4F33-9FB4-E8359C880FC3}"/>
              </a:ext>
            </a:extLst>
          </p:cNvPr>
          <p:cNvCxnSpPr>
            <a:cxnSpLocks/>
          </p:cNvCxnSpPr>
          <p:nvPr/>
        </p:nvCxnSpPr>
        <p:spPr>
          <a:xfrm flipV="1">
            <a:off x="5268349" y="1131824"/>
            <a:ext cx="101118" cy="10235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827D919-EFFB-4F4E-8DBC-A4CB81D5C4FE}"/>
              </a:ext>
            </a:extLst>
          </p:cNvPr>
          <p:cNvCxnSpPr>
            <a:cxnSpLocks/>
          </p:cNvCxnSpPr>
          <p:nvPr/>
        </p:nvCxnSpPr>
        <p:spPr>
          <a:xfrm flipH="1" flipV="1">
            <a:off x="4351103" y="1525951"/>
            <a:ext cx="251378" cy="59475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50FE41C-C6C8-4047-B2C8-5D543D7F3C97}"/>
              </a:ext>
            </a:extLst>
          </p:cNvPr>
          <p:cNvCxnSpPr>
            <a:cxnSpLocks/>
          </p:cNvCxnSpPr>
          <p:nvPr/>
        </p:nvCxnSpPr>
        <p:spPr>
          <a:xfrm flipV="1">
            <a:off x="5802335" y="1084998"/>
            <a:ext cx="617589" cy="12263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4F4E48B-C7FC-4D38-BC6B-786319B06510}"/>
              </a:ext>
            </a:extLst>
          </p:cNvPr>
          <p:cNvCxnSpPr>
            <a:cxnSpLocks/>
          </p:cNvCxnSpPr>
          <p:nvPr/>
        </p:nvCxnSpPr>
        <p:spPr>
          <a:xfrm flipH="1" flipV="1">
            <a:off x="2672201" y="1950827"/>
            <a:ext cx="617589" cy="5592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B6428ECC-65AE-42BA-A741-464BCFE9F95D}"/>
              </a:ext>
            </a:extLst>
          </p:cNvPr>
          <p:cNvCxnSpPr>
            <a:cxnSpLocks/>
          </p:cNvCxnSpPr>
          <p:nvPr/>
        </p:nvCxnSpPr>
        <p:spPr>
          <a:xfrm>
            <a:off x="6654018" y="2684585"/>
            <a:ext cx="900333" cy="2956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DC0650C9-398E-4DDF-8FA1-BB5160864701}"/>
              </a:ext>
            </a:extLst>
          </p:cNvPr>
          <p:cNvCxnSpPr>
            <a:cxnSpLocks/>
          </p:cNvCxnSpPr>
          <p:nvPr/>
        </p:nvCxnSpPr>
        <p:spPr>
          <a:xfrm flipH="1">
            <a:off x="2448804" y="2832403"/>
            <a:ext cx="65019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94E5D41-1145-4AE7-8CC7-B74412B071CD}"/>
              </a:ext>
            </a:extLst>
          </p:cNvPr>
          <p:cNvCxnSpPr/>
          <p:nvPr/>
        </p:nvCxnSpPr>
        <p:spPr>
          <a:xfrm flipV="1">
            <a:off x="6356543" y="1724574"/>
            <a:ext cx="506437" cy="9003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0AA0DE8F-2105-4025-B136-7C52AF6A7CE1}"/>
              </a:ext>
            </a:extLst>
          </p:cNvPr>
          <p:cNvSpPr txBox="1"/>
          <p:nvPr/>
        </p:nvSpPr>
        <p:spPr>
          <a:xfrm>
            <a:off x="1822942" y="1463945"/>
            <a:ext cx="8118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Trust</a:t>
            </a:r>
            <a:r>
              <a:rPr lang="en-GB" dirty="0"/>
              <a:t>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642D700-C070-41A2-A540-24FD5FFD795E}"/>
              </a:ext>
            </a:extLst>
          </p:cNvPr>
          <p:cNvSpPr txBox="1"/>
          <p:nvPr/>
        </p:nvSpPr>
        <p:spPr>
          <a:xfrm>
            <a:off x="267286" y="235736"/>
            <a:ext cx="29296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  <a:p>
            <a:r>
              <a:rPr lang="en-GB" sz="2800" dirty="0">
                <a:highlight>
                  <a:srgbClr val="FF0000"/>
                </a:highlight>
              </a:rPr>
              <a:t>Ethical/Religion</a:t>
            </a:r>
            <a:endParaRPr lang="en-GB" sz="1200" dirty="0">
              <a:highlight>
                <a:srgbClr val="FF0000"/>
              </a:highlight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3912B73-16F3-494E-BEB9-ABAA628B3929}"/>
              </a:ext>
            </a:extLst>
          </p:cNvPr>
          <p:cNvSpPr txBox="1"/>
          <p:nvPr/>
        </p:nvSpPr>
        <p:spPr>
          <a:xfrm>
            <a:off x="3349312" y="602621"/>
            <a:ext cx="14145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Financial/ Pay differences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0F9EEC5-28E9-4C37-836C-A59B31649984}"/>
              </a:ext>
            </a:extLst>
          </p:cNvPr>
          <p:cNvSpPr txBox="1"/>
          <p:nvPr/>
        </p:nvSpPr>
        <p:spPr>
          <a:xfrm rot="823022">
            <a:off x="6047217" y="701447"/>
            <a:ext cx="1221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Personal</a:t>
            </a:r>
            <a:r>
              <a:rPr lang="en-GB" dirty="0">
                <a:solidFill>
                  <a:srgbClr val="FF0000"/>
                </a:solidFill>
                <a:highlight>
                  <a:srgbClr val="FF0000"/>
                </a:highlight>
              </a:rPr>
              <a:t>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9BFC99C-E25E-4535-8BAE-031C1B3070DA}"/>
              </a:ext>
            </a:extLst>
          </p:cNvPr>
          <p:cNvSpPr txBox="1"/>
          <p:nvPr/>
        </p:nvSpPr>
        <p:spPr>
          <a:xfrm>
            <a:off x="6750337" y="1341147"/>
            <a:ext cx="27427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Lack of understanding views.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2111E90-3B5C-422F-8F6B-4F794975EC43}"/>
              </a:ext>
            </a:extLst>
          </p:cNvPr>
          <p:cNvSpPr txBox="1"/>
          <p:nvPr/>
        </p:nvSpPr>
        <p:spPr>
          <a:xfrm>
            <a:off x="7337169" y="3693115"/>
            <a:ext cx="14952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Clash of egos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1E26ECC-DB6B-4A54-8B45-1370756F7D3F}"/>
              </a:ext>
            </a:extLst>
          </p:cNvPr>
          <p:cNvSpPr txBox="1"/>
          <p:nvPr/>
        </p:nvSpPr>
        <p:spPr>
          <a:xfrm>
            <a:off x="4738809" y="502797"/>
            <a:ext cx="15245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Unfair Practice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055357B-6D3B-4FCD-8F7E-4D2216F3325C}"/>
              </a:ext>
            </a:extLst>
          </p:cNvPr>
          <p:cNvSpPr txBox="1"/>
          <p:nvPr/>
        </p:nvSpPr>
        <p:spPr>
          <a:xfrm>
            <a:off x="1293767" y="3647299"/>
            <a:ext cx="1111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55302A6-3999-4BE4-9D7B-6C80681B8471}"/>
              </a:ext>
            </a:extLst>
          </p:cNvPr>
          <p:cNvSpPr txBox="1"/>
          <p:nvPr/>
        </p:nvSpPr>
        <p:spPr>
          <a:xfrm>
            <a:off x="2491717" y="3984333"/>
            <a:ext cx="13718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ighlight>
                  <a:srgbClr val="FF0000"/>
                </a:highlight>
              </a:rPr>
              <a:t> Attitude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166733F-BD77-429D-9A26-DA1225C5E31A}"/>
              </a:ext>
            </a:extLst>
          </p:cNvPr>
          <p:cNvSpPr txBox="1"/>
          <p:nvPr/>
        </p:nvSpPr>
        <p:spPr>
          <a:xfrm>
            <a:off x="6609761" y="4579287"/>
            <a:ext cx="1771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Indecisiveness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B35BDB3-6AF4-4AF2-A03C-AD5BE1BDB89B}"/>
              </a:ext>
            </a:extLst>
          </p:cNvPr>
          <p:cNvSpPr txBox="1"/>
          <p:nvPr/>
        </p:nvSpPr>
        <p:spPr>
          <a:xfrm>
            <a:off x="936854" y="3756266"/>
            <a:ext cx="18740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ighlight>
                  <a:srgbClr val="FF0000"/>
                </a:highlight>
              </a:rPr>
              <a:t>Feeling left out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85FD351-10BB-431D-835B-316681A2242E}"/>
              </a:ext>
            </a:extLst>
          </p:cNvPr>
          <p:cNvSpPr txBox="1"/>
          <p:nvPr/>
        </p:nvSpPr>
        <p:spPr>
          <a:xfrm>
            <a:off x="8381705" y="3594403"/>
            <a:ext cx="1111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C4E3409-20CE-41AB-B0D2-A6A1E6685C66}"/>
              </a:ext>
            </a:extLst>
          </p:cNvPr>
          <p:cNvSpPr txBox="1"/>
          <p:nvPr/>
        </p:nvSpPr>
        <p:spPr>
          <a:xfrm>
            <a:off x="3684929" y="4551534"/>
            <a:ext cx="13718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Goal / vision differences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A144019-6014-4361-B207-309EF1F316BD}"/>
              </a:ext>
            </a:extLst>
          </p:cNvPr>
          <p:cNvSpPr txBox="1"/>
          <p:nvPr/>
        </p:nvSpPr>
        <p:spPr>
          <a:xfrm>
            <a:off x="5245195" y="4650846"/>
            <a:ext cx="13645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Taking time off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11FA44B-608D-4F85-8FD1-6EB884F32138}"/>
              </a:ext>
            </a:extLst>
          </p:cNvPr>
          <p:cNvSpPr txBox="1"/>
          <p:nvPr/>
        </p:nvSpPr>
        <p:spPr>
          <a:xfrm>
            <a:off x="7721108" y="2820572"/>
            <a:ext cx="16145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Lack of collaboration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C640BDE8-6DE5-453B-A118-303E0F749175}"/>
              </a:ext>
            </a:extLst>
          </p:cNvPr>
          <p:cNvCxnSpPr>
            <a:cxnSpLocks/>
          </p:cNvCxnSpPr>
          <p:nvPr/>
        </p:nvCxnSpPr>
        <p:spPr>
          <a:xfrm flipH="1">
            <a:off x="3121524" y="3276094"/>
            <a:ext cx="484041" cy="7074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36E0395B-F2C7-4D27-8AD0-8D4BDA6CC97D}"/>
              </a:ext>
            </a:extLst>
          </p:cNvPr>
          <p:cNvCxnSpPr>
            <a:cxnSpLocks/>
          </p:cNvCxnSpPr>
          <p:nvPr/>
        </p:nvCxnSpPr>
        <p:spPr>
          <a:xfrm flipH="1">
            <a:off x="1985747" y="2956094"/>
            <a:ext cx="920901" cy="741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F50EBE3D-ED82-4004-8EBB-E7EF3B7F9461}"/>
              </a:ext>
            </a:extLst>
          </p:cNvPr>
          <p:cNvCxnSpPr>
            <a:cxnSpLocks/>
          </p:cNvCxnSpPr>
          <p:nvPr/>
        </p:nvCxnSpPr>
        <p:spPr>
          <a:xfrm>
            <a:off x="4824863" y="3455594"/>
            <a:ext cx="325040" cy="10959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D7D113AF-0E85-4AA9-93BB-8B3E223B818C}"/>
              </a:ext>
            </a:extLst>
          </p:cNvPr>
          <p:cNvCxnSpPr>
            <a:cxnSpLocks/>
          </p:cNvCxnSpPr>
          <p:nvPr/>
        </p:nvCxnSpPr>
        <p:spPr>
          <a:xfrm flipH="1">
            <a:off x="3976487" y="3415499"/>
            <a:ext cx="303619" cy="11360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4C9FC3F9-7C0C-43AE-A13F-6DBDE9EB6D50}"/>
              </a:ext>
            </a:extLst>
          </p:cNvPr>
          <p:cNvCxnSpPr>
            <a:cxnSpLocks/>
          </p:cNvCxnSpPr>
          <p:nvPr/>
        </p:nvCxnSpPr>
        <p:spPr>
          <a:xfrm>
            <a:off x="5738576" y="3318659"/>
            <a:ext cx="747673" cy="9842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63240C34-5A5A-43BE-A0F8-BF9074D0635A}"/>
              </a:ext>
            </a:extLst>
          </p:cNvPr>
          <p:cNvCxnSpPr/>
          <p:nvPr/>
        </p:nvCxnSpPr>
        <p:spPr>
          <a:xfrm>
            <a:off x="6454985" y="2949266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B7290B3A-EC9A-4F31-938C-B85562357C42}"/>
              </a:ext>
            </a:extLst>
          </p:cNvPr>
          <p:cNvCxnSpPr/>
          <p:nvPr/>
        </p:nvCxnSpPr>
        <p:spPr>
          <a:xfrm flipV="1">
            <a:off x="6654018" y="2306466"/>
            <a:ext cx="935504" cy="2036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F7011448-B609-4D10-A3A0-CDC1EB9720A9}"/>
              </a:ext>
            </a:extLst>
          </p:cNvPr>
          <p:cNvSpPr txBox="1"/>
          <p:nvPr/>
        </p:nvSpPr>
        <p:spPr>
          <a:xfrm>
            <a:off x="7589522" y="2053883"/>
            <a:ext cx="14952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Unclear objectives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83B130-716F-4962-A760-4C5ED23056C8}"/>
              </a:ext>
            </a:extLst>
          </p:cNvPr>
          <p:cNvSpPr txBox="1"/>
          <p:nvPr/>
        </p:nvSpPr>
        <p:spPr>
          <a:xfrm>
            <a:off x="421063" y="2700214"/>
            <a:ext cx="1842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Inadequate training</a:t>
            </a:r>
          </a:p>
        </p:txBody>
      </p:sp>
    </p:spTree>
    <p:extLst>
      <p:ext uri="{BB962C8B-B14F-4D97-AF65-F5344CB8AC3E}">
        <p14:creationId xmlns:p14="http://schemas.microsoft.com/office/powerpoint/2010/main" val="3176913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825"/>
    </mc:Choice>
    <mc:Fallback xmlns="">
      <p:transition spd="slow" advTm="28825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TextBox 50">
            <a:extLst>
              <a:ext uri="{FF2B5EF4-FFF2-40B4-BE49-F238E27FC236}">
                <a16:creationId xmlns:a16="http://schemas.microsoft.com/office/drawing/2014/main" id="{F952D404-F52A-4338-9896-73B53662C409}"/>
              </a:ext>
            </a:extLst>
          </p:cNvPr>
          <p:cNvSpPr txBox="1"/>
          <p:nvPr/>
        </p:nvSpPr>
        <p:spPr>
          <a:xfrm>
            <a:off x="351692" y="393895"/>
            <a:ext cx="5430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026" name="Picture 2" descr="Thomas-Kilmann Conflict Mode Instrument | Psychometrics Canada">
            <a:extLst>
              <a:ext uri="{FF2B5EF4-FFF2-40B4-BE49-F238E27FC236}">
                <a16:creationId xmlns:a16="http://schemas.microsoft.com/office/drawing/2014/main" id="{C5EE4799-2D33-4A51-B4FC-A14C4E98D7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20" y="140677"/>
            <a:ext cx="8762325" cy="5003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C9C0F8DE-2E82-4032-8A96-F7AC2F45BA1D}"/>
              </a:ext>
            </a:extLst>
          </p:cNvPr>
          <p:cNvSpPr txBox="1"/>
          <p:nvPr/>
        </p:nvSpPr>
        <p:spPr>
          <a:xfrm>
            <a:off x="1125415" y="5181535"/>
            <a:ext cx="737147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Assertiveness : the extent to which the individual attempts to satisfy their own concerns</a:t>
            </a:r>
          </a:p>
          <a:p>
            <a:endParaRPr lang="en-GB" dirty="0"/>
          </a:p>
          <a:p>
            <a:r>
              <a:rPr lang="en-GB" dirty="0"/>
              <a:t>Cooperativeness : The extent of which the individual attempts to satisfy others concerns.</a:t>
            </a:r>
          </a:p>
        </p:txBody>
      </p:sp>
    </p:spTree>
    <p:extLst>
      <p:ext uri="{BB962C8B-B14F-4D97-AF65-F5344CB8AC3E}">
        <p14:creationId xmlns:p14="http://schemas.microsoft.com/office/powerpoint/2010/main" val="3705850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260"/>
    </mc:Choice>
    <mc:Fallback xmlns="">
      <p:transition spd="slow" advTm="2626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>
            <a:extLst>
              <a:ext uri="{FF2B5EF4-FFF2-40B4-BE49-F238E27FC236}">
                <a16:creationId xmlns:a16="http://schemas.microsoft.com/office/drawing/2014/main" id="{4815A7B4-532E-48C9-AC24-D78ACF333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36" name="Freeform 14">
              <a:extLst>
                <a:ext uri="{FF2B5EF4-FFF2-40B4-BE49-F238E27FC236}">
                  <a16:creationId xmlns:a16="http://schemas.microsoft.com/office/drawing/2014/main" id="{D40109F4-CE5C-45F4-856E-F3F69C9F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3CBAA4DE-3D7B-460B-AE98-D9F9990C0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7BF1ED3E-4F80-4AF6-A41B-44F53DDE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9" name="Rectangle 23">
              <a:extLst>
                <a:ext uri="{FF2B5EF4-FFF2-40B4-BE49-F238E27FC236}">
                  <a16:creationId xmlns:a16="http://schemas.microsoft.com/office/drawing/2014/main" id="{C0B2D747-3E31-45C5-9A98-A9710A585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0" name="Rectangle 25">
              <a:extLst>
                <a:ext uri="{FF2B5EF4-FFF2-40B4-BE49-F238E27FC236}">
                  <a16:creationId xmlns:a16="http://schemas.microsoft.com/office/drawing/2014/main" id="{A15FD4BA-3020-462D-8BE8-B3A65B8E4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1" name="Isosceles Triangle 140">
              <a:extLst>
                <a:ext uri="{FF2B5EF4-FFF2-40B4-BE49-F238E27FC236}">
                  <a16:creationId xmlns:a16="http://schemas.microsoft.com/office/drawing/2014/main" id="{A304284A-7318-4DD5-898C-2F6B23C77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2" name="Rectangle 27">
              <a:extLst>
                <a:ext uri="{FF2B5EF4-FFF2-40B4-BE49-F238E27FC236}">
                  <a16:creationId xmlns:a16="http://schemas.microsoft.com/office/drawing/2014/main" id="{9DF48E66-B635-4509-B115-E0987C014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3" name="Rectangle 28">
              <a:extLst>
                <a:ext uri="{FF2B5EF4-FFF2-40B4-BE49-F238E27FC236}">
                  <a16:creationId xmlns:a16="http://schemas.microsoft.com/office/drawing/2014/main" id="{E3B96D94-5F5A-4F4C-810C-917BF4D26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4" name="Rectangle 29">
              <a:extLst>
                <a:ext uri="{FF2B5EF4-FFF2-40B4-BE49-F238E27FC236}">
                  <a16:creationId xmlns:a16="http://schemas.microsoft.com/office/drawing/2014/main" id="{7F3782D6-BFF8-4389-9D39-A023ADAA9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5" name="Isosceles Triangle 144">
              <a:extLst>
                <a:ext uri="{FF2B5EF4-FFF2-40B4-BE49-F238E27FC236}">
                  <a16:creationId xmlns:a16="http://schemas.microsoft.com/office/drawing/2014/main" id="{ECE162D4-FCAE-441B-B5E9-C91DE6212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16CACA82-3C51-43C9-B1FC-E00A045FEF8B}"/>
              </a:ext>
            </a:extLst>
          </p:cNvPr>
          <p:cNvSpPr/>
          <p:nvPr/>
        </p:nvSpPr>
        <p:spPr>
          <a:xfrm>
            <a:off x="1600199" y="4571999"/>
            <a:ext cx="7673801" cy="10876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800" b="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Belbin Team Model</a:t>
            </a:r>
          </a:p>
        </p:txBody>
      </p:sp>
      <p:pic>
        <p:nvPicPr>
          <p:cNvPr id="1026" name="Picture 2" descr="9 Belbin Team roles | Change management, Team development">
            <a:extLst>
              <a:ext uri="{FF2B5EF4-FFF2-40B4-BE49-F238E27FC236}">
                <a16:creationId xmlns:a16="http://schemas.microsoft.com/office/drawing/2014/main" id="{AC0DC50B-D479-41E1-97A8-4CB034D321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00201" y="609600"/>
            <a:ext cx="5076455" cy="3642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4720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" name="Group 162">
            <a:extLst>
              <a:ext uri="{FF2B5EF4-FFF2-40B4-BE49-F238E27FC236}">
                <a16:creationId xmlns:a16="http://schemas.microsoft.com/office/drawing/2014/main" id="{6CC33B2B-B475-4189-BA8F-3CF8248DC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64" name="Freeform 14">
              <a:extLst>
                <a:ext uri="{FF2B5EF4-FFF2-40B4-BE49-F238E27FC236}">
                  <a16:creationId xmlns:a16="http://schemas.microsoft.com/office/drawing/2014/main" id="{A59AAC92-4932-4D74-A545-BA3EEE56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65" name="Straight Connector 164">
              <a:extLst>
                <a:ext uri="{FF2B5EF4-FFF2-40B4-BE49-F238E27FC236}">
                  <a16:creationId xmlns:a16="http://schemas.microsoft.com/office/drawing/2014/main" id="{B8446528-FA87-4017-B061-CF7EE79FA2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>
              <a:extLst>
                <a:ext uri="{FF2B5EF4-FFF2-40B4-BE49-F238E27FC236}">
                  <a16:creationId xmlns:a16="http://schemas.microsoft.com/office/drawing/2014/main" id="{34D4B4D0-2493-42A2-AEEB-9970A64E8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7" name="Rectangle 23">
              <a:extLst>
                <a:ext uri="{FF2B5EF4-FFF2-40B4-BE49-F238E27FC236}">
                  <a16:creationId xmlns:a16="http://schemas.microsoft.com/office/drawing/2014/main" id="{676E13B7-7CB7-4489-914B-4012EE6EBF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8" name="Rectangle 25">
              <a:extLst>
                <a:ext uri="{FF2B5EF4-FFF2-40B4-BE49-F238E27FC236}">
                  <a16:creationId xmlns:a16="http://schemas.microsoft.com/office/drawing/2014/main" id="{F2159841-C096-430C-B748-E8D2A5C99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9" name="Isosceles Triangle 168">
              <a:extLst>
                <a:ext uri="{FF2B5EF4-FFF2-40B4-BE49-F238E27FC236}">
                  <a16:creationId xmlns:a16="http://schemas.microsoft.com/office/drawing/2014/main" id="{B4F167EF-5A0C-487E-8776-97310E39E0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0" name="Rectangle 27">
              <a:extLst>
                <a:ext uri="{FF2B5EF4-FFF2-40B4-BE49-F238E27FC236}">
                  <a16:creationId xmlns:a16="http://schemas.microsoft.com/office/drawing/2014/main" id="{9D8C053F-F025-4CB6-94C4-2841A20D6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1" name="Rectangle 28">
              <a:extLst>
                <a:ext uri="{FF2B5EF4-FFF2-40B4-BE49-F238E27FC236}">
                  <a16:creationId xmlns:a16="http://schemas.microsoft.com/office/drawing/2014/main" id="{78581BD0-3E75-48CB-A2A3-44DB1ACB6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2" name="Rectangle 29">
              <a:extLst>
                <a:ext uri="{FF2B5EF4-FFF2-40B4-BE49-F238E27FC236}">
                  <a16:creationId xmlns:a16="http://schemas.microsoft.com/office/drawing/2014/main" id="{E90D466A-AB95-4676-82CB-3BEC98AFF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3" name="Isosceles Triangle 172">
              <a:extLst>
                <a:ext uri="{FF2B5EF4-FFF2-40B4-BE49-F238E27FC236}">
                  <a16:creationId xmlns:a16="http://schemas.microsoft.com/office/drawing/2014/main" id="{3AFED863-874C-49D9-AE2F-B9DFF00D5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6B87CB8C-59D0-4006-B39E-1ED776FFFD60}"/>
              </a:ext>
            </a:extLst>
          </p:cNvPr>
          <p:cNvSpPr/>
          <p:nvPr/>
        </p:nvSpPr>
        <p:spPr>
          <a:xfrm>
            <a:off x="985968" y="4473225"/>
            <a:ext cx="8288035" cy="109505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cap="none" spc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rPr>
              <a:t>How Body language impacts teamwork.</a:t>
            </a:r>
          </a:p>
        </p:txBody>
      </p:sp>
      <p:pic>
        <p:nvPicPr>
          <p:cNvPr id="4" name="Online Media 3" title="Negative Body Language Hurts Team Performance">
            <a:hlinkClick r:id="" action="ppaction://media"/>
            <a:extLst>
              <a:ext uri="{FF2B5EF4-FFF2-40B4-BE49-F238E27FC236}">
                <a16:creationId xmlns:a16="http://schemas.microsoft.com/office/drawing/2014/main" id="{E1AB1EA0-E0B4-40F2-AD92-F9D3CE1764BA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4"/>
          <a:stretch>
            <a:fillRect/>
          </a:stretch>
        </p:blipFill>
        <p:spPr>
          <a:xfrm>
            <a:off x="985965" y="1057174"/>
            <a:ext cx="4883927" cy="2747208"/>
          </a:xfrm>
          <a:prstGeom prst="rect">
            <a:avLst/>
          </a:prstGeom>
        </p:spPr>
      </p:pic>
      <p:pic>
        <p:nvPicPr>
          <p:cNvPr id="37" name="Picture 2" descr="22 Body Language Examples And What They Show | Betterhelp">
            <a:extLst>
              <a:ext uri="{FF2B5EF4-FFF2-40B4-BE49-F238E27FC236}">
                <a16:creationId xmlns:a16="http://schemas.microsoft.com/office/drawing/2014/main" id="{39BD1EA6-FB61-4D4B-8449-C91B3B48AB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7" t="6623" r="1" b="13908"/>
          <a:stretch/>
        </p:blipFill>
        <p:spPr bwMode="auto">
          <a:xfrm>
            <a:off x="6097461" y="1537380"/>
            <a:ext cx="3176540" cy="178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28966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820"/>
    </mc:Choice>
    <mc:Fallback xmlns="">
      <p:transition spd="slow" advTm="178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  <p:extLst>
    <p:ext uri="{E180D4A7-C9FB-4DFB-919C-405C955672EB}">
      <p14:showEvtLst xmlns:p14="http://schemas.microsoft.com/office/powerpoint/2010/main">
        <p14:playEvt time="3059" objId="3"/>
        <p14:triggerEvt type="onClick" time="3074" objId="3"/>
        <p14:stopEvt time="10200" objId="3"/>
        <p14:playEvt time="10300" objId="3"/>
        <p14:pauseEvt time="17820" objId="3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D923FB3-5841-4849-B0C8-5E2DE49E059E}"/>
              </a:ext>
            </a:extLst>
          </p:cNvPr>
          <p:cNvSpPr/>
          <p:nvPr/>
        </p:nvSpPr>
        <p:spPr>
          <a:xfrm>
            <a:off x="2969547" y="505489"/>
            <a:ext cx="54088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Healthy Conflict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4" name="AutoShape 4" descr="Healthy conflict - Leaders Blog">
            <a:extLst>
              <a:ext uri="{FF2B5EF4-FFF2-40B4-BE49-F238E27FC236}">
                <a16:creationId xmlns:a16="http://schemas.microsoft.com/office/drawing/2014/main" id="{C1C099AE-3975-4746-86E6-C6A128C299F6}"/>
              </a:ext>
            </a:extLst>
          </p:cNvPr>
          <p:cNvSpPr>
            <a:spLocks noChangeAspect="1" noChangeArrowheads="1"/>
          </p:cNvSpPr>
          <p:nvPr/>
        </p:nvSpPr>
        <p:spPr bwMode="auto">
          <a:xfrm flipV="1">
            <a:off x="1941342" y="-1030458"/>
            <a:ext cx="4307058" cy="4307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04" name="Picture 8" descr="Acts of Leadership: Workplace Conflict can be Healthy">
            <a:extLst>
              <a:ext uri="{FF2B5EF4-FFF2-40B4-BE49-F238E27FC236}">
                <a16:creationId xmlns:a16="http://schemas.microsoft.com/office/drawing/2014/main" id="{8AE70F7D-4392-4762-8C45-744F82B252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0597" y="293077"/>
            <a:ext cx="7424590" cy="5568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9059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87819FD3-EADC-470A-B170-9C2D5C0B432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90309320"/>
              </p:ext>
            </p:extLst>
          </p:nvPr>
        </p:nvGraphicFramePr>
        <p:xfrm>
          <a:off x="514350" y="685799"/>
          <a:ext cx="5000624" cy="53578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76386961-CEC8-4BD6-9610-EFAA79C2F099}"/>
              </a:ext>
            </a:extLst>
          </p:cNvPr>
          <p:cNvSpPr/>
          <p:nvPr/>
        </p:nvSpPr>
        <p:spPr>
          <a:xfrm>
            <a:off x="2514870" y="278884"/>
            <a:ext cx="48095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u="sng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Reported Conflict STATS in the UK 2018-2019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64AF8A8A-F21F-4061-9CAA-1FE894AECB1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68479608"/>
              </p:ext>
            </p:extLst>
          </p:nvPr>
        </p:nvGraphicFramePr>
        <p:xfrm>
          <a:off x="5514974" y="1300163"/>
          <a:ext cx="5357813" cy="5029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9793681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B645970-4F01-41A7-831E-E980F6920ABB}"/>
              </a:ext>
            </a:extLst>
          </p:cNvPr>
          <p:cNvSpPr/>
          <p:nvPr/>
        </p:nvSpPr>
        <p:spPr>
          <a:xfrm>
            <a:off x="993493" y="616021"/>
            <a:ext cx="886973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Understanding the Importance of Effective Communication in Management.</a:t>
            </a:r>
          </a:p>
        </p:txBody>
      </p:sp>
      <p:sp>
        <p:nvSpPr>
          <p:cNvPr id="7" name="AutoShape 2" descr="How To Achieve Effective Communication At Your Workplace | The ...">
            <a:extLst>
              <a:ext uri="{FF2B5EF4-FFF2-40B4-BE49-F238E27FC236}">
                <a16:creationId xmlns:a16="http://schemas.microsoft.com/office/drawing/2014/main" id="{987CA79C-7C77-4E6A-ACAC-A9F474D650C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62178B7-6D4A-411C-B852-A79936AFF4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086" y="2415393"/>
            <a:ext cx="4191000" cy="3162300"/>
          </a:xfrm>
          <a:prstGeom prst="rect">
            <a:avLst/>
          </a:prstGeom>
        </p:spPr>
      </p:pic>
      <p:sp>
        <p:nvSpPr>
          <p:cNvPr id="9" name="Arrow: Left 8">
            <a:extLst>
              <a:ext uri="{FF2B5EF4-FFF2-40B4-BE49-F238E27FC236}">
                <a16:creationId xmlns:a16="http://schemas.microsoft.com/office/drawing/2014/main" id="{A0231C97-1995-489A-8E03-CC356653F9B4}"/>
              </a:ext>
            </a:extLst>
          </p:cNvPr>
          <p:cNvSpPr/>
          <p:nvPr/>
        </p:nvSpPr>
        <p:spPr>
          <a:xfrm rot="19707061">
            <a:off x="2524699" y="1991313"/>
            <a:ext cx="1106668" cy="43070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miley Face 9">
            <a:extLst>
              <a:ext uri="{FF2B5EF4-FFF2-40B4-BE49-F238E27FC236}">
                <a16:creationId xmlns:a16="http://schemas.microsoft.com/office/drawing/2014/main" id="{A009BF3A-6C20-44A6-A624-7D88DE72BC95}"/>
              </a:ext>
            </a:extLst>
          </p:cNvPr>
          <p:cNvSpPr/>
          <p:nvPr/>
        </p:nvSpPr>
        <p:spPr>
          <a:xfrm>
            <a:off x="3662260" y="1372198"/>
            <a:ext cx="675249" cy="578013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31A274C-AEEC-4518-80DD-3ACB015E74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6737" y="2679711"/>
            <a:ext cx="4725472" cy="2633663"/>
          </a:xfrm>
          <a:prstGeom prst="rect">
            <a:avLst/>
          </a:prstGeom>
        </p:spPr>
      </p:pic>
      <p:sp>
        <p:nvSpPr>
          <p:cNvPr id="12" name="Arrow: Right 11">
            <a:extLst>
              <a:ext uri="{FF2B5EF4-FFF2-40B4-BE49-F238E27FC236}">
                <a16:creationId xmlns:a16="http://schemas.microsoft.com/office/drawing/2014/main" id="{E09A1C59-0230-4857-A3E2-39A5276D8D95}"/>
              </a:ext>
            </a:extLst>
          </p:cNvPr>
          <p:cNvSpPr/>
          <p:nvPr/>
        </p:nvSpPr>
        <p:spPr>
          <a:xfrm rot="2552390">
            <a:off x="7040737" y="2215337"/>
            <a:ext cx="971550" cy="40011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Smiley Face 12">
            <a:extLst>
              <a:ext uri="{FF2B5EF4-FFF2-40B4-BE49-F238E27FC236}">
                <a16:creationId xmlns:a16="http://schemas.microsoft.com/office/drawing/2014/main" id="{66D69CF9-7464-4152-A47F-3822E3FEA121}"/>
              </a:ext>
            </a:extLst>
          </p:cNvPr>
          <p:cNvSpPr/>
          <p:nvPr/>
        </p:nvSpPr>
        <p:spPr>
          <a:xfrm>
            <a:off x="6485503" y="1353635"/>
            <a:ext cx="675249" cy="578013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1922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735D542-F0E5-43C7-BFAD-9D9FCC94B2C0}"/>
              </a:ext>
            </a:extLst>
          </p:cNvPr>
          <p:cNvSpPr/>
          <p:nvPr/>
        </p:nvSpPr>
        <p:spPr>
          <a:xfrm>
            <a:off x="3253833" y="111594"/>
            <a:ext cx="35741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Reference.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C28BEB5-F815-4AA2-942A-738B88AE699A}"/>
              </a:ext>
            </a:extLst>
          </p:cNvPr>
          <p:cNvSpPr/>
          <p:nvPr/>
        </p:nvSpPr>
        <p:spPr>
          <a:xfrm>
            <a:off x="572086" y="941339"/>
            <a:ext cx="6096000" cy="96827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Kenneth W. Thomas and Ralph H. Kilmann (2010) Thomas-Kilmann conflict mode instrument, viewed 28 April 2020 available at ( </a:t>
            </a:r>
            <a:r>
              <a:rPr lang="en-GB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https://www.skillsone.com/Pdfs/smp248248.pdf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12B763-CB9A-481C-9013-919B5F4CEC69}"/>
              </a:ext>
            </a:extLst>
          </p:cNvPr>
          <p:cNvSpPr txBox="1"/>
          <p:nvPr/>
        </p:nvSpPr>
        <p:spPr>
          <a:xfrm>
            <a:off x="572086" y="2042555"/>
            <a:ext cx="6714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Griffiths, B.A and Dunham (E.B) 2015 – IN WORKING TEAMS.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583215D-D21B-4BC0-9878-32671CA3EEA9}"/>
              </a:ext>
            </a:extLst>
          </p:cNvPr>
          <p:cNvSpPr/>
          <p:nvPr/>
        </p:nvSpPr>
        <p:spPr>
          <a:xfrm>
            <a:off x="518160" y="2499417"/>
            <a:ext cx="6096000" cy="60753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Tobias Rodrigues, ‘’Negative body Language hurts team performance.’’ Online video clip. </a:t>
            </a:r>
            <a:r>
              <a:rPr lang="en-GB" sz="1600" i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Youtube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YouTube 8</a:t>
            </a:r>
            <a:r>
              <a:rPr lang="en-GB" sz="160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Feb 2014. Web 29</a:t>
            </a:r>
            <a:r>
              <a:rPr lang="en-GB" sz="160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2020.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A02C74C-2719-40CB-89ED-BC366AE30A56}"/>
              </a:ext>
            </a:extLst>
          </p:cNvPr>
          <p:cNvSpPr/>
          <p:nvPr/>
        </p:nvSpPr>
        <p:spPr>
          <a:xfrm>
            <a:off x="572086" y="3293043"/>
            <a:ext cx="6096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dirty="0"/>
              <a:t>BEHFAR, K., MANNIX, E. and PETERSON, R. (2019) Conflict in small groups: the meaning and consequences of process conflict. Small Group Research. Vol 42, No 2, April. pp127–176.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6EFD1-E89B-41D2-B712-5B8CDE147F20}"/>
              </a:ext>
            </a:extLst>
          </p:cNvPr>
          <p:cNvSpPr txBox="1"/>
          <p:nvPr/>
        </p:nvSpPr>
        <p:spPr>
          <a:xfrm>
            <a:off x="572086" y="4246562"/>
            <a:ext cx="562707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Supporting Healthy Conflict In The Workplace (2013) , </a:t>
            </a:r>
            <a:r>
              <a:rPr lang="en-GB" sz="1200" b="1" dirty="0" err="1"/>
              <a:t>forbes</a:t>
            </a:r>
            <a:r>
              <a:rPr lang="en-GB" sz="1200" b="1" dirty="0"/>
              <a:t>, Viewed 29</a:t>
            </a:r>
            <a:r>
              <a:rPr lang="en-GB" sz="1200" b="1" baseline="30000" dirty="0"/>
              <a:t>th</a:t>
            </a:r>
            <a:r>
              <a:rPr lang="en-GB" sz="1200" b="1" dirty="0"/>
              <a:t> April 2020 available at (</a:t>
            </a:r>
            <a:r>
              <a:rPr lang="en-GB" sz="1200" dirty="0">
                <a:hlinkClick r:id="rId3"/>
              </a:rPr>
              <a:t>https://www.forbes.com/sites/davidroth/2013/07/29/supporting-healthy-conflict-in-the-workplace/#113cbd001822</a:t>
            </a:r>
            <a:r>
              <a:rPr lang="en-GB" sz="1200" dirty="0"/>
              <a:t>)</a:t>
            </a:r>
            <a:endParaRPr lang="en-GB" sz="1200" b="1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D25382-1DF6-4D0E-BB7A-995F32733A76}"/>
              </a:ext>
            </a:extLst>
          </p:cNvPr>
          <p:cNvSpPr txBox="1"/>
          <p:nvPr/>
        </p:nvSpPr>
        <p:spPr>
          <a:xfrm>
            <a:off x="682282" y="5641571"/>
            <a:ext cx="5406683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The team Building Company (2014), Team Building, Viewed 29</a:t>
            </a:r>
            <a:r>
              <a:rPr lang="en-GB" sz="1100" baseline="30000" dirty="0"/>
              <a:t>th</a:t>
            </a:r>
            <a:r>
              <a:rPr lang="en-GB" sz="1100" dirty="0"/>
              <a:t> April 2020 available at (</a:t>
            </a:r>
            <a:r>
              <a:rPr lang="en-GB" sz="1100" dirty="0">
                <a:hlinkClick r:id="rId4"/>
              </a:rPr>
              <a:t>https://www.teambuilding.co.uk/theory/Forming-Storming-Norming-Performing.html</a:t>
            </a:r>
            <a:endParaRPr lang="en-GB" sz="11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97CE8E-22A1-4B65-AAB8-36DB83FC4C5B}"/>
              </a:ext>
            </a:extLst>
          </p:cNvPr>
          <p:cNvSpPr txBox="1"/>
          <p:nvPr/>
        </p:nvSpPr>
        <p:spPr>
          <a:xfrm>
            <a:off x="937846" y="6283031"/>
            <a:ext cx="5256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Belbin (2013),Belbin Model viewed 29</a:t>
            </a:r>
            <a:r>
              <a:rPr lang="en-GB" sz="1200" baseline="30000" dirty="0"/>
              <a:t>th</a:t>
            </a:r>
            <a:r>
              <a:rPr lang="en-GB" sz="1200" dirty="0"/>
              <a:t> April 2020 available at (https://www.belbin.com)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7DA7B9F-A932-4393-9BB7-41E6FD7F0AEB}"/>
              </a:ext>
            </a:extLst>
          </p:cNvPr>
          <p:cNvSpPr/>
          <p:nvPr/>
        </p:nvSpPr>
        <p:spPr>
          <a:xfrm>
            <a:off x="682282" y="5126297"/>
            <a:ext cx="6096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/>
              <a:t>Office of National Statistics (2020) Viewed 28</a:t>
            </a:r>
            <a:r>
              <a:rPr lang="en-GB" sz="1200" baseline="30000" dirty="0"/>
              <a:t>th April 2020 available at (</a:t>
            </a:r>
            <a:r>
              <a:rPr lang="en-GB" sz="1200" dirty="0">
                <a:hlinkClick r:id="rId5"/>
              </a:rPr>
              <a:t>https://www.ons.gov.uk/employmentandlabourmarket/peopleinwork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98354948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.3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469</Words>
  <Application>Microsoft Office PowerPoint</Application>
  <PresentationFormat>Widescreen</PresentationFormat>
  <Paragraphs>64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Agency FB</vt:lpstr>
      <vt:lpstr>Arial</vt:lpstr>
      <vt:lpstr>Calibri</vt:lpstr>
      <vt:lpstr>Trebuchet MS</vt:lpstr>
      <vt:lpstr>Wingdings 3</vt:lpstr>
      <vt:lpstr>Facet</vt:lpstr>
      <vt:lpstr>BMSK4002 Effective Team Working and Communication – Presentation on Teams.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BMSK4002 Effective Team Working and Communication – Presentation on Teams.</dc:title>
  <dc:creator>Siobhan Tierney (1910872)</dc:creator>
  <cp:lastModifiedBy>Siobhan Tierney (1910872)</cp:lastModifiedBy>
  <cp:revision>1</cp:revision>
  <dcterms:created xsi:type="dcterms:W3CDTF">2020-05-12T17:29:56Z</dcterms:created>
  <dcterms:modified xsi:type="dcterms:W3CDTF">2020-05-12T17:45:18Z</dcterms:modified>
</cp:coreProperties>
</file>