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66" r:id="rId15"/>
  </p:sldIdLst>
  <p:sldSz cx="18288000" cy="10287000"/>
  <p:notesSz cx="6858000" cy="9144000"/>
  <p:embeddedFontLst>
    <p:embeddedFont>
      <p:font typeface="Beatrix Antiqua" panose="020B0604020202020204" charset="0"/>
      <p:regular r:id="rId17"/>
    </p:embeddedFont>
    <p:embeddedFont>
      <p:font typeface="Beatrix Antiqua Bold" panose="020B0604020202020204" charset="0"/>
      <p:regular r:id="rId18"/>
    </p:embeddedFont>
    <p:embeddedFont>
      <p:font typeface="Muli" panose="020B0604020202020204" charset="0"/>
      <p:regular r:id="rId19"/>
    </p:embeddedFont>
    <p:embeddedFont>
      <p:font typeface="Muli Bold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7" d="100"/>
          <a:sy n="37" d="100"/>
        </p:scale>
        <p:origin x="1060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1E12D3-0CD1-4CD9-BD99-998BFDB8E2C1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BEEEA-9874-40B2-8AEE-8C3E1F33E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580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BEEEA-9874-40B2-8AEE-8C3E1F33ECB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8722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BEEEA-9874-40B2-8AEE-8C3E1F33ECB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135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C4A5F5-1D39-E6E3-6FBC-4B0EC00494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B5B64E-04E6-BADA-54A8-4ACF2ED127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C89F6F-A8DB-F111-E7F8-D7BDA9FDB2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DEF692-8686-9327-8AC9-C10120753C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BEEEA-9874-40B2-8AEE-8C3E1F33ECB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9510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7503727/" TargetMode="External"/><Relationship Id="rId13" Type="http://schemas.openxmlformats.org/officeDocument/2006/relationships/hyperlink" Target="https://doi.org/10.7759/cureus.57742" TargetMode="External"/><Relationship Id="rId3" Type="http://schemas.openxmlformats.org/officeDocument/2006/relationships/hyperlink" Target="https://doi.org/10.3389/fpubh.2022.1052957" TargetMode="External"/><Relationship Id="rId7" Type="http://schemas.openxmlformats.org/officeDocument/2006/relationships/hyperlink" Target="https://doi.org/10.1136/bmjqs-2024-017506" TargetMode="External"/><Relationship Id="rId12" Type="http://schemas.openxmlformats.org/officeDocument/2006/relationships/hyperlink" Target="https://idf.org/about-diabetes/diabetes-facts-figure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370/afm.1615" TargetMode="External"/><Relationship Id="rId11" Type="http://schemas.openxmlformats.org/officeDocument/2006/relationships/hyperlink" Target="https://doi.org/10.1111/j.1749-6632.2012.06838.x" TargetMode="External"/><Relationship Id="rId5" Type="http://schemas.openxmlformats.org/officeDocument/2006/relationships/hyperlink" Target="https://www.diabetes.org.uk/about-us/news-and-views/cost-complications-highlights-urgent-need-transform-diabetes" TargetMode="External"/><Relationship Id="rId10" Type="http://schemas.openxmlformats.org/officeDocument/2006/relationships/hyperlink" Target="https://doi.org/10.1007/s40271-023-00645-8" TargetMode="External"/><Relationship Id="rId4" Type="http://schemas.openxmlformats.org/officeDocument/2006/relationships/hyperlink" Target="https://www.diabetes.org.uk/about-us/about-the-charity/our-strategy/statistics" TargetMode="External"/><Relationship Id="rId9" Type="http://schemas.openxmlformats.org/officeDocument/2006/relationships/hyperlink" Target="https://doi.org/10.1177/22799036251395268" TargetMode="External"/><Relationship Id="rId14" Type="http://schemas.openxmlformats.org/officeDocument/2006/relationships/hyperlink" Target="https://doi.org/10.1186/s12902-019-0463-3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personalisedcare/" TargetMode="External"/><Relationship Id="rId13" Type="http://schemas.openxmlformats.org/officeDocument/2006/relationships/hyperlink" Target="https://doi.org/10.3390/medicina59081401" TargetMode="External"/><Relationship Id="rId3" Type="http://schemas.openxmlformats.org/officeDocument/2006/relationships/hyperlink" Target="https://doi.org/10.1159/000471489" TargetMode="External"/><Relationship Id="rId7" Type="http://schemas.openxmlformats.org/officeDocument/2006/relationships/hyperlink" Target="https://www.england.nhs.uk/personalisedcare/shared-decision-making/" TargetMode="External"/><Relationship Id="rId12" Type="http://schemas.openxmlformats.org/officeDocument/2006/relationships/hyperlink" Target="https://doi.org/10.1007/s13340-025-00793-2" TargetMode="External"/><Relationship Id="rId17" Type="http://schemas.openxmlformats.org/officeDocument/2006/relationships/hyperlink" Target="https://doi.org/10.7759/cureus.45835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s://www.who.int/news-room/fact-sheets/detail/diabet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ice.org.uk/guidance/ng28/resources/summary-of-medicines-recommendations-pdf-15610542877" TargetMode="External"/><Relationship Id="rId11" Type="http://schemas.openxmlformats.org/officeDocument/2006/relationships/hyperlink" Target="https://doi.org/10.1080/14719037.2023.2271477" TargetMode="External"/><Relationship Id="rId5" Type="http://schemas.openxmlformats.org/officeDocument/2006/relationships/hyperlink" Target="https://doi.org/10.1038/s41392-024-01951-9" TargetMode="External"/><Relationship Id="rId15" Type="http://schemas.openxmlformats.org/officeDocument/2006/relationships/hyperlink" Target="https://doi.org/10.2337/dc19-1425" TargetMode="External"/><Relationship Id="rId10" Type="http://schemas.openxmlformats.org/officeDocument/2006/relationships/hyperlink" Target="https://doi.org/10.2196/41933" TargetMode="External"/><Relationship Id="rId4" Type="http://schemas.openxmlformats.org/officeDocument/2006/relationships/hyperlink" Target="https://doi.org/10.15420/cfr.2020.19" TargetMode="External"/><Relationship Id="rId9" Type="http://schemas.openxmlformats.org/officeDocument/2006/relationships/hyperlink" Target="https://www.nice.org.uk/guidance/ng28/chapter/Blood-glucose-management" TargetMode="External"/><Relationship Id="rId14" Type="http://schemas.openxmlformats.org/officeDocument/2006/relationships/hyperlink" Target="https://doi.org/10.2147/DMSO.S308322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7598383" y="-438658"/>
            <a:ext cx="3091234" cy="18288000"/>
          </a:xfrm>
          <a:custGeom>
            <a:avLst/>
            <a:gdLst/>
            <a:ahLst/>
            <a:cxnLst/>
            <a:rect l="l" t="t" r="r" b="b"/>
            <a:pathLst>
              <a:path w="3091234" h="18734974">
                <a:moveTo>
                  <a:pt x="0" y="0"/>
                </a:moveTo>
                <a:lnTo>
                  <a:pt x="3091234" y="0"/>
                </a:lnTo>
                <a:lnTo>
                  <a:pt x="3091234" y="18734974"/>
                </a:lnTo>
                <a:lnTo>
                  <a:pt x="0" y="187349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30379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0" y="1866900"/>
            <a:ext cx="17983200" cy="22159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8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Type 2 Diabetes Mellitus: Management, </a:t>
            </a:r>
          </a:p>
          <a:p>
            <a:pPr algn="ctr"/>
            <a:r>
              <a:rPr lang="en-US" sz="48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Health Inequalities and</a:t>
            </a:r>
            <a:br>
              <a:rPr lang="en-US" sz="48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</a:br>
            <a:r>
              <a:rPr lang="en-US" sz="48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Person-</a:t>
            </a:r>
            <a:r>
              <a:rPr lang="en-US" sz="4800" b="1" dirty="0" err="1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Centred</a:t>
            </a:r>
            <a:r>
              <a:rPr lang="en-US" sz="48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 Care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9600" y="4483312"/>
            <a:ext cx="16459199" cy="53089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06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Critical Evaluation of Current Management Approaches and Long-Term Outcomes</a:t>
            </a:r>
          </a:p>
          <a:p>
            <a:pPr algn="ctr">
              <a:lnSpc>
                <a:spcPts val="7106"/>
              </a:lnSpc>
              <a:spcBef>
                <a:spcPct val="0"/>
              </a:spcBef>
            </a:pPr>
            <a:r>
              <a:rPr lang="en-US" sz="2800" b="1" u="sng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Target audience: Primary care nurses.</a:t>
            </a:r>
          </a:p>
          <a:p>
            <a:pPr algn="ctr">
              <a:lnSpc>
                <a:spcPts val="7106"/>
              </a:lnSpc>
              <a:spcBef>
                <a:spcPct val="0"/>
              </a:spcBef>
            </a:pPr>
            <a:r>
              <a:rPr lang="en-US" sz="2400" b="1" dirty="0">
                <a:latin typeface="Muli Bold"/>
                <a:ea typeface="Muli Bold"/>
                <a:cs typeface="Muli Bold"/>
                <a:sym typeface="Muli Bold"/>
              </a:rPr>
              <a:t>Module: </a:t>
            </a:r>
            <a:r>
              <a:rPr lang="en-US" sz="2400" dirty="0">
                <a:latin typeface="Muli Bold"/>
                <a:ea typeface="Muli Bold"/>
                <a:cs typeface="Muli Bold"/>
                <a:sym typeface="Muli Bold"/>
              </a:rPr>
              <a:t>Community Care and Management of Longer-term Conditions</a:t>
            </a:r>
          </a:p>
          <a:p>
            <a:pPr algn="ctr">
              <a:lnSpc>
                <a:spcPts val="7106"/>
              </a:lnSpc>
              <a:spcBef>
                <a:spcPct val="0"/>
              </a:spcBef>
            </a:pPr>
            <a:r>
              <a:rPr lang="en-US" sz="2400" b="1" dirty="0">
                <a:latin typeface="Muli Bold"/>
                <a:ea typeface="Muli Bold"/>
                <a:cs typeface="Muli Bold"/>
                <a:sym typeface="Muli Bold"/>
              </a:rPr>
              <a:t>Module Code: LCHS7003</a:t>
            </a:r>
          </a:p>
          <a:p>
            <a:pPr algn="ctr">
              <a:lnSpc>
                <a:spcPts val="7106"/>
              </a:lnSpc>
              <a:spcBef>
                <a:spcPct val="0"/>
              </a:spcBef>
            </a:pPr>
            <a:r>
              <a:rPr lang="en-US" sz="2400" b="1" dirty="0">
                <a:latin typeface="Muli Bold"/>
                <a:ea typeface="Muli Bold"/>
                <a:cs typeface="Muli Bold"/>
                <a:sym typeface="Muli Bold"/>
              </a:rPr>
              <a:t>Student: Ivana Konjevod Novosel (2217492)</a:t>
            </a:r>
          </a:p>
          <a:p>
            <a:pPr algn="ctr">
              <a:lnSpc>
                <a:spcPts val="7106"/>
              </a:lnSpc>
              <a:spcBef>
                <a:spcPct val="0"/>
              </a:spcBef>
            </a:pPr>
            <a:r>
              <a:rPr lang="en-US" sz="2400" b="1" dirty="0">
                <a:latin typeface="Muli Bold"/>
                <a:ea typeface="Muli Bold"/>
                <a:cs typeface="Muli Bold"/>
                <a:sym typeface="Muli Bold"/>
              </a:rPr>
              <a:t>Lecturer: D</a:t>
            </a:r>
            <a:r>
              <a:rPr lang="en-US" sz="2400" dirty="0">
                <a:latin typeface="Muli Bold"/>
                <a:ea typeface="Muli Bold"/>
                <a:cs typeface="Muli Bold"/>
                <a:sym typeface="Muli Bold"/>
              </a:rPr>
              <a:t>r Aishat Bakre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164512" y="4219416"/>
            <a:ext cx="4123488" cy="6067584"/>
          </a:xfrm>
          <a:custGeom>
            <a:avLst/>
            <a:gdLst/>
            <a:ahLst/>
            <a:cxnLst/>
            <a:rect l="l" t="t" r="r" b="b"/>
            <a:pathLst>
              <a:path w="4123488" h="8964104">
                <a:moveTo>
                  <a:pt x="0" y="0"/>
                </a:moveTo>
                <a:lnTo>
                  <a:pt x="4123488" y="0"/>
                </a:lnTo>
                <a:lnTo>
                  <a:pt x="4123488" y="8964104"/>
                </a:lnTo>
                <a:lnTo>
                  <a:pt x="0" y="89641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8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1516562">
            <a:off x="-1519521" y="-1237604"/>
            <a:ext cx="3452434" cy="4721277"/>
          </a:xfrm>
          <a:custGeom>
            <a:avLst/>
            <a:gdLst/>
            <a:ahLst/>
            <a:cxnLst/>
            <a:rect l="l" t="t" r="r" b="b"/>
            <a:pathLst>
              <a:path w="3452434" h="4721277">
                <a:moveTo>
                  <a:pt x="0" y="0"/>
                </a:moveTo>
                <a:lnTo>
                  <a:pt x="3452433" y="0"/>
                </a:lnTo>
                <a:lnTo>
                  <a:pt x="3452433" y="4721277"/>
                </a:lnTo>
                <a:lnTo>
                  <a:pt x="0" y="472127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695067" y="495300"/>
            <a:ext cx="16897865" cy="12554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899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Introduction to Type 2 Diabetes Mellitus (T2DM)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057400" y="2571345"/>
            <a:ext cx="14859000" cy="70754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559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Type 2 Diabetes Mellitus (T2DM) is a major global public health challenge.</a:t>
            </a:r>
          </a:p>
          <a:p>
            <a:pPr marL="457200" indent="-457200" algn="just">
              <a:lnSpc>
                <a:spcPts val="559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Characterised</a:t>
            </a:r>
            <a:r>
              <a:rPr lang="en-US" sz="2800" b="1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 by insulin resistance and progressive </a:t>
            </a:r>
            <a:r>
              <a:rPr lang="el-GR" sz="2800" b="1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β-</a:t>
            </a:r>
            <a:r>
              <a:rPr lang="en-US" sz="2800" b="1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cell dysfunction, leading to chronic </a:t>
            </a:r>
            <a:r>
              <a:rPr lang="en-US" sz="2800" b="1" dirty="0" err="1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hyperglycaemia</a:t>
            </a:r>
            <a:r>
              <a:rPr lang="en-US" sz="2800" b="1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 (Galicia-Garcia et al., 2020).</a:t>
            </a:r>
          </a:p>
          <a:p>
            <a:pPr marL="457200" indent="-457200" algn="just">
              <a:lnSpc>
                <a:spcPts val="559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Risk factors:</a:t>
            </a:r>
          </a:p>
          <a:p>
            <a:pPr marL="1371600" lvl="2" indent="-457200" algn="just">
              <a:lnSpc>
                <a:spcPts val="559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Genetics</a:t>
            </a:r>
          </a:p>
          <a:p>
            <a:pPr marL="1371600" lvl="2" indent="-457200" algn="just">
              <a:lnSpc>
                <a:spcPts val="559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Socioeconomic deprivation</a:t>
            </a:r>
          </a:p>
          <a:p>
            <a:pPr marL="1371600" lvl="2" indent="-457200" algn="just">
              <a:lnSpc>
                <a:spcPts val="559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Ethnicity</a:t>
            </a:r>
          </a:p>
          <a:p>
            <a:pPr marL="1371600" lvl="2" indent="-457200" algn="just">
              <a:lnSpc>
                <a:spcPts val="559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Obesogenic environments</a:t>
            </a:r>
          </a:p>
          <a:p>
            <a:pPr marL="457200" indent="-457200" algn="just">
              <a:lnSpc>
                <a:spcPts val="559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/>
                <a:ea typeface="Muli Bold"/>
                <a:cs typeface="Muli Bold"/>
                <a:sym typeface="Muli Bold"/>
              </a:rPr>
              <a:t>Social determinants of health significantly influence disease risk and outcomes (Kyrou et al., 2020).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28600" y="-454085"/>
            <a:ext cx="3901993" cy="3299425"/>
          </a:xfrm>
          <a:custGeom>
            <a:avLst/>
            <a:gdLst/>
            <a:ahLst/>
            <a:cxnLst/>
            <a:rect l="l" t="t" r="r" b="b"/>
            <a:pathLst>
              <a:path w="3901993" h="3299425">
                <a:moveTo>
                  <a:pt x="0" y="0"/>
                </a:moveTo>
                <a:lnTo>
                  <a:pt x="3901993" y="0"/>
                </a:lnTo>
                <a:lnTo>
                  <a:pt x="3901993" y="3299425"/>
                </a:lnTo>
                <a:lnTo>
                  <a:pt x="0" y="329942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TextBox 3"/>
          <p:cNvSpPr txBox="1"/>
          <p:nvPr/>
        </p:nvSpPr>
        <p:spPr>
          <a:xfrm>
            <a:off x="2372903" y="2705100"/>
            <a:ext cx="13542194" cy="49108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Approximately 6 million people in the UK live with diabetes, including 1.3 million undiagnosed cases (Diabetes UK, 2023).</a:t>
            </a:r>
          </a:p>
          <a:p>
            <a:pPr algn="just">
              <a:lnSpc>
                <a:spcPts val="3500"/>
              </a:lnSpc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Rising prevalence is associated with: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Obesity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Food insecurity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Sedentary lifestyles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Socioeconomic deprivation (Allen, 2023).</a:t>
            </a:r>
          </a:p>
          <a:p>
            <a:pPr lvl="1" algn="just">
              <a:lnSpc>
                <a:spcPts val="3500"/>
              </a:lnSpc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South Asian and Black populations experience a higher risk of developing T2DM (Gujral et al., 2013).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18303" y="502450"/>
            <a:ext cx="13733148" cy="7291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324"/>
              </a:lnSpc>
            </a:pPr>
            <a:r>
              <a:rPr lang="en-US" sz="36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Epidemiology, Prevalence and Health Inequalities</a:t>
            </a:r>
          </a:p>
        </p:txBody>
      </p:sp>
      <p:sp>
        <p:nvSpPr>
          <p:cNvPr id="5" name="Freeform 5"/>
          <p:cNvSpPr/>
          <p:nvPr/>
        </p:nvSpPr>
        <p:spPr>
          <a:xfrm flipH="1">
            <a:off x="15371650" y="5143500"/>
            <a:ext cx="5832700" cy="7619916"/>
          </a:xfrm>
          <a:custGeom>
            <a:avLst/>
            <a:gdLst/>
            <a:ahLst/>
            <a:cxnLst/>
            <a:rect l="l" t="t" r="r" b="b"/>
            <a:pathLst>
              <a:path w="5832700" h="7619916">
                <a:moveTo>
                  <a:pt x="5832700" y="0"/>
                </a:moveTo>
                <a:lnTo>
                  <a:pt x="0" y="0"/>
                </a:lnTo>
                <a:lnTo>
                  <a:pt x="0" y="7619916"/>
                </a:lnTo>
                <a:lnTo>
                  <a:pt x="5832700" y="7619916"/>
                </a:lnTo>
                <a:lnTo>
                  <a:pt x="583270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0" y="571500"/>
            <a:ext cx="18238828" cy="7168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324"/>
              </a:lnSpc>
            </a:pPr>
            <a:r>
              <a:rPr lang="en-US" sz="36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Physical, Psychological, Social and Family Impact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09800" y="1785377"/>
            <a:ext cx="15042368" cy="76039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T2DM affects physical, psychological and social wellbeing throughout the lifespan (Lu et al., 2024).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Major physical complications include: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Retinopathy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Nephropathy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Neuropathy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Cardiovascular disease (Zakir et al., 2023).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Psychological consequences include: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Depression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Anxiety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Diabetes distress (Sayed Ahmed et al., 2025).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Families may experience financial strain, lifestyle disruption and increased caregiving responsibilities (Gidudu et al., 2025).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Whole-person care is therefore essential for long-term disease management (WHO, 2025).</a:t>
            </a:r>
          </a:p>
        </p:txBody>
      </p:sp>
      <p:sp>
        <p:nvSpPr>
          <p:cNvPr id="12" name="Freeform 12"/>
          <p:cNvSpPr/>
          <p:nvPr/>
        </p:nvSpPr>
        <p:spPr>
          <a:xfrm>
            <a:off x="16611600" y="2245033"/>
            <a:ext cx="4110773" cy="5257966"/>
          </a:xfrm>
          <a:custGeom>
            <a:avLst/>
            <a:gdLst/>
            <a:ahLst/>
            <a:cxnLst/>
            <a:rect l="l" t="t" r="r" b="b"/>
            <a:pathLst>
              <a:path w="4110773" h="5257966">
                <a:moveTo>
                  <a:pt x="0" y="0"/>
                </a:moveTo>
                <a:lnTo>
                  <a:pt x="4110773" y="0"/>
                </a:lnTo>
                <a:lnTo>
                  <a:pt x="4110773" y="5257966"/>
                </a:lnTo>
                <a:lnTo>
                  <a:pt x="0" y="52579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9">
            <a:extLst>
              <a:ext uri="{FF2B5EF4-FFF2-40B4-BE49-F238E27FC236}">
                <a16:creationId xmlns:a16="http://schemas.microsoft.com/office/drawing/2014/main" id="{72281C9D-F76F-31ED-0735-95E3C4790CBE}"/>
              </a:ext>
            </a:extLst>
          </p:cNvPr>
          <p:cNvSpPr/>
          <p:nvPr/>
        </p:nvSpPr>
        <p:spPr>
          <a:xfrm>
            <a:off x="74572" y="0"/>
            <a:ext cx="2655039" cy="2245033"/>
          </a:xfrm>
          <a:custGeom>
            <a:avLst/>
            <a:gdLst/>
            <a:ahLst/>
            <a:cxnLst/>
            <a:rect l="l" t="t" r="r" b="b"/>
            <a:pathLst>
              <a:path w="2655039" h="2245033">
                <a:moveTo>
                  <a:pt x="0" y="0"/>
                </a:moveTo>
                <a:lnTo>
                  <a:pt x="2655040" y="0"/>
                </a:lnTo>
                <a:lnTo>
                  <a:pt x="2655040" y="2245033"/>
                </a:lnTo>
                <a:lnTo>
                  <a:pt x="0" y="224503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/>
          <p:nvPr/>
        </p:nvSpPr>
        <p:spPr>
          <a:xfrm>
            <a:off x="-1441938" y="7962900"/>
            <a:ext cx="5334000" cy="2565742"/>
          </a:xfrm>
          <a:custGeom>
            <a:avLst/>
            <a:gdLst/>
            <a:ahLst/>
            <a:cxnLst/>
            <a:rect l="l" t="t" r="r" b="b"/>
            <a:pathLst>
              <a:path w="4737685" h="3436975">
                <a:moveTo>
                  <a:pt x="0" y="0"/>
                </a:moveTo>
                <a:lnTo>
                  <a:pt x="4737684" y="0"/>
                </a:lnTo>
                <a:lnTo>
                  <a:pt x="4737684" y="3436975"/>
                </a:lnTo>
                <a:lnTo>
                  <a:pt x="0" y="34369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5163800" y="-922988"/>
            <a:ext cx="3972652" cy="4114800"/>
          </a:xfrm>
          <a:custGeom>
            <a:avLst/>
            <a:gdLst/>
            <a:ahLst/>
            <a:cxnLst/>
            <a:rect l="l" t="t" r="r" b="b"/>
            <a:pathLst>
              <a:path w="3972652" h="4114800">
                <a:moveTo>
                  <a:pt x="0" y="0"/>
                </a:moveTo>
                <a:lnTo>
                  <a:pt x="3972653" y="0"/>
                </a:lnTo>
                <a:lnTo>
                  <a:pt x="39726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808383" y="417549"/>
            <a:ext cx="14744700" cy="7168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324"/>
              </a:lnSpc>
            </a:pPr>
            <a:r>
              <a:rPr lang="en-US" sz="36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Economic Burden and Multimorbidity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144000" y="2201959"/>
            <a:ext cx="7521198" cy="4910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00"/>
              </a:lnSpc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Common comorbidities include: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Cardiovascular disease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Chronic kidney disease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Hypertension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Depression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algn="just">
              <a:lnSpc>
                <a:spcPts val="3500"/>
              </a:lnSpc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Most diabetes expenditure is linked to preventable complications (Diabetes UK, 2024; WHO, 2024).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294175" y="2201959"/>
            <a:ext cx="7521198" cy="4462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T2DM creates a substantial economic burden for healthcare systems.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Costs are largely driven by complications and multimorbidity rather than glucose management alone (Nikpour et al., 2022).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Newer pharmacological therapies reduce cardiovascular and renal complications (</a:t>
            </a:r>
            <a:r>
              <a:rPr lang="en-US" sz="2800" dirty="0" err="1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Kolanu</a:t>
            </a: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 et al., 2024).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144002" y="2311698"/>
            <a:ext cx="8686799" cy="4030677"/>
            <a:chOff x="-318745" y="-46104"/>
            <a:chExt cx="1345813" cy="624458"/>
          </a:xfrm>
        </p:grpSpPr>
        <p:sp>
          <p:nvSpPr>
            <p:cNvPr id="3" name="Freeform 3"/>
            <p:cNvSpPr/>
            <p:nvPr/>
          </p:nvSpPr>
          <p:spPr>
            <a:xfrm>
              <a:off x="-318745" y="-46104"/>
              <a:ext cx="1345813" cy="624458"/>
            </a:xfrm>
            <a:custGeom>
              <a:avLst/>
              <a:gdLst/>
              <a:ahLst/>
              <a:cxnLst/>
              <a:rect l="l" t="t" r="r" b="b"/>
              <a:pathLst>
                <a:path w="1052402" h="441609">
                  <a:moveTo>
                    <a:pt x="26213" y="0"/>
                  </a:moveTo>
                  <a:lnTo>
                    <a:pt x="1026188" y="0"/>
                  </a:lnTo>
                  <a:cubicBezTo>
                    <a:pt x="1040666" y="0"/>
                    <a:pt x="1052402" y="11736"/>
                    <a:pt x="1052402" y="26213"/>
                  </a:cubicBezTo>
                  <a:lnTo>
                    <a:pt x="1052402" y="415395"/>
                  </a:lnTo>
                  <a:cubicBezTo>
                    <a:pt x="1052402" y="429873"/>
                    <a:pt x="1040666" y="441609"/>
                    <a:pt x="1026188" y="441609"/>
                  </a:cubicBezTo>
                  <a:lnTo>
                    <a:pt x="26213" y="441609"/>
                  </a:lnTo>
                  <a:cubicBezTo>
                    <a:pt x="11736" y="441609"/>
                    <a:pt x="0" y="429873"/>
                    <a:pt x="0" y="415395"/>
                  </a:cubicBezTo>
                  <a:lnTo>
                    <a:pt x="0" y="26213"/>
                  </a:lnTo>
                  <a:cubicBezTo>
                    <a:pt x="0" y="11736"/>
                    <a:pt x="11736" y="0"/>
                    <a:pt x="26213" y="0"/>
                  </a:cubicBezTo>
                  <a:close/>
                </a:path>
              </a:pathLst>
            </a:custGeom>
            <a:blipFill>
              <a:blip r:embed="rId2"/>
              <a:stretch>
                <a:fillRect t="-14993" b="-14993"/>
              </a:stretch>
            </a:blipFill>
            <a:ln w="38100" cap="rnd">
              <a:solidFill>
                <a:srgbClr val="1870A7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341854" y="974923"/>
            <a:ext cx="16260346" cy="7168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324"/>
              </a:lnSpc>
            </a:pPr>
            <a:r>
              <a:rPr lang="en-US" sz="36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Diagnosis and Initial Assessment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5800" y="2019300"/>
            <a:ext cx="7408374" cy="67062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Early diagnosis is essential to reduce long-term complications. </a:t>
            </a:r>
          </a:p>
          <a:p>
            <a:pPr algn="just">
              <a:lnSpc>
                <a:spcPts val="3500"/>
              </a:lnSpc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Recommended diagnostic tests include: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HbA1c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Fasting plasma glucose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Oral glucose tolerance test (NICE, 2015).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Initial assessment should evaluate: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 BMI and blood pressure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Renal function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Lipid profile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Foot health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Retinal health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F8AEA0A-F180-D26C-B1B7-DDB9A5217596}"/>
              </a:ext>
            </a:extLst>
          </p:cNvPr>
          <p:cNvSpPr txBox="1"/>
          <p:nvPr/>
        </p:nvSpPr>
        <p:spPr>
          <a:xfrm>
            <a:off x="8856809" y="6342372"/>
            <a:ext cx="9144000" cy="2310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Delayed diagnosis remains common in deprived and ethnic minority communities (Faugno et al., 2024).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/>
          <p:nvPr/>
        </p:nvSpPr>
        <p:spPr>
          <a:xfrm>
            <a:off x="411167" y="90064"/>
            <a:ext cx="2771340" cy="2343374"/>
          </a:xfrm>
          <a:custGeom>
            <a:avLst/>
            <a:gdLst/>
            <a:ahLst/>
            <a:cxnLst/>
            <a:rect l="l" t="t" r="r" b="b"/>
            <a:pathLst>
              <a:path w="2771340" h="2343374">
                <a:moveTo>
                  <a:pt x="0" y="0"/>
                </a:moveTo>
                <a:lnTo>
                  <a:pt x="2771340" y="0"/>
                </a:lnTo>
                <a:lnTo>
                  <a:pt x="2771340" y="2343373"/>
                </a:lnTo>
                <a:lnTo>
                  <a:pt x="0" y="23433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1917650" y="5488593"/>
            <a:ext cx="3072410" cy="6813813"/>
          </a:xfrm>
          <a:custGeom>
            <a:avLst/>
            <a:gdLst/>
            <a:ahLst/>
            <a:cxnLst/>
            <a:rect l="l" t="t" r="r" b="b"/>
            <a:pathLst>
              <a:path w="3072410" h="6813813">
                <a:moveTo>
                  <a:pt x="0" y="0"/>
                </a:moveTo>
                <a:lnTo>
                  <a:pt x="3072410" y="0"/>
                </a:lnTo>
                <a:lnTo>
                  <a:pt x="3072410" y="6813813"/>
                </a:lnTo>
                <a:lnTo>
                  <a:pt x="0" y="68138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798359" y="1366724"/>
            <a:ext cx="8691283" cy="704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4"/>
              </a:lnSpc>
            </a:pPr>
            <a:r>
              <a:rPr lang="en-US" sz="32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Current UK Management and Treatment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36648" y="2719809"/>
            <a:ext cx="6683716" cy="6257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Management combines lifestyle modification with pharmacological treatment.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Lifestyle interventions include: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Healthy diet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Regular physical activity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Weight management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Recommended medications include: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Metformin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SGLT2 inhibitors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GLP-1 receptor agonists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Insulin therapy (NICE, 2025).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202252" y="2719809"/>
            <a:ext cx="6683716" cy="401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00"/>
              </a:lnSpc>
            </a:pPr>
            <a:endParaRPr lang="en-US" sz="2800" b="1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Barriers include medication non-adherence, low health literacy and workforce pressures (Selvakumar et al., 2023).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1870A7"/>
              </a:solidFill>
              <a:latin typeface="Muli Bold" panose="020B0604020202020204" charset="0"/>
              <a:ea typeface="Muli"/>
              <a:cs typeface="Muli"/>
              <a:sym typeface="Muli"/>
            </a:endParaRP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Public health prevention and clinical management must work together to achieve sustainable outcomes.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7589778" y="-7542810"/>
            <a:ext cx="3108443" cy="18288001"/>
          </a:xfrm>
          <a:custGeom>
            <a:avLst/>
            <a:gdLst/>
            <a:ahLst/>
            <a:cxnLst/>
            <a:rect l="l" t="t" r="r" b="b"/>
            <a:pathLst>
              <a:path w="3108443" h="18839275">
                <a:moveTo>
                  <a:pt x="0" y="0"/>
                </a:moveTo>
                <a:lnTo>
                  <a:pt x="3108443" y="0"/>
                </a:lnTo>
                <a:lnTo>
                  <a:pt x="3108443" y="18839275"/>
                </a:lnTo>
                <a:lnTo>
                  <a:pt x="0" y="1883927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3000"/>
            </a:blip>
            <a:stretch>
              <a:fillRect r="-30379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753134" y="3527551"/>
            <a:ext cx="6279013" cy="4910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00"/>
              </a:lnSpc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• Limitation: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Less emphasis on patient involvement.</a:t>
            </a:r>
          </a:p>
          <a:p>
            <a:pPr algn="just">
              <a:lnSpc>
                <a:spcPts val="3500"/>
              </a:lnSpc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NHS House of Care focuses on: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Shared decision making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Care planning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Self-management support (NHS England, 2019).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The House of Care better reflects modern person-</a:t>
            </a:r>
            <a:r>
              <a:rPr lang="en-US" sz="2800" b="1" dirty="0" err="1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centred</a:t>
            </a: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 diabetes management.</a:t>
            </a:r>
          </a:p>
        </p:txBody>
      </p:sp>
      <p:sp>
        <p:nvSpPr>
          <p:cNvPr id="4" name="Freeform 4"/>
          <p:cNvSpPr/>
          <p:nvPr/>
        </p:nvSpPr>
        <p:spPr>
          <a:xfrm>
            <a:off x="7873801" y="3591547"/>
            <a:ext cx="1995242" cy="3135380"/>
          </a:xfrm>
          <a:custGeom>
            <a:avLst/>
            <a:gdLst/>
            <a:ahLst/>
            <a:cxnLst/>
            <a:rect l="l" t="t" r="r" b="b"/>
            <a:pathLst>
              <a:path w="1995242" h="3135380">
                <a:moveTo>
                  <a:pt x="0" y="0"/>
                </a:moveTo>
                <a:lnTo>
                  <a:pt x="1995242" y="0"/>
                </a:lnTo>
                <a:lnTo>
                  <a:pt x="1995242" y="3135381"/>
                </a:lnTo>
                <a:lnTo>
                  <a:pt x="0" y="31353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7081590" y="6381047"/>
            <a:ext cx="3965171" cy="4114800"/>
          </a:xfrm>
          <a:custGeom>
            <a:avLst/>
            <a:gdLst/>
            <a:ahLst/>
            <a:cxnLst/>
            <a:rect l="l" t="t" r="r" b="b"/>
            <a:pathLst>
              <a:path w="3965171" h="4114800">
                <a:moveTo>
                  <a:pt x="0" y="0"/>
                </a:moveTo>
                <a:lnTo>
                  <a:pt x="3965171" y="0"/>
                </a:lnTo>
                <a:lnTo>
                  <a:pt x="396517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 rot="-129140">
            <a:off x="8692132" y="7303377"/>
            <a:ext cx="358581" cy="35858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695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-129140">
            <a:off x="8320337" y="7303377"/>
            <a:ext cx="358581" cy="358581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695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3733800" y="1971945"/>
            <a:ext cx="11924531" cy="7168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324"/>
              </a:lnSpc>
            </a:pPr>
            <a:r>
              <a:rPr lang="en-US" sz="36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Comparison of Long-Term Condition Frameworks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23436" y="3308476"/>
            <a:ext cx="5804445" cy="53597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00"/>
              </a:lnSpc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Effective T2DM management requires structured long-term care frameworks.</a:t>
            </a:r>
          </a:p>
          <a:p>
            <a:pPr algn="just">
              <a:lnSpc>
                <a:spcPts val="3500"/>
              </a:lnSpc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Wagner's Chronic Care Model focuses on: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Organisational</a:t>
            </a: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 redesign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Clinical information systems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Community resources (</a:t>
            </a:r>
            <a:r>
              <a:rPr lang="en-US" sz="2800" b="1" dirty="0" err="1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Grudniewicz</a:t>
            </a: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 et al., 2023).</a:t>
            </a:r>
          </a:p>
          <a:p>
            <a:pPr algn="just">
              <a:lnSpc>
                <a:spcPts val="3500"/>
              </a:lnSpc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Strength:</a:t>
            </a:r>
          </a:p>
          <a:p>
            <a:pPr algn="just">
              <a:lnSpc>
                <a:spcPts val="3500"/>
              </a:lnSpc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Improves continuity and coordination of care.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034449" y="1106768"/>
            <a:ext cx="1296298" cy="2408661"/>
          </a:xfrm>
          <a:custGeom>
            <a:avLst/>
            <a:gdLst/>
            <a:ahLst/>
            <a:cxnLst/>
            <a:rect l="l" t="t" r="r" b="b"/>
            <a:pathLst>
              <a:path w="1296298" h="2408661">
                <a:moveTo>
                  <a:pt x="0" y="0"/>
                </a:moveTo>
                <a:lnTo>
                  <a:pt x="1296298" y="0"/>
                </a:lnTo>
                <a:lnTo>
                  <a:pt x="1296298" y="2408661"/>
                </a:lnTo>
                <a:lnTo>
                  <a:pt x="0" y="24086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4646309" y="1167924"/>
            <a:ext cx="621873" cy="2408661"/>
          </a:xfrm>
          <a:custGeom>
            <a:avLst/>
            <a:gdLst/>
            <a:ahLst/>
            <a:cxnLst/>
            <a:rect l="l" t="t" r="r" b="b"/>
            <a:pathLst>
              <a:path w="621873" h="2408661">
                <a:moveTo>
                  <a:pt x="0" y="0"/>
                </a:moveTo>
                <a:lnTo>
                  <a:pt x="621872" y="0"/>
                </a:lnTo>
                <a:lnTo>
                  <a:pt x="621872" y="2408661"/>
                </a:lnTo>
                <a:lnTo>
                  <a:pt x="0" y="24086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6841953" y="4011504"/>
            <a:ext cx="4604094" cy="4910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00"/>
              </a:lnSpc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Benefits include:</a:t>
            </a:r>
          </a:p>
          <a:p>
            <a:pPr marL="457200" indent="-457200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Improved engagement</a:t>
            </a:r>
          </a:p>
          <a:p>
            <a:pPr marL="457200" indent="-457200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Better self-management</a:t>
            </a:r>
          </a:p>
          <a:p>
            <a:pPr marL="457200" indent="-457200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Greater treatment adherence (Elwyn et al., 2014).</a:t>
            </a:r>
          </a:p>
          <a:p>
            <a:pPr>
              <a:lnSpc>
                <a:spcPts val="3500"/>
              </a:lnSpc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Challenges include:</a:t>
            </a:r>
          </a:p>
          <a:p>
            <a:pPr marL="457200" indent="-457200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Workforce pressures</a:t>
            </a:r>
          </a:p>
          <a:p>
            <a:pPr marL="457200" indent="-457200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Limited consultation time</a:t>
            </a:r>
          </a:p>
          <a:p>
            <a:pPr marL="457200" indent="-457200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Organisational</a:t>
            </a: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 constraints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847903" y="451061"/>
            <a:ext cx="10592192" cy="7168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324"/>
              </a:lnSpc>
            </a:pPr>
            <a:r>
              <a:rPr lang="en-US" sz="36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Co-Production and Whole-Person Care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09161" y="4090879"/>
            <a:ext cx="4604094" cy="35643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Co-production involves patients actively participating in healthcare decisions.</a:t>
            </a:r>
          </a:p>
          <a:p>
            <a:pPr marL="457200" indent="-457200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Effective diabetes care requires a partnership between professionals and patients.</a:t>
            </a:r>
          </a:p>
        </p:txBody>
      </p:sp>
      <p:sp>
        <p:nvSpPr>
          <p:cNvPr id="9" name="Freeform 9"/>
          <p:cNvSpPr/>
          <p:nvPr/>
        </p:nvSpPr>
        <p:spPr>
          <a:xfrm rot="-5400000">
            <a:off x="7589778" y="-411222"/>
            <a:ext cx="3108443" cy="18288000"/>
          </a:xfrm>
          <a:custGeom>
            <a:avLst/>
            <a:gdLst/>
            <a:ahLst/>
            <a:cxnLst/>
            <a:rect l="l" t="t" r="r" b="b"/>
            <a:pathLst>
              <a:path w="3108443" h="18839275">
                <a:moveTo>
                  <a:pt x="0" y="0"/>
                </a:moveTo>
                <a:lnTo>
                  <a:pt x="3108444" y="0"/>
                </a:lnTo>
                <a:lnTo>
                  <a:pt x="3108444" y="18839275"/>
                </a:lnTo>
                <a:lnTo>
                  <a:pt x="0" y="1883927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3000"/>
            </a:blip>
            <a:stretch>
              <a:fillRect r="-303792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635623" y="5600700"/>
            <a:ext cx="3882354" cy="6008127"/>
          </a:xfrm>
          <a:custGeom>
            <a:avLst/>
            <a:gdLst/>
            <a:ahLst/>
            <a:cxnLst/>
            <a:rect l="l" t="t" r="r" b="b"/>
            <a:pathLst>
              <a:path w="3882354" h="6008127">
                <a:moveTo>
                  <a:pt x="0" y="0"/>
                </a:moveTo>
                <a:lnTo>
                  <a:pt x="3882354" y="0"/>
                </a:lnTo>
                <a:lnTo>
                  <a:pt x="3882354" y="6008128"/>
                </a:lnTo>
                <a:lnTo>
                  <a:pt x="0" y="600812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17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833590" y="7658952"/>
            <a:ext cx="5278437" cy="4778745"/>
          </a:xfrm>
          <a:custGeom>
            <a:avLst/>
            <a:gdLst/>
            <a:ahLst/>
            <a:cxnLst/>
            <a:rect l="l" t="t" r="r" b="b"/>
            <a:pathLst>
              <a:path w="5278437" h="4778745">
                <a:moveTo>
                  <a:pt x="0" y="0"/>
                </a:moveTo>
                <a:lnTo>
                  <a:pt x="5278437" y="0"/>
                </a:lnTo>
                <a:lnTo>
                  <a:pt x="5278437" y="4778744"/>
                </a:lnTo>
                <a:lnTo>
                  <a:pt x="0" y="477874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685800" y="641474"/>
            <a:ext cx="17221200" cy="7168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324"/>
              </a:lnSpc>
            </a:pPr>
            <a:r>
              <a:rPr lang="en-US" sz="3600" b="1" dirty="0" err="1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Personalised</a:t>
            </a:r>
            <a:r>
              <a:rPr lang="en-US" sz="36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 Care and Self-Management Support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11200" y="1850374"/>
            <a:ext cx="9118600" cy="58085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Most diabetes management occurs outside healthcare settings.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NHS </a:t>
            </a:r>
            <a:r>
              <a:rPr lang="en-US" sz="2800" b="1" dirty="0" err="1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personalised</a:t>
            </a: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 care incorporates: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Shared decision making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Personalised</a:t>
            </a: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 care planning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Social prescribing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Self-management support</a:t>
            </a:r>
          </a:p>
          <a:p>
            <a:pPr marL="914400" lvl="1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Personal health budgets (NHS England, 2022).</a:t>
            </a:r>
          </a:p>
          <a:p>
            <a:pPr algn="just">
              <a:lnSpc>
                <a:spcPts val="3500"/>
              </a:lnSpc>
            </a:pPr>
            <a:endParaRPr lang="en-US" sz="2800" b="1" dirty="0">
              <a:solidFill>
                <a:srgbClr val="1870A7"/>
              </a:solidFill>
              <a:latin typeface="Muli"/>
              <a:ea typeface="Muli"/>
              <a:cs typeface="Muli"/>
              <a:sym typeface="Muli"/>
            </a:endParaRPr>
          </a:p>
          <a:p>
            <a:pPr algn="just">
              <a:lnSpc>
                <a:spcPts val="3500"/>
              </a:lnSpc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Benefits include: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Improved self-management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Better patient experience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Enhanced long-term outcomes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668000" y="2027967"/>
            <a:ext cx="6062111" cy="31155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Barriers include: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Low health literacy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Digital exclusion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Unequal access to services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"/>
                <a:ea typeface="Muli"/>
                <a:cs typeface="Muli"/>
                <a:sym typeface="Muli"/>
              </a:rPr>
              <a:t>Supporting patient empowerment is essential for sustainable diabetes management.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E427FF-5B03-7BCA-F739-F1AF75BAF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>
            <a:extLst>
              <a:ext uri="{FF2B5EF4-FFF2-40B4-BE49-F238E27FC236}">
                <a16:creationId xmlns:a16="http://schemas.microsoft.com/office/drawing/2014/main" id="{D85D5BE9-2227-4E31-3078-95E3D9229C16}"/>
              </a:ext>
            </a:extLst>
          </p:cNvPr>
          <p:cNvSpPr/>
          <p:nvPr/>
        </p:nvSpPr>
        <p:spPr>
          <a:xfrm>
            <a:off x="411167" y="90064"/>
            <a:ext cx="2771340" cy="2343374"/>
          </a:xfrm>
          <a:custGeom>
            <a:avLst/>
            <a:gdLst/>
            <a:ahLst/>
            <a:cxnLst/>
            <a:rect l="l" t="t" r="r" b="b"/>
            <a:pathLst>
              <a:path w="2771340" h="2343374">
                <a:moveTo>
                  <a:pt x="0" y="0"/>
                </a:moveTo>
                <a:lnTo>
                  <a:pt x="2771340" y="0"/>
                </a:lnTo>
                <a:lnTo>
                  <a:pt x="2771340" y="2343373"/>
                </a:lnTo>
                <a:lnTo>
                  <a:pt x="0" y="23433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E3677626-6A69-3DC7-67DE-67EE56383A7B}"/>
              </a:ext>
            </a:extLst>
          </p:cNvPr>
          <p:cNvSpPr txBox="1"/>
          <p:nvPr/>
        </p:nvSpPr>
        <p:spPr>
          <a:xfrm>
            <a:off x="4798359" y="1366724"/>
            <a:ext cx="8691283" cy="31406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4"/>
              </a:lnSpc>
            </a:pPr>
            <a:r>
              <a:rPr lang="en-US" sz="36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Conclusion</a:t>
            </a:r>
          </a:p>
          <a:p>
            <a:pPr algn="ctr">
              <a:lnSpc>
                <a:spcPts val="6324"/>
              </a:lnSpc>
            </a:pPr>
            <a:endParaRPr lang="en-US" sz="3600" b="1" dirty="0">
              <a:solidFill>
                <a:srgbClr val="1870A7"/>
              </a:solidFill>
              <a:latin typeface="Beatrix Antiqua Bold"/>
              <a:ea typeface="Beatrix Antiqua Bold"/>
              <a:cs typeface="Beatrix Antiqua Bold"/>
              <a:sym typeface="Beatrix Antiqua Bold"/>
            </a:endParaRPr>
          </a:p>
          <a:p>
            <a:pPr algn="ctr">
              <a:lnSpc>
                <a:spcPts val="6324"/>
              </a:lnSpc>
            </a:pPr>
            <a:endParaRPr lang="en-US" sz="3600" b="1" dirty="0">
              <a:solidFill>
                <a:srgbClr val="1870A7"/>
              </a:solidFill>
              <a:latin typeface="Beatrix Antiqua Bold"/>
              <a:ea typeface="Beatrix Antiqua Bold"/>
              <a:cs typeface="Beatrix Antiqua Bold"/>
              <a:sym typeface="Beatrix Antiqua Bold"/>
            </a:endParaRPr>
          </a:p>
          <a:p>
            <a:pPr algn="ctr">
              <a:lnSpc>
                <a:spcPts val="6324"/>
              </a:lnSpc>
            </a:pPr>
            <a:endParaRPr lang="en-US" sz="3600" b="1" dirty="0">
              <a:solidFill>
                <a:srgbClr val="1870A7"/>
              </a:solidFill>
              <a:latin typeface="Beatrix Antiqua Bold"/>
              <a:ea typeface="Beatrix Antiqua Bold"/>
              <a:cs typeface="Beatrix Antiqua Bold"/>
              <a:sym typeface="Beatrix Antiqua Bold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BA7EB2D4-454F-D313-9D71-81A52BBF9858}"/>
              </a:ext>
            </a:extLst>
          </p:cNvPr>
          <p:cNvSpPr txBox="1"/>
          <p:nvPr/>
        </p:nvSpPr>
        <p:spPr>
          <a:xfrm>
            <a:off x="1836648" y="2719809"/>
            <a:ext cx="14774952" cy="40132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Type 2 Diabetes Mellitus (T2DM) remains a major global public health challenge.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Health inequalities affect prevalence, diagnosis and access to care.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Effective management combines prevention, lifestyle changes and evidence-based treatment.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Person-centered approaches, such as the House of Care model, enhance self-management and engagement.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Reducing social inequalities is essential for better long-term outcomes.</a:t>
            </a:r>
          </a:p>
          <a:p>
            <a:pPr marL="457200" indent="-457200" algn="just">
              <a:lnSpc>
                <a:spcPts val="35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1870A7"/>
                </a:solidFill>
                <a:latin typeface="Muli Bold" panose="020B0604020202020204" charset="0"/>
                <a:ea typeface="Muli"/>
                <a:cs typeface="Muli"/>
                <a:sym typeface="Muli"/>
              </a:rPr>
              <a:t>Effective diabetes management requires integrated prevention, treatment and patient empowerment.</a:t>
            </a:r>
          </a:p>
        </p:txBody>
      </p:sp>
    </p:spTree>
    <p:extLst>
      <p:ext uri="{BB962C8B-B14F-4D97-AF65-F5344CB8AC3E}">
        <p14:creationId xmlns:p14="http://schemas.microsoft.com/office/powerpoint/2010/main" val="36860607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2D90B3-52FF-E217-7966-EFBCFC31E4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BBE1E64C-D1F2-B9F8-EE91-CD19E634EF31}"/>
              </a:ext>
            </a:extLst>
          </p:cNvPr>
          <p:cNvSpPr txBox="1"/>
          <p:nvPr/>
        </p:nvSpPr>
        <p:spPr>
          <a:xfrm>
            <a:off x="4572000" y="90064"/>
            <a:ext cx="8691283" cy="716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4"/>
              </a:lnSpc>
            </a:pPr>
            <a:r>
              <a:rPr lang="en-US" sz="36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References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8A526A63-AB8B-9C01-6B04-041E95B8DF48}"/>
              </a:ext>
            </a:extLst>
          </p:cNvPr>
          <p:cNvSpPr txBox="1"/>
          <p:nvPr/>
        </p:nvSpPr>
        <p:spPr>
          <a:xfrm>
            <a:off x="0" y="845027"/>
            <a:ext cx="18288000" cy="9541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Allen, J. (2023) 'The indirect effects of food insecurity on obesogenic environments', Frontiers in Public Health, 10. Available at: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  <a:hlinkClick r:id="rId3"/>
              </a:rPr>
              <a:t>https://doi.org/10.3389/fpubh.2022.1052957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uli" panose="020B06040202020202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Diabetes UK (2023) How many people in the UK have diabetes? Available at: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  <a:hlinkClick r:id="rId4"/>
              </a:rPr>
              <a:t>https://www.diabetes.org.uk/about-us/about-the-charity/our-strategy/statistics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 (Accessed: 23 June 2026).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Diabetes UK (2024) Cost of devastating complications highlights urgent need to transform diabetes care in the UK. Available at: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  <a:hlinkClick r:id="rId5"/>
              </a:rPr>
              <a:t>https://www.diabetes.org.uk/about-us/news-and-views/cost-complications-highlights-urgent-need-transform-diabetes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 (Accessed: 23 June 2026).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Elwyn, G.,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Dehlendorf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C., Epstein, R.M., Marrin, K., White, J. and Frosch, D.L. (2014) 'Shared decision making and motivational interviewing: achieving patient-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centered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 care across the spectrum of health care problems', The Annals of Family Medicine, 12(3), pp. 270–275. Available at: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  <a:hlinkClick r:id="rId6"/>
              </a:rPr>
              <a:t>https://doi.org/10.1370/afm.1615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uli" panose="020B06040202020202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Faugno, E., Galbraith, A.A., Walsh, K., Maglione, P.J., Farmer, J.R. and Ong, M.-S. (2024) 'Experiences with diagnostic delay among underserved racial and ethnic patients: a systematic review of the qualitative literature', BMJ Quality &amp; Safety, 34(3), p. bmjqs-2024-017506. Available at: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  <a:hlinkClick r:id="rId7"/>
              </a:rPr>
              <a:t>https://doi.org/10.1136/bmjqs-2024-017506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uli" panose="020B06040202020202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Galicia-Garcia, U., Benito-Vicente, A.,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Jebari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S., Larrea-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Sebal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A., Siddiqi, H., Uribe, K.B., Ostolaza, H. and Martin, C. (2020) 'Pathophysiology of type 2 diabetes mellitus', International Journal of Molecular Sciences, 21(17), pp. 1–34. Available at: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  <a:hlinkClick r:id="rId8"/>
              </a:rPr>
              <a:t>https://pmc.ncbi.nlm.nih.gov/articles/PMC7503727/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 (Accessed: 23 June 2026).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Gidudu, M., Nandutu, L.,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Ankunda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R.,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Epuitai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J.,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Lulenzi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J., Lydia,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Gavamukulya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Y. and Nabirye, R.C. (2025) 'Factors affecting lifestyle modification among adults with type II diabetes mellitus attending care at Mbale Regional Referral Hospital in Mbale City, Eastern Uganda: a mixed methods study', Journal of Public Health Research, 14(4). Available at: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  <a:hlinkClick r:id="rId9"/>
              </a:rPr>
              <a:t>https://doi.org/10.1177/22799036251395268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uli" panose="020B06040202020202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Grudniewicz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A., Gray, C.S.,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Boeckxstaens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P.,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Maeseneer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J.D. and Mold, J.W. (2023) 'Operationalizing the chronic care model with goal-oriented care', The Patient: Patient-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Centered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 Outcomes Research, 16(6), pp. 569–578. Available at: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  <a:hlinkClick r:id="rId10"/>
              </a:rPr>
              <a:t>https://doi.org/10.1007/s40271-023-00645-8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uli" panose="020B06040202020202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Gujral, U.P., Pradeepa, R., Weber, M.B., Narayan, K.M.V. and Mohan, V. (2013) 'Type 2 diabetes in South Asians: similarities and differences with white Caucasian and other populations', Annals of the New York Academy of Sciences, 1281(1), pp. 51–63. Available at: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  <a:hlinkClick r:id="rId11"/>
              </a:rPr>
              <a:t>https://doi.org/10.1111/j.1749-6632.2012.06838.x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uli" panose="020B06040202020202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International Diabetes Federation (2025) Diabetes facts &amp; figures. Available at: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  <a:hlinkClick r:id="rId12"/>
              </a:rPr>
              <a:t>https://idf.org/about-diabetes/diabetes-facts-figures/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 (Accessed: 23 June 2026).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Kolanu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N.D., Syeda, Z.R., Joshi, N., Singh, P. and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Erukulla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M. (2024a) 'The differential impact of medical therapy and lifestyle modification on cardiovascular health and risk of adverse cardiovascular events: a narrative review',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Cureus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. Available at: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  <a:hlinkClick r:id="rId13"/>
              </a:rPr>
              <a:t>https://doi.org/10.7759/cureus.57742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uli" panose="020B06040202020202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Kyrou, I.,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Tsigos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C.,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Mavrogianni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C., Cardon, G., Van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Stappen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V.,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Latomme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J., Kivelä, J., Wikström, K.,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Tsochev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K., Nanasi, A.,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Semanova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C., Mateo-Gallego, R., Lamiquiz-Moneo, I.,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Dafoulas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G.,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Timpel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P., Schwarz, P.E.H.,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Iotova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V.,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Tankova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T.,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Makrilakis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K. and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Manios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</a:rPr>
              <a:t>, Y. (2020) 'Sociodemographic and lifestyle-related risk factors for identifying vulnerable groups for type 2 diabetes: a narrative review with emphasis on data from Europe', BMC Endocrine Disorders, 20(S1). Available at: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uli" panose="020B0604020202020204" charset="0"/>
                <a:hlinkClick r:id="rId14"/>
              </a:rPr>
              <a:t>https://doi.org/10.1186/s12902-019-0463-3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uli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667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BCFD6C-9577-5DEF-EF41-C4FA9482A6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4E08FB65-F161-6192-2B6E-E1BAC9FA8FA3}"/>
              </a:ext>
            </a:extLst>
          </p:cNvPr>
          <p:cNvSpPr txBox="1"/>
          <p:nvPr/>
        </p:nvSpPr>
        <p:spPr>
          <a:xfrm>
            <a:off x="4572000" y="90064"/>
            <a:ext cx="8691283" cy="716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4"/>
              </a:lnSpc>
            </a:pPr>
            <a:r>
              <a:rPr lang="en-US" sz="3600" b="1" dirty="0">
                <a:solidFill>
                  <a:srgbClr val="1870A7"/>
                </a:solidFill>
                <a:latin typeface="Beatrix Antiqua Bold"/>
                <a:ea typeface="Beatrix Antiqua Bold"/>
                <a:cs typeface="Beatrix Antiqua Bold"/>
                <a:sym typeface="Beatrix Antiqua Bold"/>
              </a:rPr>
              <a:t>References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52003A37-F93D-5FD0-F456-931598DC39BE}"/>
              </a:ext>
            </a:extLst>
          </p:cNvPr>
          <p:cNvSpPr txBox="1"/>
          <p:nvPr/>
        </p:nvSpPr>
        <p:spPr>
          <a:xfrm>
            <a:off x="0" y="845027"/>
            <a:ext cx="18288000" cy="104644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defRPr/>
            </a:pPr>
            <a:endParaRPr lang="en-GB" sz="2000" dirty="0">
              <a:solidFill>
                <a:prstClr val="black"/>
              </a:solidFill>
              <a:latin typeface="Muli" panose="020B0604020202020204" charset="0"/>
            </a:endParaRPr>
          </a:p>
          <a:p>
            <a:pPr lvl="0">
              <a:defRPr/>
            </a:pP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Lakerveld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J. and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Mackenbach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J. (2017) 'The upstream determinants of adult obesity', Obesity Facts, 10(3), pp. 216–222.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3"/>
              </a:rPr>
              <a:t>https://doi.org/10.1159/000471489</a:t>
            </a:r>
            <a:endParaRPr lang="en-GB" sz="2000" dirty="0">
              <a:solidFill>
                <a:prstClr val="black"/>
              </a:solidFill>
              <a:latin typeface="Muli" panose="020B0604020202020204" charset="0"/>
            </a:endParaRPr>
          </a:p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Lo, C.W.H., Fei, Y. and Cheung, B.M.Y. (2021) 'Cardiovascular outcomes in trials of new antidiabetic drug classes', Cardiac Failure Review, 7.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4"/>
              </a:rPr>
              <a:t>https://doi.org/10.15420/cfr.2020.19</a:t>
            </a:r>
            <a:endParaRPr lang="en-GB" sz="2000" dirty="0">
              <a:solidFill>
                <a:prstClr val="black"/>
              </a:solidFill>
              <a:latin typeface="Muli" panose="020B0604020202020204" charset="0"/>
            </a:endParaRPr>
          </a:p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Lu, X., Xie, Q., Pan, X., Zhang, R., Zhang, X., Peng, G., Zhang, Y., Shen, S. and Tong, N. (2024) 'Type 2 diabetes mellitus in adults: pathogenesis, prevention and therapy', Signal Transduction and Targeted Therapy, 9(1), p. 262.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5"/>
              </a:rPr>
              <a:t>https://doi.org/10.1038/s41392-024-01951-9</a:t>
            </a:r>
            <a:endParaRPr lang="en-GB" sz="2000" dirty="0">
              <a:solidFill>
                <a:prstClr val="black"/>
              </a:solidFill>
              <a:latin typeface="Muli" panose="020B0604020202020204" charset="0"/>
            </a:endParaRPr>
          </a:p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National Institute for Health and Care Excellence (NICE) (2025) </a:t>
            </a:r>
            <a:r>
              <a:rPr lang="en-GB" sz="2000" i="1" dirty="0">
                <a:solidFill>
                  <a:prstClr val="black"/>
                </a:solidFill>
                <a:latin typeface="Muli" panose="020B0604020202020204" charset="0"/>
              </a:rPr>
              <a:t>Type 2 diabetes in adults: summary of medicines recommendations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. London: NICE.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6"/>
              </a:rPr>
              <a:t>https://www.nice.org.uk/guidance/ng28/resources/summary-of-medicines-recommendations-pdf-15610542877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 (Accessed: 23 June 2026).</a:t>
            </a:r>
          </a:p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NHS England (2019) Shared decision making.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7"/>
              </a:rPr>
              <a:t>https://www.england.nhs.uk/personalisedcare/shared-decision-making/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 (Accessed: 23 June 2026).</a:t>
            </a:r>
          </a:p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NHS England (2022) Personalised care.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8"/>
              </a:rPr>
              <a:t>https://www.england.nhs.uk/personalisedcare/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 (Accessed: 23 June 2026).</a:t>
            </a:r>
          </a:p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NICE (2015) Blood glucose management | Type 2 diabetes in adults: management.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9"/>
              </a:rPr>
              <a:t>https://www.nice.org.uk/guidance/ng28/chapter/Blood-glucose-management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 (Accessed: 23 June 2026).</a:t>
            </a:r>
          </a:p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Nikpour, S., Mehrdad, N., Sanjari, M., Aalaa, M., Heshmat, R.,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Mafinejad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M.K., Larijani, B.,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Nomali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M. and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Ghezeljeh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T.N. (2022) 'Challenges of type 2 diabetes mellitus management from the perspective of patients: conventional content analysis', Interactive Journal of Medical Research, 11(2), p. e41933.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10"/>
              </a:rPr>
              <a:t>https://doi.org/10.2196/41933</a:t>
            </a:r>
            <a:endParaRPr lang="en-GB" sz="2000" dirty="0">
              <a:solidFill>
                <a:prstClr val="black"/>
              </a:solidFill>
              <a:latin typeface="Muli" panose="020B0604020202020204" charset="0"/>
            </a:endParaRPr>
          </a:p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Regal, B.,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Budjanovcanin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A., Van Elk, S. and Ferlie, E. (2023) 'Organizing for co-production: the role of leadership cultures', Public Management Review, 26(8), pp. 1–27.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11"/>
              </a:rPr>
              <a:t>https://doi.org/10.1080/14719037.2023.2271477</a:t>
            </a:r>
            <a:endParaRPr lang="en-GB" sz="2000" dirty="0">
              <a:solidFill>
                <a:prstClr val="black"/>
              </a:solidFill>
              <a:latin typeface="Muli" panose="020B0604020202020204" charset="0"/>
            </a:endParaRPr>
          </a:p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Sayed Ahmed, H.A., Mohamed, S.F., Joudeh, A.I.,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Elotla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S.F., Mostafa, M., Shah, J., Fouad, A.M. and Abdelazim, S.A. (2025) 'Combined symptoms of diabetes distress, depression, and anxiety and their association with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glycemic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 control in primary care patients with type 2 diabetes in Egypt', Diabetology International, 16(2), pp. 326–338.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12"/>
              </a:rPr>
              <a:t>https://doi.org/10.1007/s13340-025-00793-2</a:t>
            </a:r>
            <a:endParaRPr lang="en-GB" sz="2000" dirty="0">
              <a:solidFill>
                <a:prstClr val="black"/>
              </a:solidFill>
              <a:latin typeface="Muli" panose="020B0604020202020204" charset="0"/>
            </a:endParaRPr>
          </a:p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Selvakumar, D.,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Sivanandy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P., Ingle, P.V. and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Theivasigamani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K. (2023) 'Relationship between treatment burden, health literacy, and medication adherence in older adults coping with multiple chronic conditions', Medicina, 59(8), p. 1401.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13"/>
              </a:rPr>
              <a:t>https://doi.org/10.3390/medicina59081401</a:t>
            </a:r>
            <a:endParaRPr lang="en-GB" sz="2000" dirty="0">
              <a:solidFill>
                <a:prstClr val="black"/>
              </a:solidFill>
              <a:latin typeface="Muli" panose="020B0604020202020204" charset="0"/>
            </a:endParaRPr>
          </a:p>
          <a:p>
            <a:pPr lvl="0">
              <a:defRPr/>
            </a:pP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Świątoniowska-Lonc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N.,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Tański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W.,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Polański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J., Jankowska-Polańska, B. and Mazur, G. (2021a) 'Psychosocial determinants of treatment adherence in patients with type 2 diabetes – a review', Diabetes, Metabolic Syndrome and Obesity: Targets and Therapy, 14(1), pp. 2701–2715.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14"/>
              </a:rPr>
              <a:t>https://doi.org/10.2147/DMSO.S308322</a:t>
            </a:r>
            <a:endParaRPr lang="en-GB" sz="2000" dirty="0">
              <a:solidFill>
                <a:prstClr val="black"/>
              </a:solidFill>
              <a:latin typeface="Muli" panose="020B0604020202020204" charset="0"/>
            </a:endParaRPr>
          </a:p>
          <a:p>
            <a:pPr lvl="0">
              <a:defRPr/>
            </a:pP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Valabhji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J., Barron, E., Bradley, D.,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Bakhai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C., Fagg, J., O’Neill, S., Young, B., Wareham, N.,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Khunti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K., Jebb, S. and Smith, J. (2020) 'Early outcomes from the English National Health Service Diabetes Prevention Programme', Diabetes Care, 43(1), pp. 152–160.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15"/>
              </a:rPr>
              <a:t>https://doi.org/10.2337/dc19-1425</a:t>
            </a:r>
            <a:endParaRPr lang="en-GB" sz="2000" dirty="0">
              <a:solidFill>
                <a:prstClr val="black"/>
              </a:solidFill>
              <a:latin typeface="Muli" panose="020B0604020202020204" charset="0"/>
            </a:endParaRPr>
          </a:p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World Health Organization (2024) Diabetes.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16"/>
              </a:rPr>
              <a:t>https://www.who.int/news-room/fact-sheets/detail/diabetes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 (Accessed: 23 June 2026).</a:t>
            </a:r>
          </a:p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Zakir, M., Ahuja, N.,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Surksha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M.A., Sachdev, R.,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Kalariya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Y., Nasir, M., Kashif, M.,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Shahzeen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F., Tayyab, A., Khan, M.S.M., Junejo, M., Kumar, F.M.,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Varrassi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G., Kumar, S., Khatri, M. and Mohamad, T. (2023) 'Cardiovascular complications of diabetes: from microvascular to macrovascular pathways', </a:t>
            </a:r>
            <a:r>
              <a:rPr lang="en-GB" sz="2000" dirty="0" err="1">
                <a:solidFill>
                  <a:prstClr val="black"/>
                </a:solidFill>
                <a:latin typeface="Muli" panose="020B0604020202020204" charset="0"/>
              </a:rPr>
              <a:t>Cureus</a:t>
            </a:r>
            <a:r>
              <a:rPr lang="en-GB" sz="2000" dirty="0">
                <a:solidFill>
                  <a:prstClr val="black"/>
                </a:solidFill>
                <a:latin typeface="Muli" panose="020B0604020202020204" charset="0"/>
              </a:rPr>
              <a:t>, 15(9). Available at: </a:t>
            </a:r>
            <a:r>
              <a:rPr lang="en-GB" sz="2000" u="sng" dirty="0">
                <a:solidFill>
                  <a:prstClr val="black"/>
                </a:solidFill>
                <a:latin typeface="Muli" panose="020B0604020202020204" charset="0"/>
                <a:hlinkClick r:id="rId17"/>
              </a:rPr>
              <a:t>https://doi.org/10.7759/cureus.45835</a:t>
            </a:r>
            <a:endParaRPr lang="en-GB" sz="2000" dirty="0">
              <a:solidFill>
                <a:prstClr val="black"/>
              </a:solidFill>
              <a:latin typeface="Muli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97176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1743786" y="-12700"/>
            <a:ext cx="6544213" cy="10299700"/>
          </a:xfrm>
          <a:custGeom>
            <a:avLst/>
            <a:gdLst/>
            <a:ahLst/>
            <a:cxnLst/>
            <a:rect l="l" t="t" r="r" b="b"/>
            <a:pathLst>
              <a:path w="6929426" h="10706808">
                <a:moveTo>
                  <a:pt x="6929426" y="0"/>
                </a:moveTo>
                <a:lnTo>
                  <a:pt x="0" y="0"/>
                </a:lnTo>
                <a:lnTo>
                  <a:pt x="0" y="10706808"/>
                </a:lnTo>
                <a:lnTo>
                  <a:pt x="6929426" y="10706808"/>
                </a:lnTo>
                <a:lnTo>
                  <a:pt x="6929426" y="0"/>
                </a:lnTo>
                <a:close/>
              </a:path>
            </a:pathLst>
          </a:custGeom>
          <a:blipFill>
            <a:blip r:embed="rId2"/>
            <a:stretch>
              <a:fillRect r="-5451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0" y="-12700"/>
            <a:ext cx="6929426" cy="10299700"/>
          </a:xfrm>
          <a:custGeom>
            <a:avLst/>
            <a:gdLst/>
            <a:ahLst/>
            <a:cxnLst/>
            <a:rect l="l" t="t" r="r" b="b"/>
            <a:pathLst>
              <a:path w="6929426" h="10706808">
                <a:moveTo>
                  <a:pt x="0" y="0"/>
                </a:moveTo>
                <a:lnTo>
                  <a:pt x="6929426" y="0"/>
                </a:lnTo>
                <a:lnTo>
                  <a:pt x="6929426" y="10706808"/>
                </a:lnTo>
                <a:lnTo>
                  <a:pt x="0" y="107068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5451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676400" y="3467100"/>
            <a:ext cx="14309205" cy="42650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664"/>
              </a:lnSpc>
            </a:pPr>
            <a:r>
              <a:rPr lang="en-US" sz="9600" dirty="0">
                <a:solidFill>
                  <a:srgbClr val="1870A7"/>
                </a:solidFill>
                <a:latin typeface="Beatrix Antiqua"/>
                <a:ea typeface="Beatrix Antiqua"/>
                <a:cs typeface="Beatrix Antiqua"/>
                <a:sym typeface="Beatrix Antiqua"/>
              </a:rPr>
              <a:t>Thank You</a:t>
            </a:r>
          </a:p>
          <a:p>
            <a:pPr algn="ctr">
              <a:lnSpc>
                <a:spcPts val="17664"/>
              </a:lnSpc>
            </a:pPr>
            <a:r>
              <a:rPr lang="en-US" sz="9600" dirty="0">
                <a:solidFill>
                  <a:srgbClr val="1870A7"/>
                </a:solidFill>
                <a:latin typeface="Beatrix Antiqua"/>
                <a:ea typeface="Beatrix Antiqua"/>
                <a:cs typeface="Beatrix Antiqua"/>
                <a:sym typeface="Wingdings" panose="05000000000000000000" pitchFamily="2" charset="2"/>
              </a:rPr>
              <a:t></a:t>
            </a:r>
            <a:endParaRPr lang="en-US" sz="9600" dirty="0">
              <a:solidFill>
                <a:srgbClr val="1870A7"/>
              </a:solidFill>
              <a:latin typeface="Beatrix Antiqua"/>
              <a:ea typeface="Beatrix Antiqua"/>
              <a:cs typeface="Beatrix Antiqua"/>
              <a:sym typeface="Beatrix Antiqua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2569778" y="4386766"/>
            <a:ext cx="1789870" cy="1513468"/>
          </a:xfrm>
          <a:custGeom>
            <a:avLst/>
            <a:gdLst/>
            <a:ahLst/>
            <a:cxnLst/>
            <a:rect l="l" t="t" r="r" b="b"/>
            <a:pathLst>
              <a:path w="1789870" h="1513468">
                <a:moveTo>
                  <a:pt x="0" y="0"/>
                </a:moveTo>
                <a:lnTo>
                  <a:pt x="1789870" y="0"/>
                </a:lnTo>
                <a:lnTo>
                  <a:pt x="1789870" y="1513468"/>
                </a:lnTo>
                <a:lnTo>
                  <a:pt x="0" y="15134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3877701" y="4386766"/>
            <a:ext cx="1791268" cy="1513468"/>
          </a:xfrm>
          <a:custGeom>
            <a:avLst/>
            <a:gdLst/>
            <a:ahLst/>
            <a:cxnLst/>
            <a:rect l="l" t="t" r="r" b="b"/>
            <a:pathLst>
              <a:path w="1791268" h="1513468">
                <a:moveTo>
                  <a:pt x="0" y="0"/>
                </a:moveTo>
                <a:lnTo>
                  <a:pt x="1791267" y="0"/>
                </a:lnTo>
                <a:lnTo>
                  <a:pt x="1791267" y="1513468"/>
                </a:lnTo>
                <a:lnTo>
                  <a:pt x="0" y="15134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2521</Words>
  <Application>Microsoft Office PowerPoint</Application>
  <PresentationFormat>Custom</PresentationFormat>
  <Paragraphs>175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Muli</vt:lpstr>
      <vt:lpstr>Arial</vt:lpstr>
      <vt:lpstr>Beatrix Antiqua Bold</vt:lpstr>
      <vt:lpstr>Muli Bold</vt:lpstr>
      <vt:lpstr>Beatrix Antiqua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2026-06-23T17:30:54Z</dcterms:created>
  <dcterms:modified xsi:type="dcterms:W3CDTF">2026-07-12T21:49:26Z</dcterms:modified>
  <dc:identifier/>
</cp:coreProperties>
</file>