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85" r:id="rId2"/>
    <p:sldId id="286" r:id="rId3"/>
    <p:sldId id="272" r:id="rId4"/>
    <p:sldId id="273" r:id="rId5"/>
    <p:sldId id="275" r:id="rId6"/>
    <p:sldId id="274" r:id="rId7"/>
    <p:sldId id="289" r:id="rId8"/>
    <p:sldId id="294" r:id="rId9"/>
    <p:sldId id="293" r:id="rId1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38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4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1" d="100"/>
        <a:sy n="121" d="100"/>
      </p:scale>
      <p:origin x="0" y="-15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092130D-0E64-483E-A222-B8395699210C}" type="slidenum">
              <a:rPr lang="en-GB" altLang="en-US">
                <a:latin typeface="Times New Roman" panose="02020603050405020304" pitchFamily="18" charset="0"/>
              </a:rPr>
              <a:pPr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219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0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69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167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04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06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1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343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90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98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758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11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90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D18969DA-E869-40AF-94FC-E40F96D7D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750093" y="1472609"/>
            <a:ext cx="3343275" cy="2135692"/>
          </a:xfrm>
        </p:spPr>
        <p:txBody>
          <a:bodyPr>
            <a:normAutofit/>
          </a:bodyPr>
          <a:lstStyle/>
          <a:p>
            <a:r>
              <a:rPr lang="en-GB" sz="3800"/>
              <a:t>Useful Tips to Find Relevant Content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43666" y="3833038"/>
            <a:ext cx="3157792" cy="1063256"/>
          </a:xfrm>
        </p:spPr>
        <p:txBody>
          <a:bodyPr>
            <a:normAutofit/>
          </a:bodyPr>
          <a:lstStyle/>
          <a:p>
            <a:r>
              <a:rPr lang="en-GB" sz="1600"/>
              <a:t>Dr. Badir Miftah</a:t>
            </a:r>
          </a:p>
        </p:txBody>
      </p:sp>
      <p:sp>
        <p:nvSpPr>
          <p:cNvPr id="28" name="Freeform: Shape 18">
            <a:extLst>
              <a:ext uri="{FF2B5EF4-FFF2-40B4-BE49-F238E27FC236}">
                <a16:creationId xmlns:a16="http://schemas.microsoft.com/office/drawing/2014/main" id="{0776B1EE-A7D1-46A3-81E9-19E58E41D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42446" y="1"/>
            <a:ext cx="5701553" cy="484093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8A2604-C2A1-AB1C-EB9A-E1E9738C9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587" y="2390827"/>
            <a:ext cx="3888159" cy="1642746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0A40C28-B748-4B4A-BF04-30E783CE7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04329"/>
            <a:ext cx="8010421" cy="1353672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99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>
                <a:latin typeface="+mn-lt"/>
              </a:rPr>
              <a:t>Question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Think about assignments that you have done during your studies</a:t>
            </a:r>
          </a:p>
          <a:p>
            <a:endParaRPr lang="en-GB" sz="1900"/>
          </a:p>
          <a:p>
            <a:r>
              <a:rPr lang="en-GB" sz="1900"/>
              <a:t>What have been the difficulties in finding and using good literature?</a:t>
            </a:r>
          </a:p>
        </p:txBody>
      </p:sp>
      <p:pic>
        <p:nvPicPr>
          <p:cNvPr id="12" name="Picture 11" descr="Glasses on top of a book">
            <a:extLst>
              <a:ext uri="{FF2B5EF4-FFF2-40B4-BE49-F238E27FC236}">
                <a16:creationId xmlns:a16="http://schemas.microsoft.com/office/drawing/2014/main" id="{22F2E8C2-A058-46B3-225D-5547F09321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15" r="37747" b="-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5384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500" y="-2"/>
            <a:ext cx="3052451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82600" y="640080"/>
            <a:ext cx="2322320" cy="56132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Process of searching for and obtaining the literature</a:t>
            </a:r>
            <a:endParaRPr lang="en-US" sz="4000" b="1" i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endParaRPr lang="en-US" sz="4000" b="1" i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524863" y="640082"/>
            <a:ext cx="5136536" cy="5577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2179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1	</a:t>
            </a:r>
            <a:r>
              <a:rPr lang="en-US" sz="2400" dirty="0"/>
              <a:t>Decide on your topic.</a:t>
            </a:r>
          </a:p>
          <a:p>
            <a:pPr marL="282179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2	</a:t>
            </a:r>
            <a:r>
              <a:rPr lang="en-US" sz="2400" dirty="0"/>
              <a:t>Identify and note the search terms and phrases you will use.</a:t>
            </a:r>
          </a:p>
          <a:p>
            <a:pPr marL="282179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3	</a:t>
            </a:r>
            <a:r>
              <a:rPr lang="en-US" sz="2400" dirty="0"/>
              <a:t>Choose your online databases.</a:t>
            </a:r>
          </a:p>
          <a:p>
            <a:pPr marL="282179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b="1" dirty="0"/>
              <a:t>4	</a:t>
            </a:r>
            <a:r>
              <a:rPr lang="en-US" sz="2400" dirty="0"/>
              <a:t>Undertake your search.</a:t>
            </a:r>
          </a:p>
          <a:p>
            <a:pPr marL="282179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tabLst>
                <a:tab pos="685800" algn="l"/>
                <a:tab pos="342900" algn="l"/>
              </a:tabLst>
              <a:defRPr/>
            </a:pPr>
            <a:r>
              <a:rPr lang="en-US" sz="2400" dirty="0"/>
              <a:t>Download relevant publications.</a:t>
            </a:r>
          </a:p>
          <a:p>
            <a:pPr algn="r" defTabSz="914400">
              <a:lnSpc>
                <a:spcPct val="90000"/>
              </a:lnSpc>
              <a:spcAft>
                <a:spcPts val="600"/>
              </a:spcAft>
              <a:tabLst>
                <a:tab pos="685800" algn="l"/>
                <a:tab pos="342900" algn="l"/>
              </a:tabLst>
              <a:defRPr/>
            </a:pPr>
            <a:r>
              <a:rPr lang="en-US" i="1" dirty="0"/>
              <a:t>(Saunders &amp; Lewis, 2018)</a:t>
            </a:r>
          </a:p>
        </p:txBody>
      </p:sp>
    </p:spTree>
    <p:extLst>
      <p:ext uri="{BB962C8B-B14F-4D97-AF65-F5344CB8AC3E}">
        <p14:creationId xmlns:p14="http://schemas.microsoft.com/office/powerpoint/2010/main" val="13174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6392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27509" y="723898"/>
            <a:ext cx="4501582" cy="14954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500">
                <a:latin typeface="+mn-lt"/>
              </a:rPr>
              <a:t>Searching for Books and Articles</a:t>
            </a:r>
            <a:endParaRPr lang="en-US" altLang="en-US" sz="3500">
              <a:latin typeface="+mn-lt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27510" y="2405067"/>
            <a:ext cx="4501582" cy="372903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68580" tIns="34290" rIns="68580" bIns="3429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1400"/>
              <a:t>Start with module reading-lists</a:t>
            </a:r>
            <a:endParaRPr lang="en-US" altLang="en-US" sz="1400"/>
          </a:p>
          <a:p>
            <a:r>
              <a:rPr lang="en-GB" altLang="en-US" sz="1400"/>
              <a:t>Consult the references and bibliographies of good journal articles recommended textbooks</a:t>
            </a:r>
            <a:endParaRPr lang="en-US" altLang="en-US" sz="1400"/>
          </a:p>
          <a:p>
            <a:r>
              <a:rPr lang="en-GB" altLang="en-US" sz="1400"/>
              <a:t>Use the library of your institution</a:t>
            </a:r>
          </a:p>
          <a:p>
            <a:pPr lvl="1"/>
            <a:r>
              <a:rPr lang="en-US" altLang="en-US" sz="1400"/>
              <a:t>to find out what is available</a:t>
            </a:r>
          </a:p>
          <a:p>
            <a:pPr lvl="1"/>
            <a:r>
              <a:rPr lang="en-US" altLang="en-US" sz="1400"/>
              <a:t>to find out your institution’s subscriptions to on-line databases</a:t>
            </a:r>
          </a:p>
          <a:p>
            <a:r>
              <a:rPr lang="hu-HU" altLang="en-US" sz="1400"/>
              <a:t>Use </a:t>
            </a:r>
            <a:r>
              <a:rPr lang="en-GB" altLang="en-US" sz="1400"/>
              <a:t>electronic databases</a:t>
            </a:r>
          </a:p>
          <a:p>
            <a:pPr lvl="1"/>
            <a:r>
              <a:rPr lang="hu-HU" altLang="en-US" sz="1400"/>
              <a:t>SSCI (</a:t>
            </a:r>
            <a:r>
              <a:rPr lang="en-US" altLang="en-US" sz="1400" i="1"/>
              <a:t>S</a:t>
            </a:r>
            <a:r>
              <a:rPr lang="hu-HU" altLang="en-US" sz="1400" i="1"/>
              <a:t>ocial Sciences Citation Index</a:t>
            </a:r>
            <a:r>
              <a:rPr lang="hu-HU" altLang="en-US" sz="1400"/>
              <a:t>) </a:t>
            </a:r>
            <a:r>
              <a:rPr lang="en-US" altLang="en-US" sz="1400"/>
              <a:t>(wok.mimas.ac.uk)</a:t>
            </a:r>
            <a:r>
              <a:rPr lang="hu-HU" altLang="en-US" sz="1400"/>
              <a:t>,</a:t>
            </a:r>
            <a:r>
              <a:rPr lang="en-GB" altLang="en-US" sz="1400"/>
              <a:t> ABI</a:t>
            </a:r>
            <a:r>
              <a:rPr lang="hu-HU" altLang="en-US" sz="1400"/>
              <a:t>/INFORM (</a:t>
            </a:r>
            <a:r>
              <a:rPr lang="en-GB" altLang="en-US" sz="1400"/>
              <a:t>proquest.com</a:t>
            </a:r>
            <a:r>
              <a:rPr lang="hu-HU" altLang="en-US" sz="1400"/>
              <a:t>)</a:t>
            </a:r>
            <a:endParaRPr lang="en-US" altLang="en-US" sz="1400"/>
          </a:p>
          <a:p>
            <a:pPr lvl="1"/>
            <a:r>
              <a:rPr lang="hu-HU" altLang="en-US" sz="1400"/>
              <a:t>EBSCO (</a:t>
            </a:r>
            <a:r>
              <a:rPr lang="en-GB" altLang="en-US" sz="1400"/>
              <a:t>epnet.com)</a:t>
            </a:r>
            <a:endParaRPr lang="en-US" altLang="en-US" sz="1400"/>
          </a:p>
          <a:p>
            <a:pPr lvl="1"/>
            <a:r>
              <a:rPr lang="en-US" altLang="en-US" sz="1400"/>
              <a:t>Use key words and define search parameters</a:t>
            </a:r>
            <a:endParaRPr lang="hu-HU" altLang="en-US" sz="1400"/>
          </a:p>
        </p:txBody>
      </p:sp>
      <p:pic>
        <p:nvPicPr>
          <p:cNvPr id="16389" name="Picture 16388" descr="Glasses on top of a book">
            <a:extLst>
              <a:ext uri="{FF2B5EF4-FFF2-40B4-BE49-F238E27FC236}">
                <a16:creationId xmlns:a16="http://schemas.microsoft.com/office/drawing/2014/main" id="{85A105E0-1ABC-88FA-D15D-AE68B1A02D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48" r="44580" b="-1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8277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2" name="Rectangle 1537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3500">
                <a:latin typeface="+mn-lt"/>
              </a:rPr>
              <a:t>Sources of literature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r>
              <a:rPr lang="en-GB" altLang="en-US" sz="1600"/>
              <a:t>Academic journals</a:t>
            </a:r>
          </a:p>
          <a:p>
            <a:r>
              <a:rPr lang="en-GB" altLang="en-US" sz="1600"/>
              <a:t>Textbooks</a:t>
            </a:r>
          </a:p>
          <a:p>
            <a:pPr eaLnBrk="1" hangingPunct="1"/>
            <a:r>
              <a:rPr lang="en-GB" altLang="en-US" sz="1600"/>
              <a:t>General reports</a:t>
            </a:r>
          </a:p>
          <a:p>
            <a:pPr eaLnBrk="1" hangingPunct="1"/>
            <a:r>
              <a:rPr lang="en-GB" altLang="en-US" sz="1600"/>
              <a:t>Theses</a:t>
            </a:r>
          </a:p>
          <a:p>
            <a:pPr eaLnBrk="1" hangingPunct="1"/>
            <a:r>
              <a:rPr lang="en-GB" altLang="en-US" sz="1600"/>
              <a:t>Conference reports</a:t>
            </a:r>
          </a:p>
          <a:p>
            <a:pPr eaLnBrk="1" hangingPunct="1"/>
            <a:r>
              <a:rPr lang="en-GB" altLang="en-US" sz="1600"/>
              <a:t>Newspapers</a:t>
            </a:r>
          </a:p>
          <a:p>
            <a:pPr eaLnBrk="1" hangingPunct="1"/>
            <a:r>
              <a:rPr lang="en-GB" altLang="en-US" sz="1600"/>
              <a:t>Internet websites</a:t>
            </a:r>
          </a:p>
          <a:p>
            <a:pPr eaLnBrk="1" hangingPunct="1"/>
            <a:endParaRPr lang="en-GB" altLang="en-US" sz="1600"/>
          </a:p>
          <a:p>
            <a:r>
              <a:rPr lang="en-US" altLang="en-US" sz="1600" b="1">
                <a:latin typeface="Liberation Sans" pitchFamily="34" charset="0"/>
              </a:rPr>
              <a:t>academic journal articles </a:t>
            </a:r>
            <a:r>
              <a:rPr lang="en-US" altLang="en-US" sz="1600">
                <a:latin typeface="Liberation Sans" pitchFamily="34" charset="0"/>
              </a:rPr>
              <a:t>are a premier source for a literature review!</a:t>
            </a:r>
            <a:endParaRPr lang="en-GB" altLang="en-US" sz="1600">
              <a:latin typeface="Liberation Sans" pitchFamily="34" charset="0"/>
            </a:endParaRPr>
          </a:p>
          <a:p>
            <a:pPr eaLnBrk="1" hangingPunct="1"/>
            <a:endParaRPr lang="en-GB" altLang="en-US" sz="1600"/>
          </a:p>
        </p:txBody>
      </p:sp>
      <p:sp>
        <p:nvSpPr>
          <p:cNvPr id="15374" name="Rectangle 1537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6" name="Rectangle 1537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78" name="Rectangle 1537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80" name="Rectangle 1537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975" y="2381461"/>
            <a:ext cx="3127897" cy="2126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229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759" name="Rectangle 7475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700">
                <a:latin typeface="+mn-lt"/>
              </a:rPr>
              <a:t>What if I can’t find any relevant sources</a:t>
            </a:r>
          </a:p>
        </p:txBody>
      </p:sp>
      <p:sp>
        <p:nvSpPr>
          <p:cNvPr id="7476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960120 w 8229600"/>
              <a:gd name="connsiteY2" fmla="*/ 0 h 18288"/>
              <a:gd name="connsiteX3" fmla="*/ 1481328 w 8229600"/>
              <a:gd name="connsiteY3" fmla="*/ 0 h 18288"/>
              <a:gd name="connsiteX4" fmla="*/ 2167128 w 8229600"/>
              <a:gd name="connsiteY4" fmla="*/ 0 h 18288"/>
              <a:gd name="connsiteX5" fmla="*/ 2935224 w 8229600"/>
              <a:gd name="connsiteY5" fmla="*/ 0 h 18288"/>
              <a:gd name="connsiteX6" fmla="*/ 3785616 w 8229600"/>
              <a:gd name="connsiteY6" fmla="*/ 0 h 18288"/>
              <a:gd name="connsiteX7" fmla="*/ 4636008 w 8229600"/>
              <a:gd name="connsiteY7" fmla="*/ 0 h 18288"/>
              <a:gd name="connsiteX8" fmla="*/ 5239512 w 8229600"/>
              <a:gd name="connsiteY8" fmla="*/ 0 h 18288"/>
              <a:gd name="connsiteX9" fmla="*/ 6007608 w 8229600"/>
              <a:gd name="connsiteY9" fmla="*/ 0 h 18288"/>
              <a:gd name="connsiteX10" fmla="*/ 6693408 w 8229600"/>
              <a:gd name="connsiteY10" fmla="*/ 0 h 18288"/>
              <a:gd name="connsiteX11" fmla="*/ 7296912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626096 w 8229600"/>
              <a:gd name="connsiteY14" fmla="*/ 18288 h 18288"/>
              <a:gd name="connsiteX15" fmla="*/ 7022592 w 8229600"/>
              <a:gd name="connsiteY15" fmla="*/ 18288 h 18288"/>
              <a:gd name="connsiteX16" fmla="*/ 6172200 w 8229600"/>
              <a:gd name="connsiteY16" fmla="*/ 18288 h 18288"/>
              <a:gd name="connsiteX17" fmla="*/ 5650992 w 8229600"/>
              <a:gd name="connsiteY17" fmla="*/ 18288 h 18288"/>
              <a:gd name="connsiteX18" fmla="*/ 4882896 w 8229600"/>
              <a:gd name="connsiteY18" fmla="*/ 18288 h 18288"/>
              <a:gd name="connsiteX19" fmla="*/ 4443984 w 8229600"/>
              <a:gd name="connsiteY19" fmla="*/ 18288 h 18288"/>
              <a:gd name="connsiteX20" fmla="*/ 3758184 w 8229600"/>
              <a:gd name="connsiteY20" fmla="*/ 18288 h 18288"/>
              <a:gd name="connsiteX21" fmla="*/ 3236976 w 8229600"/>
              <a:gd name="connsiteY21" fmla="*/ 18288 h 18288"/>
              <a:gd name="connsiteX22" fmla="*/ 2386584 w 8229600"/>
              <a:gd name="connsiteY22" fmla="*/ 18288 h 18288"/>
              <a:gd name="connsiteX23" fmla="*/ 1947672 w 8229600"/>
              <a:gd name="connsiteY23" fmla="*/ 18288 h 18288"/>
              <a:gd name="connsiteX24" fmla="*/ 1261872 w 8229600"/>
              <a:gd name="connsiteY24" fmla="*/ 18288 h 18288"/>
              <a:gd name="connsiteX25" fmla="*/ 822960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15278" y="6969"/>
                  <a:pt x="340572" y="21894"/>
                  <a:pt x="521208" y="0"/>
                </a:cubicBezTo>
                <a:cubicBezTo>
                  <a:pt x="745939" y="29643"/>
                  <a:pt x="1127486" y="-40512"/>
                  <a:pt x="1371600" y="0"/>
                </a:cubicBezTo>
                <a:cubicBezTo>
                  <a:pt x="1567490" y="28416"/>
                  <a:pt x="1945702" y="13075"/>
                  <a:pt x="2221992" y="0"/>
                </a:cubicBezTo>
                <a:cubicBezTo>
                  <a:pt x="2446218" y="-17340"/>
                  <a:pt x="2853686" y="-7924"/>
                  <a:pt x="3072384" y="0"/>
                </a:cubicBezTo>
                <a:cubicBezTo>
                  <a:pt x="3286960" y="20656"/>
                  <a:pt x="3324417" y="20174"/>
                  <a:pt x="3511296" y="0"/>
                </a:cubicBezTo>
                <a:cubicBezTo>
                  <a:pt x="3710690" y="-39182"/>
                  <a:pt x="3945457" y="-64074"/>
                  <a:pt x="4114800" y="0"/>
                </a:cubicBezTo>
                <a:cubicBezTo>
                  <a:pt x="4336079" y="28138"/>
                  <a:pt x="4420759" y="12117"/>
                  <a:pt x="4553712" y="0"/>
                </a:cubicBezTo>
                <a:cubicBezTo>
                  <a:pt x="4688252" y="-2224"/>
                  <a:pt x="5047430" y="19664"/>
                  <a:pt x="5239512" y="0"/>
                </a:cubicBezTo>
                <a:cubicBezTo>
                  <a:pt x="5424392" y="-49610"/>
                  <a:pt x="5708717" y="13540"/>
                  <a:pt x="5843016" y="0"/>
                </a:cubicBezTo>
                <a:cubicBezTo>
                  <a:pt x="6005788" y="32949"/>
                  <a:pt x="6198255" y="37080"/>
                  <a:pt x="6611112" y="0"/>
                </a:cubicBezTo>
                <a:cubicBezTo>
                  <a:pt x="6954152" y="635"/>
                  <a:pt x="7244390" y="18057"/>
                  <a:pt x="7461504" y="0"/>
                </a:cubicBezTo>
                <a:cubicBezTo>
                  <a:pt x="7693790" y="9882"/>
                  <a:pt x="7984486" y="17646"/>
                  <a:pt x="8229600" y="0"/>
                </a:cubicBezTo>
                <a:cubicBezTo>
                  <a:pt x="8228428" y="6016"/>
                  <a:pt x="8229853" y="9684"/>
                  <a:pt x="8229600" y="18288"/>
                </a:cubicBezTo>
                <a:cubicBezTo>
                  <a:pt x="7945777" y="19945"/>
                  <a:pt x="7812308" y="-8511"/>
                  <a:pt x="7461504" y="18288"/>
                </a:cubicBezTo>
                <a:cubicBezTo>
                  <a:pt x="7129391" y="53185"/>
                  <a:pt x="7087333" y="41906"/>
                  <a:pt x="6940296" y="18288"/>
                </a:cubicBezTo>
                <a:cubicBezTo>
                  <a:pt x="6810862" y="-23020"/>
                  <a:pt x="6701312" y="19361"/>
                  <a:pt x="6419088" y="18288"/>
                </a:cubicBezTo>
                <a:cubicBezTo>
                  <a:pt x="6152777" y="18855"/>
                  <a:pt x="5868611" y="48802"/>
                  <a:pt x="5650992" y="18288"/>
                </a:cubicBezTo>
                <a:cubicBezTo>
                  <a:pt x="5439747" y="15250"/>
                  <a:pt x="5334901" y="-1044"/>
                  <a:pt x="5129784" y="18288"/>
                </a:cubicBezTo>
                <a:cubicBezTo>
                  <a:pt x="4955906" y="40458"/>
                  <a:pt x="4793216" y="33888"/>
                  <a:pt x="4690872" y="18288"/>
                </a:cubicBezTo>
                <a:cubicBezTo>
                  <a:pt x="4552374" y="31087"/>
                  <a:pt x="4318742" y="6248"/>
                  <a:pt x="4087368" y="18288"/>
                </a:cubicBezTo>
                <a:cubicBezTo>
                  <a:pt x="3849418" y="32625"/>
                  <a:pt x="3751577" y="29688"/>
                  <a:pt x="3401568" y="18288"/>
                </a:cubicBezTo>
                <a:cubicBezTo>
                  <a:pt x="3067953" y="20409"/>
                  <a:pt x="3012425" y="26879"/>
                  <a:pt x="2798064" y="18288"/>
                </a:cubicBezTo>
                <a:cubicBezTo>
                  <a:pt x="2565154" y="16520"/>
                  <a:pt x="2426719" y="-31794"/>
                  <a:pt x="2276856" y="18288"/>
                </a:cubicBezTo>
                <a:cubicBezTo>
                  <a:pt x="2090980" y="4382"/>
                  <a:pt x="1702030" y="-8180"/>
                  <a:pt x="1426464" y="18288"/>
                </a:cubicBezTo>
                <a:cubicBezTo>
                  <a:pt x="1104481" y="69643"/>
                  <a:pt x="985013" y="-7690"/>
                  <a:pt x="740664" y="18288"/>
                </a:cubicBezTo>
                <a:cubicBezTo>
                  <a:pt x="507391" y="41643"/>
                  <a:pt x="191740" y="-11654"/>
                  <a:pt x="0" y="18288"/>
                </a:cubicBezTo>
                <a:cubicBezTo>
                  <a:pt x="714" y="9707"/>
                  <a:pt x="1025" y="3120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70709" y="-27213"/>
                  <a:pt x="397128" y="23656"/>
                  <a:pt x="521208" y="0"/>
                </a:cubicBezTo>
                <a:cubicBezTo>
                  <a:pt x="631319" y="-5947"/>
                  <a:pt x="842157" y="28261"/>
                  <a:pt x="960120" y="0"/>
                </a:cubicBezTo>
                <a:cubicBezTo>
                  <a:pt x="1077930" y="6549"/>
                  <a:pt x="1318669" y="-15893"/>
                  <a:pt x="1481328" y="0"/>
                </a:cubicBezTo>
                <a:cubicBezTo>
                  <a:pt x="1659104" y="-21090"/>
                  <a:pt x="1870243" y="69945"/>
                  <a:pt x="2167128" y="0"/>
                </a:cubicBezTo>
                <a:cubicBezTo>
                  <a:pt x="2460684" y="-5519"/>
                  <a:pt x="2753885" y="-62993"/>
                  <a:pt x="2935224" y="0"/>
                </a:cubicBezTo>
                <a:cubicBezTo>
                  <a:pt x="3115119" y="56580"/>
                  <a:pt x="3535280" y="40687"/>
                  <a:pt x="3785616" y="0"/>
                </a:cubicBezTo>
                <a:cubicBezTo>
                  <a:pt x="4057881" y="25645"/>
                  <a:pt x="4308335" y="-2666"/>
                  <a:pt x="4636008" y="0"/>
                </a:cubicBezTo>
                <a:cubicBezTo>
                  <a:pt x="4987152" y="19805"/>
                  <a:pt x="5025979" y="14149"/>
                  <a:pt x="5239512" y="0"/>
                </a:cubicBezTo>
                <a:cubicBezTo>
                  <a:pt x="5437586" y="211"/>
                  <a:pt x="5752721" y="5618"/>
                  <a:pt x="6007608" y="0"/>
                </a:cubicBezTo>
                <a:cubicBezTo>
                  <a:pt x="6280137" y="-5132"/>
                  <a:pt x="6386079" y="-21510"/>
                  <a:pt x="6693408" y="0"/>
                </a:cubicBezTo>
                <a:cubicBezTo>
                  <a:pt x="6986580" y="4991"/>
                  <a:pt x="7015252" y="-18088"/>
                  <a:pt x="7296912" y="0"/>
                </a:cubicBezTo>
                <a:cubicBezTo>
                  <a:pt x="7569796" y="10390"/>
                  <a:pt x="7895472" y="71473"/>
                  <a:pt x="8229600" y="0"/>
                </a:cubicBezTo>
                <a:cubicBezTo>
                  <a:pt x="8230227" y="7450"/>
                  <a:pt x="8228885" y="11999"/>
                  <a:pt x="8229600" y="18288"/>
                </a:cubicBezTo>
                <a:cubicBezTo>
                  <a:pt x="8094333" y="-5252"/>
                  <a:pt x="7850928" y="37448"/>
                  <a:pt x="7626096" y="18288"/>
                </a:cubicBezTo>
                <a:cubicBezTo>
                  <a:pt x="7448378" y="-569"/>
                  <a:pt x="7315174" y="-1844"/>
                  <a:pt x="7022592" y="18288"/>
                </a:cubicBezTo>
                <a:cubicBezTo>
                  <a:pt x="6686163" y="50499"/>
                  <a:pt x="6352629" y="23510"/>
                  <a:pt x="6172200" y="18288"/>
                </a:cubicBezTo>
                <a:cubicBezTo>
                  <a:pt x="6015590" y="42345"/>
                  <a:pt x="5770309" y="21278"/>
                  <a:pt x="5650992" y="18288"/>
                </a:cubicBezTo>
                <a:cubicBezTo>
                  <a:pt x="5483975" y="12092"/>
                  <a:pt x="5165324" y="68948"/>
                  <a:pt x="4882896" y="18288"/>
                </a:cubicBezTo>
                <a:cubicBezTo>
                  <a:pt x="4568934" y="7053"/>
                  <a:pt x="4556334" y="27676"/>
                  <a:pt x="4443984" y="18288"/>
                </a:cubicBezTo>
                <a:cubicBezTo>
                  <a:pt x="4320775" y="10576"/>
                  <a:pt x="4034988" y="-3490"/>
                  <a:pt x="3758184" y="18288"/>
                </a:cubicBezTo>
                <a:cubicBezTo>
                  <a:pt x="3445155" y="-998"/>
                  <a:pt x="3367892" y="13824"/>
                  <a:pt x="3236976" y="18288"/>
                </a:cubicBezTo>
                <a:cubicBezTo>
                  <a:pt x="3093796" y="26408"/>
                  <a:pt x="2635824" y="24132"/>
                  <a:pt x="2386584" y="18288"/>
                </a:cubicBezTo>
                <a:cubicBezTo>
                  <a:pt x="2139815" y="-3297"/>
                  <a:pt x="2105958" y="25945"/>
                  <a:pt x="1947672" y="18288"/>
                </a:cubicBezTo>
                <a:cubicBezTo>
                  <a:pt x="1801011" y="-19911"/>
                  <a:pt x="1533636" y="14646"/>
                  <a:pt x="1261872" y="18288"/>
                </a:cubicBezTo>
                <a:cubicBezTo>
                  <a:pt x="989528" y="32227"/>
                  <a:pt x="1025848" y="14685"/>
                  <a:pt x="822960" y="18288"/>
                </a:cubicBezTo>
                <a:cubicBezTo>
                  <a:pt x="653456" y="20956"/>
                  <a:pt x="304027" y="8001"/>
                  <a:pt x="0" y="18288"/>
                </a:cubicBezTo>
                <a:cubicBezTo>
                  <a:pt x="-27" y="11611"/>
                  <a:pt x="-1713" y="5475"/>
                  <a:pt x="0" y="0"/>
                </a:cubicBezTo>
                <a:close/>
              </a:path>
              <a:path w="8229600" h="18288" fill="none" stroke="0" extrusionOk="0">
                <a:moveTo>
                  <a:pt x="0" y="0"/>
                </a:moveTo>
                <a:cubicBezTo>
                  <a:pt x="205130" y="6064"/>
                  <a:pt x="324007" y="6684"/>
                  <a:pt x="521208" y="0"/>
                </a:cubicBezTo>
                <a:cubicBezTo>
                  <a:pt x="695888" y="-14632"/>
                  <a:pt x="1101879" y="6017"/>
                  <a:pt x="1371600" y="0"/>
                </a:cubicBezTo>
                <a:cubicBezTo>
                  <a:pt x="1622968" y="4691"/>
                  <a:pt x="1936552" y="-7433"/>
                  <a:pt x="2221992" y="0"/>
                </a:cubicBezTo>
                <a:cubicBezTo>
                  <a:pt x="2498663" y="51226"/>
                  <a:pt x="2885875" y="-8757"/>
                  <a:pt x="3072384" y="0"/>
                </a:cubicBezTo>
                <a:cubicBezTo>
                  <a:pt x="3288944" y="24235"/>
                  <a:pt x="3331110" y="5443"/>
                  <a:pt x="3511296" y="0"/>
                </a:cubicBezTo>
                <a:cubicBezTo>
                  <a:pt x="3687973" y="-19690"/>
                  <a:pt x="3901025" y="-20092"/>
                  <a:pt x="4114800" y="0"/>
                </a:cubicBezTo>
                <a:cubicBezTo>
                  <a:pt x="4336102" y="32988"/>
                  <a:pt x="4416982" y="-5831"/>
                  <a:pt x="4553712" y="0"/>
                </a:cubicBezTo>
                <a:cubicBezTo>
                  <a:pt x="4674310" y="-5056"/>
                  <a:pt x="5080160" y="-12181"/>
                  <a:pt x="5239512" y="0"/>
                </a:cubicBezTo>
                <a:cubicBezTo>
                  <a:pt x="5419031" y="-38513"/>
                  <a:pt x="5691629" y="2226"/>
                  <a:pt x="5843016" y="0"/>
                </a:cubicBezTo>
                <a:cubicBezTo>
                  <a:pt x="5978317" y="-40553"/>
                  <a:pt x="6314754" y="9782"/>
                  <a:pt x="6611112" y="0"/>
                </a:cubicBezTo>
                <a:cubicBezTo>
                  <a:pt x="6973004" y="-17646"/>
                  <a:pt x="7175490" y="18489"/>
                  <a:pt x="7461504" y="0"/>
                </a:cubicBezTo>
                <a:cubicBezTo>
                  <a:pt x="7746737" y="-34159"/>
                  <a:pt x="7962178" y="39853"/>
                  <a:pt x="8229600" y="0"/>
                </a:cubicBezTo>
                <a:cubicBezTo>
                  <a:pt x="8228796" y="5852"/>
                  <a:pt x="8229698" y="10429"/>
                  <a:pt x="8229600" y="18288"/>
                </a:cubicBezTo>
                <a:cubicBezTo>
                  <a:pt x="7944174" y="-29104"/>
                  <a:pt x="7795646" y="-34405"/>
                  <a:pt x="7461504" y="18288"/>
                </a:cubicBezTo>
                <a:cubicBezTo>
                  <a:pt x="7129776" y="51087"/>
                  <a:pt x="7082769" y="31446"/>
                  <a:pt x="6940296" y="18288"/>
                </a:cubicBezTo>
                <a:cubicBezTo>
                  <a:pt x="6799665" y="-15875"/>
                  <a:pt x="6652769" y="31783"/>
                  <a:pt x="6419088" y="18288"/>
                </a:cubicBezTo>
                <a:cubicBezTo>
                  <a:pt x="6143970" y="52275"/>
                  <a:pt x="5863165" y="-16531"/>
                  <a:pt x="5650992" y="18288"/>
                </a:cubicBezTo>
                <a:cubicBezTo>
                  <a:pt x="5419172" y="40606"/>
                  <a:pt x="5309448" y="-405"/>
                  <a:pt x="5129784" y="18288"/>
                </a:cubicBezTo>
                <a:cubicBezTo>
                  <a:pt x="4947928" y="26023"/>
                  <a:pt x="4795021" y="5860"/>
                  <a:pt x="4690872" y="18288"/>
                </a:cubicBezTo>
                <a:cubicBezTo>
                  <a:pt x="4564358" y="-9579"/>
                  <a:pt x="4295485" y="-25280"/>
                  <a:pt x="4087368" y="18288"/>
                </a:cubicBezTo>
                <a:cubicBezTo>
                  <a:pt x="3871704" y="40406"/>
                  <a:pt x="3732927" y="-10898"/>
                  <a:pt x="3401568" y="18288"/>
                </a:cubicBezTo>
                <a:cubicBezTo>
                  <a:pt x="3075889" y="19660"/>
                  <a:pt x="3025898" y="44400"/>
                  <a:pt x="2798064" y="18288"/>
                </a:cubicBezTo>
                <a:cubicBezTo>
                  <a:pt x="2581856" y="-20869"/>
                  <a:pt x="2428311" y="-4900"/>
                  <a:pt x="2276856" y="18288"/>
                </a:cubicBezTo>
                <a:cubicBezTo>
                  <a:pt x="2098246" y="53283"/>
                  <a:pt x="1737531" y="55959"/>
                  <a:pt x="1426464" y="18288"/>
                </a:cubicBezTo>
                <a:cubicBezTo>
                  <a:pt x="1104708" y="26489"/>
                  <a:pt x="1006595" y="15928"/>
                  <a:pt x="740664" y="18288"/>
                </a:cubicBezTo>
                <a:cubicBezTo>
                  <a:pt x="480378" y="33084"/>
                  <a:pt x="202592" y="-12357"/>
                  <a:pt x="0" y="18288"/>
                </a:cubicBezTo>
                <a:cubicBezTo>
                  <a:pt x="888" y="9601"/>
                  <a:pt x="860" y="4150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8229600"/>
                      <a:gd name="connsiteY0" fmla="*/ 0 h 18288"/>
                      <a:gd name="connsiteX1" fmla="*/ 521208 w 8229600"/>
                      <a:gd name="connsiteY1" fmla="*/ 0 h 18288"/>
                      <a:gd name="connsiteX2" fmla="*/ 1371600 w 8229600"/>
                      <a:gd name="connsiteY2" fmla="*/ 0 h 18288"/>
                      <a:gd name="connsiteX3" fmla="*/ 2221992 w 8229600"/>
                      <a:gd name="connsiteY3" fmla="*/ 0 h 18288"/>
                      <a:gd name="connsiteX4" fmla="*/ 3072384 w 8229600"/>
                      <a:gd name="connsiteY4" fmla="*/ 0 h 18288"/>
                      <a:gd name="connsiteX5" fmla="*/ 3511296 w 8229600"/>
                      <a:gd name="connsiteY5" fmla="*/ 0 h 18288"/>
                      <a:gd name="connsiteX6" fmla="*/ 4114800 w 8229600"/>
                      <a:gd name="connsiteY6" fmla="*/ 0 h 18288"/>
                      <a:gd name="connsiteX7" fmla="*/ 4553712 w 8229600"/>
                      <a:gd name="connsiteY7" fmla="*/ 0 h 18288"/>
                      <a:gd name="connsiteX8" fmla="*/ 5239512 w 8229600"/>
                      <a:gd name="connsiteY8" fmla="*/ 0 h 18288"/>
                      <a:gd name="connsiteX9" fmla="*/ 5843016 w 8229600"/>
                      <a:gd name="connsiteY9" fmla="*/ 0 h 18288"/>
                      <a:gd name="connsiteX10" fmla="*/ 6611112 w 8229600"/>
                      <a:gd name="connsiteY10" fmla="*/ 0 h 18288"/>
                      <a:gd name="connsiteX11" fmla="*/ 7461504 w 8229600"/>
                      <a:gd name="connsiteY11" fmla="*/ 0 h 18288"/>
                      <a:gd name="connsiteX12" fmla="*/ 8229600 w 8229600"/>
                      <a:gd name="connsiteY12" fmla="*/ 0 h 18288"/>
                      <a:gd name="connsiteX13" fmla="*/ 8229600 w 8229600"/>
                      <a:gd name="connsiteY13" fmla="*/ 18288 h 18288"/>
                      <a:gd name="connsiteX14" fmla="*/ 7461504 w 8229600"/>
                      <a:gd name="connsiteY14" fmla="*/ 18288 h 18288"/>
                      <a:gd name="connsiteX15" fmla="*/ 6940296 w 8229600"/>
                      <a:gd name="connsiteY15" fmla="*/ 18288 h 18288"/>
                      <a:gd name="connsiteX16" fmla="*/ 6419088 w 8229600"/>
                      <a:gd name="connsiteY16" fmla="*/ 18288 h 18288"/>
                      <a:gd name="connsiteX17" fmla="*/ 5650992 w 8229600"/>
                      <a:gd name="connsiteY17" fmla="*/ 18288 h 18288"/>
                      <a:gd name="connsiteX18" fmla="*/ 5129784 w 8229600"/>
                      <a:gd name="connsiteY18" fmla="*/ 18288 h 18288"/>
                      <a:gd name="connsiteX19" fmla="*/ 4690872 w 8229600"/>
                      <a:gd name="connsiteY19" fmla="*/ 18288 h 18288"/>
                      <a:gd name="connsiteX20" fmla="*/ 4087368 w 8229600"/>
                      <a:gd name="connsiteY20" fmla="*/ 18288 h 18288"/>
                      <a:gd name="connsiteX21" fmla="*/ 3401568 w 8229600"/>
                      <a:gd name="connsiteY21" fmla="*/ 18288 h 18288"/>
                      <a:gd name="connsiteX22" fmla="*/ 2798064 w 8229600"/>
                      <a:gd name="connsiteY22" fmla="*/ 18288 h 18288"/>
                      <a:gd name="connsiteX23" fmla="*/ 2276856 w 8229600"/>
                      <a:gd name="connsiteY23" fmla="*/ 18288 h 18288"/>
                      <a:gd name="connsiteX24" fmla="*/ 1426464 w 8229600"/>
                      <a:gd name="connsiteY24" fmla="*/ 18288 h 18288"/>
                      <a:gd name="connsiteX25" fmla="*/ 740664 w 8229600"/>
                      <a:gd name="connsiteY25" fmla="*/ 18288 h 18288"/>
                      <a:gd name="connsiteX26" fmla="*/ 0 w 8229600"/>
                      <a:gd name="connsiteY26" fmla="*/ 18288 h 18288"/>
                      <a:gd name="connsiteX27" fmla="*/ 0 w 8229600"/>
                      <a:gd name="connsiteY27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8229600" h="18288" fill="none" extrusionOk="0">
                        <a:moveTo>
                          <a:pt x="0" y="0"/>
                        </a:moveTo>
                        <a:cubicBezTo>
                          <a:pt x="227594" y="-4267"/>
                          <a:pt x="329693" y="13251"/>
                          <a:pt x="521208" y="0"/>
                        </a:cubicBezTo>
                        <a:cubicBezTo>
                          <a:pt x="712723" y="-13251"/>
                          <a:pt x="1137373" y="-13618"/>
                          <a:pt x="1371600" y="0"/>
                        </a:cubicBezTo>
                        <a:cubicBezTo>
                          <a:pt x="1605827" y="13618"/>
                          <a:pt x="1975382" y="-27374"/>
                          <a:pt x="2221992" y="0"/>
                        </a:cubicBezTo>
                        <a:cubicBezTo>
                          <a:pt x="2468602" y="27374"/>
                          <a:pt x="2863316" y="-20517"/>
                          <a:pt x="3072384" y="0"/>
                        </a:cubicBezTo>
                        <a:cubicBezTo>
                          <a:pt x="3281452" y="20517"/>
                          <a:pt x="3331438" y="10793"/>
                          <a:pt x="3511296" y="0"/>
                        </a:cubicBezTo>
                        <a:cubicBezTo>
                          <a:pt x="3691154" y="-10793"/>
                          <a:pt x="3906405" y="-29737"/>
                          <a:pt x="4114800" y="0"/>
                        </a:cubicBezTo>
                        <a:cubicBezTo>
                          <a:pt x="4323195" y="29737"/>
                          <a:pt x="4428852" y="-2234"/>
                          <a:pt x="4553712" y="0"/>
                        </a:cubicBezTo>
                        <a:cubicBezTo>
                          <a:pt x="4678572" y="2234"/>
                          <a:pt x="5065629" y="29368"/>
                          <a:pt x="5239512" y="0"/>
                        </a:cubicBezTo>
                        <a:cubicBezTo>
                          <a:pt x="5413395" y="-29368"/>
                          <a:pt x="5703888" y="11839"/>
                          <a:pt x="5843016" y="0"/>
                        </a:cubicBezTo>
                        <a:cubicBezTo>
                          <a:pt x="5982144" y="-11839"/>
                          <a:pt x="6260765" y="24719"/>
                          <a:pt x="6611112" y="0"/>
                        </a:cubicBezTo>
                        <a:cubicBezTo>
                          <a:pt x="6961459" y="-24719"/>
                          <a:pt x="7228293" y="32959"/>
                          <a:pt x="7461504" y="0"/>
                        </a:cubicBezTo>
                        <a:cubicBezTo>
                          <a:pt x="7694715" y="-32959"/>
                          <a:pt x="7990029" y="-3422"/>
                          <a:pt x="8229600" y="0"/>
                        </a:cubicBezTo>
                        <a:cubicBezTo>
                          <a:pt x="8228940" y="5812"/>
                          <a:pt x="8229447" y="9773"/>
                          <a:pt x="8229600" y="18288"/>
                        </a:cubicBezTo>
                        <a:cubicBezTo>
                          <a:pt x="7940706" y="-9293"/>
                          <a:pt x="7792584" y="-16009"/>
                          <a:pt x="7461504" y="18288"/>
                        </a:cubicBezTo>
                        <a:cubicBezTo>
                          <a:pt x="7130424" y="52585"/>
                          <a:pt x="7080072" y="43845"/>
                          <a:pt x="6940296" y="18288"/>
                        </a:cubicBezTo>
                        <a:cubicBezTo>
                          <a:pt x="6800520" y="-7269"/>
                          <a:pt x="6672872" y="26671"/>
                          <a:pt x="6419088" y="18288"/>
                        </a:cubicBezTo>
                        <a:cubicBezTo>
                          <a:pt x="6165304" y="9905"/>
                          <a:pt x="5869721" y="4987"/>
                          <a:pt x="5650992" y="18288"/>
                        </a:cubicBezTo>
                        <a:cubicBezTo>
                          <a:pt x="5432263" y="31589"/>
                          <a:pt x="5308310" y="3023"/>
                          <a:pt x="5129784" y="18288"/>
                        </a:cubicBezTo>
                        <a:cubicBezTo>
                          <a:pt x="4951258" y="33553"/>
                          <a:pt x="4799696" y="15357"/>
                          <a:pt x="4690872" y="18288"/>
                        </a:cubicBezTo>
                        <a:cubicBezTo>
                          <a:pt x="4582048" y="21219"/>
                          <a:pt x="4311124" y="-7836"/>
                          <a:pt x="4087368" y="18288"/>
                        </a:cubicBezTo>
                        <a:cubicBezTo>
                          <a:pt x="3863612" y="44412"/>
                          <a:pt x="3730288" y="13374"/>
                          <a:pt x="3401568" y="18288"/>
                        </a:cubicBezTo>
                        <a:cubicBezTo>
                          <a:pt x="3072848" y="23202"/>
                          <a:pt x="3020684" y="32425"/>
                          <a:pt x="2798064" y="18288"/>
                        </a:cubicBezTo>
                        <a:cubicBezTo>
                          <a:pt x="2575444" y="4151"/>
                          <a:pt x="2440915" y="-7352"/>
                          <a:pt x="2276856" y="18288"/>
                        </a:cubicBezTo>
                        <a:cubicBezTo>
                          <a:pt x="2112797" y="43928"/>
                          <a:pt x="1726502" y="-9560"/>
                          <a:pt x="1426464" y="18288"/>
                        </a:cubicBezTo>
                        <a:cubicBezTo>
                          <a:pt x="1126426" y="46136"/>
                          <a:pt x="992925" y="21016"/>
                          <a:pt x="740664" y="18288"/>
                        </a:cubicBezTo>
                        <a:cubicBezTo>
                          <a:pt x="488403" y="15560"/>
                          <a:pt x="195650" y="-16061"/>
                          <a:pt x="0" y="18288"/>
                        </a:cubicBezTo>
                        <a:cubicBezTo>
                          <a:pt x="348" y="9455"/>
                          <a:pt x="654" y="3983"/>
                          <a:pt x="0" y="0"/>
                        </a:cubicBezTo>
                        <a:close/>
                      </a:path>
                      <a:path w="8229600" h="18288" stroke="0" extrusionOk="0">
                        <a:moveTo>
                          <a:pt x="0" y="0"/>
                        </a:moveTo>
                        <a:cubicBezTo>
                          <a:pt x="259263" y="-9445"/>
                          <a:pt x="404731" y="4427"/>
                          <a:pt x="521208" y="0"/>
                        </a:cubicBezTo>
                        <a:cubicBezTo>
                          <a:pt x="637685" y="-4427"/>
                          <a:pt x="839187" y="564"/>
                          <a:pt x="960120" y="0"/>
                        </a:cubicBezTo>
                        <a:cubicBezTo>
                          <a:pt x="1081053" y="-564"/>
                          <a:pt x="1313469" y="-16481"/>
                          <a:pt x="1481328" y="0"/>
                        </a:cubicBezTo>
                        <a:cubicBezTo>
                          <a:pt x="1649187" y="16481"/>
                          <a:pt x="1885247" y="26161"/>
                          <a:pt x="2167128" y="0"/>
                        </a:cubicBezTo>
                        <a:cubicBezTo>
                          <a:pt x="2449009" y="-26161"/>
                          <a:pt x="2761875" y="-22202"/>
                          <a:pt x="2935224" y="0"/>
                        </a:cubicBezTo>
                        <a:cubicBezTo>
                          <a:pt x="3108573" y="22202"/>
                          <a:pt x="3540687" y="-2863"/>
                          <a:pt x="3785616" y="0"/>
                        </a:cubicBezTo>
                        <a:cubicBezTo>
                          <a:pt x="4030545" y="2863"/>
                          <a:pt x="4280774" y="-12442"/>
                          <a:pt x="4636008" y="0"/>
                        </a:cubicBezTo>
                        <a:cubicBezTo>
                          <a:pt x="4991242" y="12442"/>
                          <a:pt x="5025483" y="16914"/>
                          <a:pt x="5239512" y="0"/>
                        </a:cubicBezTo>
                        <a:cubicBezTo>
                          <a:pt x="5453541" y="-16914"/>
                          <a:pt x="5754008" y="16592"/>
                          <a:pt x="6007608" y="0"/>
                        </a:cubicBezTo>
                        <a:cubicBezTo>
                          <a:pt x="6261208" y="-16592"/>
                          <a:pt x="6407957" y="-11909"/>
                          <a:pt x="6693408" y="0"/>
                        </a:cubicBezTo>
                        <a:cubicBezTo>
                          <a:pt x="6978859" y="11909"/>
                          <a:pt x="7015437" y="-20890"/>
                          <a:pt x="7296912" y="0"/>
                        </a:cubicBezTo>
                        <a:cubicBezTo>
                          <a:pt x="7578387" y="20890"/>
                          <a:pt x="7859622" y="46406"/>
                          <a:pt x="8229600" y="0"/>
                        </a:cubicBezTo>
                        <a:cubicBezTo>
                          <a:pt x="8230508" y="6337"/>
                          <a:pt x="8228722" y="11778"/>
                          <a:pt x="8229600" y="18288"/>
                        </a:cubicBezTo>
                        <a:cubicBezTo>
                          <a:pt x="8075287" y="35054"/>
                          <a:pt x="7821366" y="21850"/>
                          <a:pt x="7626096" y="18288"/>
                        </a:cubicBezTo>
                        <a:cubicBezTo>
                          <a:pt x="7430826" y="14726"/>
                          <a:pt x="7320004" y="-9669"/>
                          <a:pt x="7022592" y="18288"/>
                        </a:cubicBezTo>
                        <a:cubicBezTo>
                          <a:pt x="6725180" y="46245"/>
                          <a:pt x="6348804" y="-14025"/>
                          <a:pt x="6172200" y="18288"/>
                        </a:cubicBezTo>
                        <a:cubicBezTo>
                          <a:pt x="5995596" y="50601"/>
                          <a:pt x="5788102" y="22890"/>
                          <a:pt x="5650992" y="18288"/>
                        </a:cubicBezTo>
                        <a:cubicBezTo>
                          <a:pt x="5513882" y="13686"/>
                          <a:pt x="5198399" y="29121"/>
                          <a:pt x="4882896" y="18288"/>
                        </a:cubicBezTo>
                        <a:cubicBezTo>
                          <a:pt x="4567393" y="7455"/>
                          <a:pt x="4557008" y="26965"/>
                          <a:pt x="4443984" y="18288"/>
                        </a:cubicBezTo>
                        <a:cubicBezTo>
                          <a:pt x="4330960" y="9611"/>
                          <a:pt x="4061674" y="28891"/>
                          <a:pt x="3758184" y="18288"/>
                        </a:cubicBezTo>
                        <a:cubicBezTo>
                          <a:pt x="3454694" y="7685"/>
                          <a:pt x="3380392" y="19119"/>
                          <a:pt x="3236976" y="18288"/>
                        </a:cubicBezTo>
                        <a:cubicBezTo>
                          <a:pt x="3093560" y="17457"/>
                          <a:pt x="2632116" y="37607"/>
                          <a:pt x="2386584" y="18288"/>
                        </a:cubicBezTo>
                        <a:cubicBezTo>
                          <a:pt x="2141052" y="-1031"/>
                          <a:pt x="2110884" y="28777"/>
                          <a:pt x="1947672" y="18288"/>
                        </a:cubicBezTo>
                        <a:cubicBezTo>
                          <a:pt x="1784460" y="7799"/>
                          <a:pt x="1535467" y="461"/>
                          <a:pt x="1261872" y="18288"/>
                        </a:cubicBezTo>
                        <a:cubicBezTo>
                          <a:pt x="988277" y="36115"/>
                          <a:pt x="1021096" y="10375"/>
                          <a:pt x="822960" y="18288"/>
                        </a:cubicBezTo>
                        <a:cubicBezTo>
                          <a:pt x="624824" y="26201"/>
                          <a:pt x="298309" y="1283"/>
                          <a:pt x="0" y="18288"/>
                        </a:cubicBezTo>
                        <a:cubicBezTo>
                          <a:pt x="-633" y="12278"/>
                          <a:pt x="-757" y="586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900"/>
              <a:t>You are looking for the wrong type of source</a:t>
            </a:r>
          </a:p>
          <a:p>
            <a:pPr eaLnBrk="1" hangingPunct="1"/>
            <a:r>
              <a:rPr lang="en-GB" altLang="en-US" sz="1900"/>
              <a:t>You are looking in the wrong place</a:t>
            </a:r>
          </a:p>
          <a:p>
            <a:pPr eaLnBrk="1" hangingPunct="1"/>
            <a:r>
              <a:rPr lang="en-GB" altLang="en-US" sz="1900"/>
              <a:t>You have problems with the key words for your research</a:t>
            </a:r>
          </a:p>
          <a:p>
            <a:pPr eaLnBrk="1" hangingPunct="1"/>
            <a:r>
              <a:rPr lang="en-GB" altLang="en-US" sz="1900"/>
              <a:t>You really have found an uncharted research area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33057" b="2"/>
          <a:stretch/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9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807305"/>
          </a:xfrm>
        </p:spPr>
        <p:txBody>
          <a:bodyPr>
            <a:normAutofit/>
          </a:bodyPr>
          <a:lstStyle/>
          <a:p>
            <a:r>
              <a:rPr lang="en-GB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33297"/>
            <a:ext cx="3464715" cy="3843666"/>
          </a:xfrm>
        </p:spPr>
        <p:txBody>
          <a:bodyPr>
            <a:normAutofit/>
          </a:bodyPr>
          <a:lstStyle/>
          <a:p>
            <a:r>
              <a:rPr lang="en-GB" sz="1700"/>
              <a:t>Should you read every page of a research article if you have downloaded it?</a:t>
            </a:r>
          </a:p>
          <a:p>
            <a:endParaRPr lang="en-GB" sz="1700"/>
          </a:p>
          <a:p>
            <a:r>
              <a:rPr lang="en-GB" sz="1700"/>
              <a:t>Not always</a:t>
            </a:r>
          </a:p>
          <a:p>
            <a:r>
              <a:rPr lang="en-GB" sz="1700"/>
              <a:t>Think about what part of the article is particularly relevant for you, e.g.</a:t>
            </a:r>
          </a:p>
          <a:p>
            <a:pPr lvl="1"/>
            <a:r>
              <a:rPr lang="en-GB" sz="1700"/>
              <a:t>The Literature Review section</a:t>
            </a:r>
          </a:p>
          <a:p>
            <a:pPr lvl="1"/>
            <a:r>
              <a:rPr lang="en-GB" sz="1700"/>
              <a:t>The Methodology used</a:t>
            </a:r>
          </a:p>
          <a:p>
            <a:pPr lvl="1"/>
            <a:r>
              <a:rPr lang="en-GB" sz="1700"/>
              <a:t>The Data that is being analysed</a:t>
            </a:r>
          </a:p>
        </p:txBody>
      </p:sp>
      <p:pic>
        <p:nvPicPr>
          <p:cNvPr id="11" name="Picture 10" descr="Different coloured question marks">
            <a:extLst>
              <a:ext uri="{FF2B5EF4-FFF2-40B4-BE49-F238E27FC236}">
                <a16:creationId xmlns:a16="http://schemas.microsoft.com/office/drawing/2014/main" id="{83A8BF73-16D5-D0F5-51B4-76106351E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67" r="33353"/>
          <a:stretch/>
        </p:blipFill>
        <p:spPr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4534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87F5F-070C-3E40-B6EF-880255253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>
            <a:normAutofit/>
          </a:bodyPr>
          <a:lstStyle/>
          <a:p>
            <a:r>
              <a:rPr lang="hu-HU" sz="4100">
                <a:latin typeface="Arial" charset="0"/>
              </a:rPr>
              <a:t>How to </a:t>
            </a:r>
            <a:r>
              <a:rPr lang="en-GB" sz="4100">
                <a:latin typeface="Arial" charset="0"/>
              </a:rPr>
              <a:t>S</a:t>
            </a:r>
            <a:r>
              <a:rPr lang="hu-HU" sz="4100">
                <a:latin typeface="Arial" charset="0"/>
              </a:rPr>
              <a:t>earch the </a:t>
            </a:r>
            <a:r>
              <a:rPr lang="en-GB" sz="4100">
                <a:latin typeface="Arial" charset="0"/>
              </a:rPr>
              <a:t>L</a:t>
            </a:r>
            <a:r>
              <a:rPr lang="hu-HU" sz="4100">
                <a:latin typeface="Arial" charset="0"/>
              </a:rPr>
              <a:t>iterature</a:t>
            </a:r>
            <a:endParaRPr lang="en-US" sz="4100"/>
          </a:p>
        </p:txBody>
      </p:sp>
      <p:pic>
        <p:nvPicPr>
          <p:cNvPr id="11" name="Picture 10" descr="Complex maths formulae on a blackboard">
            <a:extLst>
              <a:ext uri="{FF2B5EF4-FFF2-40B4-BE49-F238E27FC236}">
                <a16:creationId xmlns:a16="http://schemas.microsoft.com/office/drawing/2014/main" id="{BBC7391A-216B-7847-21AA-FF47C74292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546" r="18623" b="-1"/>
          <a:stretch/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C3E93-50F4-FE4E-9167-413A2D00C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5341" y="2333297"/>
            <a:ext cx="3630007" cy="3843666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1700">
                <a:latin typeface="Arial" charset="0"/>
              </a:rPr>
              <a:t>Search your institution’s library (iFind)</a:t>
            </a:r>
          </a:p>
          <a:p>
            <a:pPr marL="457200" indent="-457200"/>
            <a:r>
              <a:rPr lang="en-US" sz="1700">
                <a:latin typeface="Arial" charset="0"/>
              </a:rPr>
              <a:t>Search online (using an appropriate database, e.g. Google Scholar, Scopus)</a:t>
            </a:r>
            <a:r>
              <a:rPr lang="en-GB" sz="1700">
                <a:latin typeface="Arial" charset="0"/>
              </a:rPr>
              <a:t>.</a:t>
            </a:r>
            <a:endParaRPr lang="en-US" sz="1700">
              <a:latin typeface="Arial" charset="0"/>
            </a:endParaRPr>
          </a:p>
          <a:p>
            <a:pPr lvl="1"/>
            <a:r>
              <a:rPr lang="en-US" sz="1700">
                <a:latin typeface="Arial" charset="0"/>
              </a:rPr>
              <a:t>Examine titles and abstracts for relevance</a:t>
            </a:r>
            <a:r>
              <a:rPr lang="en-GB" sz="1700">
                <a:latin typeface="Arial" charset="0"/>
              </a:rPr>
              <a:t>.</a:t>
            </a:r>
            <a:endParaRPr lang="en-US" sz="1700">
              <a:latin typeface="Arial" charset="0"/>
            </a:endParaRPr>
          </a:p>
          <a:p>
            <a:pPr marL="457200" indent="-457200"/>
            <a:r>
              <a:rPr lang="en-US" sz="1700">
                <a:latin typeface="Arial" charset="0"/>
              </a:rPr>
              <a:t>Retrieve selected items, read, take notes</a:t>
            </a:r>
          </a:p>
          <a:p>
            <a:pPr marL="457200" indent="-457200"/>
            <a:r>
              <a:rPr lang="en-US" sz="1700">
                <a:latin typeface="Arial" charset="0"/>
              </a:rPr>
              <a:t>Check regularly for new material</a:t>
            </a:r>
            <a:r>
              <a:rPr lang="hu-HU" sz="1700">
                <a:latin typeface="Arial" charset="0"/>
              </a:rPr>
              <a:t>.</a:t>
            </a:r>
            <a:r>
              <a:rPr lang="en-US" sz="1700">
                <a:latin typeface="Arial" charset="0"/>
              </a:rPr>
              <a:t>	</a:t>
            </a:r>
          </a:p>
          <a:p>
            <a:pPr marL="0" indent="0">
              <a:buNone/>
            </a:pPr>
            <a:r>
              <a:rPr lang="en-GB" sz="1700" i="1">
                <a:latin typeface="Arial" charset="0"/>
              </a:rPr>
              <a:t>(Adapted from: Bryman &amp; Bell, 2011)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34856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FF42F-FB4E-C049-839E-9409F1879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>
            <a:normAutofit/>
          </a:bodyPr>
          <a:lstStyle/>
          <a:p>
            <a:r>
              <a:rPr lang="en-GB"/>
              <a:t>Using Internet Sources</a:t>
            </a:r>
            <a:endParaRPr lang="en-US"/>
          </a:p>
        </p:txBody>
      </p:sp>
      <p:pic>
        <p:nvPicPr>
          <p:cNvPr id="11" name="Picture 10" descr="Graph on document with pen">
            <a:extLst>
              <a:ext uri="{FF2B5EF4-FFF2-40B4-BE49-F238E27FC236}">
                <a16:creationId xmlns:a16="http://schemas.microsoft.com/office/drawing/2014/main" id="{7A54A9D0-B9A4-C8B6-C69B-EE6E75603E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536" r="20813" b="-1"/>
          <a:stretch/>
        </p:blipFill>
        <p:spPr>
          <a:xfrm>
            <a:off x="0" y="10"/>
            <a:ext cx="3514725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AF8A7-56F0-634E-A741-45F2E6C99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4725" y="2028825"/>
            <a:ext cx="5000623" cy="41481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300" dirty="0"/>
          </a:p>
          <a:p>
            <a:r>
              <a:rPr lang="en-GB" sz="1600" dirty="0"/>
              <a:t>Wikipedia is not an academic source</a:t>
            </a:r>
          </a:p>
          <a:p>
            <a:pPr lvl="1"/>
            <a:r>
              <a:rPr lang="en-GB" sz="1600" dirty="0"/>
              <a:t>But it can lead to good links that have been well referenced</a:t>
            </a:r>
          </a:p>
          <a:p>
            <a:r>
              <a:rPr lang="en-GB" sz="1600" dirty="0"/>
              <a:t>Search engines find sites but do not evaluate them.</a:t>
            </a:r>
          </a:p>
          <a:p>
            <a:r>
              <a:rPr lang="en-GB" sz="1600" dirty="0"/>
              <a:t>Dictionaries and encyclopaedias are fine for basic definitions, but little else.</a:t>
            </a:r>
          </a:p>
          <a:p>
            <a:r>
              <a:rPr lang="en-GB" sz="1600" dirty="0"/>
              <a:t>Many Internet sites serve a commercial purpose, so don’t be taken in by </a:t>
            </a:r>
            <a:r>
              <a:rPr lang="hu-HU" sz="1600" dirty="0"/>
              <a:t>propaganda</a:t>
            </a:r>
            <a:r>
              <a:rPr lang="en-GB" sz="1600" dirty="0"/>
              <a:t>.</a:t>
            </a:r>
          </a:p>
          <a:p>
            <a:r>
              <a:rPr lang="en-GB" sz="1600" dirty="0"/>
              <a:t>Rely on academic sites (usually .ac or .</a:t>
            </a:r>
            <a:r>
              <a:rPr lang="en-GB" sz="1600" dirty="0" err="1"/>
              <a:t>edu</a:t>
            </a:r>
            <a:r>
              <a:rPr lang="en-GB" sz="1600" dirty="0"/>
              <a:t>), government sites (.gov), not-for-profit institutions </a:t>
            </a:r>
            <a:r>
              <a:rPr lang="hu-HU" sz="1600" dirty="0"/>
              <a:t>(</a:t>
            </a:r>
            <a:r>
              <a:rPr lang="en-GB" sz="1600" dirty="0"/>
              <a:t>.org)</a:t>
            </a:r>
            <a:r>
              <a:rPr lang="hu-HU" sz="1600" dirty="0"/>
              <a:t>,</a:t>
            </a:r>
            <a:r>
              <a:rPr lang="en-GB" sz="1600" dirty="0"/>
              <a:t> in that order.</a:t>
            </a:r>
          </a:p>
          <a:p>
            <a:r>
              <a:rPr lang="en-US" sz="1600" dirty="0"/>
              <a:t>Download and save all material found on the Internet</a:t>
            </a:r>
            <a:r>
              <a:rPr lang="hu-HU" sz="1600" dirty="0"/>
              <a:t>. </a:t>
            </a:r>
            <a:r>
              <a:rPr lang="en-GB" sz="1600" dirty="0"/>
              <a:t>Sites</a:t>
            </a:r>
            <a:r>
              <a:rPr lang="en-US" sz="1600" dirty="0"/>
              <a:t> are dynamic and you may not find</a:t>
            </a:r>
            <a:r>
              <a:rPr lang="hu-HU" sz="1600" dirty="0"/>
              <a:t> </a:t>
            </a:r>
            <a:r>
              <a:rPr lang="en-US" sz="1600" dirty="0"/>
              <a:t>the data a second time. </a:t>
            </a:r>
          </a:p>
          <a:p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250434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462</Words>
  <Application>Microsoft Office PowerPoint</Application>
  <PresentationFormat>On-screen Show (4:3)</PresentationFormat>
  <Paragraphs>63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Liberation Sans</vt:lpstr>
      <vt:lpstr>Arial</vt:lpstr>
      <vt:lpstr>Calibri</vt:lpstr>
      <vt:lpstr>Calibri Light</vt:lpstr>
      <vt:lpstr>Times New Roman</vt:lpstr>
      <vt:lpstr>Office Theme</vt:lpstr>
      <vt:lpstr>Useful Tips to Find Relevant Content</vt:lpstr>
      <vt:lpstr>Question</vt:lpstr>
      <vt:lpstr>PowerPoint Presentation</vt:lpstr>
      <vt:lpstr>Searching for Books and Articles</vt:lpstr>
      <vt:lpstr>Sources of literature</vt:lpstr>
      <vt:lpstr>What if I can’t find any relevant sources</vt:lpstr>
      <vt:lpstr>Question</vt:lpstr>
      <vt:lpstr>How to Search the Literature</vt:lpstr>
      <vt:lpstr>Using Internet Sources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Davies Paul.G.</dc:creator>
  <cp:lastModifiedBy>Badir Miftah</cp:lastModifiedBy>
  <cp:revision>28</cp:revision>
  <cp:lastPrinted>2020-02-05T13:55:48Z</cp:lastPrinted>
  <dcterms:created xsi:type="dcterms:W3CDTF">2020-02-05T11:40:31Z</dcterms:created>
  <dcterms:modified xsi:type="dcterms:W3CDTF">2023-05-12T11:14:58Z</dcterms:modified>
</cp:coreProperties>
</file>