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Lst>
  <p:sldSz cy="6858000" cx="12192000"/>
  <p:notesSz cx="6858000" cy="9144000"/>
  <p:embeddedFontLst>
    <p:embeddedFont>
      <p:font typeface="Geo"/>
      <p:regular r:id="rId6"/>
      <p:italic r:id="rId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font" Target="fonts/Geo-regular.fntdata"/><Relationship Id="rId7" Type="http://schemas.openxmlformats.org/officeDocument/2006/relationships/font" Target="fonts/Geo-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6" name="Google Shape;26;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5183188" y="987425"/>
            <a:ext cx="6172200" cy="4873625"/>
          </a:xfrm>
          <a:prstGeom prst="rect">
            <a:avLst/>
          </a:prstGeom>
          <a:noFill/>
          <a:ln>
            <a:noFill/>
          </a:ln>
        </p:spPr>
      </p:sp>
      <p:sp>
        <p:nvSpPr>
          <p:cNvPr id="64" name="Google Shape;64;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1.png"/><Relationship Id="rId5" Type="http://schemas.openxmlformats.org/officeDocument/2006/relationships/image" Target="../media/image2.png"/><Relationship Id="rId6" Type="http://schemas.openxmlformats.org/officeDocument/2006/relationships/hyperlink" Target="https://moodle.uwtsd.ac.uk/mod/scorm/player.php?a=3635&amp;currentorg=unit_3_topic_1_ORG&amp;scoid=8113&amp;sesskey=3m3D52QVQn&amp;display=popup&amp;mode=norma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3"/>
          <p:cNvSpPr/>
          <p:nvPr/>
        </p:nvSpPr>
        <p:spPr>
          <a:xfrm>
            <a:off x="3674566" y="595568"/>
            <a:ext cx="3809998" cy="5664679"/>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descr="A picture containing diagram  Description automatically generated" id="85" name="Google Shape;85;p13"/>
          <p:cNvPicPr preferRelativeResize="0"/>
          <p:nvPr/>
        </p:nvPicPr>
        <p:blipFill rotWithShape="1">
          <a:blip r:embed="rId3">
            <a:alphaModFix/>
          </a:blip>
          <a:srcRect b="2487" l="-128" r="331" t="15920"/>
          <a:stretch/>
        </p:blipFill>
        <p:spPr>
          <a:xfrm>
            <a:off x="7555583" y="602143"/>
            <a:ext cx="4249604" cy="2348948"/>
          </a:xfrm>
          <a:prstGeom prst="rect">
            <a:avLst/>
          </a:prstGeom>
          <a:noFill/>
          <a:ln>
            <a:noFill/>
          </a:ln>
        </p:spPr>
      </p:pic>
      <p:sp>
        <p:nvSpPr>
          <p:cNvPr id="86" name="Google Shape;86;p13"/>
          <p:cNvSpPr txBox="1"/>
          <p:nvPr/>
        </p:nvSpPr>
        <p:spPr>
          <a:xfrm>
            <a:off x="1811" y="3795"/>
            <a:ext cx="12193867" cy="707886"/>
          </a:xfrm>
          <a:prstGeom prst="rect">
            <a:avLst/>
          </a:prstGeom>
          <a:noFill/>
          <a:ln>
            <a:noFill/>
          </a:ln>
        </p:spPr>
        <p:txBody>
          <a:bodyPr anchorCtr="0" anchor="b" bIns="45700" lIns="91425" spcFirstLastPara="1" rIns="91425" wrap="square" tIns="45700">
            <a:spAutoFit/>
          </a:bodyPr>
          <a:lstStyle/>
          <a:p>
            <a:pPr indent="0" lvl="0" marL="0" marR="0" rtl="0" algn="ctr">
              <a:spcBef>
                <a:spcPts val="0"/>
              </a:spcBef>
              <a:spcAft>
                <a:spcPts val="0"/>
              </a:spcAft>
              <a:buNone/>
            </a:pPr>
            <a:r>
              <a:rPr b="1" i="0" lang="en-US" sz="4000" u="none" cap="none" strike="noStrike">
                <a:solidFill>
                  <a:srgbClr val="8DA9DB"/>
                </a:solidFill>
                <a:latin typeface="Geo"/>
                <a:ea typeface="Geo"/>
                <a:cs typeface="Geo"/>
                <a:sym typeface="Geo"/>
              </a:rPr>
              <a:t>UNIT 3 ; CHRISTMAS PERFORMANCE TASK</a:t>
            </a:r>
            <a:endParaRPr/>
          </a:p>
        </p:txBody>
      </p:sp>
      <p:sp>
        <p:nvSpPr>
          <p:cNvPr id="87" name="Google Shape;87;p13"/>
          <p:cNvSpPr txBox="1"/>
          <p:nvPr/>
        </p:nvSpPr>
        <p:spPr>
          <a:xfrm>
            <a:off x="185582" y="2340317"/>
            <a:ext cx="3495424" cy="2308324"/>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0" i="0" lang="en-US" sz="1200" u="none" cap="none" strike="noStrike">
                <a:solidFill>
                  <a:schemeClr val="dk1"/>
                </a:solidFill>
                <a:latin typeface="Calibri"/>
                <a:ea typeface="Calibri"/>
                <a:cs typeface="Calibri"/>
                <a:sym typeface="Calibri"/>
              </a:rPr>
              <a:t>We conducted a SMART analysis of our targets. Since we were provided with a timeframe, we focused on R; Realistic after making a timeline of our goals across the 4-week period. We decided that it was heavily optimistic to presume we would have the opportunity to advertise on the radio and involve nationwide brands in supporting us, so we devised backup plans that seemed more practical, especially given such a short period of time to follow through. We concluded that our goals were then achievable as our group has a broad skill set when our str 'engths are combined.</a:t>
            </a:r>
            <a:endParaRPr b="0" i="0" sz="1800" u="none" cap="none" strike="noStrike">
              <a:solidFill>
                <a:schemeClr val="dk1"/>
              </a:solidFill>
              <a:latin typeface="Calibri"/>
              <a:ea typeface="Calibri"/>
              <a:cs typeface="Calibri"/>
              <a:sym typeface="Calibri"/>
            </a:endParaRPr>
          </a:p>
        </p:txBody>
      </p:sp>
      <p:sp>
        <p:nvSpPr>
          <p:cNvPr id="88" name="Google Shape;88;p13"/>
          <p:cNvSpPr/>
          <p:nvPr/>
        </p:nvSpPr>
        <p:spPr>
          <a:xfrm>
            <a:off x="3758673" y="3194362"/>
            <a:ext cx="3637471" cy="1207698"/>
          </a:xfrm>
          <a:prstGeom prst="wedgeRoundRectCallout">
            <a:avLst>
              <a:gd fmla="val -20833" name="adj1"/>
              <a:gd fmla="val 62500" name="adj2"/>
              <a:gd fmla="val 0" name="adj3"/>
            </a:avLst>
          </a:prstGeom>
          <a:solidFill>
            <a:srgbClr val="8DA9D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89" name="Google Shape;89;p13"/>
          <p:cNvSpPr txBox="1"/>
          <p:nvPr/>
        </p:nvSpPr>
        <p:spPr>
          <a:xfrm>
            <a:off x="3876137" y="3301039"/>
            <a:ext cx="3404557" cy="992579"/>
          </a:xfrm>
          <a:prstGeom prst="rect">
            <a:avLst/>
          </a:prstGeom>
          <a:solidFill>
            <a:srgbClr val="8DA9DB"/>
          </a:solid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US" sz="1200" u="none" cap="none" strike="noStrike">
                <a:solidFill>
                  <a:schemeClr val="lt1"/>
                </a:solidFill>
                <a:latin typeface="Geo"/>
                <a:ea typeface="Geo"/>
                <a:cs typeface="Geo"/>
                <a:sym typeface="Geo"/>
              </a:rPr>
              <a:t>Authenticity helps us to build deeper connections with others by being honest and transparent. Trust can only be built when we are practicing authenticity. </a:t>
            </a:r>
            <a:endParaRPr/>
          </a:p>
          <a:p>
            <a:pPr indent="0" lvl="0" marL="0" marR="0" rtl="0" algn="just">
              <a:spcBef>
                <a:spcPts val="0"/>
              </a:spcBef>
              <a:spcAft>
                <a:spcPts val="0"/>
              </a:spcAft>
              <a:buNone/>
            </a:pPr>
            <a:r>
              <a:rPr b="1" i="0" lang="en-US" sz="1050" u="none" cap="none" strike="noStrike">
                <a:solidFill>
                  <a:schemeClr val="lt1"/>
                </a:solidFill>
                <a:latin typeface="Calibri"/>
                <a:ea typeface="Calibri"/>
                <a:cs typeface="Calibri"/>
                <a:sym typeface="Calibri"/>
              </a:rPr>
              <a:t>HENNA INHAM, 2016</a:t>
            </a:r>
            <a:endParaRPr/>
          </a:p>
        </p:txBody>
      </p:sp>
      <p:sp>
        <p:nvSpPr>
          <p:cNvPr id="90" name="Google Shape;90;p13"/>
          <p:cNvSpPr txBox="1"/>
          <p:nvPr/>
        </p:nvSpPr>
        <p:spPr>
          <a:xfrm>
            <a:off x="3674854" y="770627"/>
            <a:ext cx="3735236" cy="2123658"/>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0" i="0" lang="en-US" sz="1200" u="none" cap="none" strike="noStrike">
                <a:solidFill>
                  <a:schemeClr val="dk1"/>
                </a:solidFill>
                <a:latin typeface="Calibri"/>
                <a:ea typeface="Calibri"/>
                <a:cs typeface="Calibri"/>
                <a:sym typeface="Calibri"/>
              </a:rPr>
              <a:t>From the tasks written on the timeline, we decided on roles based upon individual SWOT analyses dictating our personal strengths and weaknesses. We originally discussed who would be best suited for each responsibility, but then decided that, within reason, other members of the group could begin to pass on their skills to another team member in the process of taking on a role we wouldn’t primarily be allocated. Primarily, we played to our strengths, but considering how each weakness of an individual was made up for by another individual, we decided to expand our skill sets. </a:t>
            </a:r>
            <a:endParaRPr/>
          </a:p>
        </p:txBody>
      </p:sp>
      <p:sp>
        <p:nvSpPr>
          <p:cNvPr id="91" name="Google Shape;91;p13"/>
          <p:cNvSpPr txBox="1"/>
          <p:nvPr/>
        </p:nvSpPr>
        <p:spPr>
          <a:xfrm>
            <a:off x="3746740" y="4796286"/>
            <a:ext cx="3663350" cy="1661993"/>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0" i="0" lang="en-US" sz="1200" u="none" cap="none" strike="noStrike">
                <a:solidFill>
                  <a:schemeClr val="dk1"/>
                </a:solidFill>
                <a:latin typeface="Calibri"/>
                <a:ea typeface="Calibri"/>
                <a:cs typeface="Calibri"/>
                <a:sym typeface="Calibri"/>
              </a:rPr>
              <a:t>We considered threats to the show, elements that could go wrong outside of our control, and implemented countermeasures accordingly. All members of the group provided solutions and we worked collaboratively to discuss how we could problem-solve given the circumstances that could potentially arise.​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rPr b="0" i="0" lang="en-US" sz="1800" u="none" cap="none" strike="noStrike">
                <a:solidFill>
                  <a:schemeClr val="dk1"/>
                </a:solidFill>
                <a:latin typeface="Calibri"/>
                <a:ea typeface="Calibri"/>
                <a:cs typeface="Calibri"/>
                <a:sym typeface="Calibri"/>
              </a:rPr>
              <a:t>​</a:t>
            </a:r>
            <a:endParaRPr/>
          </a:p>
        </p:txBody>
      </p:sp>
      <p:sp>
        <p:nvSpPr>
          <p:cNvPr id="92" name="Google Shape;92;p13"/>
          <p:cNvSpPr txBox="1"/>
          <p:nvPr/>
        </p:nvSpPr>
        <p:spPr>
          <a:xfrm>
            <a:off x="7556739" y="3027872"/>
            <a:ext cx="4382220" cy="1384995"/>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1200">
                <a:solidFill>
                  <a:schemeClr val="dk1"/>
                </a:solidFill>
                <a:latin typeface="Calibri"/>
                <a:ea typeface="Calibri"/>
                <a:cs typeface="Calibri"/>
                <a:sym typeface="Calibri"/>
              </a:rPr>
              <a:t>As a group, we practiced radical candor by having civil discussions about disagreements. Considering location, there was a slight dispute about the quality of the performance venue over the practicality of it. We deescalated this into a friendly debate, listing pros and cons to decide on the best course of action. Any issues with lack of contribution to the idea process were met with polite encouragement to share thoughts with the rest of the team. </a:t>
            </a:r>
            <a:endParaRPr/>
          </a:p>
        </p:txBody>
      </p:sp>
      <p:pic>
        <p:nvPicPr>
          <p:cNvPr descr="Icon  Description automatically generated" id="93" name="Google Shape;93;p13"/>
          <p:cNvPicPr preferRelativeResize="0"/>
          <p:nvPr/>
        </p:nvPicPr>
        <p:blipFill rotWithShape="1">
          <a:blip r:embed="rId4">
            <a:alphaModFix/>
          </a:blip>
          <a:srcRect b="0" l="0" r="0" t="0"/>
          <a:stretch/>
        </p:blipFill>
        <p:spPr>
          <a:xfrm>
            <a:off x="267419" y="4641550"/>
            <a:ext cx="3332672" cy="1629316"/>
          </a:xfrm>
          <a:prstGeom prst="rect">
            <a:avLst/>
          </a:prstGeom>
          <a:noFill/>
          <a:ln>
            <a:noFill/>
          </a:ln>
        </p:spPr>
      </p:pic>
      <p:pic>
        <p:nvPicPr>
          <p:cNvPr descr="Graphical user interface, text, application  Description automatically generated" id="94" name="Google Shape;94;p13"/>
          <p:cNvPicPr preferRelativeResize="0"/>
          <p:nvPr/>
        </p:nvPicPr>
        <p:blipFill rotWithShape="1">
          <a:blip r:embed="rId5">
            <a:alphaModFix/>
          </a:blip>
          <a:srcRect b="0" l="0" r="0" t="0"/>
          <a:stretch/>
        </p:blipFill>
        <p:spPr>
          <a:xfrm>
            <a:off x="267419" y="597122"/>
            <a:ext cx="3332671" cy="1753113"/>
          </a:xfrm>
          <a:prstGeom prst="rect">
            <a:avLst/>
          </a:prstGeom>
          <a:noFill/>
          <a:ln>
            <a:noFill/>
          </a:ln>
        </p:spPr>
      </p:pic>
      <p:sp>
        <p:nvSpPr>
          <p:cNvPr id="95" name="Google Shape;95;p13"/>
          <p:cNvSpPr txBox="1"/>
          <p:nvPr/>
        </p:nvSpPr>
        <p:spPr>
          <a:xfrm>
            <a:off x="-14287" y="6343649"/>
            <a:ext cx="12187237" cy="738664"/>
          </a:xfrm>
          <a:prstGeom prst="rect">
            <a:avLst/>
          </a:prstGeom>
          <a:solidFill>
            <a:srgbClr val="222A35"/>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400">
                <a:solidFill>
                  <a:schemeClr val="lt1"/>
                </a:solidFill>
                <a:latin typeface="Calibri"/>
                <a:ea typeface="Calibri"/>
                <a:cs typeface="Calibri"/>
                <a:sym typeface="Calibri"/>
              </a:rPr>
              <a:t>H. Inham, (2016) </a:t>
            </a:r>
            <a:r>
              <a:rPr i="1" lang="en-US" sz="1400">
                <a:solidFill>
                  <a:schemeClr val="lt1"/>
                </a:solidFill>
                <a:latin typeface="Calibri"/>
                <a:ea typeface="Calibri"/>
                <a:cs typeface="Calibri"/>
                <a:sym typeface="Calibri"/>
              </a:rPr>
              <a:t>Unit 3 Topic 1 'Forming a Team' </a:t>
            </a:r>
            <a:r>
              <a:rPr lang="en-US" sz="1400">
                <a:solidFill>
                  <a:schemeClr val="lt1"/>
                </a:solidFill>
                <a:latin typeface="Calibri"/>
                <a:ea typeface="Calibri"/>
                <a:cs typeface="Calibri"/>
                <a:sym typeface="Calibri"/>
              </a:rPr>
              <a:t>p. 10. Available at: </a:t>
            </a:r>
            <a:endParaRPr sz="1800">
              <a:solidFill>
                <a:schemeClr val="lt1"/>
              </a:solidFill>
              <a:latin typeface="Calibri"/>
              <a:ea typeface="Calibri"/>
              <a:cs typeface="Calibri"/>
              <a:sym typeface="Calibri"/>
            </a:endParaRPr>
          </a:p>
          <a:p>
            <a:pPr indent="0" lvl="0" marL="0" marR="0" rtl="0" algn="l">
              <a:spcBef>
                <a:spcPts val="0"/>
              </a:spcBef>
              <a:spcAft>
                <a:spcPts val="0"/>
              </a:spcAft>
              <a:buNone/>
            </a:pPr>
            <a:r>
              <a:rPr lang="en-US" sz="1400" u="sng">
                <a:solidFill>
                  <a:schemeClr val="hlink"/>
                </a:solidFill>
                <a:latin typeface="Calibri"/>
                <a:ea typeface="Calibri"/>
                <a:cs typeface="Calibri"/>
                <a:sym typeface="Calibri"/>
                <a:hlinkClick r:id="rId6"/>
              </a:rPr>
              <a:t>https://moodle.uwtsd.ac.uk/mod/scorm/player.php?a=3635&amp;currentorg=unit_3_topic_1_ORG&amp;scoid=8113&amp;sesskey=3m3D52QVQn&amp;display=popup&amp;mode=normal</a:t>
            </a:r>
            <a:r>
              <a:rPr lang="en-US" sz="1400">
                <a:solidFill>
                  <a:schemeClr val="lt1"/>
                </a:solidFill>
                <a:latin typeface="Calibri"/>
                <a:ea typeface="Calibri"/>
                <a:cs typeface="Calibri"/>
                <a:sym typeface="Calibri"/>
              </a:rPr>
              <a:t>, (Accessed: 23.11.2022)</a:t>
            </a:r>
            <a:endParaRPr sz="1800">
              <a:solidFill>
                <a:schemeClr val="lt1"/>
              </a:solidFill>
              <a:latin typeface="Calibri"/>
              <a:ea typeface="Calibri"/>
              <a:cs typeface="Calibri"/>
              <a:sym typeface="Calibri"/>
            </a:endParaRPr>
          </a:p>
        </p:txBody>
      </p:sp>
      <p:sp>
        <p:nvSpPr>
          <p:cNvPr id="96" name="Google Shape;96;p13"/>
          <p:cNvSpPr txBox="1"/>
          <p:nvPr/>
        </p:nvSpPr>
        <p:spPr>
          <a:xfrm>
            <a:off x="7686675" y="4467225"/>
            <a:ext cx="4191000" cy="1754326"/>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US" sz="1200">
                <a:solidFill>
                  <a:schemeClr val="dk1"/>
                </a:solidFill>
                <a:latin typeface="Calibri"/>
                <a:ea typeface="Calibri"/>
                <a:cs typeface="Calibri"/>
                <a:sym typeface="Calibri"/>
              </a:rPr>
              <a:t> </a:t>
            </a:r>
            <a:r>
              <a:rPr lang="en-US" sz="1100">
                <a:solidFill>
                  <a:schemeClr val="dk1"/>
                </a:solidFill>
                <a:latin typeface="Calibri"/>
                <a:ea typeface="Calibri"/>
                <a:cs typeface="Calibri"/>
                <a:sym typeface="Calibri"/>
              </a:rPr>
              <a:t>At the beginning of this task I found it hard to pinpoint my strengths but found them in being a people person and so was given the position of talking to charities. One of my main strengths/skills comes from det design, and thus was given a position in designing the set for our Christmas Production. However, I fall short on my experiences of Location Scouting for production, but others had experience in that area. Overall, I believe that as a group we worked through this task and the conflicts that came with it with ease, and I feel that our strengths and weaknesses complement each other. </a:t>
            </a:r>
            <a:r>
              <a:rPr lang="en-US"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