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74" r:id="rId9"/>
    <p:sldId id="264" r:id="rId10"/>
    <p:sldId id="265" r:id="rId11"/>
    <p:sldId id="266" r:id="rId12"/>
    <p:sldId id="273" r:id="rId13"/>
    <p:sldId id="269" r:id="rId14"/>
    <p:sldId id="270" r:id="rId15"/>
    <p:sldId id="272" r:id="rId16"/>
    <p:sldId id="275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64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56" y="5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ADB0D3-BDA5-4441-974B-BB6CD46A641B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5_2" csCatId="accent5"/>
      <dgm:spPr/>
      <dgm:t>
        <a:bodyPr/>
        <a:lstStyle/>
        <a:p>
          <a:endParaRPr lang="en-US"/>
        </a:p>
      </dgm:t>
    </dgm:pt>
    <dgm:pt modelId="{9FCCC4F9-3185-4DC5-A2B9-C3C9DCEFB35F}">
      <dgm:prSet/>
      <dgm:spPr/>
      <dgm:t>
        <a:bodyPr/>
        <a:lstStyle/>
        <a:p>
          <a:r>
            <a:rPr lang="en-GB" b="0" i="0" baseline="0" dirty="0">
              <a:latin typeface="Arial" panose="020B0604020202020204" pitchFamily="34" charset="0"/>
              <a:cs typeface="Arial" panose="020B0604020202020204" pitchFamily="34" charset="0"/>
            </a:rPr>
            <a:t>Position: Retail Assistant Store Manager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9FB5780-0898-4507-9CAF-E7436222FA24}" type="parTrans" cxnId="{D791E250-B45E-4FE7-90E6-6DE27E81BA74}">
      <dgm:prSet/>
      <dgm:spPr/>
      <dgm:t>
        <a:bodyPr/>
        <a:lstStyle/>
        <a:p>
          <a:endParaRPr lang="en-US"/>
        </a:p>
      </dgm:t>
    </dgm:pt>
    <dgm:pt modelId="{88E877DE-D975-40D2-906C-1A16F01B7A42}" type="sibTrans" cxnId="{D791E250-B45E-4FE7-90E6-6DE27E81BA74}">
      <dgm:prSet/>
      <dgm:spPr/>
      <dgm:t>
        <a:bodyPr/>
        <a:lstStyle/>
        <a:p>
          <a:endParaRPr lang="en-US"/>
        </a:p>
      </dgm:t>
    </dgm:pt>
    <dgm:pt modelId="{6BCF2B91-27E7-4EE4-A369-3F9752071D0E}">
      <dgm:prSet/>
      <dgm:spPr/>
      <dgm:t>
        <a:bodyPr/>
        <a:lstStyle/>
        <a:p>
          <a:r>
            <a:rPr lang="en-GB" b="0" i="0" baseline="0" dirty="0">
              <a:latin typeface="Arial" panose="020B0604020202020204" pitchFamily="34" charset="0"/>
              <a:cs typeface="Arial" panose="020B0604020202020204" pitchFamily="34" charset="0"/>
            </a:rPr>
            <a:t>Key Responsibilities: Supervise team, manage sales floor, handle customer issues, monitor inventory, support sales targets, ensure policy compliance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8508E3-EF3D-44B8-A272-B123BE0C649F}" type="parTrans" cxnId="{21593A7C-A9EB-4CBF-AD8D-17D4CA04781F}">
      <dgm:prSet/>
      <dgm:spPr/>
      <dgm:t>
        <a:bodyPr/>
        <a:lstStyle/>
        <a:p>
          <a:endParaRPr lang="en-US"/>
        </a:p>
      </dgm:t>
    </dgm:pt>
    <dgm:pt modelId="{C701C092-206C-4358-B3BB-D97959A6F251}" type="sibTrans" cxnId="{21593A7C-A9EB-4CBF-AD8D-17D4CA04781F}">
      <dgm:prSet/>
      <dgm:spPr/>
      <dgm:t>
        <a:bodyPr/>
        <a:lstStyle/>
        <a:p>
          <a:endParaRPr lang="en-US"/>
        </a:p>
      </dgm:t>
    </dgm:pt>
    <dgm:pt modelId="{75A7E517-E670-4E14-A5E0-331CA67FA906}">
      <dgm:prSet/>
      <dgm:spPr/>
      <dgm:t>
        <a:bodyPr/>
        <a:lstStyle/>
        <a:p>
          <a:r>
            <a:rPr lang="en-GB" b="0" i="0" baseline="0" dirty="0">
              <a:latin typeface="Arial" panose="020B0604020202020204" pitchFamily="34" charset="0"/>
              <a:cs typeface="Arial" panose="020B0604020202020204" pitchFamily="34" charset="0"/>
            </a:rPr>
            <a:t>Working Hours: Full-time, including weekends/shifts (Indeed, 2026</a:t>
          </a:r>
          <a:r>
            <a:rPr lang="en-GB" b="0" i="0" baseline="0" dirty="0"/>
            <a:t>)</a:t>
          </a:r>
          <a:endParaRPr lang="en-US" dirty="0"/>
        </a:p>
      </dgm:t>
    </dgm:pt>
    <dgm:pt modelId="{B6E2E7C3-EB15-498D-8F59-F71BA2903BA8}" type="parTrans" cxnId="{6D9D1B9C-FFAB-4C1B-A143-02A25ABF5D31}">
      <dgm:prSet/>
      <dgm:spPr/>
      <dgm:t>
        <a:bodyPr/>
        <a:lstStyle/>
        <a:p>
          <a:endParaRPr lang="en-US"/>
        </a:p>
      </dgm:t>
    </dgm:pt>
    <dgm:pt modelId="{45F3FDA8-E056-4A19-B894-3313D21C07E4}" type="sibTrans" cxnId="{6D9D1B9C-FFAB-4C1B-A143-02A25ABF5D31}">
      <dgm:prSet/>
      <dgm:spPr/>
      <dgm:t>
        <a:bodyPr/>
        <a:lstStyle/>
        <a:p>
          <a:endParaRPr lang="en-US"/>
        </a:p>
      </dgm:t>
    </dgm:pt>
    <dgm:pt modelId="{4F191C4E-7C0D-4FB4-81A8-AD3BE0390DEE}">
      <dgm:prSet/>
      <dgm:spPr/>
      <dgm:t>
        <a:bodyPr/>
        <a:lstStyle/>
        <a:p>
          <a:r>
            <a:rPr lang="en-US" b="0" i="0" baseline="0" dirty="0">
              <a:latin typeface="Arial" panose="020B0604020202020204" pitchFamily="34" charset="0"/>
              <a:cs typeface="Arial" panose="020B0604020202020204" pitchFamily="34" charset="0"/>
            </a:rPr>
            <a:t>Reporting: To Store Manager; collaborate with departments like HR and merchandising.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F998AB-AE49-4E73-B3B9-D858F3F9A6D2}" type="parTrans" cxnId="{C7FE614A-E33D-466E-BA79-B868D9F0CBE3}">
      <dgm:prSet/>
      <dgm:spPr/>
      <dgm:t>
        <a:bodyPr/>
        <a:lstStyle/>
        <a:p>
          <a:endParaRPr lang="en-US"/>
        </a:p>
      </dgm:t>
    </dgm:pt>
    <dgm:pt modelId="{1F248C5C-927B-4631-B137-5D1E16619267}" type="sibTrans" cxnId="{C7FE614A-E33D-466E-BA79-B868D9F0CBE3}">
      <dgm:prSet/>
      <dgm:spPr/>
      <dgm:t>
        <a:bodyPr/>
        <a:lstStyle/>
        <a:p>
          <a:endParaRPr lang="en-US"/>
        </a:p>
      </dgm:t>
    </dgm:pt>
    <dgm:pt modelId="{F85E46AD-77F7-41EC-9634-3E2EF14CE40E}">
      <dgm:prSet/>
      <dgm:spPr/>
      <dgm:t>
        <a:bodyPr/>
        <a:lstStyle/>
        <a:p>
          <a:r>
            <a:rPr lang="en-US" b="0" i="0" baseline="0" dirty="0">
              <a:latin typeface="Arial" panose="020B0604020202020204" pitchFamily="34" charset="0"/>
              <a:cs typeface="Arial" panose="020B0604020202020204" pitchFamily="34" charset="0"/>
            </a:rPr>
            <a:t>Hours/Salary: Full-time (37.5 hours/week, flexible shifts); competitive salary £28,000-£35,000 + benefits (e.g., partner discount).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D55F85-F85D-4053-88A3-4A015D6B4B97}" type="parTrans" cxnId="{ED46C35A-07AC-4A37-8D3B-4037D0D8958D}">
      <dgm:prSet/>
      <dgm:spPr/>
      <dgm:t>
        <a:bodyPr/>
        <a:lstStyle/>
        <a:p>
          <a:endParaRPr lang="en-US"/>
        </a:p>
      </dgm:t>
    </dgm:pt>
    <dgm:pt modelId="{A7061652-90FB-4130-9019-4B4797830658}" type="sibTrans" cxnId="{ED46C35A-07AC-4A37-8D3B-4037D0D8958D}">
      <dgm:prSet/>
      <dgm:spPr/>
      <dgm:t>
        <a:bodyPr/>
        <a:lstStyle/>
        <a:p>
          <a:endParaRPr lang="en-US"/>
        </a:p>
      </dgm:t>
    </dgm:pt>
    <dgm:pt modelId="{B99D4F58-1C42-449D-BEE4-3C7C6539819D}">
      <dgm:prSet/>
      <dgm:spPr/>
      <dgm:t>
        <a:bodyPr/>
        <a:lstStyle/>
        <a:p>
          <a:r>
            <a:rPr lang="en-US" b="0" i="0" baseline="0" dirty="0">
              <a:latin typeface="Arial" panose="020B0604020202020204" pitchFamily="34" charset="0"/>
              <a:cs typeface="Arial" panose="020B0604020202020204" pitchFamily="34" charset="0"/>
            </a:rPr>
            <a:t>Qualifications: Retail experience preferred; supports organizational growth through team problem-solving.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C25EE5-86F0-4097-BE8D-F6AD261AFF6F}" type="parTrans" cxnId="{31763BF7-D483-4BB6-A959-187988FE7343}">
      <dgm:prSet/>
      <dgm:spPr/>
      <dgm:t>
        <a:bodyPr/>
        <a:lstStyle/>
        <a:p>
          <a:endParaRPr lang="en-US"/>
        </a:p>
      </dgm:t>
    </dgm:pt>
    <dgm:pt modelId="{5B4D8510-60D0-4199-A235-809FBA320369}" type="sibTrans" cxnId="{31763BF7-D483-4BB6-A959-187988FE7343}">
      <dgm:prSet/>
      <dgm:spPr/>
      <dgm:t>
        <a:bodyPr/>
        <a:lstStyle/>
        <a:p>
          <a:endParaRPr lang="en-US"/>
        </a:p>
      </dgm:t>
    </dgm:pt>
    <dgm:pt modelId="{28C9C57B-B7A3-42A1-BB1A-4E854D9EC82C}">
      <dgm:prSet/>
      <dgm:spPr/>
      <dgm:t>
        <a:bodyPr/>
        <a:lstStyle/>
        <a:p>
          <a:r>
            <a:rPr lang="en-GB" b="0" i="0" baseline="0" dirty="0">
              <a:latin typeface="Arial" panose="020B0604020202020204" pitchFamily="34" charset="0"/>
              <a:cs typeface="Arial" panose="020B0604020202020204" pitchFamily="34" charset="0"/>
            </a:rPr>
            <a:t>The JD outlines core duties to attract suitable candidates. At John Lewis, this role promotes accountability and recognition, aligning with the company's people-first values (Keeling et al., 2013).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8F9EF7-39F8-4297-A53A-FC6778D92370}" type="parTrans" cxnId="{B6ECB0B9-3DA2-4E45-9DBA-4CE9AC07325B}">
      <dgm:prSet/>
      <dgm:spPr/>
      <dgm:t>
        <a:bodyPr/>
        <a:lstStyle/>
        <a:p>
          <a:endParaRPr lang="en-US"/>
        </a:p>
      </dgm:t>
    </dgm:pt>
    <dgm:pt modelId="{E21E4771-210E-46B7-A966-07BA3B8DF02A}" type="sibTrans" cxnId="{B6ECB0B9-3DA2-4E45-9DBA-4CE9AC07325B}">
      <dgm:prSet/>
      <dgm:spPr/>
      <dgm:t>
        <a:bodyPr/>
        <a:lstStyle/>
        <a:p>
          <a:endParaRPr lang="en-US"/>
        </a:p>
      </dgm:t>
    </dgm:pt>
    <dgm:pt modelId="{CF315E65-DDBB-4160-8023-C957C6B363D1}" type="pres">
      <dgm:prSet presAssocID="{CBADB0D3-BDA5-4441-974B-BB6CD46A641B}" presName="Name0" presStyleCnt="0">
        <dgm:presLayoutVars>
          <dgm:dir/>
          <dgm:resizeHandles val="exact"/>
        </dgm:presLayoutVars>
      </dgm:prSet>
      <dgm:spPr/>
    </dgm:pt>
    <dgm:pt modelId="{0025E47F-DC54-458B-BFF1-A81EC4271A27}" type="pres">
      <dgm:prSet presAssocID="{9FCCC4F9-3185-4DC5-A2B9-C3C9DCEFB35F}" presName="node" presStyleLbl="node1" presStyleIdx="0" presStyleCnt="7">
        <dgm:presLayoutVars>
          <dgm:bulletEnabled val="1"/>
        </dgm:presLayoutVars>
      </dgm:prSet>
      <dgm:spPr/>
    </dgm:pt>
    <dgm:pt modelId="{5EA032D5-A25D-4868-9B20-6555D1510E7A}" type="pres">
      <dgm:prSet presAssocID="{88E877DE-D975-40D2-906C-1A16F01B7A42}" presName="sibTrans" presStyleLbl="sibTrans1D1" presStyleIdx="0" presStyleCnt="6"/>
      <dgm:spPr/>
    </dgm:pt>
    <dgm:pt modelId="{5FB14B8B-9ED8-48B7-8255-79D6026DADEC}" type="pres">
      <dgm:prSet presAssocID="{88E877DE-D975-40D2-906C-1A16F01B7A42}" presName="connectorText" presStyleLbl="sibTrans1D1" presStyleIdx="0" presStyleCnt="6"/>
      <dgm:spPr/>
    </dgm:pt>
    <dgm:pt modelId="{2C38BC9F-F2F0-4F34-8740-A89EA39BE637}" type="pres">
      <dgm:prSet presAssocID="{6BCF2B91-27E7-4EE4-A369-3F9752071D0E}" presName="node" presStyleLbl="node1" presStyleIdx="1" presStyleCnt="7">
        <dgm:presLayoutVars>
          <dgm:bulletEnabled val="1"/>
        </dgm:presLayoutVars>
      </dgm:prSet>
      <dgm:spPr/>
    </dgm:pt>
    <dgm:pt modelId="{821FA1FE-4991-44EA-898F-7A2035A376E7}" type="pres">
      <dgm:prSet presAssocID="{C701C092-206C-4358-B3BB-D97959A6F251}" presName="sibTrans" presStyleLbl="sibTrans1D1" presStyleIdx="1" presStyleCnt="6"/>
      <dgm:spPr/>
    </dgm:pt>
    <dgm:pt modelId="{C3C067D4-5FF6-45DB-ABAF-4B1A598A32AA}" type="pres">
      <dgm:prSet presAssocID="{C701C092-206C-4358-B3BB-D97959A6F251}" presName="connectorText" presStyleLbl="sibTrans1D1" presStyleIdx="1" presStyleCnt="6"/>
      <dgm:spPr/>
    </dgm:pt>
    <dgm:pt modelId="{6E3030FE-58B9-4E74-8D6A-1D7C7655C8EC}" type="pres">
      <dgm:prSet presAssocID="{75A7E517-E670-4E14-A5E0-331CA67FA906}" presName="node" presStyleLbl="node1" presStyleIdx="2" presStyleCnt="7">
        <dgm:presLayoutVars>
          <dgm:bulletEnabled val="1"/>
        </dgm:presLayoutVars>
      </dgm:prSet>
      <dgm:spPr/>
    </dgm:pt>
    <dgm:pt modelId="{0E41C449-1FAB-446E-9AD2-02D22CCC5A59}" type="pres">
      <dgm:prSet presAssocID="{45F3FDA8-E056-4A19-B894-3313D21C07E4}" presName="sibTrans" presStyleLbl="sibTrans1D1" presStyleIdx="2" presStyleCnt="6"/>
      <dgm:spPr/>
    </dgm:pt>
    <dgm:pt modelId="{BA333A70-8800-4E99-B5D7-6069E7D44555}" type="pres">
      <dgm:prSet presAssocID="{45F3FDA8-E056-4A19-B894-3313D21C07E4}" presName="connectorText" presStyleLbl="sibTrans1D1" presStyleIdx="2" presStyleCnt="6"/>
      <dgm:spPr/>
    </dgm:pt>
    <dgm:pt modelId="{9062999B-99B9-48F6-9B2D-48B3AF74BEE8}" type="pres">
      <dgm:prSet presAssocID="{4F191C4E-7C0D-4FB4-81A8-AD3BE0390DEE}" presName="node" presStyleLbl="node1" presStyleIdx="3" presStyleCnt="7">
        <dgm:presLayoutVars>
          <dgm:bulletEnabled val="1"/>
        </dgm:presLayoutVars>
      </dgm:prSet>
      <dgm:spPr/>
    </dgm:pt>
    <dgm:pt modelId="{33EFB75A-F997-4373-9085-2EA89A409636}" type="pres">
      <dgm:prSet presAssocID="{1F248C5C-927B-4631-B137-5D1E16619267}" presName="sibTrans" presStyleLbl="sibTrans1D1" presStyleIdx="3" presStyleCnt="6"/>
      <dgm:spPr/>
    </dgm:pt>
    <dgm:pt modelId="{FEA2AA69-6B1C-4E74-9937-CD7E2D7CAD37}" type="pres">
      <dgm:prSet presAssocID="{1F248C5C-927B-4631-B137-5D1E16619267}" presName="connectorText" presStyleLbl="sibTrans1D1" presStyleIdx="3" presStyleCnt="6"/>
      <dgm:spPr/>
    </dgm:pt>
    <dgm:pt modelId="{D69486F2-394A-4F60-B038-1A9EFF8B2A35}" type="pres">
      <dgm:prSet presAssocID="{F85E46AD-77F7-41EC-9634-3E2EF14CE40E}" presName="node" presStyleLbl="node1" presStyleIdx="4" presStyleCnt="7">
        <dgm:presLayoutVars>
          <dgm:bulletEnabled val="1"/>
        </dgm:presLayoutVars>
      </dgm:prSet>
      <dgm:spPr/>
    </dgm:pt>
    <dgm:pt modelId="{2097DC80-BDEB-4CD9-90E8-C27F655F5E6B}" type="pres">
      <dgm:prSet presAssocID="{A7061652-90FB-4130-9019-4B4797830658}" presName="sibTrans" presStyleLbl="sibTrans1D1" presStyleIdx="4" presStyleCnt="6"/>
      <dgm:spPr/>
    </dgm:pt>
    <dgm:pt modelId="{DBA1957B-3419-468F-9FE8-B96336C4DCC3}" type="pres">
      <dgm:prSet presAssocID="{A7061652-90FB-4130-9019-4B4797830658}" presName="connectorText" presStyleLbl="sibTrans1D1" presStyleIdx="4" presStyleCnt="6"/>
      <dgm:spPr/>
    </dgm:pt>
    <dgm:pt modelId="{136C501C-8524-4041-A7A5-5E80A325C070}" type="pres">
      <dgm:prSet presAssocID="{B99D4F58-1C42-449D-BEE4-3C7C6539819D}" presName="node" presStyleLbl="node1" presStyleIdx="5" presStyleCnt="7">
        <dgm:presLayoutVars>
          <dgm:bulletEnabled val="1"/>
        </dgm:presLayoutVars>
      </dgm:prSet>
      <dgm:spPr/>
    </dgm:pt>
    <dgm:pt modelId="{0226B5F7-73A9-438A-8565-C014687FD8BB}" type="pres">
      <dgm:prSet presAssocID="{5B4D8510-60D0-4199-A235-809FBA320369}" presName="sibTrans" presStyleLbl="sibTrans1D1" presStyleIdx="5" presStyleCnt="6"/>
      <dgm:spPr/>
    </dgm:pt>
    <dgm:pt modelId="{96E73523-1C2C-478A-B6F2-0579348D6751}" type="pres">
      <dgm:prSet presAssocID="{5B4D8510-60D0-4199-A235-809FBA320369}" presName="connectorText" presStyleLbl="sibTrans1D1" presStyleIdx="5" presStyleCnt="6"/>
      <dgm:spPr/>
    </dgm:pt>
    <dgm:pt modelId="{EE967C17-E41D-4ED0-A4EE-99A6698BD598}" type="pres">
      <dgm:prSet presAssocID="{28C9C57B-B7A3-42A1-BB1A-4E854D9EC82C}" presName="node" presStyleLbl="node1" presStyleIdx="6" presStyleCnt="7">
        <dgm:presLayoutVars>
          <dgm:bulletEnabled val="1"/>
        </dgm:presLayoutVars>
      </dgm:prSet>
      <dgm:spPr/>
    </dgm:pt>
  </dgm:ptLst>
  <dgm:cxnLst>
    <dgm:cxn modelId="{EAE3BB13-A704-45C8-86AB-C6AB1AB68676}" type="presOf" srcId="{6BCF2B91-27E7-4EE4-A369-3F9752071D0E}" destId="{2C38BC9F-F2F0-4F34-8740-A89EA39BE637}" srcOrd="0" destOrd="0" presId="urn:microsoft.com/office/officeart/2016/7/layout/RepeatingBendingProcessNew"/>
    <dgm:cxn modelId="{82E3FF25-68A9-4D25-ABC6-AB30D0290ED5}" type="presOf" srcId="{A7061652-90FB-4130-9019-4B4797830658}" destId="{DBA1957B-3419-468F-9FE8-B96336C4DCC3}" srcOrd="1" destOrd="0" presId="urn:microsoft.com/office/officeart/2016/7/layout/RepeatingBendingProcessNew"/>
    <dgm:cxn modelId="{4AD7F138-D020-435F-8893-FBE72D5F0C32}" type="presOf" srcId="{88E877DE-D975-40D2-906C-1A16F01B7A42}" destId="{5FB14B8B-9ED8-48B7-8255-79D6026DADEC}" srcOrd="1" destOrd="0" presId="urn:microsoft.com/office/officeart/2016/7/layout/RepeatingBendingProcessNew"/>
    <dgm:cxn modelId="{00811D60-AB9D-46E5-ADA5-EF6FAE12C3BC}" type="presOf" srcId="{C701C092-206C-4358-B3BB-D97959A6F251}" destId="{C3C067D4-5FF6-45DB-ABAF-4B1A598A32AA}" srcOrd="1" destOrd="0" presId="urn:microsoft.com/office/officeart/2016/7/layout/RepeatingBendingProcessNew"/>
    <dgm:cxn modelId="{C7FE614A-E33D-466E-BA79-B868D9F0CBE3}" srcId="{CBADB0D3-BDA5-4441-974B-BB6CD46A641B}" destId="{4F191C4E-7C0D-4FB4-81A8-AD3BE0390DEE}" srcOrd="3" destOrd="0" parTransId="{47F998AB-AE49-4E73-B3B9-D858F3F9A6D2}" sibTransId="{1F248C5C-927B-4631-B137-5D1E16619267}"/>
    <dgm:cxn modelId="{EF5BC96F-A0E5-422D-81D4-88A0B56F7311}" type="presOf" srcId="{C701C092-206C-4358-B3BB-D97959A6F251}" destId="{821FA1FE-4991-44EA-898F-7A2035A376E7}" srcOrd="0" destOrd="0" presId="urn:microsoft.com/office/officeart/2016/7/layout/RepeatingBendingProcessNew"/>
    <dgm:cxn modelId="{9734C450-3D43-49F2-86D7-F3C9C3E6DA3C}" type="presOf" srcId="{5B4D8510-60D0-4199-A235-809FBA320369}" destId="{96E73523-1C2C-478A-B6F2-0579348D6751}" srcOrd="1" destOrd="0" presId="urn:microsoft.com/office/officeart/2016/7/layout/RepeatingBendingProcessNew"/>
    <dgm:cxn modelId="{D791E250-B45E-4FE7-90E6-6DE27E81BA74}" srcId="{CBADB0D3-BDA5-4441-974B-BB6CD46A641B}" destId="{9FCCC4F9-3185-4DC5-A2B9-C3C9DCEFB35F}" srcOrd="0" destOrd="0" parTransId="{B9FB5780-0898-4507-9CAF-E7436222FA24}" sibTransId="{88E877DE-D975-40D2-906C-1A16F01B7A42}"/>
    <dgm:cxn modelId="{ED46C35A-07AC-4A37-8D3B-4037D0D8958D}" srcId="{CBADB0D3-BDA5-4441-974B-BB6CD46A641B}" destId="{F85E46AD-77F7-41EC-9634-3E2EF14CE40E}" srcOrd="4" destOrd="0" parTransId="{28D55F85-F85D-4053-88A3-4A015D6B4B97}" sibTransId="{A7061652-90FB-4130-9019-4B4797830658}"/>
    <dgm:cxn modelId="{830CFB5A-A982-4118-BE52-D9D13E25F83D}" type="presOf" srcId="{75A7E517-E670-4E14-A5E0-331CA67FA906}" destId="{6E3030FE-58B9-4E74-8D6A-1D7C7655C8EC}" srcOrd="0" destOrd="0" presId="urn:microsoft.com/office/officeart/2016/7/layout/RepeatingBendingProcessNew"/>
    <dgm:cxn modelId="{21593A7C-A9EB-4CBF-AD8D-17D4CA04781F}" srcId="{CBADB0D3-BDA5-4441-974B-BB6CD46A641B}" destId="{6BCF2B91-27E7-4EE4-A369-3F9752071D0E}" srcOrd="1" destOrd="0" parTransId="{EA8508E3-EF3D-44B8-A272-B123BE0C649F}" sibTransId="{C701C092-206C-4358-B3BB-D97959A6F251}"/>
    <dgm:cxn modelId="{EB7DBE82-1C1D-4498-8EFC-F1A6E13DBC49}" type="presOf" srcId="{45F3FDA8-E056-4A19-B894-3313D21C07E4}" destId="{BA333A70-8800-4E99-B5D7-6069E7D44555}" srcOrd="1" destOrd="0" presId="urn:microsoft.com/office/officeart/2016/7/layout/RepeatingBendingProcessNew"/>
    <dgm:cxn modelId="{0F92268C-ACA1-41A7-8E32-FAD5164DF412}" type="presOf" srcId="{5B4D8510-60D0-4199-A235-809FBA320369}" destId="{0226B5F7-73A9-438A-8565-C014687FD8BB}" srcOrd="0" destOrd="0" presId="urn:microsoft.com/office/officeart/2016/7/layout/RepeatingBendingProcessNew"/>
    <dgm:cxn modelId="{12704993-01FC-446A-A1AF-EE5340361F29}" type="presOf" srcId="{4F191C4E-7C0D-4FB4-81A8-AD3BE0390DEE}" destId="{9062999B-99B9-48F6-9B2D-48B3AF74BEE8}" srcOrd="0" destOrd="0" presId="urn:microsoft.com/office/officeart/2016/7/layout/RepeatingBendingProcessNew"/>
    <dgm:cxn modelId="{B8F3FF99-D156-49F3-9ED3-F64E12566760}" type="presOf" srcId="{F85E46AD-77F7-41EC-9634-3E2EF14CE40E}" destId="{D69486F2-394A-4F60-B038-1A9EFF8B2A35}" srcOrd="0" destOrd="0" presId="urn:microsoft.com/office/officeart/2016/7/layout/RepeatingBendingProcessNew"/>
    <dgm:cxn modelId="{6D9D1B9C-FFAB-4C1B-A143-02A25ABF5D31}" srcId="{CBADB0D3-BDA5-4441-974B-BB6CD46A641B}" destId="{75A7E517-E670-4E14-A5E0-331CA67FA906}" srcOrd="2" destOrd="0" parTransId="{B6E2E7C3-EB15-498D-8F59-F71BA2903BA8}" sibTransId="{45F3FDA8-E056-4A19-B894-3313D21C07E4}"/>
    <dgm:cxn modelId="{0A6709A0-F4AC-4A2F-AEF0-6F072778D484}" type="presOf" srcId="{28C9C57B-B7A3-42A1-BB1A-4E854D9EC82C}" destId="{EE967C17-E41D-4ED0-A4EE-99A6698BD598}" srcOrd="0" destOrd="0" presId="urn:microsoft.com/office/officeart/2016/7/layout/RepeatingBendingProcessNew"/>
    <dgm:cxn modelId="{4C806AA9-A8B4-4A32-83C3-C6C5ABB4FC33}" type="presOf" srcId="{88E877DE-D975-40D2-906C-1A16F01B7A42}" destId="{5EA032D5-A25D-4868-9B20-6555D1510E7A}" srcOrd="0" destOrd="0" presId="urn:microsoft.com/office/officeart/2016/7/layout/RepeatingBendingProcessNew"/>
    <dgm:cxn modelId="{A11A30AD-676F-40F8-A467-94D0BD8DBF62}" type="presOf" srcId="{9FCCC4F9-3185-4DC5-A2B9-C3C9DCEFB35F}" destId="{0025E47F-DC54-458B-BFF1-A81EC4271A27}" srcOrd="0" destOrd="0" presId="urn:microsoft.com/office/officeart/2016/7/layout/RepeatingBendingProcessNew"/>
    <dgm:cxn modelId="{66E7D6B7-6DAF-4EDC-B06E-66E7FF6FB38C}" type="presOf" srcId="{45F3FDA8-E056-4A19-B894-3313D21C07E4}" destId="{0E41C449-1FAB-446E-9AD2-02D22CCC5A59}" srcOrd="0" destOrd="0" presId="urn:microsoft.com/office/officeart/2016/7/layout/RepeatingBendingProcessNew"/>
    <dgm:cxn modelId="{B6ECB0B9-3DA2-4E45-9DBA-4CE9AC07325B}" srcId="{CBADB0D3-BDA5-4441-974B-BB6CD46A641B}" destId="{28C9C57B-B7A3-42A1-BB1A-4E854D9EC82C}" srcOrd="6" destOrd="0" parTransId="{398F9EF7-39F8-4297-A53A-FC6778D92370}" sibTransId="{E21E4771-210E-46B7-A966-07BA3B8DF02A}"/>
    <dgm:cxn modelId="{878352C7-B845-4DFF-B77D-59CEED18F9D3}" type="presOf" srcId="{1F248C5C-927B-4631-B137-5D1E16619267}" destId="{33EFB75A-F997-4373-9085-2EA89A409636}" srcOrd="0" destOrd="0" presId="urn:microsoft.com/office/officeart/2016/7/layout/RepeatingBendingProcessNew"/>
    <dgm:cxn modelId="{170422C8-0711-46DE-AB03-BDCFAD383FF3}" type="presOf" srcId="{1F248C5C-927B-4631-B137-5D1E16619267}" destId="{FEA2AA69-6B1C-4E74-9937-CD7E2D7CAD37}" srcOrd="1" destOrd="0" presId="urn:microsoft.com/office/officeart/2016/7/layout/RepeatingBendingProcessNew"/>
    <dgm:cxn modelId="{56F940CD-3912-42BF-802D-E57ED2CD331F}" type="presOf" srcId="{B99D4F58-1C42-449D-BEE4-3C7C6539819D}" destId="{136C501C-8524-4041-A7A5-5E80A325C070}" srcOrd="0" destOrd="0" presId="urn:microsoft.com/office/officeart/2016/7/layout/RepeatingBendingProcessNew"/>
    <dgm:cxn modelId="{C12816E4-0B8C-449D-ADDA-CD708D555F31}" type="presOf" srcId="{A7061652-90FB-4130-9019-4B4797830658}" destId="{2097DC80-BDEB-4CD9-90E8-C27F655F5E6B}" srcOrd="0" destOrd="0" presId="urn:microsoft.com/office/officeart/2016/7/layout/RepeatingBendingProcessNew"/>
    <dgm:cxn modelId="{31763BF7-D483-4BB6-A959-187988FE7343}" srcId="{CBADB0D3-BDA5-4441-974B-BB6CD46A641B}" destId="{B99D4F58-1C42-449D-BEE4-3C7C6539819D}" srcOrd="5" destOrd="0" parTransId="{42C25EE5-86F0-4097-BE8D-F6AD261AFF6F}" sibTransId="{5B4D8510-60D0-4199-A235-809FBA320369}"/>
    <dgm:cxn modelId="{99D99CF8-D5F4-419D-9D30-80753F5AE62D}" type="presOf" srcId="{CBADB0D3-BDA5-4441-974B-BB6CD46A641B}" destId="{CF315E65-DDBB-4160-8023-C957C6B363D1}" srcOrd="0" destOrd="0" presId="urn:microsoft.com/office/officeart/2016/7/layout/RepeatingBendingProcessNew"/>
    <dgm:cxn modelId="{91D444F8-804D-44C6-AD9A-980BD5298AC7}" type="presParOf" srcId="{CF315E65-DDBB-4160-8023-C957C6B363D1}" destId="{0025E47F-DC54-458B-BFF1-A81EC4271A27}" srcOrd="0" destOrd="0" presId="urn:microsoft.com/office/officeart/2016/7/layout/RepeatingBendingProcessNew"/>
    <dgm:cxn modelId="{AF72B030-0212-48BE-8F80-171EA90BA8C7}" type="presParOf" srcId="{CF315E65-DDBB-4160-8023-C957C6B363D1}" destId="{5EA032D5-A25D-4868-9B20-6555D1510E7A}" srcOrd="1" destOrd="0" presId="urn:microsoft.com/office/officeart/2016/7/layout/RepeatingBendingProcessNew"/>
    <dgm:cxn modelId="{12C52619-8B42-4CFB-8CD3-2E6DD37F2686}" type="presParOf" srcId="{5EA032D5-A25D-4868-9B20-6555D1510E7A}" destId="{5FB14B8B-9ED8-48B7-8255-79D6026DADEC}" srcOrd="0" destOrd="0" presId="urn:microsoft.com/office/officeart/2016/7/layout/RepeatingBendingProcessNew"/>
    <dgm:cxn modelId="{9045C82C-0DCC-4EA9-BD72-BE0D78A2FF5C}" type="presParOf" srcId="{CF315E65-DDBB-4160-8023-C957C6B363D1}" destId="{2C38BC9F-F2F0-4F34-8740-A89EA39BE637}" srcOrd="2" destOrd="0" presId="urn:microsoft.com/office/officeart/2016/7/layout/RepeatingBendingProcessNew"/>
    <dgm:cxn modelId="{7E91D0F5-D93E-405D-A58D-31E69D8A39B5}" type="presParOf" srcId="{CF315E65-DDBB-4160-8023-C957C6B363D1}" destId="{821FA1FE-4991-44EA-898F-7A2035A376E7}" srcOrd="3" destOrd="0" presId="urn:microsoft.com/office/officeart/2016/7/layout/RepeatingBendingProcessNew"/>
    <dgm:cxn modelId="{7265D588-269A-4E15-A752-D83060AA57AC}" type="presParOf" srcId="{821FA1FE-4991-44EA-898F-7A2035A376E7}" destId="{C3C067D4-5FF6-45DB-ABAF-4B1A598A32AA}" srcOrd="0" destOrd="0" presId="urn:microsoft.com/office/officeart/2016/7/layout/RepeatingBendingProcessNew"/>
    <dgm:cxn modelId="{A2BC34C3-5488-49A9-8FBB-00D6BA460BA2}" type="presParOf" srcId="{CF315E65-DDBB-4160-8023-C957C6B363D1}" destId="{6E3030FE-58B9-4E74-8D6A-1D7C7655C8EC}" srcOrd="4" destOrd="0" presId="urn:microsoft.com/office/officeart/2016/7/layout/RepeatingBendingProcessNew"/>
    <dgm:cxn modelId="{07270474-9C88-4854-B083-1F8742577604}" type="presParOf" srcId="{CF315E65-DDBB-4160-8023-C957C6B363D1}" destId="{0E41C449-1FAB-446E-9AD2-02D22CCC5A59}" srcOrd="5" destOrd="0" presId="urn:microsoft.com/office/officeart/2016/7/layout/RepeatingBendingProcessNew"/>
    <dgm:cxn modelId="{692579EA-D1C4-48A3-83B5-32C1B0207A6C}" type="presParOf" srcId="{0E41C449-1FAB-446E-9AD2-02D22CCC5A59}" destId="{BA333A70-8800-4E99-B5D7-6069E7D44555}" srcOrd="0" destOrd="0" presId="urn:microsoft.com/office/officeart/2016/7/layout/RepeatingBendingProcessNew"/>
    <dgm:cxn modelId="{AB00D089-9C8C-46E3-9ADD-98B0CE462F0D}" type="presParOf" srcId="{CF315E65-DDBB-4160-8023-C957C6B363D1}" destId="{9062999B-99B9-48F6-9B2D-48B3AF74BEE8}" srcOrd="6" destOrd="0" presId="urn:microsoft.com/office/officeart/2016/7/layout/RepeatingBendingProcessNew"/>
    <dgm:cxn modelId="{75200A38-393B-4226-B2DE-A8F3A3158937}" type="presParOf" srcId="{CF315E65-DDBB-4160-8023-C957C6B363D1}" destId="{33EFB75A-F997-4373-9085-2EA89A409636}" srcOrd="7" destOrd="0" presId="urn:microsoft.com/office/officeart/2016/7/layout/RepeatingBendingProcessNew"/>
    <dgm:cxn modelId="{7D8B00AF-5565-44FC-BE52-81AB4D34CF2D}" type="presParOf" srcId="{33EFB75A-F997-4373-9085-2EA89A409636}" destId="{FEA2AA69-6B1C-4E74-9937-CD7E2D7CAD37}" srcOrd="0" destOrd="0" presId="urn:microsoft.com/office/officeart/2016/7/layout/RepeatingBendingProcessNew"/>
    <dgm:cxn modelId="{9F1B8568-BC34-4AE8-A8D7-FEFFC11F7D09}" type="presParOf" srcId="{CF315E65-DDBB-4160-8023-C957C6B363D1}" destId="{D69486F2-394A-4F60-B038-1A9EFF8B2A35}" srcOrd="8" destOrd="0" presId="urn:microsoft.com/office/officeart/2016/7/layout/RepeatingBendingProcessNew"/>
    <dgm:cxn modelId="{774F122A-A1F6-4518-AB9D-FBA598E50FF5}" type="presParOf" srcId="{CF315E65-DDBB-4160-8023-C957C6B363D1}" destId="{2097DC80-BDEB-4CD9-90E8-C27F655F5E6B}" srcOrd="9" destOrd="0" presId="urn:microsoft.com/office/officeart/2016/7/layout/RepeatingBendingProcessNew"/>
    <dgm:cxn modelId="{BB9DF39B-B50D-45E0-B9E6-8CB3CA872819}" type="presParOf" srcId="{2097DC80-BDEB-4CD9-90E8-C27F655F5E6B}" destId="{DBA1957B-3419-468F-9FE8-B96336C4DCC3}" srcOrd="0" destOrd="0" presId="urn:microsoft.com/office/officeart/2016/7/layout/RepeatingBendingProcessNew"/>
    <dgm:cxn modelId="{8EC03235-8F36-4DDB-8A24-996861AE8E46}" type="presParOf" srcId="{CF315E65-DDBB-4160-8023-C957C6B363D1}" destId="{136C501C-8524-4041-A7A5-5E80A325C070}" srcOrd="10" destOrd="0" presId="urn:microsoft.com/office/officeart/2016/7/layout/RepeatingBendingProcessNew"/>
    <dgm:cxn modelId="{48241759-2871-490C-990E-73D53E0A6AE6}" type="presParOf" srcId="{CF315E65-DDBB-4160-8023-C957C6B363D1}" destId="{0226B5F7-73A9-438A-8565-C014687FD8BB}" srcOrd="11" destOrd="0" presId="urn:microsoft.com/office/officeart/2016/7/layout/RepeatingBendingProcessNew"/>
    <dgm:cxn modelId="{7DB823E7-12F1-49B3-BBA7-FF2CDD53459F}" type="presParOf" srcId="{0226B5F7-73A9-438A-8565-C014687FD8BB}" destId="{96E73523-1C2C-478A-B6F2-0579348D6751}" srcOrd="0" destOrd="0" presId="urn:microsoft.com/office/officeart/2016/7/layout/RepeatingBendingProcessNew"/>
    <dgm:cxn modelId="{6E1350A9-6337-4CB2-9135-3091FE70FE5E}" type="presParOf" srcId="{CF315E65-DDBB-4160-8023-C957C6B363D1}" destId="{EE967C17-E41D-4ED0-A4EE-99A6698BD598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A032D5-A25D-4868-9B20-6555D1510E7A}">
      <dsp:nvSpPr>
        <dsp:cNvPr id="0" name=""/>
        <dsp:cNvSpPr/>
      </dsp:nvSpPr>
      <dsp:spPr>
        <a:xfrm>
          <a:off x="2241532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1087" y="1242976"/>
        <a:ext cx="25774" cy="5154"/>
      </dsp:txXfrm>
    </dsp:sp>
    <dsp:sp modelId="{0025E47F-DC54-458B-BFF1-A81EC4271A27}">
      <dsp:nvSpPr>
        <dsp:cNvPr id="0" name=""/>
        <dsp:cNvSpPr/>
      </dsp:nvSpPr>
      <dsp:spPr>
        <a:xfrm>
          <a:off x="2092" y="573182"/>
          <a:ext cx="2241239" cy="13447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Position: Retail Assistant Store Manager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92" y="573182"/>
        <a:ext cx="2241239" cy="1344743"/>
      </dsp:txXfrm>
    </dsp:sp>
    <dsp:sp modelId="{821FA1FE-4991-44EA-898F-7A2035A376E7}">
      <dsp:nvSpPr>
        <dsp:cNvPr id="0" name=""/>
        <dsp:cNvSpPr/>
      </dsp:nvSpPr>
      <dsp:spPr>
        <a:xfrm>
          <a:off x="4998257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27812" y="1242976"/>
        <a:ext cx="25774" cy="5154"/>
      </dsp:txXfrm>
    </dsp:sp>
    <dsp:sp modelId="{2C38BC9F-F2F0-4F34-8740-A89EA39BE637}">
      <dsp:nvSpPr>
        <dsp:cNvPr id="0" name=""/>
        <dsp:cNvSpPr/>
      </dsp:nvSpPr>
      <dsp:spPr>
        <a:xfrm>
          <a:off x="2758817" y="573182"/>
          <a:ext cx="2241239" cy="13447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Key Responsibilities: Supervise team, manage sales floor, handle customer issues, monitor inventory, support sales targets, ensure policy compliance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58817" y="573182"/>
        <a:ext cx="2241239" cy="1344743"/>
      </dsp:txXfrm>
    </dsp:sp>
    <dsp:sp modelId="{0E41C449-1FAB-446E-9AD2-02D22CCC5A59}">
      <dsp:nvSpPr>
        <dsp:cNvPr id="0" name=""/>
        <dsp:cNvSpPr/>
      </dsp:nvSpPr>
      <dsp:spPr>
        <a:xfrm>
          <a:off x="7754982" y="1199834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984537" y="1242976"/>
        <a:ext cx="25774" cy="5154"/>
      </dsp:txXfrm>
    </dsp:sp>
    <dsp:sp modelId="{6E3030FE-58B9-4E74-8D6A-1D7C7655C8EC}">
      <dsp:nvSpPr>
        <dsp:cNvPr id="0" name=""/>
        <dsp:cNvSpPr/>
      </dsp:nvSpPr>
      <dsp:spPr>
        <a:xfrm>
          <a:off x="5515542" y="573182"/>
          <a:ext cx="2241239" cy="13447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Working Hours: Full-time, including weekends/shifts (Indeed, 2026</a:t>
          </a:r>
          <a:r>
            <a:rPr lang="en-GB" sz="1200" b="0" i="0" kern="1200" baseline="0" dirty="0"/>
            <a:t>)</a:t>
          </a:r>
          <a:endParaRPr lang="en-US" sz="1200" kern="1200" dirty="0"/>
        </a:p>
      </dsp:txBody>
      <dsp:txXfrm>
        <a:off x="5515542" y="573182"/>
        <a:ext cx="2241239" cy="1344743"/>
      </dsp:txXfrm>
    </dsp:sp>
    <dsp:sp modelId="{33EFB75A-F997-4373-9085-2EA89A409636}">
      <dsp:nvSpPr>
        <dsp:cNvPr id="0" name=""/>
        <dsp:cNvSpPr/>
      </dsp:nvSpPr>
      <dsp:spPr>
        <a:xfrm>
          <a:off x="1122712" y="1916126"/>
          <a:ext cx="8270175" cy="484885"/>
        </a:xfrm>
        <a:custGeom>
          <a:avLst/>
          <a:gdLst/>
          <a:ahLst/>
          <a:cxnLst/>
          <a:rect l="0" t="0" r="0" b="0"/>
          <a:pathLst>
            <a:path>
              <a:moveTo>
                <a:pt x="8270175" y="0"/>
              </a:moveTo>
              <a:lnTo>
                <a:pt x="8270175" y="259542"/>
              </a:lnTo>
              <a:lnTo>
                <a:pt x="0" y="259542"/>
              </a:lnTo>
              <a:lnTo>
                <a:pt x="0" y="48488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50644" y="2155991"/>
        <a:ext cx="414311" cy="5154"/>
      </dsp:txXfrm>
    </dsp:sp>
    <dsp:sp modelId="{9062999B-99B9-48F6-9B2D-48B3AF74BEE8}">
      <dsp:nvSpPr>
        <dsp:cNvPr id="0" name=""/>
        <dsp:cNvSpPr/>
      </dsp:nvSpPr>
      <dsp:spPr>
        <a:xfrm>
          <a:off x="8272267" y="573182"/>
          <a:ext cx="2241239" cy="13447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Reporting: To Store Manager; collaborate with departments like HR and merchandising. 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272267" y="573182"/>
        <a:ext cx="2241239" cy="1344743"/>
      </dsp:txXfrm>
    </dsp:sp>
    <dsp:sp modelId="{2097DC80-BDEB-4CD9-90E8-C27F655F5E6B}">
      <dsp:nvSpPr>
        <dsp:cNvPr id="0" name=""/>
        <dsp:cNvSpPr/>
      </dsp:nvSpPr>
      <dsp:spPr>
        <a:xfrm>
          <a:off x="2241532" y="3060063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471087" y="3103206"/>
        <a:ext cx="25774" cy="5154"/>
      </dsp:txXfrm>
    </dsp:sp>
    <dsp:sp modelId="{D69486F2-394A-4F60-B038-1A9EFF8B2A35}">
      <dsp:nvSpPr>
        <dsp:cNvPr id="0" name=""/>
        <dsp:cNvSpPr/>
      </dsp:nvSpPr>
      <dsp:spPr>
        <a:xfrm>
          <a:off x="2092" y="2433411"/>
          <a:ext cx="2241239" cy="13447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Hours/Salary: Full-time (37.5 hours/week, flexible shifts); competitive salary £28,000-£35,000 + benefits (e.g., partner discount). 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92" y="2433411"/>
        <a:ext cx="2241239" cy="1344743"/>
      </dsp:txXfrm>
    </dsp:sp>
    <dsp:sp modelId="{0226B5F7-73A9-438A-8565-C014687FD8BB}">
      <dsp:nvSpPr>
        <dsp:cNvPr id="0" name=""/>
        <dsp:cNvSpPr/>
      </dsp:nvSpPr>
      <dsp:spPr>
        <a:xfrm>
          <a:off x="4998257" y="3060063"/>
          <a:ext cx="4848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4885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27812" y="3103206"/>
        <a:ext cx="25774" cy="5154"/>
      </dsp:txXfrm>
    </dsp:sp>
    <dsp:sp modelId="{136C501C-8524-4041-A7A5-5E80A325C070}">
      <dsp:nvSpPr>
        <dsp:cNvPr id="0" name=""/>
        <dsp:cNvSpPr/>
      </dsp:nvSpPr>
      <dsp:spPr>
        <a:xfrm>
          <a:off x="2758817" y="2433411"/>
          <a:ext cx="2241239" cy="13447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Qualifications: Retail experience preferred; supports organizational growth through team problem-solving. 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58817" y="2433411"/>
        <a:ext cx="2241239" cy="1344743"/>
      </dsp:txXfrm>
    </dsp:sp>
    <dsp:sp modelId="{EE967C17-E41D-4ED0-A4EE-99A6698BD598}">
      <dsp:nvSpPr>
        <dsp:cNvPr id="0" name=""/>
        <dsp:cNvSpPr/>
      </dsp:nvSpPr>
      <dsp:spPr>
        <a:xfrm>
          <a:off x="5515542" y="2433411"/>
          <a:ext cx="2241239" cy="13447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9823" tIns="115278" rIns="109823" bIns="115278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baseline="0" dirty="0">
              <a:latin typeface="Arial" panose="020B0604020202020204" pitchFamily="34" charset="0"/>
              <a:cs typeface="Arial" panose="020B0604020202020204" pitchFamily="34" charset="0"/>
            </a:rPr>
            <a:t>The JD outlines core duties to attract suitable candidates. At John Lewis, this role promotes accountability and recognition, aligning with the company's people-first values (Keeling et al., 2013).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515542" y="2433411"/>
        <a:ext cx="2241239" cy="13447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B82386-A669-4D46-AD37-44896E458017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AE650D-6D0E-4D17-B285-5FD69E57F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549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AE650D-6D0E-4D17-B285-5FD69E57FC7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251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AE650D-6D0E-4D17-B285-5FD69E57FC7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3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491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608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472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608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636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537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373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023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425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5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981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803873-984F-4A01-8C16-B16F1DBD2FEE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B07BFF-517B-43B0-AF4F-34B5451B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940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mployeebenefits.co.uk/pay-strategy/john-lewis-partnership-invests-108-million-in-pay/281892.article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deed.com/hire/job" TargetMode="External"/><Relationship Id="rId2" Type="http://schemas.openxmlformats.org/officeDocument/2006/relationships/hyperlink" Target="https://eur01.safelinks.protection.outlook.com/?url=https%3A%2F%2Fwww.jlpjobs.com%2F&amp;data=05%7C02%7C2418818%40student.uwtsd.ac.uk%7Cf94d2dac70d747f833a008de7c8aa4e1%7C4e0f11f9046e45059cb8db2152311e21%7C0%7C0%7C639085132083937634%7CUnknown%7CTWFpbGZsb3d8eyJFbXB0eU1hcGkiOnRydWUsIlYiOiIwLjAuMDAwMCIsIlAiOiJXaW4zMiIsIkFOIjoiTWFpbCIsIldUIjoyfQ%3D%3D%7C0%7C%7C%7C&amp;sdata=DmQ%2BuYnyGLYiPDWBgHZuqaPmwUCCL%2BNiXkCzLVKX0fY%3D&amp;reserved=0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7869D4B-2F93-3BB1-E770-C65F845391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6024" y="2373084"/>
            <a:ext cx="10176662" cy="3951516"/>
          </a:xfrm>
        </p:spPr>
        <p:txBody>
          <a:bodyPr>
            <a:normAutofit fontScale="85000" lnSpcReduction="10000"/>
          </a:bodyPr>
          <a:lstStyle/>
          <a:p>
            <a:pPr algn="l">
              <a:lnSpc>
                <a:spcPct val="16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Title: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Recruiting and Developing a Retail Assistant Store Manager at John Lewis Partnership</a:t>
            </a:r>
          </a:p>
          <a:p>
            <a:pPr algn="l">
              <a:lnSpc>
                <a:spcPct val="16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Name: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Camelia Alina Luchian</a:t>
            </a:r>
          </a:p>
          <a:p>
            <a:pPr algn="l">
              <a:lnSpc>
                <a:spcPct val="16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Student Number: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2418818</a:t>
            </a:r>
          </a:p>
          <a:p>
            <a:pPr algn="l">
              <a:lnSpc>
                <a:spcPct val="16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Module Code &amp; Title: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LCLM5002 Developing and Managing Individuals and Teams </a:t>
            </a:r>
          </a:p>
          <a:p>
            <a:pPr algn="l">
              <a:lnSpc>
                <a:spcPct val="16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Faizu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Edu</a:t>
            </a:r>
          </a:p>
          <a:p>
            <a:pPr algn="l">
              <a:lnSpc>
                <a:spcPct val="16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Assignment Title: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HR Presentation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A35FDA-1B05-50C5-10F7-9CF7917788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024" y="217715"/>
            <a:ext cx="4167747" cy="16644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9482E4C-F1FB-51E9-3D5E-F942AB0EF2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2537" y="217716"/>
            <a:ext cx="4288594" cy="1743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977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E894E-4D54-F2B5-DAA0-0478FA26B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u="sng" dirty="0">
                <a:latin typeface="Arial" panose="020B0604020202020204" pitchFamily="34" charset="0"/>
                <a:cs typeface="Arial" panose="020B0604020202020204" pitchFamily="34" charset="0"/>
              </a:rPr>
              <a:t>Table of Contents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AACEF81-187D-E872-BF4A-A624762167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46315" y="1611087"/>
            <a:ext cx="10907486" cy="511628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fontScale="77500" lnSpcReduction="20000"/>
          </a:bodyPr>
          <a:lstStyle/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Introduction to John Lewis Partnership……………………………SLIDE 3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Job Analysis………………………………………………………......SLIDE 4 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Job Description…………………………………………………….....SLIDE 5  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Person Specification………………………………………………....SLIDE 6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Recruitment Process Steps………………………………………….SLIDE 7 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Job Interview Process.……………………………………………….SLIDE 8 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Identifying Learning/Training and Development Needs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……… ….SLIDE </a:t>
            </a:r>
            <a:r>
              <a:rPr lang="en-US" altLang="en-US" sz="1800" dirty="0">
                <a:latin typeface="Arial" panose="020B0604020202020204" pitchFamily="34" charset="0"/>
              </a:rPr>
              <a:t>9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Analysis Using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Behaviourist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Theory…………………….……….…SLIDE 10 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Analysis Using Cognitivist Theory………………………………..…SLIDE 11 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lang="en-US" altLang="en-US" sz="1800" dirty="0">
                <a:latin typeface="Arial" panose="020B0604020202020204" pitchFamily="34" charset="0"/>
              </a:rPr>
              <a:t>Humanist/Experiential Learning Theory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…………………………....SLIDE 12 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lang="en-GB" altLang="en-US" sz="1800" dirty="0">
                <a:latin typeface="Arial" panose="020B0604020202020204" pitchFamily="34" charset="0"/>
              </a:rPr>
              <a:t>Benefits of Effective Learning &amp; Development</a:t>
            </a:r>
            <a:r>
              <a:rPr lang="en-US" altLang="en-US" sz="1800" dirty="0">
                <a:latin typeface="Arial" panose="020B0604020202020204" pitchFamily="34" charset="0"/>
              </a:rPr>
              <a:t>…………………….SLIDE 13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lang="en-US" altLang="en-US" sz="1800" dirty="0">
                <a:latin typeface="Arial" panose="020B0604020202020204" pitchFamily="34" charset="0"/>
              </a:rPr>
              <a:t>Conclusion…………………………………………………….……….SLIDE 14</a:t>
            </a:r>
          </a:p>
          <a:p>
            <a:pPr marL="0" marR="0" lvl="0" indent="0" defTabSz="914400" rtl="0" eaLnBrk="0" fontAlgn="base" latinLnBrk="0" hangingPunct="0">
              <a:lnSpc>
                <a:spcPct val="16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References……………………………………………………………..SLIDE 15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AutoNum type="arabicPeriod" startAt="10"/>
              <a:tabLst/>
            </a:pPr>
            <a:endParaRPr kumimoji="0" lang="en-US" altLang="en-US" sz="15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5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598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A4121561-392E-4887-9C1F-E064860644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17E6AA-927E-7D6B-FAFA-98361CDEE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4017" y="412267"/>
            <a:ext cx="5888851" cy="1573368"/>
          </a:xfrm>
        </p:spPr>
        <p:txBody>
          <a:bodyPr anchor="b">
            <a:normAutofit/>
          </a:bodyPr>
          <a:lstStyle/>
          <a:p>
            <a:r>
              <a:rPr lang="en-GB" sz="4000" u="sng" dirty="0">
                <a:latin typeface="Arial" panose="020B0604020202020204" pitchFamily="34" charset="0"/>
                <a:cs typeface="Arial" panose="020B0604020202020204" pitchFamily="34" charset="0"/>
              </a:rPr>
              <a:t>Introduction to John Lewis Partnership</a:t>
            </a:r>
          </a:p>
        </p:txBody>
      </p:sp>
      <p:pic>
        <p:nvPicPr>
          <p:cNvPr id="5" name="Picture 4" descr="A person and person walking into a store&#10;&#10;AI-generated content may be incorrect.">
            <a:extLst>
              <a:ext uri="{FF2B5EF4-FFF2-40B4-BE49-F238E27FC236}">
                <a16:creationId xmlns:a16="http://schemas.microsoft.com/office/drawing/2014/main" id="{442648EC-73A4-8813-0A13-F8125BE70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6135" b="4418"/>
          <a:stretch>
            <a:fillRect/>
          </a:stretch>
        </p:blipFill>
        <p:spPr>
          <a:xfrm>
            <a:off x="180753" y="10"/>
            <a:ext cx="4827181" cy="27804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934F2D-EA38-CA1A-A82F-1CDE7473B59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300" r="4513" b="2"/>
          <a:stretch>
            <a:fillRect/>
          </a:stretch>
        </p:blipFill>
        <p:spPr>
          <a:xfrm>
            <a:off x="180753" y="2961167"/>
            <a:ext cx="4827181" cy="3896833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6B57F2BE-90D9-EB28-3B72-388D5D7E4C1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443845" y="2397902"/>
            <a:ext cx="6745106" cy="446009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marL="216000" eaLnBrk="0" fontAlgn="base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Founded 1929 by John 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Spedan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Lewis – UK’s largest employee-owned business</a:t>
            </a:r>
          </a:p>
          <a:p>
            <a:pPr marL="216000" eaLnBrk="0" fontAlgn="base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Operates John Lewis department stores + Waitrose supermarkets</a:t>
            </a:r>
          </a:p>
          <a:p>
            <a:pPr marL="216000" eaLnBrk="0" fontAlgn="base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Core values: Partnership (all colleagues = Partners), exceptional customer service, ethical sourcing, sustainability</a:t>
            </a:r>
          </a:p>
          <a:p>
            <a:pPr marL="216000" eaLnBrk="0" fontAlgn="base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~80,000 Partners; strong emphasis on colleague voice, profit-sharing bonuses, and long-term career development</a:t>
            </a:r>
          </a:p>
          <a:p>
            <a:pPr marL="216000" eaLnBrk="0" fontAlgn="base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Unique model fosters high engagement, loyalty, and performance in competitive retail sector. </a:t>
            </a:r>
          </a:p>
          <a:p>
            <a:pPr marL="216000" eaLnBrk="0" fontAlgn="base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Relevance to Role: Seeks team members who align with collaborative, customer-centric culture for smooth operations.</a:t>
            </a:r>
          </a:p>
          <a:p>
            <a:pPr marL="216000" eaLnBrk="0" fontAlgn="base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John Lewis is a iconic UK retailer emphasizing employee ownership and sustainability. This foundation ensures recruited team members contribute to organizational growth through diverse perspectives and efficiency (Branine, 2008).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717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2ECEE3-5E63-C0AF-BE3A-9168C7C5B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029" y="423454"/>
            <a:ext cx="4467177" cy="1383575"/>
          </a:xfrm>
        </p:spPr>
        <p:txBody>
          <a:bodyPr>
            <a:normAutofit fontScale="90000"/>
          </a:bodyPr>
          <a:lstStyle/>
          <a:p>
            <a:r>
              <a:rPr lang="en-GB" sz="3100" u="sng" dirty="0">
                <a:latin typeface="Arial" panose="020B0604020202020204" pitchFamily="34" charset="0"/>
                <a:cs typeface="Arial" panose="020B0604020202020204" pitchFamily="34" charset="0"/>
              </a:rPr>
              <a:t>Job Analysis for Retail Assistant Store Manager</a:t>
            </a:r>
            <a:br>
              <a:rPr lang="en-GB" sz="3100" dirty="0"/>
            </a:br>
            <a:endParaRPr lang="en-GB" sz="3100" dirty="0"/>
          </a:p>
        </p:txBody>
      </p:sp>
      <p:pic>
        <p:nvPicPr>
          <p:cNvPr id="5" name="Picture 4" descr="A person standing in front of a store&#10;&#10;AI-generated content may be incorrect.">
            <a:extLst>
              <a:ext uri="{FF2B5EF4-FFF2-40B4-BE49-F238E27FC236}">
                <a16:creationId xmlns:a16="http://schemas.microsoft.com/office/drawing/2014/main" id="{82333728-B44B-C5A2-AFC3-42C3ADC31FC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962" r="18788"/>
          <a:stretch>
            <a:fillRect/>
          </a:stretch>
        </p:blipFill>
        <p:spPr>
          <a:xfrm>
            <a:off x="1" y="10"/>
            <a:ext cx="6832674" cy="6857990"/>
          </a:xfrm>
          <a:custGeom>
            <a:avLst/>
            <a:gdLst/>
            <a:ahLst/>
            <a:cxnLst/>
            <a:rect l="l" t="t" r="r" b="b"/>
            <a:pathLst>
              <a:path w="6832674" h="6858000">
                <a:moveTo>
                  <a:pt x="0" y="0"/>
                </a:moveTo>
                <a:lnTo>
                  <a:pt x="6832674" y="0"/>
                </a:lnTo>
                <a:lnTo>
                  <a:pt x="6749707" y="183520"/>
                </a:lnTo>
                <a:cubicBezTo>
                  <a:pt x="6327787" y="1181050"/>
                  <a:pt x="6094475" y="2277779"/>
                  <a:pt x="6094475" y="3429000"/>
                </a:cubicBezTo>
                <a:cubicBezTo>
                  <a:pt x="6094475" y="4580222"/>
                  <a:pt x="6327787" y="5676950"/>
                  <a:pt x="6749707" y="6674481"/>
                </a:cubicBezTo>
                <a:lnTo>
                  <a:pt x="683267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20E209EF-B473-581B-B3A7-9515780C869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07063" y="1807029"/>
            <a:ext cx="5191024" cy="392303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Systematic process to identify duties, responsibilities, skills, and working conditions for Retail Assistant Store Manager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Methods: Observation, interviews with current managers, questionnaires, and review of store performance data (Armstrong, 2022)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Key Duties: Oversee daily operations, manage inventory, lead team shifts, ensure compliance with health/safety standards.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Environment: Fast-paced urban retail setting with high customer footfall; requires adaptability to seasonal demands.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Challenges: High turnover in UK retail (up to 60.5%); analysis identifies need for leadership to reduce this (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Engageli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, 2026).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Outcome: Informs JD and PS to attract candidates who enhance efficiency and accountability.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Job analysis is crucial for identifying what the role entails at John Lewis.      It reveals gaps like leadership in high-turnover environments, ensuring we recruit for focused efficiency (Backman et al., 2025).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064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4BEDF-25DB-A25E-1EB1-F0C827819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3600" u="sng" dirty="0">
                <a:latin typeface="Arial" panose="020B0604020202020204" pitchFamily="34" charset="0"/>
                <a:cs typeface="Arial" panose="020B0604020202020204" pitchFamily="34" charset="0"/>
              </a:rPr>
              <a:t>Job Description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C883C6DA-087B-6DF4-DF78-5238277AAF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47009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0972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F61D7-EB49-C72E-AC3B-B60914126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2342" y="484868"/>
            <a:ext cx="7598229" cy="1169760"/>
          </a:xfrm>
        </p:spPr>
        <p:txBody>
          <a:bodyPr>
            <a:normAutofit/>
          </a:bodyPr>
          <a:lstStyle/>
          <a:p>
            <a:pPr algn="ctr"/>
            <a:r>
              <a:rPr lang="en-GB" sz="3600" u="sng" dirty="0">
                <a:latin typeface="Arial" panose="020B0604020202020204" pitchFamily="34" charset="0"/>
                <a:cs typeface="Arial" panose="020B0604020202020204" pitchFamily="34" charset="0"/>
              </a:rPr>
              <a:t>Person Specification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F3D0D01-7B7A-01D8-8EBA-A43110E00B8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05542" y="1972792"/>
            <a:ext cx="7957457" cy="3489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1600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Essential Skills: Leadership, communication, customer service, time management; 2+ years retail experience (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Disprz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2026). </a:t>
            </a:r>
          </a:p>
          <a:p>
            <a:pPr marL="21600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Desirable: Knowledge of retail tech (e.g., POS systems), conflict resolution; degree in business/retail management. </a:t>
            </a:r>
          </a:p>
          <a:p>
            <a:pPr marL="21600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Personal Attributes: Team player, adaptable, ethical (aligns with John Lewis values); ability to foster diverse perspectives. </a:t>
            </a:r>
          </a:p>
          <a:p>
            <a:pPr marL="21600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Soft Skills: Aesthetic labor (e.g., presentation) and employability traits for UK retail (Nickson et al., 2012). </a:t>
            </a:r>
          </a:p>
          <a:p>
            <a:pPr marL="21600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Equal Opportunities: John Lewis promotes diversity; no discrimination based on age, gender, etc. </a:t>
            </a:r>
          </a:p>
          <a:p>
            <a:pPr marL="21600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PS ensures we select candidates with the right fit. In UK retail, soft skills like communication reduce mismatches and support growth (Huddleston &amp; Hirst, 2004).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344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72600-FC52-91C5-5AF9-410E6BAFD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2" y="539068"/>
            <a:ext cx="4597747" cy="1616203"/>
          </a:xfrm>
        </p:spPr>
        <p:txBody>
          <a:bodyPr anchor="b">
            <a:normAutofit/>
          </a:bodyPr>
          <a:lstStyle/>
          <a:p>
            <a:r>
              <a:rPr lang="en-GB" sz="3200" u="sng" dirty="0">
                <a:latin typeface="Arial" panose="020B0604020202020204" pitchFamily="34" charset="0"/>
                <a:cs typeface="Arial" panose="020B0604020202020204" pitchFamily="34" charset="0"/>
              </a:rPr>
              <a:t>Recruitment Process Steps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0FC7D22-060C-06FE-1197-C438613624F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39486" y="2286000"/>
            <a:ext cx="5856514" cy="403293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Step 1: Job Posting on JLPJobs.com and platforms like Indeed; attract diverse applicants (Graduates First, 2026).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Step 2: Application Screening: CV review for skills match.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Step 3: Online Assessments: Situational judgment, numerical/verbal tests.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Step 4: Interviews &amp; Group Exercises: Assess fit (detailed in next slide).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Step 5: Offer &amp; Pre-Employment Checks: Background, right to work.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Goal: Ensure smooth running by selecting accountable, skilled members (Branine, 2008).</a:t>
            </a:r>
            <a:endParaRPr lang="en-US" altLang="en-US" sz="1200" dirty="0">
              <a:latin typeface="Arial" panose="020B0604020202020204" pitchFamily="34" charset="0"/>
            </a:endParaRP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John Lewis follows a structured, multi-stage process that is simple, fair, and transparent. This ensures we select the right team member who will thrive in our employee-owned culture and contribute to organisational smoothness from day one. </a:t>
            </a:r>
          </a:p>
          <a:p>
            <a:pPr marL="21600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BC1CE4-CC5D-24B1-BC32-4DD52A21E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1" y="1862229"/>
            <a:ext cx="5319062" cy="305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272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42E610-968C-5DC0-3B66-2150163C9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2119" y="891540"/>
            <a:ext cx="4589493" cy="1578308"/>
          </a:xfrm>
        </p:spPr>
        <p:txBody>
          <a:bodyPr>
            <a:normAutofit/>
          </a:bodyPr>
          <a:lstStyle/>
          <a:p>
            <a:r>
              <a:rPr lang="en-GB" sz="4000" u="sng" dirty="0"/>
              <a:t>Job Interview Process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8C8A4C-BEEA-2F74-BFFB-A0AC663FC9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750" r="1999"/>
          <a:stretch>
            <a:fillRect/>
          </a:stretch>
        </p:blipFill>
        <p:spPr>
          <a:xfrm>
            <a:off x="1" y="10"/>
            <a:ext cx="6832674" cy="6857990"/>
          </a:xfrm>
          <a:custGeom>
            <a:avLst/>
            <a:gdLst/>
            <a:ahLst/>
            <a:cxnLst/>
            <a:rect l="l" t="t" r="r" b="b"/>
            <a:pathLst>
              <a:path w="6832674" h="6858000">
                <a:moveTo>
                  <a:pt x="0" y="0"/>
                </a:moveTo>
                <a:lnTo>
                  <a:pt x="6832674" y="0"/>
                </a:lnTo>
                <a:lnTo>
                  <a:pt x="6749707" y="183520"/>
                </a:lnTo>
                <a:cubicBezTo>
                  <a:pt x="6327787" y="1181050"/>
                  <a:pt x="6094475" y="2277779"/>
                  <a:pt x="6094475" y="3429000"/>
                </a:cubicBezTo>
                <a:cubicBezTo>
                  <a:pt x="6094475" y="4580222"/>
                  <a:pt x="6327787" y="5676950"/>
                  <a:pt x="6749707" y="6674481"/>
                </a:cubicBezTo>
                <a:lnTo>
                  <a:pt x="683267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D39AE64B-44F8-0B84-B847-EB76261D46F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694714" y="2362200"/>
            <a:ext cx="4952999" cy="404948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Format: Video/phone initial, then in-person/group at assessment center.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Questions: Competency-based (e.g., "Tell me about leading a team?") and behavioral (e.g., "How do you handle conflict?") (BBC, 2024).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Preparation: John Lewis publishes sample questions online for fairness (e.g., innovative ideas).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Follow-Ups: Detailed probes on responses; assess cultural fit.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Interviews focus on real-world fit. Publishing questions aids neurodiverse candidates, promoting inclusivity in UK retail (Markel, 2024).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697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3DB647-D394-F554-6AB1-23D220C56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2119" y="891540"/>
            <a:ext cx="4589493" cy="1578308"/>
          </a:xfrm>
        </p:spPr>
        <p:txBody>
          <a:bodyPr>
            <a:normAutofit/>
          </a:bodyPr>
          <a:lstStyle/>
          <a:p>
            <a:r>
              <a:rPr lang="en-GB" sz="3400" u="sng" dirty="0">
                <a:latin typeface="Arial" panose="020B0604020202020204" pitchFamily="34" charset="0"/>
                <a:cs typeface="Arial" panose="020B0604020202020204" pitchFamily="34" charset="0"/>
              </a:rPr>
              <a:t>Identifying Learning/Training and Development Needs</a:t>
            </a:r>
          </a:p>
        </p:txBody>
      </p:sp>
      <p:pic>
        <p:nvPicPr>
          <p:cNvPr id="6" name="Picture 5" descr="A group of yellow figures and a red figure on the other side">
            <a:extLst>
              <a:ext uri="{FF2B5EF4-FFF2-40B4-BE49-F238E27FC236}">
                <a16:creationId xmlns:a16="http://schemas.microsoft.com/office/drawing/2014/main" id="{D11A6D0F-68AB-7F0F-07C1-4C38CBA2B9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497" r="-1" b="-1"/>
          <a:stretch>
            <a:fillRect/>
          </a:stretch>
        </p:blipFill>
        <p:spPr>
          <a:xfrm>
            <a:off x="1" y="10"/>
            <a:ext cx="6832674" cy="6857990"/>
          </a:xfrm>
          <a:custGeom>
            <a:avLst/>
            <a:gdLst/>
            <a:ahLst/>
            <a:cxnLst/>
            <a:rect l="l" t="t" r="r" b="b"/>
            <a:pathLst>
              <a:path w="6832674" h="6858000">
                <a:moveTo>
                  <a:pt x="0" y="0"/>
                </a:moveTo>
                <a:lnTo>
                  <a:pt x="6832674" y="0"/>
                </a:lnTo>
                <a:lnTo>
                  <a:pt x="6749707" y="183520"/>
                </a:lnTo>
                <a:cubicBezTo>
                  <a:pt x="6327787" y="1181050"/>
                  <a:pt x="6094475" y="2277779"/>
                  <a:pt x="6094475" y="3429000"/>
                </a:cubicBezTo>
                <a:cubicBezTo>
                  <a:pt x="6094475" y="4580222"/>
                  <a:pt x="6327787" y="5676950"/>
                  <a:pt x="6749707" y="6674481"/>
                </a:cubicBezTo>
                <a:lnTo>
                  <a:pt x="683267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3D906374-D88C-538C-151A-F3CCF3C4DB18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892117" y="2630161"/>
            <a:ext cx="4589493" cy="390126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3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Needs for Role: Leadership, team development, customer service, time management; address high turnover (60.5% in retail) (Indeed, 2025).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Individual Focus: For new Assistant Manager, gaps in digital skills or conflict resolution via performance reviews.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Methods: Skills audits, feedback surveys; align with John Lewis training programs (e.g., on-the-job coaching).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Impact: Fosters problem-solving and efficiency for organizational growth (360Learning, 2026).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lang="en-GB" sz="13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Identifying needs early ensures the recruited member develops quickly. In retail, this boosts retention and performance (Xenia, 2026).</a:t>
            </a:r>
          </a:p>
          <a:p>
            <a:pPr marL="21600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endParaRPr kumimoji="0" lang="en-US" altLang="en-US" sz="13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937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5916EA-49FE-1078-52EA-66E784E53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2119" y="891540"/>
            <a:ext cx="4589493" cy="1578308"/>
          </a:xfrm>
        </p:spPr>
        <p:txBody>
          <a:bodyPr>
            <a:normAutofit/>
          </a:bodyPr>
          <a:lstStyle/>
          <a:p>
            <a:r>
              <a:rPr lang="en-GB" sz="3700" u="sng" dirty="0">
                <a:latin typeface="Arial" panose="020B0604020202020204" pitchFamily="34" charset="0"/>
                <a:cs typeface="Arial" panose="020B0604020202020204" pitchFamily="34" charset="0"/>
              </a:rPr>
              <a:t>Analysis Using Behaviourist Theory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EB1B889-E7AC-4737-9D70-3BF0FB9735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057" r="24432" b="1"/>
          <a:stretch>
            <a:fillRect/>
          </a:stretch>
        </p:blipFill>
        <p:spPr>
          <a:xfrm>
            <a:off x="1" y="10"/>
            <a:ext cx="6832674" cy="6857990"/>
          </a:xfrm>
          <a:custGeom>
            <a:avLst/>
            <a:gdLst/>
            <a:ahLst/>
            <a:cxnLst/>
            <a:rect l="l" t="t" r="r" b="b"/>
            <a:pathLst>
              <a:path w="6832674" h="6858000">
                <a:moveTo>
                  <a:pt x="0" y="0"/>
                </a:moveTo>
                <a:lnTo>
                  <a:pt x="6832674" y="0"/>
                </a:lnTo>
                <a:lnTo>
                  <a:pt x="6749707" y="183520"/>
                </a:lnTo>
                <a:cubicBezTo>
                  <a:pt x="6327787" y="1181050"/>
                  <a:pt x="6094475" y="2277779"/>
                  <a:pt x="6094475" y="3429000"/>
                </a:cubicBezTo>
                <a:cubicBezTo>
                  <a:pt x="6094475" y="4580222"/>
                  <a:pt x="6327787" y="5676950"/>
                  <a:pt x="6749707" y="6674481"/>
                </a:cubicBezTo>
                <a:lnTo>
                  <a:pt x="683267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2D5F4FE1-4A22-11A1-2BCD-38FB073287E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640287" y="2469848"/>
            <a:ext cx="4841324" cy="405069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3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Theory Overview: Learning through rewards/consequences; shapes behavior via reinforcement (Symonds Research, 2025).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Application: For Assistant Manager, use bonuses for sales targets or feedback for improved service.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Analysis: Addresses needs like motivation; reduces turnover by reinforcing positive actions in high-stress retail.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Support: Operant conditioning in training programs enhances performance (360Learning, 2026).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3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Example: John Lewis recognition schemes to build accountability.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3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Behaviourist theory is practical for retail L&amp;D. It uses external motivators to meet development needs, ensuring efficient operations (Phoenix, 2024).</a:t>
            </a:r>
            <a:endParaRPr kumimoji="0" lang="en-US" altLang="en-US" sz="13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522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D22A92-E8FD-E3B1-C977-D10932A44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1781" y="532312"/>
            <a:ext cx="4589493" cy="1578308"/>
          </a:xfrm>
        </p:spPr>
        <p:txBody>
          <a:bodyPr>
            <a:normAutofit/>
          </a:bodyPr>
          <a:lstStyle/>
          <a:p>
            <a:r>
              <a:rPr lang="en-GB" sz="4000" u="sng" dirty="0">
                <a:latin typeface="Arial" panose="020B0604020202020204" pitchFamily="34" charset="0"/>
                <a:cs typeface="Arial" panose="020B0604020202020204" pitchFamily="34" charset="0"/>
              </a:rPr>
              <a:t>Analysis Using Cognitivist Theory</a:t>
            </a:r>
          </a:p>
        </p:txBody>
      </p:sp>
      <p:pic>
        <p:nvPicPr>
          <p:cNvPr id="6" name="Picture 5" descr="3D Hologram from iPad">
            <a:extLst>
              <a:ext uri="{FF2B5EF4-FFF2-40B4-BE49-F238E27FC236}">
                <a16:creationId xmlns:a16="http://schemas.microsoft.com/office/drawing/2014/main" id="{71D39D9C-240D-7E6C-4CDF-FD5A46F8D1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315" r="22180" b="-1"/>
          <a:stretch>
            <a:fillRect/>
          </a:stretch>
        </p:blipFill>
        <p:spPr>
          <a:xfrm>
            <a:off x="1" y="10"/>
            <a:ext cx="6832674" cy="6857990"/>
          </a:xfrm>
          <a:custGeom>
            <a:avLst/>
            <a:gdLst/>
            <a:ahLst/>
            <a:cxnLst/>
            <a:rect l="l" t="t" r="r" b="b"/>
            <a:pathLst>
              <a:path w="6832674" h="6858000">
                <a:moveTo>
                  <a:pt x="0" y="0"/>
                </a:moveTo>
                <a:lnTo>
                  <a:pt x="6832674" y="0"/>
                </a:lnTo>
                <a:lnTo>
                  <a:pt x="6749707" y="183520"/>
                </a:lnTo>
                <a:cubicBezTo>
                  <a:pt x="6327787" y="1181050"/>
                  <a:pt x="6094475" y="2277779"/>
                  <a:pt x="6094475" y="3429000"/>
                </a:cubicBezTo>
                <a:cubicBezTo>
                  <a:pt x="6094475" y="4580222"/>
                  <a:pt x="6327787" y="5676950"/>
                  <a:pt x="6749707" y="6674481"/>
                </a:cubicBezTo>
                <a:lnTo>
                  <a:pt x="683267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0785D4FF-F186-7F19-D023-D7333A4B912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596743" y="2469849"/>
            <a:ext cx="5279571" cy="402892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lnSpcReduction="10000"/>
          </a:bodyPr>
          <a:lstStyle/>
          <a:p>
            <a:pPr marL="21600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Theory Overview: Focuses on internal processes like problem-solving and knowledge building (Educational Technology, 2023).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Application: Training via workshops linking new skills to existing knowledge (e.g., budgeting to analysis).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Analysis: Meets needs like decision-making; encourages reflection for manager growth in dynamic retail. 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Support: Active engagement improves retention over rote learning (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BizLibrary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, 2024).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Example: John Lewis scenario-based simulations for cognitive development.</a:t>
            </a:r>
          </a:p>
          <a:p>
            <a:pPr marL="21600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lang="en-GB" altLang="en-US" sz="1200" dirty="0">
                <a:latin typeface="Arial" panose="020B0604020202020204" pitchFamily="34" charset="0"/>
              </a:rPr>
              <a:t>Cognitivism promotes deep understanding. For our role, it </a:t>
            </a:r>
            <a:r>
              <a:rPr lang="en-GB" altLang="en-US" sz="1200" dirty="0" err="1">
                <a:latin typeface="Arial" panose="020B0604020202020204" pitchFamily="34" charset="0"/>
              </a:rPr>
              <a:t>analyzes</a:t>
            </a:r>
            <a:r>
              <a:rPr lang="en-GB" altLang="en-US" sz="1200" dirty="0">
                <a:latin typeface="Arial" panose="020B0604020202020204" pitchFamily="34" charset="0"/>
              </a:rPr>
              <a:t> needs through mental frameworks, fostering innovation (</a:t>
            </a:r>
            <a:r>
              <a:rPr lang="en-GB" altLang="en-US" sz="1200" dirty="0" err="1">
                <a:latin typeface="Arial" panose="020B0604020202020204" pitchFamily="34" charset="0"/>
              </a:rPr>
              <a:t>Docebo</a:t>
            </a:r>
            <a:r>
              <a:rPr lang="en-GB" altLang="en-US" sz="1200" dirty="0">
                <a:latin typeface="Arial" panose="020B0604020202020204" pitchFamily="34" charset="0"/>
              </a:rPr>
              <a:t>, 2026).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733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427AF5F-9A0E-42B7-A252-FD64C9885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929FC8-A4AA-AF26-9227-A4817E473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06443"/>
          </a:xfrm>
        </p:spPr>
        <p:txBody>
          <a:bodyPr>
            <a:normAutofit/>
          </a:bodyPr>
          <a:lstStyle/>
          <a:p>
            <a:r>
              <a:rPr lang="en-GB" sz="4000" u="sng">
                <a:latin typeface="Arial" panose="020B0604020202020204" pitchFamily="34" charset="0"/>
                <a:cs typeface="Arial" panose="020B0604020202020204" pitchFamily="34" charset="0"/>
              </a:rPr>
              <a:t>Humanist/Experiential  Learning Theories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D09604C-AF90-C3F5-E3DC-524D8FFF300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1825625"/>
            <a:ext cx="4152774" cy="430346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21600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Theory Overview: Learning by doing, reflection, and personal growth (Kolb's cycle: act, reflect, conceptualize, apply) (Harvard Business Publishing, 2021). </a:t>
            </a:r>
          </a:p>
          <a:p>
            <a:pPr marL="21600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Application: On-the-job rotations or mentoring for Assistant Manager. </a:t>
            </a:r>
          </a:p>
          <a:p>
            <a:pPr marL="21600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Analysis: Addresses holistic needs like self-actualization; combats retail stress via meaningful experiences. </a:t>
            </a:r>
          </a:p>
          <a:p>
            <a:pPr marL="21600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Support: Boosts engagement and skills in workplace (EfFront, 2023). </a:t>
            </a:r>
          </a:p>
          <a:p>
            <a:pPr marL="21600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Example: John Lewis hands-on training for real-world application. </a:t>
            </a:r>
          </a:p>
          <a:p>
            <a:pPr marL="21600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lang="en-GB" altLang="en-US" sz="1400">
                <a:latin typeface="Arial" panose="020B0604020202020204" pitchFamily="34" charset="0"/>
              </a:rPr>
              <a:t>Humanist/experiential theory emphasizes growth. It analyzes L&amp;D needs through reflection, balancing individual and team benefits (WGU, 2020).</a:t>
            </a:r>
            <a:endParaRPr kumimoji="0" lang="en-US" altLang="en-US" sz="1400" b="0" i="0" u="none" strike="noStrike" cap="none" normalizeH="0" baseline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D97193-D507-5824-38C5-C23C207615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06" r="2" b="3"/>
          <a:stretch>
            <a:fillRect/>
          </a:stretch>
        </p:blipFill>
        <p:spPr>
          <a:xfrm>
            <a:off x="5183500" y="1904282"/>
            <a:ext cx="6170299" cy="422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438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51718-4D65-2D6A-355F-BF55B9515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8543" y="231321"/>
            <a:ext cx="6966857" cy="1594304"/>
          </a:xfrm>
        </p:spPr>
        <p:txBody>
          <a:bodyPr>
            <a:normAutofit/>
          </a:bodyPr>
          <a:lstStyle/>
          <a:p>
            <a:pPr algn="ctr"/>
            <a:r>
              <a:rPr lang="en-GB" sz="3600" u="sng" dirty="0">
                <a:latin typeface="Arial" panose="020B0604020202020204" pitchFamily="34" charset="0"/>
                <a:cs typeface="Arial" panose="020B0604020202020204" pitchFamily="34" charset="0"/>
              </a:rPr>
              <a:t>Benefits of Effective Learning &amp;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F2896B-3980-0F51-892E-ABA5FF7ED6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914" y="2497819"/>
            <a:ext cx="10439400" cy="3911146"/>
          </a:xfrm>
        </p:spPr>
        <p:txBody>
          <a:bodyPr>
            <a:normAutofit/>
          </a:bodyPr>
          <a:lstStyle/>
          <a:p>
            <a:pPr marL="21600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Retail Outcomes: Improved customer service/experience; higher engagement/retention; increased sales/profits (e.g., structured programs yield tangible gains) 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Increased Retention: Reduces 60.5% turnover; boosts loyalty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Enhanced Performance: Improves sales (20% per employee) and productivity (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Disprz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2026).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Better Customer Service: Leads to 30% higher retention via skilled staff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Organizational Growth: Fosters innovation, morale, and revenue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Cost Savings: Lowers recruitment costs; ROI 200-400% in 3 years.</a:t>
            </a:r>
          </a:p>
          <a:p>
            <a:pPr marL="21600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Effective L&amp;D transforms recruits into assets. In retail like John Lewis, it ensures smooth running and growth (Axonify, 2024).</a:t>
            </a:r>
          </a:p>
        </p:txBody>
      </p:sp>
    </p:spTree>
    <p:extLst>
      <p:ext uri="{BB962C8B-B14F-4D97-AF65-F5344CB8AC3E}">
        <p14:creationId xmlns:p14="http://schemas.microsoft.com/office/powerpoint/2010/main" val="178073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C0F6C-6510-C5AB-CE08-B7BEA778F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5857" y="212725"/>
            <a:ext cx="3875314" cy="1460500"/>
          </a:xfrm>
        </p:spPr>
        <p:txBody>
          <a:bodyPr>
            <a:normAutofit/>
          </a:bodyPr>
          <a:lstStyle/>
          <a:p>
            <a:pPr algn="ctr"/>
            <a:r>
              <a:rPr lang="en-GB" sz="3600" u="sng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9E5C7-49C5-6E00-992D-A94DB7C350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80514" cy="39438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Structured recruitment and theory-based L&amp;D ensures the right hire and ongoing development for Retail Assistant Store Manager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Summary: Effective recruitment (analysis, JD, PS, process) and L&amp;D (needs analysis via theories) ensure right team members.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Recommendation: Implement at John Lewis for sustained growth and reduced turnover.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Final Thought: "A balanced approach to HR drives organizational success" (Bryson, 2025).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In conclusion, effective recruitment and development build high-performing teams aligned with our Partnership ethos.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55425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D2FFF-5BEC-C940-714C-9657B1FE3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314" y="169182"/>
            <a:ext cx="9742714" cy="1245961"/>
          </a:xfrm>
        </p:spPr>
        <p:txBody>
          <a:bodyPr/>
          <a:lstStyle/>
          <a:p>
            <a:pPr algn="ctr"/>
            <a:r>
              <a:rPr lang="en-GB" sz="3600" u="sng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5B846-29A7-4041-5842-A76835574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1" y="1415143"/>
            <a:ext cx="11843656" cy="5246914"/>
          </a:xfrm>
        </p:spPr>
        <p:txBody>
          <a:bodyPr>
            <a:normAutofit fontScale="55000" lnSpcReduction="20000"/>
          </a:bodyPr>
          <a:lstStyle/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Armstrong, M. &amp; Taylor, S. (2020) Armstrong’s Handbook of Human Resource Management Practice. 15th </a:t>
            </a:r>
            <a:r>
              <a:rPr lang="en-GB" sz="1500" b="0" i="0" dirty="0" err="1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Kogan Page.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John Lewis Partnership (2026) Team Manager Job Advertisements (various locations). Available at: </a:t>
            </a: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 tooltip="URL-ul original: https://www.jlpjobs.com/. Faceți clic sau atingeți dacă aveți încredere în acest link."/>
              </a:rPr>
              <a:t>https://www.jlpjobs.com/</a:t>
            </a: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(Accessed: March 2026).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Backman, M. et al. (2025). Career trajectories in retail and wholesale. The International Review of Retail, Distribution and Consumer Research.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BBC. (2024). John Lewis job applicants get questions beforehand.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Branine, M. (2008). Graduate recruitment and selection in the UK. Career Development International.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Bryson, J.R. (2025). Human Resource Management and Retail Employment. University of Birmingham Research.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 err="1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Disprz</a:t>
            </a: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(2026). Top 8 Retail Management Skills for 2026.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Educational Technology. (2023). Cognitivism Learning Theory.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 err="1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Engageli</a:t>
            </a: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(2026). Benefits of Learning and Development for Retail Workers.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Graduates First. (2026). JOHN LEWIS Application Process.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Harvard Business Publishing. (2021). Experiential Learning in the Workplace.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Huddleston, P. &amp; Hirst, C. (2004). Skills Gaps and Training Needs in Retail. SKOPE Research Paper.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 err="1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JLPJobs</a:t>
            </a: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(2026). How to Apply | Recruitment Process.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Keeling, K.A. et al. (2013). Staff Word-of-Mouth and Retail Employee Recruitment. Journal of Retailing.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Nickson, D. et al. (2012). Soft Skills and Employability: Evidence from UK Retail. Economic and Industrial Democracy.</a:t>
            </a:r>
          </a:p>
          <a:p>
            <a:pPr fontAlgn="base">
              <a:lnSpc>
                <a:spcPct val="170000"/>
              </a:lnSpc>
            </a:pP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Indeed (2026) Assistant Store Manager Job Description. Available at :</a:t>
            </a: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https://www.indeed.com/hire/job</a:t>
            </a:r>
            <a:r>
              <a:rPr lang="en-GB" sz="1500" b="0" i="0" dirty="0">
                <a:solidFill>
                  <a:srgbClr val="2424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-description/assistant-store-manager   (Accessed: March 2026).</a:t>
            </a:r>
          </a:p>
          <a:p>
            <a:pPr fontAlgn="base">
              <a:lnSpc>
                <a:spcPct val="170000"/>
              </a:lnSpc>
            </a:pPr>
            <a:endParaRPr lang="en-GB" sz="1500" b="0" i="0" dirty="0">
              <a:solidFill>
                <a:srgbClr val="24242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477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5E301FB-C7A7-4D23-AE7C-C2A6561BE2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21258" y="1081249"/>
            <a:ext cx="6018291" cy="426013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106334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1766</TotalTime>
  <Words>1925</Words>
  <Application>Microsoft Office PowerPoint</Application>
  <PresentationFormat>Widescreen</PresentationFormat>
  <Paragraphs>133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Aptos</vt:lpstr>
      <vt:lpstr>Aptos Display</vt:lpstr>
      <vt:lpstr>Arial</vt:lpstr>
      <vt:lpstr>Office Theme</vt:lpstr>
      <vt:lpstr>PowerPoint Presentation</vt:lpstr>
      <vt:lpstr>Table of Contents</vt:lpstr>
      <vt:lpstr>Introduction to John Lewis Partnership</vt:lpstr>
      <vt:lpstr>Job Analysis for Retail Assistant Store Manager </vt:lpstr>
      <vt:lpstr>Job Description</vt:lpstr>
      <vt:lpstr>Person Specification </vt:lpstr>
      <vt:lpstr>Recruitment Process Steps</vt:lpstr>
      <vt:lpstr>Job Interview Process</vt:lpstr>
      <vt:lpstr>Identifying Learning/Training and Development Needs</vt:lpstr>
      <vt:lpstr>Analysis Using Behaviourist Theory</vt:lpstr>
      <vt:lpstr>Analysis Using Cognitivist Theory</vt:lpstr>
      <vt:lpstr>Humanist/Experiential  Learning Theories</vt:lpstr>
      <vt:lpstr>Benefits of Effective Learning &amp; Development</vt:lpstr>
      <vt:lpstr>Conclusion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Camelia Alina Luchian (2418818)</dc:creator>
  <cp:lastModifiedBy>Camelia Alina Luchian (2418818)</cp:lastModifiedBy>
  <cp:revision>20</cp:revision>
  <dcterms:created xsi:type="dcterms:W3CDTF">2026-02-17T18:26:15Z</dcterms:created>
  <dcterms:modified xsi:type="dcterms:W3CDTF">2026-03-16T19:41:26Z</dcterms:modified>
</cp:coreProperties>
</file>