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45"/>
  </p:notesMasterIdLst>
  <p:sldIdLst>
    <p:sldId id="257" r:id="rId5"/>
    <p:sldId id="783" r:id="rId6"/>
    <p:sldId id="799" r:id="rId7"/>
    <p:sldId id="800" r:id="rId8"/>
    <p:sldId id="798" r:id="rId9"/>
    <p:sldId id="652" r:id="rId10"/>
    <p:sldId id="758" r:id="rId11"/>
    <p:sldId id="271" r:id="rId12"/>
    <p:sldId id="759" r:id="rId13"/>
    <p:sldId id="273" r:id="rId14"/>
    <p:sldId id="274" r:id="rId15"/>
    <p:sldId id="275" r:id="rId16"/>
    <p:sldId id="276" r:id="rId17"/>
    <p:sldId id="277" r:id="rId18"/>
    <p:sldId id="760" r:id="rId19"/>
    <p:sldId id="761" r:id="rId20"/>
    <p:sldId id="279" r:id="rId21"/>
    <p:sldId id="767" r:id="rId22"/>
    <p:sldId id="801" r:id="rId23"/>
    <p:sldId id="805" r:id="rId24"/>
    <p:sldId id="806" r:id="rId25"/>
    <p:sldId id="762" r:id="rId26"/>
    <p:sldId id="802" r:id="rId27"/>
    <p:sldId id="763" r:id="rId28"/>
    <p:sldId id="281" r:id="rId29"/>
    <p:sldId id="282" r:id="rId30"/>
    <p:sldId id="285" r:id="rId31"/>
    <p:sldId id="283" r:id="rId32"/>
    <p:sldId id="284" r:id="rId33"/>
    <p:sldId id="765" r:id="rId34"/>
    <p:sldId id="286" r:id="rId35"/>
    <p:sldId id="804" r:id="rId36"/>
    <p:sldId id="287" r:id="rId37"/>
    <p:sldId id="768" r:id="rId38"/>
    <p:sldId id="290" r:id="rId39"/>
    <p:sldId id="289" r:id="rId40"/>
    <p:sldId id="769" r:id="rId41"/>
    <p:sldId id="770" r:id="rId42"/>
    <p:sldId id="803" r:id="rId43"/>
    <p:sldId id="779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94" d="100"/>
          <a:sy n="94" d="100"/>
        </p:scale>
        <p:origin x="114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Slide Image Placeholder 1">
            <a:extLst>
              <a:ext uri="{FF2B5EF4-FFF2-40B4-BE49-F238E27FC236}">
                <a16:creationId xmlns:a16="http://schemas.microsoft.com/office/drawing/2014/main" id="{D8467FF9-645C-E42C-1ED2-65F3556B5A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59" name="Notes Placeholder 2">
            <a:extLst>
              <a:ext uri="{FF2B5EF4-FFF2-40B4-BE49-F238E27FC236}">
                <a16:creationId xmlns:a16="http://schemas.microsoft.com/office/drawing/2014/main" id="{521D47C3-FB49-F4A6-0913-D2BC8F1A3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21860" name="Slide Number Placeholder 3">
            <a:extLst>
              <a:ext uri="{FF2B5EF4-FFF2-40B4-BE49-F238E27FC236}">
                <a16:creationId xmlns:a16="http://schemas.microsoft.com/office/drawing/2014/main" id="{0B5072EF-9489-7CF7-A23C-76663BBCC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EE6941-6CBC-4F51-82D8-AC5D6878CF6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3/2/2026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CAAivdxVTU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5hENFA3CJUY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hyperlink" Target="https://youtu.be/hczW4Bqf3Qk" TargetMode="External"/><Relationship Id="rId4" Type="http://schemas.openxmlformats.org/officeDocument/2006/relationships/hyperlink" Target="https://youtu.be/d5enAGG51PQ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hENFA3CJUY?feature=oemb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5enAGG51PQ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czW4Bqf3Qk?feature=oembe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youtu.be/xcTtQ0hiHbE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cTtQ0hiHbE?feature=oembed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YJ22-YYNW8" TargetMode="External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YJ22-YYNW8?feature=oembed" TargetMode="Externa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Leading digital &amp; strategic change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BMSW7003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Gwyneth jones</a:t>
            </a:r>
          </a:p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March 2025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4908884" y="4261282"/>
            <a:ext cx="64970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Organisational Structure &amp; Incentives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B56F4-E239-2FCE-E789-AF50683CE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brief recap from our last session…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A3F1B5-4715-9F9F-141E-578822C884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CF6164-F883-4B4E-3452-EE52B77A8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377D85-5537-41DE-CA2F-DD7BB6D48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913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5C90-69AC-1886-2D23-F17A60592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07886"/>
          </a:xfrm>
        </p:spPr>
        <p:txBody>
          <a:bodyPr/>
          <a:lstStyle/>
          <a:p>
            <a:r>
              <a:rPr lang="en-GB" dirty="0"/>
              <a:t>Strategic analysis tools and frameworks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62546E-8983-2ECA-77D7-86994317A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4BCF63-4D0E-4E2D-8DED-84224388F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907959-ED41-2A69-F757-D66788BBABF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4296" y="1864908"/>
            <a:ext cx="1973465" cy="13962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DF5483-0E23-730E-5930-080E5D0D6C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643664" y="4338944"/>
            <a:ext cx="1973465" cy="165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692AEE4-C758-5AEA-D2F1-86BA0C4ADE6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03153" y="1670951"/>
            <a:ext cx="2356214" cy="19997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F72B707-65DE-E659-0D4C-3531222D1B45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83927" y="3152084"/>
            <a:ext cx="3556724" cy="188506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21F274F-462F-4772-8A9E-56FE4508A724}"/>
              </a:ext>
            </a:extLst>
          </p:cNvPr>
          <p:cNvSpPr txBox="1"/>
          <p:nvPr/>
        </p:nvSpPr>
        <p:spPr>
          <a:xfrm>
            <a:off x="133166" y="1916430"/>
            <a:ext cx="17336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PESTEL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4C6015-D316-765D-B9B2-EEE6EE6F2093}"/>
              </a:ext>
            </a:extLst>
          </p:cNvPr>
          <p:cNvSpPr txBox="1"/>
          <p:nvPr/>
        </p:nvSpPr>
        <p:spPr>
          <a:xfrm>
            <a:off x="133165" y="4683342"/>
            <a:ext cx="17298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Porter’s Five Forces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6AB1A5-B8EF-D827-E39F-058A54C9C93B}"/>
              </a:ext>
            </a:extLst>
          </p:cNvPr>
          <p:cNvSpPr txBox="1"/>
          <p:nvPr/>
        </p:nvSpPr>
        <p:spPr>
          <a:xfrm>
            <a:off x="3962400" y="2011989"/>
            <a:ext cx="13512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SWOT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F374B7-5252-7412-BF87-147DB3B8544F}"/>
              </a:ext>
            </a:extLst>
          </p:cNvPr>
          <p:cNvSpPr txBox="1"/>
          <p:nvPr/>
        </p:nvSpPr>
        <p:spPr>
          <a:xfrm>
            <a:off x="9395116" y="2260581"/>
            <a:ext cx="19712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Ansoff Matrix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D61549-FE0C-F396-BD5F-7C080CFAC3BB}"/>
              </a:ext>
            </a:extLst>
          </p:cNvPr>
          <p:cNvSpPr txBox="1"/>
          <p:nvPr/>
        </p:nvSpPr>
        <p:spPr>
          <a:xfrm>
            <a:off x="364871" y="2468282"/>
            <a:ext cx="11816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Macro Environment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F4E6E6-D8EE-98C0-8560-AB219778539C}"/>
              </a:ext>
            </a:extLst>
          </p:cNvPr>
          <p:cNvSpPr txBox="1"/>
          <p:nvPr/>
        </p:nvSpPr>
        <p:spPr>
          <a:xfrm>
            <a:off x="364871" y="5463135"/>
            <a:ext cx="1186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Industry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Environment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3827E09-9C5D-B463-3744-13D31B6D62ED}"/>
              </a:ext>
            </a:extLst>
          </p:cNvPr>
          <p:cNvSpPr txBox="1"/>
          <p:nvPr/>
        </p:nvSpPr>
        <p:spPr>
          <a:xfrm>
            <a:off x="3962401" y="2468282"/>
            <a:ext cx="1351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Internal / External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Environment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0B33628-CAD3-E7F9-4C38-6CDA5F661AA7}"/>
              </a:ext>
            </a:extLst>
          </p:cNvPr>
          <p:cNvSpPr txBox="1"/>
          <p:nvPr/>
        </p:nvSpPr>
        <p:spPr>
          <a:xfrm>
            <a:off x="9865360" y="2605884"/>
            <a:ext cx="128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Growth Strategies</a:t>
            </a:r>
          </a:p>
        </p:txBody>
      </p:sp>
      <p:pic>
        <p:nvPicPr>
          <p:cNvPr id="1026" name="Picture 2" descr="Guide: using a TOWS matrix to turn your SWOT analysis into strategy [with  examples + templates] — BiteSize Learning">
            <a:extLst>
              <a:ext uri="{FF2B5EF4-FFF2-40B4-BE49-F238E27FC236}">
                <a16:creationId xmlns:a16="http://schemas.microsoft.com/office/drawing/2014/main" id="{7E94B5B0-AAC7-2CA6-B335-A579AF3AC9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985" y="4272689"/>
            <a:ext cx="3366030" cy="188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2859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188AD8-6BF9-BDA4-8BE9-D80E635612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AE790-0413-33B3-815C-0326EE388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948073"/>
          </a:xfrm>
        </p:spPr>
        <p:txBody>
          <a:bodyPr/>
          <a:lstStyle/>
          <a:p>
            <a:r>
              <a:rPr lang="en-GB" dirty="0"/>
              <a:t>Strategic analysis tools and frameworks</a:t>
            </a:r>
            <a:br>
              <a:rPr lang="en-GB" dirty="0"/>
            </a:br>
            <a:r>
              <a:rPr lang="en-GB" dirty="0"/>
              <a:t>ACHIEVING (sustainable) COMPETITIVE ADVANTAGE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98855B-ECE5-F958-F3EC-64E5EEAE4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43F4CC-1DBB-EE29-3757-DF3AA7D6A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33180E-5AB8-E515-B3C3-B31EEE5E8A3E}"/>
              </a:ext>
            </a:extLst>
          </p:cNvPr>
          <p:cNvSpPr txBox="1"/>
          <p:nvPr/>
        </p:nvSpPr>
        <p:spPr>
          <a:xfrm>
            <a:off x="581193" y="2224416"/>
            <a:ext cx="15118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VRIO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FFFD9A-5E37-BAD8-F46E-1449D7F25450}"/>
              </a:ext>
            </a:extLst>
          </p:cNvPr>
          <p:cNvSpPr txBox="1"/>
          <p:nvPr/>
        </p:nvSpPr>
        <p:spPr>
          <a:xfrm>
            <a:off x="237174" y="4110704"/>
            <a:ext cx="19712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VALUE</a:t>
            </a:r>
            <a:r>
              <a:rPr kumimoji="0" lang="en-GB" sz="2000" b="1" i="0" u="none" strike="noStrike" kern="120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CHAIN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66F503-E799-0470-6996-8CFD75BAC3D5}"/>
              </a:ext>
            </a:extLst>
          </p:cNvPr>
          <p:cNvSpPr txBox="1"/>
          <p:nvPr/>
        </p:nvSpPr>
        <p:spPr>
          <a:xfrm>
            <a:off x="581193" y="2610238"/>
            <a:ext cx="15118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prstClr val="black"/>
                </a:solidFill>
                <a:latin typeface="Franklin Gothic Book" panose="020B0502020104020203"/>
              </a:rPr>
              <a:t>Achieving Sustainable Competitive Advantage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28D7C7D-802A-C230-76A2-C78736B5CC54}"/>
              </a:ext>
            </a:extLst>
          </p:cNvPr>
          <p:cNvSpPr txBox="1"/>
          <p:nvPr/>
        </p:nvSpPr>
        <p:spPr>
          <a:xfrm>
            <a:off x="318060" y="5031379"/>
            <a:ext cx="17749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prstClr val="black"/>
                </a:solidFill>
                <a:latin typeface="Franklin Gothic Book" panose="020B0502020104020203"/>
              </a:rPr>
              <a:t>Analysis of Value Creation as Part of Primary &amp; Secondary Activities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3" name="Picture 4" descr="Y:\08VOL4\Graphics\Powerpoint\PE_UK\PE528-JOHNSON\Final files\GIF\ch04\M04NF002.gif">
            <a:extLst>
              <a:ext uri="{FF2B5EF4-FFF2-40B4-BE49-F238E27FC236}">
                <a16:creationId xmlns:a16="http://schemas.microsoft.com/office/drawing/2014/main" id="{36E5277D-CBC6-424A-5F30-60B278A54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93023" y="2269567"/>
            <a:ext cx="4104578" cy="1376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2E6B261-64E6-9A9C-9131-DCCD102E864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12389" y="4099878"/>
            <a:ext cx="3133633" cy="2538243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6BA1239E-AAA3-22C6-D870-D520F26FBF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5433" y="1587894"/>
            <a:ext cx="3185374" cy="244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M06NF006">
            <a:extLst>
              <a:ext uri="{FF2B5EF4-FFF2-40B4-BE49-F238E27FC236}">
                <a16:creationId xmlns:a16="http://schemas.microsoft.com/office/drawing/2014/main" id="{C22723C4-1CA4-E53F-4642-812D19F2EA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12395" y="4310759"/>
            <a:ext cx="2862322" cy="2340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4FE21EB-5E73-2367-7616-C9E3DF4B0EB6}"/>
              </a:ext>
            </a:extLst>
          </p:cNvPr>
          <p:cNvSpPr txBox="1"/>
          <p:nvPr/>
        </p:nvSpPr>
        <p:spPr>
          <a:xfrm>
            <a:off x="6096001" y="4399280"/>
            <a:ext cx="1971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Bowman’s Strategic Clock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6036CE-E103-02AE-A078-D2783639AA32}"/>
              </a:ext>
            </a:extLst>
          </p:cNvPr>
          <p:cNvSpPr txBox="1"/>
          <p:nvPr/>
        </p:nvSpPr>
        <p:spPr>
          <a:xfrm>
            <a:off x="6197601" y="5123578"/>
            <a:ext cx="18694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Market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F73486-F752-4FB2-F23F-CC3708F6A124}"/>
              </a:ext>
            </a:extLst>
          </p:cNvPr>
          <p:cNvSpPr txBox="1"/>
          <p:nvPr/>
        </p:nvSpPr>
        <p:spPr>
          <a:xfrm>
            <a:off x="6563359" y="2269567"/>
            <a:ext cx="16560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b="1" dirty="0">
                <a:solidFill>
                  <a:srgbClr val="0070C0"/>
                </a:solidFill>
                <a:latin typeface="Franklin Gothic Book" panose="020B0502020104020203"/>
              </a:rPr>
              <a:t>Porter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’s Generic Strategies</a:t>
            </a:r>
          </a:p>
        </p:txBody>
      </p:sp>
    </p:spTree>
    <p:extLst>
      <p:ext uri="{BB962C8B-B14F-4D97-AF65-F5344CB8AC3E}">
        <p14:creationId xmlns:p14="http://schemas.microsoft.com/office/powerpoint/2010/main" val="4125257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Title 1">
            <a:extLst>
              <a:ext uri="{FF2B5EF4-FFF2-40B4-BE49-F238E27FC236}">
                <a16:creationId xmlns:a16="http://schemas.microsoft.com/office/drawing/2014/main" id="{26408B68-CCE2-CC81-ABBC-D96A6BF002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Opportunities and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A996B-0DBC-278F-7CBC-83AABB298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1" y="1362076"/>
            <a:ext cx="11297987" cy="4525963"/>
          </a:xfrm>
        </p:spPr>
        <p:txBody>
          <a:bodyPr rtlCol="0">
            <a:normAutofit/>
          </a:bodyPr>
          <a:lstStyle/>
          <a:p>
            <a:pPr>
              <a:spcAft>
                <a:spcPts val="0"/>
              </a:spcAft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The critical issue in undertaking macro-environmental analysis (e.g. PESTEL) and industry analysis (e.g. Porter’s Five Forces) is the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implications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that are drawn from this understanding in guiding strategic decisions and choices.	</a:t>
            </a:r>
          </a:p>
          <a:p>
            <a:pPr>
              <a:spcAft>
                <a:spcPts val="0"/>
              </a:spcAft>
              <a:defRPr/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Identifying opportunities and threats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extremely valuable when thinking about strategic choices.</a:t>
            </a:r>
          </a:p>
          <a:p>
            <a:pPr>
              <a:spcAft>
                <a:spcPts val="0"/>
              </a:spcAft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and threats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also form part of another strategic analysis tool: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F57AC0-10E8-96E6-3667-BC6EBC1885A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37714" y="5208022"/>
            <a:ext cx="1771825" cy="15218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9E0E961-D191-2D74-9D3C-82E05629A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661599" y="3567203"/>
            <a:ext cx="1487569" cy="1245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5A8AC6-6C8D-F010-F764-D454AD7E8323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34360" y="3563725"/>
            <a:ext cx="1713204" cy="1212092"/>
          </a:xfrm>
          <a:prstGeom prst="rect">
            <a:avLst/>
          </a:prstGeom>
        </p:spPr>
      </p:pic>
      <p:pic>
        <p:nvPicPr>
          <p:cNvPr id="9" name="Picture 2" descr="Y:\08VOL4\Graphics\Powerpoint\PE_UK\PE528-JOHNSON\Final files\GIF\ch02\M02UF002.gif">
            <a:extLst>
              <a:ext uri="{FF2B5EF4-FFF2-40B4-BE49-F238E27FC236}">
                <a16:creationId xmlns:a16="http://schemas.microsoft.com/office/drawing/2014/main" id="{BCC2B798-A236-7E5D-621C-67FDCB069E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7715" y="3588583"/>
            <a:ext cx="1771825" cy="1169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This week we will focus on…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0308"/>
            <a:ext cx="1066208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Chapters: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0070C0"/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Introduction to strategy and strategic management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Strategic analysis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Competitive strategy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Managing capabilities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Organisational structure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Incentives 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32EC1D-417E-F2D2-258A-AE9A0724B7E0}"/>
              </a:ext>
            </a:extLst>
          </p:cNvPr>
          <p:cNvSpPr/>
          <p:nvPr/>
        </p:nvSpPr>
        <p:spPr>
          <a:xfrm>
            <a:off x="1002632" y="3192378"/>
            <a:ext cx="6352673" cy="545433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809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business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two parts to Business Structure: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F81198-89C5-105F-F2D2-8663BE59B669}"/>
              </a:ext>
            </a:extLst>
          </p:cNvPr>
          <p:cNvSpPr txBox="1"/>
          <p:nvPr/>
        </p:nvSpPr>
        <p:spPr>
          <a:xfrm>
            <a:off x="764959" y="2514849"/>
            <a:ext cx="64459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b="1" dirty="0">
                <a:solidFill>
                  <a:srgbClr val="0070C0"/>
                </a:solidFill>
                <a:latin typeface="Franklin Gothic Book" panose="020B0502020104020203"/>
              </a:rPr>
              <a:t>O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rganisational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</a:t>
            </a:r>
            <a:r>
              <a:rPr lang="en-GB" sz="2400" b="1" dirty="0">
                <a:solidFill>
                  <a:srgbClr val="0070C0"/>
                </a:solidFill>
                <a:latin typeface="Franklin Gothic Book" panose="020B0502020104020203"/>
              </a:rPr>
              <a:t>S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tructure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prstClr val="black"/>
                </a:solidFill>
                <a:latin typeface="Franklin Gothic Book" panose="020B0502020104020203"/>
              </a:rPr>
              <a:t>T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eam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structures and human resources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0817D6-8C90-3CB5-0C94-31899A5D0E94}"/>
              </a:ext>
            </a:extLst>
          </p:cNvPr>
          <p:cNvSpPr txBox="1"/>
          <p:nvPr/>
        </p:nvSpPr>
        <p:spPr>
          <a:xfrm>
            <a:off x="764959" y="3983856"/>
            <a:ext cx="6261483" cy="1525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Operational </a:t>
            </a:r>
            <a:r>
              <a:rPr lang="en-GB" sz="2400" b="1" dirty="0">
                <a:solidFill>
                  <a:srgbClr val="0070C0"/>
                </a:solidFill>
                <a:latin typeface="Franklin Gothic Book" panose="020B0502020104020203"/>
              </a:rPr>
              <a:t>S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tructure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company’s processes, mainly focussed on output</a:t>
            </a:r>
          </a:p>
        </p:txBody>
      </p:sp>
      <p:pic>
        <p:nvPicPr>
          <p:cNvPr id="9" name="Picture 8" descr="Matchsticks dropped on the table">
            <a:extLst>
              <a:ext uri="{FF2B5EF4-FFF2-40B4-BE49-F238E27FC236}">
                <a16:creationId xmlns:a16="http://schemas.microsoft.com/office/drawing/2014/main" id="{429FB88E-5C35-4D5A-FF80-07D96C7054B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4780" y="2625433"/>
            <a:ext cx="3856872" cy="232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389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685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Organisational structure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One in a crowd">
            <a:extLst>
              <a:ext uri="{FF2B5EF4-FFF2-40B4-BE49-F238E27FC236}">
                <a16:creationId xmlns:a16="http://schemas.microsoft.com/office/drawing/2014/main" id="{AD397D2C-7AC8-D678-85EC-E47DCF7E5DC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340831" y="1803400"/>
            <a:ext cx="5239778" cy="41719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Organisation’s structure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: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 of various assets, employees and locations to deliver its product/service offering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Key building block of corporate design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Divides up tasks and duties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Can consist of organisational hierarchy, reporting structures and communication channels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Best illustrated by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organisational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charts</a:t>
            </a: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CCA074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CCA074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CCA074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138382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1115184"/>
          </a:xfrm>
        </p:spPr>
        <p:txBody>
          <a:bodyPr/>
          <a:lstStyle/>
          <a:p>
            <a:r>
              <a:rPr lang="en-GB" dirty="0"/>
              <a:t>Organisational structure has four key elements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47866" y="2104659"/>
            <a:ext cx="6421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four key elements of organisational structure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9B40198-DDA5-43F1-AA3E-F8813E5764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263514"/>
              </p:ext>
            </p:extLst>
          </p:nvPr>
        </p:nvGraphicFramePr>
        <p:xfrm>
          <a:off x="399435" y="2942691"/>
          <a:ext cx="6089598" cy="3048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61976">
                  <a:extLst>
                    <a:ext uri="{9D8B030D-6E8A-4147-A177-3AD203B41FA5}">
                      <a16:colId xmlns:a16="http://schemas.microsoft.com/office/drawing/2014/main" val="2408847184"/>
                    </a:ext>
                  </a:extLst>
                </a:gridCol>
                <a:gridCol w="4427622">
                  <a:extLst>
                    <a:ext uri="{9D8B030D-6E8A-4147-A177-3AD203B41FA5}">
                      <a16:colId xmlns:a16="http://schemas.microsoft.com/office/drawing/2014/main" val="17023562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Specialisation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Degree to which a task is divided into separate jobs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May refer to the division of labour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48745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Formalisation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Degree to which employee behaviour is influenced and controlled by rules and procedures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03178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Centralisation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Extent to which decision-making duties are concentrated at the top of an organisation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4685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Hierarchy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Formal reporting structure within an organisation that delineates who reports to whom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65359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769D4D0-E04A-5C24-63B5-F563D357A4BE}"/>
              </a:ext>
            </a:extLst>
          </p:cNvPr>
          <p:cNvSpPr txBox="1"/>
          <p:nvPr/>
        </p:nvSpPr>
        <p:spPr>
          <a:xfrm>
            <a:off x="7188200" y="2104659"/>
            <a:ext cx="485140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Important to consider: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Each of the four elements is important for the effectiveness of an organisation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must be matched to organisation’s: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stage of development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culture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leadership style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industry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Organisational structure is dynamic and must evolve over time to reflect levels of maturity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97689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b="0" kern="1200" cap="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general Organisational structure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71513" y="2536031"/>
            <a:ext cx="3123783" cy="3671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There are five types of general structures: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Simple / Flat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Functional / Hierarchical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Multidivisional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Matrix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Virtual Structure</a:t>
            </a:r>
          </a:p>
        </p:txBody>
      </p:sp>
      <p:pic>
        <p:nvPicPr>
          <p:cNvPr id="8" name="Picture 6" descr="Web of wires connecting pins">
            <a:extLst>
              <a:ext uri="{FF2B5EF4-FFF2-40B4-BE49-F238E27FC236}">
                <a16:creationId xmlns:a16="http://schemas.microsoft.com/office/drawing/2014/main" id="{D707540B-EC52-2AA9-7879-F7F133D2FB7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chemeClr val="bg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bg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bg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705544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Simple / Flat </a:t>
            </a:r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3009896"/>
            <a:ext cx="7183597" cy="3152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Flat hierarchy / authority is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centralised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in a single person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Low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centralisation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: decisions are taken by various people</a:t>
            </a:r>
            <a:endParaRPr kumimoji="0" lang="en-US" sz="1600" b="1" i="1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Low degree of formality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Efficient communication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Higher level of employee engagement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Little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specialisation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but cost effective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Little opportunity for progression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Is most basic and often used for start-ups and small businesses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Structure is often slow to catch up with changing demands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123343-9CD5-4AE8-A90D-2D64B8346C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3793" y="1024234"/>
            <a:ext cx="7183597" cy="175998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6A45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6A452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6A452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7523036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Functional / hierarchical </a:t>
            </a:r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2825414"/>
            <a:ext cx="7183597" cy="343100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Allows a higher level of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specialisation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and expertise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With multiple hierarchical layers, this structure outlines:</a:t>
            </a:r>
          </a:p>
          <a:p>
            <a:pPr marL="1200150" lvl="2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lang="en-US" sz="16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Span of control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the number of employees that a manager has responsibility for</a:t>
            </a:r>
            <a:endParaRPr kumimoji="0" lang="en-US" sz="16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1200150" lvl="2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lang="en-GB" sz="16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Chain of command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connecting multiple management levels: the route by which communication flows from the top</a:t>
            </a:r>
            <a:endParaRPr kumimoji="0" lang="en-US" sz="16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Clear accountability and o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pportunities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for promotion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Communication can be slow, c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an be very costly and bureaucratic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Common for production of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standardised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goods and services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Also, nearly all public sector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organisations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operate with Functional Structures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1D4FFD-74EF-4D49-BEC4-F1C69CA8F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6509" y="896831"/>
            <a:ext cx="7183597" cy="1580391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69A2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69A2F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69A2F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513919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Multidivisional Organisational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3050005"/>
            <a:ext cx="7183597" cy="3152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Consists of several distinct Strategic Business Units (SBUs), each with their own profit and loss responsibility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Could be a large corporation which is a network of SBUs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Each SBU is run independently of one another, with own responsibility for performance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Centralised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decision making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Danger: tendency towards ‘silo’ development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C1E8F1-D78E-49AF-9A18-019BE069D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6192" y="1029175"/>
            <a:ext cx="7183597" cy="192161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8A649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8A649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8A649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2221915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matrix Organisational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233009" y="3651587"/>
            <a:ext cx="7549919" cy="2705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Combines Functional and Multidivisional Structure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Includes traditional departments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Great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utilisation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of expertise across the whole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</a:t>
            </a:r>
            <a:endParaRPr kumimoji="0" lang="en-US" sz="16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Deploys temporary or permanent project teams across functional areas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Effective communication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Challenges: can create confusion (e.g. reporting to two bosses/departments)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Image source: www.researchgate.net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5697E1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5697E1"/>
              </a:solidFill>
              <a:effectLst/>
              <a:uLnTx/>
              <a:uFillTx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CC437A-B6DA-3A7A-A52D-E27511E827C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4042" y="850927"/>
            <a:ext cx="5397623" cy="3081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5656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1559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virtual </a:t>
            </a:r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884320"/>
            <a:ext cx="7183597" cy="4998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Also called a ‘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Network or Modular’ structure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small core organisation that operates primarily through outsourcing of key business activities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Example: 21st century movie industry: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Franklin Gothic Book" panose="020B0502020104020203"/>
              </a:rPr>
              <a:t>Many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movie houses now operate virtually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Enabled by latest technology…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Allows each project to be run by talent best suited, anywhere geographically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Very effective for managing overhead costs and long-term financial risk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Needs strong leadership, clear communication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Challenges: difficult managing culture and shared goals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5697E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5697E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5697E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2" descr="113,714 Film Production Stock Photos, Pictures &amp; Royalty-Free Images -  iStock">
            <a:extLst>
              <a:ext uri="{FF2B5EF4-FFF2-40B4-BE49-F238E27FC236}">
                <a16:creationId xmlns:a16="http://schemas.microsoft.com/office/drawing/2014/main" id="{DB2C51EB-A5AA-21B2-70AD-E52A59F81C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8461" y="3748964"/>
            <a:ext cx="3599465" cy="239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3887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55079"/>
          </a:xfrm>
        </p:spPr>
        <p:txBody>
          <a:bodyPr>
            <a:normAutofit/>
          </a:bodyPr>
          <a:lstStyle/>
          <a:p>
            <a:r>
              <a:rPr lang="en-GB" dirty="0"/>
              <a:t>Organisational structures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AC314A-A13F-9B77-150F-34B0BB3B52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372" y="2499053"/>
            <a:ext cx="3405393" cy="34053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sz="2000" dirty="0"/>
              <a:t>Hierarchical, flat and matrix organisations explained</a:t>
            </a:r>
          </a:p>
          <a:p>
            <a:r>
              <a:rPr lang="en-GB" sz="2000" dirty="0"/>
              <a:t>Watch this video and take notes:</a:t>
            </a:r>
          </a:p>
          <a:p>
            <a:pPr lvl="1"/>
            <a:r>
              <a:rPr lang="en-GB" sz="2000" dirty="0"/>
              <a:t>What are the key messages that you take away from this?</a:t>
            </a:r>
          </a:p>
          <a:p>
            <a:pPr lvl="1"/>
            <a:r>
              <a:rPr lang="en-GB" sz="2000" dirty="0"/>
              <a:t>We will discuss this together after the video.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https://youtu.be/LCAAivdxVTU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3885D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7:56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3885D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49922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Organisational structure – 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</a:t>
            </a: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four key elements of organisational structure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include: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Specialisation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Formalisation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Centralisation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Hierarchy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657350" lvl="3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Each element plays a role in the effectiveness of a company, and needs to match: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Stage of development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Culture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Leadership style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Industry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</a:t>
            </a: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five types of general organisational structure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include: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Simple / Flat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Functional / Hierarchical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Multidivisional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Matrix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Virtual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31541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Organisational structure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125B5B-8DB5-828B-1139-7B94F53FA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98" y="3111404"/>
            <a:ext cx="4748741" cy="21806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How Apple is organised for innovation</a:t>
            </a:r>
          </a:p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3"/>
              </a:rPr>
              <a:t>https://youtu.be/5hENFA3CJUY</a:t>
            </a:r>
            <a:endParaRPr lang="en-GB" dirty="0"/>
          </a:p>
          <a:p>
            <a:r>
              <a:rPr lang="en-GB" dirty="0">
                <a:hlinkClick r:id="rId4"/>
              </a:rPr>
              <a:t>https://youtu.be/d5enAGG51PQ</a:t>
            </a:r>
            <a:endParaRPr lang="en-GB" dirty="0"/>
          </a:p>
          <a:p>
            <a:r>
              <a:rPr lang="en-GB" dirty="0">
                <a:hlinkClick r:id="rId5"/>
              </a:rPr>
              <a:t>https://youtu.be/hczW4Bqf3Qk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4.:35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D1F1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5A6D6B-F046-1228-0874-D5EAFE737A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02657" y="2180496"/>
            <a:ext cx="1242810" cy="930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2007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C2466-4FD7-3A12-6C43-3C416478B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How Apple Is Organized for Innovation: The Functional Organization">
            <a:hlinkClick r:id="" action="ppaction://media"/>
            <a:extLst>
              <a:ext uri="{FF2B5EF4-FFF2-40B4-BE49-F238E27FC236}">
                <a16:creationId xmlns:a16="http://schemas.microsoft.com/office/drawing/2014/main" id="{90EF7C17-0C5B-D50E-905D-3C98D09A4A8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9700" y="-32394"/>
            <a:ext cx="12072359" cy="682143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E938E-0558-5044-8C55-C5BFE1737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6F55-E443-65D1-357F-BC8ADBFDC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43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6D5A7-350A-59E3-686E-2FDD91BFC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How Apple Is Organized for Innovation: The Leadership Model">
            <a:hlinkClick r:id="" action="ppaction://media"/>
            <a:extLst>
              <a:ext uri="{FF2B5EF4-FFF2-40B4-BE49-F238E27FC236}">
                <a16:creationId xmlns:a16="http://schemas.microsoft.com/office/drawing/2014/main" id="{DD9C2745-AA07-283E-4765-9C08A7B3C61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6076"/>
            <a:ext cx="12212059" cy="682143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D4E611-2B9B-9AEC-936A-EF484D95B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225D19-9C41-D5E8-39EA-0C9B1CA02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91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095A8-5497-5ED3-6B11-404826960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How Apple Is Organized for Innovation: Leadership at Scale">
            <a:hlinkClick r:id="" action="ppaction://media"/>
            <a:extLst>
              <a:ext uri="{FF2B5EF4-FFF2-40B4-BE49-F238E27FC236}">
                <a16:creationId xmlns:a16="http://schemas.microsoft.com/office/drawing/2014/main" id="{95EB9D28-1864-0975-C9B9-028539F0937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72860"/>
            <a:ext cx="12212059" cy="690036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AA3D05-9735-5550-788C-BD80752F8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F90D6F-934E-439D-53FB-F73F2487C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854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Organisational structure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Steve Jobs on Apple’s organisational structure</a:t>
            </a:r>
          </a:p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2"/>
              </a:rPr>
              <a:t>https://youtu.be/xcTtQ0hiHbE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1:28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D1F1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FE4DDD-918B-1798-E4CF-1EAC565D8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460" y="2729136"/>
            <a:ext cx="3886372" cy="2911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0648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29D26-3AC2-6140-E757-5E1647832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Steve Jobs - Organizational Structure">
            <a:hlinkClick r:id="" action="ppaction://media"/>
            <a:extLst>
              <a:ext uri="{FF2B5EF4-FFF2-40B4-BE49-F238E27FC236}">
                <a16:creationId xmlns:a16="http://schemas.microsoft.com/office/drawing/2014/main" id="{0E57F0AC-A60B-7186-8D5F-EC7F918FB66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111331"/>
            <a:ext cx="12212059" cy="690037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97DE37-E329-19BE-F751-D612A98C9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A6424C-5022-532C-BFBB-5E051FB1F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280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710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incentives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17501" y="1714500"/>
            <a:ext cx="8318500" cy="4260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Organisations operate according to reward and control systems.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We will look at systems, approaches, strategies and mechanisms that work as organisation design elements: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Control &amp; Reward Systems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Motivation Strategies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Reward Strategies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endParaRPr kumimoji="0" lang="en-GB" sz="22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Q: Why do you think the right incentive strategies are important for an organisation?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Star feedback notification">
            <a:extLst>
              <a:ext uri="{FF2B5EF4-FFF2-40B4-BE49-F238E27FC236}">
                <a16:creationId xmlns:a16="http://schemas.microsoft.com/office/drawing/2014/main" id="{5CC07AF6-5DB6-084F-CEE7-CFE3E270D1F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64880" y="2005380"/>
            <a:ext cx="3413760" cy="3694084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19523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/>
              <a:t>control &amp; Reward systems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75895" y="1499186"/>
            <a:ext cx="1085114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d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evelopment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of control and reward systems is an additional mode of designing an organisation to execute strategy effectively.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Control and Reward Systems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refer to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internal governance mechanisms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to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align incentives of the company's owners and employees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are classified into two types of controls: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Input Controls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Prescribe and control how employees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act and behave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Define and direct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employee behaviour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through explicit rules and procedures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Output Controls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Incentivise employees toward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desirable objectives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Linked to performance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39303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465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input controls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46533" y="1698634"/>
            <a:ext cx="7051869" cy="45275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Input Controls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Are used to define and direct employee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behaviour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through a set of explicit rules and standard operating procedures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Examples of input controls: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Budget setting for a particular unit, division or project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Standard Operating Procedures (SOPs) provide rules and procedures for activities 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behaviours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within an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Must be updated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according to changes occurring within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as well as changes in strategy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6" y="2180496"/>
            <a:ext cx="3703321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Volume sliders">
            <a:extLst>
              <a:ext uri="{FF2B5EF4-FFF2-40B4-BE49-F238E27FC236}">
                <a16:creationId xmlns:a16="http://schemas.microsoft.com/office/drawing/2014/main" id="{6E707E66-37F2-62C8-7EAF-AE8F4578FDE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3915" y="2977837"/>
            <a:ext cx="3059782" cy="244782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37775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5975C-CDFF-80F4-6D57-7966CA9C8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91B4C-3C06-949D-CA60-6C81D8539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7964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Output controls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2109B4-E442-87F0-E97A-51A80985A86B}"/>
              </a:ext>
            </a:extLst>
          </p:cNvPr>
          <p:cNvSpPr txBox="1"/>
          <p:nvPr/>
        </p:nvSpPr>
        <p:spPr>
          <a:xfrm>
            <a:off x="584200" y="1896533"/>
            <a:ext cx="701141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Output Controls: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Define expected results (outputs) that employees should be striving toward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are typically specific metrics/objectives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Examples: sales targets, return on capital targets, and geographic expansion targets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It is often left to the employees to decide how to achieve the expected results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08EFC7-CFF1-56C2-F7FD-7D321A5A5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4200" y="5951811"/>
            <a:ext cx="498987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DEE3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12DF7-12B6-E8CA-34AD-4AE11FB35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6440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DEE34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DEE3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Oil lamps with sweets, coins, and spices">
            <a:extLst>
              <a:ext uri="{FF2B5EF4-FFF2-40B4-BE49-F238E27FC236}">
                <a16:creationId xmlns:a16="http://schemas.microsoft.com/office/drawing/2014/main" id="{38860042-8B76-C833-B762-AE8216AE40A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8042147" y="601201"/>
            <a:ext cx="3703320" cy="577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401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Performance management system (PMS)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Performance Management System (PMS)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a set of activities,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integrated into the entire business model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that ensure that goals are being met effectively and efficiently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Operational effectiveness is often only measured in: profit, revenue and business growth for all stakeholders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challenge with that is that there is no easy spotting of opportunities for improving efficiency and learning valuable lessons day by day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9" name="Picture 8" descr="Close up of metal cogs in lock">
            <a:extLst>
              <a:ext uri="{FF2B5EF4-FFF2-40B4-BE49-F238E27FC236}">
                <a16:creationId xmlns:a16="http://schemas.microsoft.com/office/drawing/2014/main" id="{617A5341-6ED8-6EE8-F0BF-727EA3CB183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6489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Implementation of Performance Management System (PMS)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575868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Implementation of Performance Management System (PMS)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Planned commitment, and building the PMS is a strategic decision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Resources must be allocated to make it function properly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Successful implementation requires: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Agree to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basing decisions on data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not instinct or internal ‘politics’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Devote time to design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system (weeks to a few months)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Run it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regularly, review results, act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upon them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Fully formulated mission and vision, since the PMS relies on a clear roadmap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CE0CB4-0986-49E8-B199-06336A837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3646" y="1245766"/>
            <a:ext cx="4903395" cy="519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8167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479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Performance management system (PMS)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2" y="1600080"/>
            <a:ext cx="6917211" cy="46260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Benefits of a PMS: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Select what to measure to get a clear picture of progress towards strategy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Learn about strengths and opportunities for improvement, by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analysing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performance data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Create a learning culture across the entire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Communicate externally about the performance and impact achieved, keeping stakeholders informed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Securing further investment based on data-based evidence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6" y="2180496"/>
            <a:ext cx="3703321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Sketchbook painting of color wheel with pallet and brush">
            <a:extLst>
              <a:ext uri="{FF2B5EF4-FFF2-40B4-BE49-F238E27FC236}">
                <a16:creationId xmlns:a16="http://schemas.microsoft.com/office/drawing/2014/main" id="{F26D2A98-50CA-5B90-4379-3844A7EB8F8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3915" y="3180547"/>
            <a:ext cx="3059782" cy="2042404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4A62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4A628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4A62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44629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75895" y="1473200"/>
            <a:ext cx="10851146" cy="501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is Motivation?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Motivatio</a:t>
            </a:r>
            <a:r>
              <a:rPr lang="en-GB" sz="2000" dirty="0">
                <a:solidFill>
                  <a:prstClr val="black"/>
                </a:solidFill>
                <a:latin typeface="Franklin Gothic Book" panose="020B0502020104020203"/>
              </a:rPr>
              <a:t>n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the process of stimulating people to actions to accomplish goals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Franklin Gothic Book" panose="020B0502020104020203"/>
              </a:rPr>
              <a:t>It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be seen as the “willingness to exert high levels of effort to reach organisational goals, conditioned by the efforts ability to satisfy some individual need”.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It is the art of getting employees to do what a manager wants them to do because the employees want to do it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 the workplace context, these include: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desire for money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Success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Recognition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Job-satisfaction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Teamwork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 descr="Cup of coffee 3D pattern">
            <a:extLst>
              <a:ext uri="{FF2B5EF4-FFF2-40B4-BE49-F238E27FC236}">
                <a16:creationId xmlns:a16="http://schemas.microsoft.com/office/drawing/2014/main" id="{D0B6F1C8-72D3-67AB-81C8-C113EF1A821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2008" y="169771"/>
            <a:ext cx="797599" cy="99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0722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F1D1C-84DA-07AC-DEB5-8FBF8D827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8B56D1-C4AF-0C1A-3570-D244EBE02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88B1B7-BA53-3221-6F6C-376C68298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32</a:t>
            </a:fld>
            <a:endParaRPr lang="en-US" dirty="0"/>
          </a:p>
        </p:txBody>
      </p:sp>
      <p:pic>
        <p:nvPicPr>
          <p:cNvPr id="1026" name="Picture 2" descr="intrinsic extrinsic motivation">
            <a:extLst>
              <a:ext uri="{FF2B5EF4-FFF2-40B4-BE49-F238E27FC236}">
                <a16:creationId xmlns:a16="http://schemas.microsoft.com/office/drawing/2014/main" id="{707E4AC8-07AD-5D93-8EC9-73561B0F91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275"/>
            <a:ext cx="12192000" cy="677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111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964404"/>
            <a:ext cx="532806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Model of Motivation Approaches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Model illustrates intrinsic and extrinsic motivation strategies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Intrinsic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relates to internal satisfaction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Extrinsic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intention to coerce (rewards)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two elements behind the drivers of these tactics show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pain/fear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and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pleasure/growth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E45953-6E35-4A1D-8C7F-2F4A4BD5C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022" y="1499185"/>
            <a:ext cx="5779277" cy="4702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3761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75895" y="1531146"/>
            <a:ext cx="551712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Negative Approaches: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Franklin Gothic Book" panose="020B0502020104020203"/>
              </a:rPr>
              <a:t>U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 threats or punishments to coerce workplace behaviour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Franklin Gothic Book" panose="020B0502020104020203"/>
              </a:rPr>
              <a:t>C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 prey on employees internal self-doubts or anxiety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Positive Approaches: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Franklin Gothic Book" panose="020B0502020104020203"/>
              </a:rPr>
              <a:t>L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ook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towards extrinsic rewards that create pleasure, such as rewards and bonuses (pay incentives)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Franklin Gothic Book" panose="020B0502020104020203"/>
              </a:rPr>
              <a:t>C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 tap into employee energy etc.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E45953-6E35-4A1D-8C7F-2F4A4BD5C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022" y="1499185"/>
            <a:ext cx="5779277" cy="4702831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89B53C6-0506-29FF-26D7-0DE74678E09D}"/>
              </a:ext>
            </a:extLst>
          </p:cNvPr>
          <p:cNvSpPr/>
          <p:nvPr/>
        </p:nvSpPr>
        <p:spPr>
          <a:xfrm>
            <a:off x="6553200" y="1716505"/>
            <a:ext cx="2518611" cy="4130842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73FEF6D-9820-2EB3-B54B-FEB5B8072A50}"/>
              </a:ext>
            </a:extLst>
          </p:cNvPr>
          <p:cNvSpPr/>
          <p:nvPr/>
        </p:nvSpPr>
        <p:spPr>
          <a:xfrm>
            <a:off x="9095871" y="1716505"/>
            <a:ext cx="2518611" cy="4130842"/>
          </a:xfrm>
          <a:prstGeom prst="round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15833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853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reward strategies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96001" y="1562100"/>
            <a:ext cx="5359400" cy="46640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Rewards: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re an act or promise for greater employee action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re given in addition to wages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The hope to receive them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is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a powerful incentive to motivate employees towards workplace or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organisational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goals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They a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re beyond monetary incentive, such as job satisfaction, job security, job promotion, and pride in accomplishment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0B48C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0B48C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0B48C"/>
              </a:solidFill>
              <a:effectLst/>
              <a:uLnTx/>
              <a:uFillTx/>
            </a:endParaRPr>
          </a:p>
        </p:txBody>
      </p:sp>
      <p:pic>
        <p:nvPicPr>
          <p:cNvPr id="9" name="Picture 8" descr="Colorful patterned shapes">
            <a:extLst>
              <a:ext uri="{FF2B5EF4-FFF2-40B4-BE49-F238E27FC236}">
                <a16:creationId xmlns:a16="http://schemas.microsoft.com/office/drawing/2014/main" id="{1F93BA53-3851-6CB8-C279-D67497A2489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6590" y="2797475"/>
            <a:ext cx="4287522" cy="2872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0102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/>
              <a:t>reward strategies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Superannuation: e.g. </a:t>
            </a:r>
            <a:r>
              <a:rPr kumimoji="0" lang="en-GB" sz="900" b="0" i="0" u="none" strike="noStrike" kern="1200" cap="all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life, total and permanent disability (TPD) if insured at work</a:t>
            </a: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D307D3-48BD-439F-8C57-BA88C92094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1915" y="1301066"/>
            <a:ext cx="8562609" cy="506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9769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DCF4EB5C-ED25-4675-8255-2F5B12CFF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514EC6E-A557-42A2-BCDC-3ABFFC5E5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05482C9-EB42-4BFE-95BF-7FD661F0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kern="1200" cap="all">
                <a:solidFill>
                  <a:srgbClr val="FFFEFF"/>
                </a:solidFill>
                <a:latin typeface="+mj-lt"/>
                <a:ea typeface="+mj-ea"/>
                <a:cs typeface="+mj-cs"/>
              </a:rPr>
              <a:t>Benefits of reward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34935" y="1037968"/>
            <a:ext cx="6725899" cy="48208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Benefits of Reward Strategies: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Attracting and keeping the desired quality/mix of employees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Ensure equal treatment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Motivate employees to improve their performance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Reinforce the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organisation’s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key values, desired culture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Drive and reinforce desired employee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behaviour</a:t>
            </a: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Ensure remuneration is maintained at the desired competitive level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Control remuneration costs and ensure optimum value for investment spent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Comply with legal requirements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7000950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How to create a happy workforce</a:t>
            </a: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at Makes a Powerful TED Talk? - Claire Doole Communications">
            <a:extLst>
              <a:ext uri="{FF2B5EF4-FFF2-40B4-BE49-F238E27FC236}">
                <a16:creationId xmlns:a16="http://schemas.microsoft.com/office/drawing/2014/main" id="{B235942C-87CF-D154-731A-A8C57A9D6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80698" y="2889910"/>
            <a:ext cx="4748741" cy="2623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3"/>
              </a:rPr>
              <a:t>https://youtu.be/PYJ22-YYNW8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4:09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solidFill>
                  <a:srgbClr val="EC14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EC14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42881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51DBF-3580-F310-F565-10F6B5E2E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This is what makes employees happy at work | The Way We Work, a TED series">
            <a:hlinkClick r:id="" action="ppaction://media"/>
            <a:extLst>
              <a:ext uri="{FF2B5EF4-FFF2-40B4-BE49-F238E27FC236}">
                <a16:creationId xmlns:a16="http://schemas.microsoft.com/office/drawing/2014/main" id="{BE90A2DA-CD23-8CCF-3A88-4A8ACE4CE84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900" y="-61099"/>
            <a:ext cx="12123159" cy="685013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A0D2F0-2530-726B-9514-74276DD36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0DA046-D396-A6C3-C5D1-D7C21514A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430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F2DD-E328-4EBE-F7BC-9EBAEED9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This is the end of our</a:t>
            </a:r>
            <a:br>
              <a:rPr lang="en-GB" dirty="0"/>
            </a:br>
            <a:r>
              <a:rPr lang="en-GB" dirty="0"/>
              <a:t>organisational structure &amp; incentives session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D6C9B-2909-4164-3E9F-C472CBCD53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30401E-C1DC-1403-D684-BC60FAA96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C887F-532C-63FC-5544-F5A956DE4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268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1856</Words>
  <Application>Microsoft Office PowerPoint</Application>
  <PresentationFormat>Widescreen</PresentationFormat>
  <Paragraphs>345</Paragraphs>
  <Slides>40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Arial</vt:lpstr>
      <vt:lpstr>Calibri</vt:lpstr>
      <vt:lpstr>Franklin Gothic Book</vt:lpstr>
      <vt:lpstr>Franklin Gothic Demi</vt:lpstr>
      <vt:lpstr>Wingdings</vt:lpstr>
      <vt:lpstr>Wingdings 2</vt:lpstr>
      <vt:lpstr>DividendVTI</vt:lpstr>
      <vt:lpstr>Leading digital &amp; strategic change BMSW7003</vt:lpstr>
      <vt:lpstr>A brief recap from our last session…</vt:lpstr>
      <vt:lpstr>Strategic analysis tools and frameworks</vt:lpstr>
      <vt:lpstr>Strategic analysis tools and frameworks ACHIEVING (sustainable) COMPETITIVE ADVANTAGE</vt:lpstr>
      <vt:lpstr>Opportunities and threats</vt:lpstr>
      <vt:lpstr>This week we will focus on…</vt:lpstr>
      <vt:lpstr>business structure</vt:lpstr>
      <vt:lpstr>Organisational structure</vt:lpstr>
      <vt:lpstr>Organisational structure has four key elements</vt:lpstr>
      <vt:lpstr>types of general Organisational structure</vt:lpstr>
      <vt:lpstr>Simple / Flat Organisational structure</vt:lpstr>
      <vt:lpstr>Functional / hierarchical Organisational structure</vt:lpstr>
      <vt:lpstr>Multidivisional Organisational structure</vt:lpstr>
      <vt:lpstr>matrix Organisational structure</vt:lpstr>
      <vt:lpstr>virtual Organisational structure</vt:lpstr>
      <vt:lpstr>Organisational structures</vt:lpstr>
      <vt:lpstr>Organisational structure – summary</vt:lpstr>
      <vt:lpstr>Organisational structure</vt:lpstr>
      <vt:lpstr>PowerPoint Presentation</vt:lpstr>
      <vt:lpstr>PowerPoint Presentation</vt:lpstr>
      <vt:lpstr>PowerPoint Presentation</vt:lpstr>
      <vt:lpstr>Organisational structure</vt:lpstr>
      <vt:lpstr>PowerPoint Presentation</vt:lpstr>
      <vt:lpstr>incentives</vt:lpstr>
      <vt:lpstr>control &amp; Reward systems</vt:lpstr>
      <vt:lpstr>input controls</vt:lpstr>
      <vt:lpstr>Output controls</vt:lpstr>
      <vt:lpstr>Performance management system (PMS)</vt:lpstr>
      <vt:lpstr>Implementation of Performance Management System (PMS)</vt:lpstr>
      <vt:lpstr>Performance management system (PMS)</vt:lpstr>
      <vt:lpstr>motivation strategies</vt:lpstr>
      <vt:lpstr>PowerPoint Presentation</vt:lpstr>
      <vt:lpstr>motivation strategies</vt:lpstr>
      <vt:lpstr>motivation strategies</vt:lpstr>
      <vt:lpstr>reward strategies</vt:lpstr>
      <vt:lpstr>reward strategies</vt:lpstr>
      <vt:lpstr>Benefits of reward strategies</vt:lpstr>
      <vt:lpstr>How to create a happy workforce</vt:lpstr>
      <vt:lpstr>PowerPoint Presentation</vt:lpstr>
      <vt:lpstr>This is the end of our organisational structure &amp; incentives session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264</cp:revision>
  <dcterms:created xsi:type="dcterms:W3CDTF">2021-11-30T09:35:50Z</dcterms:created>
  <dcterms:modified xsi:type="dcterms:W3CDTF">2026-03-02T23:53:50Z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