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1" r:id="rId6"/>
    <p:sldId id="272" r:id="rId7"/>
    <p:sldId id="367" r:id="rId8"/>
    <p:sldId id="261" r:id="rId9"/>
    <p:sldId id="274" r:id="rId10"/>
    <p:sldId id="364" r:id="rId11"/>
    <p:sldId id="365" r:id="rId12"/>
    <p:sldId id="366" r:id="rId13"/>
    <p:sldId id="263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148E0A-1249-A01B-926C-D9238BE96DB1}" v="71" dt="2026-06-14T10:36:15.185"/>
    <p1510:client id="{49D1A124-01F3-D08C-9A07-018F315E2D19}" v="2" dt="2026-06-14T17:06:50.749"/>
    <p1510:client id="{95740A88-32E2-C426-B4AC-02BF6FC044C4}" v="169" dt="2026-06-14T18:31:34.654"/>
    <p1510:client id="{D3CDB66B-5320-720C-6135-8D4615899477}" v="965" dt="2026-06-14T18:08:24.299"/>
    <p1510:client id="{D7384188-BC78-4852-5429-A462AC65CC95}" v="553" dt="2026-06-14T13:59:16.4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–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0" d="100"/>
          <a:sy n="150" d="100"/>
        </p:scale>
        <p:origin x="65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owtsd-my.sharepoint.com/personal/2525169_student_uwtsd_ac_uk/Documents/LCLM%204004%20C1%20-%20Suggested%20PP%20Template%20-%20Basils%20Bakery_ColumnStacked%20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1" u="sng" strike="noStrike" kern="1200" spc="0" baseline="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Basil Chart</a:t>
            </a:r>
          </a:p>
        </c:rich>
      </c:tx>
      <c:overlay val="0"/>
      <c:spPr>
        <a:solidFill>
          <a:srgbClr val="00B050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1" u="sng" strike="noStrike" kern="1200" spc="0" baseline="0">
              <a:solidFill>
                <a:srgbClr val="FF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v>Profit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2015</c:v>
                </c:pt>
                <c:pt idx="1">
                  <c:v>2019</c:v>
                </c:pt>
                <c:pt idx="2">
                  <c:v>2020</c:v>
                </c:pt>
                <c:pt idx="3">
                  <c:v>2023-2025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</c:v>
                </c:pt>
                <c:pt idx="1">
                  <c:v>100</c:v>
                </c:pt>
                <c:pt idx="2">
                  <c:v>20</c:v>
                </c:pt>
                <c:pt idx="3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0E-49FC-AC42-85A58C5D2C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750207"/>
        <c:axId val="225750687"/>
      </c:barChart>
      <c:catAx>
        <c:axId val="2257502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5750687"/>
        <c:crosses val="autoZero"/>
        <c:auto val="1"/>
        <c:lblAlgn val="ctr"/>
        <c:lblOffset val="100"/>
        <c:noMultiLvlLbl val="0"/>
      </c:catAx>
      <c:valAx>
        <c:axId val="2257506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575020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3471981627296585"/>
          <c:y val="0.91894683532092947"/>
          <c:w val="0.12743520341207348"/>
          <c:h val="6.26764418613063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ipd.org/uk/knowledge/factsheets/pestle-analysis-factsheet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708804" y="862642"/>
            <a:ext cx="10774392" cy="48936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en-GB" sz="3200" b="1">
                <a:latin typeface="Arial"/>
                <a:cs typeface="Arial"/>
              </a:rPr>
              <a:t>Student Name: Neculai </a:t>
            </a:r>
            <a:r>
              <a:rPr lang="en-GB" sz="3200" b="1" err="1">
                <a:latin typeface="Arial"/>
                <a:cs typeface="Arial"/>
              </a:rPr>
              <a:t>Stoenica</a:t>
            </a:r>
            <a:r>
              <a:rPr lang="en-GB" sz="3200" b="1">
                <a:latin typeface="Arial"/>
                <a:cs typeface="Arial"/>
              </a:rPr>
              <a:t> </a:t>
            </a:r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3200" b="1">
                <a:latin typeface="Arial"/>
                <a:cs typeface="Arial"/>
              </a:rPr>
              <a:t>Student ID:   </a:t>
            </a:r>
            <a:r>
              <a:rPr lang="en-GB" sz="3200">
                <a:latin typeface="Arial"/>
                <a:cs typeface="Arial"/>
              </a:rPr>
              <a:t>2525222</a:t>
            </a:r>
          </a:p>
          <a:p>
            <a:pPr algn="just"/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3200" b="1">
                <a:latin typeface="Arial"/>
                <a:cs typeface="Arial"/>
              </a:rPr>
              <a:t>Lecturer’s Name:	</a:t>
            </a:r>
            <a:r>
              <a:rPr lang="en-GB" sz="3200">
                <a:solidFill>
                  <a:srgbClr val="1D2125"/>
                </a:solidFill>
                <a:highlight>
                  <a:srgbClr val="FFFFFF"/>
                </a:highlight>
                <a:ea typeface="+mn-lt"/>
                <a:cs typeface="+mn-lt"/>
              </a:rPr>
              <a:t>Annamarie Dufficy</a:t>
            </a:r>
            <a:r>
              <a:rPr lang="en-GB" sz="3200" b="1">
                <a:latin typeface="Arial"/>
                <a:cs typeface="Arial"/>
              </a:rPr>
              <a:t> </a:t>
            </a:r>
            <a:endParaRPr lang="en-GB" sz="32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3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3200" b="1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LCLM 4004</a:t>
            </a:r>
          </a:p>
          <a:p>
            <a:pPr algn="just"/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3200" b="1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GB" sz="2800" b="1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Problem Solving and Decision-Making</a:t>
            </a:r>
          </a:p>
          <a:p>
            <a:pPr algn="just"/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3200" b="1">
                <a:latin typeface="Arial"/>
                <a:cs typeface="Arial"/>
              </a:rPr>
              <a:t>Component 1: </a:t>
            </a:r>
            <a:r>
              <a:rPr lang="en-GB" sz="2800" b="1">
                <a:latin typeface="Arial"/>
                <a:cs typeface="Arial"/>
              </a:rPr>
              <a:t>	</a:t>
            </a:r>
            <a:r>
              <a:rPr lang="en-GB" sz="2800">
                <a:latin typeface="Arial"/>
                <a:cs typeface="Arial"/>
              </a:rPr>
              <a:t>Basil’s Bakery</a:t>
            </a: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11" y="227104"/>
            <a:ext cx="11326483" cy="747682"/>
          </a:xfrm>
        </p:spPr>
        <p:txBody>
          <a:bodyPr>
            <a:noAutofit/>
          </a:bodyPr>
          <a:lstStyle/>
          <a:p>
            <a:pPr algn="ctr"/>
            <a:r>
              <a:rPr lang="en-GB" sz="3600" b="1" i="1" u="sng">
                <a:ea typeface="+mj-lt"/>
                <a:cs typeface="+mj-lt"/>
              </a:rPr>
              <a:t>Introduction &amp; Presentation Structure</a:t>
            </a:r>
            <a:br>
              <a:rPr lang="en-GB" sz="3600" b="1" i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 i="1"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5" y="3207743"/>
            <a:ext cx="6161689" cy="35344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lvl="1">
              <a:buNone/>
            </a:pPr>
            <a:r>
              <a:rPr lang="en-GB" sz="1800" b="1"/>
              <a:t>Context</a:t>
            </a:r>
            <a:endParaRPr lang="en-GB" sz="18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ea typeface="+mn-lt"/>
                <a:cs typeface="+mn-lt"/>
              </a:rPr>
              <a:t>Artisan bakery business. </a:t>
            </a:r>
            <a:endParaRPr lang="en-GB" sz="1800" dirty="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Organic products. </a:t>
            </a:r>
            <a:endParaRPr lang="en-GB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Loyal customer base. </a:t>
            </a:r>
            <a:endParaRPr lang="en-GB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Located in a retail park. </a:t>
            </a:r>
            <a:endParaRPr lang="en-GB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Facing sales challenges.</a:t>
            </a:r>
            <a:endParaRPr lang="en-GB">
              <a:ea typeface="+mn-lt"/>
              <a:cs typeface="+mn-lt"/>
            </a:endParaRPr>
          </a:p>
          <a:p>
            <a:endParaRPr lang="en-GB" sz="1800" dirty="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200" b="1" dirty="0"/>
              <a:t>  </a:t>
            </a:r>
            <a:endParaRPr lang="en-GB" b="1" dirty="0">
              <a:ea typeface="+mn-lt"/>
              <a:cs typeface="+mn-lt"/>
            </a:endParaRPr>
          </a:p>
          <a:p>
            <a:pPr>
              <a:lnSpc>
                <a:spcPct val="120000"/>
              </a:lnSpc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DC9F21-4BE0-3DB1-2A95-580D4F276B0C}"/>
              </a:ext>
            </a:extLst>
          </p:cNvPr>
          <p:cNvSpPr txBox="1"/>
          <p:nvPr/>
        </p:nvSpPr>
        <p:spPr>
          <a:xfrm>
            <a:off x="348407" y="1135504"/>
            <a:ext cx="11597844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ea typeface="+mn-lt"/>
                <a:cs typeface="+mn-lt"/>
              </a:rPr>
              <a:t>Basil's Bakery is an independent artisan bakery located in a retail park in Birmingham. The business experienced strong growth before COVID-19 but has faced several challenges affecting its sales performance since the </a:t>
            </a:r>
            <a:r>
              <a:rPr lang="en-GB" sz="2000" dirty="0" err="1">
                <a:ea typeface="+mn-lt"/>
                <a:cs typeface="+mn-lt"/>
              </a:rPr>
              <a:t>pandemic.for</a:t>
            </a:r>
            <a:r>
              <a:rPr lang="en-GB" sz="2000" dirty="0">
                <a:ea typeface="+mn-lt"/>
                <a:cs typeface="+mn-lt"/>
              </a:rPr>
              <a:t> the business.</a:t>
            </a:r>
            <a:endParaRPr lang="en-US" sz="2000" dirty="0"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5BD423-4850-D278-1C6E-10C10563F4A3}"/>
              </a:ext>
            </a:extLst>
          </p:cNvPr>
          <p:cNvSpPr txBox="1"/>
          <p:nvPr/>
        </p:nvSpPr>
        <p:spPr>
          <a:xfrm>
            <a:off x="9116859" y="3209143"/>
            <a:ext cx="3528821" cy="187948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2000" b="1">
                <a:ea typeface="Calibri"/>
                <a:cs typeface="Calibri"/>
              </a:rPr>
              <a:t>This presentation will:</a:t>
            </a:r>
            <a:endParaRPr lang="en-GB" sz="2000">
              <a:ea typeface="Calibri"/>
              <a:cs typeface="Calibri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>
                <a:ea typeface="Calibri"/>
                <a:cs typeface="Calibri"/>
              </a:rPr>
              <a:t>Examine factors affecting sales. 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>
                <a:ea typeface="Calibri"/>
                <a:cs typeface="Calibri"/>
              </a:rPr>
              <a:t>Apply PESTEL analysis. 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>
                <a:ea typeface="Calibri"/>
                <a:cs typeface="Calibri"/>
              </a:rPr>
              <a:t>Apply Fishbone analysis. 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>
                <a:ea typeface="Calibri"/>
                <a:cs typeface="Calibri"/>
              </a:rPr>
              <a:t>Present key findings.</a:t>
            </a:r>
            <a:endParaRPr lang="en-GB"/>
          </a:p>
        </p:txBody>
      </p:sp>
      <p:pic>
        <p:nvPicPr>
          <p:cNvPr id="5" name="Picture 4" descr="A bakery with many different types of bread&#10;&#10;AI-generated content may be incorrect.">
            <a:extLst>
              <a:ext uri="{FF2B5EF4-FFF2-40B4-BE49-F238E27FC236}">
                <a16:creationId xmlns:a16="http://schemas.microsoft.com/office/drawing/2014/main" id="{80DBA303-6254-3F00-BE58-F6E2B446B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746" y="2492115"/>
            <a:ext cx="6008558" cy="4022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u="sng">
                <a:ea typeface="+mj-lt"/>
                <a:cs typeface="+mj-lt"/>
              </a:rPr>
              <a:t>Issues Affecting Sales</a:t>
            </a:r>
            <a:br>
              <a:rPr lang="en-GB" sz="3200" b="1">
                <a:latin typeface="Arial"/>
                <a:cs typeface="Arial"/>
              </a:rPr>
            </a:br>
            <a:r>
              <a:rPr lang="en-GB" sz="2400" b="1" i="1">
                <a:ea typeface="+mj-lt"/>
                <a:cs typeface="+mj-lt"/>
              </a:rPr>
              <a:t>Nature and Scope of the Problem</a:t>
            </a:r>
            <a:endParaRPr lang="en-GB" sz="3200" b="1" i="1">
              <a:latin typeface="Arial"/>
              <a:ea typeface="Calibri Light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GB">
              <a:latin typeface="Arial"/>
              <a:cs typeface="Arial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E76419-07EA-4EEB-3005-721983EB29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1355" y="1575789"/>
            <a:ext cx="4295515" cy="269792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/>
              <a:t>External issues</a:t>
            </a:r>
            <a:endParaRPr lang="en-GB" b="1">
              <a:ea typeface="Calibri"/>
              <a:cs typeface="Calibri"/>
            </a:endParaRPr>
          </a:p>
          <a:p>
            <a:r>
              <a:rPr lang="en-GB">
                <a:ea typeface="+mn-lt"/>
                <a:cs typeface="+mn-lt"/>
              </a:rPr>
              <a:t>COVID-19 pandemic and lockdown restrictions. </a:t>
            </a:r>
            <a:endParaRPr lang="en-GB"/>
          </a:p>
          <a:p>
            <a:r>
              <a:rPr lang="en-GB">
                <a:ea typeface="+mn-lt"/>
                <a:cs typeface="+mn-lt"/>
              </a:rPr>
              <a:t>Higher insurance costs.</a:t>
            </a:r>
          </a:p>
          <a:p>
            <a:r>
              <a:rPr lang="en-GB">
                <a:ea typeface="+mn-lt"/>
                <a:cs typeface="+mn-lt"/>
              </a:rPr>
              <a:t>Remote working.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Lower demand from office workers.</a:t>
            </a:r>
            <a:endParaRPr lang="en-GB"/>
          </a:p>
          <a:p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6895465E-D260-BF5B-C16A-009A144656F4}"/>
              </a:ext>
            </a:extLst>
          </p:cNvPr>
          <p:cNvSpPr txBox="1">
            <a:spLocks/>
          </p:cNvSpPr>
          <p:nvPr/>
        </p:nvSpPr>
        <p:spPr>
          <a:xfrm>
            <a:off x="222355" y="4282762"/>
            <a:ext cx="4725650" cy="243384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GB" b="1"/>
              <a:t>Internal issues</a:t>
            </a:r>
            <a:endParaRPr lang="en-US" b="1"/>
          </a:p>
          <a:p>
            <a:pPr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No delivery service. </a:t>
            </a:r>
          </a:p>
          <a:p>
            <a:pPr>
              <a:buFont typeface="Arial"/>
            </a:pPr>
            <a:r>
              <a:rPr lang="en-GB">
                <a:ea typeface="+mn-lt"/>
                <a:cs typeface="+mn-lt"/>
              </a:rPr>
              <a:t>Lack of capacity to offer additional customer services.</a:t>
            </a:r>
          </a:p>
          <a:p>
            <a:pPr>
              <a:buFont typeface="Arial"/>
            </a:pPr>
            <a:r>
              <a:rPr lang="en-GB">
                <a:ea typeface="+mn-lt"/>
                <a:cs typeface="+mn-lt"/>
              </a:rPr>
              <a:t>Rising operating costs. </a:t>
            </a:r>
          </a:p>
          <a:p>
            <a:pPr>
              <a:buFont typeface="Arial"/>
            </a:pPr>
            <a:r>
              <a:rPr lang="en-GB">
                <a:ea typeface="+mn-lt"/>
                <a:cs typeface="+mn-lt"/>
              </a:rPr>
              <a:t>No online ordering system.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 marL="0" indent="0" algn="ctr">
              <a:buNone/>
            </a:pPr>
            <a:endParaRPr lang="en-GB">
              <a:ea typeface="Calibri" panose="020F0502020204030204"/>
              <a:cs typeface="Calibri" panose="020F0502020204030204"/>
            </a:endParaRPr>
          </a:p>
          <a:p>
            <a:endParaRPr lang="en-GB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4E29D0-BADB-7A2C-79EF-CBE59E9833EE}"/>
              </a:ext>
            </a:extLst>
          </p:cNvPr>
          <p:cNvSpPr txBox="1"/>
          <p:nvPr/>
        </p:nvSpPr>
        <p:spPr>
          <a:xfrm>
            <a:off x="6021844" y="5929518"/>
            <a:ext cx="5422805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ea typeface="+mn-lt"/>
                <a:cs typeface="+mn-lt"/>
              </a:rPr>
              <a:t>Source: Author's illustration based on the Basil's Bakery case study.</a:t>
            </a:r>
            <a:endParaRPr lang="en-US" sz="1400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366264F-355C-D7B3-F46D-AA2F8A2E49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8785852"/>
              </p:ext>
            </p:extLst>
          </p:nvPr>
        </p:nvGraphicFramePr>
        <p:xfrm>
          <a:off x="5923280" y="1772285"/>
          <a:ext cx="6096000" cy="4146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CCF7D-1CD6-1BBD-2D16-70416228D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8872" y="152764"/>
            <a:ext cx="9797321" cy="594793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ea typeface="+mj-lt"/>
                <a:cs typeface="+mj-lt"/>
              </a:rPr>
              <a:t>Controllable and Uncontrollable Factors</a:t>
            </a:r>
            <a:endParaRPr lang="en-US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5B296-8968-E7F2-8607-E9FAB1E9B5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331" y="1251002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  The issues affecting Basil's Bakery can be categorised into factors that are within the business's control and factors that are outside its control.</a:t>
            </a:r>
            <a:endParaRPr lang="en-US"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CDE5FF-E610-BE52-90CE-A0E4A9392297}"/>
              </a:ext>
            </a:extLst>
          </p:cNvPr>
          <p:cNvSpPr txBox="1"/>
          <p:nvPr/>
        </p:nvSpPr>
        <p:spPr>
          <a:xfrm>
            <a:off x="207817" y="2916382"/>
            <a:ext cx="5108125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b="1" u="sng"/>
              <a:t>Controllable Factors </a:t>
            </a:r>
            <a:endParaRPr lang="en-US" sz="2800" b="1" u="sng">
              <a:ea typeface="Calibri" panose="020F0502020204030204"/>
              <a:cs typeface="Calibri" panose="020F0502020204030204"/>
            </a:endParaRPr>
          </a:p>
          <a:p>
            <a:endParaRPr lang="en-GB" sz="2800" b="1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No online ordering system</a:t>
            </a:r>
            <a:endParaRPr lang="en-GB" sz="2800"/>
          </a:p>
          <a:p>
            <a:pPr marL="285750" indent="-285750"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No delivery service </a:t>
            </a:r>
            <a:endParaRPr lang="en-GB" sz="2800"/>
          </a:p>
          <a:p>
            <a:pPr marL="285750" indent="-285750"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Long customer waiting times</a:t>
            </a:r>
            <a:endParaRPr lang="en-GB" sz="28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800">
                <a:ea typeface="+mn-lt"/>
                <a:cs typeface="+mn-lt"/>
              </a:rPr>
              <a:t>Inability to answer phone orders during busy periods</a:t>
            </a:r>
            <a:endParaRPr lang="en-GB" sz="2800"/>
          </a:p>
          <a:p>
            <a:pPr algn="l"/>
            <a:endParaRPr lang="en-GB" sz="2800"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E875C9-2E5E-24BF-72B0-CDBD0EFAAFB8}"/>
              </a:ext>
            </a:extLst>
          </p:cNvPr>
          <p:cNvSpPr txBox="1"/>
          <p:nvPr/>
        </p:nvSpPr>
        <p:spPr>
          <a:xfrm>
            <a:off x="6027295" y="2916836"/>
            <a:ext cx="6096000" cy="31085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u="sng"/>
              <a:t>Uncontrollable Factors</a:t>
            </a:r>
            <a:endParaRPr lang="en-US"/>
          </a:p>
          <a:p>
            <a:endParaRPr lang="en-US" sz="2800" b="1"/>
          </a:p>
          <a:p>
            <a:pPr>
              <a:buFont typeface=""/>
              <a:buChar char="•"/>
            </a:pPr>
            <a:r>
              <a:rPr lang="en-US" sz="2800">
                <a:ea typeface="Calibri"/>
                <a:cs typeface="Calibri"/>
              </a:rPr>
              <a:t>Remote work </a:t>
            </a:r>
          </a:p>
          <a:p>
            <a:pPr>
              <a:buFont typeface=""/>
              <a:buChar char="•"/>
            </a:pPr>
            <a:r>
              <a:rPr lang="en-US" sz="2800"/>
              <a:t>Reduced retail park </a:t>
            </a:r>
          </a:p>
          <a:p>
            <a:pPr>
              <a:buFont typeface=""/>
              <a:buChar char="•"/>
            </a:pPr>
            <a:r>
              <a:rPr lang="en-US" sz="2800">
                <a:ea typeface="+mn-lt"/>
                <a:cs typeface="+mn-lt"/>
              </a:rPr>
              <a:t>Supply shortages of organic ingredients</a:t>
            </a:r>
          </a:p>
          <a:p>
            <a:pPr>
              <a:buFont typeface=""/>
              <a:buChar char="•"/>
            </a:pPr>
            <a:r>
              <a:rPr lang="en-US" sz="2800">
                <a:ea typeface="+mn-lt"/>
                <a:cs typeface="+mn-lt"/>
              </a:rPr>
              <a:t>Rising utility prices</a:t>
            </a:r>
          </a:p>
          <a:p>
            <a:pPr algn="ctr"/>
            <a:endParaRPr lang="en-GB" sz="2800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E7F804F6-65A8-86FA-AC54-83482F508713}"/>
              </a:ext>
            </a:extLst>
          </p:cNvPr>
          <p:cNvSpPr/>
          <p:nvPr/>
        </p:nvSpPr>
        <p:spPr>
          <a:xfrm>
            <a:off x="632847" y="1433593"/>
            <a:ext cx="268068" cy="13592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770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9080" y="-635"/>
            <a:ext cx="6014720" cy="1721803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1400" b="1" u="sng" kern="1200"/>
            </a:br>
            <a:br>
              <a:rPr lang="en-US" sz="1400" b="1" u="sng" kern="1200"/>
            </a:br>
            <a:r>
              <a:rPr lang="en-US" sz="3200" b="1" u="sng" kern="1200">
                <a:latin typeface="+mj-lt"/>
                <a:ea typeface="+mj-ea"/>
                <a:cs typeface="+mj-cs"/>
              </a:rPr>
              <a:t>PESTEL Analysis</a:t>
            </a:r>
            <a:br>
              <a:rPr lang="en-US" sz="1400" b="1" u="sng" kern="1200"/>
            </a:br>
            <a:br>
              <a:rPr lang="en-US" sz="1400" b="1" kern="1200"/>
            </a:br>
            <a:endParaRPr lang="en-US" sz="1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FC7E0860-27E5-21E0-90C9-B43D3E1C7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97880" y="6509385"/>
            <a:ext cx="1727200" cy="521018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GB">
                <a:ea typeface="+mn-lt"/>
                <a:cs typeface="+mn-lt"/>
              </a:rPr>
              <a:t>(CIPD, 2024)</a:t>
            </a: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BB3794-2AE4-5B7E-7BE0-E2519FE5DEAA}"/>
              </a:ext>
            </a:extLst>
          </p:cNvPr>
          <p:cNvSpPr txBox="1"/>
          <p:nvPr/>
        </p:nvSpPr>
        <p:spPr>
          <a:xfrm>
            <a:off x="189345" y="1288992"/>
            <a:ext cx="6978321" cy="351821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PESTEL Analysis</a:t>
            </a:r>
            <a:r>
              <a:rPr lang="en-US">
                <a:ea typeface="+mn-lt"/>
                <a:cs typeface="+mn-lt"/>
              </a:rPr>
              <a:t> is a framework used to assess the external factors that influence an </a:t>
            </a:r>
            <a:r>
              <a:rPr lang="en-US" err="1">
                <a:ea typeface="+mn-lt"/>
                <a:cs typeface="+mn-lt"/>
              </a:rPr>
              <a:t>organisation</a:t>
            </a:r>
            <a:r>
              <a:rPr lang="en-US">
                <a:ea typeface="+mn-lt"/>
                <a:cs typeface="+mn-lt"/>
              </a:rPr>
              <a:t>. It helps businesses understand opportunities, challenges and changes within their operating environment.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9935FA-0DE6-EC1A-CD9A-43611F665646}"/>
              </a:ext>
            </a:extLst>
          </p:cNvPr>
          <p:cNvSpPr txBox="1"/>
          <p:nvPr/>
        </p:nvSpPr>
        <p:spPr>
          <a:xfrm>
            <a:off x="477982" y="2563090"/>
            <a:ext cx="4267200" cy="15101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/>
              <a:t>Why is it used?</a:t>
            </a:r>
            <a:endParaRPr lang="en-US" b="1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Helps businesses understand the external environment. 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Supports strategic decision-making.</a:t>
            </a:r>
            <a:endParaRPr lang="en-GB"/>
          </a:p>
          <a:p>
            <a:pPr algn="l"/>
            <a:endParaRPr lang="en-GB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FF57C8-1A7D-6000-D5B9-BDF54CF824FC}"/>
              </a:ext>
            </a:extLst>
          </p:cNvPr>
          <p:cNvSpPr txBox="1"/>
          <p:nvPr/>
        </p:nvSpPr>
        <p:spPr>
          <a:xfrm>
            <a:off x="523701" y="3809075"/>
            <a:ext cx="3809999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/>
              <a:t>Benefits</a:t>
            </a:r>
            <a:endParaRPr lang="en-US" b="1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Identifies external influences. 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Helps recognise opportunities and threats. 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Supports business planning.</a:t>
            </a:r>
          </a:p>
          <a:p>
            <a:pPr algn="l"/>
            <a:endParaRPr lang="en-GB"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7F5057-4B12-9DA2-B21C-7DBD217F162E}"/>
              </a:ext>
            </a:extLst>
          </p:cNvPr>
          <p:cNvSpPr txBox="1"/>
          <p:nvPr/>
        </p:nvSpPr>
        <p:spPr>
          <a:xfrm>
            <a:off x="526472" y="5299364"/>
            <a:ext cx="435032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/>
              <a:t>Limitations</a:t>
            </a:r>
            <a:endParaRPr lang="en-US" b="1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Does not prioritise factors by importance. 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External factors can change quickly. 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Results may be subjective. </a:t>
            </a:r>
          </a:p>
          <a:p>
            <a:pPr algn="l"/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886" y="-276167"/>
            <a:ext cx="11179834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b="1" u="sng">
                <a:ea typeface="+mj-lt"/>
                <a:cs typeface="+mj-lt"/>
              </a:rPr>
              <a:t>PESTEL Analysis </a:t>
            </a:r>
            <a:endParaRPr lang="en-US" sz="3600" b="1" u="sng">
              <a:ea typeface="+mj-lt"/>
              <a:cs typeface="+mj-l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D6CF13-3CE6-95A2-1E44-A39BF7C85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970" y="1113592"/>
            <a:ext cx="10172075" cy="12034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This PESTEL analysis has been applied to Basil's Bakery to identify the external factors.</a:t>
            </a:r>
            <a:endParaRPr lang="en-GB">
              <a:ea typeface="Calibri" panose="020F0502020204030204"/>
              <a:cs typeface="Calibri" panose="020F0502020204030204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087DF44-3676-08C2-9A5A-72BFC485F0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459494"/>
              </p:ext>
            </p:extLst>
          </p:nvPr>
        </p:nvGraphicFramePr>
        <p:xfrm>
          <a:off x="682305" y="2369357"/>
          <a:ext cx="10734995" cy="38748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6016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841930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736680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885785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648966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815618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859356"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/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40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  <a:p>
                      <a:pPr algn="ctr"/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2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Legal Factors</a:t>
                      </a:r>
                      <a:r>
                        <a:rPr lang="ro-RO" sz="2400" b="1" i="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​</a:t>
                      </a:r>
                      <a:endParaRPr lang="ro-RO" b="1" i="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anchor="ctr"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144862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/>
                        <a:t>• </a:t>
                      </a:r>
                      <a:r>
                        <a:rPr lang="en-GB" sz="1600" b="1" i="0" u="none" strike="noStrike" noProof="0">
                          <a:latin typeface="Calibri"/>
                          <a:ea typeface="Calibri"/>
                          <a:cs typeface="Calibri"/>
                        </a:rPr>
                        <a:t>Business rates and taxation</a:t>
                      </a: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/>
                        <a:t>•</a:t>
                      </a:r>
                      <a:r>
                        <a:rPr lang="en-GB" sz="1600" b="1" i="0" u="none" strike="noStrike" noProof="0">
                          <a:latin typeface="Calibri"/>
                          <a:ea typeface="Calibri"/>
                          <a:cs typeface="Calibri"/>
                        </a:rPr>
                        <a:t>Government responses to COVID-19 restrictions</a:t>
                      </a: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 b="1"/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• </a:t>
                      </a:r>
                      <a:r>
                        <a:rPr lang="en-GB" sz="1600" b="1" i="0" u="none" strike="noStrike" noProof="0">
                          <a:solidFill>
                            <a:srgbClr val="000000"/>
                          </a:solidFill>
                        </a:rPr>
                        <a:t>Rising rent and utility bills</a:t>
                      </a:r>
                      <a:endParaRPr lang="en-GB" sz="1600" b="1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>
                          <a:latin typeface="Calibri"/>
                          <a:ea typeface="Calibri"/>
                          <a:cs typeface="Calibri"/>
                        </a:rPr>
                        <a:t>• </a:t>
                      </a:r>
                      <a:r>
                        <a:rPr lang="en-GB" sz="1600" b="1" i="0" u="none" strike="noStrike" noProof="0"/>
                        <a:t>Inflation increases ingredient prices</a:t>
                      </a:r>
                    </a:p>
                    <a:p>
                      <a:pPr marL="0" lvl="0" indent="0" algn="ctr">
                        <a:buNone/>
                      </a:pPr>
                      <a:endParaRPr lang="en-GB" sz="1600" b="1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  <a:p>
                      <a:pPr algn="ctr"/>
                      <a:endParaRPr lang="en-GB" sz="1600" b="1"/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>
                          <a:latin typeface="Calibri"/>
                          <a:ea typeface="Calibri"/>
                          <a:cs typeface="Calibri"/>
                        </a:rPr>
                        <a:t>• </a:t>
                      </a:r>
                      <a:r>
                        <a:rPr lang="en-GB" sz="1600" b="1" i="0" u="none" strike="noStrike" noProof="0"/>
                        <a:t>Customers want delivery services</a:t>
                      </a:r>
                      <a:endParaRPr lang="en-GB" sz="1600" b="1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>
                          <a:latin typeface="Calibri"/>
                          <a:ea typeface="Calibri"/>
                          <a:cs typeface="Calibri"/>
                        </a:rPr>
                        <a:t>• Fewer shoppers visit the retail park.</a:t>
                      </a:r>
                      <a:endParaRPr lang="en-GB" sz="1600" b="1" i="0"/>
                    </a:p>
                    <a:p>
                      <a:pPr marL="0" lvl="0" indent="0" algn="ctr">
                        <a:buNone/>
                      </a:pPr>
                      <a:endParaRPr lang="en-GB" sz="1600" b="1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>
                          <a:latin typeface="Calibri"/>
                          <a:ea typeface="Calibri"/>
                          <a:cs typeface="Calibri"/>
                        </a:rPr>
                        <a:t>• </a:t>
                      </a:r>
                      <a:r>
                        <a:rPr lang="en-GB" sz="1600" b="1" i="0" u="none" strike="noStrike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No delivery service.</a:t>
                      </a:r>
                      <a:endParaRPr lang="en-US" sz="1600" b="1">
                        <a:solidFill>
                          <a:srgbClr val="000000"/>
                        </a:solidFill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>
                          <a:latin typeface="Calibri"/>
                          <a:ea typeface="Calibri"/>
                          <a:cs typeface="Calibri"/>
                        </a:rPr>
                        <a:t>• </a:t>
                      </a:r>
                      <a:r>
                        <a:rPr lang="en-GB" sz="1600" b="1" i="0" u="none" strike="noStrike" noProof="0"/>
                        <a:t>Limited phone ordering</a:t>
                      </a:r>
                      <a:endParaRPr lang="en-GB" sz="1600" b="1"/>
                    </a:p>
                    <a:p>
                      <a:pPr marL="0" lvl="0" indent="0" algn="ctr">
                        <a:buNone/>
                      </a:pPr>
                      <a:endParaRPr lang="en-GB" sz="1600" b="1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  <a:p>
                      <a:pPr algn="ctr"/>
                      <a:endParaRPr lang="en-GB" sz="1600" b="1"/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•</a:t>
                      </a: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</a:rPr>
                        <a:t>Weather conditions affect food production.</a:t>
                      </a:r>
                      <a:endParaRPr lang="en-GB" sz="1600" b="1" i="0" u="none" strike="noStrike" noProof="0" dirty="0"/>
                    </a:p>
                    <a:p>
                      <a:pPr marL="0" marR="0" lvl="0" indent="0" algn="ctr">
                        <a:lnSpc>
                          <a:spcPts val="23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• Supply shortages increase costs. 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600" b="1" i="0" u="none" strike="noStrike" noProof="0" dirty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Calibri"/>
                        </a:rPr>
                        <a:t>•</a:t>
                      </a:r>
                      <a:r>
                        <a:rPr lang="en-GB" sz="1600" b="1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Regulations affecting small businesses</a:t>
                      </a:r>
                      <a:r>
                        <a:rPr lang="ro-RO" sz="16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​</a:t>
                      </a:r>
                      <a:endParaRPr lang="ro-RO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  <a:tr h="643959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 b="1"/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b="1"/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en-GB" sz="1600" b="1" i="0" u="none" strike="noStrike" noProof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b="1"/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ts val="232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600" b="1" i="0" u="none" strike="noStrike" noProof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1127142440"/>
                  </a:ext>
                </a:extLst>
              </a:tr>
            </a:tbl>
          </a:graphicData>
        </a:graphic>
      </p:graphicFrame>
      <p:sp>
        <p:nvSpPr>
          <p:cNvPr id="5" name="Arrow: Right 4">
            <a:extLst>
              <a:ext uri="{FF2B5EF4-FFF2-40B4-BE49-F238E27FC236}">
                <a16:creationId xmlns:a16="http://schemas.microsoft.com/office/drawing/2014/main" id="{81287065-E509-C057-5DBB-4861B516D156}"/>
              </a:ext>
            </a:extLst>
          </p:cNvPr>
          <p:cNvSpPr/>
          <p:nvPr/>
        </p:nvSpPr>
        <p:spPr>
          <a:xfrm>
            <a:off x="529525" y="1110711"/>
            <a:ext cx="268069" cy="39422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3BFDC-22DE-AB44-5A63-BED2AE9EA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909" y="-20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2800" b="1" u="sng">
                <a:latin typeface="Arial"/>
                <a:ea typeface="Calibri Light"/>
                <a:cs typeface="Arial"/>
              </a:rPr>
              <a:t>Cause-and-Effect diagram</a:t>
            </a:r>
            <a:endParaRPr lang="en-US">
              <a:ea typeface="Calibri Light" panose="020F0302020204030204"/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5EC18B-4275-82F5-9800-E2B335FDA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820" y="1319934"/>
            <a:ext cx="11797031" cy="189215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q"/>
            </a:pPr>
            <a:r>
              <a:rPr lang="en-GB" sz="2000" b="1" dirty="0">
                <a:ea typeface="+mn-lt"/>
                <a:cs typeface="+mn-lt"/>
              </a:rPr>
              <a:t> A Fishbone Diagram is a tool used to identify and organise the possible causes of a specific problem. It helps to analyse the relationship between a problem and its contributing factors.</a:t>
            </a:r>
            <a:endParaRPr lang="en-GB" sz="2000" dirty="0">
              <a:ea typeface="+mn-lt"/>
              <a:cs typeface="+mn-lt"/>
            </a:endParaRPr>
          </a:p>
          <a:p>
            <a:pPr marL="0" indent="0">
              <a:buNone/>
            </a:pPr>
            <a:br>
              <a:rPr lang="en-GB" b="1" dirty="0">
                <a:ea typeface="+mn-lt"/>
                <a:cs typeface="+mn-lt"/>
              </a:rPr>
            </a:br>
            <a:endParaRPr lang="en-GB" sz="1600" i="1">
              <a:ea typeface="Calibri"/>
              <a:cs typeface="Calibri"/>
            </a:endParaRPr>
          </a:p>
        </p:txBody>
      </p:sp>
      <p:pic>
        <p:nvPicPr>
          <p:cNvPr id="5" name="Picture 4" descr="A diagram of a company&#10;&#10;AI-generated content may be incorrect.">
            <a:extLst>
              <a:ext uri="{FF2B5EF4-FFF2-40B4-BE49-F238E27FC236}">
                <a16:creationId xmlns:a16="http://schemas.microsoft.com/office/drawing/2014/main" id="{B8234DD7-3054-CC5F-2AE8-77D17CEDD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472" y="4256206"/>
            <a:ext cx="5930268" cy="23047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F71BF8F-802A-0685-E343-1A2DC4FC6D25}"/>
              </a:ext>
            </a:extLst>
          </p:cNvPr>
          <p:cNvSpPr txBox="1"/>
          <p:nvPr/>
        </p:nvSpPr>
        <p:spPr>
          <a:xfrm>
            <a:off x="3442626" y="6463031"/>
            <a:ext cx="72378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latin typeface="Arial"/>
                <a:cs typeface="Arial"/>
              </a:rPr>
              <a:t>It is also known as a Fishbone diagram.</a:t>
            </a:r>
            <a:endParaRPr lang="en-US">
              <a:ea typeface="Calibri"/>
              <a:cs typeface="Calibri"/>
            </a:endParaRPr>
          </a:p>
          <a:p>
            <a:pPr algn="l"/>
            <a:endParaRPr lang="en-GB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CDC942-246D-0EE0-85C2-04B6E8AC5B7F}"/>
              </a:ext>
            </a:extLst>
          </p:cNvPr>
          <p:cNvSpPr txBox="1"/>
          <p:nvPr/>
        </p:nvSpPr>
        <p:spPr>
          <a:xfrm>
            <a:off x="110155" y="2272033"/>
            <a:ext cx="4749724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b="1">
              <a:ea typeface="Calibri"/>
              <a:cs typeface="Calibri"/>
            </a:endParaRPr>
          </a:p>
          <a:p>
            <a:r>
              <a:rPr lang="en-GB" b="1"/>
              <a:t>       Why do we use a Fishbone Diagram?</a:t>
            </a:r>
            <a:endParaRPr lang="en-GB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 Provides a clear visual representation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 Encourages brainstorming and teamwork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 Organises causes into categories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 Identifies  causes of problems</a:t>
            </a:r>
          </a:p>
          <a:p>
            <a:pPr marL="285750" indent="-285750">
              <a:buFont typeface="Arial"/>
              <a:buChar char="•"/>
            </a:pPr>
            <a:endParaRPr lang="en-GB">
              <a:ea typeface="Calibri"/>
              <a:cs typeface="Calibri"/>
            </a:endParaRPr>
          </a:p>
          <a:p>
            <a:pPr algn="l"/>
            <a:endParaRPr lang="en-GB">
              <a:ea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D9C807-75B0-A83A-613A-ADF123CE5ADD}"/>
              </a:ext>
            </a:extLst>
          </p:cNvPr>
          <p:cNvSpPr txBox="1"/>
          <p:nvPr/>
        </p:nvSpPr>
        <p:spPr>
          <a:xfrm>
            <a:off x="9599609" y="3996353"/>
            <a:ext cx="3228108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i="1">
                <a:latin typeface="Arial"/>
                <a:cs typeface="Arial"/>
              </a:rPr>
              <a:t>(Sproull, 2018, page 22 - 25)</a:t>
            </a:r>
            <a:endParaRPr lang="en-US" sz="1400" i="1"/>
          </a:p>
          <a:p>
            <a:pPr algn="l"/>
            <a:endParaRPr lang="en-GB"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C6757F-BBC1-CC04-9B1D-FD711EE6CE80}"/>
              </a:ext>
            </a:extLst>
          </p:cNvPr>
          <p:cNvSpPr txBox="1"/>
          <p:nvPr/>
        </p:nvSpPr>
        <p:spPr>
          <a:xfrm>
            <a:off x="7199252" y="2405468"/>
            <a:ext cx="5133109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/>
              <a:t>How is a Fishbone Diagram constructed?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Add possible causes under each category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Identify the problem or effect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ea typeface="Calibri"/>
                <a:cs typeface="Calibri"/>
              </a:rPr>
              <a:t>Create the main cause categories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ea typeface="Calibri"/>
                <a:cs typeface="Calibri"/>
              </a:rPr>
              <a:t>Analyse the relationship between causes and the problem</a:t>
            </a:r>
          </a:p>
          <a:p>
            <a:pPr marL="285750" indent="-285750">
              <a:buFont typeface="Arial"/>
              <a:buChar char="•"/>
            </a:pPr>
            <a:endParaRPr lang="en-GB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095226-BAA0-5E37-C3B4-97142DE905B7}"/>
              </a:ext>
            </a:extLst>
          </p:cNvPr>
          <p:cNvSpPr txBox="1"/>
          <p:nvPr/>
        </p:nvSpPr>
        <p:spPr>
          <a:xfrm>
            <a:off x="318881" y="1926576"/>
            <a:ext cx="216437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i="1">
                <a:ea typeface="Calibri"/>
                <a:cs typeface="Calibri"/>
              </a:rPr>
              <a:t>(Sproull, 2018).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250110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5D13B-FB18-B09A-80FD-0C70586A1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961419" cy="944563"/>
          </a:xfrm>
        </p:spPr>
        <p:txBody>
          <a:bodyPr>
            <a:noAutofit/>
          </a:bodyPr>
          <a:lstStyle/>
          <a:p>
            <a:r>
              <a:rPr lang="en-GB" sz="2400" b="1" i="1" u="sng">
                <a:ea typeface="+mj-lt"/>
                <a:cs typeface="+mj-lt"/>
              </a:rPr>
              <a:t>The Fishbone Diagram has been applied to Basil's Bakery to identify and analyse the causes of  sales performance.</a:t>
            </a:r>
            <a:endParaRPr lang="en-US" sz="2400" b="1" i="1">
              <a:ea typeface="Calibri Light" panose="020F0302020204030204"/>
              <a:cs typeface="Calibri Light" panose="020F03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5964A9-8821-CDC7-161B-7A25C64467C6}"/>
              </a:ext>
            </a:extLst>
          </p:cNvPr>
          <p:cNvSpPr txBox="1"/>
          <p:nvPr/>
        </p:nvSpPr>
        <p:spPr>
          <a:xfrm>
            <a:off x="6435437" y="6553200"/>
            <a:ext cx="751609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latin typeface="Arial"/>
                <a:cs typeface="Arial"/>
              </a:rPr>
              <a:t>Super series Solving Problems and Making Decisions (2013, page 31</a:t>
            </a:r>
            <a:r>
              <a:rPr lang="en-GB" sz="1200">
                <a:latin typeface="Arial"/>
                <a:cs typeface="Arial"/>
              </a:rPr>
              <a:t>)</a:t>
            </a:r>
            <a:endParaRPr lang="en-US"/>
          </a:p>
        </p:txBody>
      </p:sp>
      <p:pic>
        <p:nvPicPr>
          <p:cNvPr id="11" name="Content Placeholder 10" descr="A diagram of a company&#10;&#10;AI-generated content may be incorrect.">
            <a:extLst>
              <a:ext uri="{FF2B5EF4-FFF2-40B4-BE49-F238E27FC236}">
                <a16:creationId xmlns:a16="http://schemas.microsoft.com/office/drawing/2014/main" id="{F49E3E76-C033-3D72-33FD-4BD1D44102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6416" y="1336690"/>
            <a:ext cx="8281358" cy="521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590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F3F91494-64D8-9446-904C-38857327BB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3408" y="992094"/>
            <a:ext cx="3616913" cy="2795160"/>
          </a:xfrm>
        </p:spPr>
        <p:txBody>
          <a:bodyPr>
            <a:normAutofit/>
          </a:bodyPr>
          <a:lstStyle/>
          <a:p>
            <a:r>
              <a:rPr lang="en-GB" sz="2400" b="1">
                <a:ea typeface="+mj-lt"/>
                <a:cs typeface="+mj-lt"/>
              </a:rPr>
              <a:t>Five major factors were identified as the main causes of Basil's Bakery's stagnant sales.</a:t>
            </a:r>
            <a:br>
              <a:rPr lang="en-GB" sz="2400" dirty="0">
                <a:ea typeface="+mj-lt"/>
                <a:cs typeface="+mj-lt"/>
              </a:rPr>
            </a:br>
            <a:br>
              <a:rPr lang="en-GB" sz="2400" dirty="0">
                <a:ea typeface="+mj-lt"/>
                <a:cs typeface="+mj-lt"/>
              </a:rPr>
            </a:br>
            <a:br>
              <a:rPr lang="en-GB" sz="2400" dirty="0">
                <a:ea typeface="+mj-lt"/>
                <a:cs typeface="+mj-lt"/>
              </a:rPr>
            </a:br>
            <a:endParaRPr lang="en-GB" sz="2400">
              <a:ea typeface="+mj-lt"/>
              <a:cs typeface="+mj-lt"/>
            </a:endParaRPr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19ECD007-EB61-6EBE-7463-91F13FFD3A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3507" y="3499845"/>
            <a:ext cx="5281939" cy="28333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 algn="l">
              <a:buFont typeface="Wingdings"/>
              <a:buChar char="Ø"/>
            </a:pPr>
            <a:r>
              <a:rPr lang="en-GB" sz="1800">
                <a:ea typeface="+mn-lt"/>
                <a:cs typeface="+mn-lt"/>
              </a:rPr>
              <a:t>Reduced Customer traffic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 algn="l">
              <a:buFont typeface="Wingdings"/>
              <a:buChar char="Ø"/>
            </a:pPr>
            <a:r>
              <a:rPr lang="en-GB" sz="1800">
                <a:ea typeface="+mn-lt"/>
                <a:cs typeface="+mn-lt"/>
              </a:rPr>
              <a:t>More people working from home</a:t>
            </a:r>
            <a:endParaRPr lang="en-GB" err="1">
              <a:ea typeface="Calibri" panose="020F0502020204030204"/>
              <a:cs typeface="Calibri" panose="020F0502020204030204"/>
            </a:endParaRPr>
          </a:p>
          <a:p>
            <a:pPr marL="285750" indent="-285750" algn="l">
              <a:buFont typeface="Wingdings"/>
              <a:buChar char="Ø"/>
            </a:pPr>
            <a:r>
              <a:rPr lang="en-GB" sz="1800">
                <a:ea typeface="+mn-lt"/>
                <a:cs typeface="+mn-lt"/>
              </a:rPr>
              <a:t>No online ordering system.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 marL="285750" indent="-285750" algn="l">
              <a:buFont typeface="Wingdings"/>
              <a:buChar char="Ø"/>
            </a:pPr>
            <a:r>
              <a:rPr lang="en-GB" sz="1800">
                <a:ea typeface="+mn-lt"/>
                <a:cs typeface="+mn-lt"/>
              </a:rPr>
              <a:t>No delivery service.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 marL="285750" indent="-285750" algn="l">
              <a:buFont typeface="Wingdings"/>
              <a:buChar char="Ø"/>
            </a:pPr>
            <a:r>
              <a:rPr lang="en-GB" sz="1800">
                <a:ea typeface="+mn-lt"/>
                <a:cs typeface="+mn-lt"/>
              </a:rPr>
              <a:t>Higher running costs</a:t>
            </a:r>
            <a:endParaRPr lang="en-GB">
              <a:ea typeface="+mn-lt"/>
              <a:cs typeface="+mn-lt"/>
            </a:endParaRPr>
          </a:p>
          <a:p>
            <a:pPr marL="285750" indent="-285750" algn="l">
              <a:buFont typeface="Wingdings"/>
              <a:buChar char="Ø"/>
            </a:pPr>
            <a:endParaRPr lang="en-GB" sz="1800">
              <a:ea typeface="Calibri"/>
              <a:cs typeface="Calibri"/>
            </a:endParaRPr>
          </a:p>
        </p:txBody>
      </p:sp>
      <p:pic>
        <p:nvPicPr>
          <p:cNvPr id="11" name="Graphic 10" descr="Cupcake">
            <a:extLst>
              <a:ext uri="{FF2B5EF4-FFF2-40B4-BE49-F238E27FC236}">
                <a16:creationId xmlns:a16="http://schemas.microsoft.com/office/drawing/2014/main" id="{1065F350-8245-6EC0-E1D3-93DE2032529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17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5036" y="227715"/>
            <a:ext cx="10515600" cy="796925"/>
          </a:xfrm>
        </p:spPr>
        <p:txBody>
          <a:bodyPr>
            <a:norm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683" y="1460365"/>
            <a:ext cx="10861963" cy="46769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endParaRPr lang="en-GB" sz="2000" dirty="0">
              <a:ea typeface="+mn-lt"/>
              <a:cs typeface="+mn-lt"/>
            </a:endParaRPr>
          </a:p>
          <a:p>
            <a:pPr algn="just"/>
            <a:r>
              <a:rPr lang="en-GB" sz="2000" dirty="0">
                <a:ea typeface="+mn-lt"/>
                <a:cs typeface="+mn-lt"/>
              </a:rPr>
              <a:t>Sproull, N.L. (2018)</a:t>
            </a:r>
            <a:r>
              <a:rPr lang="en-GB" sz="2000" i="1" dirty="0">
                <a:ea typeface="+mn-lt"/>
                <a:cs typeface="+mn-lt"/>
              </a:rPr>
              <a:t>Handbook </a:t>
            </a:r>
            <a:r>
              <a:rPr lang="en-GB" sz="2000" i="1" dirty="0">
                <a:effectLst/>
                <a:ea typeface="+mn-lt"/>
                <a:cs typeface="+mn-lt"/>
              </a:rPr>
              <a:t>of </a:t>
            </a:r>
            <a:r>
              <a:rPr lang="en-GB" sz="2000" i="1" dirty="0">
                <a:ea typeface="+mn-lt"/>
                <a:cs typeface="+mn-lt"/>
              </a:rPr>
              <a:t>Research Methods: A Guide for Practitioners and Students </a:t>
            </a:r>
            <a:r>
              <a:rPr lang="en-GB" sz="2000" i="1" dirty="0">
                <a:effectLst/>
                <a:ea typeface="+mn-lt"/>
                <a:cs typeface="+mn-lt"/>
              </a:rPr>
              <a:t>in the </a:t>
            </a:r>
            <a:r>
              <a:rPr lang="en-GB" sz="2000" i="1" dirty="0">
                <a:ea typeface="+mn-lt"/>
                <a:cs typeface="+mn-lt"/>
              </a:rPr>
              <a:t>Social Sciences</a:t>
            </a:r>
            <a:r>
              <a:rPr lang="en-GB" sz="2000" dirty="0">
                <a:ea typeface="+mn-lt"/>
                <a:cs typeface="+mn-lt"/>
              </a:rPr>
              <a:t>. 2nd </a:t>
            </a:r>
            <a:r>
              <a:rPr lang="en-GB" sz="2000" dirty="0" err="1">
                <a:ea typeface="+mn-lt"/>
                <a:cs typeface="+mn-lt"/>
              </a:rPr>
              <a:t>edn</a:t>
            </a:r>
            <a:r>
              <a:rPr lang="en-GB" sz="2000" dirty="0">
                <a:ea typeface="+mn-lt"/>
                <a:cs typeface="+mn-lt"/>
              </a:rPr>
              <a:t>. Lanham: Scarecrow Press</a:t>
            </a:r>
            <a:r>
              <a:rPr lang="en-GB" sz="2000" dirty="0">
                <a:effectLst/>
                <a:ea typeface="+mn-lt"/>
                <a:cs typeface="+mn-lt"/>
              </a:rPr>
              <a:t>.</a:t>
            </a:r>
            <a:endParaRPr lang="en-GB" sz="2000" dirty="0">
              <a:ea typeface="+mn-lt"/>
              <a:cs typeface="+mn-lt"/>
            </a:endParaRPr>
          </a:p>
          <a:p>
            <a:pPr algn="just"/>
            <a:endParaRPr lang="en-GB" sz="2000" dirty="0">
              <a:ea typeface="+mn-lt"/>
              <a:cs typeface="+mn-lt"/>
            </a:endParaRPr>
          </a:p>
          <a:p>
            <a:pPr algn="just"/>
            <a:r>
              <a:rPr lang="en-GB" sz="2000" dirty="0">
                <a:ea typeface="+mn-lt"/>
                <a:cs typeface="+mn-lt"/>
              </a:rPr>
              <a:t>CIPD(2024)</a:t>
            </a:r>
            <a:r>
              <a:rPr lang="en-GB" sz="2000" i="1" dirty="0">
                <a:ea typeface="+mn-lt"/>
                <a:cs typeface="+mn-lt"/>
              </a:rPr>
              <a:t>PESTLE analysis. Available at:  </a:t>
            </a:r>
            <a:endParaRPr lang="en-GB" sz="2000" dirty="0">
              <a:ea typeface="+mn-lt"/>
              <a:cs typeface="+mn-lt"/>
            </a:endParaRPr>
          </a:p>
          <a:p>
            <a:pPr algn="just"/>
            <a:r>
              <a:rPr lang="en-GB" sz="2000" dirty="0">
                <a:ea typeface="+mn-lt"/>
                <a:cs typeface="+mn-lt"/>
                <a:hlinkClick r:id="rId2"/>
              </a:rPr>
              <a:t>https://www.cipd.org/uk/knowledge/factsheets/pestle-analysis-factsheet/</a:t>
            </a:r>
            <a:r>
              <a:rPr lang="en-GB" sz="2000" dirty="0">
                <a:ea typeface="+mn-lt"/>
                <a:cs typeface="+mn-lt"/>
              </a:rPr>
              <a:t> (Accessed: 14 June 2026)</a:t>
            </a:r>
            <a:endParaRPr lang="en-GB" dirty="0"/>
          </a:p>
          <a:p>
            <a:pPr marL="0" indent="0" algn="just">
              <a:buNone/>
            </a:pPr>
            <a:endParaRPr lang="en-GB" sz="2000" dirty="0">
              <a:ea typeface="+mn-lt"/>
              <a:cs typeface="+mn-lt"/>
            </a:endParaRPr>
          </a:p>
          <a:p>
            <a:pPr algn="just"/>
            <a:r>
              <a:rPr lang="en-GB" sz="2000" i="1" dirty="0">
                <a:ea typeface="+mn-lt"/>
                <a:cs typeface="+mn-lt"/>
              </a:rPr>
              <a:t>Basil's Bakery Case Study</a:t>
            </a:r>
            <a:r>
              <a:rPr lang="en-GB" sz="2000" dirty="0">
                <a:ea typeface="+mn-lt"/>
                <a:cs typeface="+mn-lt"/>
              </a:rPr>
              <a:t> (2026). Assessment case study provided as part of the module materials.</a:t>
            </a:r>
          </a:p>
          <a:p>
            <a:pPr algn="just"/>
            <a:endParaRPr lang="en-GB" sz="2000" dirty="0">
              <a:ea typeface="+mn-lt"/>
              <a:cs typeface="+mn-lt"/>
            </a:endParaRPr>
          </a:p>
          <a:p>
            <a:pPr algn="just"/>
            <a:r>
              <a:rPr lang="en-GB" sz="2000" dirty="0">
                <a:ea typeface="+mn-lt"/>
                <a:cs typeface="+mn-lt"/>
              </a:rPr>
              <a:t>Kotler, P. and Keller, K. (2016) </a:t>
            </a:r>
            <a:r>
              <a:rPr lang="en-GB" sz="2000" i="1" dirty="0">
                <a:ea typeface="+mn-lt"/>
                <a:cs typeface="+mn-lt"/>
              </a:rPr>
              <a:t>Marketing Management</a:t>
            </a:r>
            <a:r>
              <a:rPr lang="en-GB" sz="2000" dirty="0">
                <a:ea typeface="+mn-lt"/>
                <a:cs typeface="+mn-lt"/>
              </a:rPr>
              <a:t>. 15th </a:t>
            </a:r>
            <a:r>
              <a:rPr lang="en-GB" sz="2000" dirty="0" err="1">
                <a:ea typeface="+mn-lt"/>
                <a:cs typeface="+mn-lt"/>
              </a:rPr>
              <a:t>edn</a:t>
            </a:r>
            <a:r>
              <a:rPr lang="en-GB" sz="2000" dirty="0">
                <a:ea typeface="+mn-lt"/>
                <a:cs typeface="+mn-lt"/>
              </a:rPr>
              <a:t>. Harlow: Pearson.</a:t>
            </a:r>
            <a:endParaRPr lang="en-GB" sz="2000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halkboard with writing on it&#10;&#10;AI-generated content may be incorrect.">
            <a:extLst>
              <a:ext uri="{FF2B5EF4-FFF2-40B4-BE49-F238E27FC236}">
                <a16:creationId xmlns:a16="http://schemas.microsoft.com/office/drawing/2014/main" id="{ACD561CC-38CD-A264-4DEE-9D41FDF094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457" r="8013" b="-1"/>
          <a:stretch>
            <a:fillRect/>
          </a:stretch>
        </p:blipFill>
        <p:spPr>
          <a:xfrm>
            <a:off x="2208855" y="431"/>
            <a:ext cx="8115280" cy="640831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193" y="2418408"/>
            <a:ext cx="2942813" cy="3540265"/>
          </a:xfrm>
        </p:spPr>
        <p:txBody>
          <a:bodyPr>
            <a:normAutofit/>
          </a:bodyPr>
          <a:lstStyle/>
          <a:p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555A84-5542-4C22-B1A5-EDBFC0292EFA}">
  <ds:schemaRefs>
    <ds:schemaRef ds:uri="3e4d8a5d-01f3-43bc-a8af-65fd9717c73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742</Words>
  <Application>Microsoft Office PowerPoint</Application>
  <PresentationFormat>Ecran lat</PresentationFormat>
  <Paragraphs>132</Paragraphs>
  <Slides>11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4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Prezentare PowerPoint</vt:lpstr>
      <vt:lpstr>Introduction &amp; Presentation Structure </vt:lpstr>
      <vt:lpstr>Issues Affecting Sales Nature and Scope of the Problem</vt:lpstr>
      <vt:lpstr>Controllable and Uncontrollable Factors</vt:lpstr>
      <vt:lpstr>  PESTEL Analysis  </vt:lpstr>
      <vt:lpstr>PESTEL Analysis </vt:lpstr>
      <vt:lpstr>Cause-and-Effect diagram</vt:lpstr>
      <vt:lpstr>The Fishbone Diagram has been applied to Basil's Bakery to identify and analyse the causes of  sales performance.</vt:lpstr>
      <vt:lpstr>Five major factors were identified as the main causes of Basil's Bakery's stagnant sales.   </vt:lpstr>
      <vt:lpstr>Reference List: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Neculai Stoenica (2525222)</cp:lastModifiedBy>
  <cp:revision>85</cp:revision>
  <dcterms:created xsi:type="dcterms:W3CDTF">2024-01-29T11:42:05Z</dcterms:created>
  <dcterms:modified xsi:type="dcterms:W3CDTF">2026-06-15T07:47:02Z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