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9" r:id="rId1"/>
    <p:sldMasterId id="2147483660" r:id="rId2"/>
  </p:sldMasterIdLst>
  <p:notesMasterIdLst>
    <p:notesMasterId r:id="rId44"/>
  </p:notesMasterIdLst>
  <p:sldIdLst>
    <p:sldId id="286" r:id="rId3"/>
    <p:sldId id="256" r:id="rId4"/>
    <p:sldId id="287" r:id="rId5"/>
    <p:sldId id="297" r:id="rId6"/>
    <p:sldId id="429" r:id="rId7"/>
    <p:sldId id="430" r:id="rId8"/>
    <p:sldId id="431" r:id="rId9"/>
    <p:sldId id="291" r:id="rId10"/>
    <p:sldId id="404" r:id="rId11"/>
    <p:sldId id="301" r:id="rId12"/>
    <p:sldId id="302" r:id="rId13"/>
    <p:sldId id="303" r:id="rId14"/>
    <p:sldId id="304" r:id="rId15"/>
    <p:sldId id="492" r:id="rId16"/>
    <p:sldId id="311" r:id="rId17"/>
    <p:sldId id="315" r:id="rId18"/>
    <p:sldId id="494" r:id="rId19"/>
    <p:sldId id="318" r:id="rId20"/>
    <p:sldId id="412" r:id="rId21"/>
    <p:sldId id="414" r:id="rId22"/>
    <p:sldId id="288" r:id="rId23"/>
    <p:sldId id="328" r:id="rId24"/>
    <p:sldId id="329" r:id="rId25"/>
    <p:sldId id="330" r:id="rId26"/>
    <p:sldId id="331" r:id="rId27"/>
    <p:sldId id="333" r:id="rId28"/>
    <p:sldId id="495" r:id="rId29"/>
    <p:sldId id="356" r:id="rId30"/>
    <p:sldId id="357" r:id="rId31"/>
    <p:sldId id="358" r:id="rId32"/>
    <p:sldId id="359" r:id="rId33"/>
    <p:sldId id="360" r:id="rId34"/>
    <p:sldId id="361" r:id="rId35"/>
    <p:sldId id="364" r:id="rId36"/>
    <p:sldId id="373" r:id="rId37"/>
    <p:sldId id="300" r:id="rId38"/>
    <p:sldId id="375" r:id="rId39"/>
    <p:sldId id="376" r:id="rId40"/>
    <p:sldId id="367" r:id="rId41"/>
    <p:sldId id="317" r:id="rId42"/>
    <p:sldId id="305" r:id="rId4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8775" autoAdjust="0"/>
  </p:normalViewPr>
  <p:slideViewPr>
    <p:cSldViewPr>
      <p:cViewPr varScale="1">
        <p:scale>
          <a:sx n="46" d="100"/>
          <a:sy n="46" d="100"/>
        </p:scale>
        <p:origin x="1788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theme" Target="theme/theme1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tableStyles" Target="tableStyles.xml"/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viewProps" Target="viewProps.xml"/><Relationship Id="rId20" Type="http://schemas.openxmlformats.org/officeDocument/2006/relationships/slide" Target="slides/slide18.xml"/><Relationship Id="rId41" Type="http://schemas.openxmlformats.org/officeDocument/2006/relationships/slide" Target="slides/slide3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CC4F1E7-632E-4EFC-8D9D-F492D50888A9}" type="datetimeFigureOut">
              <a:rPr lang="en-US" smtClean="0"/>
              <a:pPr/>
              <a:t>4/23/2025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3C473D7-50BF-4AD3-B2BA-EE8A81C88AF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16710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C473D7-50BF-4AD3-B2BA-EE8A81C88AF5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69366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05896E-A7F3-6AEC-8EBC-B43D1318BA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D161FFC-24BB-2879-D1D4-E2459DB3A53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01512B0-93DE-9256-0D6C-747209DE01B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95FD10-AACE-71AE-43F9-26615DE2442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C473D7-50BF-4AD3-B2BA-EE8A81C88AF5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61873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32E3FB-86E7-1B26-B85A-8DF646D852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6544FD0-FA70-52F2-9D03-0B8DD59DE62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BF736D9-B197-ACF3-AD28-A1CF5830F2D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EAC428-147E-4A09-1EE9-64952706AF5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C473D7-50BF-4AD3-B2BA-EE8A81C88AF5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37707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362327B-6919-EF85-462A-EA696C11C9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155EE13-AC9C-A893-0D3F-9ACE055A234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2654197-1220-C4D7-DF19-C39AF4A0569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285366-6A59-7FFB-8AD1-9402B0EB875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C473D7-50BF-4AD3-B2BA-EE8A81C88AF5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20687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C473D7-50BF-4AD3-B2BA-EE8A81C88AF5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436643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3A359B-3CAE-499E-D050-A504D710DB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564D0FA-DDEB-88CB-94BF-349B8078CB9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5A84752-C04B-FBFB-7907-9D6E2525A1B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F4DBBA-225B-A920-55F9-DCF4AB55228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C473D7-50BF-4AD3-B2BA-EE8A81C88AF5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900018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119815-C334-3B65-2D0A-16C892C7AF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7172BDC-10CA-0E93-2712-71A2A528AD6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9C446DA-B120-9023-9055-69AD9A1A7B1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3A1637-65F4-EB26-9EF5-1F38CD4E83B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C473D7-50BF-4AD3-B2BA-EE8A81C88AF5}" type="slidenum">
              <a:rPr lang="en-US" smtClean="0"/>
              <a:pPr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79269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blue and white background">
            <a:extLst>
              <a:ext uri="{FF2B5EF4-FFF2-40B4-BE49-F238E27FC236}">
                <a16:creationId xmlns:a16="http://schemas.microsoft.com/office/drawing/2014/main" id="{6A6D4F36-BF2E-B68C-43EF-D8262E60A696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769"/>
            <a:ext cx="9144000" cy="681246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422A405-80A5-9493-8090-0F1E647C05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3BB9B3F-3061-4BC2-770C-DC75D7BEA1F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>
            <a:normAutofit/>
          </a:bodyPr>
          <a:lstStyle>
            <a:lvl1pPr marL="0" indent="0" algn="ctr">
              <a:buNone/>
              <a:defRPr sz="3200" b="1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9FA97C-CF47-C5F2-48D8-CDB381EDF7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CF764-6536-4DB0-B2B5-0387957011F9}" type="datetimeFigureOut">
              <a:rPr lang="en-GB" smtClean="0"/>
              <a:t>23/04/2025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A90846-A3AA-932A-D777-DFD6C467A4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BCE940-8C24-93DE-376C-DC0F5CC2DB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01F6E-FD55-48BA-AB13-579BA5A735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45144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6E4072-EAC4-284A-A542-05D7A538F5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B4DEF2-D51D-AF96-4853-C844D3FFD5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9EAC53-3E62-BE33-A640-7C7B30CC14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CF764-6536-4DB0-B2B5-0387957011F9}" type="datetimeFigureOut">
              <a:rPr lang="en-GB" smtClean="0"/>
              <a:t>23/04/2025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EFA273-3C5E-85DC-D5F3-327857CE62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54CF6A-522E-E1CE-1C80-CDC7A1153C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01F6E-FD55-48BA-AB13-579BA5A735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50306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29CBC9-F0FA-7BDC-CE16-AD951B7262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15260D-BAB0-318A-47EE-1E8125537C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357B5C-45AD-D0F9-3F32-B79D2C0E00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CF764-6536-4DB0-B2B5-0387957011F9}" type="datetimeFigureOut">
              <a:rPr lang="en-GB" smtClean="0"/>
              <a:t>23/04/2025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AFE921-D1B4-6ABA-C628-C7376A864E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AC3C66-81C6-EF71-B402-97542AEA0F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01F6E-FD55-48BA-AB13-579BA5A735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9740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B17459-A5AE-09E8-E7D2-116B1D193D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F1A17F-B740-6C93-276A-21961D2AC0C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FE4A48-F86A-7C75-3CC3-5453FF117C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F4815FE-B276-33FB-3CCB-519598A822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CF764-6536-4DB0-B2B5-0387957011F9}" type="datetimeFigureOut">
              <a:rPr lang="en-GB" smtClean="0"/>
              <a:t>23/04/2025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3D01D9-3A5F-51AC-555F-B10B809E18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3F3694-2173-A985-FEFD-720BBAB72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01F6E-FD55-48BA-AB13-579BA5A735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62127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D19B47-B33C-F6E2-6D3D-8F83403261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F913CB-5D92-C570-17C3-F5C8D8075B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E545C7-56C9-3501-8918-7FCD18759A1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5B7F240-CBF3-91B3-0258-A73B7F1BC93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66DF9CC-2FEC-E875-F9E7-B005BDF13B8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BA5DA4E-5F80-7D4D-9119-FF66BB1639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CF764-6536-4DB0-B2B5-0387957011F9}" type="datetimeFigureOut">
              <a:rPr lang="en-GB" smtClean="0"/>
              <a:t>23/04/2025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8FEA97B-A84D-EAF3-9821-033A06AEA7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45F78BC-2D8C-0FD2-917C-AB96DAB23A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01F6E-FD55-48BA-AB13-579BA5A735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21221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53BB43-3C7A-2B44-8187-F1931C366F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BC2C2BC-76BF-6659-43A3-4D48322C81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CF764-6536-4DB0-B2B5-0387957011F9}" type="datetimeFigureOut">
              <a:rPr lang="en-GB" smtClean="0"/>
              <a:t>23/04/2025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CCDCFDB-514B-A17A-219C-948302A2FB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5AFFFEE-3AEB-B29A-9A70-AB6B362108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01F6E-FD55-48BA-AB13-579BA5A735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05213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A39FAC-5266-EDE7-E5E5-0F8D8C675A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CF764-6536-4DB0-B2B5-0387957011F9}" type="datetimeFigureOut">
              <a:rPr lang="en-GB" smtClean="0"/>
              <a:t>23/04/2025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B932DC-AF04-DB0A-0B33-82AEE165FD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95A193-9012-D234-21C1-AE274DA78E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01F6E-FD55-48BA-AB13-579BA5A735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99878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6A43F0-A3B1-0D0E-2264-C8429064E7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DB72D0-1C2F-B1AE-86D7-CC9013A82A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B77700C-B517-B736-4580-74BC59C389B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74FB02-1DFD-86BB-5825-5F22BDDC70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CF764-6536-4DB0-B2B5-0387957011F9}" type="datetimeFigureOut">
              <a:rPr lang="en-GB" smtClean="0"/>
              <a:t>23/04/2025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F986DD5-B991-1427-0298-E9A50D1E6A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9C4FC2-7F05-C96D-6431-9A46FEE30B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01F6E-FD55-48BA-AB13-579BA5A735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94594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3E6AC8-7527-D886-8B60-594495CBEB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E79C348-9B62-6412-6603-CAB348339B5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EE6B25A-BA6E-E654-DE58-BFF30D52AEA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8BDD27-63A7-4CE6-7335-9EA54A4998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CF764-6536-4DB0-B2B5-0387957011F9}" type="datetimeFigureOut">
              <a:rPr lang="en-GB" smtClean="0"/>
              <a:t>23/04/2025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671B3C-EE27-231F-89CA-0B4F92B38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DBACD4-856E-EF97-9EBA-21084F748B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01F6E-FD55-48BA-AB13-579BA5A735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46113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DA8488-F747-7E3F-472A-D273F54E04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32737-6DE1-94D9-3BAB-D61FF79821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ED2ED3-3538-ACB4-BB51-5C5B94B58E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CF764-6536-4DB0-B2B5-0387957011F9}" type="datetimeFigureOut">
              <a:rPr lang="en-GB" smtClean="0"/>
              <a:t>23/04/2025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683975-4CD1-7984-F0F0-BDEC86CEA1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67E646-FF73-720F-7467-0E4A8CA29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01F6E-FD55-48BA-AB13-579BA5A735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37268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EC7482B-FF40-39AF-C947-2F282AF26F2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FF8E75B-04D9-EBD4-A4C4-5DE3CF6B577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DDC54D-B69B-DDCC-82D7-AC63D19824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CF764-6536-4DB0-B2B5-0387957011F9}" type="datetimeFigureOut">
              <a:rPr lang="en-GB" smtClean="0"/>
              <a:t>23/04/2025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2D1FFD-51FA-56E5-2FFC-6EED317EAC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8E92DF-068C-8967-2F64-F9130FE4B4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01F6E-FD55-48BA-AB13-579BA5A735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457482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A4104-DC2A-1991-0C75-40A70920F4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382CA62-E9F4-2B7E-94F4-A0832EEBAD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CF764-6536-4DB0-B2B5-0387957011F9}" type="datetimeFigureOut">
              <a:rPr lang="en-GB" smtClean="0"/>
              <a:t>23/04/2025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85FDAA-ED5B-833D-BDDC-D7529B66C3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CB5CE30-D92B-859D-B677-075E373DEE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01F6E-FD55-48BA-AB13-579BA5A735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57862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273234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_design backgro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8452404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_no desig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71001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2178120"/>
            <a:ext cx="3886200" cy="416322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2178119"/>
            <a:ext cx="3886200" cy="416322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004949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765817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2102404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937339"/>
            <a:ext cx="3868340" cy="34064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2102398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937327"/>
            <a:ext cx="3887391" cy="34064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143413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69118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29557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7.xml"/><Relationship Id="rId4" Type="http://schemas.openxmlformats.org/officeDocument/2006/relationships/slideLayout" Target="../slideLayouts/slideLayout16.xml"/><Relationship Id="rId9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C46C078-FADC-8768-DDE6-30254F3A22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ACD416-FBDF-E5B2-36B0-B185923E92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1A71F6-84F8-8804-18EF-9EF37E0F0E5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04CF764-6536-4DB0-B2B5-0387957011F9}" type="datetimeFigureOut">
              <a:rPr lang="en-GB" smtClean="0"/>
              <a:t>23/04/2025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532126-4C5C-E356-1F07-A8326CCD465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3D5DFD-28C6-E521-6ED7-71C57E690B7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5501F6E-FD55-48BA-AB13-579BA5A735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6018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  <p:sldLayoutId id="2147483681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white background with blue and black text&#10;&#10;AI-generated content may be incorrect.">
            <a:extLst>
              <a:ext uri="{FF2B5EF4-FFF2-40B4-BE49-F238E27FC236}">
                <a16:creationId xmlns:a16="http://schemas.microsoft.com/office/drawing/2014/main" id="{333356E3-EE59-4083-FFE1-52D3993B6275}"/>
              </a:ext>
            </a:extLst>
          </p:cNvPr>
          <p:cNvPicPr>
            <a:picLocks noChangeAspect="1"/>
          </p:cNvPicPr>
          <p:nvPr userDrawn="1"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769"/>
            <a:ext cx="9144000" cy="6812462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533400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2057400"/>
            <a:ext cx="7886700" cy="41529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E62F59-9C4E-4709-9842-9496C6D856C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97076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1" r:id="rId2"/>
    <p:sldLayoutId id="2147483662" r:id="rId3"/>
    <p:sldLayoutId id="2147483665" r:id="rId4"/>
    <p:sldLayoutId id="2147483666" r:id="rId5"/>
    <p:sldLayoutId id="2147483667" r:id="rId6"/>
    <p:sldLayoutId id="2147483668" r:id="rId7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515938" indent="-287338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–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855663" indent="-279400" algn="l" defTabSz="914400" rtl="0" eaLnBrk="1" latinLnBrk="0" hangingPunct="1">
        <a:lnSpc>
          <a:spcPct val="100000"/>
        </a:lnSpc>
        <a:spcBef>
          <a:spcPts val="500"/>
        </a:spcBef>
        <a:buFont typeface="Courier New" panose="02070309020205020404" pitchFamily="49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87338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663" indent="-347663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4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79FEC7-1822-AE1C-8626-751136DADA6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sz="5300" dirty="0"/>
              <a:t>International Marketing: Principles and Practices</a:t>
            </a:r>
            <a:br>
              <a:rPr lang="en-GB" dirty="0"/>
            </a:br>
            <a:r>
              <a:rPr lang="en-GB" sz="3600" dirty="0"/>
              <a:t>LCMB 7026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4B7AD84-1DC5-3A74-362C-755C412535C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r>
              <a:rPr lang="en-GB" dirty="0"/>
              <a:t>WEEK 8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1558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762000"/>
            <a:ext cx="7772400" cy="914400"/>
          </a:xfrm>
        </p:spPr>
        <p:txBody>
          <a:bodyPr anchor="t">
            <a:noAutofit/>
          </a:bodyPr>
          <a:lstStyle/>
          <a:p>
            <a:r>
              <a:rPr lang="en-US" sz="4800" b="1" dirty="0">
                <a:highlight>
                  <a:srgbClr val="FFFF00"/>
                </a:highlight>
              </a:rPr>
              <a:t>Week Eight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609600" y="2362200"/>
            <a:ext cx="7924800" cy="1066800"/>
          </a:xfrm>
        </p:spPr>
        <p:txBody>
          <a:bodyPr>
            <a:normAutofit fontScale="92500" lnSpcReduction="10000"/>
          </a:bodyPr>
          <a:lstStyle/>
          <a:p>
            <a:r>
              <a:rPr lang="en-GB" sz="3600" b="1" dirty="0"/>
              <a:t>Managing international distribution and logistics</a:t>
            </a:r>
          </a:p>
        </p:txBody>
      </p:sp>
    </p:spTree>
    <p:extLst>
      <p:ext uri="{BB962C8B-B14F-4D97-AF65-F5344CB8AC3E}">
        <p14:creationId xmlns:p14="http://schemas.microsoft.com/office/powerpoint/2010/main" val="27496587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A51F7F-6DF7-DE54-0134-5ADFC26681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4C3BDD-AC04-29F2-0AF6-6DE3C2E43E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429734"/>
            <a:ext cx="7772400" cy="914400"/>
          </a:xfrm>
        </p:spPr>
        <p:txBody>
          <a:bodyPr anchor="t">
            <a:noAutofit/>
          </a:bodyPr>
          <a:lstStyle/>
          <a:p>
            <a:r>
              <a:rPr lang="en-US" sz="4800" b="1" dirty="0">
                <a:highlight>
                  <a:srgbClr val="FFFF00"/>
                </a:highlight>
              </a:rPr>
              <a:t>Last week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A09CADA7-44A3-5A66-193B-3509E624500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939" y="1115615"/>
            <a:ext cx="6858000" cy="585152"/>
          </a:xfrm>
        </p:spPr>
        <p:txBody>
          <a:bodyPr>
            <a:normAutofit/>
          </a:bodyPr>
          <a:lstStyle/>
          <a:p>
            <a:pPr algn="l"/>
            <a:r>
              <a:rPr lang="en-US" sz="2800" b="1" dirty="0"/>
              <a:t>We have covered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A6B386E-8799-835E-706A-AD5CD8EA9D30}"/>
              </a:ext>
            </a:extLst>
          </p:cNvPr>
          <p:cNvSpPr>
            <a:spLocks noGrp="1"/>
          </p:cNvSpPr>
          <p:nvPr/>
        </p:nvSpPr>
        <p:spPr>
          <a:xfrm>
            <a:off x="838200" y="1828800"/>
            <a:ext cx="78486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600" dirty="0"/>
              <a:t>The most common strategic objectives associated with prices and the methods that may be used to achieve those objectives.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600" dirty="0"/>
              <a:t>Traditional and culturally based types of advertising appeals that marketing professionals use.</a:t>
            </a:r>
            <a:endParaRPr lang="en-GB" sz="2600" i="1" dirty="0"/>
          </a:p>
          <a:p>
            <a:pPr marL="0" indent="0">
              <a:buNone/>
            </a:pP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7624202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9E63B6B6-2308-75A2-4077-4F635D522B60}"/>
              </a:ext>
            </a:extLst>
          </p:cNvPr>
          <p:cNvSpPr>
            <a:spLocks noGrp="1"/>
          </p:cNvSpPr>
          <p:nvPr/>
        </p:nvSpPr>
        <p:spPr>
          <a:xfrm>
            <a:off x="171450" y="990600"/>
            <a:ext cx="8801100" cy="4495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90000"/>
              </a:lnSpc>
              <a:buNone/>
            </a:pPr>
            <a:r>
              <a:rPr lang="en-GB" sz="2600" dirty="0"/>
              <a:t>After reading and studying this session, you will be able to:</a:t>
            </a:r>
          </a:p>
          <a:p>
            <a:pPr lvl="1"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Understand the essential elements of an international marketing channel</a:t>
            </a:r>
          </a:p>
          <a:p>
            <a:pPr lvl="1"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Understand how international marketing channels function through various intermediaries.</a:t>
            </a:r>
          </a:p>
          <a:p>
            <a:pPr lvl="1"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Understand how the marketing team can effectively operate the five tasks associated with the physical distribution of goods.</a:t>
            </a:r>
          </a:p>
          <a:p>
            <a:pPr lvl="1"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Understand what international retailing is</a:t>
            </a:r>
          </a:p>
          <a:p>
            <a:pPr lvl="1"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 lvl="1"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457200" lvl="1" indent="0">
              <a:buClr>
                <a:srgbClr val="0070C0"/>
              </a:buClr>
              <a:buNone/>
            </a:pPr>
            <a:r>
              <a:rPr lang="en-GB" sz="2400" dirty="0"/>
              <a:t>.</a:t>
            </a:r>
            <a:endParaRPr lang="en-GB" sz="22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6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600" i="1" dirty="0"/>
          </a:p>
          <a:p>
            <a:pPr marL="0" indent="0">
              <a:buNone/>
            </a:pPr>
            <a:endParaRPr lang="en-GB" sz="2600" dirty="0"/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78184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In today’s session….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4905245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B7DAC0-A6D0-9C60-F860-2F190B9151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311BDF-A0F4-B578-6BB5-B5EEEA73D0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36524"/>
            <a:ext cx="78867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kern="1200" dirty="0">
                <a:highlight>
                  <a:srgbClr val="FFFF00"/>
                </a:highlight>
                <a:latin typeface="+mj-lt"/>
                <a:ea typeface="+mj-ea"/>
                <a:cs typeface="+mj-cs"/>
              </a:rPr>
              <a:t>To refresh your memory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F7B1D7FA-A318-75ED-882C-B299B0642140}"/>
              </a:ext>
            </a:extLst>
          </p:cNvPr>
          <p:cNvSpPr>
            <a:spLocks noGrp="1"/>
          </p:cNvSpPr>
          <p:nvPr/>
        </p:nvSpPr>
        <p:spPr>
          <a:xfrm>
            <a:off x="457200" y="1600199"/>
            <a:ext cx="3886200" cy="41632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indent="-228600">
              <a:spcBef>
                <a:spcPts val="500"/>
              </a:spcBef>
              <a:buClr>
                <a:srgbClr val="0070C0"/>
              </a:buClr>
            </a:pPr>
            <a:r>
              <a:rPr lang="en-US" sz="2200" dirty="0"/>
              <a:t>What type of appeals are used in this advertising?</a:t>
            </a:r>
          </a:p>
          <a:p>
            <a:pPr marL="228600" indent="-228600">
              <a:spcBef>
                <a:spcPts val="500"/>
              </a:spcBef>
              <a:buClr>
                <a:srgbClr val="0070C0"/>
              </a:buClr>
            </a:pPr>
            <a:endParaRPr lang="en-US" sz="2200" dirty="0"/>
          </a:p>
          <a:p>
            <a:pPr marL="228600" indent="-228600">
              <a:spcBef>
                <a:spcPts val="500"/>
              </a:spcBef>
              <a:buClr>
                <a:srgbClr val="0070C0"/>
              </a:buClr>
            </a:pPr>
            <a:endParaRPr lang="en-US" sz="2200" i="1" dirty="0"/>
          </a:p>
          <a:p>
            <a:pPr marL="228600" indent="-228600">
              <a:spcBef>
                <a:spcPts val="500"/>
              </a:spcBef>
            </a:pPr>
            <a:endParaRPr lang="en-US" sz="2200" dirty="0"/>
          </a:p>
        </p:txBody>
      </p:sp>
      <p:pic>
        <p:nvPicPr>
          <p:cNvPr id="1026" name="Picture 2" descr="Image result for advertising with fear appeal example">
            <a:extLst>
              <a:ext uri="{FF2B5EF4-FFF2-40B4-BE49-F238E27FC236}">
                <a16:creationId xmlns:a16="http://schemas.microsoft.com/office/drawing/2014/main" id="{B833ECD9-1766-DD14-ED0F-D8C3A592CC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377" r="19492"/>
          <a:stretch/>
        </p:blipFill>
        <p:spPr bwMode="auto">
          <a:xfrm>
            <a:off x="4800602" y="1347386"/>
            <a:ext cx="3886200" cy="4163227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1031" name="Slide Number Placeholder 4">
            <a:extLst>
              <a:ext uri="{FF2B5EF4-FFF2-40B4-BE49-F238E27FC236}">
                <a16:creationId xmlns:a16="http://schemas.microsoft.com/office/drawing/2014/main" id="{00AD7BE8-1FA7-E31D-A6B0-8376A35A8E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1"/>
            <a:ext cx="20574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9CE62F59-9C4E-4709-9842-9496C6D856C6}" type="slidenum">
              <a:rPr lang="en-US" smtClean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4401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B443F2-5B35-F9FA-83DD-C9A602DD5D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09CAA8-2202-3421-3AC1-0181FF4ADE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429734"/>
            <a:ext cx="7772400" cy="914400"/>
          </a:xfrm>
        </p:spPr>
        <p:txBody>
          <a:bodyPr anchor="t">
            <a:noAutofit/>
          </a:bodyPr>
          <a:lstStyle/>
          <a:p>
            <a:r>
              <a:rPr lang="en-US" sz="4800" b="1" dirty="0">
                <a:highlight>
                  <a:srgbClr val="FFFF00"/>
                </a:highlight>
              </a:rPr>
              <a:t>To refresh your memory</a:t>
            </a:r>
          </a:p>
        </p:txBody>
      </p:sp>
      <p:pic>
        <p:nvPicPr>
          <p:cNvPr id="2050" name="Picture 2" descr="Chloe Perfume Fragrances - Perfumes, Colognes, Parfums, Scents resource ...">
            <a:extLst>
              <a:ext uri="{FF2B5EF4-FFF2-40B4-BE49-F238E27FC236}">
                <a16:creationId xmlns:a16="http://schemas.microsoft.com/office/drawing/2014/main" id="{BB9EF38A-0069-3E2B-99AF-664C4FB837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5400" y="1524000"/>
            <a:ext cx="2857500" cy="381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B6F6CD-F849-4F6E-FECF-1CC84DA22F5F}"/>
              </a:ext>
            </a:extLst>
          </p:cNvPr>
          <p:cNvSpPr>
            <a:spLocks noGrp="1"/>
          </p:cNvSpPr>
          <p:nvPr/>
        </p:nvSpPr>
        <p:spPr>
          <a:xfrm>
            <a:off x="706582" y="2057400"/>
            <a:ext cx="3886200" cy="2590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indent="-228600">
              <a:spcBef>
                <a:spcPts val="500"/>
              </a:spcBef>
              <a:buClr>
                <a:srgbClr val="0070C0"/>
              </a:buClr>
            </a:pPr>
            <a:r>
              <a:rPr lang="en-US" sz="2200" dirty="0"/>
              <a:t>What type of appeals are used in this advertising?</a:t>
            </a:r>
          </a:p>
          <a:p>
            <a:pPr marL="228600" indent="-228600">
              <a:spcBef>
                <a:spcPts val="500"/>
              </a:spcBef>
              <a:buClr>
                <a:srgbClr val="0070C0"/>
              </a:buClr>
            </a:pPr>
            <a:endParaRPr lang="en-US" sz="2200" dirty="0"/>
          </a:p>
          <a:p>
            <a:pPr marL="228600" indent="-228600">
              <a:spcBef>
                <a:spcPts val="500"/>
              </a:spcBef>
              <a:buClr>
                <a:srgbClr val="0070C0"/>
              </a:buClr>
            </a:pPr>
            <a:endParaRPr lang="en-US" sz="2200" i="1" dirty="0"/>
          </a:p>
          <a:p>
            <a:pPr marL="228600" indent="-228600">
              <a:spcBef>
                <a:spcPts val="500"/>
              </a:spcBef>
            </a:pP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21383898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2DB9E9-12C5-EB49-101A-1F7F013626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824FC5-A043-DCF7-7777-46EF82C6EA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429734"/>
            <a:ext cx="7772400" cy="914400"/>
          </a:xfrm>
        </p:spPr>
        <p:txBody>
          <a:bodyPr anchor="t">
            <a:noAutofit/>
          </a:bodyPr>
          <a:lstStyle/>
          <a:p>
            <a:r>
              <a:rPr lang="en-US" sz="4800" b="1" dirty="0">
                <a:highlight>
                  <a:srgbClr val="FFFF00"/>
                </a:highlight>
              </a:rPr>
              <a:t>To refresh your memory</a:t>
            </a:r>
          </a:p>
        </p:txBody>
      </p:sp>
      <p:pic>
        <p:nvPicPr>
          <p:cNvPr id="3074" name="Picture 2" descr="Image result for advertising with humor appeal example">
            <a:extLst>
              <a:ext uri="{FF2B5EF4-FFF2-40B4-BE49-F238E27FC236}">
                <a16:creationId xmlns:a16="http://schemas.microsoft.com/office/drawing/2014/main" id="{3DF0FE41-1F98-5309-51ED-EBCD29271C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6350" y="1714500"/>
            <a:ext cx="4438650" cy="2309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49DDF0-3220-A136-E9D2-C8C5D9784177}"/>
              </a:ext>
            </a:extLst>
          </p:cNvPr>
          <p:cNvSpPr>
            <a:spLocks noGrp="1"/>
          </p:cNvSpPr>
          <p:nvPr/>
        </p:nvSpPr>
        <p:spPr>
          <a:xfrm>
            <a:off x="2057400" y="4393990"/>
            <a:ext cx="6400800" cy="99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indent="-228600">
              <a:spcBef>
                <a:spcPts val="500"/>
              </a:spcBef>
              <a:buClr>
                <a:srgbClr val="0070C0"/>
              </a:buClr>
            </a:pPr>
            <a:r>
              <a:rPr lang="en-US" sz="2200" dirty="0"/>
              <a:t>What type of appeals are used in this advertising?</a:t>
            </a:r>
          </a:p>
          <a:p>
            <a:pPr marL="228600" indent="-228600">
              <a:spcBef>
                <a:spcPts val="500"/>
              </a:spcBef>
              <a:buClr>
                <a:srgbClr val="0070C0"/>
              </a:buClr>
            </a:pPr>
            <a:endParaRPr lang="en-US" sz="2200" dirty="0"/>
          </a:p>
          <a:p>
            <a:pPr marL="228600" indent="-228600">
              <a:spcBef>
                <a:spcPts val="500"/>
              </a:spcBef>
              <a:buClr>
                <a:srgbClr val="0070C0"/>
              </a:buClr>
            </a:pPr>
            <a:endParaRPr lang="en-US" sz="2200" i="1" dirty="0"/>
          </a:p>
          <a:p>
            <a:pPr marL="228600" indent="-228600">
              <a:spcBef>
                <a:spcPts val="500"/>
              </a:spcBef>
            </a:pP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4906677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EF9C1B-1B28-AB7B-B2EE-F3352D1FBF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7993D3-C6D2-43B2-C881-5DD90639C7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3400" y="762000"/>
            <a:ext cx="7924800" cy="533400"/>
          </a:xfrm>
        </p:spPr>
        <p:txBody>
          <a:bodyPr anchor="t">
            <a:noAutofit/>
          </a:bodyPr>
          <a:lstStyle/>
          <a:p>
            <a:r>
              <a:rPr lang="en-US" sz="2400" b="1" dirty="0"/>
              <a:t>How does today’s session link to your assessment?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27B11CC0-EB0C-EE8D-B5D4-812D9E8E8D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4800" y="1524000"/>
            <a:ext cx="8534400" cy="3810000"/>
          </a:xfrm>
        </p:spPr>
        <p:txBody>
          <a:bodyPr>
            <a:noAutofit/>
          </a:bodyPr>
          <a:lstStyle/>
          <a:p>
            <a:pPr marL="342900" marR="457200" lvl="0" indent="-342900" algn="l">
              <a:lnSpc>
                <a:spcPct val="115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1800" dirty="0">
                <a:effectLst/>
                <a:latin typeface="+mj-lt"/>
                <a:ea typeface="Times New Roman" panose="02020603050405020304" pitchFamily="18" charset="0"/>
              </a:rPr>
              <a:t>Choose one of these brands below:</a:t>
            </a:r>
          </a:p>
          <a:p>
            <a:pPr marL="800100" marR="457200" lvl="1" indent="-342900" algn="l">
              <a:lnSpc>
                <a:spcPct val="115000"/>
              </a:lnSpc>
              <a:spcBef>
                <a:spcPts val="0"/>
              </a:spcBef>
              <a:buFont typeface="+mj-lt"/>
              <a:buAutoNum type="alphaLcPeriod"/>
            </a:pPr>
            <a:r>
              <a:rPr lang="en-GB" sz="1800" dirty="0">
                <a:effectLst/>
                <a:latin typeface="+mj-lt"/>
                <a:ea typeface="Times New Roman" panose="02020603050405020304" pitchFamily="18" charset="0"/>
              </a:rPr>
              <a:t>Red Bull 			c. H&amp;M</a:t>
            </a:r>
          </a:p>
          <a:p>
            <a:pPr marL="800100" marR="457200" lvl="1" indent="-342900" algn="l">
              <a:lnSpc>
                <a:spcPct val="115000"/>
              </a:lnSpc>
              <a:spcBef>
                <a:spcPts val="0"/>
              </a:spcBef>
              <a:buFont typeface="+mj-lt"/>
              <a:buAutoNum type="alphaLcPeriod"/>
            </a:pPr>
            <a:r>
              <a:rPr lang="en-GB" sz="1800" dirty="0">
                <a:effectLst/>
                <a:latin typeface="+mj-lt"/>
                <a:ea typeface="Times New Roman" panose="02020603050405020304" pitchFamily="18" charset="0"/>
              </a:rPr>
              <a:t>McDonalds</a:t>
            </a:r>
            <a:r>
              <a:rPr lang="en-GB" sz="1800" dirty="0">
                <a:latin typeface="+mj-lt"/>
                <a:ea typeface="Times New Roman" panose="02020603050405020304" pitchFamily="18" charset="0"/>
              </a:rPr>
              <a:t>		d. </a:t>
            </a:r>
            <a:r>
              <a:rPr lang="en-GB" sz="1800" dirty="0">
                <a:effectLst/>
                <a:latin typeface="+mj-lt"/>
                <a:ea typeface="Times New Roman" panose="02020603050405020304" pitchFamily="18" charset="0"/>
              </a:rPr>
              <a:t>Facebook </a:t>
            </a:r>
          </a:p>
          <a:p>
            <a:pPr marL="342900" lvl="0" indent="-342900" algn="l">
              <a:lnSpc>
                <a:spcPct val="115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1800" dirty="0">
                <a:effectLst/>
                <a:latin typeface="+mj-lt"/>
                <a:ea typeface="Times New Roman" panose="02020603050405020304" pitchFamily="18" charset="0"/>
              </a:rPr>
              <a:t>Name two countries where the chosen brand could be found. For example, H&amp;M's in the UK and India.</a:t>
            </a:r>
          </a:p>
          <a:p>
            <a:pPr marL="342900" lvl="0" indent="-342900" algn="l">
              <a:lnSpc>
                <a:spcPct val="115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1800" dirty="0">
                <a:effectLst/>
                <a:latin typeface="+mj-lt"/>
                <a:ea typeface="Times New Roman" panose="02020603050405020304" pitchFamily="18" charset="0"/>
              </a:rPr>
              <a:t>Analyse the brand's marketing strategies in those countries. Your analysis should cover the following components: </a:t>
            </a:r>
          </a:p>
          <a:p>
            <a:pPr marL="742950" lvl="1" indent="-285750" algn="l">
              <a:lnSpc>
                <a:spcPct val="115000"/>
              </a:lnSpc>
              <a:spcBef>
                <a:spcPts val="0"/>
              </a:spcBef>
              <a:buFont typeface="+mj-lt"/>
              <a:buAutoNum type="alphaLcPeriod"/>
            </a:pPr>
            <a:r>
              <a:rPr lang="en-GB" sz="1800" dirty="0">
                <a:effectLst/>
                <a:latin typeface="+mj-lt"/>
                <a:ea typeface="Times New Roman" panose="02020603050405020304" pitchFamily="18" charset="0"/>
              </a:rPr>
              <a:t>Overview</a:t>
            </a:r>
            <a:r>
              <a:rPr lang="en-GB" sz="1800" b="1" dirty="0">
                <a:effectLst/>
                <a:latin typeface="+mj-lt"/>
                <a:ea typeface="Times New Roman" panose="02020603050405020304" pitchFamily="18" charset="0"/>
              </a:rPr>
              <a:t> </a:t>
            </a:r>
            <a:r>
              <a:rPr lang="en-GB" sz="1800" dirty="0">
                <a:effectLst/>
                <a:latin typeface="+mj-lt"/>
                <a:ea typeface="Times New Roman" panose="02020603050405020304" pitchFamily="18" charset="0"/>
              </a:rPr>
              <a:t>of the chosen brand and its operation in the </a:t>
            </a:r>
            <a:r>
              <a:rPr lang="en-GB" sz="1800" b="1" dirty="0">
                <a:effectLst/>
                <a:latin typeface="+mj-lt"/>
                <a:ea typeface="Times New Roman" panose="02020603050405020304" pitchFamily="18" charset="0"/>
              </a:rPr>
              <a:t>chosen countries</a:t>
            </a:r>
            <a:r>
              <a:rPr lang="en-GB" sz="1800" dirty="0">
                <a:effectLst/>
                <a:latin typeface="+mj-lt"/>
                <a:ea typeface="Times New Roman" panose="02020603050405020304" pitchFamily="18" charset="0"/>
              </a:rPr>
              <a:t>.    </a:t>
            </a:r>
          </a:p>
          <a:p>
            <a:pPr marL="742950" lvl="1" indent="-285750" algn="l">
              <a:lnSpc>
                <a:spcPct val="115000"/>
              </a:lnSpc>
              <a:spcBef>
                <a:spcPts val="0"/>
              </a:spcBef>
              <a:buFont typeface="+mj-lt"/>
              <a:buAutoNum type="alphaLcPeriod"/>
            </a:pPr>
            <a:r>
              <a:rPr lang="en-GB" sz="1800" dirty="0">
                <a:effectLst/>
                <a:latin typeface="+mj-lt"/>
                <a:ea typeface="Times New Roman" panose="02020603050405020304" pitchFamily="18" charset="0"/>
              </a:rPr>
              <a:t>Comparison and contrast of:</a:t>
            </a:r>
          </a:p>
          <a:p>
            <a:pPr marL="1143000" lvl="2" indent="-228600" algn="l">
              <a:lnSpc>
                <a:spcPct val="115000"/>
              </a:lnSpc>
              <a:spcBef>
                <a:spcPts val="0"/>
              </a:spcBef>
              <a:buFont typeface="Symbol" panose="05050102010706020507" pitchFamily="18" charset="2"/>
              <a:buChar char=""/>
            </a:pPr>
            <a:r>
              <a:rPr lang="en-GB" dirty="0">
                <a:effectLst/>
                <a:latin typeface="+mj-lt"/>
                <a:ea typeface="Times New Roman" panose="02020603050405020304" pitchFamily="18" charset="0"/>
              </a:rPr>
              <a:t>Cultural and social context of Country A and Country B</a:t>
            </a:r>
          </a:p>
          <a:p>
            <a:pPr marL="1143000" lvl="2" indent="-228600" algn="l">
              <a:lnSpc>
                <a:spcPct val="115000"/>
              </a:lnSpc>
              <a:spcBef>
                <a:spcPts val="0"/>
              </a:spcBef>
              <a:buFont typeface="Symbol" panose="05050102010706020507" pitchFamily="18" charset="2"/>
              <a:buChar char=""/>
            </a:pPr>
            <a:r>
              <a:rPr lang="en-GB" dirty="0">
                <a:effectLst/>
                <a:latin typeface="+mj-lt"/>
                <a:ea typeface="Times New Roman" panose="02020603050405020304" pitchFamily="18" charset="0"/>
              </a:rPr>
              <a:t>STP strategies in Country A and Country B</a:t>
            </a:r>
          </a:p>
          <a:p>
            <a:pPr marL="1143000" lvl="2" indent="-228600" algn="l">
              <a:lnSpc>
                <a:spcPct val="115000"/>
              </a:lnSpc>
              <a:spcBef>
                <a:spcPts val="0"/>
              </a:spcBef>
              <a:buFont typeface="Symbol" panose="05050102010706020507" pitchFamily="18" charset="2"/>
              <a:buChar char=""/>
            </a:pPr>
            <a:r>
              <a:rPr lang="en-GB" b="1" dirty="0">
                <a:effectLst/>
                <a:highlight>
                  <a:srgbClr val="FFFF00"/>
                </a:highlight>
                <a:latin typeface="+mj-lt"/>
                <a:ea typeface="Times New Roman" panose="02020603050405020304" pitchFamily="18" charset="0"/>
              </a:rPr>
              <a:t>Marketing mix (7Ps) strategies in Country A and Country B</a:t>
            </a:r>
          </a:p>
          <a:p>
            <a:endParaRPr lang="en-GB" sz="1800" b="1" dirty="0"/>
          </a:p>
        </p:txBody>
      </p:sp>
      <p:sp>
        <p:nvSpPr>
          <p:cNvPr id="6" name="Arrow: Left 5">
            <a:extLst>
              <a:ext uri="{FF2B5EF4-FFF2-40B4-BE49-F238E27FC236}">
                <a16:creationId xmlns:a16="http://schemas.microsoft.com/office/drawing/2014/main" id="{53E76E74-8DBE-AC4F-7B46-66079E0391A6}"/>
              </a:ext>
            </a:extLst>
          </p:cNvPr>
          <p:cNvSpPr/>
          <p:nvPr/>
        </p:nvSpPr>
        <p:spPr>
          <a:xfrm>
            <a:off x="7924800" y="4953000"/>
            <a:ext cx="533400" cy="381000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61752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4C449D-D258-E6AC-B6D3-E61B84AB47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B3F511-3F58-264D-3964-FF2EC27FEC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objective #1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884B75-B3CA-1794-AA38-6213CC6C2C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Understand the essential elements of an international marketing channel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610C7DB-1A0E-1212-E706-8EEE04DBCC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BDDDA3-86EF-4A39-BB08-E3D7ABFC5AC9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26664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International marketing channels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752600"/>
            <a:ext cx="7886700" cy="3886200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Marketing channel managements integrates two key areas in marketing strategy: </a:t>
            </a:r>
            <a:r>
              <a:rPr lang="en-US" b="1" dirty="0"/>
              <a:t>distribution and logistics</a:t>
            </a:r>
            <a:r>
              <a:rPr lang="en-US" dirty="0"/>
              <a:t>. </a:t>
            </a:r>
          </a:p>
          <a:p>
            <a:r>
              <a:rPr lang="en-US" b="1" dirty="0"/>
              <a:t>International distribution </a:t>
            </a:r>
            <a:r>
              <a:rPr lang="en-US" dirty="0"/>
              <a:t>is the process by which products and services flow between producers, companies that act as intermediaries, and consumers, and includes the transfer of ownership.</a:t>
            </a:r>
          </a:p>
          <a:p>
            <a:r>
              <a:rPr lang="en-US" b="1" dirty="0"/>
              <a:t>International logistics </a:t>
            </a:r>
            <a:r>
              <a:rPr lang="en-US" dirty="0"/>
              <a:t>refers to the strategic management of the flow of products and services among marketing channel members, including both upstream and downstream activities. </a:t>
            </a:r>
          </a:p>
          <a:p>
            <a:r>
              <a:rPr lang="en-US" dirty="0"/>
              <a:t>Upstream activities focus on bringing a product or supplies into a company, while downstream activities concentrate on sending a product or supplies to another channel member for resale.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03263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808037"/>
            <a:ext cx="788670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International marketing channel decisions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11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D5A2ED-CCAB-7740-3615-A32F8AF7F7D7}"/>
              </a:ext>
            </a:extLst>
          </p:cNvPr>
          <p:cNvSpPr txBox="1">
            <a:spLocks/>
          </p:cNvSpPr>
          <p:nvPr/>
        </p:nvSpPr>
        <p:spPr>
          <a:xfrm>
            <a:off x="628650" y="2057400"/>
            <a:ext cx="7886700" cy="41529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5938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–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5663" indent="-2794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Courier New" panose="02070309020205020404" pitchFamily="49" charset="0"/>
              <a:buChar char="o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90663" indent="-347663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Distribution intensity</a:t>
            </a:r>
          </a:p>
          <a:p>
            <a:r>
              <a:rPr lang="en-US" dirty="0"/>
              <a:t>Selection of distribution channel</a:t>
            </a:r>
          </a:p>
          <a:p>
            <a:r>
              <a:rPr lang="en-US" dirty="0"/>
              <a:t>Managing distribution channels</a:t>
            </a:r>
          </a:p>
          <a:p>
            <a:r>
              <a:rPr lang="en-US" dirty="0"/>
              <a:t>Physical distribution</a:t>
            </a:r>
          </a:p>
        </p:txBody>
      </p:sp>
    </p:spTree>
    <p:extLst>
      <p:ext uri="{BB962C8B-B14F-4D97-AF65-F5344CB8AC3E}">
        <p14:creationId xmlns:p14="http://schemas.microsoft.com/office/powerpoint/2010/main" val="42217558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71160"/>
            <a:ext cx="788670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Distribution intensity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482868"/>
            <a:ext cx="7886700" cy="4152952"/>
          </a:xfrm>
        </p:spPr>
        <p:txBody>
          <a:bodyPr/>
          <a:lstStyle/>
          <a:p>
            <a:r>
              <a:rPr lang="en-US" dirty="0"/>
              <a:t>The extent to which products are distributed throughout a country and the number of intermediaries </a:t>
            </a:r>
            <a:r>
              <a:rPr lang="en-US" dirty="0" err="1"/>
              <a:t>utilised</a:t>
            </a:r>
            <a:r>
              <a:rPr lang="en-US" dirty="0"/>
              <a:t> to carry a good constitute the product’s distribution intensity.</a:t>
            </a:r>
          </a:p>
          <a:p>
            <a:r>
              <a:rPr lang="en-US" dirty="0"/>
              <a:t>Strategic decisions </a:t>
            </a:r>
            <a:r>
              <a:rPr lang="en-GB" dirty="0"/>
              <a:t>regarding the level of distribution intensity are made country-by-country because product demand</a:t>
            </a:r>
            <a:r>
              <a:rPr lang="en-US" dirty="0"/>
              <a:t> can vary greatly across countries.</a:t>
            </a:r>
          </a:p>
          <a:p>
            <a:pPr lvl="1"/>
            <a:r>
              <a:rPr lang="en-US" dirty="0"/>
              <a:t>Marketing infrastructures differ greatly.</a:t>
            </a:r>
          </a:p>
          <a:p>
            <a:pPr lvl="1"/>
            <a:r>
              <a:rPr lang="en-US" dirty="0"/>
              <a:t>In developing countries, some products can only be made available in limited locations.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72143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" y="533400"/>
            <a:ext cx="868680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International distribution intensity approach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2031181"/>
            <a:ext cx="7886700" cy="4152952"/>
          </a:xfrm>
        </p:spPr>
        <p:txBody>
          <a:bodyPr>
            <a:normAutofit/>
          </a:bodyPr>
          <a:lstStyle/>
          <a:p>
            <a:r>
              <a:rPr lang="en-US" b="1" dirty="0"/>
              <a:t>Intensive distribution </a:t>
            </a:r>
            <a:r>
              <a:rPr lang="en-US" dirty="0"/>
              <a:t>is an international marketing strategy in which products are distributed through as many wholesalers and retailers as possible in a particular market.</a:t>
            </a:r>
          </a:p>
          <a:p>
            <a:r>
              <a:rPr lang="en-US" b="1" dirty="0"/>
              <a:t>Selective distribution </a:t>
            </a:r>
            <a:r>
              <a:rPr lang="en-US" dirty="0"/>
              <a:t>system is a strategy of using only a limited number of channel intermediaries in the international marketing program</a:t>
            </a:r>
          </a:p>
          <a:p>
            <a:r>
              <a:rPr lang="en-US" b="1" dirty="0"/>
              <a:t>Exclusive distribution </a:t>
            </a:r>
            <a:r>
              <a:rPr lang="en-US" dirty="0"/>
              <a:t>focuses on offering products through only one wholesaler or retailer in a particular market area. 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609097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highlight>
                  <a:srgbClr val="FFFF00"/>
                </a:highlight>
              </a:rPr>
              <a:t>Selection of distribution channels</a:t>
            </a: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r="2726" b="8182"/>
          <a:stretch/>
        </p:blipFill>
        <p:spPr>
          <a:xfrm>
            <a:off x="233267" y="1752600"/>
            <a:ext cx="8677466" cy="3124200"/>
          </a:xfrm>
        </p:spPr>
      </p:pic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039092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4014" y="136524"/>
            <a:ext cx="788670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Channel length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3286" y="1352524"/>
            <a:ext cx="7886700" cy="4152952"/>
          </a:xfrm>
        </p:spPr>
        <p:txBody>
          <a:bodyPr>
            <a:normAutofit fontScale="92500"/>
          </a:bodyPr>
          <a:lstStyle/>
          <a:p>
            <a:r>
              <a:rPr lang="en-US" b="1" dirty="0"/>
              <a:t>Marketing channel </a:t>
            </a:r>
            <a:r>
              <a:rPr lang="en-US" dirty="0"/>
              <a:t>length refers to the number of intermediaries that a product goes through before reaching the consumer.</a:t>
            </a:r>
          </a:p>
          <a:p>
            <a:pPr lvl="1"/>
            <a:r>
              <a:rPr lang="en-US" dirty="0"/>
              <a:t>In a traditional channel, there are two intermediaries: the wholesaler and the retailer.</a:t>
            </a:r>
          </a:p>
          <a:p>
            <a:pPr lvl="1"/>
            <a:r>
              <a:rPr lang="en-US" dirty="0"/>
              <a:t>Direct marketing represents the shortest channel length,  as the product moves directly from the manufacturer to the retail customer.</a:t>
            </a:r>
          </a:p>
          <a:p>
            <a:r>
              <a:rPr lang="en-US" dirty="0"/>
              <a:t>Products that are intensively distributed tend to have longer international marketing channels.</a:t>
            </a:r>
          </a:p>
          <a:p>
            <a:r>
              <a:rPr lang="en-US" dirty="0"/>
              <a:t>Exclusively distributed products often have shorter channels.</a:t>
            </a:r>
          </a:p>
          <a:p>
            <a:r>
              <a:rPr lang="en-US" dirty="0"/>
              <a:t>International marketing channels differ significantly in both length and complexity.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796592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501649"/>
            <a:ext cx="788670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Managing international distribution channels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34139"/>
            <a:ext cx="7886700" cy="4152952"/>
          </a:xfrm>
        </p:spPr>
        <p:txBody>
          <a:bodyPr>
            <a:normAutofit/>
          </a:bodyPr>
          <a:lstStyle/>
          <a:p>
            <a:r>
              <a:rPr lang="en-US" dirty="0"/>
              <a:t>Managing the supply channel involves a series of strategic decisions and activities. Each should concentrate on the ultimate goal, which is reaching the target market effectively and efficiently.</a:t>
            </a:r>
          </a:p>
          <a:p>
            <a:r>
              <a:rPr lang="en-US" dirty="0"/>
              <a:t>The key elements involved are</a:t>
            </a:r>
          </a:p>
          <a:p>
            <a:pPr lvl="1"/>
            <a:r>
              <a:rPr lang="en-US" dirty="0"/>
              <a:t>establishing international channel strategies,</a:t>
            </a:r>
          </a:p>
          <a:p>
            <a:pPr lvl="1"/>
            <a:r>
              <a:rPr lang="en-US" dirty="0"/>
              <a:t>selecting intermediary arrangements,</a:t>
            </a:r>
          </a:p>
          <a:p>
            <a:pPr lvl="1"/>
            <a:r>
              <a:rPr lang="en-US" dirty="0"/>
              <a:t>making channel arrangements and choosing channel partners, and</a:t>
            </a:r>
          </a:p>
          <a:p>
            <a:pPr lvl="1"/>
            <a:r>
              <a:rPr lang="en-US" dirty="0"/>
              <a:t>managing channel power.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24203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0525" y="157306"/>
            <a:ext cx="836295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Selecting intermediary arrangements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4795" y="1517505"/>
            <a:ext cx="7886700" cy="4152952"/>
          </a:xfrm>
        </p:spPr>
        <p:txBody>
          <a:bodyPr/>
          <a:lstStyle/>
          <a:p>
            <a:r>
              <a:rPr lang="en-US" dirty="0"/>
              <a:t>The second strategic choice is whether to use traditional intermediaries or to create an in-house distribution channel.</a:t>
            </a:r>
          </a:p>
          <a:p>
            <a:endParaRPr lang="en-US" b="1" dirty="0"/>
          </a:p>
          <a:p>
            <a:r>
              <a:rPr lang="en-US" b="1" dirty="0"/>
              <a:t>Vertical integration </a:t>
            </a:r>
            <a:r>
              <a:rPr lang="en-US" dirty="0"/>
              <a:t>means that one member of the market channel merges with or acquires another intermediary.</a:t>
            </a:r>
          </a:p>
          <a:p>
            <a:pPr lvl="1"/>
            <a:r>
              <a:rPr lang="en-US" dirty="0"/>
              <a:t> Backwards vertical integration occurs when a retail chain develops or acquires its own wholesale distribution system.</a:t>
            </a:r>
          </a:p>
          <a:p>
            <a:pPr lvl="1"/>
            <a:r>
              <a:rPr lang="en-US" dirty="0"/>
              <a:t>Forward vertical integration strategies involve manufacturers establishing wholesale distribution systems or company-owned retail outlets.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630462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304800"/>
            <a:ext cx="8381999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Selecting intermediary arrangements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1" y="1524000"/>
            <a:ext cx="8058149" cy="4267200"/>
          </a:xfrm>
        </p:spPr>
        <p:txBody>
          <a:bodyPr>
            <a:normAutofit/>
          </a:bodyPr>
          <a:lstStyle/>
          <a:p>
            <a:r>
              <a:rPr lang="en-US" b="1" dirty="0"/>
              <a:t>Horizontal integration </a:t>
            </a:r>
            <a:r>
              <a:rPr lang="en-US" dirty="0"/>
              <a:t>involves acquiring or merging with another company at the same level of the distribution channel</a:t>
            </a:r>
          </a:p>
          <a:p>
            <a:pPr lvl="1"/>
            <a:r>
              <a:rPr lang="en-US" dirty="0"/>
              <a:t>These efforts include manufacturers joining with other manufacturers, wholesalers acquiring other wholesalers, or retailers merging with or acquiring other retailers.</a:t>
            </a:r>
          </a:p>
          <a:p>
            <a:r>
              <a:rPr lang="en-US" b="1" dirty="0"/>
              <a:t>A gray market </a:t>
            </a:r>
            <a:r>
              <a:rPr lang="en-US" dirty="0"/>
              <a:t>is the practice of distributing products through </a:t>
            </a:r>
            <a:r>
              <a:rPr lang="en-GB" dirty="0"/>
              <a:t>channels that were not authorised by the product's marketer</a:t>
            </a:r>
            <a:r>
              <a:rPr lang="en-US" dirty="0"/>
              <a:t>.</a:t>
            </a:r>
          </a:p>
          <a:p>
            <a:pPr lvl="1"/>
            <a:r>
              <a:rPr lang="en-US" dirty="0"/>
              <a:t>Wholesalers buy a product in one country at a low price and resell it in other markets, or to </a:t>
            </a:r>
            <a:r>
              <a:rPr lang="en-US" dirty="0" err="1"/>
              <a:t>unauthorised</a:t>
            </a:r>
            <a:r>
              <a:rPr lang="en-US" dirty="0"/>
              <a:t> retailers, for profit.</a:t>
            </a:r>
          </a:p>
          <a:p>
            <a:pPr lvl="1"/>
            <a:endParaRPr lang="en-US" dirty="0"/>
          </a:p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124593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FA5D35-0006-8A89-F6C6-9690816975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FC27B4-4803-1168-511B-FA7D6149785E}"/>
              </a:ext>
            </a:extLst>
          </p:cNvPr>
          <p:cNvSpPr txBox="1">
            <a:spLocks/>
          </p:cNvSpPr>
          <p:nvPr/>
        </p:nvSpPr>
        <p:spPr>
          <a:xfrm>
            <a:off x="609600" y="311785"/>
            <a:ext cx="7772400" cy="91440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dirty="0">
                <a:highlight>
                  <a:srgbClr val="FFFF00"/>
                </a:highlight>
              </a:rPr>
              <a:t>Pair Activity </a:t>
            </a:r>
            <a:r>
              <a:rPr lang="en-US" sz="1600" dirty="0"/>
              <a:t>– </a:t>
            </a:r>
            <a:r>
              <a:rPr lang="en-US" sz="2400" dirty="0"/>
              <a:t>30 Minutes</a:t>
            </a:r>
            <a:r>
              <a:rPr lang="en-US" sz="2400" dirty="0">
                <a:highlight>
                  <a:srgbClr val="FFFF00"/>
                </a:highlight>
              </a:rPr>
              <a:t> </a:t>
            </a:r>
            <a:endParaRPr lang="en-US" sz="3600" b="1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AAB5B757-EE2C-8FD3-BE48-28E4997B95F0}"/>
              </a:ext>
            </a:extLst>
          </p:cNvPr>
          <p:cNvSpPr txBox="1">
            <a:spLocks/>
          </p:cNvSpPr>
          <p:nvPr/>
        </p:nvSpPr>
        <p:spPr>
          <a:xfrm>
            <a:off x="609600" y="1447800"/>
            <a:ext cx="8134350" cy="381000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5938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–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5663" indent="-2794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Courier New" panose="02070309020205020404" pitchFamily="49" charset="0"/>
              <a:buChar char="o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90663" indent="-347663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/>
              <a:t>What type of distribution tactic, intensive, selective, or exclusive, do you think should be used for the following products?</a:t>
            </a:r>
          </a:p>
          <a:p>
            <a:pPr marL="342900" lvl="0" indent="-342900" algn="just">
              <a:lnSpc>
                <a:spcPct val="115000"/>
              </a:lnSpc>
              <a:spcAft>
                <a:spcPts val="1200"/>
              </a:spcAft>
              <a:buFont typeface="Symbol" panose="05050102010706020507" pitchFamily="18" charset="2"/>
              <a:buChar char=""/>
            </a:pPr>
            <a:r>
              <a:rPr lang="en-GB" sz="24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Milk in the United Kingdom</a:t>
            </a:r>
          </a:p>
          <a:p>
            <a:pPr marL="342900" lvl="0" indent="-342900" algn="just">
              <a:lnSpc>
                <a:spcPct val="115000"/>
              </a:lnSpc>
              <a:spcAft>
                <a:spcPts val="1200"/>
              </a:spcAft>
              <a:buFont typeface="Symbol" panose="05050102010706020507" pitchFamily="18" charset="2"/>
              <a:buChar char=""/>
            </a:pPr>
            <a:r>
              <a:rPr lang="en-GB" sz="24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Luxury jewellery in France</a:t>
            </a:r>
          </a:p>
          <a:p>
            <a:pPr marL="342900" lvl="0" indent="-342900" algn="just">
              <a:lnSpc>
                <a:spcPct val="115000"/>
              </a:lnSpc>
              <a:spcAft>
                <a:spcPts val="1200"/>
              </a:spcAft>
              <a:buFont typeface="Symbol" panose="05050102010706020507" pitchFamily="18" charset="2"/>
              <a:buChar char=""/>
            </a:pPr>
            <a:r>
              <a:rPr lang="en-GB" sz="24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High-end automobiles in Germany</a:t>
            </a:r>
          </a:p>
          <a:p>
            <a:pPr marL="342900" lvl="0" indent="-342900" algn="just">
              <a:lnSpc>
                <a:spcPct val="115000"/>
              </a:lnSpc>
              <a:spcAft>
                <a:spcPts val="1200"/>
              </a:spcAft>
              <a:buFont typeface="Symbol" panose="05050102010706020507" pitchFamily="18" charset="2"/>
              <a:buChar char=""/>
            </a:pPr>
            <a:r>
              <a:rPr lang="en-GB" sz="24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Cigarettes in Mexico</a:t>
            </a:r>
          </a:p>
          <a:p>
            <a:pPr lvl="1"/>
            <a:endParaRPr lang="en-GB" sz="2400" dirty="0"/>
          </a:p>
          <a:p>
            <a:endParaRPr lang="en-GB" sz="24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/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38994809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CDA7C0-A2D3-952B-F99C-F6176B89A1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833F5E00-88EF-5688-9B29-72441A965567}"/>
              </a:ext>
            </a:extLst>
          </p:cNvPr>
          <p:cNvSpPr txBox="1">
            <a:spLocks/>
          </p:cNvSpPr>
          <p:nvPr/>
        </p:nvSpPr>
        <p:spPr>
          <a:xfrm>
            <a:off x="628650" y="1981200"/>
            <a:ext cx="7886700" cy="190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5938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–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5663" indent="-2794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Courier New" panose="02070309020205020404" pitchFamily="49" charset="0"/>
              <a:buChar char="o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90663" indent="-347663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6000" b="1" dirty="0">
                <a:highlight>
                  <a:srgbClr val="FFFF00"/>
                </a:highlight>
              </a:rPr>
              <a:t>BREAK</a:t>
            </a:r>
            <a:endParaRPr lang="en-US" sz="6000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73509147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objective #2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What international marketing channel functions do various intermediaries perform?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792957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45050"/>
            <a:ext cx="788670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International marketing channel functions</a:t>
            </a: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/>
          <a:srcRect b="8159"/>
          <a:stretch/>
        </p:blipFill>
        <p:spPr bwMode="auto">
          <a:xfrm>
            <a:off x="2035751" y="1516162"/>
            <a:ext cx="5457826" cy="38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305505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457200"/>
            <a:ext cx="788670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Warehousing, inventory control, and materials handling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993081"/>
            <a:ext cx="7886700" cy="4152952"/>
          </a:xfrm>
        </p:spPr>
        <p:txBody>
          <a:bodyPr>
            <a:normAutofit/>
          </a:bodyPr>
          <a:lstStyle/>
          <a:p>
            <a:r>
              <a:rPr lang="en-US" dirty="0"/>
              <a:t>Warehousing is the process of storing products until they are sold.</a:t>
            </a:r>
          </a:p>
          <a:p>
            <a:r>
              <a:rPr lang="en-US" dirty="0"/>
              <a:t>Marketing channel members also focus on inventory control. </a:t>
            </a:r>
          </a:p>
          <a:p>
            <a:pPr lvl="1"/>
            <a:r>
              <a:rPr lang="en-US" dirty="0"/>
              <a:t>Maintaining an optimal inventory of products that will meet consumer demand without burdening the system with excessive stock constitutes a challenge for logistics managers.</a:t>
            </a:r>
          </a:p>
          <a:p>
            <a:r>
              <a:rPr lang="en-US" dirty="0"/>
              <a:t>Materials handling includes all activities associated with moving products within the manufacturing and warehousing systems.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397360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Address discrepancies of assortment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One fundamental concern in all domestic and international marketing channels is the discrepancy of assortment problem.</a:t>
            </a:r>
          </a:p>
          <a:p>
            <a:r>
              <a:rPr lang="en-US" dirty="0"/>
              <a:t>The problem results from the simple idea that producers generally desire to produce a large number of a limited variety of products, while consumers usually desire limited quantities of a wide variety of products.</a:t>
            </a:r>
          </a:p>
          <a:p>
            <a:r>
              <a:rPr lang="en-US" dirty="0"/>
              <a:t>To remedy this discrepancy, channel members engage in what is known as the sorting function.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636373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The sorting function</a:t>
            </a:r>
          </a:p>
        </p:txBody>
      </p:sp>
      <p:pic>
        <p:nvPicPr>
          <p:cNvPr id="1126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b="8641"/>
          <a:stretch/>
        </p:blipFill>
        <p:spPr>
          <a:xfrm>
            <a:off x="429620" y="1967347"/>
            <a:ext cx="8078803" cy="2757054"/>
          </a:xfrm>
        </p:spPr>
      </p:pic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852071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Transportation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global transportation of products will be an important part of international marketing channels.</a:t>
            </a:r>
          </a:p>
          <a:p>
            <a:r>
              <a:rPr lang="en-US" dirty="0"/>
              <a:t>Products must be delivered reliably and effectively.</a:t>
            </a:r>
          </a:p>
          <a:p>
            <a:pPr lvl="1"/>
            <a:r>
              <a:rPr lang="en-US" dirty="0"/>
              <a:t>Deliveries are reliable when they are on time.</a:t>
            </a:r>
          </a:p>
          <a:p>
            <a:pPr lvl="1"/>
            <a:r>
              <a:rPr lang="en-US" dirty="0"/>
              <a:t>Deliveries are effective when the shipments arrive in good quality, undamaged by the mode of transportation.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692581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objective #3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How can the marketing team effectively operate the five tasks associated with the physical distribution of goods?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546914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Physical distribution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term </a:t>
            </a:r>
            <a:r>
              <a:rPr lang="en-US" b="1" dirty="0"/>
              <a:t>logistics</a:t>
            </a:r>
            <a:r>
              <a:rPr lang="en-US" dirty="0"/>
              <a:t> refers to all of the activities in the physical movement and storage of goods from the producer to the consumer.</a:t>
            </a:r>
          </a:p>
          <a:p>
            <a:r>
              <a:rPr lang="en-US" dirty="0"/>
              <a:t>The ultimate objective of a logistics program will be to meet the needs of customers in a convenient and timely fashion at the lowest possible cost.</a:t>
            </a:r>
          </a:p>
          <a:p>
            <a:r>
              <a:rPr lang="en-US" dirty="0"/>
              <a:t>Five tasks are associated with logistics and the physical distribution of products.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328268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Five tasks of physical distribution</a:t>
            </a:r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r="7812" b="21877"/>
          <a:stretch/>
        </p:blipFill>
        <p:spPr>
          <a:xfrm>
            <a:off x="2133600" y="1831254"/>
            <a:ext cx="4495800" cy="3167784"/>
          </a:xfrm>
        </p:spPr>
      </p:pic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408807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71160"/>
            <a:ext cx="788670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Materials handling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352524"/>
            <a:ext cx="7886700" cy="4152952"/>
          </a:xfrm>
        </p:spPr>
        <p:txBody>
          <a:bodyPr>
            <a:normAutofit/>
          </a:bodyPr>
          <a:lstStyle/>
          <a:p>
            <a:r>
              <a:rPr lang="en-US" dirty="0"/>
              <a:t>Part of physical distribution involves handling the inflow of raw materials.</a:t>
            </a:r>
          </a:p>
          <a:p>
            <a:pPr lvl="1"/>
            <a:r>
              <a:rPr lang="en-US" dirty="0"/>
              <a:t>Company leaders balance the costs of holding raw materials against the problems associated with running out.</a:t>
            </a:r>
          </a:p>
          <a:p>
            <a:r>
              <a:rPr lang="en-US" dirty="0"/>
              <a:t>In global markets, materials handling becomes a major part of the decision to use a mode of entry that involves manufacturing items in different countries, such as franchising, wholly owned subsidiaries, and joint ventures.</a:t>
            </a:r>
          </a:p>
          <a:p>
            <a:pPr lvl="1"/>
            <a:r>
              <a:rPr lang="en-US" dirty="0"/>
              <a:t>A nation’s infrastructure will be the primary factor in this analysis.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843647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3286" y="229990"/>
            <a:ext cx="788670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Inventory location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The production team identifies the most efficient and effective methods for storing finished goods before shipping to other businesses and customers.</a:t>
            </a:r>
          </a:p>
          <a:p>
            <a:r>
              <a:rPr lang="en-US" dirty="0"/>
              <a:t>A warehouse facility stores products before they are placed into the distribution channel.</a:t>
            </a:r>
          </a:p>
          <a:p>
            <a:pPr lvl="1"/>
            <a:r>
              <a:rPr lang="en-US" dirty="0"/>
              <a:t>Three alternatives are available:  a private warehouse,  a public warehouse, and  a third-party warehouse.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006028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71160"/>
            <a:ext cx="788670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Distribution centers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517505"/>
            <a:ext cx="7886700" cy="4152952"/>
          </a:xfrm>
        </p:spPr>
        <p:txBody>
          <a:bodyPr>
            <a:normAutofit/>
          </a:bodyPr>
          <a:lstStyle/>
          <a:p>
            <a:r>
              <a:rPr lang="en-US" dirty="0"/>
              <a:t>Distribution centers are not warehouses because they are not designed to store products. Instead, a flow of goods moves through the system.</a:t>
            </a:r>
          </a:p>
          <a:p>
            <a:r>
              <a:rPr lang="en-US" dirty="0"/>
              <a:t> Distribution </a:t>
            </a:r>
            <a:r>
              <a:rPr lang="en-US" dirty="0" err="1"/>
              <a:t>centre</a:t>
            </a:r>
            <a:r>
              <a:rPr lang="en-US" dirty="0"/>
              <a:t> activities are focused on receiving products, storing them, preparing them for delivery, and shipping.</a:t>
            </a:r>
          </a:p>
          <a:p>
            <a:r>
              <a:rPr lang="en-US" dirty="0"/>
              <a:t>The physical location of a distribution </a:t>
            </a:r>
            <a:r>
              <a:rPr lang="en-US" dirty="0" err="1"/>
              <a:t>centre</a:t>
            </a:r>
            <a:r>
              <a:rPr lang="en-US" dirty="0"/>
              <a:t> will be important. </a:t>
            </a:r>
          </a:p>
          <a:p>
            <a:pPr lvl="1"/>
            <a:r>
              <a:rPr lang="en-US" dirty="0"/>
              <a:t>Most are located near major transportation routes, ports, or terminals.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21361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0"/>
            <a:ext cx="788670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Inventory control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352524"/>
            <a:ext cx="7886700" cy="4152952"/>
          </a:xfrm>
        </p:spPr>
        <p:txBody>
          <a:bodyPr>
            <a:normAutofit lnSpcReduction="10000"/>
          </a:bodyPr>
          <a:lstStyle/>
          <a:p>
            <a:r>
              <a:rPr lang="en-US" dirty="0"/>
              <a:t>The process of determining the appropriate level of inventory to be manufactured, shipped, and stored at a reasonable cost. </a:t>
            </a:r>
          </a:p>
          <a:p>
            <a:r>
              <a:rPr lang="en-US" dirty="0"/>
              <a:t>A balance must be achieved between carrying too little inventory, which leads to stock-outs and lost sales, and carrying an excess of inventory. </a:t>
            </a:r>
          </a:p>
          <a:p>
            <a:pPr lvl="1"/>
            <a:r>
              <a:rPr lang="en-US" dirty="0"/>
              <a:t>Stocks-outs are especially troublesome for international marketers because reorders take additional time for shipment. </a:t>
            </a:r>
          </a:p>
          <a:p>
            <a:pPr lvl="1"/>
            <a:r>
              <a:rPr lang="en-US" dirty="0"/>
              <a:t>Holding excess inventory increases carrying costs or the monies needed to finance the inventory and warehouse the product.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489998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Order processing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Order processing involves completion of the paperwork associated with shipping orders as well as oversight of the physical movement of the goods.</a:t>
            </a:r>
          </a:p>
          <a:p>
            <a:r>
              <a:rPr lang="en-US" dirty="0"/>
              <a:t>Bills of lading and other documents should be inspected to make certain an order contains all items.</a:t>
            </a:r>
          </a:p>
          <a:p>
            <a:pPr lvl="1"/>
            <a:r>
              <a:rPr lang="en-US" dirty="0"/>
              <a:t>Then, payment for the shipment can be authorized by the importing company.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676462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5577" y="194077"/>
            <a:ext cx="788670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Terrorism and international marketing channels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720098"/>
            <a:ext cx="8134350" cy="4152952"/>
          </a:xfrm>
        </p:spPr>
        <p:txBody>
          <a:bodyPr>
            <a:normAutofit/>
          </a:bodyPr>
          <a:lstStyle/>
          <a:p>
            <a:r>
              <a:rPr lang="en-US" dirty="0"/>
              <a:t>The increased occurrence of global terrorism has exhibited a significant impact on international distribution activities.</a:t>
            </a:r>
          </a:p>
          <a:p>
            <a:pPr lvl="1"/>
            <a:r>
              <a:rPr lang="en-US" dirty="0"/>
              <a:t>Due to tighter security restrictions worldwide, delays in product shipments to international destinations have become more common.</a:t>
            </a:r>
          </a:p>
          <a:p>
            <a:r>
              <a:rPr lang="en-US" dirty="0"/>
              <a:t>In general, terrorism is considered an external risk that directly impacts product flow. It can affect all forms of transportation.</a:t>
            </a:r>
          </a:p>
          <a:p>
            <a:pPr lvl="1"/>
            <a:r>
              <a:rPr lang="en-GB" dirty="0"/>
              <a:t> The increase in piracy, particularly in the Gulf of Aden, the Indian Ocean, and the Arabian Sea near Somalia, has recently been a concern for product transportation</a:t>
            </a:r>
            <a:r>
              <a:rPr lang="en-US" dirty="0"/>
              <a:t>.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053691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objective #4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What is international retailing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904125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36524"/>
            <a:ext cx="788670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International retailing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352524"/>
            <a:ext cx="7886700" cy="4152952"/>
          </a:xfrm>
        </p:spPr>
        <p:txBody>
          <a:bodyPr>
            <a:normAutofit/>
          </a:bodyPr>
          <a:lstStyle/>
          <a:p>
            <a:r>
              <a:rPr lang="en-US" dirty="0"/>
              <a:t>The final destination for many distribution activities will be the retail store or retail outlet.</a:t>
            </a:r>
          </a:p>
          <a:p>
            <a:r>
              <a:rPr lang="en-US" dirty="0"/>
              <a:t>Retailing activities occur worldwide.</a:t>
            </a:r>
          </a:p>
          <a:p>
            <a:pPr lvl="1"/>
            <a:r>
              <a:rPr lang="en-US" dirty="0"/>
              <a:t>From the smallest villages to the largest cities, retail commerce plays a significant role in the everyday lives of consumers.</a:t>
            </a:r>
          </a:p>
          <a:p>
            <a:r>
              <a:rPr lang="en-US" dirty="0"/>
              <a:t>International retailing refers to all of the retail activities that occur across national boundaries.</a:t>
            </a:r>
          </a:p>
          <a:p>
            <a:pPr lvl="1"/>
            <a:r>
              <a:rPr lang="en-US" dirty="0"/>
              <a:t>The definition focuses specifically on large, international retail firms that conduct operations in more than one country.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912752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4014" y="23720"/>
            <a:ext cx="788670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Types of international retail outlets</a:t>
            </a:r>
          </a:p>
        </p:txBody>
      </p:sp>
      <p:pic>
        <p:nvPicPr>
          <p:cNvPr id="1536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b="17851"/>
          <a:stretch/>
        </p:blipFill>
        <p:spPr>
          <a:xfrm>
            <a:off x="2743200" y="1349283"/>
            <a:ext cx="3657600" cy="3679917"/>
          </a:xfrm>
        </p:spPr>
      </p:pic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773270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111B85-0276-B91B-0DFA-038195CA01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1CDCF730-A2BA-BE6A-6665-468A4C977A2B}"/>
              </a:ext>
            </a:extLst>
          </p:cNvPr>
          <p:cNvSpPr>
            <a:spLocks noGrp="1"/>
          </p:cNvSpPr>
          <p:nvPr/>
        </p:nvSpPr>
        <p:spPr>
          <a:xfrm>
            <a:off x="444713" y="1600200"/>
            <a:ext cx="8102173" cy="2133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Find a product that is intensively distributed in a country of your choice. Look for this information on the internet. What can you say about its distribution channels in that country?</a:t>
            </a:r>
            <a:endParaRPr lang="en-GB" sz="20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2C80BD-F923-746F-254B-8836251F60B8}"/>
              </a:ext>
            </a:extLst>
          </p:cNvPr>
          <p:cNvSpPr txBox="1">
            <a:spLocks/>
          </p:cNvSpPr>
          <p:nvPr/>
        </p:nvSpPr>
        <p:spPr>
          <a:xfrm>
            <a:off x="609600" y="311785"/>
            <a:ext cx="7772400" cy="91440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dirty="0">
                <a:highlight>
                  <a:srgbClr val="FFFF00"/>
                </a:highlight>
              </a:rPr>
              <a:t>Group Activity</a:t>
            </a:r>
            <a:r>
              <a:rPr lang="en-US" sz="1600" dirty="0"/>
              <a:t>– </a:t>
            </a:r>
            <a:r>
              <a:rPr lang="en-US" sz="2400" dirty="0"/>
              <a:t>30 Minutes</a:t>
            </a:r>
            <a:r>
              <a:rPr lang="en-US" sz="2400" dirty="0">
                <a:highlight>
                  <a:srgbClr val="FFFF00"/>
                </a:highlight>
              </a:rPr>
              <a:t> </a:t>
            </a:r>
            <a:endParaRPr lang="en-US" sz="3600" b="1" dirty="0"/>
          </a:p>
        </p:txBody>
      </p:sp>
    </p:spTree>
    <p:extLst>
      <p:ext uri="{BB962C8B-B14F-4D97-AF65-F5344CB8AC3E}">
        <p14:creationId xmlns:p14="http://schemas.microsoft.com/office/powerpoint/2010/main" val="342658461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AA0257-8615-1ED0-1A83-1CA7674F23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052875F1-6CAB-7F65-9041-0DBD6DE9E63F}"/>
              </a:ext>
            </a:extLst>
          </p:cNvPr>
          <p:cNvSpPr>
            <a:spLocks noGrp="1"/>
          </p:cNvSpPr>
          <p:nvPr/>
        </p:nvSpPr>
        <p:spPr>
          <a:xfrm>
            <a:off x="2971800" y="3810000"/>
            <a:ext cx="5806988" cy="1405515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2800" dirty="0"/>
              <a:t>Next week we will study</a:t>
            </a:r>
          </a:p>
          <a:p>
            <a:pPr marL="0" indent="0" algn="ctr">
              <a:buNone/>
            </a:pPr>
            <a:r>
              <a:rPr lang="en-GB" sz="2800" b="1" dirty="0"/>
              <a:t>Research in international marketing</a:t>
            </a:r>
          </a:p>
          <a:p>
            <a:pPr marL="0" indent="0" algn="ctr">
              <a:buNone/>
            </a:pPr>
            <a:r>
              <a:rPr lang="en-GB" sz="2800" b="1" dirty="0"/>
              <a:t>Assessment surgeries</a:t>
            </a:r>
          </a:p>
          <a:p>
            <a:pPr algn="ctr">
              <a:buFont typeface="Wingdings" pitchFamily="2" charset="2"/>
              <a:buChar char="v"/>
            </a:pPr>
            <a:endParaRPr lang="en-GB" dirty="0"/>
          </a:p>
          <a:p>
            <a:pPr algn="ctr">
              <a:buFont typeface="Wingdings" pitchFamily="2" charset="2"/>
              <a:buChar char="v"/>
            </a:pPr>
            <a:endParaRPr lang="en-GB" dirty="0"/>
          </a:p>
          <a:p>
            <a:pPr algn="ctr"/>
            <a:endParaRPr lang="en-GB" dirty="0"/>
          </a:p>
        </p:txBody>
      </p:sp>
      <p:sp>
        <p:nvSpPr>
          <p:cNvPr id="3" name="TextBox 4">
            <a:extLst>
              <a:ext uri="{FF2B5EF4-FFF2-40B4-BE49-F238E27FC236}">
                <a16:creationId xmlns:a16="http://schemas.microsoft.com/office/drawing/2014/main" id="{5120C0F2-0D23-0ED8-9D89-4B66AD19E2BC}"/>
              </a:ext>
            </a:extLst>
          </p:cNvPr>
          <p:cNvSpPr txBox="1"/>
          <p:nvPr/>
        </p:nvSpPr>
        <p:spPr>
          <a:xfrm>
            <a:off x="76200" y="457200"/>
            <a:ext cx="411221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Any questions?</a:t>
            </a:r>
            <a:endParaRPr lang="en-GB" sz="3600" b="1" dirty="0">
              <a:highlight>
                <a:srgbClr val="FFFF00"/>
              </a:highlight>
            </a:endParaRPr>
          </a:p>
        </p:txBody>
      </p:sp>
      <p:pic>
        <p:nvPicPr>
          <p:cNvPr id="4" name="Picture 3" descr="Image result for any questions gif">
            <a:extLst>
              <a:ext uri="{FF2B5EF4-FFF2-40B4-BE49-F238E27FC236}">
                <a16:creationId xmlns:a16="http://schemas.microsoft.com/office/drawing/2014/main" id="{73F1C5A4-488F-D9AA-47DC-B20F8A7F71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387" y="1075346"/>
            <a:ext cx="3500026" cy="21181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1507107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3F09BC-F1AB-3DBA-E0C8-F4028AE8E5BD}"/>
              </a:ext>
            </a:extLst>
          </p:cNvPr>
          <p:cNvSpPr txBox="1">
            <a:spLocks/>
          </p:cNvSpPr>
          <p:nvPr/>
        </p:nvSpPr>
        <p:spPr>
          <a:xfrm>
            <a:off x="628650" y="533400"/>
            <a:ext cx="78867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3DF2C6-A3C3-EDAD-D110-1452F43595EE}"/>
              </a:ext>
            </a:extLst>
          </p:cNvPr>
          <p:cNvSpPr txBox="1">
            <a:spLocks/>
          </p:cNvSpPr>
          <p:nvPr/>
        </p:nvSpPr>
        <p:spPr>
          <a:xfrm>
            <a:off x="628650" y="1352524"/>
            <a:ext cx="7886700" cy="4152952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5938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–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5663" indent="-2794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Courier New" panose="02070309020205020404" pitchFamily="49" charset="0"/>
              <a:buChar char="o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90663" indent="-347663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</a:pPr>
            <a:endParaRPr lang="en-GB" sz="1400" b="0" i="0" dirty="0">
              <a:effectLst/>
              <a:latin typeface="Aptos" panose="020B0004020202020204" pitchFamily="34" charset="0"/>
            </a:endParaRP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1400" b="0" i="0" dirty="0">
                <a:effectLst/>
                <a:latin typeface="Aptos" panose="020B0004020202020204" pitchFamily="34" charset="0"/>
              </a:rPr>
              <a:t>Baack, D. G. (2018). </a:t>
            </a:r>
            <a:r>
              <a:rPr lang="en-GB" sz="1400" b="0" i="1" dirty="0">
                <a:effectLst/>
                <a:latin typeface="Aptos" panose="020B0004020202020204" pitchFamily="34" charset="0"/>
              </a:rPr>
              <a:t>International marketing</a:t>
            </a:r>
            <a:r>
              <a:rPr lang="en-GB" sz="1400" b="0" i="0" dirty="0">
                <a:effectLst/>
                <a:latin typeface="Aptos" panose="020B0004020202020204" pitchFamily="34" charset="0"/>
              </a:rPr>
              <a:t>., 2nd edition. London: SAGE Publications.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1400" dirty="0" err="1">
                <a:latin typeface="Aptos" panose="020B0004020202020204" pitchFamily="34" charset="0"/>
              </a:rPr>
              <a:t>Czinkota</a:t>
            </a:r>
            <a:r>
              <a:rPr lang="en-GB" sz="1400" dirty="0">
                <a:latin typeface="Aptos" panose="020B0004020202020204" pitchFamily="34" charset="0"/>
              </a:rPr>
              <a:t>, M.R. (2011) </a:t>
            </a:r>
            <a:r>
              <a:rPr lang="en-GB" sz="1400" i="1" dirty="0">
                <a:latin typeface="Aptos" panose="020B0004020202020204" pitchFamily="34" charset="0"/>
              </a:rPr>
              <a:t>International Marketing</a:t>
            </a:r>
            <a:r>
              <a:rPr lang="en-GB" sz="1400" dirty="0">
                <a:latin typeface="Aptos" panose="020B0004020202020204" pitchFamily="34" charset="0"/>
              </a:rPr>
              <a:t>. </a:t>
            </a:r>
            <a:r>
              <a:rPr lang="en-GB" sz="1400" dirty="0" err="1">
                <a:latin typeface="Aptos" panose="020B0004020202020204" pitchFamily="34" charset="0"/>
              </a:rPr>
              <a:t>Hampsire</a:t>
            </a:r>
            <a:r>
              <a:rPr lang="en-GB" sz="1400" dirty="0">
                <a:latin typeface="Aptos" panose="020B0004020202020204" pitchFamily="34" charset="0"/>
              </a:rPr>
              <a:t>: Cengage Learning.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1400" b="0" i="0" dirty="0">
                <a:solidFill>
                  <a:srgbClr val="3A3A3A"/>
                </a:solidFill>
                <a:effectLst/>
                <a:latin typeface="Aptos" panose="020B0004020202020204" pitchFamily="34" charset="0"/>
              </a:rPr>
              <a:t>De </a:t>
            </a:r>
            <a:r>
              <a:rPr lang="en-GB" sz="1400" b="0" i="0" dirty="0" err="1">
                <a:solidFill>
                  <a:srgbClr val="3A3A3A"/>
                </a:solidFill>
                <a:effectLst/>
                <a:latin typeface="Aptos" panose="020B0004020202020204" pitchFamily="34" charset="0"/>
              </a:rPr>
              <a:t>Búrca</a:t>
            </a:r>
            <a:r>
              <a:rPr lang="en-GB" sz="1400" b="0" i="0" dirty="0">
                <a:solidFill>
                  <a:srgbClr val="3A3A3A"/>
                </a:solidFill>
                <a:effectLst/>
                <a:latin typeface="Aptos" panose="020B0004020202020204" pitchFamily="34" charset="0"/>
              </a:rPr>
              <a:t>, S., Fletcher, R. and Brown, L. (2004) </a:t>
            </a:r>
            <a:r>
              <a:rPr lang="en-GB" sz="1400" b="0" i="1" dirty="0">
                <a:solidFill>
                  <a:srgbClr val="3A3A3A"/>
                </a:solidFill>
                <a:effectLst/>
                <a:latin typeface="Aptos" panose="020B0004020202020204" pitchFamily="34" charset="0"/>
              </a:rPr>
              <a:t>International marketing : an SME perspective</a:t>
            </a:r>
            <a:r>
              <a:rPr lang="en-GB" sz="1400" b="0" i="0" dirty="0">
                <a:solidFill>
                  <a:srgbClr val="3A3A3A"/>
                </a:solidFill>
                <a:effectLst/>
                <a:latin typeface="Aptos" panose="020B0004020202020204" pitchFamily="34" charset="0"/>
              </a:rPr>
              <a:t>. 1st ed. Harlow, England: FT Prentice Hall.</a:t>
            </a:r>
            <a:endParaRPr lang="en-GB" sz="1400" dirty="0">
              <a:latin typeface="Aptos" panose="020B0004020202020204" pitchFamily="34" charset="0"/>
            </a:endParaRP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1400" dirty="0">
                <a:latin typeface="Aptos" panose="020B0004020202020204" pitchFamily="34" charset="0"/>
              </a:rPr>
              <a:t>Doole, I. and Lowe, R. (2012) </a:t>
            </a:r>
            <a:r>
              <a:rPr lang="en-GB" sz="1400" i="1" dirty="0">
                <a:latin typeface="Aptos" panose="020B0004020202020204" pitchFamily="34" charset="0"/>
              </a:rPr>
              <a:t>International marketing strategy : analysis, development and implementation</a:t>
            </a:r>
            <a:r>
              <a:rPr lang="en-GB" sz="1400" dirty="0">
                <a:latin typeface="Aptos" panose="020B0004020202020204" pitchFamily="34" charset="0"/>
              </a:rPr>
              <a:t>. Cengage Learning.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1400" dirty="0">
                <a:latin typeface="Aptos" panose="020B0004020202020204" pitchFamily="34" charset="0"/>
              </a:rPr>
              <a:t>Keegan, W.J. and Green, M.C. (2013) </a:t>
            </a:r>
            <a:r>
              <a:rPr lang="en-GB" sz="1400" i="1" dirty="0">
                <a:latin typeface="Aptos" panose="020B0004020202020204" pitchFamily="34" charset="0"/>
              </a:rPr>
              <a:t>Global marketing</a:t>
            </a:r>
            <a:r>
              <a:rPr lang="en-GB" sz="1400" dirty="0">
                <a:latin typeface="Aptos" panose="020B0004020202020204" pitchFamily="34" charset="0"/>
              </a:rPr>
              <a:t>. 7th ed., global ed. Boston, Mass. ; London: Pearson.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1400" dirty="0">
                <a:latin typeface="Aptos" panose="020B0004020202020204" pitchFamily="34" charset="0"/>
              </a:rPr>
              <a:t>Ko, E., Kim, E., Taylor, C. R., Kim, K. H., &amp; Kang, I. J. (2007). Cross-national market segmentation in the fashion industry: A study of European, Korean, and US consumers. International Marketing Review, 24(5), 629–651. 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1400" dirty="0">
                <a:latin typeface="Aptos" panose="020B0004020202020204" pitchFamily="34" charset="0"/>
              </a:rPr>
              <a:t>Mathur, U. C. (2008). </a:t>
            </a:r>
            <a:r>
              <a:rPr lang="en-GB" sz="1400" i="1" dirty="0">
                <a:latin typeface="Aptos" panose="020B0004020202020204" pitchFamily="34" charset="0"/>
              </a:rPr>
              <a:t>International marketing management : text and cases</a:t>
            </a:r>
            <a:r>
              <a:rPr lang="en-GB" sz="1400" dirty="0">
                <a:latin typeface="Aptos" panose="020B0004020202020204" pitchFamily="34" charset="0"/>
              </a:rPr>
              <a:t>. SAGE.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1400" dirty="0">
                <a:latin typeface="Aptos" panose="020B0004020202020204" pitchFamily="34" charset="0"/>
              </a:rPr>
              <a:t>Wind, Y., &amp; Douglas, S. P. (1972). International market segmentation. European Journal of Marketing, 6(1), 17–25.</a:t>
            </a:r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endParaRPr lang="en-GB" sz="1400" dirty="0">
              <a:latin typeface="Aptos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6678865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CDC PPT master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Arial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DC PPT master theme" id="{54717623-23ED-4358-9C73-6518671C19EC}" vid="{8348790F-27F1-4F39-885D-2376FA45C8DD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CW_TEMPLATE_PPTX</Template>
  <TotalTime>9018</TotalTime>
  <Words>2080</Words>
  <Application>Microsoft Office PowerPoint</Application>
  <PresentationFormat>On-screen Show (4:3)</PresentationFormat>
  <Paragraphs>209</Paragraphs>
  <Slides>41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41</vt:i4>
      </vt:variant>
    </vt:vector>
  </HeadingPairs>
  <TitlesOfParts>
    <vt:vector size="50" baseType="lpstr">
      <vt:lpstr>Aptos</vt:lpstr>
      <vt:lpstr>Aptos Display</vt:lpstr>
      <vt:lpstr>Arial</vt:lpstr>
      <vt:lpstr>Calibri</vt:lpstr>
      <vt:lpstr>Courier New</vt:lpstr>
      <vt:lpstr>Symbol</vt:lpstr>
      <vt:lpstr>Wingdings</vt:lpstr>
      <vt:lpstr>Custom Design</vt:lpstr>
      <vt:lpstr>CDC PPT master theme</vt:lpstr>
      <vt:lpstr>International Marketing: Principles and Practices LCMB 7026</vt:lpstr>
      <vt:lpstr>Week Eight</vt:lpstr>
      <vt:lpstr>Last week</vt:lpstr>
      <vt:lpstr>PowerPoint Presentation</vt:lpstr>
      <vt:lpstr>To refresh your memory</vt:lpstr>
      <vt:lpstr>To refresh your memory</vt:lpstr>
      <vt:lpstr>To refresh your memory</vt:lpstr>
      <vt:lpstr>How does today’s session link to your assessment?</vt:lpstr>
      <vt:lpstr>Learning objective #1</vt:lpstr>
      <vt:lpstr>International marketing channels</vt:lpstr>
      <vt:lpstr>International marketing channel decisions</vt:lpstr>
      <vt:lpstr>Distribution intensity</vt:lpstr>
      <vt:lpstr>International distribution intensity approach</vt:lpstr>
      <vt:lpstr>Selection of distribution channels</vt:lpstr>
      <vt:lpstr>Channel length</vt:lpstr>
      <vt:lpstr>Managing international distribution channels</vt:lpstr>
      <vt:lpstr>Selecting intermediary arrangements</vt:lpstr>
      <vt:lpstr>Selecting intermediary arrangements</vt:lpstr>
      <vt:lpstr>PowerPoint Presentation</vt:lpstr>
      <vt:lpstr>PowerPoint Presentation</vt:lpstr>
      <vt:lpstr>Learning objective #2</vt:lpstr>
      <vt:lpstr>International marketing channel functions</vt:lpstr>
      <vt:lpstr>Warehousing, inventory control, and materials handling</vt:lpstr>
      <vt:lpstr>Address discrepancies of assortment</vt:lpstr>
      <vt:lpstr>The sorting function</vt:lpstr>
      <vt:lpstr>Transportation</vt:lpstr>
      <vt:lpstr>Learning objective #3</vt:lpstr>
      <vt:lpstr>Physical distribution</vt:lpstr>
      <vt:lpstr>Five tasks of physical distribution</vt:lpstr>
      <vt:lpstr>Materials handling</vt:lpstr>
      <vt:lpstr>Inventory location</vt:lpstr>
      <vt:lpstr>Distribution centers</vt:lpstr>
      <vt:lpstr>Inventory control</vt:lpstr>
      <vt:lpstr>Order processing</vt:lpstr>
      <vt:lpstr>Terrorism and international marketing channels</vt:lpstr>
      <vt:lpstr>Learning objective #4</vt:lpstr>
      <vt:lpstr>International retailing</vt:lpstr>
      <vt:lpstr>Types of international retail outlets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Part One Essentials of International Marketing   Chapter One Introduction to International Marketing</dc:title>
  <dc:creator>Dan Baack</dc:creator>
  <cp:lastModifiedBy>Dian Mayasari</cp:lastModifiedBy>
  <cp:revision>892</cp:revision>
  <dcterms:created xsi:type="dcterms:W3CDTF">2011-10-11T02:36:14Z</dcterms:created>
  <dcterms:modified xsi:type="dcterms:W3CDTF">2025-04-23T04:32:34Z</dcterms:modified>
</cp:coreProperties>
</file>