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5" r:id="rId10"/>
  </p:sldIdLst>
  <p:sldSz cx="18288000" cy="10287000"/>
  <p:notesSz cx="6858000" cy="9144000"/>
  <p:embeddedFontLst>
    <p:embeddedFont>
      <p:font typeface="DM Sans Bold" panose="020B0604020202020204"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434" autoAdjust="0"/>
  </p:normalViewPr>
  <p:slideViewPr>
    <p:cSldViewPr>
      <p:cViewPr varScale="1">
        <p:scale>
          <a:sx n="59" d="100"/>
          <a:sy n="59" d="100"/>
        </p:scale>
        <p:origin x="34" y="-11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Benghiac" userId="4e5e1b98e2be28c0" providerId="LiveId" clId="{50F54C68-37BA-4F31-AE13-7C3C7BA3E5A5}"/>
    <pc:docChg chg="modSld">
      <pc:chgData name="Alexandra Benghiac" userId="4e5e1b98e2be28c0" providerId="LiveId" clId="{50F54C68-37BA-4F31-AE13-7C3C7BA3E5A5}" dt="2025-11-28T19:33:34.573" v="34" actId="20577"/>
      <pc:docMkLst>
        <pc:docMk/>
      </pc:docMkLst>
      <pc:sldChg chg="modSp mod">
        <pc:chgData name="Alexandra Benghiac" userId="4e5e1b98e2be28c0" providerId="LiveId" clId="{50F54C68-37BA-4F31-AE13-7C3C7BA3E5A5}" dt="2025-11-28T19:32:33.458" v="30" actId="20577"/>
        <pc:sldMkLst>
          <pc:docMk/>
          <pc:sldMk cId="0" sldId="256"/>
        </pc:sldMkLst>
        <pc:graphicFrameChg chg="modGraphic">
          <ac:chgData name="Alexandra Benghiac" userId="4e5e1b98e2be28c0" providerId="LiveId" clId="{50F54C68-37BA-4F31-AE13-7C3C7BA3E5A5}" dt="2025-11-28T19:32:33.458" v="30" actId="20577"/>
          <ac:graphicFrameMkLst>
            <pc:docMk/>
            <pc:sldMk cId="0" sldId="256"/>
            <ac:graphicFrameMk id="27" creationId="{00000000-0000-0000-0000-000000000000}"/>
          </ac:graphicFrameMkLst>
        </pc:graphicFrameChg>
      </pc:sldChg>
      <pc:sldChg chg="modSp mod">
        <pc:chgData name="Alexandra Benghiac" userId="4e5e1b98e2be28c0" providerId="LiveId" clId="{50F54C68-37BA-4F31-AE13-7C3C7BA3E5A5}" dt="2025-11-28T19:33:34.573" v="34" actId="20577"/>
        <pc:sldMkLst>
          <pc:docMk/>
          <pc:sldMk cId="0" sldId="262"/>
        </pc:sldMkLst>
        <pc:spChg chg="mod">
          <ac:chgData name="Alexandra Benghiac" userId="4e5e1b98e2be28c0" providerId="LiveId" clId="{50F54C68-37BA-4F31-AE13-7C3C7BA3E5A5}" dt="2025-11-28T19:33:34.573" v="34" actId="20577"/>
          <ac:spMkLst>
            <pc:docMk/>
            <pc:sldMk cId="0" sldId="262"/>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90BE15-19EE-44CD-8A70-AFA121AB86AD}" type="datetimeFigureOut">
              <a:rPr lang="en-IN" smtClean="0"/>
              <a:t>28-11-2025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50DFF7-4FE3-4808-91F6-28832AE82E44}" type="slidenum">
              <a:rPr lang="en-IN" smtClean="0"/>
              <a:t>‹#›</a:t>
            </a:fld>
            <a:endParaRPr lang="en-IN"/>
          </a:p>
        </p:txBody>
      </p:sp>
    </p:spTree>
    <p:extLst>
      <p:ext uri="{BB962C8B-B14F-4D97-AF65-F5344CB8AC3E}">
        <p14:creationId xmlns:p14="http://schemas.microsoft.com/office/powerpoint/2010/main" val="2622630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In a team, effective relationships are significant for enhancing productivity in the first place. A positive relationship among team members indicates higher workplace motivation and engagement. Improved collaboration is another preliminary benefit of effective relationships. These relationships build a foundation of trust to make </a:t>
            </a:r>
            <a:r>
              <a:rPr lang="en-GB" sz="1200" kern="1200" dirty="0" err="1">
                <a:solidFill>
                  <a:schemeClr val="tx1"/>
                </a:solidFill>
                <a:effectLst/>
                <a:latin typeface="Arial" panose="020B0604020202020204" pitchFamily="34" charset="0"/>
                <a:ea typeface="+mn-ea"/>
                <a:cs typeface="Arial" panose="020B0604020202020204" pitchFamily="34" charset="0"/>
              </a:rPr>
              <a:t>teamworking</a:t>
            </a:r>
            <a:r>
              <a:rPr lang="en-GB" sz="1200" kern="1200" dirty="0">
                <a:solidFill>
                  <a:schemeClr val="tx1"/>
                </a:solidFill>
                <a:effectLst/>
                <a:latin typeface="Arial" panose="020B0604020202020204" pitchFamily="34" charset="0"/>
                <a:ea typeface="+mn-ea"/>
                <a:cs typeface="Arial" panose="020B0604020202020204" pitchFamily="34" charset="0"/>
              </a:rPr>
              <a:t> efforts smoother and more effective. A supportive environment stemming from strengthened relationships can also create a feasible environment for innovation and creativity (Schmutz </a:t>
            </a:r>
            <a:r>
              <a:rPr lang="en-GB" sz="1200" i="1" kern="1200" dirty="0">
                <a:solidFill>
                  <a:schemeClr val="tx1"/>
                </a:solidFill>
                <a:effectLst/>
                <a:latin typeface="Arial" panose="020B0604020202020204" pitchFamily="34" charset="0"/>
                <a:ea typeface="+mn-ea"/>
                <a:cs typeface="Arial" panose="020B0604020202020204" pitchFamily="34" charset="0"/>
              </a:rPr>
              <a:t>et al. </a:t>
            </a:r>
            <a:r>
              <a:rPr lang="en-GB" sz="1200" kern="1200" dirty="0">
                <a:solidFill>
                  <a:schemeClr val="tx1"/>
                </a:solidFill>
                <a:effectLst/>
                <a:latin typeface="Arial" panose="020B0604020202020204" pitchFamily="34" charset="0"/>
                <a:ea typeface="+mn-ea"/>
                <a:cs typeface="Arial" panose="020B0604020202020204" pitchFamily="34" charset="0"/>
              </a:rPr>
              <a:t>2019).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A50DFF7-4FE3-4808-91F6-28832AE82E44}" type="slidenum">
              <a:rPr lang="en-IN" smtClean="0"/>
              <a:t>2</a:t>
            </a:fld>
            <a:endParaRPr lang="en-IN"/>
          </a:p>
        </p:txBody>
      </p:sp>
    </p:spTree>
    <p:extLst>
      <p:ext uri="{BB962C8B-B14F-4D97-AF65-F5344CB8AC3E}">
        <p14:creationId xmlns:p14="http://schemas.microsoft.com/office/powerpoint/2010/main" val="683716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As a leader of the team, it is essential to foster an environment where the team members can feel free or encouraged to share their perspectives and new ideas. These ideas can further be recognised and appreciated to boost their morale and their significance for the team. Team leaders are also accountable for building trust by focusing on a consistent, transparent, and reliable team environment. Conflicts can be addressed constructively with the involved members to arrive at a mutually agreed solution.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A50DFF7-4FE3-4808-91F6-28832AE82E44}" type="slidenum">
              <a:rPr lang="en-IN" smtClean="0"/>
              <a:t>3</a:t>
            </a:fld>
            <a:endParaRPr lang="en-IN"/>
          </a:p>
        </p:txBody>
      </p:sp>
    </p:spTree>
    <p:extLst>
      <p:ext uri="{BB962C8B-B14F-4D97-AF65-F5344CB8AC3E}">
        <p14:creationId xmlns:p14="http://schemas.microsoft.com/office/powerpoint/2010/main" val="2764135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Rewards can lead to the creation of a positive atmosphere where the members of the team feel that their hard work and contributions are being recognised. It leads to higher motivation and engagement among members. Team-based reward systems motivate individuals to work collaboratively towards the achievement of common goals and objectives. Leaders can also ensure the fact that employees are working in the same direction and prevent altered team dynamics.</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A50DFF7-4FE3-4808-91F6-28832AE82E44}" type="slidenum">
              <a:rPr lang="en-IN" smtClean="0"/>
              <a:t>4</a:t>
            </a:fld>
            <a:endParaRPr lang="en-IN"/>
          </a:p>
        </p:txBody>
      </p:sp>
    </p:spTree>
    <p:extLst>
      <p:ext uri="{BB962C8B-B14F-4D97-AF65-F5344CB8AC3E}">
        <p14:creationId xmlns:p14="http://schemas.microsoft.com/office/powerpoint/2010/main" val="1496128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recognition of team achievements strengthens the bond between different members of the team. A supportive environment is fostered where individual members feel comfortable sharing their viewpoints and taking calculated risks. Recognition of specific behaviours helps highlight the behaviours and actions appreciated and accepted by others. This clarification guides team members on the actual perception of success, aligning individual efforts with team contributions.</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A50DFF7-4FE3-4808-91F6-28832AE82E44}" type="slidenum">
              <a:rPr lang="en-IN" smtClean="0"/>
              <a:t>5</a:t>
            </a:fld>
            <a:endParaRPr lang="en-IN"/>
          </a:p>
        </p:txBody>
      </p:sp>
    </p:spTree>
    <p:extLst>
      <p:ext uri="{BB962C8B-B14F-4D97-AF65-F5344CB8AC3E}">
        <p14:creationId xmlns:p14="http://schemas.microsoft.com/office/powerpoint/2010/main" val="1352771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Entrusting team members with responsibilities and authority, leaders showcase confidence in their core competencies and capabilities. It is a powerful tool for motivation that boosts morale and overall team dynamics. Effective delegation also requires clear instructions, regular follow-ups, and an open dialogue. These efforts are crucial for establishing a collaborative environment where members are encouraged to coordinate and share knowledge to achieve common goals.  </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2A50DFF7-4FE3-4808-91F6-28832AE82E44}" type="slidenum">
              <a:rPr lang="en-IN" smtClean="0"/>
              <a:t>6</a:t>
            </a:fld>
            <a:endParaRPr lang="en-IN"/>
          </a:p>
        </p:txBody>
      </p:sp>
    </p:spTree>
    <p:extLst>
      <p:ext uri="{BB962C8B-B14F-4D97-AF65-F5344CB8AC3E}">
        <p14:creationId xmlns:p14="http://schemas.microsoft.com/office/powerpoint/2010/main" val="1738775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106857">
            <a:off x="8057597" y="-5264580"/>
            <a:ext cx="13330839" cy="14144126"/>
          </a:xfrm>
          <a:custGeom>
            <a:avLst/>
            <a:gdLst/>
            <a:ahLst/>
            <a:cxnLst/>
            <a:rect l="l" t="t" r="r" b="b"/>
            <a:pathLst>
              <a:path w="13330839" h="14144126">
                <a:moveTo>
                  <a:pt x="0" y="0"/>
                </a:moveTo>
                <a:lnTo>
                  <a:pt x="13330839" y="0"/>
                </a:lnTo>
                <a:lnTo>
                  <a:pt x="13330839" y="14144126"/>
                </a:lnTo>
                <a:lnTo>
                  <a:pt x="0" y="1414412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14314628" y="553181"/>
            <a:ext cx="2508604" cy="250860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C15C"/>
            </a:solidFill>
          </p:spPr>
          <p:txBody>
            <a:bodyPr/>
            <a:lstStyle/>
            <a:p>
              <a:endParaRPr lang="en-GB"/>
            </a:p>
          </p:txBody>
        </p:sp>
        <p:sp>
          <p:nvSpPr>
            <p:cNvPr id="5" name="TextBox 5"/>
            <p:cNvSpPr txBox="1"/>
            <p:nvPr/>
          </p:nvSpPr>
          <p:spPr>
            <a:xfrm>
              <a:off x="76200" y="-209550"/>
              <a:ext cx="660400" cy="946150"/>
            </a:xfrm>
            <a:prstGeom prst="rect">
              <a:avLst/>
            </a:prstGeom>
          </p:spPr>
          <p:txBody>
            <a:bodyPr lIns="50800" tIns="50800" rIns="50800" bIns="50800" rtlCol="0" anchor="ctr"/>
            <a:lstStyle/>
            <a:p>
              <a:pPr algn="ctr">
                <a:lnSpc>
                  <a:spcPts val="5424"/>
                </a:lnSpc>
              </a:pPr>
              <a:endParaRPr/>
            </a:p>
          </p:txBody>
        </p:sp>
      </p:grpSp>
      <p:grpSp>
        <p:nvGrpSpPr>
          <p:cNvPr id="9" name="Group 9"/>
          <p:cNvGrpSpPr/>
          <p:nvPr/>
        </p:nvGrpSpPr>
        <p:grpSpPr>
          <a:xfrm>
            <a:off x="-1647617" y="8918822"/>
            <a:ext cx="3781844" cy="378184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A78FF"/>
            </a:solidFill>
          </p:spPr>
          <p:txBody>
            <a:bodyPr/>
            <a:lstStyle/>
            <a:p>
              <a:endParaRPr lang="en-GB"/>
            </a:p>
          </p:txBody>
        </p:sp>
        <p:sp>
          <p:nvSpPr>
            <p:cNvPr id="11" name="TextBox 11"/>
            <p:cNvSpPr txBox="1"/>
            <p:nvPr/>
          </p:nvSpPr>
          <p:spPr>
            <a:xfrm>
              <a:off x="76200" y="-209550"/>
              <a:ext cx="660400" cy="946150"/>
            </a:xfrm>
            <a:prstGeom prst="rect">
              <a:avLst/>
            </a:prstGeom>
          </p:spPr>
          <p:txBody>
            <a:bodyPr lIns="50800" tIns="50800" rIns="50800" bIns="50800" rtlCol="0" anchor="ctr"/>
            <a:lstStyle/>
            <a:p>
              <a:pPr algn="ctr">
                <a:lnSpc>
                  <a:spcPts val="5424"/>
                </a:lnSpc>
              </a:pPr>
              <a:endParaRPr/>
            </a:p>
          </p:txBody>
        </p:sp>
      </p:grpSp>
      <p:grpSp>
        <p:nvGrpSpPr>
          <p:cNvPr id="12" name="Group 12"/>
          <p:cNvGrpSpPr/>
          <p:nvPr/>
        </p:nvGrpSpPr>
        <p:grpSpPr>
          <a:xfrm>
            <a:off x="10749824" y="8370431"/>
            <a:ext cx="1096782" cy="1096782"/>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9F2B0"/>
            </a:solidFill>
          </p:spPr>
          <p:txBody>
            <a:bodyPr/>
            <a:lstStyle/>
            <a:p>
              <a:endParaRPr lang="en-GB"/>
            </a:p>
          </p:txBody>
        </p:sp>
        <p:sp>
          <p:nvSpPr>
            <p:cNvPr id="14" name="TextBox 14"/>
            <p:cNvSpPr txBox="1"/>
            <p:nvPr/>
          </p:nvSpPr>
          <p:spPr>
            <a:xfrm>
              <a:off x="76200" y="-209550"/>
              <a:ext cx="660400" cy="946150"/>
            </a:xfrm>
            <a:prstGeom prst="rect">
              <a:avLst/>
            </a:prstGeom>
          </p:spPr>
          <p:txBody>
            <a:bodyPr lIns="50800" tIns="50800" rIns="50800" bIns="50800" rtlCol="0" anchor="ctr"/>
            <a:lstStyle/>
            <a:p>
              <a:pPr algn="ctr">
                <a:lnSpc>
                  <a:spcPts val="5424"/>
                </a:lnSpc>
              </a:pPr>
              <a:endParaRPr/>
            </a:p>
          </p:txBody>
        </p:sp>
      </p:grpSp>
      <p:grpSp>
        <p:nvGrpSpPr>
          <p:cNvPr id="15" name="Group 15"/>
          <p:cNvGrpSpPr/>
          <p:nvPr/>
        </p:nvGrpSpPr>
        <p:grpSpPr>
          <a:xfrm>
            <a:off x="8238967" y="2052234"/>
            <a:ext cx="5246370" cy="5246370"/>
            <a:chOff x="0" y="0"/>
            <a:chExt cx="13716000" cy="13716000"/>
          </a:xfrm>
        </p:grpSpPr>
        <p:sp>
          <p:nvSpPr>
            <p:cNvPr id="16" name="Freeform 16"/>
            <p:cNvSpPr/>
            <p:nvPr/>
          </p:nvSpPr>
          <p:spPr>
            <a:xfrm>
              <a:off x="0" y="0"/>
              <a:ext cx="13716000" cy="13716000"/>
            </a:xfrm>
            <a:custGeom>
              <a:avLst/>
              <a:gdLst/>
              <a:ahLst/>
              <a:cxnLst/>
              <a:rect l="l" t="t" r="r" b="b"/>
              <a:pathLst>
                <a:path w="13716000" h="13716000">
                  <a:moveTo>
                    <a:pt x="6857994" y="0"/>
                  </a:moveTo>
                  <a:lnTo>
                    <a:pt x="6858008" y="0"/>
                  </a:lnTo>
                  <a:cubicBezTo>
                    <a:pt x="10645573" y="1"/>
                    <a:pt x="13716000" y="3070429"/>
                    <a:pt x="13716000" y="6857994"/>
                  </a:cubicBezTo>
                  <a:lnTo>
                    <a:pt x="13716000" y="13716000"/>
                  </a:lnTo>
                  <a:lnTo>
                    <a:pt x="0" y="13716000"/>
                  </a:lnTo>
                  <a:lnTo>
                    <a:pt x="0" y="6857994"/>
                  </a:lnTo>
                  <a:cubicBezTo>
                    <a:pt x="0" y="3070428"/>
                    <a:pt x="3070428" y="0"/>
                    <a:pt x="6857994" y="0"/>
                  </a:cubicBezTo>
                  <a:close/>
                </a:path>
              </a:pathLst>
            </a:custGeom>
            <a:blipFill>
              <a:blip r:embed="rId4"/>
              <a:stretch>
                <a:fillRect l="-25000" r="-25000"/>
              </a:stretch>
            </a:blipFill>
          </p:spPr>
          <p:txBody>
            <a:bodyPr/>
            <a:lstStyle/>
            <a:p>
              <a:endParaRPr lang="en-GB"/>
            </a:p>
          </p:txBody>
        </p:sp>
      </p:grpSp>
      <p:grpSp>
        <p:nvGrpSpPr>
          <p:cNvPr id="17" name="Group 17"/>
          <p:cNvGrpSpPr/>
          <p:nvPr/>
        </p:nvGrpSpPr>
        <p:grpSpPr>
          <a:xfrm>
            <a:off x="13856812" y="4159662"/>
            <a:ext cx="5963027" cy="5876760"/>
            <a:chOff x="0" y="0"/>
            <a:chExt cx="824731" cy="812800"/>
          </a:xfrm>
        </p:grpSpPr>
        <p:sp>
          <p:nvSpPr>
            <p:cNvPr id="18" name="Freeform 18"/>
            <p:cNvSpPr/>
            <p:nvPr/>
          </p:nvSpPr>
          <p:spPr>
            <a:xfrm>
              <a:off x="0" y="0"/>
              <a:ext cx="824731" cy="812800"/>
            </a:xfrm>
            <a:custGeom>
              <a:avLst/>
              <a:gdLst/>
              <a:ahLst/>
              <a:cxnLst/>
              <a:rect l="l" t="t" r="r" b="b"/>
              <a:pathLst>
                <a:path w="824731" h="812800">
                  <a:moveTo>
                    <a:pt x="275059" y="793731"/>
                  </a:moveTo>
                  <a:cubicBezTo>
                    <a:pt x="317341" y="805245"/>
                    <a:pt x="365410" y="812800"/>
                    <a:pt x="412588" y="812800"/>
                  </a:cubicBezTo>
                  <a:cubicBezTo>
                    <a:pt x="459767" y="812800"/>
                    <a:pt x="505165" y="806323"/>
                    <a:pt x="547001" y="794809"/>
                  </a:cubicBezTo>
                  <a:cubicBezTo>
                    <a:pt x="547893" y="794450"/>
                    <a:pt x="548783" y="794450"/>
                    <a:pt x="549672" y="794090"/>
                  </a:cubicBezTo>
                  <a:cubicBezTo>
                    <a:pt x="706785" y="748035"/>
                    <a:pt x="822506" y="626421"/>
                    <a:pt x="824731" y="484298"/>
                  </a:cubicBezTo>
                  <a:lnTo>
                    <a:pt x="824731" y="0"/>
                  </a:lnTo>
                  <a:lnTo>
                    <a:pt x="0" y="0"/>
                  </a:lnTo>
                  <a:lnTo>
                    <a:pt x="0" y="483939"/>
                  </a:lnTo>
                  <a:cubicBezTo>
                    <a:pt x="2225" y="627140"/>
                    <a:pt x="116166" y="748755"/>
                    <a:pt x="275059" y="793731"/>
                  </a:cubicBezTo>
                  <a:close/>
                </a:path>
              </a:pathLst>
            </a:custGeom>
            <a:blipFill>
              <a:blip r:embed="rId5"/>
              <a:stretch>
                <a:fillRect t="-17645" b="-17645"/>
              </a:stretch>
            </a:blipFill>
          </p:spPr>
          <p:txBody>
            <a:bodyPr/>
            <a:lstStyle/>
            <a:p>
              <a:endParaRPr lang="en-GB"/>
            </a:p>
          </p:txBody>
        </p:sp>
      </p:grpSp>
      <p:grpSp>
        <p:nvGrpSpPr>
          <p:cNvPr id="19" name="Group 19"/>
          <p:cNvGrpSpPr/>
          <p:nvPr/>
        </p:nvGrpSpPr>
        <p:grpSpPr>
          <a:xfrm>
            <a:off x="841451" y="2388970"/>
            <a:ext cx="6568225" cy="3307374"/>
            <a:chOff x="0" y="0"/>
            <a:chExt cx="1501896" cy="115143"/>
          </a:xfrm>
        </p:grpSpPr>
        <p:sp>
          <p:nvSpPr>
            <p:cNvPr id="20" name="Freeform 20"/>
            <p:cNvSpPr/>
            <p:nvPr/>
          </p:nvSpPr>
          <p:spPr>
            <a:xfrm>
              <a:off x="0" y="0"/>
              <a:ext cx="1501896" cy="115143"/>
            </a:xfrm>
            <a:custGeom>
              <a:avLst/>
              <a:gdLst/>
              <a:ahLst/>
              <a:cxnLst/>
              <a:rect l="l" t="t" r="r" b="b"/>
              <a:pathLst>
                <a:path w="1501896" h="115143">
                  <a:moveTo>
                    <a:pt x="0" y="0"/>
                  </a:moveTo>
                  <a:lnTo>
                    <a:pt x="1501896" y="0"/>
                  </a:lnTo>
                  <a:lnTo>
                    <a:pt x="1501896" y="115143"/>
                  </a:lnTo>
                  <a:lnTo>
                    <a:pt x="0" y="115143"/>
                  </a:lnTo>
                  <a:close/>
                </a:path>
              </a:pathLst>
            </a:custGeom>
            <a:solidFill>
              <a:srgbClr val="69F2B0"/>
            </a:solidFill>
          </p:spPr>
          <p:txBody>
            <a:bodyPr/>
            <a:lstStyle/>
            <a:p>
              <a:endParaRPr lang="en-GB"/>
            </a:p>
          </p:txBody>
        </p:sp>
        <p:sp>
          <p:nvSpPr>
            <p:cNvPr id="21" name="TextBox 21"/>
            <p:cNvSpPr txBox="1"/>
            <p:nvPr/>
          </p:nvSpPr>
          <p:spPr>
            <a:xfrm>
              <a:off x="0" y="-285750"/>
              <a:ext cx="1501896" cy="400893"/>
            </a:xfrm>
            <a:prstGeom prst="rect">
              <a:avLst/>
            </a:prstGeom>
          </p:spPr>
          <p:txBody>
            <a:bodyPr lIns="50800" tIns="50800" rIns="50800" bIns="50800" rtlCol="0" anchor="ctr"/>
            <a:lstStyle/>
            <a:p>
              <a:pPr algn="ctr">
                <a:lnSpc>
                  <a:spcPts val="5424"/>
                </a:lnSpc>
              </a:pPr>
              <a:endParaRPr/>
            </a:p>
          </p:txBody>
        </p:sp>
      </p:grpSp>
      <p:sp>
        <p:nvSpPr>
          <p:cNvPr id="22" name="TextBox 22"/>
          <p:cNvSpPr txBox="1"/>
          <p:nvPr/>
        </p:nvSpPr>
        <p:spPr>
          <a:xfrm>
            <a:off x="304801" y="514821"/>
            <a:ext cx="7698985" cy="1212833"/>
          </a:xfrm>
          <a:prstGeom prst="rect">
            <a:avLst/>
          </a:prstGeom>
          <a:ln>
            <a:solidFill>
              <a:schemeClr val="tx1"/>
            </a:solidFill>
          </a:ln>
        </p:spPr>
        <p:txBody>
          <a:bodyPr wrap="square" lIns="0" tIns="0" rIns="0" bIns="0" rtlCol="0" anchor="t">
            <a:spAutoFit/>
          </a:bodyPr>
          <a:lstStyle/>
          <a:p>
            <a:pPr algn="ctr">
              <a:lnSpc>
                <a:spcPct val="150000"/>
              </a:lnSpc>
            </a:pPr>
            <a:r>
              <a:rPr lang="en-GB"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Effective Team Working and Communication (BMSW4009)</a:t>
            </a:r>
            <a:endParaRPr lang="en-IN"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3" name="TextBox 23"/>
          <p:cNvSpPr txBox="1"/>
          <p:nvPr/>
        </p:nvSpPr>
        <p:spPr>
          <a:xfrm>
            <a:off x="1026951" y="3013358"/>
            <a:ext cx="6082014" cy="2147511"/>
          </a:xfrm>
          <a:prstGeom prst="rect">
            <a:avLst/>
          </a:prstGeom>
        </p:spPr>
        <p:txBody>
          <a:bodyPr lIns="0" tIns="0" rIns="0" bIns="0" rtlCol="0" anchor="t">
            <a:spAutoFit/>
          </a:bodyPr>
          <a:lstStyle/>
          <a:p>
            <a:pPr algn="ctr">
              <a:lnSpc>
                <a:spcPct val="150000"/>
              </a:lnSpc>
            </a:pPr>
            <a:r>
              <a:rPr lang="en-GB" sz="2400" b="1" dirty="0">
                <a:latin typeface="Arial" panose="020B0604020202020204" pitchFamily="34" charset="0"/>
                <a:cs typeface="Arial" panose="020B0604020202020204" pitchFamily="34" charset="0"/>
              </a:rPr>
              <a:t>Assessment: Task 2: Group Presentation</a:t>
            </a:r>
            <a:endParaRPr lang="en-IN" sz="2400" b="1" dirty="0">
              <a:latin typeface="Arial" panose="020B0604020202020204" pitchFamily="34" charset="0"/>
              <a:cs typeface="Arial" panose="020B0604020202020204" pitchFamily="34" charset="0"/>
            </a:endParaRPr>
          </a:p>
          <a:p>
            <a:pPr algn="ctr">
              <a:lnSpc>
                <a:spcPct val="150000"/>
              </a:lnSpc>
            </a:pPr>
            <a:r>
              <a:rPr lang="en-GB" sz="2400" b="1" dirty="0">
                <a:latin typeface="Arial" panose="020B0604020202020204" pitchFamily="34" charset="0"/>
                <a:cs typeface="Arial" panose="020B0604020202020204" pitchFamily="34" charset="0"/>
              </a:rPr>
              <a:t>Topics: How to Build Effective Relationships within a Team</a:t>
            </a:r>
            <a:endParaRPr lang="en-IN" sz="2400" b="1" dirty="0">
              <a:latin typeface="Arial" panose="020B0604020202020204" pitchFamily="34" charset="0"/>
              <a:cs typeface="Arial" panose="020B0604020202020204" pitchFamily="34" charset="0"/>
            </a:endParaRPr>
          </a:p>
          <a:p>
            <a:pPr algn="ctr">
              <a:lnSpc>
                <a:spcPct val="150000"/>
              </a:lnSpc>
            </a:pPr>
            <a:r>
              <a:rPr lang="en-GB" sz="2400" b="1" dirty="0">
                <a:latin typeface="Arial" panose="020B0604020202020204" pitchFamily="34" charset="0"/>
                <a:cs typeface="Arial" panose="020B0604020202020204" pitchFamily="34" charset="0"/>
              </a:rPr>
              <a:t>Reward, Recognition, and Delegation</a:t>
            </a:r>
            <a:endParaRPr lang="en-IN" sz="2400" b="1" dirty="0">
              <a:latin typeface="Arial" panose="020B0604020202020204" pitchFamily="34" charset="0"/>
              <a:cs typeface="Arial" panose="020B0604020202020204" pitchFamily="34" charset="0"/>
            </a:endParaRPr>
          </a:p>
        </p:txBody>
      </p:sp>
      <p:graphicFrame>
        <p:nvGraphicFramePr>
          <p:cNvPr id="27" name="Table 26"/>
          <p:cNvGraphicFramePr>
            <a:graphicFrameLocks noGrp="1"/>
          </p:cNvGraphicFramePr>
          <p:nvPr>
            <p:extLst>
              <p:ext uri="{D42A27DB-BD31-4B8C-83A1-F6EECF244321}">
                <p14:modId xmlns:p14="http://schemas.microsoft.com/office/powerpoint/2010/main" val="105417297"/>
              </p:ext>
            </p:extLst>
          </p:nvPr>
        </p:nvGraphicFramePr>
        <p:xfrm>
          <a:off x="304801" y="6446573"/>
          <a:ext cx="7562692" cy="2286000"/>
        </p:xfrm>
        <a:graphic>
          <a:graphicData uri="http://schemas.openxmlformats.org/drawingml/2006/table">
            <a:tbl>
              <a:tblPr firstRow="1" bandRow="1">
                <a:tableStyleId>{5C22544A-7EE6-4342-B048-85BDC9FD1C3A}</a:tableStyleId>
              </a:tblPr>
              <a:tblGrid>
                <a:gridCol w="3781346">
                  <a:extLst>
                    <a:ext uri="{9D8B030D-6E8A-4147-A177-3AD203B41FA5}">
                      <a16:colId xmlns:a16="http://schemas.microsoft.com/office/drawing/2014/main" val="20000"/>
                    </a:ext>
                  </a:extLst>
                </a:gridCol>
                <a:gridCol w="3781346">
                  <a:extLst>
                    <a:ext uri="{9D8B030D-6E8A-4147-A177-3AD203B41FA5}">
                      <a16:colId xmlns:a16="http://schemas.microsoft.com/office/drawing/2014/main" val="20001"/>
                    </a:ext>
                  </a:extLst>
                </a:gridCol>
              </a:tblGrid>
              <a:tr h="370840">
                <a:tc>
                  <a:txBody>
                    <a:bodyPr/>
                    <a:lstStyle/>
                    <a:p>
                      <a:pPr algn="ctr"/>
                      <a:r>
                        <a:rPr lang="en-US" sz="2400" dirty="0">
                          <a:solidFill>
                            <a:schemeClr val="tx1"/>
                          </a:solidFill>
                          <a:latin typeface="Arial" panose="020B0604020202020204" pitchFamily="34" charset="0"/>
                          <a:cs typeface="Arial" panose="020B0604020202020204" pitchFamily="34" charset="0"/>
                        </a:rPr>
                        <a:t>Student</a:t>
                      </a:r>
                      <a:r>
                        <a:rPr lang="en-US" sz="2400" baseline="0" dirty="0">
                          <a:solidFill>
                            <a:schemeClr val="tx1"/>
                          </a:solidFill>
                          <a:latin typeface="Arial" panose="020B0604020202020204" pitchFamily="34" charset="0"/>
                          <a:cs typeface="Arial" panose="020B0604020202020204" pitchFamily="34" charset="0"/>
                        </a:rPr>
                        <a:t> Names</a:t>
                      </a:r>
                      <a:endParaRPr lang="en-IN" sz="2400" dirty="0">
                        <a:solidFill>
                          <a:schemeClr val="tx1"/>
                        </a:solidFill>
                        <a:latin typeface="Arial" panose="020B0604020202020204" pitchFamily="34" charset="0"/>
                        <a:cs typeface="Arial" panose="020B0604020202020204" pitchFamily="34" charset="0"/>
                      </a:endParaRPr>
                    </a:p>
                  </a:txBody>
                  <a:tcPr/>
                </a:tc>
                <a:tc>
                  <a:txBody>
                    <a:bodyPr/>
                    <a:lstStyle/>
                    <a:p>
                      <a:pPr algn="ctr"/>
                      <a:r>
                        <a:rPr lang="en-US" sz="2400" dirty="0">
                          <a:solidFill>
                            <a:schemeClr val="tx1"/>
                          </a:solidFill>
                          <a:latin typeface="Arial" panose="020B0604020202020204" pitchFamily="34" charset="0"/>
                          <a:cs typeface="Arial" panose="020B0604020202020204" pitchFamily="34" charset="0"/>
                        </a:rPr>
                        <a:t>Student IDs</a:t>
                      </a:r>
                      <a:endParaRPr lang="en-IN" sz="24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370840">
                <a:tc>
                  <a:txBody>
                    <a:bodyPr/>
                    <a:lstStyle/>
                    <a:p>
                      <a:pPr algn="ctr"/>
                      <a:r>
                        <a:rPr lang="en-IN" sz="2400" dirty="0">
                          <a:solidFill>
                            <a:schemeClr val="tx1"/>
                          </a:solidFill>
                          <a:latin typeface="Arial" panose="020B0604020202020204" pitchFamily="34" charset="0"/>
                          <a:cs typeface="Arial" panose="020B0604020202020204" pitchFamily="34" charset="0"/>
                        </a:rPr>
                        <a:t>Elena Alexandra Benghiac</a:t>
                      </a:r>
                    </a:p>
                  </a:txBody>
                  <a:tcPr/>
                </a:tc>
                <a:tc>
                  <a:txBody>
                    <a:bodyPr/>
                    <a:lstStyle/>
                    <a:p>
                      <a:pPr algn="ctr"/>
                      <a:r>
                        <a:rPr lang="en-IN" sz="2400" dirty="0">
                          <a:solidFill>
                            <a:schemeClr val="tx1"/>
                          </a:solidFill>
                          <a:latin typeface="Arial" panose="020B0604020202020204" pitchFamily="34" charset="0"/>
                          <a:cs typeface="Arial" panose="020B0604020202020204" pitchFamily="34" charset="0"/>
                        </a:rPr>
                        <a:t>1812479</a:t>
                      </a:r>
                    </a:p>
                  </a:txBody>
                  <a:tcPr/>
                </a:tc>
                <a:extLst>
                  <a:ext uri="{0D108BD9-81ED-4DB2-BD59-A6C34878D82A}">
                    <a16:rowId xmlns:a16="http://schemas.microsoft.com/office/drawing/2014/main" val="10001"/>
                  </a:ext>
                </a:extLst>
              </a:tr>
              <a:tr h="370840">
                <a:tc>
                  <a:txBody>
                    <a:bodyPr/>
                    <a:lstStyle/>
                    <a:p>
                      <a:pPr algn="ctr"/>
                      <a:endParaRPr lang="en-IN" sz="2400">
                        <a:solidFill>
                          <a:schemeClr val="tx1"/>
                        </a:solidFill>
                        <a:latin typeface="Arial" panose="020B0604020202020204" pitchFamily="34" charset="0"/>
                        <a:cs typeface="Arial" panose="020B0604020202020204" pitchFamily="34" charset="0"/>
                      </a:endParaRPr>
                    </a:p>
                  </a:txBody>
                  <a:tcPr/>
                </a:tc>
                <a:tc>
                  <a:txBody>
                    <a:bodyPr/>
                    <a:lstStyle/>
                    <a:p>
                      <a:pPr algn="ctr"/>
                      <a:endParaRPr lang="en-IN" sz="24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370840">
                <a:tc>
                  <a:txBody>
                    <a:bodyPr/>
                    <a:lstStyle/>
                    <a:p>
                      <a:pPr algn="ctr"/>
                      <a:endParaRPr lang="en-IN" sz="2400">
                        <a:solidFill>
                          <a:schemeClr val="tx1"/>
                        </a:solidFill>
                        <a:latin typeface="Arial" panose="020B0604020202020204" pitchFamily="34" charset="0"/>
                        <a:cs typeface="Arial" panose="020B0604020202020204" pitchFamily="34" charset="0"/>
                      </a:endParaRPr>
                    </a:p>
                  </a:txBody>
                  <a:tcPr/>
                </a:tc>
                <a:tc>
                  <a:txBody>
                    <a:bodyPr/>
                    <a:lstStyle/>
                    <a:p>
                      <a:pPr algn="ctr"/>
                      <a:endParaRPr lang="en-IN" sz="24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370840">
                <a:tc>
                  <a:txBody>
                    <a:bodyPr/>
                    <a:lstStyle/>
                    <a:p>
                      <a:pPr algn="ctr"/>
                      <a:endParaRPr lang="en-IN" sz="2400">
                        <a:solidFill>
                          <a:schemeClr val="tx1"/>
                        </a:solidFill>
                        <a:latin typeface="Arial" panose="020B0604020202020204" pitchFamily="34" charset="0"/>
                        <a:cs typeface="Arial" panose="020B0604020202020204" pitchFamily="34" charset="0"/>
                      </a:endParaRPr>
                    </a:p>
                  </a:txBody>
                  <a:tcPr/>
                </a:tc>
                <a:tc>
                  <a:txBody>
                    <a:bodyPr/>
                    <a:lstStyle/>
                    <a:p>
                      <a:pPr algn="ctr"/>
                      <a:endParaRPr lang="en-IN" sz="24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892970" y="1971001"/>
            <a:ext cx="10861018" cy="1615827"/>
          </a:xfrm>
          <a:prstGeom prst="rect">
            <a:avLst/>
          </a:prstGeom>
        </p:spPr>
        <p:txBody>
          <a:bodyPr lIns="0" tIns="0" rIns="0" bIns="0" rtlCol="0" anchor="t">
            <a:spAutoFit/>
          </a:bodyPr>
          <a:lstStyle/>
          <a:p>
            <a:pPr lvl="0">
              <a:lnSpc>
                <a:spcPts val="6303"/>
              </a:lnSpc>
              <a:spcBef>
                <a:spcPct val="0"/>
              </a:spcBef>
            </a:pPr>
            <a:r>
              <a:rPr lang="en-GB" sz="6000" b="1" dirty="0"/>
              <a:t>Significance Of Effective Relationships Within A Team</a:t>
            </a:r>
            <a:endParaRPr lang="en-US" sz="5400" b="1" u="none" strike="noStrike" spc="-10" dirty="0">
              <a:solidFill>
                <a:srgbClr val="373229"/>
              </a:solidFill>
              <a:latin typeface="DM Sans Bold"/>
              <a:ea typeface="DM Sans Bold"/>
              <a:cs typeface="DM Sans Bold"/>
              <a:sym typeface="DM Sans Bold"/>
            </a:endParaRPr>
          </a:p>
        </p:txBody>
      </p:sp>
      <p:grpSp>
        <p:nvGrpSpPr>
          <p:cNvPr id="3" name="Group 3"/>
          <p:cNvGrpSpPr/>
          <p:nvPr/>
        </p:nvGrpSpPr>
        <p:grpSpPr>
          <a:xfrm>
            <a:off x="1892970" y="3557134"/>
            <a:ext cx="8698830" cy="307166"/>
            <a:chOff x="0" y="0"/>
            <a:chExt cx="1804677" cy="115143"/>
          </a:xfrm>
        </p:grpSpPr>
        <p:sp>
          <p:nvSpPr>
            <p:cNvPr id="4" name="Freeform 4"/>
            <p:cNvSpPr/>
            <p:nvPr/>
          </p:nvSpPr>
          <p:spPr>
            <a:xfrm>
              <a:off x="0" y="0"/>
              <a:ext cx="1804677" cy="115143"/>
            </a:xfrm>
            <a:custGeom>
              <a:avLst/>
              <a:gdLst/>
              <a:ahLst/>
              <a:cxnLst/>
              <a:rect l="l" t="t" r="r" b="b"/>
              <a:pathLst>
                <a:path w="1804677" h="115143">
                  <a:moveTo>
                    <a:pt x="0" y="0"/>
                  </a:moveTo>
                  <a:lnTo>
                    <a:pt x="1804677" y="0"/>
                  </a:lnTo>
                  <a:lnTo>
                    <a:pt x="1804677" y="115143"/>
                  </a:lnTo>
                  <a:lnTo>
                    <a:pt x="0" y="115143"/>
                  </a:lnTo>
                  <a:close/>
                </a:path>
              </a:pathLst>
            </a:custGeom>
            <a:solidFill>
              <a:srgbClr val="69F2B0"/>
            </a:solidFill>
          </p:spPr>
          <p:txBody>
            <a:bodyPr/>
            <a:lstStyle/>
            <a:p>
              <a:endParaRPr lang="en-GB"/>
            </a:p>
          </p:txBody>
        </p:sp>
        <p:sp>
          <p:nvSpPr>
            <p:cNvPr id="5" name="TextBox 5"/>
            <p:cNvSpPr txBox="1"/>
            <p:nvPr/>
          </p:nvSpPr>
          <p:spPr>
            <a:xfrm>
              <a:off x="0" y="-285750"/>
              <a:ext cx="1804677" cy="400893"/>
            </a:xfrm>
            <a:prstGeom prst="rect">
              <a:avLst/>
            </a:prstGeom>
          </p:spPr>
          <p:txBody>
            <a:bodyPr lIns="50800" tIns="50800" rIns="50800" bIns="50800" rtlCol="0" anchor="ctr"/>
            <a:lstStyle/>
            <a:p>
              <a:pPr algn="ctr">
                <a:lnSpc>
                  <a:spcPts val="5424"/>
                </a:lnSpc>
              </a:pPr>
              <a:endParaRPr/>
            </a:p>
          </p:txBody>
        </p:sp>
      </p:grpSp>
      <p:sp>
        <p:nvSpPr>
          <p:cNvPr id="10" name="Freeform 10"/>
          <p:cNvSpPr/>
          <p:nvPr/>
        </p:nvSpPr>
        <p:spPr>
          <a:xfrm rot="-7108590">
            <a:off x="7737279" y="2750329"/>
            <a:ext cx="13330839" cy="14144126"/>
          </a:xfrm>
          <a:custGeom>
            <a:avLst/>
            <a:gdLst/>
            <a:ahLst/>
            <a:cxnLst/>
            <a:rect l="l" t="t" r="r" b="b"/>
            <a:pathLst>
              <a:path w="13330839" h="14144126">
                <a:moveTo>
                  <a:pt x="0" y="0"/>
                </a:moveTo>
                <a:lnTo>
                  <a:pt x="13330839" y="0"/>
                </a:lnTo>
                <a:lnTo>
                  <a:pt x="13330839" y="14144126"/>
                </a:lnTo>
                <a:lnTo>
                  <a:pt x="0" y="141441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1" name="Group 11"/>
          <p:cNvGrpSpPr/>
          <p:nvPr/>
        </p:nvGrpSpPr>
        <p:grpSpPr>
          <a:xfrm>
            <a:off x="12349538" y="827701"/>
            <a:ext cx="4667674" cy="8147649"/>
            <a:chOff x="0" y="0"/>
            <a:chExt cx="587392" cy="1025321"/>
          </a:xfrm>
        </p:grpSpPr>
        <p:sp>
          <p:nvSpPr>
            <p:cNvPr id="12" name="Freeform 12"/>
            <p:cNvSpPr/>
            <p:nvPr/>
          </p:nvSpPr>
          <p:spPr>
            <a:xfrm>
              <a:off x="0" y="0"/>
              <a:ext cx="587392" cy="1025321"/>
            </a:xfrm>
            <a:custGeom>
              <a:avLst/>
              <a:gdLst/>
              <a:ahLst/>
              <a:cxnLst/>
              <a:rect l="l" t="t" r="r" b="b"/>
              <a:pathLst>
                <a:path w="587392" h="1025321">
                  <a:moveTo>
                    <a:pt x="165862" y="0"/>
                  </a:moveTo>
                  <a:lnTo>
                    <a:pt x="421529" y="0"/>
                  </a:lnTo>
                  <a:cubicBezTo>
                    <a:pt x="513133" y="0"/>
                    <a:pt x="587392" y="74259"/>
                    <a:pt x="587392" y="165862"/>
                  </a:cubicBezTo>
                  <a:lnTo>
                    <a:pt x="587392" y="859458"/>
                  </a:lnTo>
                  <a:cubicBezTo>
                    <a:pt x="587392" y="903448"/>
                    <a:pt x="569917" y="945636"/>
                    <a:pt x="538812" y="976741"/>
                  </a:cubicBezTo>
                  <a:cubicBezTo>
                    <a:pt x="507707" y="1007846"/>
                    <a:pt x="465519" y="1025321"/>
                    <a:pt x="421529" y="1025321"/>
                  </a:cubicBezTo>
                  <a:lnTo>
                    <a:pt x="165862" y="1025321"/>
                  </a:lnTo>
                  <a:cubicBezTo>
                    <a:pt x="121873" y="1025321"/>
                    <a:pt x="79685" y="1007846"/>
                    <a:pt x="48580" y="976741"/>
                  </a:cubicBezTo>
                  <a:cubicBezTo>
                    <a:pt x="17475" y="945636"/>
                    <a:pt x="0" y="903448"/>
                    <a:pt x="0" y="859458"/>
                  </a:cubicBezTo>
                  <a:lnTo>
                    <a:pt x="0" y="165862"/>
                  </a:lnTo>
                  <a:cubicBezTo>
                    <a:pt x="0" y="121873"/>
                    <a:pt x="17475" y="79685"/>
                    <a:pt x="48580" y="48580"/>
                  </a:cubicBezTo>
                  <a:cubicBezTo>
                    <a:pt x="79685" y="17475"/>
                    <a:pt x="121873" y="0"/>
                    <a:pt x="165862" y="0"/>
                  </a:cubicBezTo>
                  <a:close/>
                </a:path>
              </a:pathLst>
            </a:custGeom>
            <a:blipFill>
              <a:blip r:embed="rId5"/>
              <a:stretch>
                <a:fillRect l="-8257" r="-8257"/>
              </a:stretch>
            </a:blipFill>
          </p:spPr>
          <p:txBody>
            <a:bodyPr/>
            <a:lstStyle/>
            <a:p>
              <a:endParaRPr lang="en-GB"/>
            </a:p>
          </p:txBody>
        </p:sp>
      </p:grpSp>
      <p:grpSp>
        <p:nvGrpSpPr>
          <p:cNvPr id="13" name="Group 13"/>
          <p:cNvGrpSpPr/>
          <p:nvPr/>
        </p:nvGrpSpPr>
        <p:grpSpPr>
          <a:xfrm>
            <a:off x="-1647617" y="-2093606"/>
            <a:ext cx="3781844" cy="3781844"/>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9F2B0"/>
            </a:solidFill>
          </p:spPr>
          <p:txBody>
            <a:bodyPr/>
            <a:lstStyle/>
            <a:p>
              <a:endParaRPr lang="en-GB"/>
            </a:p>
          </p:txBody>
        </p:sp>
        <p:sp>
          <p:nvSpPr>
            <p:cNvPr id="15" name="TextBox 15"/>
            <p:cNvSpPr txBox="1"/>
            <p:nvPr/>
          </p:nvSpPr>
          <p:spPr>
            <a:xfrm>
              <a:off x="76200" y="-209550"/>
              <a:ext cx="660400" cy="946150"/>
            </a:xfrm>
            <a:prstGeom prst="rect">
              <a:avLst/>
            </a:prstGeom>
          </p:spPr>
          <p:txBody>
            <a:bodyPr lIns="50800" tIns="50800" rIns="50800" bIns="50800" rtlCol="0" anchor="ctr"/>
            <a:lstStyle/>
            <a:p>
              <a:pPr algn="ctr">
                <a:lnSpc>
                  <a:spcPts val="5424"/>
                </a:lnSpc>
              </a:pPr>
              <a:endParaRPr/>
            </a:p>
          </p:txBody>
        </p:sp>
      </p:grpSp>
      <p:grpSp>
        <p:nvGrpSpPr>
          <p:cNvPr id="16" name="Group 16"/>
          <p:cNvGrpSpPr/>
          <p:nvPr/>
        </p:nvGrpSpPr>
        <p:grpSpPr>
          <a:xfrm>
            <a:off x="12058820" y="591455"/>
            <a:ext cx="1096782" cy="1096782"/>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C15C"/>
            </a:solidFill>
          </p:spPr>
          <p:txBody>
            <a:bodyPr/>
            <a:lstStyle/>
            <a:p>
              <a:endParaRPr lang="en-GB"/>
            </a:p>
          </p:txBody>
        </p:sp>
        <p:sp>
          <p:nvSpPr>
            <p:cNvPr id="18" name="TextBox 18"/>
            <p:cNvSpPr txBox="1"/>
            <p:nvPr/>
          </p:nvSpPr>
          <p:spPr>
            <a:xfrm>
              <a:off x="76200" y="-209550"/>
              <a:ext cx="660400" cy="946150"/>
            </a:xfrm>
            <a:prstGeom prst="rect">
              <a:avLst/>
            </a:prstGeom>
          </p:spPr>
          <p:txBody>
            <a:bodyPr lIns="50800" tIns="50800" rIns="50800" bIns="50800" rtlCol="0" anchor="ctr"/>
            <a:lstStyle/>
            <a:p>
              <a:pPr algn="ctr">
                <a:lnSpc>
                  <a:spcPts val="5424"/>
                </a:lnSpc>
              </a:pPr>
              <a:endParaRPr/>
            </a:p>
          </p:txBody>
        </p:sp>
      </p:grpSp>
      <p:sp>
        <p:nvSpPr>
          <p:cNvPr id="19" name="Rectangle 18"/>
          <p:cNvSpPr/>
          <p:nvPr/>
        </p:nvSpPr>
        <p:spPr>
          <a:xfrm>
            <a:off x="1814315" y="4147064"/>
            <a:ext cx="9144000" cy="4044377"/>
          </a:xfrm>
          <a:prstGeom prst="rect">
            <a:avLst/>
          </a:prstGeom>
        </p:spPr>
        <p:txBody>
          <a:bodyPr>
            <a:spAutoFit/>
          </a:bodyPr>
          <a:lstStyle/>
          <a:p>
            <a:pPr marL="342900" lvl="0" indent="-342900" algn="just">
              <a:lnSpc>
                <a:spcPct val="150000"/>
              </a:lnSpc>
              <a:spcBef>
                <a:spcPts val="60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Effective relationships in a workplace are those mutually beneficial connections that colleagues share (Arakelian and Rudolfsson, 2023).</a:t>
            </a:r>
            <a:endParaRPr lang="en-IN" sz="28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These relationships foster a collaborative and supportive environment fueled by open communication and mutual respect.  </a:t>
            </a:r>
            <a:endParaRPr lang="en-IN" sz="2800" u="none" strike="noStrike"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110993" y="2709735"/>
            <a:ext cx="9839728" cy="300144"/>
            <a:chOff x="0" y="0"/>
            <a:chExt cx="1804677" cy="115143"/>
          </a:xfrm>
        </p:grpSpPr>
        <p:sp>
          <p:nvSpPr>
            <p:cNvPr id="3" name="Freeform 3"/>
            <p:cNvSpPr/>
            <p:nvPr/>
          </p:nvSpPr>
          <p:spPr>
            <a:xfrm>
              <a:off x="0" y="0"/>
              <a:ext cx="1804677" cy="115143"/>
            </a:xfrm>
            <a:custGeom>
              <a:avLst/>
              <a:gdLst/>
              <a:ahLst/>
              <a:cxnLst/>
              <a:rect l="l" t="t" r="r" b="b"/>
              <a:pathLst>
                <a:path w="1804677" h="115143">
                  <a:moveTo>
                    <a:pt x="0" y="0"/>
                  </a:moveTo>
                  <a:lnTo>
                    <a:pt x="1804677" y="0"/>
                  </a:lnTo>
                  <a:lnTo>
                    <a:pt x="1804677" y="115143"/>
                  </a:lnTo>
                  <a:lnTo>
                    <a:pt x="0" y="115143"/>
                  </a:lnTo>
                  <a:close/>
                </a:path>
              </a:pathLst>
            </a:custGeom>
            <a:solidFill>
              <a:srgbClr val="69F2B0"/>
            </a:solidFill>
          </p:spPr>
          <p:txBody>
            <a:bodyPr/>
            <a:lstStyle/>
            <a:p>
              <a:endParaRPr lang="en-GB"/>
            </a:p>
          </p:txBody>
        </p:sp>
        <p:sp>
          <p:nvSpPr>
            <p:cNvPr id="4" name="TextBox 4"/>
            <p:cNvSpPr txBox="1"/>
            <p:nvPr/>
          </p:nvSpPr>
          <p:spPr>
            <a:xfrm>
              <a:off x="0" y="-285750"/>
              <a:ext cx="1804677" cy="400893"/>
            </a:xfrm>
            <a:prstGeom prst="rect">
              <a:avLst/>
            </a:prstGeom>
          </p:spPr>
          <p:txBody>
            <a:bodyPr lIns="50800" tIns="50800" rIns="50800" bIns="50800" rtlCol="0" anchor="ctr"/>
            <a:lstStyle/>
            <a:p>
              <a:pPr algn="ctr">
                <a:lnSpc>
                  <a:spcPts val="5424"/>
                </a:lnSpc>
              </a:pPr>
              <a:endParaRPr/>
            </a:p>
          </p:txBody>
        </p:sp>
      </p:grpSp>
      <p:grpSp>
        <p:nvGrpSpPr>
          <p:cNvPr id="5" name="Group 5"/>
          <p:cNvGrpSpPr/>
          <p:nvPr/>
        </p:nvGrpSpPr>
        <p:grpSpPr>
          <a:xfrm>
            <a:off x="-1545712" y="656038"/>
            <a:ext cx="7722737" cy="3552332"/>
            <a:chOff x="0" y="0"/>
            <a:chExt cx="883510" cy="406400"/>
          </a:xfrm>
        </p:grpSpPr>
        <p:sp>
          <p:nvSpPr>
            <p:cNvPr id="6" name="Freeform 6"/>
            <p:cNvSpPr/>
            <p:nvPr/>
          </p:nvSpPr>
          <p:spPr>
            <a:xfrm>
              <a:off x="0" y="0"/>
              <a:ext cx="883510" cy="406400"/>
            </a:xfrm>
            <a:custGeom>
              <a:avLst/>
              <a:gdLst/>
              <a:ahLst/>
              <a:cxnLst/>
              <a:rect l="l" t="t" r="r" b="b"/>
              <a:pathLst>
                <a:path w="883510" h="406400">
                  <a:moveTo>
                    <a:pt x="680310" y="0"/>
                  </a:moveTo>
                  <a:cubicBezTo>
                    <a:pt x="792540" y="0"/>
                    <a:pt x="883510" y="90970"/>
                    <a:pt x="883510" y="203200"/>
                  </a:cubicBezTo>
                  <a:cubicBezTo>
                    <a:pt x="883510" y="315430"/>
                    <a:pt x="792540" y="406400"/>
                    <a:pt x="680310" y="406400"/>
                  </a:cubicBezTo>
                  <a:lnTo>
                    <a:pt x="203200" y="406400"/>
                  </a:lnTo>
                  <a:cubicBezTo>
                    <a:pt x="90970" y="406400"/>
                    <a:pt x="0" y="315430"/>
                    <a:pt x="0" y="203200"/>
                  </a:cubicBezTo>
                  <a:cubicBezTo>
                    <a:pt x="0" y="90970"/>
                    <a:pt x="90970" y="0"/>
                    <a:pt x="203200" y="0"/>
                  </a:cubicBezTo>
                  <a:lnTo>
                    <a:pt x="680310" y="0"/>
                  </a:lnTo>
                </a:path>
              </a:pathLst>
            </a:custGeom>
            <a:blipFill>
              <a:blip r:embed="rId3"/>
              <a:stretch>
                <a:fillRect t="-22466" b="-22466"/>
              </a:stretch>
            </a:blipFill>
          </p:spPr>
          <p:txBody>
            <a:bodyPr/>
            <a:lstStyle/>
            <a:p>
              <a:endParaRPr lang="en-GB"/>
            </a:p>
          </p:txBody>
        </p:sp>
      </p:grpSp>
      <p:grpSp>
        <p:nvGrpSpPr>
          <p:cNvPr id="10" name="Group 10"/>
          <p:cNvGrpSpPr/>
          <p:nvPr/>
        </p:nvGrpSpPr>
        <p:grpSpPr>
          <a:xfrm>
            <a:off x="9917614" y="7753956"/>
            <a:ext cx="7624840" cy="5066088"/>
            <a:chOff x="0" y="0"/>
            <a:chExt cx="2008188" cy="1334278"/>
          </a:xfrm>
        </p:grpSpPr>
        <p:sp>
          <p:nvSpPr>
            <p:cNvPr id="11" name="Freeform 11"/>
            <p:cNvSpPr/>
            <p:nvPr/>
          </p:nvSpPr>
          <p:spPr>
            <a:xfrm>
              <a:off x="0" y="0"/>
              <a:ext cx="2008188" cy="1334278"/>
            </a:xfrm>
            <a:custGeom>
              <a:avLst/>
              <a:gdLst/>
              <a:ahLst/>
              <a:cxnLst/>
              <a:rect l="l" t="t" r="r" b="b"/>
              <a:pathLst>
                <a:path w="2008188" h="1334278">
                  <a:moveTo>
                    <a:pt x="101536" y="0"/>
                  </a:moveTo>
                  <a:lnTo>
                    <a:pt x="1906653" y="0"/>
                  </a:lnTo>
                  <a:cubicBezTo>
                    <a:pt x="1962729" y="0"/>
                    <a:pt x="2008188" y="45459"/>
                    <a:pt x="2008188" y="101536"/>
                  </a:cubicBezTo>
                  <a:lnTo>
                    <a:pt x="2008188" y="1232743"/>
                  </a:lnTo>
                  <a:cubicBezTo>
                    <a:pt x="2008188" y="1259672"/>
                    <a:pt x="1997491" y="1285498"/>
                    <a:pt x="1978449" y="1304539"/>
                  </a:cubicBezTo>
                  <a:cubicBezTo>
                    <a:pt x="1959408" y="1323581"/>
                    <a:pt x="1933582" y="1334278"/>
                    <a:pt x="1906653" y="1334278"/>
                  </a:cubicBezTo>
                  <a:lnTo>
                    <a:pt x="101536" y="1334278"/>
                  </a:lnTo>
                  <a:cubicBezTo>
                    <a:pt x="74607" y="1334278"/>
                    <a:pt x="48781" y="1323581"/>
                    <a:pt x="29739" y="1304539"/>
                  </a:cubicBezTo>
                  <a:cubicBezTo>
                    <a:pt x="10697" y="1285498"/>
                    <a:pt x="0" y="1259672"/>
                    <a:pt x="0" y="1232743"/>
                  </a:cubicBezTo>
                  <a:lnTo>
                    <a:pt x="0" y="101536"/>
                  </a:lnTo>
                  <a:cubicBezTo>
                    <a:pt x="0" y="74607"/>
                    <a:pt x="10697" y="48781"/>
                    <a:pt x="29739" y="29739"/>
                  </a:cubicBezTo>
                  <a:cubicBezTo>
                    <a:pt x="48781" y="10697"/>
                    <a:pt x="74607" y="0"/>
                    <a:pt x="101536" y="0"/>
                  </a:cubicBezTo>
                  <a:close/>
                </a:path>
              </a:pathLst>
            </a:custGeom>
            <a:solidFill>
              <a:srgbClr val="4A78FF"/>
            </a:solidFill>
          </p:spPr>
          <p:txBody>
            <a:bodyPr/>
            <a:lstStyle/>
            <a:p>
              <a:endParaRPr lang="en-GB"/>
            </a:p>
          </p:txBody>
        </p:sp>
        <p:sp>
          <p:nvSpPr>
            <p:cNvPr id="12" name="TextBox 12"/>
            <p:cNvSpPr txBox="1"/>
            <p:nvPr/>
          </p:nvSpPr>
          <p:spPr>
            <a:xfrm>
              <a:off x="0" y="-285750"/>
              <a:ext cx="2008188" cy="1620028"/>
            </a:xfrm>
            <a:prstGeom prst="rect">
              <a:avLst/>
            </a:prstGeom>
          </p:spPr>
          <p:txBody>
            <a:bodyPr lIns="50800" tIns="50800" rIns="50800" bIns="50800" rtlCol="0" anchor="ctr"/>
            <a:lstStyle/>
            <a:p>
              <a:pPr algn="ctr">
                <a:lnSpc>
                  <a:spcPts val="5424"/>
                </a:lnSpc>
              </a:pPr>
              <a:endParaRPr/>
            </a:p>
          </p:txBody>
        </p:sp>
      </p:grpSp>
      <p:sp>
        <p:nvSpPr>
          <p:cNvPr id="13" name="TextBox 13"/>
          <p:cNvSpPr txBox="1"/>
          <p:nvPr/>
        </p:nvSpPr>
        <p:spPr>
          <a:xfrm>
            <a:off x="7029895" y="1176969"/>
            <a:ext cx="10953305" cy="1564531"/>
          </a:xfrm>
          <a:prstGeom prst="rect">
            <a:avLst/>
          </a:prstGeom>
        </p:spPr>
        <p:txBody>
          <a:bodyPr wrap="square" lIns="0" tIns="0" rIns="0" bIns="0" rtlCol="0" anchor="t">
            <a:spAutoFit/>
          </a:bodyPr>
          <a:lstStyle/>
          <a:p>
            <a:pPr lvl="0">
              <a:lnSpc>
                <a:spcPts val="6089"/>
              </a:lnSpc>
              <a:spcBef>
                <a:spcPct val="0"/>
              </a:spcBef>
            </a:pPr>
            <a:r>
              <a:rPr lang="en-GB" sz="5400" b="1" dirty="0">
                <a:latin typeface="Arial" panose="020B0604020202020204" pitchFamily="34" charset="0"/>
                <a:cs typeface="Arial" panose="020B0604020202020204" pitchFamily="34" charset="0"/>
              </a:rPr>
              <a:t>Ways To Establish </a:t>
            </a:r>
          </a:p>
          <a:p>
            <a:pPr lvl="0">
              <a:lnSpc>
                <a:spcPts val="6089"/>
              </a:lnSpc>
              <a:spcBef>
                <a:spcPct val="0"/>
              </a:spcBef>
            </a:pPr>
            <a:r>
              <a:rPr lang="en-GB" sz="5400" b="1" dirty="0">
                <a:latin typeface="Arial" panose="020B0604020202020204" pitchFamily="34" charset="0"/>
                <a:cs typeface="Arial" panose="020B0604020202020204" pitchFamily="34" charset="0"/>
              </a:rPr>
              <a:t>These Effective Relationships</a:t>
            </a:r>
            <a:endParaRPr lang="en-US" sz="4894" b="1" spc="-9" dirty="0">
              <a:solidFill>
                <a:srgbClr val="373229"/>
              </a:solidFill>
              <a:latin typeface="Arial" panose="020B0604020202020204" pitchFamily="34" charset="0"/>
              <a:ea typeface="DM Sans Bold"/>
              <a:cs typeface="Arial" panose="020B0604020202020204" pitchFamily="34" charset="0"/>
              <a:sym typeface="DM Sans Bold"/>
            </a:endParaRPr>
          </a:p>
        </p:txBody>
      </p:sp>
      <p:sp>
        <p:nvSpPr>
          <p:cNvPr id="20" name="Rectangle 19"/>
          <p:cNvSpPr/>
          <p:nvPr/>
        </p:nvSpPr>
        <p:spPr>
          <a:xfrm>
            <a:off x="7458857" y="3555635"/>
            <a:ext cx="9144000" cy="3398046"/>
          </a:xfrm>
          <a:prstGeom prst="rect">
            <a:avLst/>
          </a:prstGeom>
        </p:spPr>
        <p:txBody>
          <a:bodyPr>
            <a:spAutoFit/>
          </a:bodyPr>
          <a:lstStyle/>
          <a:p>
            <a:pPr marL="342900" lvl="0" indent="-342900" algn="just">
              <a:lnSpc>
                <a:spcPct val="150000"/>
              </a:lnSpc>
              <a:spcBef>
                <a:spcPts val="60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The ways to establish effective relationships within teams call for a multifaceted approach.</a:t>
            </a:r>
            <a:endParaRPr lang="en-IN" sz="28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It can be classified into </a:t>
            </a:r>
            <a:r>
              <a:rPr lang="en-GB" sz="2800" i="1" dirty="0">
                <a:latin typeface="Arial" panose="020B0604020202020204" pitchFamily="34" charset="0"/>
                <a:ea typeface="Times New Roman" panose="02020603050405020304" pitchFamily="18" charset="0"/>
                <a:cs typeface="Arial" panose="020B0604020202020204" pitchFamily="34" charset="0"/>
              </a:rPr>
              <a:t>communication and respect, trust and accountability, collaboration and goals, </a:t>
            </a:r>
            <a:r>
              <a:rPr lang="en-GB" sz="2800" dirty="0">
                <a:latin typeface="Arial" panose="020B0604020202020204" pitchFamily="34" charset="0"/>
                <a:ea typeface="Times New Roman" panose="02020603050405020304" pitchFamily="18" charset="0"/>
                <a:cs typeface="Arial" panose="020B0604020202020204" pitchFamily="34" charset="0"/>
              </a:rPr>
              <a:t>and </a:t>
            </a:r>
            <a:r>
              <a:rPr lang="en-GB" sz="2800" i="1" dirty="0">
                <a:latin typeface="Arial" panose="020B0604020202020204" pitchFamily="34" charset="0"/>
                <a:ea typeface="Times New Roman" panose="02020603050405020304" pitchFamily="18" charset="0"/>
                <a:cs typeface="Arial" panose="020B0604020202020204" pitchFamily="34" charset="0"/>
              </a:rPr>
              <a:t>conflict management </a:t>
            </a:r>
            <a:r>
              <a:rPr lang="en-GB" sz="2800" dirty="0">
                <a:latin typeface="Arial" panose="020B0604020202020204" pitchFamily="34" charset="0"/>
                <a:ea typeface="Times New Roman" panose="02020603050405020304" pitchFamily="18" charset="0"/>
                <a:cs typeface="Arial" panose="020B0604020202020204" pitchFamily="34" charset="0"/>
              </a:rPr>
              <a:t>(Newman and Ford, 2021). </a:t>
            </a:r>
            <a:endParaRPr lang="en-IN" sz="2800" u="none" strike="noStrike"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3074" name="Picture 2" descr="Develop the 5 behaviors of teamwor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5712" y="4991100"/>
            <a:ext cx="8255965" cy="42888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16370" y="3342528"/>
            <a:ext cx="10542450" cy="218567"/>
            <a:chOff x="0" y="0"/>
            <a:chExt cx="1804677" cy="115143"/>
          </a:xfrm>
        </p:grpSpPr>
        <p:sp>
          <p:nvSpPr>
            <p:cNvPr id="3" name="Freeform 3"/>
            <p:cNvSpPr/>
            <p:nvPr/>
          </p:nvSpPr>
          <p:spPr>
            <a:xfrm>
              <a:off x="0" y="0"/>
              <a:ext cx="1804677" cy="115143"/>
            </a:xfrm>
            <a:custGeom>
              <a:avLst/>
              <a:gdLst/>
              <a:ahLst/>
              <a:cxnLst/>
              <a:rect l="l" t="t" r="r" b="b"/>
              <a:pathLst>
                <a:path w="1804677" h="115143">
                  <a:moveTo>
                    <a:pt x="0" y="0"/>
                  </a:moveTo>
                  <a:lnTo>
                    <a:pt x="1804677" y="0"/>
                  </a:lnTo>
                  <a:lnTo>
                    <a:pt x="1804677" y="115143"/>
                  </a:lnTo>
                  <a:lnTo>
                    <a:pt x="0" y="115143"/>
                  </a:lnTo>
                  <a:close/>
                </a:path>
              </a:pathLst>
            </a:custGeom>
            <a:solidFill>
              <a:srgbClr val="69F2B0"/>
            </a:solidFill>
          </p:spPr>
          <p:txBody>
            <a:bodyPr/>
            <a:lstStyle/>
            <a:p>
              <a:endParaRPr lang="en-GB"/>
            </a:p>
          </p:txBody>
        </p:sp>
        <p:sp>
          <p:nvSpPr>
            <p:cNvPr id="4" name="TextBox 4"/>
            <p:cNvSpPr txBox="1"/>
            <p:nvPr/>
          </p:nvSpPr>
          <p:spPr>
            <a:xfrm>
              <a:off x="0" y="-285750"/>
              <a:ext cx="1804677" cy="400893"/>
            </a:xfrm>
            <a:prstGeom prst="rect">
              <a:avLst/>
            </a:prstGeom>
          </p:spPr>
          <p:txBody>
            <a:bodyPr lIns="50800" tIns="50800" rIns="50800" bIns="50800" rtlCol="0" anchor="ctr"/>
            <a:lstStyle/>
            <a:p>
              <a:pPr algn="ctr">
                <a:lnSpc>
                  <a:spcPts val="5424"/>
                </a:lnSpc>
              </a:pPr>
              <a:endParaRPr/>
            </a:p>
          </p:txBody>
        </p:sp>
      </p:grpSp>
      <p:sp>
        <p:nvSpPr>
          <p:cNvPr id="5" name="TextBox 5"/>
          <p:cNvSpPr txBox="1"/>
          <p:nvPr/>
        </p:nvSpPr>
        <p:spPr>
          <a:xfrm>
            <a:off x="1394817" y="1662504"/>
            <a:ext cx="11144420" cy="1615827"/>
          </a:xfrm>
          <a:prstGeom prst="rect">
            <a:avLst/>
          </a:prstGeom>
        </p:spPr>
        <p:txBody>
          <a:bodyPr wrap="square" lIns="0" tIns="0" rIns="0" bIns="0" rtlCol="0" anchor="t">
            <a:spAutoFit/>
          </a:bodyPr>
          <a:lstStyle/>
          <a:p>
            <a:pPr lvl="0">
              <a:lnSpc>
                <a:spcPts val="6303"/>
              </a:lnSpc>
              <a:spcBef>
                <a:spcPct val="0"/>
              </a:spcBef>
            </a:pPr>
            <a:r>
              <a:rPr lang="en-GB" sz="5400" b="1" dirty="0">
                <a:latin typeface="Arial" panose="020B0604020202020204" pitchFamily="34" charset="0"/>
                <a:cs typeface="Arial" panose="020B0604020202020204" pitchFamily="34" charset="0"/>
              </a:rPr>
              <a:t>Importance Of Rewards In </a:t>
            </a:r>
          </a:p>
          <a:p>
            <a:pPr lvl="0">
              <a:lnSpc>
                <a:spcPts val="6303"/>
              </a:lnSpc>
              <a:spcBef>
                <a:spcPct val="0"/>
              </a:spcBef>
            </a:pPr>
            <a:r>
              <a:rPr lang="en-GB" sz="5400" b="1" dirty="0">
                <a:latin typeface="Arial" panose="020B0604020202020204" pitchFamily="34" charset="0"/>
                <a:cs typeface="Arial" panose="020B0604020202020204" pitchFamily="34" charset="0"/>
              </a:rPr>
              <a:t>The Enhancement Of Teamwork</a:t>
            </a:r>
            <a:endParaRPr lang="en-US" sz="5067" b="1" spc="-10" dirty="0">
              <a:solidFill>
                <a:srgbClr val="373229"/>
              </a:solidFill>
              <a:latin typeface="Arial" panose="020B0604020202020204" pitchFamily="34" charset="0"/>
              <a:ea typeface="DM Sans Bold"/>
              <a:cs typeface="Arial" panose="020B0604020202020204" pitchFamily="34" charset="0"/>
              <a:sym typeface="DM Sans Bold"/>
            </a:endParaRPr>
          </a:p>
        </p:txBody>
      </p:sp>
      <p:sp>
        <p:nvSpPr>
          <p:cNvPr id="10" name="Freeform 10"/>
          <p:cNvSpPr/>
          <p:nvPr/>
        </p:nvSpPr>
        <p:spPr>
          <a:xfrm rot="-7108590">
            <a:off x="7737279" y="2750329"/>
            <a:ext cx="13330839" cy="14144126"/>
          </a:xfrm>
          <a:custGeom>
            <a:avLst/>
            <a:gdLst/>
            <a:ahLst/>
            <a:cxnLst/>
            <a:rect l="l" t="t" r="r" b="b"/>
            <a:pathLst>
              <a:path w="13330839" h="14144126">
                <a:moveTo>
                  <a:pt x="0" y="0"/>
                </a:moveTo>
                <a:lnTo>
                  <a:pt x="13330839" y="0"/>
                </a:lnTo>
                <a:lnTo>
                  <a:pt x="13330839" y="14144126"/>
                </a:lnTo>
                <a:lnTo>
                  <a:pt x="0" y="141441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1" name="Group 11"/>
          <p:cNvGrpSpPr/>
          <p:nvPr/>
        </p:nvGrpSpPr>
        <p:grpSpPr>
          <a:xfrm>
            <a:off x="12349538" y="827701"/>
            <a:ext cx="4667674" cy="8147649"/>
            <a:chOff x="0" y="0"/>
            <a:chExt cx="587392" cy="1025321"/>
          </a:xfrm>
        </p:grpSpPr>
        <p:sp>
          <p:nvSpPr>
            <p:cNvPr id="12" name="Freeform 12"/>
            <p:cNvSpPr/>
            <p:nvPr/>
          </p:nvSpPr>
          <p:spPr>
            <a:xfrm>
              <a:off x="0" y="0"/>
              <a:ext cx="587392" cy="1025321"/>
            </a:xfrm>
            <a:custGeom>
              <a:avLst/>
              <a:gdLst/>
              <a:ahLst/>
              <a:cxnLst/>
              <a:rect l="l" t="t" r="r" b="b"/>
              <a:pathLst>
                <a:path w="587392" h="1025321">
                  <a:moveTo>
                    <a:pt x="165862" y="0"/>
                  </a:moveTo>
                  <a:lnTo>
                    <a:pt x="421529" y="0"/>
                  </a:lnTo>
                  <a:cubicBezTo>
                    <a:pt x="513133" y="0"/>
                    <a:pt x="587392" y="74259"/>
                    <a:pt x="587392" y="165862"/>
                  </a:cubicBezTo>
                  <a:lnTo>
                    <a:pt x="587392" y="859458"/>
                  </a:lnTo>
                  <a:cubicBezTo>
                    <a:pt x="587392" y="903448"/>
                    <a:pt x="569917" y="945636"/>
                    <a:pt x="538812" y="976741"/>
                  </a:cubicBezTo>
                  <a:cubicBezTo>
                    <a:pt x="507707" y="1007846"/>
                    <a:pt x="465519" y="1025321"/>
                    <a:pt x="421529" y="1025321"/>
                  </a:cubicBezTo>
                  <a:lnTo>
                    <a:pt x="165862" y="1025321"/>
                  </a:lnTo>
                  <a:cubicBezTo>
                    <a:pt x="121873" y="1025321"/>
                    <a:pt x="79685" y="1007846"/>
                    <a:pt x="48580" y="976741"/>
                  </a:cubicBezTo>
                  <a:cubicBezTo>
                    <a:pt x="17475" y="945636"/>
                    <a:pt x="0" y="903448"/>
                    <a:pt x="0" y="859458"/>
                  </a:cubicBezTo>
                  <a:lnTo>
                    <a:pt x="0" y="165862"/>
                  </a:lnTo>
                  <a:cubicBezTo>
                    <a:pt x="0" y="121873"/>
                    <a:pt x="17475" y="79685"/>
                    <a:pt x="48580" y="48580"/>
                  </a:cubicBezTo>
                  <a:cubicBezTo>
                    <a:pt x="79685" y="17475"/>
                    <a:pt x="121873" y="0"/>
                    <a:pt x="165862" y="0"/>
                  </a:cubicBezTo>
                  <a:close/>
                </a:path>
              </a:pathLst>
            </a:custGeom>
            <a:blipFill>
              <a:blip r:embed="rId5"/>
              <a:stretch>
                <a:fillRect l="-8257" r="-8257"/>
              </a:stretch>
            </a:blipFill>
          </p:spPr>
          <p:txBody>
            <a:bodyPr/>
            <a:lstStyle/>
            <a:p>
              <a:endParaRPr lang="en-GB"/>
            </a:p>
          </p:txBody>
        </p:sp>
      </p:grpSp>
      <p:grpSp>
        <p:nvGrpSpPr>
          <p:cNvPr id="13" name="Group 13"/>
          <p:cNvGrpSpPr/>
          <p:nvPr/>
        </p:nvGrpSpPr>
        <p:grpSpPr>
          <a:xfrm>
            <a:off x="-1647617" y="-2093606"/>
            <a:ext cx="3781844" cy="3781844"/>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9F2B0"/>
            </a:solidFill>
          </p:spPr>
          <p:txBody>
            <a:bodyPr/>
            <a:lstStyle/>
            <a:p>
              <a:endParaRPr lang="en-GB"/>
            </a:p>
          </p:txBody>
        </p:sp>
        <p:sp>
          <p:nvSpPr>
            <p:cNvPr id="15" name="TextBox 15"/>
            <p:cNvSpPr txBox="1"/>
            <p:nvPr/>
          </p:nvSpPr>
          <p:spPr>
            <a:xfrm>
              <a:off x="76200" y="-209550"/>
              <a:ext cx="660400" cy="946150"/>
            </a:xfrm>
            <a:prstGeom prst="rect">
              <a:avLst/>
            </a:prstGeom>
          </p:spPr>
          <p:txBody>
            <a:bodyPr lIns="50800" tIns="50800" rIns="50800" bIns="50800" rtlCol="0" anchor="ctr"/>
            <a:lstStyle/>
            <a:p>
              <a:pPr algn="ctr">
                <a:lnSpc>
                  <a:spcPts val="5424"/>
                </a:lnSpc>
              </a:pPr>
              <a:endParaRPr/>
            </a:p>
          </p:txBody>
        </p:sp>
      </p:grpSp>
      <p:grpSp>
        <p:nvGrpSpPr>
          <p:cNvPr id="16" name="Group 16"/>
          <p:cNvGrpSpPr/>
          <p:nvPr/>
        </p:nvGrpSpPr>
        <p:grpSpPr>
          <a:xfrm>
            <a:off x="12058820" y="591455"/>
            <a:ext cx="1096782" cy="1096782"/>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C15C"/>
            </a:solidFill>
          </p:spPr>
          <p:txBody>
            <a:bodyPr/>
            <a:lstStyle/>
            <a:p>
              <a:endParaRPr lang="en-GB"/>
            </a:p>
          </p:txBody>
        </p:sp>
        <p:sp>
          <p:nvSpPr>
            <p:cNvPr id="18" name="TextBox 18"/>
            <p:cNvSpPr txBox="1"/>
            <p:nvPr/>
          </p:nvSpPr>
          <p:spPr>
            <a:xfrm>
              <a:off x="76200" y="-209550"/>
              <a:ext cx="660400" cy="946150"/>
            </a:xfrm>
            <a:prstGeom prst="rect">
              <a:avLst/>
            </a:prstGeom>
          </p:spPr>
          <p:txBody>
            <a:bodyPr lIns="50800" tIns="50800" rIns="50800" bIns="50800" rtlCol="0" anchor="ctr"/>
            <a:lstStyle/>
            <a:p>
              <a:pPr algn="ctr">
                <a:lnSpc>
                  <a:spcPts val="5424"/>
                </a:lnSpc>
              </a:pPr>
              <a:endParaRPr/>
            </a:p>
          </p:txBody>
        </p:sp>
      </p:grpSp>
      <p:sp>
        <p:nvSpPr>
          <p:cNvPr id="21" name="Rectangle 20"/>
          <p:cNvSpPr/>
          <p:nvPr/>
        </p:nvSpPr>
        <p:spPr>
          <a:xfrm>
            <a:off x="1779679" y="4295294"/>
            <a:ext cx="9144000" cy="3398046"/>
          </a:xfrm>
          <a:prstGeom prst="rect">
            <a:avLst/>
          </a:prstGeom>
        </p:spPr>
        <p:txBody>
          <a:bodyPr>
            <a:spAutoFit/>
          </a:bodyPr>
          <a:lstStyle/>
          <a:p>
            <a:pPr marL="342900" lvl="0" indent="-342900" algn="just">
              <a:lnSpc>
                <a:spcPct val="150000"/>
              </a:lnSpc>
              <a:spcBef>
                <a:spcPts val="60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In the enhancement of teamwork, rewards are important to motivate collaboration and align efforts with team objectives (Chin, 2024).</a:t>
            </a:r>
            <a:endParaRPr lang="en-IN" sz="28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Furthermore, these rewards can also build a positive, engaged, and productive workplace environment.</a:t>
            </a:r>
            <a:endParaRPr lang="en-IN" sz="2800" u="none" strike="noStrike"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110993" y="2709735"/>
            <a:ext cx="9839728" cy="260108"/>
            <a:chOff x="0" y="0"/>
            <a:chExt cx="1804677" cy="115143"/>
          </a:xfrm>
        </p:grpSpPr>
        <p:sp>
          <p:nvSpPr>
            <p:cNvPr id="3" name="Freeform 3"/>
            <p:cNvSpPr/>
            <p:nvPr/>
          </p:nvSpPr>
          <p:spPr>
            <a:xfrm>
              <a:off x="0" y="0"/>
              <a:ext cx="1804677" cy="115143"/>
            </a:xfrm>
            <a:custGeom>
              <a:avLst/>
              <a:gdLst/>
              <a:ahLst/>
              <a:cxnLst/>
              <a:rect l="l" t="t" r="r" b="b"/>
              <a:pathLst>
                <a:path w="1804677" h="115143">
                  <a:moveTo>
                    <a:pt x="0" y="0"/>
                  </a:moveTo>
                  <a:lnTo>
                    <a:pt x="1804677" y="0"/>
                  </a:lnTo>
                  <a:lnTo>
                    <a:pt x="1804677" y="115143"/>
                  </a:lnTo>
                  <a:lnTo>
                    <a:pt x="0" y="115143"/>
                  </a:lnTo>
                  <a:close/>
                </a:path>
              </a:pathLst>
            </a:custGeom>
            <a:solidFill>
              <a:srgbClr val="69F2B0"/>
            </a:solidFill>
          </p:spPr>
          <p:txBody>
            <a:bodyPr/>
            <a:lstStyle/>
            <a:p>
              <a:endParaRPr lang="en-GB"/>
            </a:p>
          </p:txBody>
        </p:sp>
        <p:sp>
          <p:nvSpPr>
            <p:cNvPr id="4" name="TextBox 4"/>
            <p:cNvSpPr txBox="1"/>
            <p:nvPr/>
          </p:nvSpPr>
          <p:spPr>
            <a:xfrm>
              <a:off x="0" y="-285750"/>
              <a:ext cx="1804677" cy="400893"/>
            </a:xfrm>
            <a:prstGeom prst="rect">
              <a:avLst/>
            </a:prstGeom>
          </p:spPr>
          <p:txBody>
            <a:bodyPr lIns="50800" tIns="50800" rIns="50800" bIns="50800" rtlCol="0" anchor="ctr"/>
            <a:lstStyle/>
            <a:p>
              <a:pPr algn="ctr">
                <a:lnSpc>
                  <a:spcPts val="5424"/>
                </a:lnSpc>
              </a:pPr>
              <a:endParaRPr/>
            </a:p>
          </p:txBody>
        </p:sp>
      </p:grpSp>
      <p:grpSp>
        <p:nvGrpSpPr>
          <p:cNvPr id="5" name="Group 5"/>
          <p:cNvGrpSpPr/>
          <p:nvPr/>
        </p:nvGrpSpPr>
        <p:grpSpPr>
          <a:xfrm>
            <a:off x="9922694" y="3812324"/>
            <a:ext cx="7722737" cy="3552332"/>
            <a:chOff x="0" y="0"/>
            <a:chExt cx="883510" cy="406400"/>
          </a:xfrm>
        </p:grpSpPr>
        <p:sp>
          <p:nvSpPr>
            <p:cNvPr id="6" name="Freeform 6"/>
            <p:cNvSpPr/>
            <p:nvPr/>
          </p:nvSpPr>
          <p:spPr>
            <a:xfrm>
              <a:off x="0" y="0"/>
              <a:ext cx="883510" cy="406400"/>
            </a:xfrm>
            <a:custGeom>
              <a:avLst/>
              <a:gdLst/>
              <a:ahLst/>
              <a:cxnLst/>
              <a:rect l="l" t="t" r="r" b="b"/>
              <a:pathLst>
                <a:path w="883510" h="406400">
                  <a:moveTo>
                    <a:pt x="680310" y="0"/>
                  </a:moveTo>
                  <a:cubicBezTo>
                    <a:pt x="792540" y="0"/>
                    <a:pt x="883510" y="90970"/>
                    <a:pt x="883510" y="203200"/>
                  </a:cubicBezTo>
                  <a:cubicBezTo>
                    <a:pt x="883510" y="315430"/>
                    <a:pt x="792540" y="406400"/>
                    <a:pt x="680310" y="406400"/>
                  </a:cubicBezTo>
                  <a:lnTo>
                    <a:pt x="203200" y="406400"/>
                  </a:lnTo>
                  <a:cubicBezTo>
                    <a:pt x="90970" y="406400"/>
                    <a:pt x="0" y="315430"/>
                    <a:pt x="0" y="203200"/>
                  </a:cubicBezTo>
                  <a:cubicBezTo>
                    <a:pt x="0" y="90970"/>
                    <a:pt x="90970" y="0"/>
                    <a:pt x="203200" y="0"/>
                  </a:cubicBezTo>
                  <a:lnTo>
                    <a:pt x="680310" y="0"/>
                  </a:lnTo>
                </a:path>
              </a:pathLst>
            </a:custGeom>
            <a:blipFill>
              <a:blip r:embed="rId3"/>
              <a:stretch>
                <a:fillRect t="-22466" b="-22466"/>
              </a:stretch>
            </a:blipFill>
          </p:spPr>
          <p:txBody>
            <a:bodyPr/>
            <a:lstStyle/>
            <a:p>
              <a:endParaRPr lang="en-GB"/>
            </a:p>
          </p:txBody>
        </p:sp>
      </p:grpSp>
      <p:grpSp>
        <p:nvGrpSpPr>
          <p:cNvPr id="10" name="Group 10"/>
          <p:cNvGrpSpPr/>
          <p:nvPr/>
        </p:nvGrpSpPr>
        <p:grpSpPr>
          <a:xfrm>
            <a:off x="9917614" y="7753956"/>
            <a:ext cx="7624840" cy="5066088"/>
            <a:chOff x="0" y="0"/>
            <a:chExt cx="2008188" cy="1334278"/>
          </a:xfrm>
        </p:grpSpPr>
        <p:sp>
          <p:nvSpPr>
            <p:cNvPr id="11" name="Freeform 11"/>
            <p:cNvSpPr/>
            <p:nvPr/>
          </p:nvSpPr>
          <p:spPr>
            <a:xfrm>
              <a:off x="0" y="0"/>
              <a:ext cx="2008188" cy="1334278"/>
            </a:xfrm>
            <a:custGeom>
              <a:avLst/>
              <a:gdLst/>
              <a:ahLst/>
              <a:cxnLst/>
              <a:rect l="l" t="t" r="r" b="b"/>
              <a:pathLst>
                <a:path w="2008188" h="1334278">
                  <a:moveTo>
                    <a:pt x="101536" y="0"/>
                  </a:moveTo>
                  <a:lnTo>
                    <a:pt x="1906653" y="0"/>
                  </a:lnTo>
                  <a:cubicBezTo>
                    <a:pt x="1962729" y="0"/>
                    <a:pt x="2008188" y="45459"/>
                    <a:pt x="2008188" y="101536"/>
                  </a:cubicBezTo>
                  <a:lnTo>
                    <a:pt x="2008188" y="1232743"/>
                  </a:lnTo>
                  <a:cubicBezTo>
                    <a:pt x="2008188" y="1259672"/>
                    <a:pt x="1997491" y="1285498"/>
                    <a:pt x="1978449" y="1304539"/>
                  </a:cubicBezTo>
                  <a:cubicBezTo>
                    <a:pt x="1959408" y="1323581"/>
                    <a:pt x="1933582" y="1334278"/>
                    <a:pt x="1906653" y="1334278"/>
                  </a:cubicBezTo>
                  <a:lnTo>
                    <a:pt x="101536" y="1334278"/>
                  </a:lnTo>
                  <a:cubicBezTo>
                    <a:pt x="74607" y="1334278"/>
                    <a:pt x="48781" y="1323581"/>
                    <a:pt x="29739" y="1304539"/>
                  </a:cubicBezTo>
                  <a:cubicBezTo>
                    <a:pt x="10697" y="1285498"/>
                    <a:pt x="0" y="1259672"/>
                    <a:pt x="0" y="1232743"/>
                  </a:cubicBezTo>
                  <a:lnTo>
                    <a:pt x="0" y="101536"/>
                  </a:lnTo>
                  <a:cubicBezTo>
                    <a:pt x="0" y="74607"/>
                    <a:pt x="10697" y="48781"/>
                    <a:pt x="29739" y="29739"/>
                  </a:cubicBezTo>
                  <a:cubicBezTo>
                    <a:pt x="48781" y="10697"/>
                    <a:pt x="74607" y="0"/>
                    <a:pt x="101536" y="0"/>
                  </a:cubicBezTo>
                  <a:close/>
                </a:path>
              </a:pathLst>
            </a:custGeom>
            <a:solidFill>
              <a:srgbClr val="4A78FF"/>
            </a:solidFill>
          </p:spPr>
          <p:txBody>
            <a:bodyPr/>
            <a:lstStyle/>
            <a:p>
              <a:endParaRPr lang="en-GB"/>
            </a:p>
          </p:txBody>
        </p:sp>
        <p:sp>
          <p:nvSpPr>
            <p:cNvPr id="12" name="TextBox 12"/>
            <p:cNvSpPr txBox="1"/>
            <p:nvPr/>
          </p:nvSpPr>
          <p:spPr>
            <a:xfrm>
              <a:off x="0" y="-285750"/>
              <a:ext cx="2008188" cy="1620028"/>
            </a:xfrm>
            <a:prstGeom prst="rect">
              <a:avLst/>
            </a:prstGeom>
          </p:spPr>
          <p:txBody>
            <a:bodyPr lIns="50800" tIns="50800" rIns="50800" bIns="50800" rtlCol="0" anchor="ctr"/>
            <a:lstStyle/>
            <a:p>
              <a:pPr algn="ctr">
                <a:lnSpc>
                  <a:spcPts val="5424"/>
                </a:lnSpc>
              </a:pPr>
              <a:endParaRPr/>
            </a:p>
          </p:txBody>
        </p:sp>
      </p:grpSp>
      <p:sp>
        <p:nvSpPr>
          <p:cNvPr id="13" name="TextBox 13"/>
          <p:cNvSpPr txBox="1"/>
          <p:nvPr/>
        </p:nvSpPr>
        <p:spPr>
          <a:xfrm>
            <a:off x="6814045" y="1058113"/>
            <a:ext cx="10728410" cy="1564531"/>
          </a:xfrm>
          <a:prstGeom prst="rect">
            <a:avLst/>
          </a:prstGeom>
        </p:spPr>
        <p:txBody>
          <a:bodyPr wrap="square" lIns="0" tIns="0" rIns="0" bIns="0" rtlCol="0" anchor="t">
            <a:spAutoFit/>
          </a:bodyPr>
          <a:lstStyle/>
          <a:p>
            <a:pPr lvl="0" algn="ctr">
              <a:lnSpc>
                <a:spcPts val="6089"/>
              </a:lnSpc>
              <a:spcBef>
                <a:spcPct val="0"/>
              </a:spcBef>
            </a:pPr>
            <a:r>
              <a:rPr lang="en-GB" sz="5400" b="1" dirty="0">
                <a:latin typeface="Arial" panose="020B0604020202020204" pitchFamily="34" charset="0"/>
                <a:cs typeface="Arial" panose="020B0604020202020204" pitchFamily="34" charset="0"/>
              </a:rPr>
              <a:t>Significance Of Recognition </a:t>
            </a:r>
          </a:p>
          <a:p>
            <a:pPr lvl="0" algn="ctr">
              <a:lnSpc>
                <a:spcPts val="6089"/>
              </a:lnSpc>
              <a:spcBef>
                <a:spcPct val="0"/>
              </a:spcBef>
            </a:pPr>
            <a:r>
              <a:rPr lang="en-GB" sz="5400" b="1" dirty="0">
                <a:latin typeface="Arial" panose="020B0604020202020204" pitchFamily="34" charset="0"/>
                <a:cs typeface="Arial" panose="020B0604020202020204" pitchFamily="34" charset="0"/>
              </a:rPr>
              <a:t>In Teamwork Processes</a:t>
            </a:r>
            <a:endParaRPr lang="en-US" sz="4894" b="1" spc="-9" dirty="0">
              <a:solidFill>
                <a:srgbClr val="373229"/>
              </a:solidFill>
              <a:latin typeface="Arial" panose="020B0604020202020204" pitchFamily="34" charset="0"/>
              <a:ea typeface="DM Sans Bold"/>
              <a:cs typeface="Arial" panose="020B0604020202020204" pitchFamily="34" charset="0"/>
              <a:sym typeface="DM Sans Bold"/>
            </a:endParaRPr>
          </a:p>
        </p:txBody>
      </p:sp>
      <p:sp>
        <p:nvSpPr>
          <p:cNvPr id="20" name="Rectangle 19"/>
          <p:cNvSpPr/>
          <p:nvPr/>
        </p:nvSpPr>
        <p:spPr>
          <a:xfrm>
            <a:off x="457200" y="3597584"/>
            <a:ext cx="8839200" cy="4770537"/>
          </a:xfrm>
          <a:prstGeom prst="rect">
            <a:avLst/>
          </a:prstGeom>
        </p:spPr>
        <p:txBody>
          <a:bodyPr wrap="square">
            <a:spAutoFit/>
          </a:bodyPr>
          <a:lstStyle/>
          <a:p>
            <a:pPr marL="342900" lvl="0" indent="-342900" algn="just">
              <a:lnSpc>
                <a:spcPct val="150000"/>
              </a:lnSpc>
              <a:spcBef>
                <a:spcPts val="60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Recognition plays a significant role in fostering a culture of support where both individual contributions and collective achievements are addressed (Kezar and Elrod, 2020).</a:t>
            </a:r>
            <a:endParaRPr lang="en-IN" sz="28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Overall team performance is also driven by the establishment of efficient team recognition approaches.</a:t>
            </a:r>
            <a:endParaRPr lang="en-IN" sz="2800" u="none" strike="noStrike"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16370" y="3342528"/>
            <a:ext cx="10542450" cy="264617"/>
            <a:chOff x="0" y="0"/>
            <a:chExt cx="1804677" cy="115143"/>
          </a:xfrm>
        </p:grpSpPr>
        <p:sp>
          <p:nvSpPr>
            <p:cNvPr id="3" name="Freeform 3"/>
            <p:cNvSpPr/>
            <p:nvPr/>
          </p:nvSpPr>
          <p:spPr>
            <a:xfrm>
              <a:off x="0" y="0"/>
              <a:ext cx="1804677" cy="115143"/>
            </a:xfrm>
            <a:custGeom>
              <a:avLst/>
              <a:gdLst/>
              <a:ahLst/>
              <a:cxnLst/>
              <a:rect l="l" t="t" r="r" b="b"/>
              <a:pathLst>
                <a:path w="1804677" h="115143">
                  <a:moveTo>
                    <a:pt x="0" y="0"/>
                  </a:moveTo>
                  <a:lnTo>
                    <a:pt x="1804677" y="0"/>
                  </a:lnTo>
                  <a:lnTo>
                    <a:pt x="1804677" y="115143"/>
                  </a:lnTo>
                  <a:lnTo>
                    <a:pt x="0" y="115143"/>
                  </a:lnTo>
                  <a:close/>
                </a:path>
              </a:pathLst>
            </a:custGeom>
            <a:solidFill>
              <a:srgbClr val="69F2B0"/>
            </a:solidFill>
          </p:spPr>
          <p:txBody>
            <a:bodyPr/>
            <a:lstStyle/>
            <a:p>
              <a:endParaRPr lang="en-GB"/>
            </a:p>
          </p:txBody>
        </p:sp>
        <p:sp>
          <p:nvSpPr>
            <p:cNvPr id="4" name="TextBox 4"/>
            <p:cNvSpPr txBox="1"/>
            <p:nvPr/>
          </p:nvSpPr>
          <p:spPr>
            <a:xfrm>
              <a:off x="0" y="-285750"/>
              <a:ext cx="1804677" cy="400893"/>
            </a:xfrm>
            <a:prstGeom prst="rect">
              <a:avLst/>
            </a:prstGeom>
          </p:spPr>
          <p:txBody>
            <a:bodyPr lIns="50800" tIns="50800" rIns="50800" bIns="50800" rtlCol="0" anchor="ctr"/>
            <a:lstStyle/>
            <a:p>
              <a:pPr algn="ctr">
                <a:lnSpc>
                  <a:spcPts val="5424"/>
                </a:lnSpc>
              </a:pPr>
              <a:endParaRPr/>
            </a:p>
          </p:txBody>
        </p:sp>
      </p:grpSp>
      <p:sp>
        <p:nvSpPr>
          <p:cNvPr id="5" name="Freeform 5"/>
          <p:cNvSpPr/>
          <p:nvPr/>
        </p:nvSpPr>
        <p:spPr>
          <a:xfrm rot="-7108590">
            <a:off x="7737279" y="2750329"/>
            <a:ext cx="13330839" cy="14144126"/>
          </a:xfrm>
          <a:custGeom>
            <a:avLst/>
            <a:gdLst/>
            <a:ahLst/>
            <a:cxnLst/>
            <a:rect l="l" t="t" r="r" b="b"/>
            <a:pathLst>
              <a:path w="13330839" h="14144126">
                <a:moveTo>
                  <a:pt x="0" y="0"/>
                </a:moveTo>
                <a:lnTo>
                  <a:pt x="13330839" y="0"/>
                </a:lnTo>
                <a:lnTo>
                  <a:pt x="13330839" y="14144126"/>
                </a:lnTo>
                <a:lnTo>
                  <a:pt x="0" y="141441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TextBox 6"/>
          <p:cNvSpPr txBox="1"/>
          <p:nvPr/>
        </p:nvSpPr>
        <p:spPr>
          <a:xfrm>
            <a:off x="1516370" y="1662504"/>
            <a:ext cx="11509514" cy="1615827"/>
          </a:xfrm>
          <a:prstGeom prst="rect">
            <a:avLst/>
          </a:prstGeom>
        </p:spPr>
        <p:txBody>
          <a:bodyPr wrap="square" lIns="0" tIns="0" rIns="0" bIns="0" rtlCol="0" anchor="t">
            <a:spAutoFit/>
          </a:bodyPr>
          <a:lstStyle/>
          <a:p>
            <a:pPr lvl="0">
              <a:lnSpc>
                <a:spcPts val="6303"/>
              </a:lnSpc>
              <a:spcBef>
                <a:spcPct val="0"/>
              </a:spcBef>
            </a:pPr>
            <a:r>
              <a:rPr lang="en-GB" sz="5400" b="1" dirty="0">
                <a:latin typeface="Arial" panose="020B0604020202020204" pitchFamily="34" charset="0"/>
                <a:cs typeface="Arial" panose="020B0604020202020204" pitchFamily="34" charset="0"/>
              </a:rPr>
              <a:t>Role Of Delegation In Improving Teamwork Processes</a:t>
            </a:r>
            <a:endParaRPr lang="en-US" sz="5067" b="1" spc="-10" dirty="0">
              <a:solidFill>
                <a:srgbClr val="373229"/>
              </a:solidFill>
              <a:latin typeface="Arial" panose="020B0604020202020204" pitchFamily="34" charset="0"/>
              <a:ea typeface="DM Sans Bold"/>
              <a:cs typeface="Arial" panose="020B0604020202020204" pitchFamily="34" charset="0"/>
              <a:sym typeface="DM Sans Bold"/>
            </a:endParaRPr>
          </a:p>
        </p:txBody>
      </p:sp>
      <p:grpSp>
        <p:nvGrpSpPr>
          <p:cNvPr id="11" name="Group 11"/>
          <p:cNvGrpSpPr/>
          <p:nvPr/>
        </p:nvGrpSpPr>
        <p:grpSpPr>
          <a:xfrm>
            <a:off x="-1647617" y="-2093606"/>
            <a:ext cx="3781844" cy="3781844"/>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9F2B0"/>
            </a:solidFill>
          </p:spPr>
          <p:txBody>
            <a:bodyPr/>
            <a:lstStyle/>
            <a:p>
              <a:endParaRPr lang="en-GB"/>
            </a:p>
          </p:txBody>
        </p:sp>
        <p:sp>
          <p:nvSpPr>
            <p:cNvPr id="13" name="TextBox 13"/>
            <p:cNvSpPr txBox="1"/>
            <p:nvPr/>
          </p:nvSpPr>
          <p:spPr>
            <a:xfrm>
              <a:off x="76200" y="-209550"/>
              <a:ext cx="660400" cy="946150"/>
            </a:xfrm>
            <a:prstGeom prst="rect">
              <a:avLst/>
            </a:prstGeom>
          </p:spPr>
          <p:txBody>
            <a:bodyPr lIns="50800" tIns="50800" rIns="50800" bIns="50800" rtlCol="0" anchor="ctr"/>
            <a:lstStyle/>
            <a:p>
              <a:pPr algn="ctr">
                <a:lnSpc>
                  <a:spcPts val="5424"/>
                </a:lnSpc>
              </a:pPr>
              <a:endParaRPr/>
            </a:p>
          </p:txBody>
        </p:sp>
      </p:grpSp>
      <p:grpSp>
        <p:nvGrpSpPr>
          <p:cNvPr id="14" name="Group 14"/>
          <p:cNvGrpSpPr/>
          <p:nvPr/>
        </p:nvGrpSpPr>
        <p:grpSpPr>
          <a:xfrm>
            <a:off x="12649200" y="2137438"/>
            <a:ext cx="1096782" cy="1096782"/>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C15C"/>
            </a:solidFill>
          </p:spPr>
          <p:txBody>
            <a:bodyPr/>
            <a:lstStyle/>
            <a:p>
              <a:endParaRPr lang="en-GB"/>
            </a:p>
          </p:txBody>
        </p:sp>
        <p:sp>
          <p:nvSpPr>
            <p:cNvPr id="16" name="TextBox 16"/>
            <p:cNvSpPr txBox="1"/>
            <p:nvPr/>
          </p:nvSpPr>
          <p:spPr>
            <a:xfrm>
              <a:off x="76200" y="-209550"/>
              <a:ext cx="660400" cy="946150"/>
            </a:xfrm>
            <a:prstGeom prst="rect">
              <a:avLst/>
            </a:prstGeom>
          </p:spPr>
          <p:txBody>
            <a:bodyPr lIns="50800" tIns="50800" rIns="50800" bIns="50800" rtlCol="0" anchor="ctr"/>
            <a:lstStyle/>
            <a:p>
              <a:pPr algn="ctr">
                <a:lnSpc>
                  <a:spcPts val="5424"/>
                </a:lnSpc>
              </a:pPr>
              <a:endParaRPr/>
            </a:p>
          </p:txBody>
        </p:sp>
      </p:grpSp>
      <p:sp>
        <p:nvSpPr>
          <p:cNvPr id="18" name="Rectangle 17"/>
          <p:cNvSpPr/>
          <p:nvPr/>
        </p:nvSpPr>
        <p:spPr>
          <a:xfrm>
            <a:off x="1066800" y="4109856"/>
            <a:ext cx="9144000" cy="4690708"/>
          </a:xfrm>
          <a:prstGeom prst="rect">
            <a:avLst/>
          </a:prstGeom>
        </p:spPr>
        <p:txBody>
          <a:bodyPr>
            <a:spAutoFit/>
          </a:bodyPr>
          <a:lstStyle/>
          <a:p>
            <a:pPr marL="342900" lvl="0" indent="-342900" algn="just">
              <a:lnSpc>
                <a:spcPct val="150000"/>
              </a:lnSpc>
              <a:spcBef>
                <a:spcPts val="60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As opined by Campbell </a:t>
            </a:r>
            <a:r>
              <a:rPr lang="en-GB" sz="2800" i="1" dirty="0">
                <a:latin typeface="Arial" panose="020B0604020202020204" pitchFamily="34" charset="0"/>
                <a:ea typeface="Times New Roman" panose="02020603050405020304" pitchFamily="18" charset="0"/>
                <a:cs typeface="Arial" panose="020B0604020202020204" pitchFamily="34" charset="0"/>
              </a:rPr>
              <a:t>et al. </a:t>
            </a:r>
            <a:r>
              <a:rPr lang="en-GB" sz="2800" dirty="0">
                <a:latin typeface="Arial" panose="020B0604020202020204" pitchFamily="34" charset="0"/>
                <a:ea typeface="Times New Roman" panose="02020603050405020304" pitchFamily="18" charset="0"/>
                <a:cs typeface="Arial" panose="020B0604020202020204" pitchFamily="34" charset="0"/>
              </a:rPr>
              <a:t>(2020), delegation supports teamwork processes through the establishment of trust, open communication, and collaboration.</a:t>
            </a:r>
            <a:endParaRPr lang="en-IN" sz="28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It also supports the development of skills and the empowerment of employees to promote a sense of shared responsibility. </a:t>
            </a:r>
            <a:endParaRPr lang="en-IN" sz="2800" u="none" strike="noStrike"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1026" name="Picture 2" descr="How to delegate - Inlea - Blog - Tips - How to delegat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96600" y="4257545"/>
            <a:ext cx="6990727" cy="419443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753600" y="1577164"/>
            <a:ext cx="6619041" cy="422310"/>
            <a:chOff x="0" y="0"/>
            <a:chExt cx="1804677" cy="115143"/>
          </a:xfrm>
        </p:grpSpPr>
        <p:sp>
          <p:nvSpPr>
            <p:cNvPr id="3" name="Freeform 3"/>
            <p:cNvSpPr/>
            <p:nvPr/>
          </p:nvSpPr>
          <p:spPr>
            <a:xfrm>
              <a:off x="0" y="0"/>
              <a:ext cx="1804677" cy="115143"/>
            </a:xfrm>
            <a:custGeom>
              <a:avLst/>
              <a:gdLst/>
              <a:ahLst/>
              <a:cxnLst/>
              <a:rect l="l" t="t" r="r" b="b"/>
              <a:pathLst>
                <a:path w="1804677" h="115143">
                  <a:moveTo>
                    <a:pt x="0" y="0"/>
                  </a:moveTo>
                  <a:lnTo>
                    <a:pt x="1804677" y="0"/>
                  </a:lnTo>
                  <a:lnTo>
                    <a:pt x="1804677" y="115143"/>
                  </a:lnTo>
                  <a:lnTo>
                    <a:pt x="0" y="115143"/>
                  </a:lnTo>
                  <a:close/>
                </a:path>
              </a:pathLst>
            </a:custGeom>
            <a:solidFill>
              <a:srgbClr val="69F2B0"/>
            </a:solidFill>
          </p:spPr>
          <p:txBody>
            <a:bodyPr/>
            <a:lstStyle/>
            <a:p>
              <a:endParaRPr lang="en-GB"/>
            </a:p>
          </p:txBody>
        </p:sp>
        <p:sp>
          <p:nvSpPr>
            <p:cNvPr id="4" name="TextBox 4"/>
            <p:cNvSpPr txBox="1"/>
            <p:nvPr/>
          </p:nvSpPr>
          <p:spPr>
            <a:xfrm>
              <a:off x="0" y="-285750"/>
              <a:ext cx="1804677" cy="400893"/>
            </a:xfrm>
            <a:prstGeom prst="rect">
              <a:avLst/>
            </a:prstGeom>
          </p:spPr>
          <p:txBody>
            <a:bodyPr lIns="50800" tIns="50800" rIns="50800" bIns="50800" rtlCol="0" anchor="ctr"/>
            <a:lstStyle/>
            <a:p>
              <a:pPr algn="ctr">
                <a:lnSpc>
                  <a:spcPts val="5424"/>
                </a:lnSpc>
              </a:pPr>
              <a:endParaRPr/>
            </a:p>
          </p:txBody>
        </p:sp>
      </p:grpSp>
      <p:grpSp>
        <p:nvGrpSpPr>
          <p:cNvPr id="10" name="Group 10"/>
          <p:cNvGrpSpPr/>
          <p:nvPr/>
        </p:nvGrpSpPr>
        <p:grpSpPr>
          <a:xfrm>
            <a:off x="9917614" y="7753956"/>
            <a:ext cx="7624840" cy="5066088"/>
            <a:chOff x="0" y="0"/>
            <a:chExt cx="2008188" cy="1334278"/>
          </a:xfrm>
        </p:grpSpPr>
        <p:sp>
          <p:nvSpPr>
            <p:cNvPr id="11" name="Freeform 11"/>
            <p:cNvSpPr/>
            <p:nvPr/>
          </p:nvSpPr>
          <p:spPr>
            <a:xfrm>
              <a:off x="0" y="0"/>
              <a:ext cx="2008188" cy="1334278"/>
            </a:xfrm>
            <a:custGeom>
              <a:avLst/>
              <a:gdLst/>
              <a:ahLst/>
              <a:cxnLst/>
              <a:rect l="l" t="t" r="r" b="b"/>
              <a:pathLst>
                <a:path w="2008188" h="1334278">
                  <a:moveTo>
                    <a:pt x="101536" y="0"/>
                  </a:moveTo>
                  <a:lnTo>
                    <a:pt x="1906653" y="0"/>
                  </a:lnTo>
                  <a:cubicBezTo>
                    <a:pt x="1962729" y="0"/>
                    <a:pt x="2008188" y="45459"/>
                    <a:pt x="2008188" y="101536"/>
                  </a:cubicBezTo>
                  <a:lnTo>
                    <a:pt x="2008188" y="1232743"/>
                  </a:lnTo>
                  <a:cubicBezTo>
                    <a:pt x="2008188" y="1259672"/>
                    <a:pt x="1997491" y="1285498"/>
                    <a:pt x="1978449" y="1304539"/>
                  </a:cubicBezTo>
                  <a:cubicBezTo>
                    <a:pt x="1959408" y="1323581"/>
                    <a:pt x="1933582" y="1334278"/>
                    <a:pt x="1906653" y="1334278"/>
                  </a:cubicBezTo>
                  <a:lnTo>
                    <a:pt x="101536" y="1334278"/>
                  </a:lnTo>
                  <a:cubicBezTo>
                    <a:pt x="74607" y="1334278"/>
                    <a:pt x="48781" y="1323581"/>
                    <a:pt x="29739" y="1304539"/>
                  </a:cubicBezTo>
                  <a:cubicBezTo>
                    <a:pt x="10697" y="1285498"/>
                    <a:pt x="0" y="1259672"/>
                    <a:pt x="0" y="1232743"/>
                  </a:cubicBezTo>
                  <a:lnTo>
                    <a:pt x="0" y="101536"/>
                  </a:lnTo>
                  <a:cubicBezTo>
                    <a:pt x="0" y="74607"/>
                    <a:pt x="10697" y="48781"/>
                    <a:pt x="29739" y="29739"/>
                  </a:cubicBezTo>
                  <a:cubicBezTo>
                    <a:pt x="48781" y="10697"/>
                    <a:pt x="74607" y="0"/>
                    <a:pt x="101536" y="0"/>
                  </a:cubicBezTo>
                  <a:close/>
                </a:path>
              </a:pathLst>
            </a:custGeom>
            <a:solidFill>
              <a:srgbClr val="4A78FF"/>
            </a:solidFill>
          </p:spPr>
          <p:txBody>
            <a:bodyPr/>
            <a:lstStyle/>
            <a:p>
              <a:endParaRPr lang="en-GB"/>
            </a:p>
          </p:txBody>
        </p:sp>
        <p:sp>
          <p:nvSpPr>
            <p:cNvPr id="12" name="TextBox 12"/>
            <p:cNvSpPr txBox="1"/>
            <p:nvPr/>
          </p:nvSpPr>
          <p:spPr>
            <a:xfrm>
              <a:off x="0" y="-285750"/>
              <a:ext cx="2008188" cy="1620028"/>
            </a:xfrm>
            <a:prstGeom prst="rect">
              <a:avLst/>
            </a:prstGeom>
          </p:spPr>
          <p:txBody>
            <a:bodyPr lIns="50800" tIns="50800" rIns="50800" bIns="50800" rtlCol="0" anchor="ctr"/>
            <a:lstStyle/>
            <a:p>
              <a:pPr algn="ctr">
                <a:lnSpc>
                  <a:spcPts val="5424"/>
                </a:lnSpc>
              </a:pPr>
              <a:endParaRPr/>
            </a:p>
          </p:txBody>
        </p:sp>
      </p:grpSp>
      <p:sp>
        <p:nvSpPr>
          <p:cNvPr id="13" name="TextBox 13"/>
          <p:cNvSpPr txBox="1"/>
          <p:nvPr/>
        </p:nvSpPr>
        <p:spPr>
          <a:xfrm>
            <a:off x="11353800" y="693143"/>
            <a:ext cx="10491555" cy="782265"/>
          </a:xfrm>
          <a:prstGeom prst="rect">
            <a:avLst/>
          </a:prstGeom>
        </p:spPr>
        <p:txBody>
          <a:bodyPr lIns="0" tIns="0" rIns="0" bIns="0" rtlCol="0" anchor="t">
            <a:spAutoFit/>
          </a:bodyPr>
          <a:lstStyle/>
          <a:p>
            <a:pPr marL="0" lvl="0" indent="0" algn="l">
              <a:lnSpc>
                <a:spcPts val="6089"/>
              </a:lnSpc>
              <a:spcBef>
                <a:spcPct val="0"/>
              </a:spcBef>
            </a:pPr>
            <a:r>
              <a:rPr lang="en-US" sz="5400" b="1" spc="-9" dirty="0">
                <a:solidFill>
                  <a:srgbClr val="373229"/>
                </a:solidFill>
                <a:latin typeface="Arial" panose="020B0604020202020204" pitchFamily="34" charset="0"/>
                <a:ea typeface="DM Sans Bold"/>
                <a:cs typeface="Arial" panose="020B0604020202020204" pitchFamily="34" charset="0"/>
                <a:sym typeface="DM Sans Bold"/>
              </a:rPr>
              <a:t>Declaration</a:t>
            </a:r>
          </a:p>
        </p:txBody>
      </p:sp>
      <p:sp>
        <p:nvSpPr>
          <p:cNvPr id="17" name="Rectangle 16"/>
          <p:cNvSpPr/>
          <p:nvPr/>
        </p:nvSpPr>
        <p:spPr>
          <a:xfrm>
            <a:off x="735394" y="2523453"/>
            <a:ext cx="13030200" cy="5139869"/>
          </a:xfrm>
          <a:prstGeom prst="rect">
            <a:avLst/>
          </a:prstGeom>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GB" sz="2400" dirty="0">
                <a:latin typeface="Arial" panose="020B0604020202020204" pitchFamily="34" charset="0"/>
                <a:ea typeface="Times New Roman" panose="02020603050405020304" pitchFamily="18" charset="0"/>
                <a:cs typeface="Arial" panose="020B0604020202020204" pitchFamily="34" charset="0"/>
              </a:rPr>
              <a:t>I acknowledge the use of the AI Tool to collect information on the significance of effective relationships while working as a team.</a:t>
            </a:r>
            <a:endParaRPr lang="en-IN" sz="24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600"/>
              </a:spcBef>
              <a:spcAft>
                <a:spcPts val="600"/>
              </a:spcAft>
            </a:pPr>
            <a:r>
              <a:rPr lang="en-GB" sz="2400" dirty="0">
                <a:latin typeface="Arial" panose="020B0604020202020204" pitchFamily="34" charset="0"/>
                <a:ea typeface="Times New Roman" panose="02020603050405020304" pitchFamily="18" charset="0"/>
                <a:cs typeface="Arial" panose="020B0604020202020204" pitchFamily="34" charset="0"/>
              </a:rPr>
              <a:t> </a:t>
            </a:r>
            <a:endParaRPr lang="en-IN" sz="24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600"/>
              </a:spcBef>
              <a:spcAft>
                <a:spcPts val="600"/>
              </a:spcAft>
              <a:buFont typeface="Arial" panose="020B0604020202020204" pitchFamily="34" charset="0"/>
              <a:buChar char="•"/>
            </a:pPr>
            <a:r>
              <a:rPr lang="en-GB" sz="2400" dirty="0">
                <a:latin typeface="Arial" panose="020B0604020202020204" pitchFamily="34" charset="0"/>
                <a:ea typeface="Times New Roman" panose="02020603050405020304" pitchFamily="18" charset="0"/>
                <a:cs typeface="Arial" panose="020B0604020202020204" pitchFamily="34" charset="0"/>
              </a:rPr>
              <a:t>Prompt: Significance of effective relationships when working in a team</a:t>
            </a:r>
            <a:endParaRPr lang="en-IN" sz="24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600"/>
              </a:spcBef>
              <a:spcAft>
                <a:spcPts val="600"/>
              </a:spcAft>
            </a:pPr>
            <a:endParaRPr lang="en-IN" sz="24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600"/>
              </a:spcBef>
              <a:spcAft>
                <a:spcPts val="600"/>
              </a:spcAft>
              <a:buFont typeface="Arial" panose="020B0604020202020204" pitchFamily="34" charset="0"/>
              <a:buChar char="•"/>
            </a:pPr>
            <a:r>
              <a:rPr lang="en-GB" sz="2400" dirty="0">
                <a:latin typeface="Arial" panose="020B0604020202020204" pitchFamily="34" charset="0"/>
                <a:ea typeface="Times New Roman" panose="02020603050405020304" pitchFamily="18" charset="0"/>
                <a:cs typeface="Arial" panose="020B0604020202020204" pitchFamily="34" charset="0"/>
              </a:rPr>
              <a:t>I confirm that I have not presented any AI-generated text as my own work. I confirm I have copies of my drafts, notes, and other resources I used before and after the use of AI tools, which I may be asked to provide in evidence.</a:t>
            </a:r>
            <a:endParaRPr lang="en-IN" sz="2400"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015250" y="929734"/>
            <a:ext cx="6852132" cy="437182"/>
            <a:chOff x="0" y="0"/>
            <a:chExt cx="1804677" cy="115143"/>
          </a:xfrm>
        </p:grpSpPr>
        <p:sp>
          <p:nvSpPr>
            <p:cNvPr id="3" name="Freeform 3"/>
            <p:cNvSpPr/>
            <p:nvPr/>
          </p:nvSpPr>
          <p:spPr>
            <a:xfrm>
              <a:off x="0" y="0"/>
              <a:ext cx="1804677" cy="115143"/>
            </a:xfrm>
            <a:custGeom>
              <a:avLst/>
              <a:gdLst/>
              <a:ahLst/>
              <a:cxnLst/>
              <a:rect l="l" t="t" r="r" b="b"/>
              <a:pathLst>
                <a:path w="1804677" h="115143">
                  <a:moveTo>
                    <a:pt x="0" y="0"/>
                  </a:moveTo>
                  <a:lnTo>
                    <a:pt x="1804677" y="0"/>
                  </a:lnTo>
                  <a:lnTo>
                    <a:pt x="1804677" y="115143"/>
                  </a:lnTo>
                  <a:lnTo>
                    <a:pt x="0" y="115143"/>
                  </a:lnTo>
                  <a:close/>
                </a:path>
              </a:pathLst>
            </a:custGeom>
            <a:solidFill>
              <a:srgbClr val="69F2B0"/>
            </a:solidFill>
          </p:spPr>
          <p:txBody>
            <a:bodyPr/>
            <a:lstStyle/>
            <a:p>
              <a:endParaRPr lang="en-GB"/>
            </a:p>
          </p:txBody>
        </p:sp>
        <p:sp>
          <p:nvSpPr>
            <p:cNvPr id="4" name="TextBox 4"/>
            <p:cNvSpPr txBox="1"/>
            <p:nvPr/>
          </p:nvSpPr>
          <p:spPr>
            <a:xfrm>
              <a:off x="0" y="-285750"/>
              <a:ext cx="1804677" cy="400893"/>
            </a:xfrm>
            <a:prstGeom prst="rect">
              <a:avLst/>
            </a:prstGeom>
          </p:spPr>
          <p:txBody>
            <a:bodyPr lIns="50800" tIns="50800" rIns="50800" bIns="50800" rtlCol="0" anchor="ctr"/>
            <a:lstStyle/>
            <a:p>
              <a:pPr algn="ctr">
                <a:lnSpc>
                  <a:spcPts val="5424"/>
                </a:lnSpc>
              </a:pPr>
              <a:endParaRPr/>
            </a:p>
          </p:txBody>
        </p:sp>
      </p:grpSp>
      <p:sp>
        <p:nvSpPr>
          <p:cNvPr id="6" name="TextBox 6"/>
          <p:cNvSpPr txBox="1"/>
          <p:nvPr/>
        </p:nvSpPr>
        <p:spPr>
          <a:xfrm>
            <a:off x="3810000" y="193191"/>
            <a:ext cx="11262632" cy="753861"/>
          </a:xfrm>
          <a:prstGeom prst="rect">
            <a:avLst/>
          </a:prstGeom>
        </p:spPr>
        <p:txBody>
          <a:bodyPr lIns="0" tIns="0" rIns="0" bIns="0" rtlCol="0" anchor="t">
            <a:spAutoFit/>
          </a:bodyPr>
          <a:lstStyle/>
          <a:p>
            <a:pPr marL="0" lvl="0" indent="0" algn="ctr">
              <a:lnSpc>
                <a:spcPts val="6303"/>
              </a:lnSpc>
              <a:spcBef>
                <a:spcPct val="0"/>
              </a:spcBef>
            </a:pPr>
            <a:r>
              <a:rPr lang="en-US" sz="5067" b="1" spc="-10" dirty="0">
                <a:solidFill>
                  <a:srgbClr val="373229"/>
                </a:solidFill>
                <a:latin typeface="Arial" panose="020B0604020202020204" pitchFamily="34" charset="0"/>
                <a:ea typeface="DM Sans Bold"/>
                <a:cs typeface="Arial" panose="020B0604020202020204" pitchFamily="34" charset="0"/>
                <a:sym typeface="DM Sans Bold"/>
              </a:rPr>
              <a:t>References</a:t>
            </a:r>
          </a:p>
        </p:txBody>
      </p:sp>
      <p:grpSp>
        <p:nvGrpSpPr>
          <p:cNvPr id="9" name="Group 9"/>
          <p:cNvGrpSpPr/>
          <p:nvPr/>
        </p:nvGrpSpPr>
        <p:grpSpPr>
          <a:xfrm>
            <a:off x="-1647617" y="-2093606"/>
            <a:ext cx="3781844" cy="378184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9F2B0"/>
            </a:solidFill>
          </p:spPr>
          <p:txBody>
            <a:bodyPr/>
            <a:lstStyle/>
            <a:p>
              <a:endParaRPr lang="en-GB"/>
            </a:p>
          </p:txBody>
        </p:sp>
        <p:sp>
          <p:nvSpPr>
            <p:cNvPr id="11" name="TextBox 11"/>
            <p:cNvSpPr txBox="1"/>
            <p:nvPr/>
          </p:nvSpPr>
          <p:spPr>
            <a:xfrm>
              <a:off x="76200" y="-209550"/>
              <a:ext cx="660400" cy="946150"/>
            </a:xfrm>
            <a:prstGeom prst="rect">
              <a:avLst/>
            </a:prstGeom>
          </p:spPr>
          <p:txBody>
            <a:bodyPr lIns="50800" tIns="50800" rIns="50800" bIns="50800" rtlCol="0" anchor="ctr"/>
            <a:lstStyle/>
            <a:p>
              <a:pPr algn="ctr">
                <a:lnSpc>
                  <a:spcPts val="5424"/>
                </a:lnSpc>
              </a:pPr>
              <a:endParaRPr/>
            </a:p>
          </p:txBody>
        </p:sp>
      </p:grpSp>
      <p:sp>
        <p:nvSpPr>
          <p:cNvPr id="14" name="TextBox 14"/>
          <p:cNvSpPr txBox="1"/>
          <p:nvPr/>
        </p:nvSpPr>
        <p:spPr>
          <a:xfrm>
            <a:off x="12161643" y="308691"/>
            <a:ext cx="891135" cy="1276723"/>
          </a:xfrm>
          <a:prstGeom prst="rect">
            <a:avLst/>
          </a:prstGeom>
        </p:spPr>
        <p:txBody>
          <a:bodyPr lIns="50800" tIns="50800" rIns="50800" bIns="50800" rtlCol="0" anchor="ctr"/>
          <a:lstStyle/>
          <a:p>
            <a:pPr algn="ctr">
              <a:lnSpc>
                <a:spcPts val="5424"/>
              </a:lnSpc>
            </a:pPr>
            <a:endParaRPr dirty="0"/>
          </a:p>
        </p:txBody>
      </p:sp>
      <p:sp>
        <p:nvSpPr>
          <p:cNvPr id="21" name="Rectangle 20"/>
          <p:cNvSpPr/>
          <p:nvPr/>
        </p:nvSpPr>
        <p:spPr>
          <a:xfrm>
            <a:off x="457200" y="1954733"/>
            <a:ext cx="17221200" cy="7325082"/>
          </a:xfrm>
          <a:prstGeom prst="rect">
            <a:avLst/>
          </a:prstGeom>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Arakelian, E. and Rudolfsson, G. (2023) ‘Sharing the same reality, healthy relations between colleagues at work: A meta-synthesis’, </a:t>
            </a:r>
            <a:r>
              <a:rPr lang="en-GB" sz="2000" i="1" dirty="0">
                <a:latin typeface="Arial" panose="020B0604020202020204" pitchFamily="34" charset="0"/>
                <a:ea typeface="Times New Roman" panose="02020603050405020304" pitchFamily="18" charset="0"/>
                <a:cs typeface="Arial" panose="020B0604020202020204" pitchFamily="34" charset="0"/>
              </a:rPr>
              <a:t>SAGE Open Nursing,</a:t>
            </a:r>
            <a:r>
              <a:rPr lang="en-GB" sz="2000" dirty="0">
                <a:latin typeface="Arial" panose="020B0604020202020204" pitchFamily="34" charset="0"/>
                <a:ea typeface="Times New Roman" panose="02020603050405020304" pitchFamily="18" charset="0"/>
                <a:cs typeface="Arial" panose="020B0604020202020204" pitchFamily="34" charset="0"/>
              </a:rPr>
              <a:t> 9, pp. 23779608231207239. Available at: https://journals.sagepub.com/doi/abs/10.1177/23779608231207239</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600"/>
              </a:spcBef>
              <a:spcAft>
                <a:spcPts val="60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Campbell, A.R., Layne, D., Scott, E. and Wei, H. (2020) ‘Interventions to promote teamwork, delegation and communication among registered nurses and nursing assistants: An integrative review’, </a:t>
            </a:r>
            <a:r>
              <a:rPr lang="en-GB" sz="2000" i="1" dirty="0">
                <a:latin typeface="Arial" panose="020B0604020202020204" pitchFamily="34" charset="0"/>
                <a:ea typeface="Times New Roman" panose="02020603050405020304" pitchFamily="18" charset="0"/>
                <a:cs typeface="Arial" panose="020B0604020202020204" pitchFamily="34" charset="0"/>
              </a:rPr>
              <a:t>Journal of nursing management</a:t>
            </a:r>
            <a:r>
              <a:rPr lang="en-GB" sz="2000" dirty="0">
                <a:latin typeface="Arial" panose="020B0604020202020204" pitchFamily="34" charset="0"/>
                <a:ea typeface="Times New Roman" panose="02020603050405020304" pitchFamily="18" charset="0"/>
                <a:cs typeface="Arial" panose="020B0604020202020204" pitchFamily="34" charset="0"/>
              </a:rPr>
              <a:t>, 28(7), pp. 1465-1472. Available at: https://onlinelibrary.wiley.com/doi/abs/10.1111/jonm.13083</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600"/>
              </a:spcBef>
              <a:spcAft>
                <a:spcPts val="60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Chin, P.P. (2024) ‘Unlocking the Potential of Visionary Leadership: A Study on Shared Vision, Teamwork and Team Performance’, </a:t>
            </a:r>
            <a:r>
              <a:rPr lang="en-GB" sz="2000" i="1" dirty="0">
                <a:latin typeface="Arial" panose="020B0604020202020204" pitchFamily="34" charset="0"/>
                <a:ea typeface="Times New Roman" panose="02020603050405020304" pitchFamily="18" charset="0"/>
                <a:cs typeface="Arial" panose="020B0604020202020204" pitchFamily="34" charset="0"/>
              </a:rPr>
              <a:t>Education Quarterly Reviews</a:t>
            </a:r>
            <a:r>
              <a:rPr lang="en-GB" sz="2000" dirty="0">
                <a:latin typeface="Arial" panose="020B0604020202020204" pitchFamily="34" charset="0"/>
                <a:ea typeface="Times New Roman" panose="02020603050405020304" pitchFamily="18" charset="0"/>
                <a:cs typeface="Arial" panose="020B0604020202020204" pitchFamily="34" charset="0"/>
              </a:rPr>
              <a:t>, 7(2). Available at: https://papers.ssrn.com/sol3/papers.cfm?abstract_id=4813924</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600"/>
              </a:spcBef>
              <a:spcAft>
                <a:spcPts val="60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Kezar, A. and Elrod, S. (2020) ‘Taken for granted: Improving the culture of celebration, appreciation, and recognition in higher education’, </a:t>
            </a:r>
            <a:r>
              <a:rPr lang="en-GB" sz="2000" i="1" dirty="0">
                <a:latin typeface="Arial" panose="020B0604020202020204" pitchFamily="34" charset="0"/>
                <a:ea typeface="Times New Roman" panose="02020603050405020304" pitchFamily="18" charset="0"/>
                <a:cs typeface="Arial" panose="020B0604020202020204" pitchFamily="34" charset="0"/>
              </a:rPr>
              <a:t>Change: The Magazine of Higher Learning,</a:t>
            </a:r>
            <a:r>
              <a:rPr lang="en-GB" sz="2000" dirty="0">
                <a:latin typeface="Arial" panose="020B0604020202020204" pitchFamily="34" charset="0"/>
                <a:ea typeface="Times New Roman" panose="02020603050405020304" pitchFamily="18" charset="0"/>
                <a:cs typeface="Arial" panose="020B0604020202020204" pitchFamily="34" charset="0"/>
              </a:rPr>
              <a:t> 52(5), pp. 29-36. Available at: https://www.tandfonline.com/doi/full/10.1080/00091383.2020.1807880</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600"/>
              </a:spcBef>
              <a:spcAft>
                <a:spcPts val="60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Newman, S.A. and Ford, R.C. (2021) ‘Five steps to leading your team in the virtual COVID-19 workplace’, </a:t>
            </a:r>
            <a:r>
              <a:rPr lang="en-GB" sz="2000" i="1" dirty="0">
                <a:latin typeface="Arial" panose="020B0604020202020204" pitchFamily="34" charset="0"/>
                <a:ea typeface="Times New Roman" panose="02020603050405020304" pitchFamily="18" charset="0"/>
                <a:cs typeface="Arial" panose="020B0604020202020204" pitchFamily="34" charset="0"/>
              </a:rPr>
              <a:t>Organisational Dynamics,</a:t>
            </a:r>
            <a:r>
              <a:rPr lang="en-GB" sz="2000" dirty="0">
                <a:latin typeface="Arial" panose="020B0604020202020204" pitchFamily="34" charset="0"/>
                <a:ea typeface="Times New Roman" panose="02020603050405020304" pitchFamily="18" charset="0"/>
                <a:cs typeface="Arial" panose="020B0604020202020204" pitchFamily="34" charset="0"/>
              </a:rPr>
              <a:t> 50(1), pp. 100802. Available at: https://www.sciencedirect.com/science/article/pii/S0090261620300541</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600"/>
              </a:spcBef>
              <a:spcAft>
                <a:spcPts val="60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Schmutz, J.B., Meier, L.L. and </a:t>
            </a:r>
            <a:r>
              <a:rPr lang="en-GB" sz="2000" dirty="0" err="1">
                <a:latin typeface="Arial" panose="020B0604020202020204" pitchFamily="34" charset="0"/>
                <a:ea typeface="Times New Roman" panose="02020603050405020304" pitchFamily="18" charset="0"/>
                <a:cs typeface="Arial" panose="020B0604020202020204" pitchFamily="34" charset="0"/>
              </a:rPr>
              <a:t>Manser</a:t>
            </a:r>
            <a:r>
              <a:rPr lang="en-GB" sz="2000" dirty="0">
                <a:latin typeface="Arial" panose="020B0604020202020204" pitchFamily="34" charset="0"/>
                <a:ea typeface="Times New Roman" panose="02020603050405020304" pitchFamily="18" charset="0"/>
                <a:cs typeface="Arial" panose="020B0604020202020204" pitchFamily="34" charset="0"/>
              </a:rPr>
              <a:t>, T. (2019) ‘How effective is teamwork really? The relationship between teamwork and performance in healthcare teams: a systematic review and meta-analysis’, </a:t>
            </a:r>
            <a:r>
              <a:rPr lang="en-GB" sz="2000" i="1" dirty="0">
                <a:latin typeface="Arial" panose="020B0604020202020204" pitchFamily="34" charset="0"/>
                <a:ea typeface="Times New Roman" panose="02020603050405020304" pitchFamily="18" charset="0"/>
                <a:cs typeface="Arial" panose="020B0604020202020204" pitchFamily="34" charset="0"/>
              </a:rPr>
              <a:t>BMJ Open,</a:t>
            </a:r>
            <a:r>
              <a:rPr lang="en-GB" sz="2000" dirty="0">
                <a:latin typeface="Arial" panose="020B0604020202020204" pitchFamily="34" charset="0"/>
                <a:ea typeface="Times New Roman" panose="02020603050405020304" pitchFamily="18" charset="0"/>
                <a:cs typeface="Arial" panose="020B0604020202020204" pitchFamily="34" charset="0"/>
              </a:rPr>
              <a:t> 9(9), pp. </a:t>
            </a:r>
            <a:r>
              <a:rPr lang="en-GB" sz="2000" dirty="0" err="1">
                <a:latin typeface="Arial" panose="020B0604020202020204" pitchFamily="34" charset="0"/>
                <a:ea typeface="Times New Roman" panose="02020603050405020304" pitchFamily="18" charset="0"/>
                <a:cs typeface="Arial" panose="020B0604020202020204" pitchFamily="34" charset="0"/>
              </a:rPr>
              <a:t>e028280</a:t>
            </a:r>
            <a:r>
              <a:rPr lang="en-GB" sz="2000" dirty="0">
                <a:latin typeface="Arial" panose="020B0604020202020204" pitchFamily="34" charset="0"/>
                <a:ea typeface="Times New Roman" panose="02020603050405020304" pitchFamily="18" charset="0"/>
                <a:cs typeface="Arial" panose="020B0604020202020204" pitchFamily="34" charset="0"/>
              </a:rPr>
              <a:t>. Available at: https://bmjopen.bmj.com/content/9/9/e028280.abstract</a:t>
            </a:r>
            <a:endParaRPr lang="en-IN" sz="2000"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Slide For Business Team Powerpoint Slides | PowerPoint  Presentation Images | Templates PPT Slide | Templates for Present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00" y="0"/>
            <a:ext cx="18262600" cy="1032510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1120</Words>
  <Application>Microsoft Office PowerPoint</Application>
  <PresentationFormat>Custom</PresentationFormat>
  <Paragraphs>49</Paragraphs>
  <Slides>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Calibri</vt:lpstr>
      <vt:lpstr>Arial</vt:lpstr>
      <vt:lpstr>DM Sans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Geometric Teamwork Keynote Presentation</dc:title>
  <cp:lastModifiedBy>Alexandra Benghiac</cp:lastModifiedBy>
  <cp:revision>14</cp:revision>
  <dcterms:created xsi:type="dcterms:W3CDTF">2006-08-16T00:00:00Z</dcterms:created>
  <dcterms:modified xsi:type="dcterms:W3CDTF">2025-11-28T19:33:42Z</dcterms:modified>
  <dc:identifier>DAG5-S1OVDc</dc:identifier>
</cp:coreProperties>
</file>