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sldIdLst>
    <p:sldId id="265" r:id="rId5"/>
    <p:sldId id="279" r:id="rId6"/>
    <p:sldId id="266" r:id="rId7"/>
    <p:sldId id="278" r:id="rId8"/>
    <p:sldId id="277" r:id="rId9"/>
    <p:sldId id="269" r:id="rId10"/>
    <p:sldId id="283" r:id="rId11"/>
    <p:sldId id="280" r:id="rId12"/>
    <p:sldId id="270" r:id="rId13"/>
    <p:sldId id="272" r:id="rId14"/>
    <p:sldId id="276" r:id="rId15"/>
    <p:sldId id="282" r:id="rId16"/>
    <p:sldId id="28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8E16E8-99B7-46DB-AFF1-72B436FD95A7}" v="1" dt="2020-12-30T20:40:44.6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249" autoAdjust="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12/31/2020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4141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12/31/2020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38705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12/31/2020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0427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12/31/2020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24905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12/31/2020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23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12/31/2020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4820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12/31/2020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62097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12/31/2020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51615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12/31/2020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0894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12/31/2020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1274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khanacademy.org/test-prep/mcat/behavior/theories-personality/v/humanistic-theory" TargetMode="External"/><Relationship Id="rId2" Type="http://schemas.openxmlformats.org/officeDocument/2006/relationships/hyperlink" Target="https://counsellingtutor.com/counselling-approaches/person-centred-approach-to-counselling/carl-rogers-core-conditions/" TargetMode="External"/><Relationship Id="rId1" Type="http://schemas.openxmlformats.org/officeDocument/2006/relationships/slideLayout" Target="../slideLayouts/slideLayout2.xml"/><Relationship Id="rId6" Type="http://schemas.openxmlformats.org/officeDocument/2006/relationships/hyperlink" Target="https://solaceofsoulscare.wordpress.com/counselling-therapies/" TargetMode="External"/><Relationship Id="rId5" Type="http://schemas.openxmlformats.org/officeDocument/2006/relationships/hyperlink" Target="https://www.klearminds.com/therapies/psychotherapy/person-centred-psychotherapy/" TargetMode="External"/><Relationship Id="rId4" Type="http://schemas.openxmlformats.org/officeDocument/2006/relationships/hyperlink" Target="https://www.firstpost.com/living/the-problem-with-do-what-you-love-the-perils-of-allowing-maslows-hierarchy-of-needs-self-actualisation-to-shape-careers-802879"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edutopia.org/blog/empathy-classroom-why-should-i-care-lauren-owen" TargetMode="External"/><Relationship Id="rId2" Type="http://schemas.openxmlformats.org/officeDocument/2006/relationships/hyperlink" Target="https://online.mc.edu/degrees/education/med/leadership/importance-of-positive-regard-in-education/" TargetMode="External"/><Relationship Id="rId1" Type="http://schemas.openxmlformats.org/officeDocument/2006/relationships/slideLayout" Target="../slideLayouts/slideLayout7.xml"/><Relationship Id="rId5" Type="http://schemas.openxmlformats.org/officeDocument/2006/relationships/hyperlink" Target="https://thepolicepsychologistsjourney.wordpress.com/2018/12/04/carl-rogers-1902-1987-the-emergence-and-influences-of-person-centered-counseling-psychology/" TargetMode="External"/><Relationship Id="rId4" Type="http://schemas.openxmlformats.org/officeDocument/2006/relationships/hyperlink" Target="https://www.google.co.uk/books/edition/The_Carl_Rogers_Reader/CRnR87UQbMwC?hl=en&amp;gbpv=1&amp;printsec=frontcover"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psy402jbissonnette.wordpress.com/humanistic-theory/" TargetMode="External"/><Relationship Id="rId2" Type="http://schemas.openxmlformats.org/officeDocument/2006/relationships/hyperlink" Target="https://www.tranquillocounselling.com/blog/categories/person-centred-approach"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5" name="Picture 4">
            <a:extLst>
              <a:ext uri="{FF2B5EF4-FFF2-40B4-BE49-F238E27FC236}">
                <a16:creationId xmlns:a16="http://schemas.microsoft.com/office/drawing/2014/main" id="{1FD526C9-A8C7-41E6-85BB-39F06C858A2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3273" y="-12683"/>
            <a:ext cx="12191980" cy="6858000"/>
          </a:xfrm>
          <a:prstGeom prst="rect">
            <a:avLst/>
          </a:prstGeom>
        </p:spPr>
      </p:pic>
      <p:sp>
        <p:nvSpPr>
          <p:cNvPr id="30" name="Rectangle 29">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800" dirty="0">
                <a:solidFill>
                  <a:schemeClr val="tx1"/>
                </a:solidFill>
                <a:latin typeface="Times New Roman" panose="02020603050405020304" pitchFamily="18" charset="0"/>
                <a:cs typeface="Times New Roman" panose="02020603050405020304" pitchFamily="18" charset="0"/>
              </a:rPr>
              <a:t>Supporting the Learner </a:t>
            </a:r>
            <a:br>
              <a:rPr lang="en-US" sz="4800" dirty="0">
                <a:solidFill>
                  <a:schemeClr val="tx1"/>
                </a:solidFill>
                <a:latin typeface="Times New Roman" panose="02020603050405020304" pitchFamily="18" charset="0"/>
                <a:cs typeface="Times New Roman" panose="02020603050405020304" pitchFamily="18" charset="0"/>
              </a:rPr>
            </a:br>
            <a:r>
              <a:rPr lang="en-US" sz="4800" dirty="0">
                <a:solidFill>
                  <a:schemeClr val="tx1"/>
                </a:solidFill>
                <a:latin typeface="Times New Roman" panose="02020603050405020304" pitchFamily="18" charset="0"/>
                <a:cs typeface="Times New Roman" panose="02020603050405020304" pitchFamily="18" charset="0"/>
              </a:rPr>
              <a:t>Carl Rogers</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nSpc>
                <a:spcPct val="100000"/>
              </a:lnSpc>
            </a:pPr>
            <a:r>
              <a:rPr lang="en-US" sz="1400" cap="none" dirty="0">
                <a:latin typeface="Times New Roman" panose="02020603050405020304" pitchFamily="18" charset="0"/>
                <a:cs typeface="Times New Roman" panose="02020603050405020304" pitchFamily="18" charset="0"/>
              </a:rPr>
              <a:t>Sophie Blackadder (2008875)</a:t>
            </a:r>
          </a:p>
          <a:p>
            <a:pPr>
              <a:lnSpc>
                <a:spcPct val="100000"/>
              </a:lnSpc>
            </a:pPr>
            <a:r>
              <a:rPr lang="en-US" sz="1400" cap="none" dirty="0">
                <a:latin typeface="Times New Roman" panose="02020603050405020304" pitchFamily="18" charset="0"/>
                <a:cs typeface="Times New Roman" panose="02020603050405020304" pitchFamily="18" charset="0"/>
              </a:rPr>
              <a:t>SJIE4002</a:t>
            </a:r>
          </a:p>
        </p:txBody>
      </p:sp>
      <p:cxnSp>
        <p:nvCxnSpPr>
          <p:cNvPr id="32" name="Straight Connector 31">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5033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30000">
              <a:schemeClr val="tx1">
                <a:lumMod val="75000"/>
                <a:lumOff val="25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4" name="Flowchart: Connector 3">
            <a:extLst>
              <a:ext uri="{FF2B5EF4-FFF2-40B4-BE49-F238E27FC236}">
                <a16:creationId xmlns:a16="http://schemas.microsoft.com/office/drawing/2014/main" id="{C5D3010D-3B57-4C95-AED7-685506462C91}"/>
              </a:ext>
            </a:extLst>
          </p:cNvPr>
          <p:cNvSpPr/>
          <p:nvPr/>
        </p:nvSpPr>
        <p:spPr>
          <a:xfrm>
            <a:off x="4521267" y="1962653"/>
            <a:ext cx="3127023" cy="2878666"/>
          </a:xfrm>
          <a:prstGeom prst="flowChartConnector">
            <a:avLst/>
          </a:prstGeom>
          <a:solidFill>
            <a:schemeClr val="accent1"/>
          </a:solidFill>
          <a:ln>
            <a:solidFill>
              <a:schemeClr val="tx1"/>
            </a:solidFill>
          </a:ln>
          <a:effectLst/>
          <a:scene3d>
            <a:camera prst="orthographicFront"/>
            <a:lightRig rig="threePt" dir="t"/>
          </a:scene3d>
          <a:sp3d>
            <a:bevelT w="114300" prst="hardEdge"/>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Times New Roman" panose="02020603050405020304" pitchFamily="18" charset="0"/>
                <a:cs typeface="Times New Roman" panose="02020603050405020304" pitchFamily="18" charset="0"/>
              </a:rPr>
              <a:t>Understanding the role of helping and support in an educational setting</a:t>
            </a:r>
            <a:r>
              <a:rPr lang="en-GB" b="1" dirty="0"/>
              <a:t>.</a:t>
            </a:r>
          </a:p>
        </p:txBody>
      </p:sp>
      <p:cxnSp>
        <p:nvCxnSpPr>
          <p:cNvPr id="3" name="Straight Connector 2">
            <a:extLst>
              <a:ext uri="{FF2B5EF4-FFF2-40B4-BE49-F238E27FC236}">
                <a16:creationId xmlns:a16="http://schemas.microsoft.com/office/drawing/2014/main" id="{2ED1FFBB-78FA-49EA-AEB6-5D207B688CAB}"/>
              </a:ext>
            </a:extLst>
          </p:cNvPr>
          <p:cNvCxnSpPr>
            <a:cxnSpLocks/>
            <a:stCxn id="4" idx="1"/>
          </p:cNvCxnSpPr>
          <p:nvPr/>
        </p:nvCxnSpPr>
        <p:spPr>
          <a:xfrm flipH="1" flipV="1">
            <a:off x="2481915" y="1203938"/>
            <a:ext cx="2497294" cy="118028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93E413CB-793F-4792-9B6B-580E4B9364EB}"/>
              </a:ext>
            </a:extLst>
          </p:cNvPr>
          <p:cNvSpPr/>
          <p:nvPr/>
        </p:nvSpPr>
        <p:spPr>
          <a:xfrm>
            <a:off x="319732" y="793224"/>
            <a:ext cx="2280356" cy="928511"/>
          </a:xfrm>
          <a:prstGeom prst="rect">
            <a:avLst/>
          </a:prstGeom>
          <a:gradFill>
            <a:gsLst>
              <a:gs pos="0">
                <a:schemeClr val="accent5"/>
              </a:gs>
              <a:gs pos="74000">
                <a:schemeClr val="accent1"/>
              </a:gs>
              <a:gs pos="83000">
                <a:schemeClr val="accent1"/>
              </a:gs>
              <a:gs pos="100000">
                <a:schemeClr val="accent1"/>
              </a:gs>
            </a:gsLst>
            <a:lin ang="5400000" scaled="1"/>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atin typeface="Times New Roman" panose="02020603050405020304" pitchFamily="18" charset="0"/>
                <a:cs typeface="Times New Roman" panose="02020603050405020304" pitchFamily="18" charset="0"/>
              </a:rPr>
              <a:t>Carl Rogers</a:t>
            </a:r>
          </a:p>
        </p:txBody>
      </p:sp>
      <p:cxnSp>
        <p:nvCxnSpPr>
          <p:cNvPr id="7" name="Straight Connector 6">
            <a:extLst>
              <a:ext uri="{FF2B5EF4-FFF2-40B4-BE49-F238E27FC236}">
                <a16:creationId xmlns:a16="http://schemas.microsoft.com/office/drawing/2014/main" id="{01D36C3E-EDF9-4311-8B39-1FD2CC4262C9}"/>
              </a:ext>
            </a:extLst>
          </p:cNvPr>
          <p:cNvCxnSpPr>
            <a:cxnSpLocks/>
            <a:endCxn id="8" idx="2"/>
          </p:cNvCxnSpPr>
          <p:nvPr/>
        </p:nvCxnSpPr>
        <p:spPr>
          <a:xfrm flipV="1">
            <a:off x="7327190" y="1212819"/>
            <a:ext cx="3312581" cy="137092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2F224E2F-F57D-47B6-815A-5B506D271AFA}"/>
              </a:ext>
            </a:extLst>
          </p:cNvPr>
          <p:cNvSpPr/>
          <p:nvPr/>
        </p:nvSpPr>
        <p:spPr>
          <a:xfrm>
            <a:off x="9499593" y="407425"/>
            <a:ext cx="2280356" cy="805394"/>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Humanistic Theory</a:t>
            </a:r>
          </a:p>
        </p:txBody>
      </p:sp>
      <p:cxnSp>
        <p:nvCxnSpPr>
          <p:cNvPr id="10" name="Straight Connector 9">
            <a:extLst>
              <a:ext uri="{FF2B5EF4-FFF2-40B4-BE49-F238E27FC236}">
                <a16:creationId xmlns:a16="http://schemas.microsoft.com/office/drawing/2014/main" id="{9832D6D0-7B93-42AB-B155-025D9C833BD0}"/>
              </a:ext>
            </a:extLst>
          </p:cNvPr>
          <p:cNvCxnSpPr>
            <a:cxnSpLocks/>
            <a:endCxn id="11" idx="3"/>
          </p:cNvCxnSpPr>
          <p:nvPr/>
        </p:nvCxnSpPr>
        <p:spPr>
          <a:xfrm flipH="1" flipV="1">
            <a:off x="3331044" y="2791267"/>
            <a:ext cx="1191632" cy="36939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0C520A77-184F-48D1-8A74-DF29A6F90ACD}"/>
              </a:ext>
            </a:extLst>
          </p:cNvPr>
          <p:cNvSpPr/>
          <p:nvPr/>
        </p:nvSpPr>
        <p:spPr>
          <a:xfrm>
            <a:off x="1050688" y="2407445"/>
            <a:ext cx="2280356" cy="767644"/>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Core Conditions</a:t>
            </a:r>
          </a:p>
        </p:txBody>
      </p:sp>
      <p:cxnSp>
        <p:nvCxnSpPr>
          <p:cNvPr id="13" name="Straight Connector 12">
            <a:extLst>
              <a:ext uri="{FF2B5EF4-FFF2-40B4-BE49-F238E27FC236}">
                <a16:creationId xmlns:a16="http://schemas.microsoft.com/office/drawing/2014/main" id="{78C73C0C-379D-41FC-9888-CA3B29D87BDC}"/>
              </a:ext>
            </a:extLst>
          </p:cNvPr>
          <p:cNvCxnSpPr>
            <a:cxnSpLocks/>
            <a:endCxn id="14" idx="0"/>
          </p:cNvCxnSpPr>
          <p:nvPr/>
        </p:nvCxnSpPr>
        <p:spPr>
          <a:xfrm flipH="1">
            <a:off x="5900620" y="4861561"/>
            <a:ext cx="186002" cy="71145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AD6F2903-1496-445B-84DA-B37B75A7ED9D}"/>
              </a:ext>
            </a:extLst>
          </p:cNvPr>
          <p:cNvSpPr/>
          <p:nvPr/>
        </p:nvSpPr>
        <p:spPr>
          <a:xfrm>
            <a:off x="4768261" y="5573018"/>
            <a:ext cx="2264717" cy="575734"/>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Person-Centered</a:t>
            </a:r>
          </a:p>
        </p:txBody>
      </p:sp>
      <p:cxnSp>
        <p:nvCxnSpPr>
          <p:cNvPr id="16" name="Straight Connector 15">
            <a:extLst>
              <a:ext uri="{FF2B5EF4-FFF2-40B4-BE49-F238E27FC236}">
                <a16:creationId xmlns:a16="http://schemas.microsoft.com/office/drawing/2014/main" id="{6E7163FE-2814-4DEE-B55F-7D39585147A0}"/>
              </a:ext>
            </a:extLst>
          </p:cNvPr>
          <p:cNvCxnSpPr>
            <a:cxnSpLocks/>
          </p:cNvCxnSpPr>
          <p:nvPr/>
        </p:nvCxnSpPr>
        <p:spPr>
          <a:xfrm flipH="1">
            <a:off x="908669" y="3174415"/>
            <a:ext cx="225779" cy="75635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832DF2DF-E147-4D93-9345-51BFEC067776}"/>
              </a:ext>
            </a:extLst>
          </p:cNvPr>
          <p:cNvSpPr/>
          <p:nvPr/>
        </p:nvSpPr>
        <p:spPr>
          <a:xfrm>
            <a:off x="143831" y="3930771"/>
            <a:ext cx="1411107" cy="643468"/>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Empathy</a:t>
            </a:r>
          </a:p>
        </p:txBody>
      </p:sp>
      <p:cxnSp>
        <p:nvCxnSpPr>
          <p:cNvPr id="20" name="Straight Connector 19">
            <a:extLst>
              <a:ext uri="{FF2B5EF4-FFF2-40B4-BE49-F238E27FC236}">
                <a16:creationId xmlns:a16="http://schemas.microsoft.com/office/drawing/2014/main" id="{959885CC-3871-4B6D-96CF-1E8F1E2D70DA}"/>
              </a:ext>
            </a:extLst>
          </p:cNvPr>
          <p:cNvCxnSpPr>
            <a:cxnSpLocks/>
            <a:stCxn id="11" idx="2"/>
            <a:endCxn id="23" idx="0"/>
          </p:cNvCxnSpPr>
          <p:nvPr/>
        </p:nvCxnSpPr>
        <p:spPr>
          <a:xfrm flipH="1">
            <a:off x="2026064" y="3175089"/>
            <a:ext cx="164802" cy="172152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3CE1EE71-B2CB-4E45-A1C5-8008E146387B}"/>
              </a:ext>
            </a:extLst>
          </p:cNvPr>
          <p:cNvSpPr/>
          <p:nvPr/>
        </p:nvSpPr>
        <p:spPr>
          <a:xfrm>
            <a:off x="804930" y="4896611"/>
            <a:ext cx="2442268" cy="996329"/>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Unconditional</a:t>
            </a:r>
            <a:r>
              <a:rPr lang="en-GB" sz="2400" dirty="0"/>
              <a:t> </a:t>
            </a:r>
            <a:r>
              <a:rPr lang="en-GB" sz="2400" dirty="0">
                <a:latin typeface="Times New Roman" panose="02020603050405020304" pitchFamily="18" charset="0"/>
                <a:cs typeface="Times New Roman" panose="02020603050405020304" pitchFamily="18" charset="0"/>
              </a:rPr>
              <a:t>Positive Regard</a:t>
            </a:r>
          </a:p>
        </p:txBody>
      </p:sp>
      <p:cxnSp>
        <p:nvCxnSpPr>
          <p:cNvPr id="25" name="Straight Connector 24">
            <a:extLst>
              <a:ext uri="{FF2B5EF4-FFF2-40B4-BE49-F238E27FC236}">
                <a16:creationId xmlns:a16="http://schemas.microsoft.com/office/drawing/2014/main" id="{CC872617-9CBC-4AD6-8AF6-6A1AB57032A7}"/>
              </a:ext>
            </a:extLst>
          </p:cNvPr>
          <p:cNvCxnSpPr>
            <a:cxnSpLocks/>
            <a:endCxn id="26" idx="0"/>
          </p:cNvCxnSpPr>
          <p:nvPr/>
        </p:nvCxnSpPr>
        <p:spPr>
          <a:xfrm>
            <a:off x="3257665" y="3174415"/>
            <a:ext cx="273793" cy="53954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ED2CB14F-F70D-43CD-B184-B1768DED7DC3}"/>
              </a:ext>
            </a:extLst>
          </p:cNvPr>
          <p:cNvSpPr/>
          <p:nvPr/>
        </p:nvSpPr>
        <p:spPr>
          <a:xfrm>
            <a:off x="2661844" y="3713958"/>
            <a:ext cx="1739227" cy="629356"/>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Congruence</a:t>
            </a:r>
          </a:p>
        </p:txBody>
      </p:sp>
      <p:cxnSp>
        <p:nvCxnSpPr>
          <p:cNvPr id="39" name="Straight Connector 38">
            <a:extLst>
              <a:ext uri="{FF2B5EF4-FFF2-40B4-BE49-F238E27FC236}">
                <a16:creationId xmlns:a16="http://schemas.microsoft.com/office/drawing/2014/main" id="{EB5C42EF-0FD0-4657-A962-793C729C9C40}"/>
              </a:ext>
            </a:extLst>
          </p:cNvPr>
          <p:cNvCxnSpPr>
            <a:cxnSpLocks/>
            <a:endCxn id="40" idx="0"/>
          </p:cNvCxnSpPr>
          <p:nvPr/>
        </p:nvCxnSpPr>
        <p:spPr>
          <a:xfrm>
            <a:off x="7188324" y="4420345"/>
            <a:ext cx="2373365" cy="124865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0" name="Rectangle 39">
            <a:extLst>
              <a:ext uri="{FF2B5EF4-FFF2-40B4-BE49-F238E27FC236}">
                <a16:creationId xmlns:a16="http://schemas.microsoft.com/office/drawing/2014/main" id="{7A47EB86-CF84-4423-982C-5458D54DEDEE}"/>
              </a:ext>
            </a:extLst>
          </p:cNvPr>
          <p:cNvSpPr/>
          <p:nvPr/>
        </p:nvSpPr>
        <p:spPr>
          <a:xfrm>
            <a:off x="8483607" y="5669004"/>
            <a:ext cx="2156164" cy="575734"/>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RAP Time</a:t>
            </a:r>
          </a:p>
        </p:txBody>
      </p:sp>
      <p:cxnSp>
        <p:nvCxnSpPr>
          <p:cNvPr id="6" name="Straight Connector 5">
            <a:extLst>
              <a:ext uri="{FF2B5EF4-FFF2-40B4-BE49-F238E27FC236}">
                <a16:creationId xmlns:a16="http://schemas.microsoft.com/office/drawing/2014/main" id="{0084686C-D0A7-42D9-A5F1-1A2172459561}"/>
              </a:ext>
            </a:extLst>
          </p:cNvPr>
          <p:cNvCxnSpPr>
            <a:cxnSpLocks/>
            <a:endCxn id="9" idx="2"/>
          </p:cNvCxnSpPr>
          <p:nvPr/>
        </p:nvCxnSpPr>
        <p:spPr>
          <a:xfrm flipH="1" flipV="1">
            <a:off x="4620193" y="1212819"/>
            <a:ext cx="1133494" cy="77685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61A7F927-3205-4A41-89AB-EA9110BEA0EF}"/>
              </a:ext>
            </a:extLst>
          </p:cNvPr>
          <p:cNvSpPr/>
          <p:nvPr/>
        </p:nvSpPr>
        <p:spPr>
          <a:xfrm>
            <a:off x="3347153" y="244797"/>
            <a:ext cx="2546079" cy="968022"/>
          </a:xfrm>
          <a:prstGeom prst="rect">
            <a:avLst/>
          </a:prstGeom>
          <a:gradFill>
            <a:gsLst>
              <a:gs pos="0">
                <a:schemeClr val="accent5"/>
              </a:gs>
              <a:gs pos="74000">
                <a:schemeClr val="accent1"/>
              </a:gs>
              <a:gs pos="83000">
                <a:schemeClr val="accent1"/>
              </a:gs>
              <a:gs pos="100000">
                <a:schemeClr val="accent1"/>
              </a:gs>
            </a:gsLst>
            <a:lin ang="5400000" scaled="1"/>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Hierarchy of Needs</a:t>
            </a:r>
          </a:p>
        </p:txBody>
      </p:sp>
      <p:cxnSp>
        <p:nvCxnSpPr>
          <p:cNvPr id="15" name="Straight Connector 14">
            <a:extLst>
              <a:ext uri="{FF2B5EF4-FFF2-40B4-BE49-F238E27FC236}">
                <a16:creationId xmlns:a16="http://schemas.microsoft.com/office/drawing/2014/main" id="{AAB4C181-3E2E-4C0F-9B85-EC41B70AD1C2}"/>
              </a:ext>
            </a:extLst>
          </p:cNvPr>
          <p:cNvCxnSpPr>
            <a:cxnSpLocks/>
            <a:endCxn id="17" idx="1"/>
          </p:cNvCxnSpPr>
          <p:nvPr/>
        </p:nvCxnSpPr>
        <p:spPr>
          <a:xfrm>
            <a:off x="7512750" y="3930771"/>
            <a:ext cx="1476132" cy="4902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FAAD068F-85C1-4C06-90E2-B22E44B64B4B}"/>
              </a:ext>
            </a:extLst>
          </p:cNvPr>
          <p:cNvSpPr/>
          <p:nvPr/>
        </p:nvSpPr>
        <p:spPr>
          <a:xfrm>
            <a:off x="8988882" y="4092224"/>
            <a:ext cx="2573868" cy="657578"/>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Abraham Maslow</a:t>
            </a:r>
          </a:p>
        </p:txBody>
      </p:sp>
      <p:cxnSp>
        <p:nvCxnSpPr>
          <p:cNvPr id="21" name="Straight Connector 20">
            <a:extLst>
              <a:ext uri="{FF2B5EF4-FFF2-40B4-BE49-F238E27FC236}">
                <a16:creationId xmlns:a16="http://schemas.microsoft.com/office/drawing/2014/main" id="{3BDEA831-7608-42EB-A077-C6F4BDBDF74A}"/>
              </a:ext>
            </a:extLst>
          </p:cNvPr>
          <p:cNvCxnSpPr>
            <a:cxnSpLocks/>
            <a:endCxn id="22" idx="2"/>
          </p:cNvCxnSpPr>
          <p:nvPr/>
        </p:nvCxnSpPr>
        <p:spPr>
          <a:xfrm flipV="1">
            <a:off x="6886683" y="1532436"/>
            <a:ext cx="823900" cy="63248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E94CD3DB-14E6-4A6F-AF86-290B214E60A3}"/>
              </a:ext>
            </a:extLst>
          </p:cNvPr>
          <p:cNvSpPr/>
          <p:nvPr/>
        </p:nvSpPr>
        <p:spPr>
          <a:xfrm>
            <a:off x="6708324" y="564414"/>
            <a:ext cx="2004518" cy="968022"/>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Donaldson Curriculum</a:t>
            </a:r>
          </a:p>
        </p:txBody>
      </p:sp>
      <p:cxnSp>
        <p:nvCxnSpPr>
          <p:cNvPr id="27" name="Straight Connector 26">
            <a:extLst>
              <a:ext uri="{FF2B5EF4-FFF2-40B4-BE49-F238E27FC236}">
                <a16:creationId xmlns:a16="http://schemas.microsoft.com/office/drawing/2014/main" id="{B1ECA24D-0F27-4876-B229-D50E642C150F}"/>
              </a:ext>
            </a:extLst>
          </p:cNvPr>
          <p:cNvCxnSpPr>
            <a:cxnSpLocks/>
            <a:endCxn id="28" idx="1"/>
          </p:cNvCxnSpPr>
          <p:nvPr/>
        </p:nvCxnSpPr>
        <p:spPr>
          <a:xfrm>
            <a:off x="7574844" y="2912533"/>
            <a:ext cx="1597365" cy="8972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467703C0-A264-4E4C-AC2B-E1689CFEBED7}"/>
              </a:ext>
            </a:extLst>
          </p:cNvPr>
          <p:cNvSpPr/>
          <p:nvPr/>
        </p:nvSpPr>
        <p:spPr>
          <a:xfrm>
            <a:off x="9172209" y="2673471"/>
            <a:ext cx="2810931" cy="657578"/>
          </a:xfrm>
          <a:prstGeom prst="rect">
            <a:avLst/>
          </a:prstGeom>
          <a:gradFill>
            <a:gsLst>
              <a:gs pos="0">
                <a:schemeClr val="accent5"/>
              </a:gs>
              <a:gs pos="74000">
                <a:schemeClr val="accent1"/>
              </a:gs>
              <a:gs pos="83000">
                <a:schemeClr val="accent1"/>
              </a:gs>
              <a:gs pos="100000">
                <a:schemeClr val="accent1"/>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Times New Roman" panose="02020603050405020304" pitchFamily="18" charset="0"/>
                <a:cs typeface="Times New Roman" panose="02020603050405020304" pitchFamily="18" charset="0"/>
              </a:rPr>
              <a:t>Restorative Practice</a:t>
            </a:r>
          </a:p>
        </p:txBody>
      </p:sp>
    </p:spTree>
    <p:extLst>
      <p:ext uri="{BB962C8B-B14F-4D97-AF65-F5344CB8AC3E}">
        <p14:creationId xmlns:p14="http://schemas.microsoft.com/office/powerpoint/2010/main" val="2362787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1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3FAB971-6C81-4BE8-88FB-CA2EA9BCD3BA}"/>
              </a:ext>
            </a:extLst>
          </p:cNvPr>
          <p:cNvSpPr>
            <a:spLocks noGrp="1"/>
          </p:cNvSpPr>
          <p:nvPr>
            <p:ph type="title"/>
          </p:nvPr>
        </p:nvSpPr>
        <p:spPr>
          <a:xfrm>
            <a:off x="1097280" y="516835"/>
            <a:ext cx="5977937" cy="1666501"/>
          </a:xfrm>
        </p:spPr>
        <p:txBody>
          <a:bodyPr vert="horz" lIns="91440" tIns="45720" rIns="91440" bIns="45720" rtlCol="0" anchor="b">
            <a:normAutofit/>
          </a:bodyPr>
          <a:lstStyle/>
          <a:p>
            <a:r>
              <a:rPr lang="en-US" sz="4400" dirty="0">
                <a:solidFill>
                  <a:srgbClr val="FFFFFF"/>
                </a:solidFill>
                <a:latin typeface="Times New Roman" panose="02020603050405020304" pitchFamily="18" charset="0"/>
                <a:cs typeface="Times New Roman" panose="02020603050405020304" pitchFamily="18" charset="0"/>
              </a:rPr>
              <a:t>Carl Rogers (1902-1987)</a:t>
            </a:r>
          </a:p>
        </p:txBody>
      </p:sp>
      <p:cxnSp>
        <p:nvCxnSpPr>
          <p:cNvPr id="26" name="Straight Connector 2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C3FAD7C9-3FD8-479F-8257-F497903039D0}"/>
              </a:ext>
            </a:extLst>
          </p:cNvPr>
          <p:cNvSpPr/>
          <p:nvPr/>
        </p:nvSpPr>
        <p:spPr>
          <a:xfrm>
            <a:off x="816989" y="2700171"/>
            <a:ext cx="6362743" cy="25216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0" tIns="45720" rIns="0" bIns="45720" rtlCol="0">
            <a:normAutofit/>
          </a:bodyPr>
          <a:lstStyle/>
          <a:p>
            <a:pPr>
              <a:spcAft>
                <a:spcPts val="600"/>
              </a:spcAft>
              <a:buFont typeface="Calibri" panose="020F0502020204030204" pitchFamily="34" charset="0"/>
            </a:pPr>
            <a:endParaRPr lang="en-US" dirty="0">
              <a:ln w="0"/>
              <a:solidFill>
                <a:srgbClr val="FFFFFF"/>
              </a:solidFill>
              <a:effectLst>
                <a:outerShdw blurRad="38100" dist="19050" dir="2700000" algn="tl" rotWithShape="0">
                  <a:schemeClr val="dk1">
                    <a:alpha val="40000"/>
                  </a:schemeClr>
                </a:outerShdw>
              </a:effectLst>
            </a:endParaRPr>
          </a:p>
          <a:p>
            <a:pPr>
              <a:spcAft>
                <a:spcPts val="600"/>
              </a:spcAft>
              <a:buFont typeface="Calibri" panose="020F0502020204030204" pitchFamily="34" charset="0"/>
            </a:pPr>
            <a:r>
              <a:rPr lang="en-US" dirty="0">
                <a:ln w="0"/>
                <a:solidFill>
                  <a:srgbClr val="FFFFFF"/>
                </a:solidFill>
                <a:effectLst>
                  <a:outerShdw blurRad="38100" dist="19050" dir="2700000" algn="tl" rotWithShape="0">
                    <a:schemeClr val="dk1">
                      <a:alpha val="40000"/>
                    </a:schemeClr>
                  </a:outerShdw>
                </a:effectLst>
              </a:rPr>
              <a:t>‘</a:t>
            </a:r>
            <a:r>
              <a:rPr lang="en-US" dirty="0">
                <a:ln w="0"/>
                <a:solidFill>
                  <a:srgbClr val="FFFFFF"/>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All individuals have within themselves the ability to guide their own lives in a manner that is both personally satisfying and socially constructive. In particular type of helping relationship, we free… the individual to find their inner wisdom and confidence, and they will make increasingly healthier and more constructive choices’   (Rogers, 1989, p. xiv).</a:t>
            </a:r>
          </a:p>
        </p:txBody>
      </p:sp>
      <p:pic>
        <p:nvPicPr>
          <p:cNvPr id="7" name="Content Placeholder 6">
            <a:extLst>
              <a:ext uri="{FF2B5EF4-FFF2-40B4-BE49-F238E27FC236}">
                <a16:creationId xmlns:a16="http://schemas.microsoft.com/office/drawing/2014/main" id="{09B11088-A194-4C90-B053-44A62CD52837}"/>
              </a:ext>
            </a:extLst>
          </p:cNvPr>
          <p:cNvPicPr>
            <a:picLocks noGrp="1" noChangeAspect="1"/>
          </p:cNvPicPr>
          <p:nvPr>
            <p:ph idx="1"/>
          </p:nvPr>
        </p:nvPicPr>
        <p:blipFill rotWithShape="1">
          <a:blip r:embed="rId2"/>
          <a:srcRect l="6191" r="26726"/>
          <a:stretch/>
        </p:blipFill>
        <p:spPr>
          <a:xfrm>
            <a:off x="7611902" y="10"/>
            <a:ext cx="4580097" cy="6857990"/>
          </a:xfrm>
          <a:prstGeom prst="rect">
            <a:avLst/>
          </a:prstGeom>
        </p:spPr>
        <p:style>
          <a:lnRef idx="2">
            <a:schemeClr val="dk1"/>
          </a:lnRef>
          <a:fillRef idx="1">
            <a:schemeClr val="lt1"/>
          </a:fillRef>
          <a:effectRef idx="0">
            <a:schemeClr val="dk1"/>
          </a:effectRef>
          <a:fontRef idx="minor">
            <a:schemeClr val="dk1"/>
          </a:fontRef>
        </p:style>
      </p:pic>
      <p:sp>
        <p:nvSpPr>
          <p:cNvPr id="3" name="TextBox 2">
            <a:extLst>
              <a:ext uri="{FF2B5EF4-FFF2-40B4-BE49-F238E27FC236}">
                <a16:creationId xmlns:a16="http://schemas.microsoft.com/office/drawing/2014/main" id="{9BADA2C2-A718-4371-B04C-AA425D706771}"/>
              </a:ext>
            </a:extLst>
          </p:cNvPr>
          <p:cNvSpPr txBox="1"/>
          <p:nvPr/>
        </p:nvSpPr>
        <p:spPr>
          <a:xfrm>
            <a:off x="9606988" y="6377841"/>
            <a:ext cx="2801074" cy="369332"/>
          </a:xfrm>
          <a:prstGeom prst="rect">
            <a:avLst/>
          </a:prstGeom>
          <a:no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(Carl Rogers, 1902-1987</a:t>
            </a:r>
            <a:r>
              <a:rPr lang="en-GB" dirty="0">
                <a:solidFill>
                  <a:schemeClr val="bg1"/>
                </a:solidFill>
              </a:rPr>
              <a:t>)</a:t>
            </a:r>
          </a:p>
        </p:txBody>
      </p:sp>
    </p:spTree>
    <p:extLst>
      <p:ext uri="{BB962C8B-B14F-4D97-AF65-F5344CB8AC3E}">
        <p14:creationId xmlns:p14="http://schemas.microsoft.com/office/powerpoint/2010/main" val="507467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33000">
              <a:schemeClr val="tx1">
                <a:lumMod val="85000"/>
                <a:lumOff val="15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02BAF3E-E795-4356-A276-9B11704CA36F}"/>
              </a:ext>
            </a:extLst>
          </p:cNvPr>
          <p:cNvPicPr>
            <a:picLocks noChangeAspect="1"/>
          </p:cNvPicPr>
          <p:nvPr/>
        </p:nvPicPr>
        <p:blipFill>
          <a:blip r:embed="rId2"/>
          <a:stretch>
            <a:fillRect/>
          </a:stretch>
        </p:blipFill>
        <p:spPr>
          <a:xfrm>
            <a:off x="189783" y="487983"/>
            <a:ext cx="6978661" cy="5882033"/>
          </a:xfrm>
          <a:prstGeom prst="rect">
            <a:avLst/>
          </a:prstGeom>
        </p:spPr>
      </p:pic>
      <p:sp>
        <p:nvSpPr>
          <p:cNvPr id="2" name="Rectangle 1">
            <a:extLst>
              <a:ext uri="{FF2B5EF4-FFF2-40B4-BE49-F238E27FC236}">
                <a16:creationId xmlns:a16="http://schemas.microsoft.com/office/drawing/2014/main" id="{7148299E-2E0B-44AF-B6E2-5FA0184DAF36}"/>
              </a:ext>
            </a:extLst>
          </p:cNvPr>
          <p:cNvSpPr/>
          <p:nvPr/>
        </p:nvSpPr>
        <p:spPr>
          <a:xfrm>
            <a:off x="7329268" y="2099482"/>
            <a:ext cx="4682109" cy="4365529"/>
          </a:xfrm>
          <a:prstGeom prst="rect">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An American psychologist</a:t>
            </a:r>
          </a:p>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Revolutionary</a:t>
            </a:r>
          </a:p>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A founder of the Humanistic Theory in the 1960’s through to 1980’s</a:t>
            </a:r>
          </a:p>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Developed client-centred approach</a:t>
            </a:r>
          </a:p>
          <a:p>
            <a:r>
              <a:rPr lang="en-GB" dirty="0">
                <a:latin typeface="Times New Roman" panose="02020603050405020304" pitchFamily="18" charset="0"/>
                <a:cs typeface="Times New Roman" panose="02020603050405020304" pitchFamily="18" charset="0"/>
              </a:rPr>
              <a:t>( Frieberg, 1994).</a:t>
            </a:r>
          </a:p>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He authored sixteen books </a:t>
            </a:r>
          </a:p>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Wrote two hundred articles and research studies</a:t>
            </a:r>
          </a:p>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His work was translated into sixty foreign languages</a:t>
            </a:r>
          </a:p>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Active speaker at educational engagements</a:t>
            </a:r>
          </a:p>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In 1972 Rogers received an award for Distinguished Scientific Contribution</a:t>
            </a:r>
          </a:p>
          <a:p>
            <a:r>
              <a:rPr lang="en-GB" dirty="0">
                <a:latin typeface="Times New Roman" panose="02020603050405020304" pitchFamily="18" charset="0"/>
                <a:cs typeface="Times New Roman" panose="02020603050405020304" pitchFamily="18" charset="0"/>
              </a:rPr>
              <a:t>(Kirschenbaum and Henderson, 1989).</a:t>
            </a:r>
          </a:p>
        </p:txBody>
      </p:sp>
      <p:sp>
        <p:nvSpPr>
          <p:cNvPr id="5" name="TextBox 4">
            <a:extLst>
              <a:ext uri="{FF2B5EF4-FFF2-40B4-BE49-F238E27FC236}">
                <a16:creationId xmlns:a16="http://schemas.microsoft.com/office/drawing/2014/main" id="{7B432F2C-2740-4ED1-AA4B-B7B2672A56C5}"/>
              </a:ext>
            </a:extLst>
          </p:cNvPr>
          <p:cNvSpPr txBox="1"/>
          <p:nvPr/>
        </p:nvSpPr>
        <p:spPr>
          <a:xfrm>
            <a:off x="189783" y="6370016"/>
            <a:ext cx="2222696" cy="369332"/>
          </a:xfrm>
          <a:prstGeom prst="rect">
            <a:avLst/>
          </a:prstGeom>
          <a:noFill/>
        </p:spPr>
        <p:txBody>
          <a:bodyPr wrap="square" rtlCol="0">
            <a:spAutoFit/>
          </a:bodyPr>
          <a:lstStyle/>
          <a:p>
            <a:r>
              <a:rPr lang="en-GB" dirty="0">
                <a:solidFill>
                  <a:schemeClr val="bg1"/>
                </a:solidFill>
              </a:rPr>
              <a:t>(</a:t>
            </a:r>
            <a:r>
              <a:rPr lang="en-GB" dirty="0">
                <a:solidFill>
                  <a:schemeClr val="bg1"/>
                </a:solidFill>
                <a:latin typeface="Times New Roman" panose="02020603050405020304" pitchFamily="18" charset="0"/>
                <a:cs typeface="Times New Roman" panose="02020603050405020304" pitchFamily="18" charset="0"/>
              </a:rPr>
              <a:t>KlearMinds, 2020</a:t>
            </a:r>
            <a:r>
              <a:rPr lang="en-GB" dirty="0">
                <a:solidFill>
                  <a:schemeClr val="bg1"/>
                </a:solidFill>
              </a:rPr>
              <a:t>)</a:t>
            </a:r>
          </a:p>
        </p:txBody>
      </p:sp>
      <p:sp>
        <p:nvSpPr>
          <p:cNvPr id="3" name="TextBox 2">
            <a:extLst>
              <a:ext uri="{FF2B5EF4-FFF2-40B4-BE49-F238E27FC236}">
                <a16:creationId xmlns:a16="http://schemas.microsoft.com/office/drawing/2014/main" id="{1E84CD87-88B7-4628-99C3-E9B7CC4B016C}"/>
              </a:ext>
            </a:extLst>
          </p:cNvPr>
          <p:cNvSpPr txBox="1"/>
          <p:nvPr/>
        </p:nvSpPr>
        <p:spPr>
          <a:xfrm>
            <a:off x="7822462" y="392989"/>
            <a:ext cx="3695722" cy="1446550"/>
          </a:xfrm>
          <a:prstGeom prst="rect">
            <a:avLst/>
          </a:prstGeom>
          <a:solidFill>
            <a:srgbClr val="FFC000"/>
          </a:solidFill>
          <a:ln>
            <a:noFill/>
          </a:ln>
        </p:spPr>
        <p:txBody>
          <a:bodyPr wrap="square" rtlCol="0">
            <a:spAutoFit/>
          </a:bodyPr>
          <a:lstStyle/>
          <a:p>
            <a:r>
              <a:rPr lang="en-GB" sz="4400" dirty="0">
                <a:solidFill>
                  <a:schemeClr val="bg1"/>
                </a:solidFill>
                <a:latin typeface="Times New Roman" panose="02020603050405020304" pitchFamily="18" charset="0"/>
                <a:cs typeface="Times New Roman" panose="02020603050405020304" pitchFamily="18" charset="0"/>
              </a:rPr>
              <a:t>Background on Carl Rogers</a:t>
            </a:r>
          </a:p>
        </p:txBody>
      </p:sp>
    </p:spTree>
    <p:extLst>
      <p:ext uri="{BB962C8B-B14F-4D97-AF65-F5344CB8AC3E}">
        <p14:creationId xmlns:p14="http://schemas.microsoft.com/office/powerpoint/2010/main" val="4163842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27000">
              <a:schemeClr val="tx1">
                <a:lumMod val="75000"/>
                <a:lumOff val="25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47" name="Rectangle 49">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8" name="Straight Connector 5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49" name="Rectangle 53">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51" name="Rectangle 55">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50686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a:extLst>
              <a:ext uri="{FF2B5EF4-FFF2-40B4-BE49-F238E27FC236}">
                <a16:creationId xmlns:a16="http://schemas.microsoft.com/office/drawing/2014/main" id="{447F72C9-A18B-44D2-997D-8E82F912EE8F}"/>
              </a:ext>
            </a:extLst>
          </p:cNvPr>
          <p:cNvSpPr/>
          <p:nvPr/>
        </p:nvSpPr>
        <p:spPr>
          <a:xfrm>
            <a:off x="492370" y="1181686"/>
            <a:ext cx="3084844" cy="12962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b">
            <a:normAutofit/>
          </a:bodyPr>
          <a:lstStyle/>
          <a:p>
            <a:pPr>
              <a:lnSpc>
                <a:spcPct val="90000"/>
              </a:lnSpc>
              <a:spcBef>
                <a:spcPct val="0"/>
              </a:spcBef>
              <a:spcAft>
                <a:spcPts val="600"/>
              </a:spcAft>
            </a:pPr>
            <a:r>
              <a:rPr lang="en-US" sz="4000" spc="-50" dirty="0">
                <a:solidFill>
                  <a:srgbClr val="FFFFFF"/>
                </a:solidFill>
                <a:latin typeface="+mj-lt"/>
                <a:ea typeface="+mj-ea"/>
                <a:cs typeface="+mj-cs"/>
              </a:rPr>
              <a:t>Humanistic Theory</a:t>
            </a:r>
          </a:p>
        </p:txBody>
      </p:sp>
      <p:cxnSp>
        <p:nvCxnSpPr>
          <p:cNvPr id="58" name="Straight Connector 57">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BCD69619-EB51-4CFC-B34F-3CC859120906}"/>
              </a:ext>
            </a:extLst>
          </p:cNvPr>
          <p:cNvSpPr/>
          <p:nvPr/>
        </p:nvSpPr>
        <p:spPr>
          <a:xfrm>
            <a:off x="571752" y="2799654"/>
            <a:ext cx="3005462" cy="31896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0" tIns="45720" rIns="0" bIns="45720" rtlCol="0">
            <a:normAutofit lnSpcReduction="10000"/>
          </a:bodyPr>
          <a:lstStyle/>
          <a:p>
            <a:pPr marL="285750" indent="-285750">
              <a:lnSpc>
                <a:spcPct val="150000"/>
              </a:lnSpc>
              <a:spcAft>
                <a:spcPts val="600"/>
              </a:spcAft>
              <a:buFont typeface="Wingdings" panose="05000000000000000000" pitchFamily="2" charset="2"/>
              <a:buChar char="Ø"/>
            </a:pPr>
            <a:r>
              <a:rPr lang="en-US" dirty="0">
                <a:solidFill>
                  <a:srgbClr val="FFFFFF"/>
                </a:solidFill>
                <a:latin typeface="Times New Roman" panose="02020603050405020304" pitchFamily="18" charset="0"/>
                <a:cs typeface="Times New Roman" panose="02020603050405020304" pitchFamily="18" charset="0"/>
              </a:rPr>
              <a:t>Individuals have free will</a:t>
            </a:r>
          </a:p>
          <a:p>
            <a:pPr marL="285750" indent="-285750">
              <a:lnSpc>
                <a:spcPct val="150000"/>
              </a:lnSpc>
              <a:spcAft>
                <a:spcPts val="600"/>
              </a:spcAft>
              <a:buFont typeface="Wingdings" panose="05000000000000000000" pitchFamily="2" charset="2"/>
              <a:buChar char="Ø"/>
            </a:pPr>
            <a:r>
              <a:rPr lang="en-US" dirty="0">
                <a:solidFill>
                  <a:srgbClr val="FFFFFF"/>
                </a:solidFill>
                <a:latin typeface="Times New Roman" panose="02020603050405020304" pitchFamily="18" charset="0"/>
                <a:cs typeface="Times New Roman" panose="02020603050405020304" pitchFamily="18" charset="0"/>
              </a:rPr>
              <a:t>Actively seeking their  highest potential</a:t>
            </a:r>
          </a:p>
          <a:p>
            <a:pPr marL="285750" indent="-285750">
              <a:lnSpc>
                <a:spcPct val="150000"/>
              </a:lnSpc>
              <a:spcAft>
                <a:spcPts val="600"/>
              </a:spcAft>
              <a:buFont typeface="Wingdings" panose="05000000000000000000" pitchFamily="2" charset="2"/>
              <a:buChar char="Ø"/>
            </a:pPr>
            <a:r>
              <a:rPr lang="en-US" dirty="0">
                <a:solidFill>
                  <a:srgbClr val="FFFFFF"/>
                </a:solidFill>
                <a:latin typeface="Times New Roman" panose="02020603050405020304" pitchFamily="18" charset="0"/>
                <a:cs typeface="Times New Roman" panose="02020603050405020304" pitchFamily="18" charset="0"/>
              </a:rPr>
              <a:t>Not determined by unconscious desires</a:t>
            </a:r>
          </a:p>
          <a:p>
            <a:pPr marL="285750" indent="-285750">
              <a:lnSpc>
                <a:spcPct val="150000"/>
              </a:lnSpc>
              <a:spcAft>
                <a:spcPts val="600"/>
              </a:spcAft>
              <a:buFont typeface="Wingdings" panose="05000000000000000000" pitchFamily="2" charset="2"/>
              <a:buChar char="Ø"/>
            </a:pPr>
            <a:r>
              <a:rPr lang="en-US" dirty="0">
                <a:solidFill>
                  <a:srgbClr val="FFFFFF"/>
                </a:solidFill>
                <a:latin typeface="Times New Roman" panose="02020603050405020304" pitchFamily="18" charset="0"/>
                <a:cs typeface="Times New Roman" panose="02020603050405020304" pitchFamily="18" charset="0"/>
              </a:rPr>
              <a:t>People are innately good </a:t>
            </a:r>
          </a:p>
          <a:p>
            <a:pPr marL="285750" indent="-285750">
              <a:lnSpc>
                <a:spcPct val="150000"/>
              </a:lnSpc>
              <a:spcAft>
                <a:spcPts val="600"/>
              </a:spcAft>
              <a:buFont typeface="Wingdings" panose="05000000000000000000" pitchFamily="2" charset="2"/>
              <a:buChar char="Ø"/>
            </a:pPr>
            <a:r>
              <a:rPr lang="en-US" dirty="0">
                <a:solidFill>
                  <a:srgbClr val="FFFFFF"/>
                </a:solidFill>
                <a:latin typeface="Times New Roman" panose="02020603050405020304" pitchFamily="18" charset="0"/>
                <a:cs typeface="Times New Roman" panose="02020603050405020304" pitchFamily="18" charset="0"/>
              </a:rPr>
              <a:t>Self-directed to improve</a:t>
            </a:r>
          </a:p>
        </p:txBody>
      </p:sp>
      <p:pic>
        <p:nvPicPr>
          <p:cNvPr id="5" name="Picture 4">
            <a:extLst>
              <a:ext uri="{FF2B5EF4-FFF2-40B4-BE49-F238E27FC236}">
                <a16:creationId xmlns:a16="http://schemas.microsoft.com/office/drawing/2014/main" id="{0873F86F-12DF-4F2B-A7F6-3E3C6001BC69}"/>
              </a:ext>
            </a:extLst>
          </p:cNvPr>
          <p:cNvPicPr>
            <a:picLocks noChangeAspect="1"/>
          </p:cNvPicPr>
          <p:nvPr/>
        </p:nvPicPr>
        <p:blipFill rotWithShape="1">
          <a:blip r:embed="rId2"/>
          <a:srcRect r="-1" b="3372"/>
          <a:stretch/>
        </p:blipFill>
        <p:spPr>
          <a:xfrm>
            <a:off x="4842459" y="640080"/>
            <a:ext cx="6597197" cy="5577840"/>
          </a:xfrm>
          <a:prstGeom prst="rect">
            <a:avLst/>
          </a:prstGeom>
        </p:spPr>
      </p:pic>
      <p:sp>
        <p:nvSpPr>
          <p:cNvPr id="6" name="Rectangle 5">
            <a:extLst>
              <a:ext uri="{FF2B5EF4-FFF2-40B4-BE49-F238E27FC236}">
                <a16:creationId xmlns:a16="http://schemas.microsoft.com/office/drawing/2014/main" id="{3A6BACE9-5F3B-4D91-A8C6-ECD996EB69B5}"/>
              </a:ext>
            </a:extLst>
          </p:cNvPr>
          <p:cNvSpPr/>
          <p:nvPr/>
        </p:nvSpPr>
        <p:spPr>
          <a:xfrm>
            <a:off x="8539511" y="5791083"/>
            <a:ext cx="2782957" cy="345518"/>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(WordPress.com, 2012)</a:t>
            </a:r>
          </a:p>
        </p:txBody>
      </p:sp>
      <p:sp>
        <p:nvSpPr>
          <p:cNvPr id="7" name="TextBox 6">
            <a:extLst>
              <a:ext uri="{FF2B5EF4-FFF2-40B4-BE49-F238E27FC236}">
                <a16:creationId xmlns:a16="http://schemas.microsoft.com/office/drawing/2014/main" id="{3B8E959E-F7AE-463D-B5FB-D65567224319}"/>
              </a:ext>
            </a:extLst>
          </p:cNvPr>
          <p:cNvSpPr txBox="1"/>
          <p:nvPr/>
        </p:nvSpPr>
        <p:spPr>
          <a:xfrm>
            <a:off x="492370" y="5977910"/>
            <a:ext cx="2164874" cy="369332"/>
          </a:xfrm>
          <a:prstGeom prst="rect">
            <a:avLst/>
          </a:prstGeom>
          <a:no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(Desai, 2020)</a:t>
            </a:r>
            <a:endParaRPr lang="en-GB" dirty="0">
              <a:solidFill>
                <a:schemeClr val="bg1"/>
              </a:solidFill>
            </a:endParaRPr>
          </a:p>
        </p:txBody>
      </p:sp>
    </p:spTree>
    <p:extLst>
      <p:ext uri="{BB962C8B-B14F-4D97-AF65-F5344CB8AC3E}">
        <p14:creationId xmlns:p14="http://schemas.microsoft.com/office/powerpoint/2010/main" val="2797225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60DFA96-63BD-4357-8F9F-64667178DE6D}"/>
              </a:ext>
            </a:extLst>
          </p:cNvPr>
          <p:cNvPicPr>
            <a:picLocks noChangeAspect="1"/>
          </p:cNvPicPr>
          <p:nvPr/>
        </p:nvPicPr>
        <p:blipFill>
          <a:blip r:embed="rId2"/>
          <a:stretch>
            <a:fillRect/>
          </a:stretch>
        </p:blipFill>
        <p:spPr>
          <a:xfrm>
            <a:off x="426135" y="2287054"/>
            <a:ext cx="5848643" cy="3734972"/>
          </a:xfrm>
          <a:prstGeom prst="rect">
            <a:avLst/>
          </a:prstGeom>
        </p:spPr>
      </p:pic>
      <p:sp>
        <p:nvSpPr>
          <p:cNvPr id="5" name="Isosceles Triangle 4">
            <a:extLst>
              <a:ext uri="{FF2B5EF4-FFF2-40B4-BE49-F238E27FC236}">
                <a16:creationId xmlns:a16="http://schemas.microsoft.com/office/drawing/2014/main" id="{AF720C6B-B97D-44E5-B557-B74B1FFC6944}"/>
              </a:ext>
            </a:extLst>
          </p:cNvPr>
          <p:cNvSpPr/>
          <p:nvPr/>
        </p:nvSpPr>
        <p:spPr>
          <a:xfrm>
            <a:off x="6958232" y="2542847"/>
            <a:ext cx="4281854" cy="3415037"/>
          </a:xfrm>
          <a:prstGeom prst="triangle">
            <a:avLst>
              <a:gd name="adj" fmla="val 50609"/>
            </a:avLst>
          </a:prstGeom>
          <a:gradFill>
            <a:gsLst>
              <a:gs pos="92027">
                <a:schemeClr val="accent1">
                  <a:lumMod val="60000"/>
                  <a:lumOff val="40000"/>
                </a:schemeClr>
              </a:gs>
              <a:gs pos="0">
                <a:schemeClr val="accent1">
                  <a:lumMod val="5000"/>
                  <a:lumOff val="95000"/>
                </a:schemeClr>
              </a:gs>
              <a:gs pos="54000">
                <a:schemeClr val="bg1">
                  <a:lumMod val="75000"/>
                </a:schemeClr>
              </a:gs>
              <a:gs pos="62845">
                <a:srgbClr val="92D050"/>
              </a:gs>
              <a:gs pos="83000">
                <a:schemeClr val="accent5">
                  <a:lumMod val="60000"/>
                  <a:lumOff val="40000"/>
                </a:schemeClr>
              </a:gs>
              <a:gs pos="100000">
                <a:srgbClr val="C00000"/>
              </a:gs>
            </a:gsLst>
            <a:lin ang="5400000" scaled="1"/>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3" name="Straight Connector 12">
            <a:extLst>
              <a:ext uri="{FF2B5EF4-FFF2-40B4-BE49-F238E27FC236}">
                <a16:creationId xmlns:a16="http://schemas.microsoft.com/office/drawing/2014/main" id="{B74AA9E0-294B-4A89-A332-D5B7666267DC}"/>
              </a:ext>
            </a:extLst>
          </p:cNvPr>
          <p:cNvCxnSpPr>
            <a:cxnSpLocks/>
          </p:cNvCxnSpPr>
          <p:nvPr/>
        </p:nvCxnSpPr>
        <p:spPr>
          <a:xfrm>
            <a:off x="7921123" y="4433700"/>
            <a:ext cx="235607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61CFA14-1D97-4C98-955D-D35988BBBCA4}"/>
              </a:ext>
            </a:extLst>
          </p:cNvPr>
          <p:cNvCxnSpPr>
            <a:cxnSpLocks/>
          </p:cNvCxnSpPr>
          <p:nvPr/>
        </p:nvCxnSpPr>
        <p:spPr>
          <a:xfrm>
            <a:off x="8394882" y="3812345"/>
            <a:ext cx="148063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7D55B3E-EECD-447E-8837-B93F618454C3}"/>
              </a:ext>
            </a:extLst>
          </p:cNvPr>
          <p:cNvSpPr txBox="1"/>
          <p:nvPr/>
        </p:nvSpPr>
        <p:spPr>
          <a:xfrm>
            <a:off x="7258929" y="5516375"/>
            <a:ext cx="3732478"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free school meals, snack time, milk</a:t>
            </a:r>
          </a:p>
        </p:txBody>
      </p:sp>
      <p:sp>
        <p:nvSpPr>
          <p:cNvPr id="17" name="TextBox 16">
            <a:extLst>
              <a:ext uri="{FF2B5EF4-FFF2-40B4-BE49-F238E27FC236}">
                <a16:creationId xmlns:a16="http://schemas.microsoft.com/office/drawing/2014/main" id="{6C60EE01-0F42-4081-B775-39243E464C3E}"/>
              </a:ext>
            </a:extLst>
          </p:cNvPr>
          <p:cNvSpPr txBox="1"/>
          <p:nvPr/>
        </p:nvSpPr>
        <p:spPr>
          <a:xfrm>
            <a:off x="7708068" y="4863430"/>
            <a:ext cx="2798885" cy="646331"/>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risk assessments, policies         and procedures</a:t>
            </a:r>
          </a:p>
        </p:txBody>
      </p:sp>
      <p:sp>
        <p:nvSpPr>
          <p:cNvPr id="18" name="TextBox 17">
            <a:extLst>
              <a:ext uri="{FF2B5EF4-FFF2-40B4-BE49-F238E27FC236}">
                <a16:creationId xmlns:a16="http://schemas.microsoft.com/office/drawing/2014/main" id="{BBA8CF32-4EA0-48DA-AF54-A0B037AC1F21}"/>
              </a:ext>
            </a:extLst>
          </p:cNvPr>
          <p:cNvSpPr txBox="1"/>
          <p:nvPr/>
        </p:nvSpPr>
        <p:spPr>
          <a:xfrm>
            <a:off x="8197799" y="4446579"/>
            <a:ext cx="1943243"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nurturing, caring</a:t>
            </a:r>
          </a:p>
        </p:txBody>
      </p:sp>
      <p:sp>
        <p:nvSpPr>
          <p:cNvPr id="19" name="TextBox 18">
            <a:extLst>
              <a:ext uri="{FF2B5EF4-FFF2-40B4-BE49-F238E27FC236}">
                <a16:creationId xmlns:a16="http://schemas.microsoft.com/office/drawing/2014/main" id="{243A95C9-F7BA-46EE-B96A-A3BCE4FAEA84}"/>
              </a:ext>
            </a:extLst>
          </p:cNvPr>
          <p:cNvSpPr txBox="1"/>
          <p:nvPr/>
        </p:nvSpPr>
        <p:spPr>
          <a:xfrm>
            <a:off x="8525023" y="3004514"/>
            <a:ext cx="1616020" cy="830997"/>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     fully functioning</a:t>
            </a:r>
          </a:p>
          <a:p>
            <a:r>
              <a:rPr lang="en-GB" sz="1600" dirty="0">
                <a:latin typeface="Times New Roman" panose="02020603050405020304" pitchFamily="18" charset="0"/>
                <a:cs typeface="Times New Roman" panose="02020603050405020304" pitchFamily="18" charset="0"/>
              </a:rPr>
              <a:t>     child</a:t>
            </a:r>
          </a:p>
        </p:txBody>
      </p:sp>
      <p:sp>
        <p:nvSpPr>
          <p:cNvPr id="20" name="TextBox 19">
            <a:extLst>
              <a:ext uri="{FF2B5EF4-FFF2-40B4-BE49-F238E27FC236}">
                <a16:creationId xmlns:a16="http://schemas.microsoft.com/office/drawing/2014/main" id="{A0FBB7B6-A000-4617-B2DD-69DFDB5AD74B}"/>
              </a:ext>
            </a:extLst>
          </p:cNvPr>
          <p:cNvSpPr txBox="1"/>
          <p:nvPr/>
        </p:nvSpPr>
        <p:spPr>
          <a:xfrm>
            <a:off x="696350" y="3429000"/>
            <a:ext cx="5078437" cy="3515192"/>
          </a:xfrm>
          <a:prstGeom prst="rect">
            <a:avLst/>
          </a:prstGeom>
          <a:noFill/>
        </p:spPr>
        <p:txBody>
          <a:bodyPr wrap="square" rtlCol="0">
            <a:spAutoFit/>
          </a:bodyPr>
          <a:lstStyle/>
          <a:p>
            <a:endParaRPr lang="en-GB" dirty="0"/>
          </a:p>
        </p:txBody>
      </p:sp>
      <p:sp>
        <p:nvSpPr>
          <p:cNvPr id="29" name="TextBox 28">
            <a:extLst>
              <a:ext uri="{FF2B5EF4-FFF2-40B4-BE49-F238E27FC236}">
                <a16:creationId xmlns:a16="http://schemas.microsoft.com/office/drawing/2014/main" id="{D7C356F8-8129-47C3-A098-539DC234CD09}"/>
              </a:ext>
            </a:extLst>
          </p:cNvPr>
          <p:cNvSpPr txBox="1"/>
          <p:nvPr/>
        </p:nvSpPr>
        <p:spPr>
          <a:xfrm>
            <a:off x="8206154" y="3817613"/>
            <a:ext cx="2316480" cy="646331"/>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praise, certificates, work displayed</a:t>
            </a:r>
          </a:p>
        </p:txBody>
      </p:sp>
      <p:cxnSp>
        <p:nvCxnSpPr>
          <p:cNvPr id="7" name="Straight Connector 6">
            <a:extLst>
              <a:ext uri="{FF2B5EF4-FFF2-40B4-BE49-F238E27FC236}">
                <a16:creationId xmlns:a16="http://schemas.microsoft.com/office/drawing/2014/main" id="{F60C3F56-700B-414C-BC48-679FBC6FC1A1}"/>
              </a:ext>
            </a:extLst>
          </p:cNvPr>
          <p:cNvCxnSpPr>
            <a:cxnSpLocks/>
          </p:cNvCxnSpPr>
          <p:nvPr/>
        </p:nvCxnSpPr>
        <p:spPr>
          <a:xfrm flipH="1">
            <a:off x="7371471" y="5444197"/>
            <a:ext cx="2905723" cy="0"/>
          </a:xfrm>
          <a:prstGeom prst="line">
            <a:avLst/>
          </a:prstGeom>
          <a:ln>
            <a:no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5954FD3-343D-442B-B563-F5CA3E5CF7F4}"/>
              </a:ext>
            </a:extLst>
          </p:cNvPr>
          <p:cNvCxnSpPr>
            <a:cxnSpLocks/>
          </p:cNvCxnSpPr>
          <p:nvPr/>
        </p:nvCxnSpPr>
        <p:spPr>
          <a:xfrm>
            <a:off x="7692389" y="4863905"/>
            <a:ext cx="283024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Arrow: Curved Down 34">
            <a:extLst>
              <a:ext uri="{FF2B5EF4-FFF2-40B4-BE49-F238E27FC236}">
                <a16:creationId xmlns:a16="http://schemas.microsoft.com/office/drawing/2014/main" id="{073A985C-29D7-4E9E-9AE7-7CB6E2329250}"/>
              </a:ext>
            </a:extLst>
          </p:cNvPr>
          <p:cNvSpPr/>
          <p:nvPr/>
        </p:nvSpPr>
        <p:spPr>
          <a:xfrm>
            <a:off x="5289443" y="2567308"/>
            <a:ext cx="2352262" cy="1298980"/>
          </a:xfrm>
          <a:prstGeom prst="curvedDownArrow">
            <a:avLst>
              <a:gd name="adj1" fmla="val 30258"/>
              <a:gd name="adj2" fmla="val 48597"/>
              <a:gd name="adj3" fmla="val 40988"/>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36" name="TextBox 35">
            <a:extLst>
              <a:ext uri="{FF2B5EF4-FFF2-40B4-BE49-F238E27FC236}">
                <a16:creationId xmlns:a16="http://schemas.microsoft.com/office/drawing/2014/main" id="{A2AAEBAE-081D-4B86-ADCD-FA34AD032735}"/>
              </a:ext>
            </a:extLst>
          </p:cNvPr>
          <p:cNvSpPr txBox="1"/>
          <p:nvPr/>
        </p:nvSpPr>
        <p:spPr>
          <a:xfrm>
            <a:off x="696350" y="286548"/>
            <a:ext cx="5132362" cy="1323439"/>
          </a:xfrm>
          <a:prstGeom prst="rect">
            <a:avLst/>
          </a:prstGeom>
          <a:gradFill>
            <a:gsLst>
              <a:gs pos="0">
                <a:schemeClr val="accent5"/>
              </a:gs>
              <a:gs pos="74000">
                <a:schemeClr val="accent2"/>
              </a:gs>
              <a:gs pos="83000">
                <a:schemeClr val="accent1"/>
              </a:gs>
              <a:gs pos="100000">
                <a:schemeClr val="accent1"/>
              </a:gs>
            </a:gsLst>
            <a:lin ang="5400000" scaled="1"/>
          </a:gradFill>
          <a:ln>
            <a:gradFill>
              <a:gsLst>
                <a:gs pos="0">
                  <a:schemeClr val="accent5"/>
                </a:gs>
                <a:gs pos="74000">
                  <a:schemeClr val="accent2"/>
                </a:gs>
                <a:gs pos="83000">
                  <a:schemeClr val="accent1"/>
                </a:gs>
                <a:gs pos="100000">
                  <a:schemeClr val="accent1"/>
                </a:gs>
              </a:gsLst>
              <a:lin ang="5400000" scaled="1"/>
            </a:gradFill>
          </a:ln>
        </p:spPr>
        <p:txBody>
          <a:bodyPr wrap="square" rtlCol="0">
            <a:spAutoFit/>
          </a:bodyPr>
          <a:lstStyle/>
          <a:p>
            <a:r>
              <a:rPr lang="en-GB" sz="4800" dirty="0">
                <a:solidFill>
                  <a:schemeClr val="bg1"/>
                </a:solidFill>
                <a:latin typeface="Times New Roman" panose="02020603050405020304" pitchFamily="18" charset="0"/>
                <a:cs typeface="Times New Roman" panose="02020603050405020304" pitchFamily="18" charset="0"/>
              </a:rPr>
              <a:t>Hierarchy of Needs</a:t>
            </a:r>
          </a:p>
          <a:p>
            <a:r>
              <a:rPr lang="en-GB" sz="3200" dirty="0">
                <a:solidFill>
                  <a:schemeClr val="bg1"/>
                </a:solidFill>
                <a:latin typeface="Times New Roman" panose="02020603050405020304" pitchFamily="18" charset="0"/>
                <a:cs typeface="Times New Roman" panose="02020603050405020304" pitchFamily="18" charset="0"/>
              </a:rPr>
              <a:t>                  (1943)</a:t>
            </a:r>
          </a:p>
        </p:txBody>
      </p:sp>
      <p:sp>
        <p:nvSpPr>
          <p:cNvPr id="37" name="TextBox 36">
            <a:extLst>
              <a:ext uri="{FF2B5EF4-FFF2-40B4-BE49-F238E27FC236}">
                <a16:creationId xmlns:a16="http://schemas.microsoft.com/office/drawing/2014/main" id="{53E59332-03E0-4C81-A0AD-07950C08840D}"/>
              </a:ext>
            </a:extLst>
          </p:cNvPr>
          <p:cNvSpPr txBox="1"/>
          <p:nvPr/>
        </p:nvSpPr>
        <p:spPr>
          <a:xfrm>
            <a:off x="8197799" y="703168"/>
            <a:ext cx="2793608" cy="1323439"/>
          </a:xfrm>
          <a:prstGeom prst="rect">
            <a:avLst/>
          </a:prstGeom>
          <a:gradFill>
            <a:gsLst>
              <a:gs pos="0">
                <a:schemeClr val="accent5"/>
              </a:gs>
              <a:gs pos="74000">
                <a:schemeClr val="accent2"/>
              </a:gs>
              <a:gs pos="83000">
                <a:schemeClr val="accent1"/>
              </a:gs>
              <a:gs pos="100000">
                <a:schemeClr val="accent1"/>
              </a:gs>
            </a:gsLst>
            <a:lin ang="5400000" scaled="1"/>
          </a:gradFill>
        </p:spPr>
        <p:txBody>
          <a:bodyPr wrap="square" rtlCol="0">
            <a:spAutoFit/>
          </a:bodyPr>
          <a:lstStyle/>
          <a:p>
            <a:r>
              <a:rPr lang="en-GB" sz="4000" dirty="0">
                <a:solidFill>
                  <a:schemeClr val="bg1"/>
                </a:solidFill>
                <a:latin typeface="Times New Roman" panose="02020603050405020304" pitchFamily="18" charset="0"/>
                <a:cs typeface="Times New Roman" panose="02020603050405020304" pitchFamily="18" charset="0"/>
              </a:rPr>
              <a:t>From theory to practice </a:t>
            </a:r>
          </a:p>
        </p:txBody>
      </p:sp>
      <p:cxnSp>
        <p:nvCxnSpPr>
          <p:cNvPr id="41" name="Straight Connector 40">
            <a:extLst>
              <a:ext uri="{FF2B5EF4-FFF2-40B4-BE49-F238E27FC236}">
                <a16:creationId xmlns:a16="http://schemas.microsoft.com/office/drawing/2014/main" id="{D0F7B1B1-E388-4CA9-B58E-3E3F71861759}"/>
              </a:ext>
            </a:extLst>
          </p:cNvPr>
          <p:cNvCxnSpPr>
            <a:cxnSpLocks/>
          </p:cNvCxnSpPr>
          <p:nvPr/>
        </p:nvCxnSpPr>
        <p:spPr>
          <a:xfrm flipV="1">
            <a:off x="7258929" y="5509761"/>
            <a:ext cx="3732478" cy="661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1C4FE1E3-5E06-4046-8258-4FA7152B257E}"/>
              </a:ext>
            </a:extLst>
          </p:cNvPr>
          <p:cNvSpPr txBox="1"/>
          <p:nvPr/>
        </p:nvSpPr>
        <p:spPr>
          <a:xfrm>
            <a:off x="2057531" y="5957884"/>
            <a:ext cx="1930400" cy="369332"/>
          </a:xfrm>
          <a:prstGeom prst="rect">
            <a:avLst/>
          </a:prstGeom>
          <a:no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(Finkelstein, 2020)</a:t>
            </a:r>
          </a:p>
        </p:txBody>
      </p:sp>
    </p:spTree>
    <p:extLst>
      <p:ext uri="{BB962C8B-B14F-4D97-AF65-F5344CB8AC3E}">
        <p14:creationId xmlns:p14="http://schemas.microsoft.com/office/powerpoint/2010/main" val="4162636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29000">
              <a:schemeClr val="tx1">
                <a:lumMod val="75000"/>
                <a:lumOff val="25000"/>
              </a:schemeClr>
            </a:gs>
            <a:gs pos="54000">
              <a:schemeClr val="bg1">
                <a:lumMod val="5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1EBAA9-8145-431A-91D4-CF67319B4579}"/>
              </a:ext>
            </a:extLst>
          </p:cNvPr>
          <p:cNvSpPr txBox="1"/>
          <p:nvPr/>
        </p:nvSpPr>
        <p:spPr>
          <a:xfrm>
            <a:off x="146755" y="250229"/>
            <a:ext cx="6299201" cy="769441"/>
          </a:xfrm>
          <a:prstGeom prst="rect">
            <a:avLst/>
          </a:prstGeom>
          <a:solidFill>
            <a:schemeClr val="accent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Person-Centered Approach </a:t>
            </a:r>
          </a:p>
        </p:txBody>
      </p:sp>
      <p:pic>
        <p:nvPicPr>
          <p:cNvPr id="6" name="Picture 5">
            <a:extLst>
              <a:ext uri="{FF2B5EF4-FFF2-40B4-BE49-F238E27FC236}">
                <a16:creationId xmlns:a16="http://schemas.microsoft.com/office/drawing/2014/main" id="{25215BEE-DF07-46A3-8290-37C9835FBB17}"/>
              </a:ext>
            </a:extLst>
          </p:cNvPr>
          <p:cNvPicPr>
            <a:picLocks noChangeAspect="1"/>
          </p:cNvPicPr>
          <p:nvPr/>
        </p:nvPicPr>
        <p:blipFill>
          <a:blip r:embed="rId2"/>
          <a:stretch>
            <a:fillRect/>
          </a:stretch>
        </p:blipFill>
        <p:spPr>
          <a:xfrm>
            <a:off x="245078" y="1282591"/>
            <a:ext cx="5949245" cy="4889506"/>
          </a:xfrm>
          <a:prstGeom prst="rect">
            <a:avLst/>
          </a:prstGeom>
        </p:spPr>
      </p:pic>
      <p:sp>
        <p:nvSpPr>
          <p:cNvPr id="3" name="TextBox 2">
            <a:extLst>
              <a:ext uri="{FF2B5EF4-FFF2-40B4-BE49-F238E27FC236}">
                <a16:creationId xmlns:a16="http://schemas.microsoft.com/office/drawing/2014/main" id="{3AE9B640-1A89-410E-B354-8376F2FCDC50}"/>
              </a:ext>
            </a:extLst>
          </p:cNvPr>
          <p:cNvSpPr txBox="1"/>
          <p:nvPr/>
        </p:nvSpPr>
        <p:spPr>
          <a:xfrm>
            <a:off x="6794330" y="250229"/>
            <a:ext cx="5091289" cy="1754326"/>
          </a:xfrm>
          <a:prstGeom prst="rect">
            <a:avLst/>
          </a:prstGeom>
          <a:solidFill>
            <a:schemeClr val="accent5">
              <a:lumMod val="75000"/>
            </a:schemeClr>
          </a:solid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Providing a person with an ever growing and developing relationship</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Allowing that person to be themselves and able to show their whole self</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Implementing certain conditions, known as ‘core conditions’ ( McLeod, 2011).</a:t>
            </a:r>
          </a:p>
        </p:txBody>
      </p:sp>
      <p:sp>
        <p:nvSpPr>
          <p:cNvPr id="5" name="TextBox 4">
            <a:extLst>
              <a:ext uri="{FF2B5EF4-FFF2-40B4-BE49-F238E27FC236}">
                <a16:creationId xmlns:a16="http://schemas.microsoft.com/office/drawing/2014/main" id="{88B3F577-2FC7-4CE2-84BD-9FAEC87350D0}"/>
              </a:ext>
            </a:extLst>
          </p:cNvPr>
          <p:cNvSpPr txBox="1"/>
          <p:nvPr/>
        </p:nvSpPr>
        <p:spPr>
          <a:xfrm>
            <a:off x="7385419" y="2213490"/>
            <a:ext cx="3909112" cy="1477328"/>
          </a:xfrm>
          <a:prstGeom prst="rect">
            <a:avLst/>
          </a:prstGeom>
          <a:solidFill>
            <a:srgbClr val="FFC000"/>
          </a:solid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Create a safe environment</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Offer support and care</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Empathise and validate their emotions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Solve the problem</a:t>
            </a:r>
          </a:p>
        </p:txBody>
      </p:sp>
      <p:sp>
        <p:nvSpPr>
          <p:cNvPr id="7" name="TextBox 6">
            <a:extLst>
              <a:ext uri="{FF2B5EF4-FFF2-40B4-BE49-F238E27FC236}">
                <a16:creationId xmlns:a16="http://schemas.microsoft.com/office/drawing/2014/main" id="{AE0D49EB-8784-4C07-BA7F-EC4676D46591}"/>
              </a:ext>
            </a:extLst>
          </p:cNvPr>
          <p:cNvSpPr txBox="1"/>
          <p:nvPr/>
        </p:nvSpPr>
        <p:spPr>
          <a:xfrm>
            <a:off x="6445956" y="3897364"/>
            <a:ext cx="5517110" cy="2308324"/>
          </a:xfrm>
          <a:prstGeom prst="rect">
            <a:avLst/>
          </a:prstGeom>
          <a:solidFill>
            <a:schemeClr val="accent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Managing behaviour is done with the use of  Restorative practice:</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Working with the </a:t>
            </a:r>
            <a:r>
              <a:rPr lang="en-GB" dirty="0">
                <a:solidFill>
                  <a:prstClr val="white"/>
                </a:solidFill>
                <a:latin typeface="Times New Roman" panose="02020603050405020304" pitchFamily="18" charset="0"/>
                <a:cs typeface="Times New Roman" panose="02020603050405020304" pitchFamily="18" charset="0"/>
              </a:rPr>
              <a:t>pupil</a:t>
            </a: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to think through their behaviour</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Looking at the consequences</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dirty="0">
                <a:solidFill>
                  <a:prstClr val="white"/>
                </a:solidFill>
                <a:latin typeface="Times New Roman" panose="02020603050405020304" pitchFamily="18" charset="0"/>
                <a:cs typeface="Times New Roman" panose="02020603050405020304" pitchFamily="18" charset="0"/>
              </a:rPr>
              <a:t>Building on h</a:t>
            </a: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ow to improve the situation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In turn, this can strengthen relationships and teach pupils responsibility (School. A, 2020).</a:t>
            </a:r>
          </a:p>
        </p:txBody>
      </p:sp>
      <p:sp>
        <p:nvSpPr>
          <p:cNvPr id="8" name="TextBox 7">
            <a:extLst>
              <a:ext uri="{FF2B5EF4-FFF2-40B4-BE49-F238E27FC236}">
                <a16:creationId xmlns:a16="http://schemas.microsoft.com/office/drawing/2014/main" id="{D8BC3DCE-FEEB-42D5-B8DC-BDA4B94B9593}"/>
              </a:ext>
            </a:extLst>
          </p:cNvPr>
          <p:cNvSpPr txBox="1"/>
          <p:nvPr/>
        </p:nvSpPr>
        <p:spPr>
          <a:xfrm>
            <a:off x="245078" y="5836356"/>
            <a:ext cx="256585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(Lamprell-Josephs, 2013)  </a:t>
            </a:r>
          </a:p>
        </p:txBody>
      </p:sp>
    </p:spTree>
    <p:extLst>
      <p:ext uri="{BB962C8B-B14F-4D97-AF65-F5344CB8AC3E}">
        <p14:creationId xmlns:p14="http://schemas.microsoft.com/office/powerpoint/2010/main" val="4033257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93805">
              <a:schemeClr val="bg1">
                <a:lumMod val="85000"/>
              </a:schemeClr>
            </a:gs>
            <a:gs pos="2000">
              <a:schemeClr val="tx1">
                <a:lumMod val="85000"/>
                <a:lumOff val="15000"/>
              </a:schemeClr>
            </a:gs>
            <a:gs pos="37000">
              <a:schemeClr val="tx1">
                <a:lumMod val="75000"/>
                <a:lumOff val="25000"/>
              </a:schemeClr>
            </a:gs>
            <a:gs pos="45000">
              <a:schemeClr val="tx1">
                <a:lumMod val="65000"/>
                <a:lumOff val="35000"/>
              </a:schemeClr>
            </a:gs>
            <a:gs pos="82000">
              <a:schemeClr val="bg1">
                <a:lumMod val="85000"/>
              </a:schemeClr>
            </a:gs>
          </a:gsLst>
          <a:lin ang="16200000" scaled="0"/>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685A6E-52C2-472B-AD47-E16E28DBD2DB}"/>
              </a:ext>
            </a:extLst>
          </p:cNvPr>
          <p:cNvPicPr>
            <a:picLocks noChangeAspect="1"/>
          </p:cNvPicPr>
          <p:nvPr/>
        </p:nvPicPr>
        <p:blipFill>
          <a:blip r:embed="rId2"/>
          <a:stretch>
            <a:fillRect/>
          </a:stretch>
        </p:blipFill>
        <p:spPr>
          <a:xfrm>
            <a:off x="3742010" y="183209"/>
            <a:ext cx="3409244" cy="3354765"/>
          </a:xfrm>
          <a:prstGeom prst="rect">
            <a:avLst/>
          </a:prstGeom>
        </p:spPr>
      </p:pic>
      <p:sp>
        <p:nvSpPr>
          <p:cNvPr id="6" name="TextBox 5">
            <a:extLst>
              <a:ext uri="{FF2B5EF4-FFF2-40B4-BE49-F238E27FC236}">
                <a16:creationId xmlns:a16="http://schemas.microsoft.com/office/drawing/2014/main" id="{90BCCDC1-49F5-449A-B7BA-BC9B10F1806C}"/>
              </a:ext>
            </a:extLst>
          </p:cNvPr>
          <p:cNvSpPr txBox="1"/>
          <p:nvPr/>
        </p:nvSpPr>
        <p:spPr>
          <a:xfrm>
            <a:off x="439049" y="403324"/>
            <a:ext cx="2916413" cy="1446550"/>
          </a:xfrm>
          <a:prstGeom prst="rect">
            <a:avLst/>
          </a:prstGeom>
          <a:gradFill>
            <a:gsLst>
              <a:gs pos="18000">
                <a:schemeClr val="tx1">
                  <a:lumMod val="75000"/>
                  <a:lumOff val="25000"/>
                </a:schemeClr>
              </a:gs>
              <a:gs pos="65000">
                <a:schemeClr val="tx1">
                  <a:lumMod val="50000"/>
                  <a:lumOff val="50000"/>
                </a:schemeClr>
              </a:gs>
              <a:gs pos="100000">
                <a:schemeClr val="bg2">
                  <a:tint val="100000"/>
                  <a:shade val="48000"/>
                  <a:satMod val="120000"/>
                </a:schemeClr>
              </a:gs>
            </a:gsLst>
            <a:lin ang="16200000" scaled="0"/>
          </a:gradFill>
          <a:ln>
            <a:noFill/>
          </a:ln>
        </p:spPr>
        <p:txBody>
          <a:bodyPr wrap="square" rtlCol="0">
            <a:spAutoFit/>
          </a:bodyPr>
          <a:lstStyle/>
          <a:p>
            <a:r>
              <a:rPr lang="en-GB" sz="4000" dirty="0">
                <a:solidFill>
                  <a:schemeClr val="bg1"/>
                </a:solidFill>
                <a:latin typeface="Times New Roman" panose="02020603050405020304" pitchFamily="18" charset="0"/>
                <a:cs typeface="Times New Roman" panose="02020603050405020304" pitchFamily="18" charset="0"/>
              </a:rPr>
              <a:t>     </a:t>
            </a:r>
            <a:r>
              <a:rPr lang="en-GB" sz="4400" b="1" dirty="0">
                <a:solidFill>
                  <a:schemeClr val="bg1"/>
                </a:solidFill>
                <a:latin typeface="Times New Roman" panose="02020603050405020304" pitchFamily="18" charset="0"/>
                <a:cs typeface="Times New Roman" panose="02020603050405020304" pitchFamily="18" charset="0"/>
              </a:rPr>
              <a:t>Core      Conditions</a:t>
            </a:r>
          </a:p>
        </p:txBody>
      </p:sp>
      <p:sp>
        <p:nvSpPr>
          <p:cNvPr id="7" name="TextBox 6">
            <a:extLst>
              <a:ext uri="{FF2B5EF4-FFF2-40B4-BE49-F238E27FC236}">
                <a16:creationId xmlns:a16="http://schemas.microsoft.com/office/drawing/2014/main" id="{0ADDEC32-9597-4A74-9CB0-9C812B448058}"/>
              </a:ext>
            </a:extLst>
          </p:cNvPr>
          <p:cNvSpPr txBox="1"/>
          <p:nvPr/>
        </p:nvSpPr>
        <p:spPr>
          <a:xfrm>
            <a:off x="3696855" y="3238001"/>
            <a:ext cx="2636212"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(Counselling tutor, 2020)</a:t>
            </a:r>
          </a:p>
        </p:txBody>
      </p:sp>
      <p:sp>
        <p:nvSpPr>
          <p:cNvPr id="11" name="TextBox 10">
            <a:extLst>
              <a:ext uri="{FF2B5EF4-FFF2-40B4-BE49-F238E27FC236}">
                <a16:creationId xmlns:a16="http://schemas.microsoft.com/office/drawing/2014/main" id="{CB55E7C6-DA17-4645-8293-51AE5E227337}"/>
              </a:ext>
            </a:extLst>
          </p:cNvPr>
          <p:cNvSpPr txBox="1"/>
          <p:nvPr/>
        </p:nvSpPr>
        <p:spPr>
          <a:xfrm>
            <a:off x="251372" y="2017426"/>
            <a:ext cx="3291769" cy="4001095"/>
          </a:xfrm>
          <a:prstGeom prst="rect">
            <a:avLst/>
          </a:prstGeom>
          <a:gradFill flip="none" rotWithShape="1">
            <a:gsLst>
              <a:gs pos="21000">
                <a:srgbClr val="F8931D"/>
              </a:gs>
              <a:gs pos="0">
                <a:schemeClr val="accent1"/>
              </a:gs>
              <a:gs pos="0">
                <a:schemeClr val="accent2"/>
              </a:gs>
              <a:gs pos="45000">
                <a:schemeClr val="accent2">
                  <a:lumMod val="75000"/>
                </a:schemeClr>
              </a:gs>
              <a:gs pos="68000">
                <a:schemeClr val="accent2">
                  <a:lumMod val="75000"/>
                </a:schemeClr>
              </a:gs>
              <a:gs pos="100000">
                <a:schemeClr val="accent1">
                  <a:lumMod val="75000"/>
                </a:schemeClr>
              </a:gs>
            </a:gsLst>
            <a:lin ang="5400000" scaled="1"/>
            <a:tileRect/>
          </a:gradFill>
          <a:ln>
            <a:noFill/>
          </a:ln>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latin typeface="Times New Roman" panose="02020603050405020304" pitchFamily="18" charset="0"/>
                <a:cs typeface="Times New Roman" panose="02020603050405020304" pitchFamily="18" charset="0"/>
              </a:rPr>
              <a:t>E</a:t>
            </a:r>
            <a:r>
              <a:rPr lang="en-GB" sz="2000" b="1" dirty="0">
                <a:solidFill>
                  <a:schemeClr val="bg1"/>
                </a:solidFill>
                <a:latin typeface="Times New Roman" panose="02020603050405020304" pitchFamily="18" charset="0"/>
                <a:cs typeface="Times New Roman" panose="02020603050405020304" pitchFamily="18" charset="0"/>
              </a:rPr>
              <a:t>mpathy</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Builds positive relationships</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The ability to understand other’s feelings</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Reinforces communities </a:t>
            </a:r>
          </a:p>
          <a:p>
            <a:r>
              <a:rPr lang="en-GB" dirty="0">
                <a:solidFill>
                  <a:schemeClr val="bg1"/>
                </a:solidFill>
                <a:latin typeface="Times New Roman" panose="02020603050405020304" pitchFamily="18" charset="0"/>
                <a:cs typeface="Times New Roman" panose="02020603050405020304" pitchFamily="18" charset="0"/>
              </a:rPr>
              <a:t>(Owen, 2015).</a:t>
            </a:r>
          </a:p>
          <a:p>
            <a:r>
              <a:rPr lang="en-GB" dirty="0">
                <a:solidFill>
                  <a:schemeClr val="bg1"/>
                </a:solidFill>
                <a:latin typeface="Times New Roman" panose="02020603050405020304" pitchFamily="18" charset="0"/>
                <a:cs typeface="Times New Roman" panose="02020603050405020304" pitchFamily="18" charset="0"/>
              </a:rPr>
              <a:t>In practice:</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Understanding that their actions and behaviour have an impact on others</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Well informed about different cultures and places around the world</a:t>
            </a:r>
          </a:p>
          <a:p>
            <a:r>
              <a:rPr lang="en-GB" dirty="0">
                <a:solidFill>
                  <a:schemeClr val="bg1"/>
                </a:solidFill>
                <a:latin typeface="Times New Roman" panose="02020603050405020304" pitchFamily="18" charset="0"/>
                <a:cs typeface="Times New Roman" panose="02020603050405020304" pitchFamily="18" charset="0"/>
              </a:rPr>
              <a:t>(School. A, 2020).</a:t>
            </a:r>
          </a:p>
        </p:txBody>
      </p:sp>
      <p:sp>
        <p:nvSpPr>
          <p:cNvPr id="12" name="TextBox 11">
            <a:extLst>
              <a:ext uri="{FF2B5EF4-FFF2-40B4-BE49-F238E27FC236}">
                <a16:creationId xmlns:a16="http://schemas.microsoft.com/office/drawing/2014/main" id="{84B3AE75-7688-4609-BA1A-AC5EF0C99102}"/>
              </a:ext>
            </a:extLst>
          </p:cNvPr>
          <p:cNvSpPr txBox="1"/>
          <p:nvPr/>
        </p:nvSpPr>
        <p:spPr>
          <a:xfrm>
            <a:off x="7323472" y="137042"/>
            <a:ext cx="4617156" cy="3447098"/>
          </a:xfrm>
          <a:prstGeom prst="rect">
            <a:avLst/>
          </a:prstGeom>
          <a:gradFill flip="none" rotWithShape="1">
            <a:gsLst>
              <a:gs pos="10000">
                <a:srgbClr val="F8931D"/>
              </a:gs>
              <a:gs pos="0">
                <a:schemeClr val="accent2"/>
              </a:gs>
              <a:gs pos="0">
                <a:schemeClr val="accent2"/>
              </a:gs>
              <a:gs pos="50000">
                <a:schemeClr val="accent2"/>
              </a:gs>
              <a:gs pos="76000">
                <a:schemeClr val="accent2">
                  <a:lumMod val="75000"/>
                </a:schemeClr>
              </a:gs>
              <a:gs pos="100000">
                <a:schemeClr val="accent1">
                  <a:lumMod val="75000"/>
                </a:schemeClr>
              </a:gs>
            </a:gsLst>
            <a:lin ang="5400000" scaled="1"/>
            <a:tileRect/>
          </a:gradFill>
          <a:ln>
            <a:noFill/>
          </a:ln>
        </p:spPr>
        <p:txBody>
          <a:bodyPr wrap="square" rtlCol="0">
            <a:spAutoFit/>
          </a:bodyPr>
          <a:lstStyle/>
          <a:p>
            <a:r>
              <a:rPr lang="en-GB" dirty="0"/>
              <a:t>                           </a:t>
            </a:r>
            <a:r>
              <a:rPr lang="en-GB" sz="2000" b="1" dirty="0">
                <a:solidFill>
                  <a:schemeClr val="bg1"/>
                </a:solidFill>
                <a:latin typeface="Times New Roman" panose="02020603050405020304" pitchFamily="18" charset="0"/>
                <a:cs typeface="Times New Roman" panose="02020603050405020304" pitchFamily="18" charset="0"/>
              </a:rPr>
              <a:t>Congruence</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Being yourself, showing no façade</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Builds a trusting relationship</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Overcomes negative attitudes</a:t>
            </a:r>
          </a:p>
          <a:p>
            <a:r>
              <a:rPr lang="en-GB" dirty="0">
                <a:solidFill>
                  <a:schemeClr val="bg1"/>
                </a:solidFill>
                <a:latin typeface="Times New Roman" panose="02020603050405020304" pitchFamily="18" charset="0"/>
                <a:cs typeface="Times New Roman" panose="02020603050405020304" pitchFamily="18" charset="0"/>
              </a:rPr>
              <a:t>(counselling tutor, 2020).</a:t>
            </a:r>
          </a:p>
          <a:p>
            <a:r>
              <a:rPr lang="en-GB" dirty="0">
                <a:solidFill>
                  <a:schemeClr val="bg1"/>
                </a:solidFill>
                <a:latin typeface="Times New Roman" panose="02020603050405020304" pitchFamily="18" charset="0"/>
                <a:cs typeface="Times New Roman" panose="02020603050405020304" pitchFamily="18" charset="0"/>
              </a:rPr>
              <a:t>In practice:</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Understand how important it is to learn from their mistakes and not to give up</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When discovering facts and information, encourage them to form their own conclusion</a:t>
            </a:r>
          </a:p>
          <a:p>
            <a:r>
              <a:rPr lang="en-GB" dirty="0">
                <a:solidFill>
                  <a:schemeClr val="bg1"/>
                </a:solidFill>
                <a:latin typeface="Times New Roman" panose="02020603050405020304" pitchFamily="18" charset="0"/>
                <a:cs typeface="Times New Roman" panose="02020603050405020304" pitchFamily="18" charset="0"/>
              </a:rPr>
              <a:t>(School. A, 2020).</a:t>
            </a:r>
          </a:p>
        </p:txBody>
      </p:sp>
      <p:sp>
        <p:nvSpPr>
          <p:cNvPr id="13" name="TextBox 12">
            <a:extLst>
              <a:ext uri="{FF2B5EF4-FFF2-40B4-BE49-F238E27FC236}">
                <a16:creationId xmlns:a16="http://schemas.microsoft.com/office/drawing/2014/main" id="{6352BACB-A98D-4EBE-ABE9-046F8C23B5FE}"/>
              </a:ext>
            </a:extLst>
          </p:cNvPr>
          <p:cNvSpPr txBox="1"/>
          <p:nvPr/>
        </p:nvSpPr>
        <p:spPr>
          <a:xfrm>
            <a:off x="4357511" y="3794187"/>
            <a:ext cx="6874932" cy="2893100"/>
          </a:xfrm>
          <a:prstGeom prst="rect">
            <a:avLst/>
          </a:prstGeom>
          <a:gradFill flip="none" rotWithShape="1">
            <a:gsLst>
              <a:gs pos="10000">
                <a:srgbClr val="F8931D"/>
              </a:gs>
              <a:gs pos="0">
                <a:schemeClr val="accent2"/>
              </a:gs>
              <a:gs pos="0">
                <a:schemeClr val="accent2"/>
              </a:gs>
              <a:gs pos="44000">
                <a:schemeClr val="accent2">
                  <a:lumMod val="75000"/>
                </a:schemeClr>
              </a:gs>
              <a:gs pos="59000">
                <a:schemeClr val="accent2">
                  <a:lumMod val="75000"/>
                </a:schemeClr>
              </a:gs>
              <a:gs pos="100000">
                <a:schemeClr val="accent1">
                  <a:lumMod val="75000"/>
                </a:schemeClr>
              </a:gs>
            </a:gsLst>
            <a:lin ang="5400000" scaled="1"/>
            <a:tileRect/>
          </a:gradFill>
          <a:ln>
            <a:noFill/>
          </a:ln>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                            </a:t>
            </a:r>
            <a:r>
              <a:rPr lang="en-GB" sz="2000" b="1" dirty="0">
                <a:solidFill>
                  <a:schemeClr val="bg1"/>
                </a:solidFill>
                <a:latin typeface="Times New Roman" panose="02020603050405020304" pitchFamily="18" charset="0"/>
                <a:cs typeface="Times New Roman" panose="02020603050405020304" pitchFamily="18" charset="0"/>
              </a:rPr>
              <a:t>Unconditional Positive Regard</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Connecting and interacting</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Creating positive self-esteem</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Acceptance of others</a:t>
            </a:r>
          </a:p>
          <a:p>
            <a:r>
              <a:rPr lang="en-GB" dirty="0">
                <a:solidFill>
                  <a:schemeClr val="bg1"/>
                </a:solidFill>
                <a:latin typeface="Times New Roman" panose="02020603050405020304" pitchFamily="18" charset="0"/>
                <a:cs typeface="Times New Roman" panose="02020603050405020304" pitchFamily="18" charset="0"/>
              </a:rPr>
              <a:t>(Mississippi college, 2018).</a:t>
            </a:r>
          </a:p>
          <a:p>
            <a:r>
              <a:rPr lang="en-GB" dirty="0">
                <a:solidFill>
                  <a:schemeClr val="bg1"/>
                </a:solidFill>
                <a:latin typeface="Times New Roman" panose="02020603050405020304" pitchFamily="18" charset="0"/>
                <a:cs typeface="Times New Roman" panose="02020603050405020304" pitchFamily="18" charset="0"/>
              </a:rPr>
              <a:t>In practice:</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Learning that different views are important and embracing their right to have their say</a:t>
            </a:r>
          </a:p>
          <a:p>
            <a:pPr marL="285750" indent="-285750">
              <a:buFont typeface="Wingdings" panose="05000000000000000000" pitchFamily="2" charset="2"/>
              <a:buChar char="q"/>
            </a:pPr>
            <a:r>
              <a:rPr lang="en-GB" dirty="0">
                <a:solidFill>
                  <a:schemeClr val="bg1"/>
                </a:solidFill>
                <a:latin typeface="Times New Roman" panose="02020603050405020304" pitchFamily="18" charset="0"/>
                <a:cs typeface="Times New Roman" panose="02020603050405020304" pitchFamily="18" charset="0"/>
              </a:rPr>
              <a:t>Respecting themselves and others</a:t>
            </a:r>
          </a:p>
          <a:p>
            <a:r>
              <a:rPr lang="en-GB" dirty="0">
                <a:solidFill>
                  <a:schemeClr val="bg1"/>
                </a:solidFill>
                <a:latin typeface="Times New Roman" panose="02020603050405020304" pitchFamily="18" charset="0"/>
                <a:cs typeface="Times New Roman" panose="02020603050405020304" pitchFamily="18" charset="0"/>
              </a:rPr>
              <a:t>(School. A, 2020).</a:t>
            </a:r>
          </a:p>
        </p:txBody>
      </p:sp>
    </p:spTree>
    <p:extLst>
      <p:ext uri="{BB962C8B-B14F-4D97-AF65-F5344CB8AC3E}">
        <p14:creationId xmlns:p14="http://schemas.microsoft.com/office/powerpoint/2010/main" val="1919975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36000">
              <a:schemeClr val="tx1">
                <a:lumMod val="75000"/>
                <a:lumOff val="25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5DB56AD3-2CCF-4C97-8133-D502CDB451E7}"/>
              </a:ext>
            </a:extLst>
          </p:cNvPr>
          <p:cNvSpPr/>
          <p:nvPr/>
        </p:nvSpPr>
        <p:spPr>
          <a:xfrm>
            <a:off x="4325815" y="2606565"/>
            <a:ext cx="3540369" cy="1617786"/>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latin typeface="Times New Roman" panose="02020603050405020304" pitchFamily="18" charset="0"/>
                <a:cs typeface="Times New Roman" panose="02020603050405020304" pitchFamily="18" charset="0"/>
              </a:rPr>
              <a:t>RAP Time</a:t>
            </a:r>
          </a:p>
          <a:p>
            <a:pPr algn="ctr"/>
            <a:r>
              <a:rPr lang="en-GB" sz="2400" dirty="0">
                <a:latin typeface="Times New Roman" panose="02020603050405020304" pitchFamily="18" charset="0"/>
                <a:cs typeface="Times New Roman" panose="02020603050405020304" pitchFamily="18" charset="0"/>
              </a:rPr>
              <a:t>Reflect, Assess, Plan</a:t>
            </a:r>
          </a:p>
        </p:txBody>
      </p:sp>
      <p:sp>
        <p:nvSpPr>
          <p:cNvPr id="3" name="TextBox 2">
            <a:extLst>
              <a:ext uri="{FF2B5EF4-FFF2-40B4-BE49-F238E27FC236}">
                <a16:creationId xmlns:a16="http://schemas.microsoft.com/office/drawing/2014/main" id="{77B7B631-1E1F-4500-B12F-EAD5FFFAABDF}"/>
              </a:ext>
            </a:extLst>
          </p:cNvPr>
          <p:cNvSpPr txBox="1"/>
          <p:nvPr/>
        </p:nvSpPr>
        <p:spPr>
          <a:xfrm>
            <a:off x="8148707" y="3618111"/>
            <a:ext cx="3849512" cy="2585323"/>
          </a:xfrm>
          <a:prstGeom prst="rect">
            <a:avLst/>
          </a:prstGeom>
          <a:solidFill>
            <a:schemeClr val="tx1">
              <a:lumMod val="50000"/>
              <a:lumOff val="50000"/>
            </a:schemeClr>
          </a:solidFill>
        </p:spPr>
        <p:txBody>
          <a:bodyPr wrap="square" rtlCol="0">
            <a:spAutoFit/>
          </a:bodyPr>
          <a:lstStyle/>
          <a:p>
            <a:r>
              <a:rPr lang="en-GB" dirty="0">
                <a:solidFill>
                  <a:schemeClr val="bg1">
                    <a:lumMod val="95000"/>
                  </a:schemeClr>
                </a:solidFill>
                <a:latin typeface="Times New Roman" panose="02020603050405020304" pitchFamily="18" charset="0"/>
                <a:cs typeface="Times New Roman" panose="02020603050405020304" pitchFamily="18" charset="0"/>
              </a:rPr>
              <a:t>Discussions are held between pupils and their teacher to implement learning strategies, in all or some of the enhanced provisional areas. This can improve:</a:t>
            </a:r>
          </a:p>
          <a:p>
            <a:pPr marL="285750" indent="-285750">
              <a:buFont typeface="Wingdings" panose="05000000000000000000" pitchFamily="2" charset="2"/>
              <a:buChar char="Ø"/>
            </a:pPr>
            <a:r>
              <a:rPr lang="en-GB" dirty="0">
                <a:solidFill>
                  <a:schemeClr val="bg1">
                    <a:lumMod val="95000"/>
                  </a:schemeClr>
                </a:solidFill>
                <a:latin typeface="Times New Roman" panose="02020603050405020304" pitchFamily="18" charset="0"/>
                <a:cs typeface="Times New Roman" panose="02020603050405020304" pitchFamily="18" charset="0"/>
              </a:rPr>
              <a:t> Gross and fine motor skills</a:t>
            </a:r>
          </a:p>
          <a:p>
            <a:pPr marL="285750" indent="-285750">
              <a:buFont typeface="Wingdings" panose="05000000000000000000" pitchFamily="2" charset="2"/>
              <a:buChar char="Ø"/>
            </a:pPr>
            <a:r>
              <a:rPr lang="en-GB" dirty="0">
                <a:solidFill>
                  <a:schemeClr val="bg1">
                    <a:lumMod val="95000"/>
                  </a:schemeClr>
                </a:solidFill>
                <a:latin typeface="Times New Roman" panose="02020603050405020304" pitchFamily="18" charset="0"/>
                <a:cs typeface="Times New Roman" panose="02020603050405020304" pitchFamily="18" charset="0"/>
              </a:rPr>
              <a:t> Creative play</a:t>
            </a:r>
          </a:p>
          <a:p>
            <a:pPr marL="285750" indent="-285750">
              <a:buFont typeface="Wingdings" panose="05000000000000000000" pitchFamily="2" charset="2"/>
              <a:buChar char="Ø"/>
            </a:pPr>
            <a:r>
              <a:rPr lang="en-GB" dirty="0">
                <a:solidFill>
                  <a:schemeClr val="bg1">
                    <a:lumMod val="95000"/>
                  </a:schemeClr>
                </a:solidFill>
                <a:latin typeface="Times New Roman" panose="02020603050405020304" pitchFamily="18" charset="0"/>
                <a:cs typeface="Times New Roman" panose="02020603050405020304" pitchFamily="18" charset="0"/>
              </a:rPr>
              <a:t> Risk taking </a:t>
            </a:r>
          </a:p>
          <a:p>
            <a:pPr marL="285750" indent="-285750">
              <a:buFont typeface="Wingdings" panose="05000000000000000000" pitchFamily="2" charset="2"/>
              <a:buChar char="Ø"/>
            </a:pPr>
            <a:r>
              <a:rPr lang="en-GB" dirty="0">
                <a:solidFill>
                  <a:schemeClr val="bg1"/>
                </a:solidFill>
                <a:latin typeface="Times New Roman" panose="02020603050405020304" pitchFamily="18" charset="0"/>
                <a:cs typeface="Times New Roman" panose="02020603050405020304" pitchFamily="18" charset="0"/>
              </a:rPr>
              <a:t>Independent learning</a:t>
            </a:r>
          </a:p>
        </p:txBody>
      </p:sp>
      <p:sp>
        <p:nvSpPr>
          <p:cNvPr id="5" name="TextBox 4">
            <a:extLst>
              <a:ext uri="{FF2B5EF4-FFF2-40B4-BE49-F238E27FC236}">
                <a16:creationId xmlns:a16="http://schemas.microsoft.com/office/drawing/2014/main" id="{6B93B909-F38E-418B-AD18-FE210C7B5390}"/>
              </a:ext>
            </a:extLst>
          </p:cNvPr>
          <p:cNvSpPr txBox="1"/>
          <p:nvPr/>
        </p:nvSpPr>
        <p:spPr>
          <a:xfrm>
            <a:off x="5390899" y="488796"/>
            <a:ext cx="1676295" cy="646331"/>
          </a:xfrm>
          <a:prstGeom prst="rect">
            <a:avLst/>
          </a:prstGeom>
          <a:solidFill>
            <a:srgbClr val="00B0F0"/>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Minnie Imagine</a:t>
            </a:r>
          </a:p>
          <a:p>
            <a:r>
              <a:rPr lang="en-GB" dirty="0">
                <a:solidFill>
                  <a:schemeClr val="bg1"/>
                </a:solidFill>
                <a:latin typeface="Times New Roman" panose="02020603050405020304" pitchFamily="18" charset="0"/>
                <a:cs typeface="Times New Roman" panose="02020603050405020304" pitchFamily="18" charset="0"/>
              </a:rPr>
              <a:t>Small World</a:t>
            </a:r>
          </a:p>
        </p:txBody>
      </p:sp>
      <p:sp>
        <p:nvSpPr>
          <p:cNvPr id="6" name="TextBox 5">
            <a:extLst>
              <a:ext uri="{FF2B5EF4-FFF2-40B4-BE49-F238E27FC236}">
                <a16:creationId xmlns:a16="http://schemas.microsoft.com/office/drawing/2014/main" id="{B58D5976-75C3-4EE3-9C1A-5CCB3CBDDD40}"/>
              </a:ext>
            </a:extLst>
          </p:cNvPr>
          <p:cNvSpPr txBox="1"/>
          <p:nvPr/>
        </p:nvSpPr>
        <p:spPr>
          <a:xfrm>
            <a:off x="889356" y="2473173"/>
            <a:ext cx="1465595" cy="646331"/>
          </a:xfrm>
          <a:prstGeom prst="rect">
            <a:avLst/>
          </a:prstGeom>
          <a:solidFill>
            <a:srgbClr val="002060"/>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Priya Pretend</a:t>
            </a:r>
          </a:p>
          <a:p>
            <a:r>
              <a:rPr lang="en-GB" dirty="0">
                <a:solidFill>
                  <a:schemeClr val="bg1"/>
                </a:solidFill>
                <a:latin typeface="Times New Roman" panose="02020603050405020304" pitchFamily="18" charset="0"/>
                <a:cs typeface="Times New Roman" panose="02020603050405020304" pitchFamily="18" charset="0"/>
              </a:rPr>
              <a:t>Role Play</a:t>
            </a:r>
          </a:p>
        </p:txBody>
      </p:sp>
      <p:sp>
        <p:nvSpPr>
          <p:cNvPr id="7" name="TextBox 6">
            <a:extLst>
              <a:ext uri="{FF2B5EF4-FFF2-40B4-BE49-F238E27FC236}">
                <a16:creationId xmlns:a16="http://schemas.microsoft.com/office/drawing/2014/main" id="{2F7B1D42-4FFC-43C7-BD2C-451EE5AC28C5}"/>
              </a:ext>
            </a:extLst>
          </p:cNvPr>
          <p:cNvSpPr txBox="1"/>
          <p:nvPr/>
        </p:nvSpPr>
        <p:spPr>
          <a:xfrm>
            <a:off x="3400716" y="5369266"/>
            <a:ext cx="1168400" cy="646331"/>
          </a:xfrm>
          <a:prstGeom prst="rect">
            <a:avLst/>
          </a:prstGeom>
          <a:solidFill>
            <a:schemeClr val="accent1">
              <a:lumMod val="75000"/>
            </a:schemeClr>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Digit Dog</a:t>
            </a:r>
          </a:p>
          <a:p>
            <a:r>
              <a:rPr lang="en-GB" dirty="0">
                <a:solidFill>
                  <a:schemeClr val="bg1"/>
                </a:solidFill>
                <a:latin typeface="Times New Roman" panose="02020603050405020304" pitchFamily="18" charset="0"/>
                <a:cs typeface="Times New Roman" panose="02020603050405020304" pitchFamily="18" charset="0"/>
              </a:rPr>
              <a:t>Maths</a:t>
            </a:r>
          </a:p>
        </p:txBody>
      </p:sp>
      <p:sp>
        <p:nvSpPr>
          <p:cNvPr id="8" name="TextBox 7">
            <a:extLst>
              <a:ext uri="{FF2B5EF4-FFF2-40B4-BE49-F238E27FC236}">
                <a16:creationId xmlns:a16="http://schemas.microsoft.com/office/drawing/2014/main" id="{0C3AC889-4F6F-44D1-B2AF-24A48ABFB6FF}"/>
              </a:ext>
            </a:extLst>
          </p:cNvPr>
          <p:cNvSpPr txBox="1"/>
          <p:nvPr/>
        </p:nvSpPr>
        <p:spPr>
          <a:xfrm>
            <a:off x="334108" y="4915576"/>
            <a:ext cx="1465594" cy="646331"/>
          </a:xfrm>
          <a:prstGeom prst="rect">
            <a:avLst/>
          </a:prstGeom>
          <a:solidFill>
            <a:schemeClr val="accent4"/>
          </a:solidFill>
        </p:spPr>
        <p:txBody>
          <a:bodyPr wrap="none" rtlCol="0">
            <a:spAutoFit/>
          </a:bodyPr>
          <a:lstStyle/>
          <a:p>
            <a:r>
              <a:rPr lang="en-GB" dirty="0">
                <a:solidFill>
                  <a:schemeClr val="bg1"/>
                </a:solidFill>
                <a:latin typeface="Times New Roman" panose="02020603050405020304" pitchFamily="18" charset="0"/>
                <a:cs typeface="Times New Roman" panose="02020603050405020304" pitchFamily="18" charset="0"/>
              </a:rPr>
              <a:t>Find out Fred</a:t>
            </a:r>
          </a:p>
          <a:p>
            <a:r>
              <a:rPr lang="en-GB" dirty="0">
                <a:solidFill>
                  <a:schemeClr val="bg1"/>
                </a:solidFill>
                <a:latin typeface="Times New Roman" panose="02020603050405020304" pitchFamily="18" charset="0"/>
                <a:cs typeface="Times New Roman" panose="02020603050405020304" pitchFamily="18" charset="0"/>
              </a:rPr>
              <a:t>Investigating</a:t>
            </a:r>
          </a:p>
        </p:txBody>
      </p:sp>
      <p:sp>
        <p:nvSpPr>
          <p:cNvPr id="9" name="TextBox 8">
            <a:extLst>
              <a:ext uri="{FF2B5EF4-FFF2-40B4-BE49-F238E27FC236}">
                <a16:creationId xmlns:a16="http://schemas.microsoft.com/office/drawing/2014/main" id="{7CA00B94-CE75-43EC-85F4-8EFD081D2750}"/>
              </a:ext>
            </a:extLst>
          </p:cNvPr>
          <p:cNvSpPr txBox="1"/>
          <p:nvPr/>
        </p:nvSpPr>
        <p:spPr>
          <a:xfrm>
            <a:off x="9318976" y="2563420"/>
            <a:ext cx="1676295" cy="646331"/>
          </a:xfrm>
          <a:prstGeom prst="rect">
            <a:avLst/>
          </a:prstGeom>
          <a:solidFill>
            <a:srgbClr val="0070C0"/>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Make it Minion</a:t>
            </a:r>
          </a:p>
          <a:p>
            <a:r>
              <a:rPr lang="en-GB" dirty="0">
                <a:solidFill>
                  <a:schemeClr val="bg1"/>
                </a:solidFill>
                <a:latin typeface="Times New Roman" panose="02020603050405020304" pitchFamily="18" charset="0"/>
                <a:cs typeface="Times New Roman" panose="02020603050405020304" pitchFamily="18" charset="0"/>
              </a:rPr>
              <a:t>Creative</a:t>
            </a:r>
          </a:p>
        </p:txBody>
      </p:sp>
      <p:sp>
        <p:nvSpPr>
          <p:cNvPr id="10" name="TextBox 9">
            <a:extLst>
              <a:ext uri="{FF2B5EF4-FFF2-40B4-BE49-F238E27FC236}">
                <a16:creationId xmlns:a16="http://schemas.microsoft.com/office/drawing/2014/main" id="{BD37B8F5-FB54-4F41-8D39-CAF9400F8514}"/>
              </a:ext>
            </a:extLst>
          </p:cNvPr>
          <p:cNvSpPr txBox="1"/>
          <p:nvPr/>
        </p:nvSpPr>
        <p:spPr>
          <a:xfrm>
            <a:off x="5861820" y="5124049"/>
            <a:ext cx="1761066" cy="646331"/>
          </a:xfrm>
          <a:prstGeom prst="rect">
            <a:avLst/>
          </a:prstGeom>
          <a:solidFill>
            <a:srgbClr val="FFC000"/>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Sandy Seagull</a:t>
            </a:r>
          </a:p>
          <a:p>
            <a:r>
              <a:rPr lang="en-GB" dirty="0">
                <a:solidFill>
                  <a:schemeClr val="bg1"/>
                </a:solidFill>
                <a:latin typeface="Times New Roman" panose="02020603050405020304" pitchFamily="18" charset="0"/>
                <a:cs typeface="Times New Roman" panose="02020603050405020304" pitchFamily="18" charset="0"/>
              </a:rPr>
              <a:t>Sand and Water</a:t>
            </a:r>
          </a:p>
        </p:txBody>
      </p:sp>
      <p:sp>
        <p:nvSpPr>
          <p:cNvPr id="11" name="TextBox 10">
            <a:extLst>
              <a:ext uri="{FF2B5EF4-FFF2-40B4-BE49-F238E27FC236}">
                <a16:creationId xmlns:a16="http://schemas.microsoft.com/office/drawing/2014/main" id="{DE2E8D02-AA44-449E-A8B5-DC0EAA8BAFC1}"/>
              </a:ext>
            </a:extLst>
          </p:cNvPr>
          <p:cNvSpPr txBox="1"/>
          <p:nvPr/>
        </p:nvSpPr>
        <p:spPr>
          <a:xfrm>
            <a:off x="9783994" y="520722"/>
            <a:ext cx="1715911" cy="646331"/>
          </a:xfrm>
          <a:prstGeom prst="rect">
            <a:avLst/>
          </a:prstGeom>
          <a:solidFill>
            <a:srgbClr val="00B050"/>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Fred the Frog</a:t>
            </a:r>
          </a:p>
          <a:p>
            <a:r>
              <a:rPr lang="en-GB" dirty="0">
                <a:solidFill>
                  <a:schemeClr val="bg1"/>
                </a:solidFill>
                <a:latin typeface="Times New Roman" panose="02020603050405020304" pitchFamily="18" charset="0"/>
                <a:cs typeface="Times New Roman" panose="02020603050405020304" pitchFamily="18" charset="0"/>
              </a:rPr>
              <a:t>Writing</a:t>
            </a:r>
          </a:p>
        </p:txBody>
      </p:sp>
      <p:sp>
        <p:nvSpPr>
          <p:cNvPr id="12" name="TextBox 11">
            <a:extLst>
              <a:ext uri="{FF2B5EF4-FFF2-40B4-BE49-F238E27FC236}">
                <a16:creationId xmlns:a16="http://schemas.microsoft.com/office/drawing/2014/main" id="{25FACB16-456E-4A03-B56A-FB3B00040018}"/>
              </a:ext>
            </a:extLst>
          </p:cNvPr>
          <p:cNvSpPr txBox="1"/>
          <p:nvPr/>
        </p:nvSpPr>
        <p:spPr>
          <a:xfrm>
            <a:off x="1724420" y="3594844"/>
            <a:ext cx="1676296" cy="646331"/>
          </a:xfrm>
          <a:prstGeom prst="rect">
            <a:avLst/>
          </a:prstGeom>
          <a:solidFill>
            <a:schemeClr val="accent4">
              <a:lumMod val="50000"/>
            </a:schemeClr>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Bob the Builder</a:t>
            </a:r>
          </a:p>
          <a:p>
            <a:r>
              <a:rPr lang="en-GB" dirty="0">
                <a:solidFill>
                  <a:schemeClr val="bg1"/>
                </a:solidFill>
                <a:latin typeface="Times New Roman" panose="02020603050405020304" pitchFamily="18" charset="0"/>
                <a:cs typeface="Times New Roman" panose="02020603050405020304" pitchFamily="18" charset="0"/>
              </a:rPr>
              <a:t>Construction</a:t>
            </a:r>
          </a:p>
        </p:txBody>
      </p:sp>
      <p:sp>
        <p:nvSpPr>
          <p:cNvPr id="13" name="TextBox 12">
            <a:extLst>
              <a:ext uri="{FF2B5EF4-FFF2-40B4-BE49-F238E27FC236}">
                <a16:creationId xmlns:a16="http://schemas.microsoft.com/office/drawing/2014/main" id="{D7E1729F-C195-4EC7-BFE5-9BE3E8A6293B}"/>
              </a:ext>
            </a:extLst>
          </p:cNvPr>
          <p:cNvSpPr txBox="1"/>
          <p:nvPr/>
        </p:nvSpPr>
        <p:spPr>
          <a:xfrm>
            <a:off x="7415910" y="931565"/>
            <a:ext cx="1465595" cy="646331"/>
          </a:xfrm>
          <a:prstGeom prst="rect">
            <a:avLst/>
          </a:prstGeom>
          <a:solidFill>
            <a:schemeClr val="accent4">
              <a:lumMod val="75000"/>
            </a:schemeClr>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Dewi Dragon</a:t>
            </a:r>
          </a:p>
          <a:p>
            <a:r>
              <a:rPr lang="en-GB" dirty="0">
                <a:solidFill>
                  <a:schemeClr val="bg1"/>
                </a:solidFill>
                <a:latin typeface="Times New Roman" panose="02020603050405020304" pitchFamily="18" charset="0"/>
                <a:cs typeface="Times New Roman" panose="02020603050405020304" pitchFamily="18" charset="0"/>
              </a:rPr>
              <a:t>Welsh</a:t>
            </a:r>
          </a:p>
        </p:txBody>
      </p:sp>
      <p:cxnSp>
        <p:nvCxnSpPr>
          <p:cNvPr id="15" name="Straight Connector 14">
            <a:extLst>
              <a:ext uri="{FF2B5EF4-FFF2-40B4-BE49-F238E27FC236}">
                <a16:creationId xmlns:a16="http://schemas.microsoft.com/office/drawing/2014/main" id="{744DD459-9BCD-4432-9EA4-A0FF38F99D2E}"/>
              </a:ext>
            </a:extLst>
          </p:cNvPr>
          <p:cNvCxnSpPr>
            <a:cxnSpLocks/>
          </p:cNvCxnSpPr>
          <p:nvPr/>
        </p:nvCxnSpPr>
        <p:spPr>
          <a:xfrm flipV="1">
            <a:off x="6977155" y="1555932"/>
            <a:ext cx="1080613" cy="1050633"/>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A7BA1F3-00F2-4ABD-B661-B3144A0CB9F7}"/>
              </a:ext>
            </a:extLst>
          </p:cNvPr>
          <p:cNvCxnSpPr>
            <a:cxnSpLocks/>
            <a:stCxn id="4" idx="0"/>
          </p:cNvCxnSpPr>
          <p:nvPr/>
        </p:nvCxnSpPr>
        <p:spPr>
          <a:xfrm flipV="1">
            <a:off x="6096000" y="1117267"/>
            <a:ext cx="54273" cy="1489298"/>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4C560E3-A5B7-4351-A7BF-C735DF9B2B5C}"/>
              </a:ext>
            </a:extLst>
          </p:cNvPr>
          <p:cNvCxnSpPr>
            <a:stCxn id="6" idx="3"/>
            <a:endCxn id="4" idx="1"/>
          </p:cNvCxnSpPr>
          <p:nvPr/>
        </p:nvCxnSpPr>
        <p:spPr>
          <a:xfrm>
            <a:off x="2354951" y="2796339"/>
            <a:ext cx="1970864" cy="619119"/>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89AA096-E41D-4D86-ACB7-6CFD6BB3BF78}"/>
              </a:ext>
            </a:extLst>
          </p:cNvPr>
          <p:cNvCxnSpPr>
            <a:cxnSpLocks/>
            <a:endCxn id="12" idx="3"/>
          </p:cNvCxnSpPr>
          <p:nvPr/>
        </p:nvCxnSpPr>
        <p:spPr>
          <a:xfrm flipH="1">
            <a:off x="3400716" y="3769013"/>
            <a:ext cx="924492" cy="148997"/>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5AE96B-651A-42B3-BFF9-93ACB00A67D8}"/>
              </a:ext>
            </a:extLst>
          </p:cNvPr>
          <p:cNvCxnSpPr/>
          <p:nvPr/>
        </p:nvCxnSpPr>
        <p:spPr>
          <a:xfrm flipV="1">
            <a:off x="1759106" y="4224351"/>
            <a:ext cx="2948361" cy="1050633"/>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7C7F7DA-32BE-44D7-ABA7-46D6A9159AC8}"/>
              </a:ext>
            </a:extLst>
          </p:cNvPr>
          <p:cNvCxnSpPr>
            <a:cxnSpLocks/>
            <a:stCxn id="11" idx="1"/>
          </p:cNvCxnSpPr>
          <p:nvPr/>
        </p:nvCxnSpPr>
        <p:spPr>
          <a:xfrm flipH="1">
            <a:off x="7822116" y="843888"/>
            <a:ext cx="1961878" cy="1838213"/>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F0000A2-6884-49B6-BE9E-F580847D13FF}"/>
              </a:ext>
            </a:extLst>
          </p:cNvPr>
          <p:cNvCxnSpPr>
            <a:stCxn id="9" idx="1"/>
          </p:cNvCxnSpPr>
          <p:nvPr/>
        </p:nvCxnSpPr>
        <p:spPr>
          <a:xfrm flipH="1">
            <a:off x="7866184" y="2886586"/>
            <a:ext cx="1452792" cy="323165"/>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F31BF13-94AA-467D-856A-3C4E976CBFB2}"/>
              </a:ext>
            </a:extLst>
          </p:cNvPr>
          <p:cNvCxnSpPr>
            <a:cxnSpLocks/>
            <a:stCxn id="10" idx="0"/>
          </p:cNvCxnSpPr>
          <p:nvPr/>
        </p:nvCxnSpPr>
        <p:spPr>
          <a:xfrm flipH="1" flipV="1">
            <a:off x="6370437" y="4169399"/>
            <a:ext cx="371916" cy="954650"/>
          </a:xfrm>
          <a:prstGeom prst="line">
            <a:avLst/>
          </a:prstGeom>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7F37A2F-D732-4D67-BF27-38A83C3AA721}"/>
              </a:ext>
            </a:extLst>
          </p:cNvPr>
          <p:cNvCxnSpPr>
            <a:cxnSpLocks/>
            <a:stCxn id="7" idx="0"/>
          </p:cNvCxnSpPr>
          <p:nvPr/>
        </p:nvCxnSpPr>
        <p:spPr>
          <a:xfrm flipV="1">
            <a:off x="3984916" y="4160676"/>
            <a:ext cx="1478038" cy="1208590"/>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B6A23F34-D9AA-457E-B3A4-D70807AB6BC2}"/>
              </a:ext>
            </a:extLst>
          </p:cNvPr>
          <p:cNvSpPr txBox="1"/>
          <p:nvPr/>
        </p:nvSpPr>
        <p:spPr>
          <a:xfrm>
            <a:off x="150078" y="101604"/>
            <a:ext cx="5024343" cy="2031325"/>
          </a:xfrm>
          <a:prstGeom prst="rect">
            <a:avLst/>
          </a:prstGeom>
          <a:solidFill>
            <a:schemeClr val="tx1">
              <a:lumMod val="65000"/>
              <a:lumOff val="35000"/>
            </a:schemeClr>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Rogers (1994) suggests that, the emphasis of learning should be placed on the pupil to make their own choices and us as the facilitators of their learning environment, in doing so creating a growth-promoting climate. ‘The direction is self-chosen, the learning self initiated; and the whole person is invested in the process’ (Rogers, 1994, p.213).</a:t>
            </a:r>
          </a:p>
        </p:txBody>
      </p:sp>
    </p:spTree>
    <p:extLst>
      <p:ext uri="{BB962C8B-B14F-4D97-AF65-F5344CB8AC3E}">
        <p14:creationId xmlns:p14="http://schemas.microsoft.com/office/powerpoint/2010/main" val="1480570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2BD35A-BC99-4831-A358-06E2CEB96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noFill/>
          <a:ln w="69850">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F14BA863-026C-43BE-981F-A0FA7E8641A8}"/>
              </a:ext>
            </a:extLst>
          </p:cNvPr>
          <p:cNvPicPr>
            <a:picLocks noChangeAspect="1"/>
          </p:cNvPicPr>
          <p:nvPr/>
        </p:nvPicPr>
        <p:blipFill>
          <a:blip r:embed="rId2"/>
          <a:stretch>
            <a:fillRect/>
          </a:stretch>
        </p:blipFill>
        <p:spPr>
          <a:xfrm>
            <a:off x="6729469" y="909136"/>
            <a:ext cx="4560953" cy="5039728"/>
          </a:xfrm>
          <a:prstGeom prst="rect">
            <a:avLst/>
          </a:prstGeom>
        </p:spPr>
      </p:pic>
      <p:sp>
        <p:nvSpPr>
          <p:cNvPr id="6" name="TextBox 5">
            <a:extLst>
              <a:ext uri="{FF2B5EF4-FFF2-40B4-BE49-F238E27FC236}">
                <a16:creationId xmlns:a16="http://schemas.microsoft.com/office/drawing/2014/main" id="{C9D2F66C-64C5-48E5-9AC2-E8CDDAD25118}"/>
              </a:ext>
            </a:extLst>
          </p:cNvPr>
          <p:cNvSpPr txBox="1"/>
          <p:nvPr/>
        </p:nvSpPr>
        <p:spPr>
          <a:xfrm>
            <a:off x="801857" y="787791"/>
            <a:ext cx="5548765" cy="4124206"/>
          </a:xfrm>
          <a:prstGeom prst="rect">
            <a:avLst/>
          </a:prstGeom>
          <a:noFill/>
        </p:spPr>
        <p:txBody>
          <a:bodyPr wrap="square" rtlCol="0">
            <a:spAutoFit/>
          </a:bodyPr>
          <a:lstStyle/>
          <a:p>
            <a:r>
              <a:rPr lang="en-GB" sz="2800" b="1" dirty="0">
                <a:latin typeface="Times New Roman" panose="02020603050405020304" pitchFamily="18" charset="0"/>
                <a:cs typeface="Times New Roman" panose="02020603050405020304" pitchFamily="18" charset="0"/>
              </a:rPr>
              <a:t>Conclusion</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Carl Rogers’ believes education should be about facilitating the learning, not to be directly instructed. The environment needs to be relaxed and welcoming, teachers should focus on pupil's well-being. Assisting collaboration with others and promoting independent learning, reflected by their own interests. In order to make this process successful, there needs to be a genuine and accepting relationship between teacher and pupil. Rogers ideas can be found throughout the authors setting, they are intrinsic with the views and beliefs of the staff, this can be seen in daily practice with the use of RAP time and restorative practice.   </a:t>
            </a:r>
          </a:p>
        </p:txBody>
      </p:sp>
      <p:sp>
        <p:nvSpPr>
          <p:cNvPr id="2" name="TextBox 1">
            <a:extLst>
              <a:ext uri="{FF2B5EF4-FFF2-40B4-BE49-F238E27FC236}">
                <a16:creationId xmlns:a16="http://schemas.microsoft.com/office/drawing/2014/main" id="{84691059-63AB-48FB-AD74-D7326A8EF040}"/>
              </a:ext>
            </a:extLst>
          </p:cNvPr>
          <p:cNvSpPr txBox="1"/>
          <p:nvPr/>
        </p:nvSpPr>
        <p:spPr>
          <a:xfrm>
            <a:off x="8341534" y="5948864"/>
            <a:ext cx="304800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(Tranquillo Counselling, 2019)</a:t>
            </a:r>
          </a:p>
        </p:txBody>
      </p:sp>
      <p:sp>
        <p:nvSpPr>
          <p:cNvPr id="3" name="TextBox 2">
            <a:extLst>
              <a:ext uri="{FF2B5EF4-FFF2-40B4-BE49-F238E27FC236}">
                <a16:creationId xmlns:a16="http://schemas.microsoft.com/office/drawing/2014/main" id="{41B6996B-3C54-4D9E-A0E3-30B269ECFF28}"/>
              </a:ext>
            </a:extLst>
          </p:cNvPr>
          <p:cNvSpPr txBox="1"/>
          <p:nvPr/>
        </p:nvSpPr>
        <p:spPr>
          <a:xfrm>
            <a:off x="1544412" y="5048484"/>
            <a:ext cx="4063654" cy="769441"/>
          </a:xfrm>
          <a:prstGeom prst="rect">
            <a:avLst/>
          </a:prstGeom>
          <a:noFill/>
        </p:spPr>
        <p:txBody>
          <a:bodyPr wrap="square" rtlCol="0">
            <a:spAutoFit/>
          </a:bodyPr>
          <a:lstStyle/>
          <a:p>
            <a:r>
              <a:rPr lang="en-GB" sz="4400" dirty="0">
                <a:latin typeface="Times New Roman" panose="02020603050405020304" pitchFamily="18" charset="0"/>
                <a:cs typeface="Times New Roman" panose="02020603050405020304" pitchFamily="18" charset="0"/>
              </a:rPr>
              <a:t>Freedom to learn</a:t>
            </a:r>
          </a:p>
        </p:txBody>
      </p:sp>
    </p:spTree>
    <p:extLst>
      <p:ext uri="{BB962C8B-B14F-4D97-AF65-F5344CB8AC3E}">
        <p14:creationId xmlns:p14="http://schemas.microsoft.com/office/powerpoint/2010/main" val="28505518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A1EC3-ACDE-401E-9D00-E2D34B35E02C}"/>
              </a:ext>
            </a:extLst>
          </p:cNvPr>
          <p:cNvSpPr>
            <a:spLocks noGrp="1"/>
          </p:cNvSpPr>
          <p:nvPr>
            <p:ph type="title"/>
          </p:nvPr>
        </p:nvSpPr>
        <p:spPr>
          <a:xfrm>
            <a:off x="1097280" y="286603"/>
            <a:ext cx="10058400" cy="1065119"/>
          </a:xfrm>
        </p:spPr>
        <p:txBody>
          <a:bodyPr>
            <a:normAutofit/>
          </a:bodyPr>
          <a:lstStyle/>
          <a:p>
            <a:r>
              <a:rPr lang="en-GB" sz="3200" dirty="0">
                <a:latin typeface="Times New Roman" panose="02020603050405020304" pitchFamily="18" charset="0"/>
                <a:cs typeface="Times New Roman" panose="02020603050405020304" pitchFamily="18" charset="0"/>
              </a:rPr>
              <a:t>                                    </a:t>
            </a:r>
            <a:r>
              <a:rPr lang="en-GB" sz="4800" dirty="0">
                <a:latin typeface="Times New Roman" panose="02020603050405020304" pitchFamily="18" charset="0"/>
                <a:cs typeface="Times New Roman" panose="02020603050405020304" pitchFamily="18" charset="0"/>
              </a:rPr>
              <a:t> </a:t>
            </a:r>
            <a:r>
              <a:rPr lang="en-GB" sz="4800" b="1" u="sng" dirty="0">
                <a:latin typeface="Times New Roman" panose="02020603050405020304" pitchFamily="18" charset="0"/>
                <a:cs typeface="Times New Roman" panose="02020603050405020304" pitchFamily="18" charset="0"/>
              </a:rPr>
              <a:t>References</a:t>
            </a:r>
            <a:r>
              <a:rPr lang="en-GB" sz="4800"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466D6183-153E-4C75-875B-7A17DFE9C3D0}"/>
              </a:ext>
            </a:extLst>
          </p:cNvPr>
          <p:cNvSpPr>
            <a:spLocks noGrp="1"/>
          </p:cNvSpPr>
          <p:nvPr>
            <p:ph idx="1"/>
          </p:nvPr>
        </p:nvSpPr>
        <p:spPr>
          <a:xfrm>
            <a:off x="1097280" y="2108201"/>
            <a:ext cx="10058400" cy="4134555"/>
          </a:xfrm>
        </p:spPr>
        <p:txBody>
          <a:bodyPr>
            <a:normAutofit lnSpcReduction="10000"/>
          </a:bodyPr>
          <a:lstStyle/>
          <a:p>
            <a:pPr marL="0" indent="0">
              <a:buNone/>
            </a:pPr>
            <a:r>
              <a:rPr lang="en-GB" sz="1200" dirty="0">
                <a:solidFill>
                  <a:schemeClr val="tx1"/>
                </a:solidFill>
                <a:latin typeface="Times New Roman" panose="02020603050405020304" pitchFamily="18" charset="0"/>
                <a:cs typeface="Times New Roman" panose="02020603050405020304" pitchFamily="18" charset="0"/>
              </a:rPr>
              <a:t>Counselling tutor. (2020) </a:t>
            </a:r>
            <a:r>
              <a:rPr lang="en-GB" sz="1200" b="0" i="1" dirty="0">
                <a:effectLst/>
                <a:latin typeface="Times New Roman" panose="02020603050405020304" pitchFamily="18" charset="0"/>
                <a:cs typeface="Times New Roman" panose="02020603050405020304" pitchFamily="18" charset="0"/>
              </a:rPr>
              <a:t>Carl Rogers' Core Conditions </a:t>
            </a:r>
            <a:r>
              <a:rPr lang="en-GB" sz="1200" b="0" dirty="0">
                <a:effectLst/>
                <a:latin typeface="Times New Roman" panose="02020603050405020304" pitchFamily="18" charset="0"/>
                <a:cs typeface="Times New Roman" panose="02020603050405020304" pitchFamily="18" charset="0"/>
              </a:rPr>
              <a:t>[photo], Available at: </a:t>
            </a:r>
            <a:r>
              <a:rPr lang="en-GB" sz="1200" b="0" dirty="0">
                <a:effectLst/>
                <a:latin typeface="Times New Roman" panose="02020603050405020304" pitchFamily="18" charset="0"/>
                <a:cs typeface="Times New Roman" panose="02020603050405020304" pitchFamily="18" charset="0"/>
                <a:hlinkClick r:id="rId2"/>
              </a:rPr>
              <a:t>https://counsellingtutor.com/counselling-approaches/person-centred-approach-to-counselling/carl-rogers-core-conditions/</a:t>
            </a:r>
            <a:r>
              <a:rPr lang="en-GB" sz="1200" b="0" dirty="0">
                <a:effectLst/>
                <a:latin typeface="Times New Roman" panose="02020603050405020304" pitchFamily="18" charset="0"/>
                <a:cs typeface="Times New Roman" panose="02020603050405020304" pitchFamily="18" charset="0"/>
              </a:rPr>
              <a:t> (Accessed: 14</a:t>
            </a:r>
            <a:r>
              <a:rPr lang="en-GB" sz="1200" b="0" baseline="30000" dirty="0">
                <a:effectLst/>
                <a:latin typeface="Times New Roman" panose="02020603050405020304" pitchFamily="18" charset="0"/>
                <a:cs typeface="Times New Roman" panose="02020603050405020304" pitchFamily="18" charset="0"/>
              </a:rPr>
              <a:t>th</a:t>
            </a:r>
            <a:r>
              <a:rPr lang="en-GB" sz="1200" b="0" dirty="0">
                <a:effectLst/>
                <a:latin typeface="Times New Roman" panose="02020603050405020304" pitchFamily="18" charset="0"/>
                <a:cs typeface="Times New Roman" panose="02020603050405020304" pitchFamily="18" charset="0"/>
              </a:rPr>
              <a:t> December).</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Desai, S. (No Date) Humanistic theory: Shreena Desai [video]. Available at: </a:t>
            </a:r>
            <a:r>
              <a:rPr lang="en-GB" sz="1200" dirty="0">
                <a:latin typeface="Times New Roman" panose="02020603050405020304" pitchFamily="18" charset="0"/>
                <a:cs typeface="Times New Roman" panose="02020603050405020304" pitchFamily="18" charset="0"/>
                <a:hlinkClick r:id="rId3"/>
              </a:rPr>
              <a:t>https://www.khanacademy.org/test-prep/mcat/behavior/theories-personality/v/humanistic-theory</a:t>
            </a:r>
            <a:r>
              <a:rPr lang="en-GB" sz="1200" dirty="0">
                <a:latin typeface="Times New Roman" panose="02020603050405020304" pitchFamily="18" charset="0"/>
                <a:cs typeface="Times New Roman" panose="02020603050405020304" pitchFamily="18" charset="0"/>
              </a:rPr>
              <a:t> (Accessed: 5</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December).</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Finkelstein, J. (2020</a:t>
            </a:r>
            <a:r>
              <a:rPr lang="en-GB" sz="1200" dirty="0">
                <a:solidFill>
                  <a:schemeClr val="tx1"/>
                </a:solidFill>
                <a:latin typeface="Times New Roman" panose="02020603050405020304" pitchFamily="18" charset="0"/>
                <a:cs typeface="Times New Roman" panose="02020603050405020304" pitchFamily="18" charset="0"/>
              </a:rPr>
              <a:t>) </a:t>
            </a:r>
            <a:r>
              <a:rPr lang="en-GB" sz="1200" b="0" i="1" dirty="0">
                <a:solidFill>
                  <a:schemeClr val="tx1"/>
                </a:solidFill>
                <a:effectLst/>
                <a:latin typeface="Times New Roman" panose="02020603050405020304" pitchFamily="18" charset="0"/>
                <a:cs typeface="Times New Roman" panose="02020603050405020304" pitchFamily="18" charset="0"/>
              </a:rPr>
              <a:t>Maslow's hierarchy of needs </a:t>
            </a:r>
            <a:r>
              <a:rPr lang="en-GB" sz="1200" b="0" dirty="0">
                <a:solidFill>
                  <a:schemeClr val="tx1"/>
                </a:solidFill>
                <a:effectLst/>
                <a:latin typeface="Times New Roman" panose="02020603050405020304" pitchFamily="18" charset="0"/>
                <a:cs typeface="Times New Roman" panose="02020603050405020304" pitchFamily="18" charset="0"/>
              </a:rPr>
              <a:t>[photo], Available at: </a:t>
            </a:r>
            <a:r>
              <a:rPr lang="en-GB" sz="1200" b="0" dirty="0">
                <a:solidFill>
                  <a:schemeClr val="tx1"/>
                </a:solidFill>
                <a:effectLst/>
                <a:latin typeface="Times New Roman" panose="02020603050405020304" pitchFamily="18" charset="0"/>
                <a:cs typeface="Times New Roman" panose="02020603050405020304" pitchFamily="18" charset="0"/>
                <a:hlinkClick r:id="rId4"/>
              </a:rPr>
              <a:t>https://www.firstpost.com/living/the-problem-with-do-what-you-love-the-perils-of-allowing-maslows-hierarchy-of-needs-self-actualisation-to-shape-careers-802879</a:t>
            </a:r>
            <a:r>
              <a:rPr lang="en-GB" sz="1200" b="0" dirty="0">
                <a:solidFill>
                  <a:schemeClr val="tx1"/>
                </a:solidFill>
                <a:effectLst/>
                <a:latin typeface="Times New Roman" panose="02020603050405020304" pitchFamily="18" charset="0"/>
                <a:cs typeface="Times New Roman" panose="02020603050405020304" pitchFamily="18" charset="0"/>
              </a:rPr>
              <a:t> (Accessed: 9</a:t>
            </a:r>
            <a:r>
              <a:rPr lang="en-GB" sz="1200" b="0" baseline="30000" dirty="0">
                <a:solidFill>
                  <a:schemeClr val="tx1"/>
                </a:solidFill>
                <a:effectLst/>
                <a:latin typeface="Times New Roman" panose="02020603050405020304" pitchFamily="18" charset="0"/>
                <a:cs typeface="Times New Roman" panose="02020603050405020304" pitchFamily="18" charset="0"/>
              </a:rPr>
              <a:t>th</a:t>
            </a:r>
            <a:r>
              <a:rPr lang="en-GB" sz="1200" b="0" dirty="0">
                <a:solidFill>
                  <a:schemeClr val="tx1"/>
                </a:solidFill>
                <a:effectLst/>
                <a:latin typeface="Times New Roman" panose="02020603050405020304" pitchFamily="18" charset="0"/>
                <a:cs typeface="Times New Roman" panose="02020603050405020304" pitchFamily="18" charset="0"/>
              </a:rPr>
              <a:t> December).</a:t>
            </a:r>
          </a:p>
          <a:p>
            <a:pPr marL="0" indent="0">
              <a:buNone/>
            </a:pPr>
            <a:endParaRPr lang="en-GB" sz="1200" dirty="0">
              <a:solidFill>
                <a:schemeClr val="tx1"/>
              </a:solidFill>
              <a:latin typeface="Times New Roman" panose="02020603050405020304" pitchFamily="18" charset="0"/>
              <a:cs typeface="Times New Roman" panose="02020603050405020304" pitchFamily="18" charset="0"/>
            </a:endParaRPr>
          </a:p>
          <a:p>
            <a:pPr marL="0" indent="0">
              <a:buNone/>
            </a:pPr>
            <a:r>
              <a:rPr lang="en-GB" sz="1200" dirty="0">
                <a:solidFill>
                  <a:schemeClr val="tx1"/>
                </a:solidFill>
                <a:latin typeface="Times New Roman" panose="02020603050405020304" pitchFamily="18" charset="0"/>
                <a:cs typeface="Times New Roman" panose="02020603050405020304" pitchFamily="18" charset="0"/>
              </a:rPr>
              <a:t>KlearMind (2020) </a:t>
            </a:r>
            <a:r>
              <a:rPr lang="en-GB" sz="1200" i="1" dirty="0">
                <a:solidFill>
                  <a:schemeClr val="tx1"/>
                </a:solidFill>
                <a:effectLst/>
                <a:latin typeface="Times New Roman" panose="02020603050405020304" pitchFamily="18" charset="0"/>
                <a:cs typeface="Times New Roman" panose="02020603050405020304" pitchFamily="18" charset="0"/>
              </a:rPr>
              <a:t>Person Centred Psychotherapy </a:t>
            </a:r>
            <a:r>
              <a:rPr lang="en-GB" sz="1200" i="0" dirty="0">
                <a:solidFill>
                  <a:schemeClr val="tx1"/>
                </a:solidFill>
                <a:effectLst/>
                <a:latin typeface="Times New Roman" panose="02020603050405020304" pitchFamily="18" charset="0"/>
                <a:cs typeface="Times New Roman" panose="02020603050405020304" pitchFamily="18" charset="0"/>
              </a:rPr>
              <a:t>[photo], Available at: </a:t>
            </a:r>
            <a:r>
              <a:rPr lang="en-GB" sz="1200" i="0" dirty="0">
                <a:solidFill>
                  <a:srgbClr val="333333"/>
                </a:solidFill>
                <a:effectLst/>
                <a:latin typeface="Times New Roman" panose="02020603050405020304" pitchFamily="18" charset="0"/>
                <a:cs typeface="Times New Roman" panose="02020603050405020304" pitchFamily="18" charset="0"/>
                <a:hlinkClick r:id="rId5"/>
              </a:rPr>
              <a:t>https://www.klearminds.com/therapies/psychotherapy/person-centred-psychotherapy/</a:t>
            </a:r>
            <a:r>
              <a:rPr lang="en-GB" sz="1200" i="0" dirty="0">
                <a:solidFill>
                  <a:srgbClr val="333333"/>
                </a:solidFill>
                <a:effectLst/>
                <a:latin typeface="Times New Roman" panose="02020603050405020304" pitchFamily="18" charset="0"/>
                <a:cs typeface="Times New Roman" panose="02020603050405020304" pitchFamily="18" charset="0"/>
              </a:rPr>
              <a:t> </a:t>
            </a:r>
            <a:r>
              <a:rPr lang="en-GB" sz="1200" i="0" dirty="0">
                <a:solidFill>
                  <a:schemeClr val="tx1"/>
                </a:solidFill>
                <a:effectLst/>
                <a:latin typeface="Times New Roman" panose="02020603050405020304" pitchFamily="18" charset="0"/>
                <a:cs typeface="Times New Roman" panose="02020603050405020304" pitchFamily="18" charset="0"/>
              </a:rPr>
              <a:t>(Accessed: 9</a:t>
            </a:r>
            <a:r>
              <a:rPr lang="en-GB" sz="1200" i="0" baseline="30000" dirty="0">
                <a:solidFill>
                  <a:schemeClr val="tx1"/>
                </a:solidFill>
                <a:effectLst/>
                <a:latin typeface="Times New Roman" panose="02020603050405020304" pitchFamily="18" charset="0"/>
                <a:cs typeface="Times New Roman" panose="02020603050405020304" pitchFamily="18" charset="0"/>
              </a:rPr>
              <a:t>th</a:t>
            </a:r>
            <a:r>
              <a:rPr lang="en-GB" sz="1200" i="0" dirty="0">
                <a:solidFill>
                  <a:schemeClr val="tx1"/>
                </a:solidFill>
                <a:effectLst/>
                <a:latin typeface="Times New Roman" panose="02020603050405020304" pitchFamily="18" charset="0"/>
                <a:cs typeface="Times New Roman" panose="02020603050405020304" pitchFamily="18" charset="0"/>
              </a:rPr>
              <a:t> December).</a:t>
            </a:r>
          </a:p>
          <a:p>
            <a:pPr marL="0" indent="0">
              <a:buNone/>
            </a:pPr>
            <a:endParaRPr lang="en-GB" sz="1200" dirty="0">
              <a:solidFill>
                <a:schemeClr val="tx1"/>
              </a:solidFill>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Lamprell-Josephs, S. (2014) </a:t>
            </a:r>
            <a:r>
              <a:rPr lang="en-GB" sz="1200" i="1" dirty="0">
                <a:solidFill>
                  <a:srgbClr val="333333"/>
                </a:solidFill>
                <a:effectLst/>
                <a:latin typeface="Times New Roman" panose="02020603050405020304" pitchFamily="18" charset="0"/>
                <a:cs typeface="Times New Roman" panose="02020603050405020304" pitchFamily="18" charset="0"/>
              </a:rPr>
              <a:t>Counselling Therapies </a:t>
            </a:r>
            <a:r>
              <a:rPr lang="en-GB" sz="1200" dirty="0">
                <a:solidFill>
                  <a:srgbClr val="333333"/>
                </a:solidFill>
                <a:effectLst/>
                <a:latin typeface="Times New Roman" panose="02020603050405020304" pitchFamily="18" charset="0"/>
                <a:cs typeface="Times New Roman" panose="02020603050405020304" pitchFamily="18" charset="0"/>
              </a:rPr>
              <a:t>[diagram], Available at: </a:t>
            </a:r>
            <a:r>
              <a:rPr lang="en-GB" sz="1200" dirty="0">
                <a:latin typeface="Times New Roman" panose="02020603050405020304" pitchFamily="18" charset="0"/>
                <a:cs typeface="Times New Roman" panose="02020603050405020304" pitchFamily="18" charset="0"/>
                <a:hlinkClick r:id="rId6"/>
              </a:rPr>
              <a:t>https://solaceofsoulscare.wordpress.com/counselling-therapies/</a:t>
            </a:r>
            <a:r>
              <a:rPr lang="en-GB" sz="1200" dirty="0">
                <a:latin typeface="Times New Roman" panose="02020603050405020304" pitchFamily="18" charset="0"/>
                <a:cs typeface="Times New Roman" panose="02020603050405020304" pitchFamily="18" charset="0"/>
              </a:rPr>
              <a:t> (Accessed:19</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December).</a:t>
            </a:r>
          </a:p>
          <a:p>
            <a:pPr marL="0" indent="0">
              <a:buNone/>
            </a:pPr>
            <a:endParaRPr lang="en-GB" sz="1200" dirty="0">
              <a:solidFill>
                <a:schemeClr val="tx1"/>
              </a:solidFill>
              <a:latin typeface="Times New Roman" panose="02020603050405020304" pitchFamily="18" charset="0"/>
              <a:cs typeface="Times New Roman" panose="02020603050405020304" pitchFamily="18" charset="0"/>
            </a:endParaRPr>
          </a:p>
          <a:p>
            <a:pPr marL="0" indent="0">
              <a:buNone/>
            </a:pPr>
            <a:endParaRPr lang="en-GB" sz="1200" i="0" dirty="0">
              <a:solidFill>
                <a:schemeClr val="tx1"/>
              </a:solidFill>
              <a:effectLst/>
              <a:latin typeface="Times New Roman" panose="02020603050405020304" pitchFamily="18" charset="0"/>
              <a:cs typeface="Times New Roman" panose="02020603050405020304" pitchFamily="18" charset="0"/>
            </a:endParaRPr>
          </a:p>
          <a:p>
            <a:pPr marL="0" indent="0">
              <a:buNone/>
            </a:pPr>
            <a:endParaRPr lang="en-GB" sz="1700" i="0" dirty="0">
              <a:solidFill>
                <a:schemeClr val="tx1"/>
              </a:solidFill>
              <a:effectLst/>
              <a:latin typeface="Times New Roman" panose="02020603050405020304" pitchFamily="18" charset="0"/>
              <a:cs typeface="Times New Roman" panose="02020603050405020304" pitchFamily="18" charset="0"/>
            </a:endParaRPr>
          </a:p>
          <a:p>
            <a:pPr marL="0" indent="0">
              <a:buNone/>
            </a:pPr>
            <a:endParaRPr lang="en-GB" sz="1700" dirty="0">
              <a:solidFill>
                <a:schemeClr val="tx1"/>
              </a:solidFill>
              <a:latin typeface="Times New Roman" panose="02020603050405020304" pitchFamily="18" charset="0"/>
              <a:cs typeface="Times New Roman" panose="02020603050405020304" pitchFamily="18" charset="0"/>
            </a:endParaRPr>
          </a:p>
          <a:p>
            <a:pPr marL="0" indent="0">
              <a:buNone/>
            </a:pPr>
            <a:endParaRPr lang="en-GB"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70214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C4F36CA-A198-416A-98AE-092C2E7ED296}"/>
              </a:ext>
            </a:extLst>
          </p:cNvPr>
          <p:cNvSpPr txBox="1"/>
          <p:nvPr/>
        </p:nvSpPr>
        <p:spPr>
          <a:xfrm>
            <a:off x="846667" y="620542"/>
            <a:ext cx="10498666" cy="5262979"/>
          </a:xfrm>
          <a:prstGeom prst="rect">
            <a:avLst/>
          </a:prstGeom>
          <a:noFill/>
        </p:spPr>
        <p:txBody>
          <a:bodyPr wrap="square">
            <a:spAutoFit/>
          </a:bodyPr>
          <a:lstStyle/>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solidFill>
                  <a:schemeClr val="tx1"/>
                </a:solidFill>
                <a:latin typeface="Times New Roman" panose="02020603050405020304" pitchFamily="18" charset="0"/>
                <a:cs typeface="Times New Roman" panose="02020603050405020304" pitchFamily="18" charset="0"/>
              </a:rPr>
              <a:t>McLeod, John. and McLeod, Julia. (2011) </a:t>
            </a:r>
            <a:r>
              <a:rPr lang="en-GB" sz="1200" i="1" dirty="0">
                <a:solidFill>
                  <a:schemeClr val="tx1"/>
                </a:solidFill>
                <a:latin typeface="Times New Roman" panose="02020603050405020304" pitchFamily="18" charset="0"/>
                <a:cs typeface="Times New Roman" panose="02020603050405020304" pitchFamily="18" charset="0"/>
              </a:rPr>
              <a:t>Counselling Skills</a:t>
            </a:r>
            <a:r>
              <a:rPr lang="en-GB" sz="1200" dirty="0">
                <a:solidFill>
                  <a:schemeClr val="tx1"/>
                </a:solidFill>
                <a:latin typeface="Times New Roman" panose="02020603050405020304" pitchFamily="18" charset="0"/>
                <a:cs typeface="Times New Roman" panose="02020603050405020304" pitchFamily="18" charset="0"/>
              </a:rPr>
              <a:t>. 2</a:t>
            </a:r>
            <a:r>
              <a:rPr lang="en-GB" sz="1200" baseline="30000" dirty="0">
                <a:solidFill>
                  <a:schemeClr val="tx1"/>
                </a:solidFill>
                <a:latin typeface="Times New Roman" panose="02020603050405020304" pitchFamily="18" charset="0"/>
                <a:cs typeface="Times New Roman" panose="02020603050405020304" pitchFamily="18" charset="0"/>
              </a:rPr>
              <a:t>nd</a:t>
            </a:r>
            <a:r>
              <a:rPr lang="en-GB" sz="1200" dirty="0">
                <a:solidFill>
                  <a:schemeClr val="tx1"/>
                </a:solidFill>
                <a:latin typeface="Times New Roman" panose="02020603050405020304" pitchFamily="18" charset="0"/>
                <a:cs typeface="Times New Roman" panose="02020603050405020304" pitchFamily="18" charset="0"/>
              </a:rPr>
              <a:t> Ed. Berkshire: Open University Press.</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solidFill>
                <a:schemeClr val="tx1"/>
              </a:solidFill>
              <a:latin typeface="Times New Roman" panose="02020603050405020304" pitchFamily="18" charset="0"/>
              <a:cs typeface="Times New Roman" panose="02020603050405020304" pitchFamily="18" charset="0"/>
            </a:endParaRPr>
          </a:p>
          <a:p>
            <a:pPr marL="0" indent="0">
              <a:buNone/>
            </a:pPr>
            <a:r>
              <a:rPr lang="en-GB" sz="1200" dirty="0">
                <a:solidFill>
                  <a:schemeClr val="tx1"/>
                </a:solidFill>
                <a:latin typeface="Times New Roman" panose="02020603050405020304" pitchFamily="18" charset="0"/>
                <a:cs typeface="Times New Roman" panose="02020603050405020304" pitchFamily="18" charset="0"/>
              </a:rPr>
              <a:t>Mississippi College. </a:t>
            </a:r>
            <a:r>
              <a:rPr lang="en-GB" sz="1200" dirty="0">
                <a:latin typeface="Times New Roman" panose="02020603050405020304" pitchFamily="18" charset="0"/>
                <a:cs typeface="Times New Roman" panose="02020603050405020304" pitchFamily="18" charset="0"/>
              </a:rPr>
              <a:t>(2018) The Importance of Positive Regard in Education. Available at: </a:t>
            </a:r>
            <a:r>
              <a:rPr lang="en-GB" sz="1200" dirty="0">
                <a:latin typeface="Times New Roman" panose="02020603050405020304" pitchFamily="18" charset="0"/>
                <a:cs typeface="Times New Roman" panose="02020603050405020304" pitchFamily="18" charset="0"/>
                <a:hlinkClick r:id="rId2"/>
              </a:rPr>
              <a:t>https://online.mc.edu/degrees/education/med/leadership/importance-of-positive-regard-in-education/</a:t>
            </a:r>
            <a:r>
              <a:rPr lang="en-GB" sz="1200" dirty="0">
                <a:latin typeface="Times New Roman" panose="02020603050405020304" pitchFamily="18" charset="0"/>
                <a:cs typeface="Times New Roman" panose="02020603050405020304" pitchFamily="18" charset="0"/>
              </a:rPr>
              <a:t> (Accessed: 14</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December).</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Owen, L. (2015) ‘</a:t>
            </a:r>
            <a:r>
              <a:rPr lang="en-GB" sz="1200" i="1" dirty="0">
                <a:latin typeface="Times New Roman" panose="02020603050405020304" pitchFamily="18" charset="0"/>
                <a:cs typeface="Times New Roman" panose="02020603050405020304" pitchFamily="18" charset="0"/>
              </a:rPr>
              <a:t>Empathy in the Classroom: Why Should I Care?’, </a:t>
            </a:r>
            <a:r>
              <a:rPr lang="en-GB" sz="1200" dirty="0">
                <a:latin typeface="Times New Roman" panose="02020603050405020304" pitchFamily="18" charset="0"/>
                <a:cs typeface="Times New Roman" panose="02020603050405020304" pitchFamily="18" charset="0"/>
              </a:rPr>
              <a:t>Lauren Owen today [blog]. 11</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November. Available at: </a:t>
            </a:r>
            <a:r>
              <a:rPr lang="en-GB" sz="1200" dirty="0">
                <a:latin typeface="Times New Roman" panose="02020603050405020304" pitchFamily="18" charset="0"/>
                <a:cs typeface="Times New Roman" panose="02020603050405020304" pitchFamily="18" charset="0"/>
                <a:hlinkClick r:id="rId3"/>
              </a:rPr>
              <a:t>https://www.edutopia.org/blog/empathy-classroom-why-should-i-care-lauren-owen</a:t>
            </a:r>
            <a:r>
              <a:rPr lang="en-GB" sz="1200" dirty="0">
                <a:latin typeface="Times New Roman" panose="02020603050405020304" pitchFamily="18" charset="0"/>
                <a:cs typeface="Times New Roman" panose="02020603050405020304" pitchFamily="18" charset="0"/>
              </a:rPr>
              <a:t> (Accessed: 14</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December).</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solidFill>
                <a:schemeClr val="tx1"/>
              </a:solidFill>
              <a:latin typeface="Times New Roman" panose="02020603050405020304" pitchFamily="18" charset="0"/>
              <a:cs typeface="Times New Roman" panose="02020603050405020304" pitchFamily="18" charset="0"/>
            </a:endParaRPr>
          </a:p>
          <a:p>
            <a:pPr marL="0" indent="0">
              <a:buNone/>
            </a:pPr>
            <a:r>
              <a:rPr lang="en-GB" sz="1200" dirty="0">
                <a:solidFill>
                  <a:schemeClr val="tx1"/>
                </a:solidFill>
                <a:latin typeface="Times New Roman" panose="02020603050405020304" pitchFamily="18" charset="0"/>
                <a:cs typeface="Times New Roman" panose="02020603050405020304" pitchFamily="18" charset="0"/>
              </a:rPr>
              <a:t>Rogers, C. (1989) </a:t>
            </a:r>
            <a:r>
              <a:rPr lang="en-GB" sz="1200" i="1" dirty="0">
                <a:solidFill>
                  <a:schemeClr val="tx1"/>
                </a:solidFill>
                <a:latin typeface="Times New Roman" panose="02020603050405020304" pitchFamily="18" charset="0"/>
                <a:cs typeface="Times New Roman" panose="02020603050405020304" pitchFamily="18" charset="0"/>
              </a:rPr>
              <a:t>The Carl Rogers Reader.</a:t>
            </a:r>
            <a:r>
              <a:rPr lang="en-GB" sz="1200" dirty="0">
                <a:solidFill>
                  <a:schemeClr val="tx1"/>
                </a:solidFill>
                <a:latin typeface="Times New Roman" panose="02020603050405020304" pitchFamily="18" charset="0"/>
                <a:cs typeface="Times New Roman" panose="02020603050405020304" pitchFamily="18" charset="0"/>
              </a:rPr>
              <a:t> Kirschenbaum, H. and Henderson, V.O.</a:t>
            </a:r>
            <a:r>
              <a:rPr lang="en-GB" sz="1200" i="1" dirty="0">
                <a:solidFill>
                  <a:schemeClr val="tx1"/>
                </a:solidFill>
                <a:latin typeface="Times New Roman" panose="02020603050405020304" pitchFamily="18" charset="0"/>
                <a:cs typeface="Times New Roman" panose="02020603050405020304" pitchFamily="18" charset="0"/>
              </a:rPr>
              <a:t>  </a:t>
            </a:r>
            <a:r>
              <a:rPr lang="en-GB" sz="1200" dirty="0">
                <a:solidFill>
                  <a:schemeClr val="tx1"/>
                </a:solidFill>
                <a:latin typeface="Times New Roman" panose="02020603050405020304" pitchFamily="18" charset="0"/>
                <a:cs typeface="Times New Roman" panose="02020603050405020304" pitchFamily="18" charset="0"/>
              </a:rPr>
              <a:t>Ed. Available at: </a:t>
            </a:r>
            <a:r>
              <a:rPr lang="en-GB" sz="1200" dirty="0">
                <a:solidFill>
                  <a:schemeClr val="tx1"/>
                </a:solidFill>
                <a:latin typeface="Times New Roman" panose="02020603050405020304" pitchFamily="18" charset="0"/>
                <a:cs typeface="Times New Roman" panose="02020603050405020304" pitchFamily="18" charset="0"/>
                <a:hlinkClick r:id="rId4"/>
              </a:rPr>
              <a:t>https://www.google.co.uk/books/edition/The_Carl_Rogers_Reader/CRnR87UQbMwC?hl=en&amp;gbpv=1&amp;printsec=frontcover</a:t>
            </a:r>
            <a:r>
              <a:rPr lang="en-GB" sz="1200" i="1" dirty="0">
                <a:solidFill>
                  <a:schemeClr val="tx1"/>
                </a:solidFill>
                <a:latin typeface="Times New Roman" panose="02020603050405020304" pitchFamily="18" charset="0"/>
                <a:cs typeface="Times New Roman" panose="02020603050405020304" pitchFamily="18" charset="0"/>
              </a:rPr>
              <a:t> </a:t>
            </a:r>
            <a:r>
              <a:rPr lang="en-GB" sz="1200" dirty="0">
                <a:solidFill>
                  <a:schemeClr val="tx1"/>
                </a:solidFill>
                <a:latin typeface="Times New Roman" panose="02020603050405020304" pitchFamily="18" charset="0"/>
                <a:cs typeface="Times New Roman" panose="02020603050405020304" pitchFamily="18" charset="0"/>
              </a:rPr>
              <a:t>(Accessed: 13</a:t>
            </a:r>
            <a:r>
              <a:rPr lang="en-GB" sz="1200" baseline="30000" dirty="0">
                <a:solidFill>
                  <a:schemeClr val="tx1"/>
                </a:solidFill>
                <a:latin typeface="Times New Roman" panose="02020603050405020304" pitchFamily="18" charset="0"/>
                <a:cs typeface="Times New Roman" panose="02020603050405020304" pitchFamily="18" charset="0"/>
              </a:rPr>
              <a:t>th</a:t>
            </a:r>
            <a:r>
              <a:rPr lang="en-GB" sz="1200" dirty="0">
                <a:solidFill>
                  <a:schemeClr val="tx1"/>
                </a:solidFill>
                <a:latin typeface="Times New Roman" panose="02020603050405020304" pitchFamily="18" charset="0"/>
                <a:cs typeface="Times New Roman" panose="02020603050405020304" pitchFamily="18" charset="0"/>
              </a:rPr>
              <a:t> December).</a:t>
            </a:r>
          </a:p>
          <a:p>
            <a:endParaRPr lang="en-GB" sz="1200" dirty="0">
              <a:latin typeface="Times New Roman" panose="02020603050405020304" pitchFamily="18" charset="0"/>
              <a:cs typeface="Times New Roman" panose="02020603050405020304" pitchFamily="18" charset="0"/>
            </a:endParaRPr>
          </a:p>
          <a:p>
            <a:endParaRPr lang="en-GB" sz="1200"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Rogers, C and Freiberg, J.H. (1994) </a:t>
            </a:r>
            <a:r>
              <a:rPr lang="en-GB" sz="1200" i="1" dirty="0">
                <a:solidFill>
                  <a:schemeClr val="tx1"/>
                </a:solidFill>
                <a:latin typeface="Times New Roman" panose="02020603050405020304" pitchFamily="18" charset="0"/>
                <a:cs typeface="Times New Roman" panose="02020603050405020304" pitchFamily="18" charset="0"/>
              </a:rPr>
              <a:t>Freedom to Learn. </a:t>
            </a:r>
            <a:r>
              <a:rPr lang="en-GB" sz="1200" dirty="0">
                <a:solidFill>
                  <a:schemeClr val="tx1"/>
                </a:solidFill>
                <a:latin typeface="Times New Roman" panose="02020603050405020304" pitchFamily="18" charset="0"/>
                <a:cs typeface="Times New Roman" panose="02020603050405020304" pitchFamily="18" charset="0"/>
              </a:rPr>
              <a:t>3</a:t>
            </a:r>
            <a:r>
              <a:rPr lang="en-GB" sz="1200" baseline="30000" dirty="0">
                <a:solidFill>
                  <a:schemeClr val="tx1"/>
                </a:solidFill>
                <a:latin typeface="Times New Roman" panose="02020603050405020304" pitchFamily="18" charset="0"/>
                <a:cs typeface="Times New Roman" panose="02020603050405020304" pitchFamily="18" charset="0"/>
              </a:rPr>
              <a:t>rd</a:t>
            </a:r>
            <a:r>
              <a:rPr lang="en-GB" sz="1200" dirty="0">
                <a:solidFill>
                  <a:schemeClr val="tx1"/>
                </a:solidFill>
                <a:latin typeface="Times New Roman" panose="02020603050405020304" pitchFamily="18" charset="0"/>
                <a:cs typeface="Times New Roman" panose="02020603050405020304" pitchFamily="18" charset="0"/>
              </a:rPr>
              <a:t> Ed. United States of America: Macmillan College Publishing Company.</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solidFill>
                <a:schemeClr val="tx1"/>
              </a:solidFill>
              <a:latin typeface="Times New Roman" panose="02020603050405020304" pitchFamily="18" charset="0"/>
              <a:cs typeface="Times New Roman" panose="02020603050405020304" pitchFamily="18" charset="0"/>
            </a:endParaRPr>
          </a:p>
          <a:p>
            <a:pPr marL="0" indent="0">
              <a:buNone/>
            </a:pPr>
            <a:r>
              <a:rPr lang="en-GB" sz="1200" dirty="0">
                <a:solidFill>
                  <a:schemeClr val="tx1"/>
                </a:solidFill>
                <a:latin typeface="Times New Roman" panose="02020603050405020304" pitchFamily="18" charset="0"/>
                <a:cs typeface="Times New Roman" panose="02020603050405020304" pitchFamily="18" charset="0"/>
              </a:rPr>
              <a:t>Rogers, C. (1904-1987) </a:t>
            </a:r>
            <a:r>
              <a:rPr lang="en-GB" sz="1200" i="1" dirty="0">
                <a:solidFill>
                  <a:schemeClr val="tx1"/>
                </a:solidFill>
                <a:latin typeface="Times New Roman" panose="02020603050405020304" pitchFamily="18" charset="0"/>
                <a:cs typeface="Times New Roman" panose="02020603050405020304" pitchFamily="18" charset="0"/>
              </a:rPr>
              <a:t>The Police Psychologist’s Journey </a:t>
            </a:r>
            <a:r>
              <a:rPr lang="en-GB" sz="1200" dirty="0">
                <a:solidFill>
                  <a:schemeClr val="tx1"/>
                </a:solidFill>
                <a:latin typeface="Times New Roman" panose="02020603050405020304" pitchFamily="18" charset="0"/>
                <a:cs typeface="Times New Roman" panose="02020603050405020304" pitchFamily="18" charset="0"/>
              </a:rPr>
              <a:t>[photo], Available at: </a:t>
            </a:r>
            <a:r>
              <a:rPr lang="en-GB" sz="1200" dirty="0">
                <a:solidFill>
                  <a:schemeClr val="tx1"/>
                </a:solidFill>
                <a:latin typeface="Times New Roman" panose="02020603050405020304" pitchFamily="18" charset="0"/>
                <a:cs typeface="Times New Roman" panose="02020603050405020304" pitchFamily="18" charset="0"/>
                <a:hlinkClick r:id="rId5"/>
              </a:rPr>
              <a:t>https://thepolicepsychologistsjourney.wordpress.com/2018/12/04/carl-rogers-1902-1987-the-emergence-and-influences-of-person-centered-counseling-psychology/</a:t>
            </a:r>
            <a:r>
              <a:rPr lang="en-GB" sz="1200" dirty="0">
                <a:solidFill>
                  <a:schemeClr val="tx1"/>
                </a:solidFill>
                <a:latin typeface="Times New Roman" panose="02020603050405020304" pitchFamily="18" charset="0"/>
                <a:cs typeface="Times New Roman" panose="02020603050405020304" pitchFamily="18" charset="0"/>
              </a:rPr>
              <a:t> (Accessed: 9</a:t>
            </a:r>
            <a:r>
              <a:rPr lang="en-GB" sz="1200" baseline="30000" dirty="0">
                <a:solidFill>
                  <a:schemeClr val="tx1"/>
                </a:solidFill>
                <a:latin typeface="Times New Roman" panose="02020603050405020304" pitchFamily="18" charset="0"/>
                <a:cs typeface="Times New Roman" panose="02020603050405020304" pitchFamily="18" charset="0"/>
              </a:rPr>
              <a:t>th</a:t>
            </a:r>
            <a:r>
              <a:rPr lang="en-GB" sz="1200" dirty="0">
                <a:solidFill>
                  <a:schemeClr val="tx1"/>
                </a:solidFill>
                <a:latin typeface="Times New Roman" panose="02020603050405020304" pitchFamily="18" charset="0"/>
                <a:cs typeface="Times New Roman" panose="02020603050405020304" pitchFamily="18" charset="0"/>
              </a:rPr>
              <a:t> December).</a:t>
            </a:r>
          </a:p>
          <a:p>
            <a:endParaRPr lang="en-GB" sz="1200" dirty="0">
              <a:latin typeface="Times New Roman" panose="02020603050405020304" pitchFamily="18" charset="0"/>
              <a:cs typeface="Times New Roman" panose="02020603050405020304" pitchFamily="18" charset="0"/>
            </a:endParaRPr>
          </a:p>
          <a:p>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[School. A] (2020) [School. A] </a:t>
            </a:r>
            <a:r>
              <a:rPr lang="en-GB" sz="1200" i="1" dirty="0">
                <a:latin typeface="Times New Roman" panose="02020603050405020304" pitchFamily="18" charset="0"/>
                <a:cs typeface="Times New Roman" panose="02020603050405020304" pitchFamily="18" charset="0"/>
              </a:rPr>
              <a:t>Four Purposes</a:t>
            </a:r>
            <a:r>
              <a:rPr lang="en-GB" sz="1200" dirty="0">
                <a:latin typeface="Times New Roman" panose="02020603050405020304" pitchFamily="18" charset="0"/>
                <a:cs typeface="Times New Roman" panose="02020603050405020304" pitchFamily="18" charset="0"/>
              </a:rPr>
              <a:t>. Swansea: [School. A]. Unpublished.</a:t>
            </a:r>
          </a:p>
          <a:p>
            <a:pPr marL="0" indent="0">
              <a:buNone/>
            </a:pPr>
            <a:endParaRPr lang="en-GB" sz="1200" dirty="0">
              <a:solidFill>
                <a:schemeClr val="tx1"/>
              </a:solidFill>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37409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40BDC3-1B54-458A-8642-8801C5F5E985}"/>
              </a:ext>
            </a:extLst>
          </p:cNvPr>
          <p:cNvSpPr txBox="1"/>
          <p:nvPr/>
        </p:nvSpPr>
        <p:spPr>
          <a:xfrm>
            <a:off x="1027289" y="778933"/>
            <a:ext cx="9776178" cy="1754326"/>
          </a:xfrm>
          <a:prstGeom prst="rect">
            <a:avLst/>
          </a:prstGeom>
          <a:noFill/>
        </p:spPr>
        <p:txBody>
          <a:bodyPr wrap="square" rtlCol="0">
            <a:spAutoFit/>
          </a:bodyPr>
          <a:lstStyle/>
          <a:p>
            <a:pPr marL="0" indent="0">
              <a:buNone/>
            </a:pPr>
            <a:r>
              <a:rPr lang="en-GB" sz="1200" dirty="0">
                <a:latin typeface="Times New Roman" panose="02020603050405020304" pitchFamily="18" charset="0"/>
                <a:cs typeface="Times New Roman" panose="02020603050405020304" pitchFamily="18" charset="0"/>
              </a:rPr>
              <a:t>[School. A] (2020) [School. A] </a:t>
            </a:r>
            <a:r>
              <a:rPr lang="en-GB" sz="1200" i="1" dirty="0">
                <a:latin typeface="Times New Roman" panose="02020603050405020304" pitchFamily="18" charset="0"/>
                <a:cs typeface="Times New Roman" panose="02020603050405020304" pitchFamily="18" charset="0"/>
              </a:rPr>
              <a:t>Restorative Practice policy</a:t>
            </a:r>
            <a:r>
              <a:rPr lang="en-GB" sz="1200" dirty="0">
                <a:latin typeface="Times New Roman" panose="02020603050405020304" pitchFamily="18" charset="0"/>
                <a:cs typeface="Times New Roman" panose="02020603050405020304" pitchFamily="18" charset="0"/>
              </a:rPr>
              <a:t>. Swansea: [School. A]. Unpublished.</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Tranquillo Counselling. (2019) </a:t>
            </a:r>
            <a:r>
              <a:rPr lang="en-GB" sz="1200" i="1" dirty="0">
                <a:latin typeface="Times New Roman" panose="02020603050405020304" pitchFamily="18" charset="0"/>
                <a:cs typeface="Times New Roman" panose="02020603050405020304" pitchFamily="18" charset="0"/>
              </a:rPr>
              <a:t>Person-centred approach</a:t>
            </a:r>
            <a:r>
              <a:rPr lang="en-GB" sz="1200" dirty="0">
                <a:latin typeface="Times New Roman" panose="02020603050405020304" pitchFamily="18" charset="0"/>
                <a:cs typeface="Times New Roman" panose="02020603050405020304" pitchFamily="18" charset="0"/>
              </a:rPr>
              <a:t> [picture], Available at: </a:t>
            </a:r>
            <a:r>
              <a:rPr lang="en-GB" sz="1200" dirty="0">
                <a:latin typeface="Times New Roman" panose="02020603050405020304" pitchFamily="18" charset="0"/>
                <a:cs typeface="Times New Roman" panose="02020603050405020304" pitchFamily="18" charset="0"/>
                <a:hlinkClick r:id="rId2"/>
              </a:rPr>
              <a:t>https://www.tranquillocounselling.com/blog/categories/person-centred-approach</a:t>
            </a:r>
            <a:r>
              <a:rPr lang="en-GB" sz="1200" dirty="0">
                <a:latin typeface="Times New Roman" panose="02020603050405020304" pitchFamily="18" charset="0"/>
                <a:cs typeface="Times New Roman" panose="02020603050405020304" pitchFamily="18" charset="0"/>
              </a:rPr>
              <a:t> (Accessed:19th December).</a:t>
            </a: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Wo</a:t>
            </a:r>
            <a:r>
              <a:rPr lang="en-GB" sz="1200" dirty="0">
                <a:solidFill>
                  <a:schemeClr val="tx1"/>
                </a:solidFill>
                <a:latin typeface="Times New Roman" panose="02020603050405020304" pitchFamily="18" charset="0"/>
                <a:cs typeface="Times New Roman" panose="02020603050405020304" pitchFamily="18" charset="0"/>
              </a:rPr>
              <a:t>rdPress.com. (2012) </a:t>
            </a:r>
            <a:r>
              <a:rPr lang="en-GB" sz="1200" i="1" dirty="0">
                <a:solidFill>
                  <a:schemeClr val="tx1"/>
                </a:solidFill>
                <a:latin typeface="Times New Roman" panose="02020603050405020304" pitchFamily="18" charset="0"/>
                <a:cs typeface="Times New Roman" panose="02020603050405020304" pitchFamily="18" charset="0"/>
              </a:rPr>
              <a:t>Personality Theories </a:t>
            </a:r>
            <a:r>
              <a:rPr lang="en-GB" sz="1200" dirty="0">
                <a:solidFill>
                  <a:schemeClr val="tx1"/>
                </a:solidFill>
                <a:latin typeface="Times New Roman" panose="02020603050405020304" pitchFamily="18" charset="0"/>
                <a:cs typeface="Times New Roman" panose="02020603050405020304" pitchFamily="18" charset="0"/>
              </a:rPr>
              <a:t>[picture], Available at: </a:t>
            </a:r>
            <a:r>
              <a:rPr lang="en-GB" sz="1200" dirty="0">
                <a:solidFill>
                  <a:srgbClr val="2998E3"/>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https://psy402jbissonnette.wordpress.com/humanistic-theory/</a:t>
            </a:r>
            <a:r>
              <a:rPr lang="en-GB" sz="1200" dirty="0">
                <a:solidFill>
                  <a:srgbClr val="2998E3"/>
                </a:solidFill>
                <a:latin typeface="Times New Roman" panose="02020603050405020304" pitchFamily="18" charset="0"/>
                <a:cs typeface="Times New Roman" panose="02020603050405020304" pitchFamily="18" charset="0"/>
              </a:rPr>
              <a:t> </a:t>
            </a:r>
            <a:r>
              <a:rPr lang="en-GB" sz="1200" dirty="0">
                <a:solidFill>
                  <a:schemeClr val="tx1"/>
                </a:solidFill>
                <a:latin typeface="Times New Roman" panose="02020603050405020304" pitchFamily="18" charset="0"/>
                <a:cs typeface="Times New Roman" panose="02020603050405020304" pitchFamily="18" charset="0"/>
              </a:rPr>
              <a:t>( Accessed: 9</a:t>
            </a:r>
            <a:r>
              <a:rPr lang="en-GB" sz="1200" baseline="30000" dirty="0">
                <a:solidFill>
                  <a:schemeClr val="tx1"/>
                </a:solidFill>
                <a:latin typeface="Times New Roman" panose="02020603050405020304" pitchFamily="18" charset="0"/>
                <a:cs typeface="Times New Roman" panose="02020603050405020304" pitchFamily="18" charset="0"/>
              </a:rPr>
              <a:t>th</a:t>
            </a:r>
            <a:r>
              <a:rPr lang="en-GB" sz="1200" dirty="0">
                <a:solidFill>
                  <a:schemeClr val="tx1"/>
                </a:solidFill>
                <a:latin typeface="Times New Roman" panose="02020603050405020304" pitchFamily="18" charset="0"/>
                <a:cs typeface="Times New Roman" panose="02020603050405020304" pitchFamily="18" charset="0"/>
              </a:rPr>
              <a:t> December).</a:t>
            </a:r>
          </a:p>
        </p:txBody>
      </p:sp>
    </p:spTree>
    <p:extLst>
      <p:ext uri="{BB962C8B-B14F-4D97-AF65-F5344CB8AC3E}">
        <p14:creationId xmlns:p14="http://schemas.microsoft.com/office/powerpoint/2010/main" val="3923968393"/>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7A26AAF5-6CFC-4C52-B7DF-08410EDE67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E5ECA37-C458-4BA2-A090-D7A19E07B434}">
  <ds:schemaRefs>
    <ds:schemaRef ds:uri="http://schemas.microsoft.com/sharepoint/v3/contenttype/forms"/>
  </ds:schemaRefs>
</ds:datastoreItem>
</file>

<file path=customXml/itemProps3.xml><?xml version="1.0" encoding="utf-8"?>
<ds:datastoreItem xmlns:ds="http://schemas.openxmlformats.org/officeDocument/2006/customXml" ds:itemID="{84F503EC-3FFF-4193-A86F-39150E2BAC7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0</TotalTime>
  <Words>1364</Words>
  <Application>Microsoft Office PowerPoint</Application>
  <PresentationFormat>Widescreen</PresentationFormat>
  <Paragraphs>167</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Bookman Old Style</vt:lpstr>
      <vt:lpstr>Calibri</vt:lpstr>
      <vt:lpstr>Franklin Gothic Book</vt:lpstr>
      <vt:lpstr>Times New Roman</vt:lpstr>
      <vt:lpstr>Wingdings</vt:lpstr>
      <vt:lpstr>1_RetrospectVTI</vt:lpstr>
      <vt:lpstr>Supporting the Learner  Carl Rogers</vt:lpstr>
      <vt:lpstr>PowerPoint Presentation</vt:lpstr>
      <vt:lpstr>Carl Rogers (1902-1987)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2020-12-19T16:28:49Z</dcterms:created>
  <dcterms:modified xsi:type="dcterms:W3CDTF">2020-12-31T16:32:23Z</dcterms:modified>
</cp:coreProperties>
</file>