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6" r:id="rId2"/>
    <p:sldId id="257" r:id="rId3"/>
    <p:sldId id="258" r:id="rId4"/>
    <p:sldId id="259" r:id="rId5"/>
    <p:sldId id="260" r:id="rId6"/>
    <p:sldId id="261" r:id="rId7"/>
    <p:sldId id="262" r:id="rId8"/>
    <p:sldId id="263" r:id="rId9"/>
    <p:sldId id="277" r:id="rId10"/>
    <p:sldId id="297" r:id="rId11"/>
    <p:sldId id="298" r:id="rId12"/>
    <p:sldId id="264" r:id="rId13"/>
    <p:sldId id="278" r:id="rId14"/>
    <p:sldId id="279" r:id="rId15"/>
    <p:sldId id="299" r:id="rId16"/>
    <p:sldId id="280" r:id="rId17"/>
    <p:sldId id="281" r:id="rId18"/>
    <p:sldId id="282" r:id="rId19"/>
    <p:sldId id="283" r:id="rId20"/>
    <p:sldId id="284" r:id="rId21"/>
    <p:sldId id="285" r:id="rId22"/>
    <p:sldId id="286" r:id="rId23"/>
    <p:sldId id="287" r:id="rId24"/>
    <p:sldId id="288" r:id="rId25"/>
    <p:sldId id="289" r:id="rId26"/>
    <p:sldId id="290" r:id="rId27"/>
    <p:sldId id="291" r:id="rId28"/>
    <p:sldId id="301" r:id="rId29"/>
    <p:sldId id="292" r:id="rId30"/>
    <p:sldId id="265" r:id="rId31"/>
    <p:sldId id="266" r:id="rId32"/>
    <p:sldId id="267" r:id="rId33"/>
    <p:sldId id="268" r:id="rId34"/>
    <p:sldId id="269" r:id="rId35"/>
    <p:sldId id="271" r:id="rId36"/>
    <p:sldId id="272" r:id="rId37"/>
    <p:sldId id="296" r:id="rId38"/>
    <p:sldId id="270" r:id="rId39"/>
    <p:sldId id="302" r:id="rId40"/>
    <p:sldId id="275" r:id="rId41"/>
    <p:sldId id="276" r:id="rId42"/>
    <p:sldId id="300" r:id="rId43"/>
    <p:sldId id="293"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60"/>
    <p:restoredTop sz="95801"/>
  </p:normalViewPr>
  <p:slideViewPr>
    <p:cSldViewPr snapToGrid="0" snapToObjects="1">
      <p:cViewPr varScale="1">
        <p:scale>
          <a:sx n="98" d="100"/>
          <a:sy n="98" d="100"/>
        </p:scale>
        <p:origin x="216"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A9B191-22FB-4280-B7B7-1E6F4F0D81E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F695D2-7866-4810-8E9F-A4DB5D654790}">
      <dgm:prSet/>
      <dgm:spPr/>
      <dgm:t>
        <a:bodyPr/>
        <a:lstStyle/>
        <a:p>
          <a:pPr>
            <a:lnSpc>
              <a:spcPct val="100000"/>
            </a:lnSpc>
          </a:pPr>
          <a:r>
            <a:rPr lang="en-GB"/>
            <a:t>1. Prepare a list of any questions for the session and take along relevant materials – notes, images, articles etc.</a:t>
          </a:r>
          <a:endParaRPr lang="en-US"/>
        </a:p>
      </dgm:t>
    </dgm:pt>
    <dgm:pt modelId="{BF8A289D-D3EC-4F42-A77B-962853951FBE}" type="parTrans" cxnId="{44A5B026-D685-416E-9129-21A6E6C054FA}">
      <dgm:prSet/>
      <dgm:spPr/>
      <dgm:t>
        <a:bodyPr/>
        <a:lstStyle/>
        <a:p>
          <a:endParaRPr lang="en-US"/>
        </a:p>
      </dgm:t>
    </dgm:pt>
    <dgm:pt modelId="{D9CA6303-64AE-491B-8E0B-E825AE2FEB52}" type="sibTrans" cxnId="{44A5B026-D685-416E-9129-21A6E6C054FA}">
      <dgm:prSet/>
      <dgm:spPr/>
      <dgm:t>
        <a:bodyPr/>
        <a:lstStyle/>
        <a:p>
          <a:endParaRPr lang="en-US"/>
        </a:p>
      </dgm:t>
    </dgm:pt>
    <dgm:pt modelId="{13EE6897-D1FC-4447-BA80-4AAB6239A0FE}">
      <dgm:prSet/>
      <dgm:spPr/>
      <dgm:t>
        <a:bodyPr/>
        <a:lstStyle/>
        <a:p>
          <a:pPr>
            <a:lnSpc>
              <a:spcPct val="100000"/>
            </a:lnSpc>
          </a:pPr>
          <a:r>
            <a:rPr lang="en-GB"/>
            <a:t>2. If you submit drafts of work a few days before the supervision tutorial, it is possible that the supervisor may not have enough time to read it thoroughly, so ensure that you have key points or passages already in mind as you enter the tutorial. Most supervisors will accept drafts via email, but a few days’ notice is still needed to allow time for reading and comment as they have other jobs to do within and outside </a:t>
          </a:r>
          <a:br>
            <a:rPr lang="en-GB"/>
          </a:br>
          <a:r>
            <a:rPr lang="en-GB"/>
            <a:t>the University.</a:t>
          </a:r>
          <a:endParaRPr lang="en-US"/>
        </a:p>
      </dgm:t>
    </dgm:pt>
    <dgm:pt modelId="{C4B8DEFE-2C0C-4529-A890-52059850FB3F}" type="parTrans" cxnId="{3CAFC854-AA26-4DD1-BD95-72E9118E614B}">
      <dgm:prSet/>
      <dgm:spPr/>
      <dgm:t>
        <a:bodyPr/>
        <a:lstStyle/>
        <a:p>
          <a:endParaRPr lang="en-US"/>
        </a:p>
      </dgm:t>
    </dgm:pt>
    <dgm:pt modelId="{E6B3BA6C-0591-4E00-B8EF-2B4F37D1A51C}" type="sibTrans" cxnId="{3CAFC854-AA26-4DD1-BD95-72E9118E614B}">
      <dgm:prSet/>
      <dgm:spPr/>
      <dgm:t>
        <a:bodyPr/>
        <a:lstStyle/>
        <a:p>
          <a:endParaRPr lang="en-US"/>
        </a:p>
      </dgm:t>
    </dgm:pt>
    <dgm:pt modelId="{DB973673-A19D-416D-87C6-47CB5B6EA59E}">
      <dgm:prSet/>
      <dgm:spPr/>
      <dgm:t>
        <a:bodyPr/>
        <a:lstStyle/>
        <a:p>
          <a:pPr>
            <a:lnSpc>
              <a:spcPct val="100000"/>
            </a:lnSpc>
          </a:pPr>
          <a:r>
            <a:rPr lang="en-GB"/>
            <a:t>3. Record tutorials: supervisors use record sheets that summarise points discussed and what objectives might be met by the next tutorial. Either the student or the supervisor may complete these record sheets and both sign the sheet to confirm it as a fair record of the tutorial. Be sure to use these sheets to clarify what work was agreed for your next tutorial.</a:t>
          </a:r>
          <a:endParaRPr lang="en-US"/>
        </a:p>
      </dgm:t>
    </dgm:pt>
    <dgm:pt modelId="{0B17DA64-A713-4A0C-876C-87140FE17F0E}" type="parTrans" cxnId="{009DAAFC-EF79-40B7-BFCD-CF7097396AB7}">
      <dgm:prSet/>
      <dgm:spPr/>
      <dgm:t>
        <a:bodyPr/>
        <a:lstStyle/>
        <a:p>
          <a:endParaRPr lang="en-US"/>
        </a:p>
      </dgm:t>
    </dgm:pt>
    <dgm:pt modelId="{BBDF3168-2D1B-4025-8522-468CF67C1067}" type="sibTrans" cxnId="{009DAAFC-EF79-40B7-BFCD-CF7097396AB7}">
      <dgm:prSet/>
      <dgm:spPr/>
      <dgm:t>
        <a:bodyPr/>
        <a:lstStyle/>
        <a:p>
          <a:endParaRPr lang="en-US"/>
        </a:p>
      </dgm:t>
    </dgm:pt>
    <dgm:pt modelId="{9A71FEDD-F1A4-4E24-A35C-E1C2D033E12D}">
      <dgm:prSet/>
      <dgm:spPr/>
      <dgm:t>
        <a:bodyPr/>
        <a:lstStyle/>
        <a:p>
          <a:pPr>
            <a:lnSpc>
              <a:spcPct val="100000"/>
            </a:lnSpc>
          </a:pPr>
          <a:r>
            <a:rPr lang="en-GB"/>
            <a:t>4. Make notes during tutorials: this is encouraged whether or not students complete the record sheet – it can be easy to forget what has been said and extra clarity is always helpful. </a:t>
          </a:r>
          <a:endParaRPr lang="en-US"/>
        </a:p>
      </dgm:t>
    </dgm:pt>
    <dgm:pt modelId="{D88392DE-4E5B-4F76-BE95-E44049DD0CD0}" type="parTrans" cxnId="{578CC0DD-1E2C-4F6E-BC8E-C1EC58A5E5F3}">
      <dgm:prSet/>
      <dgm:spPr/>
      <dgm:t>
        <a:bodyPr/>
        <a:lstStyle/>
        <a:p>
          <a:endParaRPr lang="en-US"/>
        </a:p>
      </dgm:t>
    </dgm:pt>
    <dgm:pt modelId="{DFE26265-327A-4DAF-A5C1-D466FA543E0C}" type="sibTrans" cxnId="{578CC0DD-1E2C-4F6E-BC8E-C1EC58A5E5F3}">
      <dgm:prSet/>
      <dgm:spPr/>
      <dgm:t>
        <a:bodyPr/>
        <a:lstStyle/>
        <a:p>
          <a:endParaRPr lang="en-US"/>
        </a:p>
      </dgm:t>
    </dgm:pt>
    <dgm:pt modelId="{99084328-7B36-4407-A79F-DFB9F0EE6BA9}" type="pres">
      <dgm:prSet presAssocID="{D9A9B191-22FB-4280-B7B7-1E6F4F0D81E3}" presName="root" presStyleCnt="0">
        <dgm:presLayoutVars>
          <dgm:dir/>
          <dgm:resizeHandles val="exact"/>
        </dgm:presLayoutVars>
      </dgm:prSet>
      <dgm:spPr/>
    </dgm:pt>
    <dgm:pt modelId="{904B5CA3-24CE-47EA-A73A-93E1BB3BDA97}" type="pres">
      <dgm:prSet presAssocID="{40F695D2-7866-4810-8E9F-A4DB5D654790}" presName="compNode" presStyleCnt="0"/>
      <dgm:spPr/>
    </dgm:pt>
    <dgm:pt modelId="{4A7F89E1-5704-4C6B-99CE-C0E752DD830D}" type="pres">
      <dgm:prSet presAssocID="{40F695D2-7866-4810-8E9F-A4DB5D654790}" presName="bgRect" presStyleLbl="bgShp" presStyleIdx="0" presStyleCnt="4"/>
      <dgm:spPr/>
    </dgm:pt>
    <dgm:pt modelId="{C5CC2889-725D-433A-9753-3DEFF8F907D8}" type="pres">
      <dgm:prSet presAssocID="{40F695D2-7866-4810-8E9F-A4DB5D65479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18DEA5B9-8354-4599-8279-AED0C0A68F73}" type="pres">
      <dgm:prSet presAssocID="{40F695D2-7866-4810-8E9F-A4DB5D654790}" presName="spaceRect" presStyleCnt="0"/>
      <dgm:spPr/>
    </dgm:pt>
    <dgm:pt modelId="{0778CEB3-30C4-4C9B-9C59-3FC242D23678}" type="pres">
      <dgm:prSet presAssocID="{40F695D2-7866-4810-8E9F-A4DB5D654790}" presName="parTx" presStyleLbl="revTx" presStyleIdx="0" presStyleCnt="4">
        <dgm:presLayoutVars>
          <dgm:chMax val="0"/>
          <dgm:chPref val="0"/>
        </dgm:presLayoutVars>
      </dgm:prSet>
      <dgm:spPr/>
    </dgm:pt>
    <dgm:pt modelId="{05985C9A-A9E4-45E8-B8E5-FD65E491FC4F}" type="pres">
      <dgm:prSet presAssocID="{D9CA6303-64AE-491B-8E0B-E825AE2FEB52}" presName="sibTrans" presStyleCnt="0"/>
      <dgm:spPr/>
    </dgm:pt>
    <dgm:pt modelId="{E99859E6-0808-4697-9817-D4305AE2509D}" type="pres">
      <dgm:prSet presAssocID="{13EE6897-D1FC-4447-BA80-4AAB6239A0FE}" presName="compNode" presStyleCnt="0"/>
      <dgm:spPr/>
    </dgm:pt>
    <dgm:pt modelId="{C5081399-E79C-4DDA-B11E-700BDA94CDCD}" type="pres">
      <dgm:prSet presAssocID="{13EE6897-D1FC-4447-BA80-4AAB6239A0FE}" presName="bgRect" presStyleLbl="bgShp" presStyleIdx="1" presStyleCnt="4"/>
      <dgm:spPr/>
    </dgm:pt>
    <dgm:pt modelId="{6FE2F326-8726-4452-8288-33A1FFCC66C7}" type="pres">
      <dgm:prSet presAssocID="{13EE6897-D1FC-4447-BA80-4AAB6239A0F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0C82850F-3F9B-45F7-8069-BF156E91BB06}" type="pres">
      <dgm:prSet presAssocID="{13EE6897-D1FC-4447-BA80-4AAB6239A0FE}" presName="spaceRect" presStyleCnt="0"/>
      <dgm:spPr/>
    </dgm:pt>
    <dgm:pt modelId="{D73A3DEB-B727-4C3C-8D40-9CCFF586E9D2}" type="pres">
      <dgm:prSet presAssocID="{13EE6897-D1FC-4447-BA80-4AAB6239A0FE}" presName="parTx" presStyleLbl="revTx" presStyleIdx="1" presStyleCnt="4">
        <dgm:presLayoutVars>
          <dgm:chMax val="0"/>
          <dgm:chPref val="0"/>
        </dgm:presLayoutVars>
      </dgm:prSet>
      <dgm:spPr/>
    </dgm:pt>
    <dgm:pt modelId="{B76376B9-3FC0-4F51-8B97-5BD1925A7AE8}" type="pres">
      <dgm:prSet presAssocID="{E6B3BA6C-0591-4E00-B8EF-2B4F37D1A51C}" presName="sibTrans" presStyleCnt="0"/>
      <dgm:spPr/>
    </dgm:pt>
    <dgm:pt modelId="{3851F0B3-0CB0-4664-82D4-1FBEB33F5ABC}" type="pres">
      <dgm:prSet presAssocID="{DB973673-A19D-416D-87C6-47CB5B6EA59E}" presName="compNode" presStyleCnt="0"/>
      <dgm:spPr/>
    </dgm:pt>
    <dgm:pt modelId="{303326CE-8778-4D12-B758-1F550EBAF285}" type="pres">
      <dgm:prSet presAssocID="{DB973673-A19D-416D-87C6-47CB5B6EA59E}" presName="bgRect" presStyleLbl="bgShp" presStyleIdx="2" presStyleCnt="4"/>
      <dgm:spPr/>
    </dgm:pt>
    <dgm:pt modelId="{C89D8A1F-B267-45B6-AB41-8B4EF3099A83}" type="pres">
      <dgm:prSet presAssocID="{DB973673-A19D-416D-87C6-47CB5B6EA59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347CC61D-A35F-4A59-AEFA-F3F075D5F2EC}" type="pres">
      <dgm:prSet presAssocID="{DB973673-A19D-416D-87C6-47CB5B6EA59E}" presName="spaceRect" presStyleCnt="0"/>
      <dgm:spPr/>
    </dgm:pt>
    <dgm:pt modelId="{7CF7FB25-FA6A-44D2-A575-71BF039F161F}" type="pres">
      <dgm:prSet presAssocID="{DB973673-A19D-416D-87C6-47CB5B6EA59E}" presName="parTx" presStyleLbl="revTx" presStyleIdx="2" presStyleCnt="4">
        <dgm:presLayoutVars>
          <dgm:chMax val="0"/>
          <dgm:chPref val="0"/>
        </dgm:presLayoutVars>
      </dgm:prSet>
      <dgm:spPr/>
    </dgm:pt>
    <dgm:pt modelId="{CA69CCF7-3ACC-4FD1-B6BE-CA9069C10023}" type="pres">
      <dgm:prSet presAssocID="{BBDF3168-2D1B-4025-8522-468CF67C1067}" presName="sibTrans" presStyleCnt="0"/>
      <dgm:spPr/>
    </dgm:pt>
    <dgm:pt modelId="{72E84BB6-8A62-44AB-A96C-75A91D73892E}" type="pres">
      <dgm:prSet presAssocID="{9A71FEDD-F1A4-4E24-A35C-E1C2D033E12D}" presName="compNode" presStyleCnt="0"/>
      <dgm:spPr/>
    </dgm:pt>
    <dgm:pt modelId="{933BA545-1C2E-45DE-80A3-EAA4C66A11AD}" type="pres">
      <dgm:prSet presAssocID="{9A71FEDD-F1A4-4E24-A35C-E1C2D033E12D}" presName="bgRect" presStyleLbl="bgShp" presStyleIdx="3" presStyleCnt="4"/>
      <dgm:spPr/>
    </dgm:pt>
    <dgm:pt modelId="{DFEF6D3F-2E72-4252-8D30-6980F2F07389}" type="pres">
      <dgm:prSet presAssocID="{9A71FEDD-F1A4-4E24-A35C-E1C2D033E12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sed Book"/>
        </a:ext>
      </dgm:extLst>
    </dgm:pt>
    <dgm:pt modelId="{8AB38FAB-31F6-47EF-8ACE-2A21E05F1554}" type="pres">
      <dgm:prSet presAssocID="{9A71FEDD-F1A4-4E24-A35C-E1C2D033E12D}" presName="spaceRect" presStyleCnt="0"/>
      <dgm:spPr/>
    </dgm:pt>
    <dgm:pt modelId="{C0F80404-CF8D-477B-8727-02B538AA6602}" type="pres">
      <dgm:prSet presAssocID="{9A71FEDD-F1A4-4E24-A35C-E1C2D033E12D}" presName="parTx" presStyleLbl="revTx" presStyleIdx="3" presStyleCnt="4">
        <dgm:presLayoutVars>
          <dgm:chMax val="0"/>
          <dgm:chPref val="0"/>
        </dgm:presLayoutVars>
      </dgm:prSet>
      <dgm:spPr/>
    </dgm:pt>
  </dgm:ptLst>
  <dgm:cxnLst>
    <dgm:cxn modelId="{E021E011-3CDC-A343-89D6-C9BFC6BD8A9F}" type="presOf" srcId="{13EE6897-D1FC-4447-BA80-4AAB6239A0FE}" destId="{D73A3DEB-B727-4C3C-8D40-9CCFF586E9D2}" srcOrd="0" destOrd="0" presId="urn:microsoft.com/office/officeart/2018/2/layout/IconVerticalSolidList"/>
    <dgm:cxn modelId="{44A5B026-D685-416E-9129-21A6E6C054FA}" srcId="{D9A9B191-22FB-4280-B7B7-1E6F4F0D81E3}" destId="{40F695D2-7866-4810-8E9F-A4DB5D654790}" srcOrd="0" destOrd="0" parTransId="{BF8A289D-D3EC-4F42-A77B-962853951FBE}" sibTransId="{D9CA6303-64AE-491B-8E0B-E825AE2FEB52}"/>
    <dgm:cxn modelId="{D7F81532-9943-4F49-9411-8FA4C2FC97A2}" type="presOf" srcId="{40F695D2-7866-4810-8E9F-A4DB5D654790}" destId="{0778CEB3-30C4-4C9B-9C59-3FC242D23678}" srcOrd="0" destOrd="0" presId="urn:microsoft.com/office/officeart/2018/2/layout/IconVerticalSolidList"/>
    <dgm:cxn modelId="{3CAFC854-AA26-4DD1-BD95-72E9118E614B}" srcId="{D9A9B191-22FB-4280-B7B7-1E6F4F0D81E3}" destId="{13EE6897-D1FC-4447-BA80-4AAB6239A0FE}" srcOrd="1" destOrd="0" parTransId="{C4B8DEFE-2C0C-4529-A890-52059850FB3F}" sibTransId="{E6B3BA6C-0591-4E00-B8EF-2B4F37D1A51C}"/>
    <dgm:cxn modelId="{D9BE0991-3D0D-BE48-961F-6C7D0C8E933B}" type="presOf" srcId="{DB973673-A19D-416D-87C6-47CB5B6EA59E}" destId="{7CF7FB25-FA6A-44D2-A575-71BF039F161F}" srcOrd="0" destOrd="0" presId="urn:microsoft.com/office/officeart/2018/2/layout/IconVerticalSolidList"/>
    <dgm:cxn modelId="{731463B2-B496-9E42-8F9C-040E52E77C70}" type="presOf" srcId="{9A71FEDD-F1A4-4E24-A35C-E1C2D033E12D}" destId="{C0F80404-CF8D-477B-8727-02B538AA6602}" srcOrd="0" destOrd="0" presId="urn:microsoft.com/office/officeart/2018/2/layout/IconVerticalSolidList"/>
    <dgm:cxn modelId="{0E229FD5-0FA5-CC4A-A2C6-604E9A82C223}" type="presOf" srcId="{D9A9B191-22FB-4280-B7B7-1E6F4F0D81E3}" destId="{99084328-7B36-4407-A79F-DFB9F0EE6BA9}" srcOrd="0" destOrd="0" presId="urn:microsoft.com/office/officeart/2018/2/layout/IconVerticalSolidList"/>
    <dgm:cxn modelId="{578CC0DD-1E2C-4F6E-BC8E-C1EC58A5E5F3}" srcId="{D9A9B191-22FB-4280-B7B7-1E6F4F0D81E3}" destId="{9A71FEDD-F1A4-4E24-A35C-E1C2D033E12D}" srcOrd="3" destOrd="0" parTransId="{D88392DE-4E5B-4F76-BE95-E44049DD0CD0}" sibTransId="{DFE26265-327A-4DAF-A5C1-D466FA543E0C}"/>
    <dgm:cxn modelId="{009DAAFC-EF79-40B7-BFCD-CF7097396AB7}" srcId="{D9A9B191-22FB-4280-B7B7-1E6F4F0D81E3}" destId="{DB973673-A19D-416D-87C6-47CB5B6EA59E}" srcOrd="2" destOrd="0" parTransId="{0B17DA64-A713-4A0C-876C-87140FE17F0E}" sibTransId="{BBDF3168-2D1B-4025-8522-468CF67C1067}"/>
    <dgm:cxn modelId="{DED7C208-0AE9-9D42-B8D2-ABDAE3A2B58C}" type="presParOf" srcId="{99084328-7B36-4407-A79F-DFB9F0EE6BA9}" destId="{904B5CA3-24CE-47EA-A73A-93E1BB3BDA97}" srcOrd="0" destOrd="0" presId="urn:microsoft.com/office/officeart/2018/2/layout/IconVerticalSolidList"/>
    <dgm:cxn modelId="{D3CA5BC9-F4C0-294F-97E8-783168032F06}" type="presParOf" srcId="{904B5CA3-24CE-47EA-A73A-93E1BB3BDA97}" destId="{4A7F89E1-5704-4C6B-99CE-C0E752DD830D}" srcOrd="0" destOrd="0" presId="urn:microsoft.com/office/officeart/2018/2/layout/IconVerticalSolidList"/>
    <dgm:cxn modelId="{B46CA36F-B27C-F949-9A76-726AFF2D80C7}" type="presParOf" srcId="{904B5CA3-24CE-47EA-A73A-93E1BB3BDA97}" destId="{C5CC2889-725D-433A-9753-3DEFF8F907D8}" srcOrd="1" destOrd="0" presId="urn:microsoft.com/office/officeart/2018/2/layout/IconVerticalSolidList"/>
    <dgm:cxn modelId="{F957D2E5-C517-F645-8146-93857FB48945}" type="presParOf" srcId="{904B5CA3-24CE-47EA-A73A-93E1BB3BDA97}" destId="{18DEA5B9-8354-4599-8279-AED0C0A68F73}" srcOrd="2" destOrd="0" presId="urn:microsoft.com/office/officeart/2018/2/layout/IconVerticalSolidList"/>
    <dgm:cxn modelId="{A9877EEC-E646-6E46-BF4C-56DBBF3D8931}" type="presParOf" srcId="{904B5CA3-24CE-47EA-A73A-93E1BB3BDA97}" destId="{0778CEB3-30C4-4C9B-9C59-3FC242D23678}" srcOrd="3" destOrd="0" presId="urn:microsoft.com/office/officeart/2018/2/layout/IconVerticalSolidList"/>
    <dgm:cxn modelId="{49051C57-906E-C240-85E5-5A84059EB376}" type="presParOf" srcId="{99084328-7B36-4407-A79F-DFB9F0EE6BA9}" destId="{05985C9A-A9E4-45E8-B8E5-FD65E491FC4F}" srcOrd="1" destOrd="0" presId="urn:microsoft.com/office/officeart/2018/2/layout/IconVerticalSolidList"/>
    <dgm:cxn modelId="{5E90F55D-A308-6543-ABE1-C347F2312374}" type="presParOf" srcId="{99084328-7B36-4407-A79F-DFB9F0EE6BA9}" destId="{E99859E6-0808-4697-9817-D4305AE2509D}" srcOrd="2" destOrd="0" presId="urn:microsoft.com/office/officeart/2018/2/layout/IconVerticalSolidList"/>
    <dgm:cxn modelId="{A5140188-4898-3541-BDE1-CE9DAD00BD05}" type="presParOf" srcId="{E99859E6-0808-4697-9817-D4305AE2509D}" destId="{C5081399-E79C-4DDA-B11E-700BDA94CDCD}" srcOrd="0" destOrd="0" presId="urn:microsoft.com/office/officeart/2018/2/layout/IconVerticalSolidList"/>
    <dgm:cxn modelId="{E4DE4FBD-5CD8-4344-856F-74676DC2735C}" type="presParOf" srcId="{E99859E6-0808-4697-9817-D4305AE2509D}" destId="{6FE2F326-8726-4452-8288-33A1FFCC66C7}" srcOrd="1" destOrd="0" presId="urn:microsoft.com/office/officeart/2018/2/layout/IconVerticalSolidList"/>
    <dgm:cxn modelId="{F8D0DF6E-BB68-0848-9E93-38BC74A18D23}" type="presParOf" srcId="{E99859E6-0808-4697-9817-D4305AE2509D}" destId="{0C82850F-3F9B-45F7-8069-BF156E91BB06}" srcOrd="2" destOrd="0" presId="urn:microsoft.com/office/officeart/2018/2/layout/IconVerticalSolidList"/>
    <dgm:cxn modelId="{8CFBF5CC-DAC0-A341-8CB5-2DA0DBC38EAC}" type="presParOf" srcId="{E99859E6-0808-4697-9817-D4305AE2509D}" destId="{D73A3DEB-B727-4C3C-8D40-9CCFF586E9D2}" srcOrd="3" destOrd="0" presId="urn:microsoft.com/office/officeart/2018/2/layout/IconVerticalSolidList"/>
    <dgm:cxn modelId="{C14C7F5E-4611-8341-B9A1-F5457B0C0133}" type="presParOf" srcId="{99084328-7B36-4407-A79F-DFB9F0EE6BA9}" destId="{B76376B9-3FC0-4F51-8B97-5BD1925A7AE8}" srcOrd="3" destOrd="0" presId="urn:microsoft.com/office/officeart/2018/2/layout/IconVerticalSolidList"/>
    <dgm:cxn modelId="{04399214-617B-DF48-A6F8-2BAA3FAB8026}" type="presParOf" srcId="{99084328-7B36-4407-A79F-DFB9F0EE6BA9}" destId="{3851F0B3-0CB0-4664-82D4-1FBEB33F5ABC}" srcOrd="4" destOrd="0" presId="urn:microsoft.com/office/officeart/2018/2/layout/IconVerticalSolidList"/>
    <dgm:cxn modelId="{26781705-A464-6C45-8398-679A4A441E35}" type="presParOf" srcId="{3851F0B3-0CB0-4664-82D4-1FBEB33F5ABC}" destId="{303326CE-8778-4D12-B758-1F550EBAF285}" srcOrd="0" destOrd="0" presId="urn:microsoft.com/office/officeart/2018/2/layout/IconVerticalSolidList"/>
    <dgm:cxn modelId="{214287E5-28BA-D344-8AC5-164A60C86C45}" type="presParOf" srcId="{3851F0B3-0CB0-4664-82D4-1FBEB33F5ABC}" destId="{C89D8A1F-B267-45B6-AB41-8B4EF3099A83}" srcOrd="1" destOrd="0" presId="urn:microsoft.com/office/officeart/2018/2/layout/IconVerticalSolidList"/>
    <dgm:cxn modelId="{351DA339-78C9-D841-85B2-38965C4440E1}" type="presParOf" srcId="{3851F0B3-0CB0-4664-82D4-1FBEB33F5ABC}" destId="{347CC61D-A35F-4A59-AEFA-F3F075D5F2EC}" srcOrd="2" destOrd="0" presId="urn:microsoft.com/office/officeart/2018/2/layout/IconVerticalSolidList"/>
    <dgm:cxn modelId="{95D9D8CC-66BF-854B-8A07-E80255A150FE}" type="presParOf" srcId="{3851F0B3-0CB0-4664-82D4-1FBEB33F5ABC}" destId="{7CF7FB25-FA6A-44D2-A575-71BF039F161F}" srcOrd="3" destOrd="0" presId="urn:microsoft.com/office/officeart/2018/2/layout/IconVerticalSolidList"/>
    <dgm:cxn modelId="{0DD5B8AA-A9E7-1344-875B-BF8AD1387EF5}" type="presParOf" srcId="{99084328-7B36-4407-A79F-DFB9F0EE6BA9}" destId="{CA69CCF7-3ACC-4FD1-B6BE-CA9069C10023}" srcOrd="5" destOrd="0" presId="urn:microsoft.com/office/officeart/2018/2/layout/IconVerticalSolidList"/>
    <dgm:cxn modelId="{929558C9-FE7E-CF4F-9B1A-225BD9663FAB}" type="presParOf" srcId="{99084328-7B36-4407-A79F-DFB9F0EE6BA9}" destId="{72E84BB6-8A62-44AB-A96C-75A91D73892E}" srcOrd="6" destOrd="0" presId="urn:microsoft.com/office/officeart/2018/2/layout/IconVerticalSolidList"/>
    <dgm:cxn modelId="{5318B9A3-E67E-F342-8942-7920F0606AEA}" type="presParOf" srcId="{72E84BB6-8A62-44AB-A96C-75A91D73892E}" destId="{933BA545-1C2E-45DE-80A3-EAA4C66A11AD}" srcOrd="0" destOrd="0" presId="urn:microsoft.com/office/officeart/2018/2/layout/IconVerticalSolidList"/>
    <dgm:cxn modelId="{17A6D0C5-4B16-A74E-A6CD-B765FB97E95F}" type="presParOf" srcId="{72E84BB6-8A62-44AB-A96C-75A91D73892E}" destId="{DFEF6D3F-2E72-4252-8D30-6980F2F07389}" srcOrd="1" destOrd="0" presId="urn:microsoft.com/office/officeart/2018/2/layout/IconVerticalSolidList"/>
    <dgm:cxn modelId="{6CECF4AA-1D76-B144-9525-C37C0B0F35EB}" type="presParOf" srcId="{72E84BB6-8A62-44AB-A96C-75A91D73892E}" destId="{8AB38FAB-31F6-47EF-8ACE-2A21E05F1554}" srcOrd="2" destOrd="0" presId="urn:microsoft.com/office/officeart/2018/2/layout/IconVerticalSolidList"/>
    <dgm:cxn modelId="{5D4C6501-6F3B-3C4E-B533-551DFCB96C12}" type="presParOf" srcId="{72E84BB6-8A62-44AB-A96C-75A91D73892E}" destId="{C0F80404-CF8D-477B-8727-02B538AA660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F89E1-5704-4C6B-99CE-C0E752DD830D}">
      <dsp:nvSpPr>
        <dsp:cNvPr id="0" name=""/>
        <dsp:cNvSpPr/>
      </dsp:nvSpPr>
      <dsp:spPr>
        <a:xfrm>
          <a:off x="0" y="4075"/>
          <a:ext cx="10576558" cy="8846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CC2889-725D-433A-9753-3DEFF8F907D8}">
      <dsp:nvSpPr>
        <dsp:cNvPr id="0" name=""/>
        <dsp:cNvSpPr/>
      </dsp:nvSpPr>
      <dsp:spPr>
        <a:xfrm>
          <a:off x="267618" y="203130"/>
          <a:ext cx="487055" cy="4865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78CEB3-30C4-4C9B-9C59-3FC242D23678}">
      <dsp:nvSpPr>
        <dsp:cNvPr id="0" name=""/>
        <dsp:cNvSpPr/>
      </dsp:nvSpPr>
      <dsp:spPr>
        <a:xfrm>
          <a:off x="1022292" y="4075"/>
          <a:ext cx="9308261" cy="885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21" tIns="93721" rIns="93721" bIns="93721" numCol="1" spcCol="1270" anchor="ctr" anchorCtr="0">
          <a:noAutofit/>
        </a:bodyPr>
        <a:lstStyle/>
        <a:p>
          <a:pPr marL="0" lvl="0" indent="0" algn="l" defTabSz="622300">
            <a:lnSpc>
              <a:spcPct val="100000"/>
            </a:lnSpc>
            <a:spcBef>
              <a:spcPct val="0"/>
            </a:spcBef>
            <a:spcAft>
              <a:spcPct val="35000"/>
            </a:spcAft>
            <a:buNone/>
          </a:pPr>
          <a:r>
            <a:rPr lang="en-GB" sz="1400" kern="1200"/>
            <a:t>1. Prepare a list of any questions for the session and take along relevant materials – notes, images, articles etc.</a:t>
          </a:r>
          <a:endParaRPr lang="en-US" sz="1400" kern="1200"/>
        </a:p>
      </dsp:txBody>
      <dsp:txXfrm>
        <a:off x="1022292" y="4075"/>
        <a:ext cx="9308261" cy="885554"/>
      </dsp:txXfrm>
    </dsp:sp>
    <dsp:sp modelId="{C5081399-E79C-4DDA-B11E-700BDA94CDCD}">
      <dsp:nvSpPr>
        <dsp:cNvPr id="0" name=""/>
        <dsp:cNvSpPr/>
      </dsp:nvSpPr>
      <dsp:spPr>
        <a:xfrm>
          <a:off x="0" y="1097996"/>
          <a:ext cx="10576558" cy="8846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E2F326-8726-4452-8288-33A1FFCC66C7}">
      <dsp:nvSpPr>
        <dsp:cNvPr id="0" name=""/>
        <dsp:cNvSpPr/>
      </dsp:nvSpPr>
      <dsp:spPr>
        <a:xfrm>
          <a:off x="267618" y="1297051"/>
          <a:ext cx="487055" cy="4865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3A3DEB-B727-4C3C-8D40-9CCFF586E9D2}">
      <dsp:nvSpPr>
        <dsp:cNvPr id="0" name=""/>
        <dsp:cNvSpPr/>
      </dsp:nvSpPr>
      <dsp:spPr>
        <a:xfrm>
          <a:off x="1022292" y="1097996"/>
          <a:ext cx="9308261" cy="885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21" tIns="93721" rIns="93721" bIns="93721" numCol="1" spcCol="1270" anchor="ctr" anchorCtr="0">
          <a:noAutofit/>
        </a:bodyPr>
        <a:lstStyle/>
        <a:p>
          <a:pPr marL="0" lvl="0" indent="0" algn="l" defTabSz="622300">
            <a:lnSpc>
              <a:spcPct val="100000"/>
            </a:lnSpc>
            <a:spcBef>
              <a:spcPct val="0"/>
            </a:spcBef>
            <a:spcAft>
              <a:spcPct val="35000"/>
            </a:spcAft>
            <a:buNone/>
          </a:pPr>
          <a:r>
            <a:rPr lang="en-GB" sz="1400" kern="1200"/>
            <a:t>2. If you submit drafts of work a few days before the supervision tutorial, it is possible that the supervisor may not have enough time to read it thoroughly, so ensure that you have key points or passages already in mind as you enter the tutorial. Most supervisors will accept drafts via email, but a few days’ notice is still needed to allow time for reading and comment as they have other jobs to do within and outside </a:t>
          </a:r>
          <a:br>
            <a:rPr lang="en-GB" sz="1400" kern="1200"/>
          </a:br>
          <a:r>
            <a:rPr lang="en-GB" sz="1400" kern="1200"/>
            <a:t>the University.</a:t>
          </a:r>
          <a:endParaRPr lang="en-US" sz="1400" kern="1200"/>
        </a:p>
      </dsp:txBody>
      <dsp:txXfrm>
        <a:off x="1022292" y="1097996"/>
        <a:ext cx="9308261" cy="885554"/>
      </dsp:txXfrm>
    </dsp:sp>
    <dsp:sp modelId="{303326CE-8778-4D12-B758-1F550EBAF285}">
      <dsp:nvSpPr>
        <dsp:cNvPr id="0" name=""/>
        <dsp:cNvSpPr/>
      </dsp:nvSpPr>
      <dsp:spPr>
        <a:xfrm>
          <a:off x="0" y="2191916"/>
          <a:ext cx="10576558" cy="8846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D8A1F-B267-45B6-AB41-8B4EF3099A83}">
      <dsp:nvSpPr>
        <dsp:cNvPr id="0" name=""/>
        <dsp:cNvSpPr/>
      </dsp:nvSpPr>
      <dsp:spPr>
        <a:xfrm>
          <a:off x="267618" y="2390972"/>
          <a:ext cx="487055" cy="4865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F7FB25-FA6A-44D2-A575-71BF039F161F}">
      <dsp:nvSpPr>
        <dsp:cNvPr id="0" name=""/>
        <dsp:cNvSpPr/>
      </dsp:nvSpPr>
      <dsp:spPr>
        <a:xfrm>
          <a:off x="1022292" y="2191916"/>
          <a:ext cx="9308261" cy="885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21" tIns="93721" rIns="93721" bIns="93721" numCol="1" spcCol="1270" anchor="ctr" anchorCtr="0">
          <a:noAutofit/>
        </a:bodyPr>
        <a:lstStyle/>
        <a:p>
          <a:pPr marL="0" lvl="0" indent="0" algn="l" defTabSz="622300">
            <a:lnSpc>
              <a:spcPct val="100000"/>
            </a:lnSpc>
            <a:spcBef>
              <a:spcPct val="0"/>
            </a:spcBef>
            <a:spcAft>
              <a:spcPct val="35000"/>
            </a:spcAft>
            <a:buNone/>
          </a:pPr>
          <a:r>
            <a:rPr lang="en-GB" sz="1400" kern="1200"/>
            <a:t>3. Record tutorials: supervisors use record sheets that summarise points discussed and what objectives might be met by the next tutorial. Either the student or the supervisor may complete these record sheets and both sign the sheet to confirm it as a fair record of the tutorial. Be sure to use these sheets to clarify what work was agreed for your next tutorial.</a:t>
          </a:r>
          <a:endParaRPr lang="en-US" sz="1400" kern="1200"/>
        </a:p>
      </dsp:txBody>
      <dsp:txXfrm>
        <a:off x="1022292" y="2191916"/>
        <a:ext cx="9308261" cy="885554"/>
      </dsp:txXfrm>
    </dsp:sp>
    <dsp:sp modelId="{933BA545-1C2E-45DE-80A3-EAA4C66A11AD}">
      <dsp:nvSpPr>
        <dsp:cNvPr id="0" name=""/>
        <dsp:cNvSpPr/>
      </dsp:nvSpPr>
      <dsp:spPr>
        <a:xfrm>
          <a:off x="0" y="3285837"/>
          <a:ext cx="10576558" cy="8846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EF6D3F-2E72-4252-8D30-6980F2F07389}">
      <dsp:nvSpPr>
        <dsp:cNvPr id="0" name=""/>
        <dsp:cNvSpPr/>
      </dsp:nvSpPr>
      <dsp:spPr>
        <a:xfrm>
          <a:off x="267618" y="3484892"/>
          <a:ext cx="487055" cy="4865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F80404-CF8D-477B-8727-02B538AA6602}">
      <dsp:nvSpPr>
        <dsp:cNvPr id="0" name=""/>
        <dsp:cNvSpPr/>
      </dsp:nvSpPr>
      <dsp:spPr>
        <a:xfrm>
          <a:off x="1022292" y="3285837"/>
          <a:ext cx="9308261" cy="885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21" tIns="93721" rIns="93721" bIns="93721" numCol="1" spcCol="1270" anchor="ctr" anchorCtr="0">
          <a:noAutofit/>
        </a:bodyPr>
        <a:lstStyle/>
        <a:p>
          <a:pPr marL="0" lvl="0" indent="0" algn="l" defTabSz="622300">
            <a:lnSpc>
              <a:spcPct val="100000"/>
            </a:lnSpc>
            <a:spcBef>
              <a:spcPct val="0"/>
            </a:spcBef>
            <a:spcAft>
              <a:spcPct val="35000"/>
            </a:spcAft>
            <a:buNone/>
          </a:pPr>
          <a:r>
            <a:rPr lang="en-GB" sz="1400" kern="1200"/>
            <a:t>4. Make notes during tutorials: this is encouraged whether or not students complete the record sheet – it can be easy to forget what has been said and extra clarity is always helpful. </a:t>
          </a:r>
          <a:endParaRPr lang="en-US" sz="1400" kern="1200"/>
        </a:p>
      </dsp:txBody>
      <dsp:txXfrm>
        <a:off x="1022292" y="3285837"/>
        <a:ext cx="9308261" cy="88555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626F3DA5-BD10-E842-B19F-52264BC5B866}" type="datetimeFigureOut">
              <a:rPr lang="en-US" smtClean="0"/>
              <a:t>8/11/26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300882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6F3DA5-BD10-E842-B19F-52264BC5B866}" type="datetimeFigureOut">
              <a:rPr lang="en-US" smtClean="0"/>
              <a:t>8/11/26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1123067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626F3DA5-BD10-E842-B19F-52264BC5B866}" type="datetimeFigureOut">
              <a:rPr lang="en-US" smtClean="0"/>
              <a:t>8/11/26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2108638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626F3DA5-BD10-E842-B19F-52264BC5B866}" type="datetimeFigureOut">
              <a:rPr lang="en-US" smtClean="0"/>
              <a:t>8/11/26</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584578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626F3DA5-BD10-E842-B19F-52264BC5B866}" type="datetimeFigureOut">
              <a:rPr lang="en-US" smtClean="0"/>
              <a:t>8/11/26</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1187497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26F3DA5-BD10-E842-B19F-52264BC5B866}" type="datetimeFigureOut">
              <a:rPr lang="en-US" smtClean="0"/>
              <a:t>8/11/26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2440486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626F3DA5-BD10-E842-B19F-52264BC5B866}" type="datetimeFigureOut">
              <a:rPr lang="en-US" smtClean="0"/>
              <a:t>8/11/26</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113044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26F3DA5-BD10-E842-B19F-52264BC5B866}" type="datetimeFigureOut">
              <a:rPr lang="en-US" smtClean="0"/>
              <a:t>8/11/26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792755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626F3DA5-BD10-E842-B19F-52264BC5B866}" type="datetimeFigureOut">
              <a:rPr lang="en-US" smtClean="0"/>
              <a:t>8/11/26</a:t>
            </a:fld>
            <a:endParaRPr lang="en-US"/>
          </a:p>
        </p:txBody>
      </p:sp>
      <p:sp>
        <p:nvSpPr>
          <p:cNvPr id="6" name="Footer Placeholder 5"/>
          <p:cNvSpPr>
            <a:spLocks noGrp="1"/>
          </p:cNvSpPr>
          <p:nvPr>
            <p:ph type="ftr" sz="quarter" idx="11"/>
          </p:nvPr>
        </p:nvSpPr>
        <p:spPr>
          <a:xfrm>
            <a:off x="804672" y="6227064"/>
            <a:ext cx="5942203" cy="320040"/>
          </a:xfrm>
        </p:spPr>
        <p:txBody>
          <a:bodyPr/>
          <a:lstStyle/>
          <a:p>
            <a:r>
              <a:rPr lang="en-US"/>
              <a:t>
              </a:t>
            </a:r>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1372375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6F3DA5-BD10-E842-B19F-52264BC5B866}" type="datetimeFigureOut">
              <a:rPr lang="en-US" smtClean="0"/>
              <a:t>8/11/26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3868019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626F3DA5-BD10-E842-B19F-52264BC5B866}" type="datetimeFigureOut">
              <a:rPr lang="en-US" smtClean="0"/>
              <a:t>8/11/26</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1F3E098-2D6E-0C4B-8E19-D296405E3A57}" type="slidenum">
              <a:rPr lang="en-US" smtClean="0"/>
              <a:t>‹#›</a:t>
            </a:fld>
            <a:endParaRPr lang="en-US"/>
          </a:p>
        </p:txBody>
      </p:sp>
    </p:spTree>
    <p:extLst>
      <p:ext uri="{BB962C8B-B14F-4D97-AF65-F5344CB8AC3E}">
        <p14:creationId xmlns:p14="http://schemas.microsoft.com/office/powerpoint/2010/main" val="200146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626F3DA5-BD10-E842-B19F-52264BC5B866}" type="datetimeFigureOut">
              <a:rPr lang="en-US" smtClean="0"/>
              <a:t>8/11/26</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1F3E098-2D6E-0C4B-8E19-D296405E3A57}" type="slidenum">
              <a:rPr lang="en-US" smtClean="0"/>
              <a:t>‹#›</a:t>
            </a:fld>
            <a:endParaRPr lang="en-US"/>
          </a:p>
        </p:txBody>
      </p:sp>
    </p:spTree>
    <p:extLst>
      <p:ext uri="{BB962C8B-B14F-4D97-AF65-F5344CB8AC3E}">
        <p14:creationId xmlns:p14="http://schemas.microsoft.com/office/powerpoint/2010/main" val="410937623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ac.uk/librar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2"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44"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2" name="Title 1">
            <a:extLst>
              <a:ext uri="{FF2B5EF4-FFF2-40B4-BE49-F238E27FC236}">
                <a16:creationId xmlns:a16="http://schemas.microsoft.com/office/drawing/2014/main" id="{ADD9F513-93ED-F34D-81D7-6A67D73BFA37}"/>
              </a:ext>
            </a:extLst>
          </p:cNvPr>
          <p:cNvSpPr>
            <a:spLocks noGrp="1"/>
          </p:cNvSpPr>
          <p:nvPr>
            <p:ph type="ctrTitle"/>
          </p:nvPr>
        </p:nvSpPr>
        <p:spPr>
          <a:xfrm>
            <a:off x="2037374" y="1263404"/>
            <a:ext cx="8247189" cy="3115075"/>
          </a:xfrm>
        </p:spPr>
        <p:txBody>
          <a:bodyPr>
            <a:normAutofit/>
          </a:bodyPr>
          <a:lstStyle/>
          <a:p>
            <a:pPr algn="l"/>
            <a:r>
              <a:rPr lang="en-US" sz="7200">
                <a:solidFill>
                  <a:schemeClr val="accent1"/>
                </a:solidFill>
                <a:latin typeface="Helvetica Neue Medium" panose="02000503000000020004" pitchFamily="2" charset="0"/>
                <a:ea typeface="Helvetica Neue Medium" panose="02000503000000020004" pitchFamily="2" charset="0"/>
                <a:cs typeface="Helvetica Neue Medium" panose="02000503000000020004" pitchFamily="2" charset="0"/>
              </a:rPr>
              <a:t>Independent </a:t>
            </a:r>
            <a:br>
              <a:rPr lang="en-US" sz="7200">
                <a:solidFill>
                  <a:schemeClr val="accent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7200">
                <a:solidFill>
                  <a:schemeClr val="accent1"/>
                </a:solidFill>
                <a:latin typeface="Helvetica Neue Medium" panose="02000503000000020004" pitchFamily="2" charset="0"/>
                <a:ea typeface="Helvetica Neue Medium" panose="02000503000000020004" pitchFamily="2" charset="0"/>
                <a:cs typeface="Helvetica Neue Medium" panose="02000503000000020004" pitchFamily="2" charset="0"/>
              </a:rPr>
              <a:t>Project 2026</a:t>
            </a:r>
          </a:p>
        </p:txBody>
      </p:sp>
      <p:sp>
        <p:nvSpPr>
          <p:cNvPr id="3" name="Subtitle 2">
            <a:extLst>
              <a:ext uri="{FF2B5EF4-FFF2-40B4-BE49-F238E27FC236}">
                <a16:creationId xmlns:a16="http://schemas.microsoft.com/office/drawing/2014/main" id="{A6F805A1-4585-D34F-9EF0-371FA88EC988}"/>
              </a:ext>
            </a:extLst>
          </p:cNvPr>
          <p:cNvSpPr>
            <a:spLocks noGrp="1"/>
          </p:cNvSpPr>
          <p:nvPr>
            <p:ph type="subTitle" idx="1"/>
          </p:nvPr>
        </p:nvSpPr>
        <p:spPr>
          <a:xfrm>
            <a:off x="2037374" y="4560432"/>
            <a:ext cx="8300202" cy="1228171"/>
          </a:xfrm>
        </p:spPr>
        <p:txBody>
          <a:bodyPr>
            <a:normAutofit/>
          </a:bodyPr>
          <a:lstStyle/>
          <a:p>
            <a:pPr algn="l"/>
            <a:r>
              <a:rPr lang="en-US" sz="2400">
                <a:solidFill>
                  <a:schemeClr val="tx1"/>
                </a:solidFill>
              </a:rPr>
              <a:t>ADVA6000</a:t>
            </a:r>
          </a:p>
        </p:txBody>
      </p:sp>
      <p:sp>
        <p:nvSpPr>
          <p:cNvPr id="62" name="Isosceles Triangle 61">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90253" y="3276595"/>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895770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2" name="Title 1">
            <a:extLst>
              <a:ext uri="{FF2B5EF4-FFF2-40B4-BE49-F238E27FC236}">
                <a16:creationId xmlns:a16="http://schemas.microsoft.com/office/drawing/2014/main" id="{027DCF3A-EC9D-B54B-903C-9DFB892371A7}"/>
              </a:ext>
            </a:extLst>
          </p:cNvPr>
          <p:cNvSpPr>
            <a:spLocks noGrp="1"/>
          </p:cNvSpPr>
          <p:nvPr>
            <p:ph type="title"/>
          </p:nvPr>
        </p:nvSpPr>
        <p:spPr>
          <a:xfrm>
            <a:off x="4067177" y="630936"/>
            <a:ext cx="6677553" cy="1353310"/>
          </a:xfrm>
        </p:spPr>
        <p:txBody>
          <a:bodyPr anchor="b">
            <a:normAutofit/>
          </a:bodyPr>
          <a:lstStyle/>
          <a:p>
            <a:pPr algn="l"/>
            <a:r>
              <a:rPr lang="en-US" sz="36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Three Parts</a:t>
            </a:r>
          </a:p>
        </p:txBody>
      </p:sp>
      <p:sp>
        <p:nvSpPr>
          <p:cNvPr id="3" name="Content Placeholder 2">
            <a:extLst>
              <a:ext uri="{FF2B5EF4-FFF2-40B4-BE49-F238E27FC236}">
                <a16:creationId xmlns:a16="http://schemas.microsoft.com/office/drawing/2014/main" id="{8591FAE1-8028-2B42-B0CB-0ADDBFD25FDF}"/>
              </a:ext>
            </a:extLst>
          </p:cNvPr>
          <p:cNvSpPr>
            <a:spLocks noGrp="1"/>
          </p:cNvSpPr>
          <p:nvPr>
            <p:ph idx="1"/>
          </p:nvPr>
        </p:nvSpPr>
        <p:spPr>
          <a:xfrm>
            <a:off x="4067177" y="2161348"/>
            <a:ext cx="6677551" cy="3890460"/>
          </a:xfrm>
        </p:spPr>
        <p:txBody>
          <a:bodyPr anchor="ctr">
            <a:normAutofit/>
          </a:bodyPr>
          <a:lstStyle/>
          <a:p>
            <a:r>
              <a:rPr lang="en-GB" sz="1600" b="1">
                <a:latin typeface="Helvetica Neue" panose="02000503000000020004" pitchFamily="2" charset="0"/>
                <a:ea typeface="Helvetica Neue" panose="02000503000000020004" pitchFamily="2" charset="0"/>
                <a:cs typeface="Helvetica Neue" panose="02000503000000020004" pitchFamily="2" charset="0"/>
              </a:rPr>
              <a:t>Part One – ‘The Big Idea’ </a:t>
            </a:r>
            <a:br>
              <a:rPr lang="en-GB" sz="1600">
                <a:latin typeface="Helvetica Neue" panose="02000503000000020004" pitchFamily="2" charset="0"/>
                <a:ea typeface="Helvetica Neue" panose="02000503000000020004" pitchFamily="2" charset="0"/>
                <a:cs typeface="Helvetica Neue" panose="02000503000000020004" pitchFamily="2" charset="0"/>
              </a:rPr>
            </a:br>
            <a:r>
              <a:rPr lang="en-GB" sz="1600">
                <a:latin typeface="Helvetica Neue" panose="02000503000000020004" pitchFamily="2" charset="0"/>
                <a:ea typeface="Helvetica Neue" panose="02000503000000020004" pitchFamily="2" charset="0"/>
                <a:cs typeface="Helvetica Neue" panose="02000503000000020004" pitchFamily="2" charset="0"/>
              </a:rPr>
              <a:t>5000 words (An extended essay)</a:t>
            </a:r>
            <a:br>
              <a:rPr lang="en-GB" sz="1600">
                <a:latin typeface="Helvetica Neue" panose="02000503000000020004" pitchFamily="2" charset="0"/>
                <a:ea typeface="Helvetica Neue" panose="02000503000000020004" pitchFamily="2" charset="0"/>
                <a:cs typeface="Helvetica Neue" panose="02000503000000020004" pitchFamily="2" charset="0"/>
              </a:rPr>
            </a:br>
            <a:r>
              <a:rPr lang="en-GB" sz="1600">
                <a:latin typeface="Helvetica Neue" panose="02000503000000020004" pitchFamily="2" charset="0"/>
                <a:ea typeface="Helvetica Neue" panose="02000503000000020004" pitchFamily="2" charset="0"/>
                <a:cs typeface="Helvetica Neue" panose="02000503000000020004" pitchFamily="2" charset="0"/>
              </a:rPr>
              <a:t>50% contribution to overall module</a:t>
            </a:r>
          </a:p>
          <a:p>
            <a:endParaRPr lang="en-GB" sz="1600">
              <a:latin typeface="Helvetica Neue" panose="02000503000000020004" pitchFamily="2" charset="0"/>
              <a:ea typeface="Helvetica Neue" panose="02000503000000020004" pitchFamily="2" charset="0"/>
              <a:cs typeface="Helvetica Neue" panose="02000503000000020004" pitchFamily="2" charset="0"/>
            </a:endParaRPr>
          </a:p>
          <a:p>
            <a:r>
              <a:rPr lang="en-GB" sz="1600" b="1">
                <a:latin typeface="Helvetica Neue" panose="02000503000000020004" pitchFamily="2" charset="0"/>
                <a:ea typeface="Helvetica Neue" panose="02000503000000020004" pitchFamily="2" charset="0"/>
                <a:cs typeface="Helvetica Neue" panose="02000503000000020004" pitchFamily="2" charset="0"/>
              </a:rPr>
              <a:t>Part Two – Practice Based Project </a:t>
            </a:r>
            <a:br>
              <a:rPr lang="en-GB" sz="1600">
                <a:latin typeface="Helvetica Neue" panose="02000503000000020004" pitchFamily="2" charset="0"/>
                <a:ea typeface="Helvetica Neue" panose="02000503000000020004" pitchFamily="2" charset="0"/>
                <a:cs typeface="Helvetica Neue" panose="02000503000000020004" pitchFamily="2" charset="0"/>
              </a:rPr>
            </a:br>
            <a:r>
              <a:rPr lang="en-GB" sz="1600">
                <a:latin typeface="Helvetica Neue" panose="02000503000000020004" pitchFamily="2" charset="0"/>
                <a:ea typeface="Helvetica Neue" panose="02000503000000020004" pitchFamily="2" charset="0"/>
                <a:cs typeface="Helvetica Neue" panose="02000503000000020004" pitchFamily="2" charset="0"/>
              </a:rPr>
              <a:t>40% contribution to overall module</a:t>
            </a:r>
          </a:p>
          <a:p>
            <a:endParaRPr lang="en-GB" sz="1600">
              <a:latin typeface="Helvetica Neue" panose="02000503000000020004" pitchFamily="2" charset="0"/>
              <a:ea typeface="Helvetica Neue" panose="02000503000000020004" pitchFamily="2" charset="0"/>
              <a:cs typeface="Helvetica Neue" panose="02000503000000020004" pitchFamily="2" charset="0"/>
            </a:endParaRPr>
          </a:p>
          <a:p>
            <a:r>
              <a:rPr lang="en-GB" sz="1600" b="1">
                <a:latin typeface="Helvetica Neue" panose="02000503000000020004" pitchFamily="2" charset="0"/>
                <a:ea typeface="Helvetica Neue" panose="02000503000000020004" pitchFamily="2" charset="0"/>
                <a:cs typeface="Helvetica Neue" panose="02000503000000020004" pitchFamily="2" charset="0"/>
              </a:rPr>
              <a:t>Part Three – 10 minute Presentation</a:t>
            </a:r>
            <a:br>
              <a:rPr lang="en-GB" sz="1600">
                <a:latin typeface="Helvetica Neue" panose="02000503000000020004" pitchFamily="2" charset="0"/>
                <a:ea typeface="Helvetica Neue" panose="02000503000000020004" pitchFamily="2" charset="0"/>
                <a:cs typeface="Helvetica Neue" panose="02000503000000020004" pitchFamily="2" charset="0"/>
              </a:rPr>
            </a:br>
            <a:r>
              <a:rPr lang="en-GB" sz="1600">
                <a:latin typeface="Helvetica Neue" panose="02000503000000020004" pitchFamily="2" charset="0"/>
                <a:ea typeface="Helvetica Neue" panose="02000503000000020004" pitchFamily="2" charset="0"/>
                <a:cs typeface="Helvetica Neue" panose="02000503000000020004" pitchFamily="2" charset="0"/>
              </a:rPr>
              <a:t>10% contribution to overall module</a:t>
            </a:r>
            <a:endParaRPr lang="en-US" sz="160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146613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9C294-A82A-2E4C-A77B-F4303BA3F48B}"/>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Deadline</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7B22DF-465F-B646-A864-EE707CB15A65}"/>
              </a:ext>
            </a:extLst>
          </p:cNvPr>
          <p:cNvSpPr>
            <a:spLocks noGrp="1"/>
          </p:cNvSpPr>
          <p:nvPr>
            <p:ph idx="1"/>
          </p:nvPr>
        </p:nvSpPr>
        <p:spPr>
          <a:xfrm>
            <a:off x="4983164" y="960120"/>
            <a:ext cx="5511800" cy="4171278"/>
          </a:xfrm>
        </p:spPr>
        <p:txBody>
          <a:bodyPr>
            <a:normAutofit/>
          </a:bodyPr>
          <a:lstStyle/>
          <a:p>
            <a:r>
              <a:rPr lang="en-US" dirty="0">
                <a:latin typeface="Helvetica Neue Medium" panose="02000503000000020004" pitchFamily="2" charset="0"/>
                <a:ea typeface="Helvetica Neue Medium" panose="02000503000000020004" pitchFamily="2" charset="0"/>
                <a:cs typeface="Helvetica Neue Medium" panose="02000503000000020004" pitchFamily="2" charset="0"/>
              </a:rPr>
              <a:t>1pm on Thursday </a:t>
            </a:r>
          </a:p>
          <a:p>
            <a:r>
              <a:rPr lang="en-US" dirty="0">
                <a:latin typeface="Helvetica Neue Medium" panose="02000503000000020004" pitchFamily="2" charset="0"/>
                <a:ea typeface="Helvetica Neue Medium" panose="02000503000000020004" pitchFamily="2" charset="0"/>
                <a:cs typeface="Helvetica Neue Medium" panose="02000503000000020004" pitchFamily="2" charset="0"/>
              </a:rPr>
              <a:t>10 December 2026</a:t>
            </a:r>
          </a:p>
        </p:txBody>
      </p:sp>
    </p:spTree>
    <p:extLst>
      <p:ext uri="{BB962C8B-B14F-4D97-AF65-F5344CB8AC3E}">
        <p14:creationId xmlns:p14="http://schemas.microsoft.com/office/powerpoint/2010/main" val="1656231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07DBC-65E7-4145-8862-07AF1EDF5946}"/>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How to Submit</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34C61B-C043-6446-872B-F2D6AE98ECEB}"/>
              </a:ext>
            </a:extLst>
          </p:cNvPr>
          <p:cNvSpPr>
            <a:spLocks noGrp="1"/>
          </p:cNvSpPr>
          <p:nvPr>
            <p:ph idx="1"/>
          </p:nvPr>
        </p:nvSpPr>
        <p:spPr>
          <a:xfrm>
            <a:off x="4983164" y="960120"/>
            <a:ext cx="5511800" cy="4171278"/>
          </a:xfrm>
        </p:spPr>
        <p:txBody>
          <a:bodyPr>
            <a:normAutofit/>
          </a:bodyPr>
          <a:lstStyle/>
          <a:p>
            <a:r>
              <a:rPr lang="en-GB" b="1">
                <a:latin typeface="Helvetica Neue" panose="02000503000000020004" pitchFamily="2" charset="0"/>
                <a:ea typeface="Helvetica Neue" panose="02000503000000020004" pitchFamily="2" charset="0"/>
                <a:cs typeface="Helvetica Neue" panose="02000503000000020004" pitchFamily="2" charset="0"/>
              </a:rPr>
              <a:t>Part One </a:t>
            </a:r>
            <a:r>
              <a:rPr lang="en-GB">
                <a:latin typeface="Helvetica Neue" panose="02000503000000020004" pitchFamily="2" charset="0"/>
                <a:ea typeface="Helvetica Neue" panose="02000503000000020004" pitchFamily="2" charset="0"/>
                <a:cs typeface="Helvetica Neue" panose="02000503000000020004" pitchFamily="2" charset="0"/>
              </a:rPr>
              <a:t>– Turnitin on </a:t>
            </a:r>
            <a:r>
              <a:rPr lang="en-GB" err="1">
                <a:latin typeface="Helvetica Neue" panose="02000503000000020004" pitchFamily="2" charset="0"/>
                <a:ea typeface="Helvetica Neue" panose="02000503000000020004" pitchFamily="2" charset="0"/>
                <a:cs typeface="Helvetica Neue" panose="02000503000000020004" pitchFamily="2" charset="0"/>
              </a:rPr>
              <a:t>moodle</a:t>
            </a:r>
            <a:endParaRPr lang="en-GB">
              <a:latin typeface="Helvetica Neue" panose="02000503000000020004" pitchFamily="2" charset="0"/>
              <a:ea typeface="Helvetica Neue" panose="02000503000000020004" pitchFamily="2" charset="0"/>
              <a:cs typeface="Helvetica Neue" panose="02000503000000020004" pitchFamily="2" charset="0"/>
            </a:endParaRPr>
          </a:p>
          <a:p>
            <a:r>
              <a:rPr lang="en-GB" b="1">
                <a:latin typeface="Helvetica Neue" panose="02000503000000020004" pitchFamily="2" charset="0"/>
                <a:ea typeface="Helvetica Neue" panose="02000503000000020004" pitchFamily="2" charset="0"/>
                <a:cs typeface="Helvetica Neue" panose="02000503000000020004" pitchFamily="2" charset="0"/>
              </a:rPr>
              <a:t>Part Two </a:t>
            </a:r>
            <a:r>
              <a:rPr lang="en-GB">
                <a:latin typeface="Helvetica Neue" panose="02000503000000020004" pitchFamily="2" charset="0"/>
                <a:ea typeface="Helvetica Neue" panose="02000503000000020004" pitchFamily="2" charset="0"/>
                <a:cs typeface="Helvetica Neue" panose="02000503000000020004" pitchFamily="2" charset="0"/>
              </a:rPr>
              <a:t>– Link on will be sent to you on a OneDrive File</a:t>
            </a:r>
          </a:p>
          <a:p>
            <a:r>
              <a:rPr lang="en-GB" b="1">
                <a:latin typeface="Helvetica Neue" panose="02000503000000020004" pitchFamily="2" charset="0"/>
                <a:ea typeface="Helvetica Neue" panose="02000503000000020004" pitchFamily="2" charset="0"/>
                <a:cs typeface="Helvetica Neue" panose="02000503000000020004" pitchFamily="2" charset="0"/>
              </a:rPr>
              <a:t>Part Three </a:t>
            </a:r>
            <a:r>
              <a:rPr lang="en-GB">
                <a:latin typeface="Helvetica Neue" panose="02000503000000020004" pitchFamily="2" charset="0"/>
                <a:ea typeface="Helvetica Neue" panose="02000503000000020004" pitchFamily="2" charset="0"/>
                <a:cs typeface="Helvetica Neue" panose="02000503000000020004" pitchFamily="2" charset="0"/>
              </a:rPr>
              <a:t>– Same Link will be sent to you on a OneDrive File to submit the recording</a:t>
            </a:r>
          </a:p>
          <a:p>
            <a:pPr marL="0" indent="0">
              <a:buNone/>
            </a:pPr>
            <a:endParaRPr lang="en-US" dirty="0"/>
          </a:p>
        </p:txBody>
      </p:sp>
    </p:spTree>
    <p:extLst>
      <p:ext uri="{BB962C8B-B14F-4D97-AF65-F5344CB8AC3E}">
        <p14:creationId xmlns:p14="http://schemas.microsoft.com/office/powerpoint/2010/main" val="2772098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B3B3A-9388-B340-8347-4279139D676D}"/>
              </a:ext>
            </a:extLst>
          </p:cNvPr>
          <p:cNvSpPr>
            <a:spLocks noGrp="1"/>
          </p:cNvSpPr>
          <p:nvPr>
            <p:ph type="title"/>
          </p:nvPr>
        </p:nvSpPr>
        <p:spPr>
          <a:xfrm>
            <a:off x="645459" y="960120"/>
            <a:ext cx="3865695" cy="4171278"/>
          </a:xfrm>
        </p:spPr>
        <p:txBody>
          <a:bodyPr>
            <a:normAutofit/>
          </a:bodyPr>
          <a:lstStyle/>
          <a:p>
            <a:pPr algn="r"/>
            <a: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Learning Outcomes</a:t>
            </a:r>
            <a:br>
              <a:rPr lang="en-GB" sz="4400">
                <a:solidFill>
                  <a:schemeClr val="tx1"/>
                </a:solidFill>
              </a:rPr>
            </a:br>
            <a:endParaRPr lang="en-US" sz="440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D00561-C72E-1245-A6BB-06E7FAE1867C}"/>
              </a:ext>
            </a:extLst>
          </p:cNvPr>
          <p:cNvSpPr>
            <a:spLocks noGrp="1"/>
          </p:cNvSpPr>
          <p:nvPr>
            <p:ph idx="1"/>
          </p:nvPr>
        </p:nvSpPr>
        <p:spPr>
          <a:xfrm>
            <a:off x="4983164" y="960120"/>
            <a:ext cx="5511800" cy="4171278"/>
          </a:xfrm>
        </p:spPr>
        <p:txBody>
          <a:bodyPr>
            <a:normAutofit lnSpcReduction="10000"/>
          </a:bodyPr>
          <a:lstStyle/>
          <a:p>
            <a:pPr fontAlgn="base">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Upon the successful completion of this module, the student should be able to: </a:t>
            </a:r>
          </a:p>
          <a:p>
            <a:pPr lvl="0" fontAlgn="base">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lvl="0" fontAlgn="base">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Evidence in-depth knowledge and critical understanding of principles necessary to underpin their education within their chosen field of study and problem solving techniques applicable to this.  </a:t>
            </a:r>
          </a:p>
          <a:p>
            <a:pPr lvl="0" fontAlgn="base">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Evidence independence of thought and critical evaluation in the production of an independent piece of work, demonstrating transferable skills through exercising initiative and personal responsibility in planning own learning and self-management. </a:t>
            </a:r>
          </a:p>
          <a:p>
            <a:pPr lvl="0" fontAlgn="base">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Organise their knowledge and learning through use of a range of media, and present their work appropriately in a manner that can be understood by specialist and non-specialist audiences. </a:t>
            </a:r>
            <a:r>
              <a:rPr lang="en-GB" sz="1300"/>
              <a:t> </a:t>
            </a:r>
          </a:p>
          <a:p>
            <a:pPr>
              <a:lnSpc>
                <a:spcPct val="110000"/>
              </a:lnSpc>
            </a:pPr>
            <a:endParaRPr lang="en-US" sz="1300"/>
          </a:p>
        </p:txBody>
      </p:sp>
    </p:spTree>
    <p:extLst>
      <p:ext uri="{BB962C8B-B14F-4D97-AF65-F5344CB8AC3E}">
        <p14:creationId xmlns:p14="http://schemas.microsoft.com/office/powerpoint/2010/main" val="1510191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EB2EC9-0543-474D-8CFC-34446B9DF9FC}"/>
              </a:ext>
            </a:extLst>
          </p:cNvPr>
          <p:cNvSpPr>
            <a:spLocks noGrp="1"/>
          </p:cNvSpPr>
          <p:nvPr>
            <p:ph type="title"/>
          </p:nvPr>
        </p:nvSpPr>
        <p:spPr>
          <a:xfrm>
            <a:off x="1" y="960120"/>
            <a:ext cx="4511154" cy="4171278"/>
          </a:xfrm>
        </p:spPr>
        <p:txBody>
          <a:bodyPr>
            <a:normAutofit/>
          </a:bodyPr>
          <a:lstStyle/>
          <a:p>
            <a:pPr algn="r"/>
            <a:br>
              <a:rPr lang="en-GB" sz="3400" dirty="0">
                <a:solidFill>
                  <a:schemeClr val="tx1"/>
                </a:solidFill>
              </a:rPr>
            </a:br>
            <a:r>
              <a:rPr lang="en-GB"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One</a:t>
            </a:r>
            <a:br>
              <a:rPr lang="en-GB"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The 5000 word essay </a:t>
            </a:r>
            <a:br>
              <a:rPr lang="en-GB"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GB"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50% of the </a:t>
            </a:r>
            <a:br>
              <a:rPr lang="en-GB"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whole module</a:t>
            </a:r>
            <a:br>
              <a:rPr lang="en-GB" sz="3400" dirty="0">
                <a:solidFill>
                  <a:schemeClr val="tx1"/>
                </a:solidFill>
              </a:rPr>
            </a:br>
            <a:endParaRPr lang="en-US" sz="3400" dirty="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1E57B76-FD0E-684A-92AE-AFF6A0D5BE71}"/>
              </a:ext>
            </a:extLst>
          </p:cNvPr>
          <p:cNvSpPr>
            <a:spLocks noGrp="1"/>
          </p:cNvSpPr>
          <p:nvPr>
            <p:ph idx="1"/>
          </p:nvPr>
        </p:nvSpPr>
        <p:spPr>
          <a:xfrm>
            <a:off x="4983164" y="960120"/>
            <a:ext cx="5511800" cy="4171278"/>
          </a:xfrm>
        </p:spPr>
        <p:txBody>
          <a:bodyPr>
            <a:normAutofit/>
          </a:bodyPr>
          <a:lstStyle/>
          <a:p>
            <a:r>
              <a:rPr lang="en-GB" dirty="0">
                <a:latin typeface="Helvetica Neue" panose="02000503000000020004" pitchFamily="2" charset="0"/>
                <a:ea typeface="Helvetica Neue" panose="02000503000000020004" pitchFamily="2" charset="0"/>
                <a:cs typeface="Helvetica Neue" panose="02000503000000020004" pitchFamily="2" charset="0"/>
              </a:rPr>
              <a:t>At 5,000 words, this extended essay is the most substantial piece of self-directed research you will undertake as an undergraduate. It gives you the opportunity to examine, in some detail, a topic of your choice - subject to agreement with your supervisor. You will write the question and choose the research area yourself, while the structure and focus may be negotiated with your Supervisor tutor. The research will influence and inform your practical based project in Part Two.</a:t>
            </a:r>
          </a:p>
          <a:p>
            <a:pPr marL="0" indent="0">
              <a:buNone/>
            </a:pPr>
            <a:endParaRPr lang="en-US" dirty="0"/>
          </a:p>
        </p:txBody>
      </p:sp>
    </p:spTree>
    <p:extLst>
      <p:ext uri="{BB962C8B-B14F-4D97-AF65-F5344CB8AC3E}">
        <p14:creationId xmlns:p14="http://schemas.microsoft.com/office/powerpoint/2010/main" val="4267827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4881C-80A7-8348-AC49-56A7ADCD4A3F}"/>
              </a:ext>
            </a:extLst>
          </p:cNvPr>
          <p:cNvSpPr>
            <a:spLocks noGrp="1"/>
          </p:cNvSpPr>
          <p:nvPr>
            <p:ph type="title"/>
          </p:nvPr>
        </p:nvSpPr>
        <p:spPr>
          <a:xfrm>
            <a:off x="645459" y="960120"/>
            <a:ext cx="3865695" cy="4171278"/>
          </a:xfrm>
        </p:spPr>
        <p:txBody>
          <a:bodyPr>
            <a:normAutofit/>
          </a:bodyPr>
          <a:lstStyle/>
          <a:p>
            <a:pPr algn="r"/>
            <a:r>
              <a:rPr lang="en-US" sz="4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To complete the 5000 word essay, you will </a:t>
            </a:r>
            <a:br>
              <a:rPr lang="en-US" sz="4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4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need to:</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E0B55-FED4-E54A-A805-325C33065981}"/>
              </a:ext>
            </a:extLst>
          </p:cNvPr>
          <p:cNvSpPr>
            <a:spLocks noGrp="1"/>
          </p:cNvSpPr>
          <p:nvPr>
            <p:ph idx="1"/>
          </p:nvPr>
        </p:nvSpPr>
        <p:spPr>
          <a:xfrm>
            <a:off x="4983164" y="960120"/>
            <a:ext cx="5511800" cy="4171278"/>
          </a:xfrm>
        </p:spPr>
        <p:txBody>
          <a:bodyPr>
            <a:normAutofit lnSpcReduction="10000"/>
          </a:bodyPr>
          <a:lstStyle/>
          <a:p>
            <a:pPr lvl="0"/>
            <a:r>
              <a:rPr lang="en-GB" sz="1700">
                <a:latin typeface="Helvetica Neue" panose="02000503000000020004" pitchFamily="2" charset="0"/>
                <a:ea typeface="Helvetica Neue" panose="02000503000000020004" pitchFamily="2" charset="0"/>
                <a:cs typeface="Helvetica Neue" panose="02000503000000020004" pitchFamily="2" charset="0"/>
              </a:rPr>
              <a:t>Define a topic </a:t>
            </a:r>
          </a:p>
          <a:p>
            <a:pPr lvl="0"/>
            <a:r>
              <a:rPr lang="en-GB" sz="1700">
                <a:latin typeface="Helvetica Neue" panose="02000503000000020004" pitchFamily="2" charset="0"/>
                <a:ea typeface="Helvetica Neue" panose="02000503000000020004" pitchFamily="2" charset="0"/>
                <a:cs typeface="Helvetica Neue" panose="02000503000000020004" pitchFamily="2" charset="0"/>
              </a:rPr>
              <a:t>Identify appropriate source material and carry out the </a:t>
            </a:r>
            <a:br>
              <a:rPr lang="en-GB" sz="1700">
                <a:latin typeface="Helvetica Neue" panose="02000503000000020004" pitchFamily="2" charset="0"/>
                <a:ea typeface="Helvetica Neue" panose="02000503000000020004" pitchFamily="2" charset="0"/>
                <a:cs typeface="Helvetica Neue" panose="02000503000000020004" pitchFamily="2" charset="0"/>
              </a:rPr>
            </a:br>
            <a:r>
              <a:rPr lang="en-GB" sz="1700">
                <a:latin typeface="Helvetica Neue" panose="02000503000000020004" pitchFamily="2" charset="0"/>
                <a:ea typeface="Helvetica Neue" panose="02000503000000020004" pitchFamily="2" charset="0"/>
                <a:cs typeface="Helvetica Neue" panose="02000503000000020004" pitchFamily="2" charset="0"/>
              </a:rPr>
              <a:t>necessary research </a:t>
            </a:r>
          </a:p>
          <a:p>
            <a:pPr lvl="0"/>
            <a:r>
              <a:rPr lang="en-GB" sz="1700">
                <a:latin typeface="Helvetica Neue" panose="02000503000000020004" pitchFamily="2" charset="0"/>
                <a:ea typeface="Helvetica Neue" panose="02000503000000020004" pitchFamily="2" charset="0"/>
                <a:cs typeface="Helvetica Neue" panose="02000503000000020004" pitchFamily="2" charset="0"/>
              </a:rPr>
              <a:t>Formulate key questions and evaluate and discuss your material </a:t>
            </a:r>
          </a:p>
          <a:p>
            <a:pPr lvl="0"/>
            <a:r>
              <a:rPr lang="en-GB" sz="1700">
                <a:latin typeface="Helvetica Neue" panose="02000503000000020004" pitchFamily="2" charset="0"/>
                <a:ea typeface="Helvetica Neue" panose="02000503000000020004" pitchFamily="2" charset="0"/>
                <a:cs typeface="Helvetica Neue" panose="02000503000000020004" pitchFamily="2" charset="0"/>
              </a:rPr>
              <a:t>Organise material logically in order to produce a coherent argument </a:t>
            </a:r>
          </a:p>
          <a:p>
            <a:pPr lvl="0"/>
            <a:r>
              <a:rPr lang="en-GB" sz="1700">
                <a:latin typeface="Helvetica Neue" panose="02000503000000020004" pitchFamily="2" charset="0"/>
                <a:ea typeface="Helvetica Neue" panose="02000503000000020004" pitchFamily="2" charset="0"/>
                <a:cs typeface="Helvetica Neue" panose="02000503000000020004" pitchFamily="2" charset="0"/>
              </a:rPr>
              <a:t>Present, reference and illustrate an argument to a high standard </a:t>
            </a:r>
          </a:p>
          <a:p>
            <a:pPr lvl="0"/>
            <a:r>
              <a:rPr lang="en-GB" sz="1700">
                <a:latin typeface="Helvetica Neue" panose="02000503000000020004" pitchFamily="2" charset="0"/>
                <a:ea typeface="Helvetica Neue" panose="02000503000000020004" pitchFamily="2" charset="0"/>
                <a:cs typeface="Helvetica Neue" panose="02000503000000020004" pitchFamily="2" charset="0"/>
              </a:rPr>
              <a:t>Show evidence of insights and understandings, which links to the practice based project in part two</a:t>
            </a:r>
          </a:p>
          <a:p>
            <a:endParaRPr lang="en-US" sz="1700"/>
          </a:p>
        </p:txBody>
      </p:sp>
    </p:spTree>
    <p:extLst>
      <p:ext uri="{BB962C8B-B14F-4D97-AF65-F5344CB8AC3E}">
        <p14:creationId xmlns:p14="http://schemas.microsoft.com/office/powerpoint/2010/main" val="594326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130BA-F79F-9B4E-9711-A3D941DA44CC}"/>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Research</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95DE7F-E987-6748-AA41-E8B44D802D23}"/>
              </a:ext>
            </a:extLst>
          </p:cNvPr>
          <p:cNvSpPr>
            <a:spLocks noGrp="1"/>
          </p:cNvSpPr>
          <p:nvPr>
            <p:ph idx="1"/>
          </p:nvPr>
        </p:nvSpPr>
        <p:spPr>
          <a:xfrm>
            <a:off x="4983164" y="960120"/>
            <a:ext cx="5511800" cy="4171278"/>
          </a:xfrm>
        </p:spPr>
        <p:txBody>
          <a:bodyPr>
            <a:normAutofit/>
          </a:bodyPr>
          <a:lstStyle/>
          <a:p>
            <a:r>
              <a:rPr lang="en-GB">
                <a:latin typeface="Helvetica Neue" panose="02000503000000020004" pitchFamily="2" charset="0"/>
                <a:ea typeface="Helvetica Neue" panose="02000503000000020004" pitchFamily="2" charset="0"/>
                <a:cs typeface="Helvetica Neue" panose="02000503000000020004" pitchFamily="2" charset="0"/>
              </a:rPr>
              <a:t>Whatever the topic, ‘The Big Idea’ must be grounded in </a:t>
            </a:r>
            <a:r>
              <a:rPr lang="en-GB" b="1" i="1">
                <a:latin typeface="Helvetica Neue" panose="02000503000000020004" pitchFamily="2" charset="0"/>
                <a:ea typeface="Helvetica Neue" panose="02000503000000020004" pitchFamily="2" charset="0"/>
                <a:cs typeface="Helvetica Neue" panose="02000503000000020004" pitchFamily="2" charset="0"/>
              </a:rPr>
              <a:t>research</a:t>
            </a:r>
            <a:r>
              <a:rPr lang="en-GB">
                <a:latin typeface="Helvetica Neue" panose="02000503000000020004" pitchFamily="2" charset="0"/>
                <a:ea typeface="Helvetica Neue" panose="02000503000000020004" pitchFamily="2" charset="0"/>
                <a:cs typeface="Helvetica Neue" panose="02000503000000020004" pitchFamily="2" charset="0"/>
              </a:rPr>
              <a:t>. Books, journal articles, authoritative web sources, image banks, films, exhibitions/catalogues etc. are the most usual source of information and ideas. What we are looking for is a personal and critical evaluation of the relevant source material. </a:t>
            </a:r>
            <a:br>
              <a:rPr lang="en-GB">
                <a:latin typeface="Helvetica Neue" panose="02000503000000020004" pitchFamily="2" charset="0"/>
                <a:ea typeface="Helvetica Neue" panose="02000503000000020004" pitchFamily="2" charset="0"/>
                <a:cs typeface="Helvetica Neue" panose="02000503000000020004" pitchFamily="2" charset="0"/>
              </a:rPr>
            </a:br>
            <a:r>
              <a:rPr lang="en-GB">
                <a:latin typeface="Helvetica Neue" panose="02000503000000020004" pitchFamily="2" charset="0"/>
                <a:ea typeface="Helvetica Neue" panose="02000503000000020004" pitchFamily="2" charset="0"/>
                <a:cs typeface="Helvetica Neue" panose="02000503000000020004" pitchFamily="2" charset="0"/>
              </a:rPr>
              <a:t>A good argument, thesis or analysis is always supported by evidence.</a:t>
            </a:r>
          </a:p>
          <a:p>
            <a:endParaRPr lang="en-US" dirty="0"/>
          </a:p>
        </p:txBody>
      </p:sp>
    </p:spTree>
    <p:extLst>
      <p:ext uri="{BB962C8B-B14F-4D97-AF65-F5344CB8AC3E}">
        <p14:creationId xmlns:p14="http://schemas.microsoft.com/office/powerpoint/2010/main" val="2137146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3C75E9-9ABE-074D-8F99-7B551AFCC9D0}"/>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Defining </a:t>
            </a:r>
            <a:b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a Topic</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802DB9-3505-6C4C-9616-956D8DD3BBDB}"/>
              </a:ext>
            </a:extLst>
          </p:cNvPr>
          <p:cNvSpPr>
            <a:spLocks noGrp="1"/>
          </p:cNvSpPr>
          <p:nvPr>
            <p:ph idx="1"/>
          </p:nvPr>
        </p:nvSpPr>
        <p:spPr>
          <a:xfrm>
            <a:off x="4983164" y="960120"/>
            <a:ext cx="5511800" cy="4171278"/>
          </a:xfrm>
        </p:spPr>
        <p:txBody>
          <a:bodyPr>
            <a:normAutofit/>
          </a:bodyPr>
          <a:lstStyle/>
          <a:p>
            <a:pPr marL="0" indent="0">
              <a:lnSpc>
                <a:spcPct val="110000"/>
              </a:lnSpc>
              <a:buNone/>
            </a:pPr>
            <a:endParaRPr lang="en-GB" sz="1700">
              <a:latin typeface="Helvetica Neue" panose="02000503000000020004" pitchFamily="2" charset="0"/>
              <a:ea typeface="Helvetica Neue" panose="02000503000000020004" pitchFamily="2" charset="0"/>
              <a:cs typeface="Helvetica Neue" panose="02000503000000020004" pitchFamily="2" charset="0"/>
            </a:endParaRPr>
          </a:p>
          <a:p>
            <a:pPr>
              <a:lnSpc>
                <a:spcPct val="110000"/>
              </a:lnSpc>
            </a:pPr>
            <a:r>
              <a:rPr lang="en-GB" sz="1700">
                <a:latin typeface="Helvetica Neue" panose="02000503000000020004" pitchFamily="2" charset="0"/>
                <a:ea typeface="Helvetica Neue" panose="02000503000000020004" pitchFamily="2" charset="0"/>
                <a:cs typeface="Helvetica Neue" panose="02000503000000020004" pitchFamily="2" charset="0"/>
              </a:rPr>
              <a:t>By the beginning of this module, you should already have a well-developed topic. You may have defined your main research question or a set of underlying questions to direct your research and thinking. You may not have started writing. This is not a race. </a:t>
            </a:r>
            <a:br>
              <a:rPr lang="en-GB" sz="1700">
                <a:latin typeface="Helvetica Neue" panose="02000503000000020004" pitchFamily="2" charset="0"/>
                <a:ea typeface="Helvetica Neue" panose="02000503000000020004" pitchFamily="2" charset="0"/>
                <a:cs typeface="Helvetica Neue" panose="02000503000000020004" pitchFamily="2" charset="0"/>
              </a:rPr>
            </a:br>
            <a:r>
              <a:rPr lang="en-GB" sz="1700">
                <a:latin typeface="Helvetica Neue" panose="02000503000000020004" pitchFamily="2" charset="0"/>
                <a:ea typeface="Helvetica Neue" panose="02000503000000020004" pitchFamily="2" charset="0"/>
                <a:cs typeface="Helvetica Neue" panose="02000503000000020004" pitchFamily="2" charset="0"/>
              </a:rPr>
              <a:t>The main thing to remember is that a good Essay demonstrates understanding, interpretation, analysis, independent research and critical awareness of a self-directed area of study. </a:t>
            </a:r>
            <a:br>
              <a:rPr lang="en-GB" sz="1700">
                <a:latin typeface="Helvetica Neue" panose="02000503000000020004" pitchFamily="2" charset="0"/>
                <a:ea typeface="Helvetica Neue" panose="02000503000000020004" pitchFamily="2" charset="0"/>
                <a:cs typeface="Helvetica Neue" panose="02000503000000020004" pitchFamily="2" charset="0"/>
              </a:rPr>
            </a:br>
            <a:endParaRPr lang="en-GB" sz="1700">
              <a:latin typeface="Helvetica Neue" panose="02000503000000020004" pitchFamily="2" charset="0"/>
              <a:ea typeface="Helvetica Neue" panose="02000503000000020004" pitchFamily="2" charset="0"/>
              <a:cs typeface="Helvetica Neue" panose="02000503000000020004" pitchFamily="2" charset="0"/>
            </a:endParaRPr>
          </a:p>
          <a:p>
            <a:pPr marL="0" indent="0">
              <a:lnSpc>
                <a:spcPct val="110000"/>
              </a:lnSpc>
              <a:buNone/>
            </a:pPr>
            <a:br>
              <a:rPr lang="en-GB" sz="1700"/>
            </a:br>
            <a:endParaRPr lang="en-US" sz="1700"/>
          </a:p>
        </p:txBody>
      </p:sp>
    </p:spTree>
    <p:extLst>
      <p:ext uri="{BB962C8B-B14F-4D97-AF65-F5344CB8AC3E}">
        <p14:creationId xmlns:p14="http://schemas.microsoft.com/office/powerpoint/2010/main" val="3525879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4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63" name="Rectangle 6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5" name="Straight Connector 6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802DB9-3505-6C4C-9616-956D8DD3BBDB}"/>
              </a:ext>
            </a:extLst>
          </p:cNvPr>
          <p:cNvSpPr>
            <a:spLocks noGrp="1"/>
          </p:cNvSpPr>
          <p:nvPr>
            <p:ph idx="1"/>
          </p:nvPr>
        </p:nvSpPr>
        <p:spPr>
          <a:xfrm>
            <a:off x="4983164" y="960120"/>
            <a:ext cx="5511800" cy="4171278"/>
          </a:xfrm>
        </p:spPr>
        <p:txBody>
          <a:bodyPr>
            <a:normAutofit/>
          </a:bodyPr>
          <a:lstStyle/>
          <a:p>
            <a:pPr marL="0" indent="0">
              <a:buNone/>
            </a:pPr>
            <a:endParaRPr lang="en-GB">
              <a:latin typeface="Helvetica Neue" panose="02000503000000020004" pitchFamily="2" charset="0"/>
              <a:ea typeface="Helvetica Neue" panose="02000503000000020004" pitchFamily="2" charset="0"/>
              <a:cs typeface="Helvetica Neue" panose="02000503000000020004" pitchFamily="2" charset="0"/>
            </a:endParaRPr>
          </a:p>
          <a:p>
            <a:r>
              <a:rPr lang="en-GB">
                <a:latin typeface="Helvetica Neue" panose="02000503000000020004" pitchFamily="2" charset="0"/>
                <a:ea typeface="Helvetica Neue" panose="02000503000000020004" pitchFamily="2" charset="0"/>
                <a:cs typeface="Helvetica Neue" panose="02000503000000020004" pitchFamily="2" charset="0"/>
              </a:rPr>
              <a:t>Choice of topic is most likely to emerge from contextual studies and studio practice. Connecting with the theory, processes and design is essential, but the most important thing is that the topic should be of personal and academic interest, as it has to sustain interest for a long period of time. </a:t>
            </a:r>
            <a:br>
              <a:rPr lang="en-GB"/>
            </a:br>
            <a:endParaRPr lang="en-US"/>
          </a:p>
        </p:txBody>
      </p:sp>
    </p:spTree>
    <p:extLst>
      <p:ext uri="{BB962C8B-B14F-4D97-AF65-F5344CB8AC3E}">
        <p14:creationId xmlns:p14="http://schemas.microsoft.com/office/powerpoint/2010/main" val="4265162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802DB9-3505-6C4C-9616-956D8DD3BBDB}"/>
              </a:ext>
            </a:extLst>
          </p:cNvPr>
          <p:cNvSpPr>
            <a:spLocks noGrp="1"/>
          </p:cNvSpPr>
          <p:nvPr>
            <p:ph idx="1"/>
          </p:nvPr>
        </p:nvSpPr>
        <p:spPr>
          <a:xfrm>
            <a:off x="4983164" y="960120"/>
            <a:ext cx="5511800" cy="4171278"/>
          </a:xfrm>
        </p:spPr>
        <p:txBody>
          <a:bodyPr>
            <a:normAutofit/>
          </a:bodyPr>
          <a:lstStyle/>
          <a:p>
            <a:pPr marL="0" indent="0">
              <a:buNone/>
            </a:pPr>
            <a:endParaRPr lang="en-GB" sz="1700">
              <a:latin typeface="Helvetica Neue" panose="02000503000000020004" pitchFamily="2" charset="0"/>
              <a:ea typeface="Helvetica Neue" panose="02000503000000020004" pitchFamily="2" charset="0"/>
              <a:cs typeface="Helvetica Neue" panose="02000503000000020004" pitchFamily="2" charset="0"/>
            </a:endParaRPr>
          </a:p>
          <a:p>
            <a:r>
              <a:rPr lang="en-GB" sz="1700">
                <a:latin typeface="Helvetica Neue" panose="02000503000000020004" pitchFamily="2" charset="0"/>
                <a:ea typeface="Helvetica Neue" panose="02000503000000020004" pitchFamily="2" charset="0"/>
                <a:cs typeface="Helvetica Neue" panose="02000503000000020004" pitchFamily="2" charset="0"/>
              </a:rPr>
              <a:t>Choose a topic that offers scope for originality and will link to a practice-based project in part two. </a:t>
            </a:r>
          </a:p>
          <a:p>
            <a:r>
              <a:rPr lang="en-GB" sz="1700">
                <a:latin typeface="Helvetica Neue" panose="02000503000000020004" pitchFamily="2" charset="0"/>
                <a:ea typeface="Helvetica Neue" panose="02000503000000020004" pitchFamily="2" charset="0"/>
                <a:cs typeface="Helvetica Neue" panose="02000503000000020004" pitchFamily="2" charset="0"/>
              </a:rPr>
              <a:t>The process of research should be one of discovery; it helps to choose something that holds the promise of further exploration. Ensure you can understand your research material – e.g. it is not a good idea to use psychoanalytic theory as part of your argument, if you find it difficult to follow the texts that deal with this. Your topic does not have to be a question; it can simply be a statement of exploration.</a:t>
            </a:r>
            <a:br>
              <a:rPr lang="en-GB" sz="1700"/>
            </a:br>
            <a:endParaRPr lang="en-US" sz="1700"/>
          </a:p>
        </p:txBody>
      </p:sp>
    </p:spTree>
    <p:extLst>
      <p:ext uri="{BB962C8B-B14F-4D97-AF65-F5344CB8AC3E}">
        <p14:creationId xmlns:p14="http://schemas.microsoft.com/office/powerpoint/2010/main" val="2878533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DEDBA-4AAD-7444-9F75-2C55891B9925}"/>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Supervisor Guidance</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55E893-DE92-D54A-B07A-8546869E0C9C}"/>
              </a:ext>
            </a:extLst>
          </p:cNvPr>
          <p:cNvSpPr>
            <a:spLocks noGrp="1"/>
          </p:cNvSpPr>
          <p:nvPr>
            <p:ph idx="1"/>
          </p:nvPr>
        </p:nvSpPr>
        <p:spPr>
          <a:xfrm>
            <a:off x="4983164" y="960120"/>
            <a:ext cx="5511800" cy="4171278"/>
          </a:xfrm>
        </p:spPr>
        <p:txBody>
          <a:bodyPr>
            <a:normAutofit/>
          </a:bodyPr>
          <a:lstStyle/>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1. Advise on the appropriateness of research</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2. Advise on developing critical analysis</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3. Advise on the organizing of time and material</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4. Written communication skills can be helped with study support</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5. Encourage appropriate use and acknowledgement of source materials</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6. Advise on professional presentation</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7. Give appropriate feedback on the strengths and/or weaknesses of the work</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8. Help with guidance for links to a practice-based project in part two</a:t>
            </a:r>
          </a:p>
        </p:txBody>
      </p:sp>
    </p:spTree>
    <p:extLst>
      <p:ext uri="{BB962C8B-B14F-4D97-AF65-F5344CB8AC3E}">
        <p14:creationId xmlns:p14="http://schemas.microsoft.com/office/powerpoint/2010/main" val="16140268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331AC4-B1A0-4627-B7C9-95A05C6CD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5E4D8A22-46CE-4EBE-8DBD-AB4CF6E9BF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1479A08C-A93A-45DC-AEF7-63855A74C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8542C76B-30E9-465B-8849-FB9354BED1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0EB6D4E8-9B0E-424A-804B-06065EA877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0CDEFB8B-F4EC-4591-9608-132B08EDC5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80D92B71-BB0A-4E5C-BF79-E27228D150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B9113154-4CBD-4CD6-BAB5-FFEA2724C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4EEC5A2D-013C-41E8-8A01-28A1C62E93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95408E9F-8928-45F7-9D18-800C5A9F82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752ABBED-5F8C-47E4-A11E-69BB0E5121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048EEA6B-C380-4396-B922-4DB7DBCB36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1D1A353F-36F1-4BA2-904D-D90FA1338A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860AA00A-0E51-41CC-A952-1E13D75847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2DC0BA30-2C7D-46B2-B808-831FEBE20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08BEC50E-A9C1-4E74-ABE2-B205E476C0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58459F76-F434-4BDB-B86C-5969972934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27FE7C25-5F4B-47CF-8BD6-0110165657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44B031CB-48DB-4D21-94A5-D142A268C3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21F60125-8FB9-4362-AE52-574C6A8E4B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83863DF3-81E1-4B27-AA1F-51A1D9194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1E9F0B37-792A-4120-8BB7-26EFAA9DAE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51DB02BB-7093-4681-BBA3-7C4316C1B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aphicFrame>
        <p:nvGraphicFramePr>
          <p:cNvPr id="7" name="Content Placeholder 2">
            <a:extLst>
              <a:ext uri="{FF2B5EF4-FFF2-40B4-BE49-F238E27FC236}">
                <a16:creationId xmlns:a16="http://schemas.microsoft.com/office/drawing/2014/main" id="{688810E0-CED3-10A5-98D2-2DCAA7D535D4}"/>
              </a:ext>
            </a:extLst>
          </p:cNvPr>
          <p:cNvGraphicFramePr>
            <a:graphicFrameLocks noGrp="1"/>
          </p:cNvGraphicFramePr>
          <p:nvPr>
            <p:ph idx="1"/>
            <p:extLst>
              <p:ext uri="{D42A27DB-BD31-4B8C-83A1-F6EECF244321}">
                <p14:modId xmlns:p14="http://schemas.microsoft.com/office/powerpoint/2010/main" val="644758392"/>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5">
            <a:extLst>
              <a:ext uri="{FF2B5EF4-FFF2-40B4-BE49-F238E27FC236}">
                <a16:creationId xmlns:a16="http://schemas.microsoft.com/office/drawing/2014/main" id="{D084B52C-024C-7C73-6283-159A177C1982}"/>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836774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1247F-DF1A-CB49-B5E8-99D8391F7BAE}"/>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Important - Expectations</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633A2D-629C-9F40-8DC7-F23AC59BC77C}"/>
              </a:ext>
            </a:extLst>
          </p:cNvPr>
          <p:cNvSpPr>
            <a:spLocks noGrp="1"/>
          </p:cNvSpPr>
          <p:nvPr>
            <p:ph idx="1"/>
          </p:nvPr>
        </p:nvSpPr>
        <p:spPr>
          <a:xfrm>
            <a:off x="4983164" y="960120"/>
            <a:ext cx="5511800" cy="4171278"/>
          </a:xfrm>
        </p:spPr>
        <p:txBody>
          <a:bodyPr>
            <a:normAutofit/>
          </a:bodyPr>
          <a:lstStyle/>
          <a:p>
            <a:pPr>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You need to demonstrate self-directed research and critical thinking in 'the big idea’ for your 5000 words. </a:t>
            </a:r>
            <a:br>
              <a:rPr lang="en-GB" sz="1300">
                <a:latin typeface="Helvetica Neue" panose="02000503000000020004" pitchFamily="2" charset="0"/>
                <a:ea typeface="Helvetica Neue" panose="02000503000000020004" pitchFamily="2" charset="0"/>
                <a:cs typeface="Helvetica Neue" panose="02000503000000020004" pitchFamily="2" charset="0"/>
              </a:rPr>
            </a:br>
            <a:r>
              <a:rPr lang="en-GB" sz="1300">
                <a:latin typeface="Helvetica Neue" panose="02000503000000020004" pitchFamily="2" charset="0"/>
                <a:ea typeface="Helvetica Neue" panose="02000503000000020004" pitchFamily="2" charset="0"/>
                <a:cs typeface="Helvetica Neue" panose="02000503000000020004" pitchFamily="2" charset="0"/>
              </a:rPr>
              <a:t>This means that whilst supervisors will support students in all aspects of this extended essay, you should not expect supervisors to suggest areas of research or lines of argument. Or even……</a:t>
            </a:r>
          </a:p>
          <a:p>
            <a:pPr>
              <a:lnSpc>
                <a:spcPct val="110000"/>
              </a:lnSpc>
            </a:pPr>
            <a:br>
              <a:rPr lang="en-GB" sz="1300">
                <a:latin typeface="Helvetica Neue" panose="02000503000000020004" pitchFamily="2" charset="0"/>
                <a:ea typeface="Helvetica Neue" panose="02000503000000020004" pitchFamily="2" charset="0"/>
                <a:cs typeface="Helvetica Neue" panose="02000503000000020004" pitchFamily="2" charset="0"/>
              </a:rPr>
            </a:br>
            <a:r>
              <a:rPr lang="en-GB" sz="1300" i="1">
                <a:ea typeface="Helvetica Neue" panose="02000503000000020004" pitchFamily="2" charset="0"/>
                <a:cs typeface="BIG CASLON MEDIUM" panose="02000603090000020003" pitchFamily="2" charset="-79"/>
              </a:rPr>
              <a:t>Hi Supervisor. </a:t>
            </a:r>
            <a:br>
              <a:rPr lang="en-GB" sz="1300" i="1">
                <a:ea typeface="Helvetica Neue" panose="02000503000000020004" pitchFamily="2" charset="0"/>
                <a:cs typeface="BIG CASLON MEDIUM" panose="02000603090000020003" pitchFamily="2" charset="-79"/>
              </a:rPr>
            </a:br>
            <a:r>
              <a:rPr lang="en-GB" sz="1300" i="1">
                <a:ea typeface="Helvetica Neue" panose="02000503000000020004" pitchFamily="2" charset="0"/>
                <a:cs typeface="BIG CASLON MEDIUM" panose="02000603090000020003" pitchFamily="2" charset="-79"/>
              </a:rPr>
              <a:t>Can you find me everything you know about the argument about digital print versus traditional print processes since 1980. Can you do this by Thursday, as I want to write about it all on Friday as I have a wedding on the weekend. </a:t>
            </a:r>
            <a:br>
              <a:rPr lang="en-GB" sz="1300" i="1">
                <a:ea typeface="Helvetica Neue" panose="02000503000000020004" pitchFamily="2" charset="0"/>
                <a:cs typeface="BIG CASLON MEDIUM" panose="02000603090000020003" pitchFamily="2" charset="-79"/>
              </a:rPr>
            </a:br>
            <a:r>
              <a:rPr lang="en-GB" sz="1300" i="1">
                <a:ea typeface="Helvetica Neue" panose="02000503000000020004" pitchFamily="2" charset="0"/>
                <a:cs typeface="BIG CASLON MEDIUM" panose="02000603090000020003" pitchFamily="2" charset="-79"/>
              </a:rPr>
              <a:t>Thanks a lot. </a:t>
            </a:r>
            <a:br>
              <a:rPr lang="en-GB" sz="1300" i="1">
                <a:ea typeface="Helvetica Neue" panose="02000503000000020004" pitchFamily="2" charset="0"/>
                <a:cs typeface="BIG CASLON MEDIUM" panose="02000603090000020003" pitchFamily="2" charset="-79"/>
              </a:rPr>
            </a:br>
            <a:endParaRPr lang="en-GB" sz="1300" i="1">
              <a:ea typeface="Helvetica Neue" panose="02000503000000020004" pitchFamily="2" charset="0"/>
              <a:cs typeface="BIG CASLON MEDIUM" panose="02000603090000020003" pitchFamily="2" charset="-79"/>
            </a:endParaRPr>
          </a:p>
          <a:p>
            <a:pPr>
              <a:lnSpc>
                <a:spcPct val="110000"/>
              </a:lnSpc>
            </a:pPr>
            <a:r>
              <a:rPr lang="en-GB" sz="1300" i="1">
                <a:ea typeface="Helvetica Neue" panose="02000503000000020004" pitchFamily="2" charset="0"/>
                <a:cs typeface="BIG CASLON MEDIUM" panose="02000603090000020003" pitchFamily="2" charset="-79"/>
              </a:rPr>
              <a:t>Hi Supervisor. I have not done very much. My meeting is at 10am tomorrow, can I send you something in the morning ready for our meeting?</a:t>
            </a:r>
          </a:p>
        </p:txBody>
      </p:sp>
    </p:spTree>
    <p:extLst>
      <p:ext uri="{BB962C8B-B14F-4D97-AF65-F5344CB8AC3E}">
        <p14:creationId xmlns:p14="http://schemas.microsoft.com/office/powerpoint/2010/main" val="1942334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1247F-DF1A-CB49-B5E8-99D8391F7BAE}"/>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Important - Expectations</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633A2D-629C-9F40-8DC7-F23AC59BC77C}"/>
              </a:ext>
            </a:extLst>
          </p:cNvPr>
          <p:cNvSpPr>
            <a:spLocks noGrp="1"/>
          </p:cNvSpPr>
          <p:nvPr>
            <p:ph idx="1"/>
          </p:nvPr>
        </p:nvSpPr>
        <p:spPr>
          <a:xfrm>
            <a:off x="4983164" y="960120"/>
            <a:ext cx="5511800" cy="4171278"/>
          </a:xfrm>
        </p:spPr>
        <p:txBody>
          <a:bodyPr>
            <a:normAutofit/>
          </a:bodyPr>
          <a:lstStyle/>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A supervisor may re-direct a student if they appear to be straying away from their main focus, and may help develop and extend your arguments, but you are ultimately responsible for constructing a coherent, literate and well-organised thesis. </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Supervisors will identify recurring themes in drafts, and will signpost terms of composition, spelling, grammar, coherent arguments, aims and objectives. However, they will not correct every error or proof-read your text. </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If you have particular difficulty with written expression or coherence, one-to-one study skills sessions are available. </a:t>
            </a:r>
          </a:p>
          <a:p>
            <a:pPr>
              <a:lnSpc>
                <a:spcPct val="110000"/>
              </a:lnSpc>
            </a:pPr>
            <a:r>
              <a:rPr lang="en-GB" sz="1500">
                <a:latin typeface="Helvetica Neue" panose="02000503000000020004" pitchFamily="2" charset="0"/>
                <a:ea typeface="Helvetica Neue" panose="02000503000000020004" pitchFamily="2" charset="0"/>
                <a:cs typeface="Helvetica Neue" panose="02000503000000020004" pitchFamily="2" charset="0"/>
              </a:rPr>
              <a:t>https://</a:t>
            </a:r>
            <a:r>
              <a:rPr lang="en-GB" sz="1500" err="1">
                <a:latin typeface="Helvetica Neue" panose="02000503000000020004" pitchFamily="2" charset="0"/>
                <a:ea typeface="Helvetica Neue" panose="02000503000000020004" pitchFamily="2" charset="0"/>
                <a:cs typeface="Helvetica Neue" panose="02000503000000020004" pitchFamily="2" charset="0"/>
              </a:rPr>
              <a:t>www.uwtsd.ac.uk</a:t>
            </a:r>
            <a:r>
              <a:rPr lang="en-GB" sz="1500">
                <a:latin typeface="Helvetica Neue" panose="02000503000000020004" pitchFamily="2" charset="0"/>
                <a:ea typeface="Helvetica Neue" panose="02000503000000020004" pitchFamily="2" charset="0"/>
                <a:cs typeface="Helvetica Neue" panose="02000503000000020004" pitchFamily="2" charset="0"/>
              </a:rPr>
              <a:t>/student-services/learning-support/</a:t>
            </a:r>
            <a:endParaRPr lang="en-US" sz="150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2796305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B2C26-6C2A-AD42-9CD9-ACD3A4A6726A}"/>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Feedback</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D52D0A-8DF3-CF4D-B61B-A1B1E536490B}"/>
              </a:ext>
            </a:extLst>
          </p:cNvPr>
          <p:cNvSpPr>
            <a:spLocks noGrp="1"/>
          </p:cNvSpPr>
          <p:nvPr>
            <p:ph idx="1"/>
          </p:nvPr>
        </p:nvSpPr>
        <p:spPr>
          <a:xfrm>
            <a:off x="4983164" y="960120"/>
            <a:ext cx="5511800" cy="4171278"/>
          </a:xfrm>
        </p:spPr>
        <p:txBody>
          <a:bodyPr>
            <a:normAutofit/>
          </a:bodyPr>
          <a:lstStyle/>
          <a:p>
            <a:pPr>
              <a:lnSpc>
                <a:spcPct val="110000"/>
              </a:lnSpc>
            </a:pPr>
            <a:r>
              <a:rPr lang="en-GB" sz="1400">
                <a:latin typeface="Helvetica Neue" panose="02000503000000020004" pitchFamily="2" charset="0"/>
                <a:ea typeface="Helvetica Neue" panose="02000503000000020004" pitchFamily="2" charset="0"/>
                <a:cs typeface="Helvetica Neue" panose="02000503000000020004" pitchFamily="2" charset="0"/>
              </a:rPr>
              <a:t>You will be allowed to submit a draft version of your 5000 words on Turnitin before the final submission. </a:t>
            </a:r>
          </a:p>
          <a:p>
            <a:pPr>
              <a:lnSpc>
                <a:spcPct val="110000"/>
              </a:lnSpc>
            </a:pPr>
            <a:r>
              <a:rPr lang="en-GB" sz="1400">
                <a:latin typeface="Helvetica Neue" panose="02000503000000020004" pitchFamily="2" charset="0"/>
                <a:ea typeface="Helvetica Neue" panose="02000503000000020004" pitchFamily="2" charset="0"/>
                <a:cs typeface="Helvetica Neue" panose="02000503000000020004" pitchFamily="2" charset="0"/>
              </a:rPr>
              <a:t>This will enable you to check your similarities or any areas that you may have needed to reference. </a:t>
            </a:r>
          </a:p>
          <a:p>
            <a:pPr>
              <a:lnSpc>
                <a:spcPct val="110000"/>
              </a:lnSpc>
            </a:pPr>
            <a:r>
              <a:rPr lang="en-GB" sz="1400">
                <a:latin typeface="Helvetica Neue" panose="02000503000000020004" pitchFamily="2" charset="0"/>
                <a:ea typeface="Helvetica Neue" panose="02000503000000020004" pitchFamily="2" charset="0"/>
                <a:cs typeface="Helvetica Neue" panose="02000503000000020004" pitchFamily="2" charset="0"/>
              </a:rPr>
              <a:t>Do not ask for feedback after your final supervision appointment. This is not possible. </a:t>
            </a:r>
            <a:br>
              <a:rPr lang="en-GB" sz="1400">
                <a:latin typeface="Helvetica Neue" panose="02000503000000020004" pitchFamily="2" charset="0"/>
                <a:ea typeface="Helvetica Neue" panose="02000503000000020004" pitchFamily="2" charset="0"/>
                <a:cs typeface="Helvetica Neue" panose="02000503000000020004" pitchFamily="2" charset="0"/>
              </a:rPr>
            </a:br>
            <a:r>
              <a:rPr lang="en-GB" sz="1400">
                <a:latin typeface="Helvetica Neue" panose="02000503000000020004" pitchFamily="2" charset="0"/>
                <a:ea typeface="Helvetica Neue" panose="02000503000000020004" pitchFamily="2" charset="0"/>
                <a:cs typeface="Helvetica Neue" panose="02000503000000020004" pitchFamily="2" charset="0"/>
              </a:rPr>
              <a:t>For example: 5 hours before the submission date. </a:t>
            </a:r>
            <a:br>
              <a:rPr lang="en-GB" sz="1400">
                <a:latin typeface="Helvetica Neue" panose="02000503000000020004" pitchFamily="2" charset="0"/>
                <a:ea typeface="Helvetica Neue" panose="02000503000000020004" pitchFamily="2" charset="0"/>
                <a:cs typeface="Helvetica Neue" panose="02000503000000020004" pitchFamily="2" charset="0"/>
              </a:rPr>
            </a:br>
            <a:r>
              <a:rPr lang="en-GB" sz="1400">
                <a:latin typeface="Helvetica Neue" panose="02000503000000020004" pitchFamily="2" charset="0"/>
                <a:ea typeface="Helvetica Neue" panose="02000503000000020004" pitchFamily="2" charset="0"/>
                <a:cs typeface="Helvetica Neue" panose="02000503000000020004" pitchFamily="2" charset="0"/>
              </a:rPr>
              <a:t>Impossible!</a:t>
            </a:r>
            <a:br>
              <a:rPr lang="en-GB" sz="1400">
                <a:latin typeface="Helvetica Neue" panose="02000503000000020004" pitchFamily="2" charset="0"/>
                <a:ea typeface="Helvetica Neue" panose="02000503000000020004" pitchFamily="2" charset="0"/>
                <a:cs typeface="Helvetica Neue" panose="02000503000000020004" pitchFamily="2" charset="0"/>
              </a:rPr>
            </a:br>
            <a:endParaRPr lang="en-GB" sz="1400">
              <a:latin typeface="Helvetica Neue" panose="02000503000000020004" pitchFamily="2" charset="0"/>
              <a:ea typeface="Helvetica Neue" panose="02000503000000020004" pitchFamily="2" charset="0"/>
              <a:cs typeface="Helvetica Neue" panose="02000503000000020004" pitchFamily="2" charset="0"/>
            </a:endParaRPr>
          </a:p>
          <a:p>
            <a:pPr>
              <a:lnSpc>
                <a:spcPct val="110000"/>
              </a:lnSpc>
            </a:pPr>
            <a:r>
              <a:rPr lang="en-GB" sz="1400" i="1">
                <a:ea typeface="Helvetica Neue" panose="02000503000000020004" pitchFamily="2" charset="0"/>
                <a:cs typeface="Helvetica Neue" panose="02000503000000020004" pitchFamily="2" charset="0"/>
              </a:rPr>
              <a:t>Hi Supervisor, Please could you take a quick look at my 5000 words, just before I submit? </a:t>
            </a:r>
            <a:br>
              <a:rPr lang="en-GB" sz="1400" i="1">
                <a:ea typeface="Helvetica Neue" panose="02000503000000020004" pitchFamily="2" charset="0"/>
                <a:cs typeface="Helvetica Neue" panose="02000503000000020004" pitchFamily="2" charset="0"/>
              </a:rPr>
            </a:br>
            <a:br>
              <a:rPr lang="en-GB" sz="1400" i="1">
                <a:ea typeface="Helvetica Neue" panose="02000503000000020004" pitchFamily="2" charset="0"/>
                <a:cs typeface="Helvetica Neue" panose="02000503000000020004" pitchFamily="2" charset="0"/>
              </a:rPr>
            </a:br>
            <a:r>
              <a:rPr lang="en-GB" sz="1400" i="1">
                <a:ea typeface="Helvetica Neue" panose="02000503000000020004" pitchFamily="2" charset="0"/>
                <a:cs typeface="Helvetica Neue" panose="02000503000000020004" pitchFamily="2" charset="0"/>
              </a:rPr>
              <a:t>Answer:</a:t>
            </a:r>
            <a:br>
              <a:rPr lang="en-GB" sz="1400" i="1">
                <a:ea typeface="Helvetica Neue" panose="02000503000000020004" pitchFamily="2" charset="0"/>
                <a:cs typeface="Helvetica Neue" panose="02000503000000020004" pitchFamily="2" charset="0"/>
              </a:rPr>
            </a:br>
            <a:r>
              <a:rPr lang="en-GB" sz="1400" i="1">
                <a:ea typeface="Helvetica Neue" panose="02000503000000020004" pitchFamily="2" charset="0"/>
                <a:cs typeface="Helvetica Neue" panose="02000503000000020004" pitchFamily="2" charset="0"/>
              </a:rPr>
              <a:t> With the greatest respect my answer is very kindly ‘No’. </a:t>
            </a:r>
          </a:p>
          <a:p>
            <a:pPr>
              <a:lnSpc>
                <a:spcPct val="110000"/>
              </a:lnSpc>
            </a:pPr>
            <a:r>
              <a:rPr lang="en-GB" sz="1400" i="1">
                <a:ea typeface="Helvetica Neue" panose="02000503000000020004" pitchFamily="2" charset="0"/>
                <a:cs typeface="Helvetica Neue" panose="02000503000000020004" pitchFamily="2" charset="0"/>
              </a:rPr>
              <a:t>Why do we say no? </a:t>
            </a:r>
          </a:p>
          <a:p>
            <a:pPr marL="0" indent="0">
              <a:lnSpc>
                <a:spcPct val="110000"/>
              </a:lnSpc>
              <a:buNone/>
            </a:pPr>
            <a:endParaRPr lang="en-US" sz="1400"/>
          </a:p>
        </p:txBody>
      </p:sp>
    </p:spTree>
    <p:extLst>
      <p:ext uri="{BB962C8B-B14F-4D97-AF65-F5344CB8AC3E}">
        <p14:creationId xmlns:p14="http://schemas.microsoft.com/office/powerpoint/2010/main" val="10147357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5509F-2618-914D-ABFB-ED91EC419387}"/>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Research</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EE8415-2712-764D-AC5C-29FBF64338B7}"/>
              </a:ext>
            </a:extLst>
          </p:cNvPr>
          <p:cNvSpPr>
            <a:spLocks noGrp="1"/>
          </p:cNvSpPr>
          <p:nvPr>
            <p:ph idx="1"/>
          </p:nvPr>
        </p:nvSpPr>
        <p:spPr>
          <a:xfrm>
            <a:off x="4983164" y="960120"/>
            <a:ext cx="5511800" cy="4171278"/>
          </a:xfrm>
        </p:spPr>
        <p:txBody>
          <a:bodyPr>
            <a:normAutofit/>
          </a:bodyPr>
          <a:lstStyle/>
          <a:p>
            <a:pPr>
              <a:lnSpc>
                <a:spcPct val="110000"/>
              </a:lnSpc>
            </a:pPr>
            <a:r>
              <a:rPr lang="en-GB" sz="1500" dirty="0">
                <a:latin typeface="Helvetica Neue" panose="02000503000000020004" pitchFamily="2" charset="0"/>
                <a:ea typeface="Helvetica Neue" panose="02000503000000020004" pitchFamily="2" charset="0"/>
                <a:cs typeface="Helvetica Neue" panose="02000503000000020004" pitchFamily="2" charset="0"/>
              </a:rPr>
              <a:t>This is the foundation of your 5000 word extended essay. All research must be thoroughly grounded in appropriate sources and these must be clearly acknowledged throughout your work. Most students will make substantial use of the </a:t>
            </a:r>
            <a:r>
              <a:rPr lang="en-GB" sz="1500" dirty="0" err="1">
                <a:latin typeface="Helvetica Neue" panose="02000503000000020004" pitchFamily="2" charset="0"/>
                <a:ea typeface="Helvetica Neue" panose="02000503000000020004" pitchFamily="2" charset="0"/>
                <a:cs typeface="Helvetica Neue" panose="02000503000000020004" pitchFamily="2" charset="0"/>
              </a:rPr>
              <a:t>UWTSDʼs</a:t>
            </a:r>
            <a:r>
              <a:rPr lang="en-GB" sz="1500" dirty="0">
                <a:latin typeface="Helvetica Neue" panose="02000503000000020004" pitchFamily="2" charset="0"/>
                <a:ea typeface="Helvetica Neue" panose="02000503000000020004" pitchFamily="2" charset="0"/>
                <a:cs typeface="Helvetica Neue" panose="02000503000000020004" pitchFamily="2" charset="0"/>
              </a:rPr>
              <a:t> library resources for journals, books and online materials. Use of the Internet is permitted, but we discourage overuse, your tutor will advise on this. </a:t>
            </a:r>
            <a:br>
              <a:rPr lang="en-GB" sz="1500" dirty="0">
                <a:latin typeface="Helvetica Neue" panose="02000503000000020004" pitchFamily="2" charset="0"/>
                <a:ea typeface="Helvetica Neue" panose="02000503000000020004" pitchFamily="2" charset="0"/>
                <a:cs typeface="Helvetica Neue" panose="02000503000000020004" pitchFamily="2" charset="0"/>
              </a:rPr>
            </a:br>
            <a:r>
              <a:rPr lang="en-GB" sz="1500" dirty="0">
                <a:latin typeface="Helvetica Neue" panose="02000503000000020004" pitchFamily="2" charset="0"/>
                <a:ea typeface="Helvetica Neue" panose="02000503000000020004" pitchFamily="2" charset="0"/>
                <a:cs typeface="Helvetica Neue" panose="02000503000000020004" pitchFamily="2" charset="0"/>
              </a:rPr>
              <a:t>Please use authoritative web sources.</a:t>
            </a:r>
          </a:p>
          <a:p>
            <a:pPr>
              <a:lnSpc>
                <a:spcPct val="110000"/>
              </a:lnSpc>
            </a:pPr>
            <a:r>
              <a:rPr lang="en-GB" sz="1500" dirty="0">
                <a:latin typeface="Helvetica Neue" panose="02000503000000020004" pitchFamily="2" charset="0"/>
                <a:ea typeface="Helvetica Neue" panose="02000503000000020004" pitchFamily="2" charset="0"/>
                <a:cs typeface="Helvetica Neue" panose="02000503000000020004" pitchFamily="2" charset="0"/>
              </a:rPr>
              <a:t>Authored sites are preferred and all sites must be acknowledged in your referencing and bibliography. Please note that websites such as Wikipedia, while useful resources, </a:t>
            </a:r>
            <a:r>
              <a:rPr lang="en-GB" sz="1500" b="1" dirty="0">
                <a:latin typeface="Helvetica Neue" panose="02000503000000020004" pitchFamily="2" charset="0"/>
                <a:ea typeface="Helvetica Neue" panose="02000503000000020004" pitchFamily="2" charset="0"/>
                <a:cs typeface="Helvetica Neue" panose="02000503000000020004" pitchFamily="2" charset="0"/>
              </a:rPr>
              <a:t>are not acceptable</a:t>
            </a:r>
            <a:r>
              <a:rPr lang="en-GB" sz="1500" dirty="0">
                <a:latin typeface="Helvetica Neue" panose="02000503000000020004" pitchFamily="2" charset="0"/>
                <a:ea typeface="Helvetica Neue" panose="02000503000000020004" pitchFamily="2" charset="0"/>
                <a:cs typeface="Helvetica Neue" panose="02000503000000020004" pitchFamily="2" charset="0"/>
              </a:rPr>
              <a:t>, as research sources in your essay and you should avoid using them.</a:t>
            </a:r>
          </a:p>
          <a:p>
            <a:pPr>
              <a:lnSpc>
                <a:spcPct val="110000"/>
              </a:lnSpc>
            </a:pPr>
            <a:endParaRPr lang="en-US" sz="1500" dirty="0"/>
          </a:p>
        </p:txBody>
      </p:sp>
    </p:spTree>
    <p:extLst>
      <p:ext uri="{BB962C8B-B14F-4D97-AF65-F5344CB8AC3E}">
        <p14:creationId xmlns:p14="http://schemas.microsoft.com/office/powerpoint/2010/main" val="2249727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65EBA-B5B0-3C4B-BA41-6726F5C8D8B4}"/>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Library</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FC4099-1392-8E40-8333-A49E7DA9C7CF}"/>
              </a:ext>
            </a:extLst>
          </p:cNvPr>
          <p:cNvSpPr>
            <a:spLocks noGrp="1"/>
          </p:cNvSpPr>
          <p:nvPr>
            <p:ph idx="1"/>
          </p:nvPr>
        </p:nvSpPr>
        <p:spPr>
          <a:xfrm>
            <a:off x="4983164" y="960120"/>
            <a:ext cx="5511800" cy="4171278"/>
          </a:xfrm>
        </p:spPr>
        <p:txBody>
          <a:bodyPr>
            <a:normAutofit/>
          </a:bodyPr>
          <a:lstStyle/>
          <a:p>
            <a:r>
              <a:rPr lang="en-GB" dirty="0">
                <a:latin typeface="Helvetica Neue" panose="02000503000000020004" pitchFamily="2" charset="0"/>
                <a:ea typeface="Helvetica Neue" panose="02000503000000020004" pitchFamily="2" charset="0"/>
                <a:cs typeface="Helvetica Neue" panose="02000503000000020004" pitchFamily="2" charset="0"/>
              </a:rPr>
              <a:t>Library and Learning Resources</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dirty="0">
                <a:latin typeface="Helvetica Neue" panose="02000503000000020004" pitchFamily="2" charset="0"/>
                <a:ea typeface="Helvetica Neue" panose="02000503000000020004" pitchFamily="2" charset="0"/>
                <a:cs typeface="Helvetica Neue" panose="02000503000000020004" pitchFamily="2" charset="0"/>
              </a:rPr>
              <a:t>The Library and Learning Resources (LLR) aims to support all members of the University by providing access to high quality resources, sources of support and a variety of learning spaces to suit the needs of all its students, staff and researchers. The LLR provides on and off campus access to thousands of online journals, eBooks, and subscribes to online databases relevant to each subject area; in addition to an extensive collection of printed resources, books and journals.</a:t>
            </a:r>
            <a:endParaRPr lang="en-US">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3164158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1F1C7-225A-A548-8AE1-F402633ED833}"/>
              </a:ext>
            </a:extLst>
          </p:cNvPr>
          <p:cNvSpPr>
            <a:spLocks noGrp="1"/>
          </p:cNvSpPr>
          <p:nvPr>
            <p:ph type="title"/>
          </p:nvPr>
        </p:nvSpPr>
        <p:spPr>
          <a:xfrm>
            <a:off x="645459" y="960120"/>
            <a:ext cx="3865695" cy="4171278"/>
          </a:xfrm>
        </p:spPr>
        <p:txBody>
          <a:bodyPr>
            <a:normAutofit/>
          </a:bodyPr>
          <a:lstStyle/>
          <a:p>
            <a:pPr algn="r"/>
            <a:r>
              <a:rPr lang="en-US" sz="2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Emily Wild is our designated Librarian</a:t>
            </a:r>
            <a:br>
              <a:rPr lang="en-US" sz="2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sz="2800">
                <a:solidFill>
                  <a:schemeClr val="tx1"/>
                </a:solidFill>
                <a:effectLst/>
                <a:latin typeface="Helvetica Neue" panose="02000503000000020004" pitchFamily="2" charset="0"/>
              </a:rPr>
              <a:t>emily.wild@uwtsd.ac.uk</a:t>
            </a:r>
            <a:br>
              <a:rPr lang="en-GB" sz="2800">
                <a:solidFill>
                  <a:schemeClr val="tx1"/>
                </a:solidFill>
                <a:effectLst/>
                <a:latin typeface="Helvetica Neue" panose="02000503000000020004" pitchFamily="2" charset="0"/>
              </a:rPr>
            </a:br>
            <a:endParaRPr lang="en-US" sz="2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DC0455-4E2F-BD49-BD73-E1D66771FD75}"/>
              </a:ext>
            </a:extLst>
          </p:cNvPr>
          <p:cNvSpPr>
            <a:spLocks noGrp="1"/>
          </p:cNvSpPr>
          <p:nvPr>
            <p:ph idx="1"/>
          </p:nvPr>
        </p:nvSpPr>
        <p:spPr>
          <a:xfrm>
            <a:off x="4983164" y="960120"/>
            <a:ext cx="5511800" cy="4171278"/>
          </a:xfrm>
        </p:spPr>
        <p:txBody>
          <a:bodyPr>
            <a:normAutofit/>
          </a:bodyPr>
          <a:lstStyle/>
          <a:p>
            <a:pPr>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Each Faculty has a designated Academic Liaison Librarian who will provide general induction tours of the Library, as well as more specialised sessions to help students to access the online resources, and to develop the skills required to find, use and evaluate information sources. This support can be provided face-to-face or remotely;</a:t>
            </a:r>
          </a:p>
          <a:p>
            <a:pPr>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The LLR runs an </a:t>
            </a:r>
            <a:r>
              <a:rPr lang="en-GB" sz="1300" err="1">
                <a:latin typeface="Helvetica Neue" panose="02000503000000020004" pitchFamily="2" charset="0"/>
                <a:ea typeface="Helvetica Neue" panose="02000503000000020004" pitchFamily="2" charset="0"/>
                <a:cs typeface="Helvetica Neue" panose="02000503000000020004" pitchFamily="2" charset="0"/>
              </a:rPr>
              <a:t>InfoSkills</a:t>
            </a:r>
            <a:r>
              <a:rPr lang="en-GB" sz="1300">
                <a:latin typeface="Helvetica Neue" panose="02000503000000020004" pitchFamily="2" charset="0"/>
                <a:ea typeface="Helvetica Neue" panose="02000503000000020004" pitchFamily="2" charset="0"/>
                <a:cs typeface="Helvetica Neue" panose="02000503000000020004" pitchFamily="2" charset="0"/>
              </a:rPr>
              <a:t> programme which includes sessions on referencing, copyright, plagiarism and managing your online identity. The library offers access to a wide range of information sources in varied and accessible formats and has a designated member of staff who can help and advise students with disabilities or specific learning requirements, ensuring equality of provision and access to 6 learning materials. The LLR has a Need More? service which aims to provide a one stop shop for all learning resource needs, for example, if a book, journal or thesis is needed which is not in the library stock then it may be purchased or borrowed from another library or as an e-book rental.</a:t>
            </a:r>
            <a:endParaRPr lang="en-US" sz="130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4243723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8D1B5-BD31-EA4D-ABB9-7F52477C037C}"/>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Library</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48D612-687A-3745-9559-D6FE89FAFC27}"/>
              </a:ext>
            </a:extLst>
          </p:cNvPr>
          <p:cNvSpPr>
            <a:spLocks noGrp="1"/>
          </p:cNvSpPr>
          <p:nvPr>
            <p:ph idx="1"/>
          </p:nvPr>
        </p:nvSpPr>
        <p:spPr>
          <a:xfrm>
            <a:off x="4983164" y="960120"/>
            <a:ext cx="5511800" cy="4171278"/>
          </a:xfrm>
        </p:spPr>
        <p:txBody>
          <a:bodyPr>
            <a:normAutofit/>
          </a:bodyPr>
          <a:lstStyle/>
          <a:p>
            <a:r>
              <a:rPr lang="en-GB" dirty="0">
                <a:latin typeface="Helvetica Neue" panose="02000503000000020004" pitchFamily="2" charset="0"/>
                <a:ea typeface="Helvetica Neue" panose="02000503000000020004" pitchFamily="2" charset="0"/>
                <a:cs typeface="Helvetica Neue" panose="02000503000000020004" pitchFamily="2" charset="0"/>
              </a:rPr>
              <a:t>Further information can be found here:</a:t>
            </a:r>
          </a:p>
          <a:p>
            <a:r>
              <a:rPr lang="en-GB" dirty="0">
                <a:latin typeface="Helvetica Neue" panose="02000503000000020004" pitchFamily="2" charset="0"/>
                <a:ea typeface="Helvetica Neue" panose="02000503000000020004" pitchFamily="2" charset="0"/>
                <a:cs typeface="Helvetica Neue" panose="02000503000000020004" pitchFamily="2" charset="0"/>
                <a:hlinkClick r:id="rId2"/>
              </a:rPr>
              <a:t>https://www.uwtsd.ac.uk/library/</a:t>
            </a:r>
            <a:endParaRPr lang="en-GB" dirty="0">
              <a:latin typeface="Helvetica Neue" panose="02000503000000020004" pitchFamily="2" charset="0"/>
              <a:ea typeface="Helvetica Neue" panose="02000503000000020004" pitchFamily="2" charset="0"/>
              <a:cs typeface="Helvetica Neue" panose="02000503000000020004" pitchFamily="2" charset="0"/>
            </a:endParaRPr>
          </a:p>
          <a:p>
            <a:endParaRPr lang="en-GB" dirty="0">
              <a:latin typeface="Helvetica Neue" panose="02000503000000020004" pitchFamily="2" charset="0"/>
              <a:ea typeface="Helvetica Neue" panose="02000503000000020004" pitchFamily="2" charset="0"/>
              <a:cs typeface="Helvetica Neue" panose="02000503000000020004" pitchFamily="2" charset="0"/>
            </a:endParaRPr>
          </a:p>
          <a:p>
            <a:r>
              <a:rPr lang="en-GB" dirty="0">
                <a:latin typeface="Helvetica Neue" panose="02000503000000020004" pitchFamily="2" charset="0"/>
                <a:ea typeface="Helvetica Neue" panose="02000503000000020004" pitchFamily="2" charset="0"/>
                <a:cs typeface="Helvetica Neue" panose="02000503000000020004" pitchFamily="2" charset="0"/>
              </a:rPr>
              <a:t>Emily Wild</a:t>
            </a:r>
          </a:p>
          <a:p>
            <a:r>
              <a:rPr lang="en-GB" err="1">
                <a:effectLst/>
                <a:latin typeface="Helvetica Neue" panose="02000503000000020004" pitchFamily="2" charset="0"/>
                <a:ea typeface="Helvetica Neue" panose="02000503000000020004" pitchFamily="2" charset="0"/>
                <a:cs typeface="Helvetica Neue" panose="02000503000000020004" pitchFamily="2" charset="0"/>
              </a:rPr>
              <a:t>emily.wild@uwtsd.ac.uk</a:t>
            </a:r>
            <a:endParaRPr lang="en-GB" dirty="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endParaRPr lang="en-US" dirty="0"/>
          </a:p>
        </p:txBody>
      </p:sp>
    </p:spTree>
    <p:extLst>
      <p:ext uri="{BB962C8B-B14F-4D97-AF65-F5344CB8AC3E}">
        <p14:creationId xmlns:p14="http://schemas.microsoft.com/office/powerpoint/2010/main" val="20072724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CDE36-9FA8-4F4C-A4A9-92157632AEF3}"/>
              </a:ext>
            </a:extLst>
          </p:cNvPr>
          <p:cNvSpPr>
            <a:spLocks noGrp="1"/>
          </p:cNvSpPr>
          <p:nvPr>
            <p:ph type="title"/>
          </p:nvPr>
        </p:nvSpPr>
        <p:spPr>
          <a:xfrm>
            <a:off x="838200" y="681037"/>
            <a:ext cx="10515600" cy="1325563"/>
          </a:xfrm>
        </p:spPr>
        <p:txBody>
          <a:bodyPr>
            <a:normAutofit fontScale="90000"/>
          </a:bodyPr>
          <a:lstStyle/>
          <a:p>
            <a:r>
              <a:rPr lang="en-GB" dirty="0"/>
              <a:t>PRIMARY AND SECONDARY RESEARCH</a:t>
            </a:r>
            <a:br>
              <a:rPr lang="en-GB" dirty="0"/>
            </a:br>
            <a:endParaRPr lang="en-US" dirty="0"/>
          </a:p>
        </p:txBody>
      </p:sp>
      <p:sp>
        <p:nvSpPr>
          <p:cNvPr id="3" name="Content Placeholder 2">
            <a:extLst>
              <a:ext uri="{FF2B5EF4-FFF2-40B4-BE49-F238E27FC236}">
                <a16:creationId xmlns:a16="http://schemas.microsoft.com/office/drawing/2014/main" id="{C623FBEB-96D7-7D46-A04A-AFEB1428AFE8}"/>
              </a:ext>
            </a:extLst>
          </p:cNvPr>
          <p:cNvSpPr>
            <a:spLocks noGrp="1"/>
          </p:cNvSpPr>
          <p:nvPr>
            <p:ph idx="1"/>
          </p:nvPr>
        </p:nvSpPr>
        <p:spPr/>
        <p:txBody>
          <a:bodyPr>
            <a:normAutofit fontScale="92500"/>
          </a:bodyPr>
          <a:lstStyle/>
          <a:p>
            <a:pPr>
              <a:lnSpc>
                <a:spcPct val="150000"/>
              </a:lnSpc>
            </a:pPr>
            <a:r>
              <a:rPr lang="en-GB" dirty="0">
                <a:latin typeface="Helvetica Neue" panose="02000503000000020004" pitchFamily="2" charset="0"/>
                <a:ea typeface="Helvetica Neue" panose="02000503000000020004" pitchFamily="2" charset="0"/>
                <a:cs typeface="Helvetica Neue" panose="02000503000000020004" pitchFamily="2" charset="0"/>
              </a:rPr>
              <a:t>These are the two types of research.</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dirty="0">
                <a:latin typeface="Helvetica Neue" panose="02000503000000020004" pitchFamily="2" charset="0"/>
                <a:ea typeface="Helvetica Neue" panose="02000503000000020004" pitchFamily="2" charset="0"/>
                <a:cs typeface="Helvetica Neue" panose="02000503000000020004" pitchFamily="2" charset="0"/>
              </a:rPr>
              <a:t>Primary and Secondary</a:t>
            </a:r>
          </a:p>
          <a:p>
            <a:pPr>
              <a:lnSpc>
                <a:spcPct val="150000"/>
              </a:lnSpc>
            </a:pPr>
            <a:r>
              <a:rPr lang="en-GB" dirty="0">
                <a:latin typeface="Helvetica Neue" panose="02000503000000020004" pitchFamily="2" charset="0"/>
                <a:ea typeface="Helvetica Neue" panose="02000503000000020004" pitchFamily="2" charset="0"/>
                <a:cs typeface="Helvetica Neue" panose="02000503000000020004" pitchFamily="2" charset="0"/>
              </a:rPr>
              <a:t>Primary research is raw information and first-hand evidence. This might include interviews, visits to exhibitions, correspondence with galleries, museums, archives, arts organisations, studios etc. Questions for interviews should be carefully focused and formulated in advance. The outcomes should be cited or discussed where appropriate in your argument but not quoted verbatim at length.</a:t>
            </a:r>
          </a:p>
          <a:p>
            <a:pPr>
              <a:lnSpc>
                <a:spcPct val="150000"/>
              </a:lnSpc>
            </a:pPr>
            <a:r>
              <a:rPr lang="en-GB" dirty="0">
                <a:latin typeface="Helvetica Neue" panose="02000503000000020004" pitchFamily="2" charset="0"/>
                <a:ea typeface="Helvetica Neue" panose="02000503000000020004" pitchFamily="2" charset="0"/>
                <a:cs typeface="Helvetica Neue" panose="02000503000000020004" pitchFamily="2" charset="0"/>
              </a:rPr>
              <a:t>Most students use only secondary research (i.e. the ideas and opinions of others) as source material. </a:t>
            </a:r>
          </a:p>
          <a:p>
            <a:pPr>
              <a:lnSpc>
                <a:spcPct val="150000"/>
              </a:lnSpc>
            </a:pPr>
            <a:r>
              <a:rPr lang="en-GB" dirty="0">
                <a:latin typeface="Helvetica Neue" panose="02000503000000020004" pitchFamily="2" charset="0"/>
                <a:ea typeface="Helvetica Neue" panose="02000503000000020004" pitchFamily="2" charset="0"/>
                <a:cs typeface="Helvetica Neue" panose="02000503000000020004" pitchFamily="2" charset="0"/>
              </a:rPr>
              <a:t>Remember to always document both types of research.</a:t>
            </a:r>
          </a:p>
          <a:p>
            <a:endParaRPr lang="en-US" dirty="0"/>
          </a:p>
        </p:txBody>
      </p:sp>
      <p:sp>
        <p:nvSpPr>
          <p:cNvPr id="4" name="TextBox 3">
            <a:extLst>
              <a:ext uri="{FF2B5EF4-FFF2-40B4-BE49-F238E27FC236}">
                <a16:creationId xmlns:a16="http://schemas.microsoft.com/office/drawing/2014/main" id="{C4698C33-E0D6-C662-E50F-C1C287825D48}"/>
              </a:ext>
            </a:extLst>
          </p:cNvPr>
          <p:cNvSpPr txBox="1"/>
          <p:nvPr/>
        </p:nvSpPr>
        <p:spPr>
          <a:xfrm>
            <a:off x="838200" y="2765777"/>
            <a:ext cx="3649738" cy="1323439"/>
          </a:xfrm>
          <a:prstGeom prst="rect">
            <a:avLst/>
          </a:prstGeom>
          <a:noFill/>
        </p:spPr>
        <p:txBody>
          <a:bodyPr wrap="square" rtlCol="0">
            <a:spAutoFit/>
          </a:bodyPr>
          <a:lstStyle/>
          <a:p>
            <a:pPr algn="ctr"/>
            <a:r>
              <a:rPr lang="en-US" sz="40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rPr>
              <a:t>Types of Research</a:t>
            </a:r>
          </a:p>
        </p:txBody>
      </p:sp>
    </p:spTree>
    <p:extLst>
      <p:ext uri="{BB962C8B-B14F-4D97-AF65-F5344CB8AC3E}">
        <p14:creationId xmlns:p14="http://schemas.microsoft.com/office/powerpoint/2010/main" val="3174721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B67FC-5BF4-4144-9E77-D5DD5FD8A618}"/>
              </a:ext>
            </a:extLst>
          </p:cNvPr>
          <p:cNvSpPr>
            <a:spLocks noGrp="1"/>
          </p:cNvSpPr>
          <p:nvPr>
            <p:ph type="title"/>
          </p:nvPr>
        </p:nvSpPr>
        <p:spPr>
          <a:xfrm>
            <a:off x="838200" y="891251"/>
            <a:ext cx="10515600" cy="799437"/>
          </a:xfrm>
        </p:spPr>
        <p:txBody>
          <a:bodyPr>
            <a:normAutofit fontScale="90000"/>
          </a:bodyPr>
          <a:lstStyle/>
          <a:p>
            <a:r>
              <a:rPr lang="en-GB" dirty="0"/>
              <a:t>Questionnaires</a:t>
            </a:r>
            <a:br>
              <a:rPr lang="en-GB" dirty="0"/>
            </a:br>
            <a:endParaRPr lang="en-US" dirty="0"/>
          </a:p>
        </p:txBody>
      </p:sp>
      <p:sp>
        <p:nvSpPr>
          <p:cNvPr id="3" name="Content Placeholder 2">
            <a:extLst>
              <a:ext uri="{FF2B5EF4-FFF2-40B4-BE49-F238E27FC236}">
                <a16:creationId xmlns:a16="http://schemas.microsoft.com/office/drawing/2014/main" id="{62665438-AAD4-E348-BF56-BA7F02D24E06}"/>
              </a:ext>
            </a:extLst>
          </p:cNvPr>
          <p:cNvSpPr>
            <a:spLocks noGrp="1"/>
          </p:cNvSpPr>
          <p:nvPr>
            <p:ph idx="1"/>
          </p:nvPr>
        </p:nvSpPr>
        <p:spPr/>
        <p:txBody>
          <a:bodyPr/>
          <a:lstStyle/>
          <a:p>
            <a:pPr>
              <a:lnSpc>
                <a:spcPct val="150000"/>
              </a:lnSpc>
            </a:pPr>
            <a:r>
              <a:rPr lang="en-GB" dirty="0">
                <a:latin typeface="Helvetica Neue" panose="02000503000000020004" pitchFamily="2" charset="0"/>
                <a:ea typeface="Helvetica Neue" panose="02000503000000020004" pitchFamily="2" charset="0"/>
                <a:cs typeface="Helvetica Neue" panose="02000503000000020004" pitchFamily="2" charset="0"/>
              </a:rPr>
              <a:t>Students are discouraged from using questionnaires in their research process. You must not use Facebook questionnaires or SurveyMonkey</a:t>
            </a:r>
          </a:p>
          <a:p>
            <a:pPr>
              <a:lnSpc>
                <a:spcPct val="150000"/>
              </a:lnSpc>
            </a:pPr>
            <a:endParaRPr lang="en-GB" dirty="0">
              <a:latin typeface="Helvetica Neue" panose="02000503000000020004" pitchFamily="2" charset="0"/>
              <a:ea typeface="Helvetica Neue" panose="02000503000000020004" pitchFamily="2" charset="0"/>
              <a:cs typeface="Helvetica Neue" panose="02000503000000020004" pitchFamily="2" charset="0"/>
            </a:endParaRPr>
          </a:p>
          <a:p>
            <a:pPr>
              <a:lnSpc>
                <a:spcPct val="150000"/>
              </a:lnSpc>
            </a:pPr>
            <a:r>
              <a:rPr lang="en-GB" dirty="0">
                <a:latin typeface="Helvetica Neue" panose="02000503000000020004" pitchFamily="2" charset="0"/>
                <a:ea typeface="Helvetica Neue" panose="02000503000000020004" pitchFamily="2" charset="0"/>
                <a:cs typeface="Helvetica Neue" panose="02000503000000020004" pitchFamily="2" charset="0"/>
              </a:rPr>
              <a:t>However, if you believe a questionnaire is essential </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dirty="0">
                <a:latin typeface="Helvetica Neue" panose="02000503000000020004" pitchFamily="2" charset="0"/>
                <a:ea typeface="Helvetica Neue" panose="02000503000000020004" pitchFamily="2" charset="0"/>
                <a:cs typeface="Helvetica Neue" panose="02000503000000020004" pitchFamily="2" charset="0"/>
              </a:rPr>
              <a:t>to your Independent Inquiry, you should discuss </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dirty="0">
                <a:latin typeface="Helvetica Neue" panose="02000503000000020004" pitchFamily="2" charset="0"/>
                <a:ea typeface="Helvetica Neue" panose="02000503000000020004" pitchFamily="2" charset="0"/>
                <a:cs typeface="Helvetica Neue" panose="02000503000000020004" pitchFamily="2" charset="0"/>
              </a:rPr>
              <a:t>your questionnaire methodology with your </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dirty="0">
                <a:latin typeface="Helvetica Neue" panose="02000503000000020004" pitchFamily="2" charset="0"/>
                <a:ea typeface="Helvetica Neue" panose="02000503000000020004" pitchFamily="2" charset="0"/>
                <a:cs typeface="Helvetica Neue" panose="02000503000000020004" pitchFamily="2" charset="0"/>
              </a:rPr>
              <a:t>individual supervisor.</a:t>
            </a:r>
          </a:p>
          <a:p>
            <a:endParaRPr lang="en-US" dirty="0"/>
          </a:p>
        </p:txBody>
      </p:sp>
      <p:sp>
        <p:nvSpPr>
          <p:cNvPr id="4" name="TextBox 3">
            <a:extLst>
              <a:ext uri="{FF2B5EF4-FFF2-40B4-BE49-F238E27FC236}">
                <a16:creationId xmlns:a16="http://schemas.microsoft.com/office/drawing/2014/main" id="{1107C0FF-1DB9-C925-CFE0-949D5AC12BC3}"/>
              </a:ext>
            </a:extLst>
          </p:cNvPr>
          <p:cNvSpPr txBox="1"/>
          <p:nvPr/>
        </p:nvSpPr>
        <p:spPr>
          <a:xfrm>
            <a:off x="838200" y="2765777"/>
            <a:ext cx="3649738" cy="1200329"/>
          </a:xfrm>
          <a:prstGeom prst="rect">
            <a:avLst/>
          </a:prstGeom>
          <a:noFill/>
        </p:spPr>
        <p:txBody>
          <a:bodyPr wrap="square" rtlCol="0">
            <a:spAutoFit/>
          </a:bodyPr>
          <a:lstStyle/>
          <a:p>
            <a:pPr algn="ctr"/>
            <a:r>
              <a:rPr lang="en-US" sz="3600" dirty="0">
                <a:solidFill>
                  <a:schemeClr val="bg1"/>
                </a:solidFill>
                <a:latin typeface="Helvetica Neue Medium" panose="02000503000000020004" pitchFamily="2" charset="0"/>
                <a:ea typeface="Helvetica Neue Medium" panose="02000503000000020004" pitchFamily="2" charset="0"/>
                <a:cs typeface="Helvetica Neue Medium" panose="02000503000000020004" pitchFamily="2" charset="0"/>
              </a:rPr>
              <a:t>No Questionnaires</a:t>
            </a:r>
          </a:p>
        </p:txBody>
      </p:sp>
    </p:spTree>
    <p:extLst>
      <p:ext uri="{BB962C8B-B14F-4D97-AF65-F5344CB8AC3E}">
        <p14:creationId xmlns:p14="http://schemas.microsoft.com/office/powerpoint/2010/main" val="533566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D420F-E067-054C-88BE-8F091F1738CF}"/>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Gathering Information</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B70FFF-1B03-4B45-823F-EFE8CA02D566}"/>
              </a:ext>
            </a:extLst>
          </p:cNvPr>
          <p:cNvSpPr>
            <a:spLocks noGrp="1"/>
          </p:cNvSpPr>
          <p:nvPr>
            <p:ph idx="1"/>
          </p:nvPr>
        </p:nvSpPr>
        <p:spPr>
          <a:xfrm>
            <a:off x="4983164" y="960120"/>
            <a:ext cx="5511800" cy="4171278"/>
          </a:xfrm>
        </p:spPr>
        <p:txBody>
          <a:bodyPr>
            <a:normAutofit/>
          </a:bodyPr>
          <a:lstStyle/>
          <a:p>
            <a:pPr>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You may just wish to scan some texts (looking for relevance) and others you may want to take a long time over. It is a good idea to break down sentences if you do not understand the text, and sometimes it is better to read something right through to get a sense of it first, before going back to make relevant notes from it. Always try and read with your topic in mind. The best way to ensure are engaging your mind as you are reading is to use your pen. </a:t>
            </a:r>
          </a:p>
          <a:p>
            <a:pPr>
              <a:lnSpc>
                <a:spcPct val="110000"/>
              </a:lnSpc>
            </a:pPr>
            <a:r>
              <a:rPr lang="en-GB" sz="1300">
                <a:latin typeface="Helvetica Neue" panose="02000503000000020004" pitchFamily="2" charset="0"/>
                <a:ea typeface="Helvetica Neue" panose="02000503000000020004" pitchFamily="2" charset="0"/>
                <a:cs typeface="Helvetica Neue" panose="02000503000000020004" pitchFamily="2" charset="0"/>
              </a:rPr>
              <a:t>Writing your own notes forces you to make sense of what you read. You should question as you read - the underlying purpose of reading is not just to gather facts, but to develop your understanding of the subject and give you new ideas. Underlining or highlighting a text is fine – only photocopies of books and journals, please. </a:t>
            </a:r>
            <a:br>
              <a:rPr lang="en-GB" sz="1300">
                <a:latin typeface="Helvetica Neue" panose="02000503000000020004" pitchFamily="2" charset="0"/>
                <a:ea typeface="Helvetica Neue" panose="02000503000000020004" pitchFamily="2" charset="0"/>
                <a:cs typeface="Helvetica Neue" panose="02000503000000020004" pitchFamily="2" charset="0"/>
              </a:rPr>
            </a:br>
            <a:r>
              <a:rPr lang="en-GB" sz="1300">
                <a:latin typeface="Helvetica Neue" panose="02000503000000020004" pitchFamily="2" charset="0"/>
                <a:ea typeface="Helvetica Neue" panose="02000503000000020004" pitchFamily="2" charset="0"/>
                <a:cs typeface="Helvetica Neue" panose="02000503000000020004" pitchFamily="2" charset="0"/>
              </a:rPr>
              <a:t>This will help focus attention, but you will still get the best understanding from making your own notes alongside those you have highlighted.</a:t>
            </a:r>
          </a:p>
          <a:p>
            <a:pPr>
              <a:lnSpc>
                <a:spcPct val="110000"/>
              </a:lnSpc>
            </a:pPr>
            <a:endParaRPr lang="en-US" sz="1300"/>
          </a:p>
        </p:txBody>
      </p:sp>
    </p:spTree>
    <p:extLst>
      <p:ext uri="{BB962C8B-B14F-4D97-AF65-F5344CB8AC3E}">
        <p14:creationId xmlns:p14="http://schemas.microsoft.com/office/powerpoint/2010/main" val="24491210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6075C-3EA9-FF43-8DA4-9393DA3F031E}"/>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Keeping Records</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F8D599-AE20-6C46-94C9-4FF2F9EC2B04}"/>
              </a:ext>
            </a:extLst>
          </p:cNvPr>
          <p:cNvSpPr>
            <a:spLocks noGrp="1"/>
          </p:cNvSpPr>
          <p:nvPr>
            <p:ph idx="1"/>
          </p:nvPr>
        </p:nvSpPr>
        <p:spPr>
          <a:xfrm>
            <a:off x="4983164" y="960120"/>
            <a:ext cx="5511800" cy="4171278"/>
          </a:xfrm>
        </p:spPr>
        <p:txBody>
          <a:bodyPr>
            <a:normAutofit/>
          </a:bodyPr>
          <a:lstStyle/>
          <a:p>
            <a:r>
              <a:rPr lang="en-GB" dirty="0">
                <a:latin typeface="Helvetica Neue" panose="02000503000000020004" pitchFamily="2" charset="0"/>
                <a:ea typeface="Helvetica Neue" panose="02000503000000020004" pitchFamily="2" charset="0"/>
                <a:cs typeface="Helvetica Neue" panose="02000503000000020004" pitchFamily="2" charset="0"/>
              </a:rPr>
              <a:t>Remember to keep very careful records – </a:t>
            </a:r>
            <a:endParaRPr lang="en-GB">
              <a:latin typeface="Helvetica Neue" panose="02000503000000020004" pitchFamily="2" charset="0"/>
              <a:ea typeface="Helvetica Neue" panose="02000503000000020004" pitchFamily="2" charset="0"/>
              <a:cs typeface="Helvetica Neue" panose="02000503000000020004" pitchFamily="2" charset="0"/>
            </a:endParaRPr>
          </a:p>
          <a:p>
            <a:r>
              <a:rPr lang="en-GB" dirty="0">
                <a:latin typeface="Helvetica Neue" panose="02000503000000020004" pitchFamily="2" charset="0"/>
                <a:ea typeface="Helvetica Neue" panose="02000503000000020004" pitchFamily="2" charset="0"/>
                <a:cs typeface="Helvetica Neue" panose="02000503000000020004" pitchFamily="2" charset="0"/>
              </a:rPr>
              <a:t>it will save you a lot of time in the long run</a:t>
            </a:r>
            <a:endParaRPr lang="en-GB">
              <a:latin typeface="Helvetica Neue" panose="02000503000000020004" pitchFamily="2" charset="0"/>
              <a:ea typeface="Helvetica Neue" panose="02000503000000020004" pitchFamily="2" charset="0"/>
              <a:cs typeface="Helvetica Neue" panose="02000503000000020004" pitchFamily="2" charset="0"/>
            </a:endParaRPr>
          </a:p>
          <a:p>
            <a:r>
              <a:rPr lang="en-GB" dirty="0">
                <a:latin typeface="Helvetica Neue" panose="02000503000000020004" pitchFamily="2" charset="0"/>
                <a:ea typeface="Helvetica Neue" panose="02000503000000020004" pitchFamily="2" charset="0"/>
                <a:cs typeface="Helvetica Neue" panose="02000503000000020004" pitchFamily="2" charset="0"/>
              </a:rPr>
              <a:t>1. What has been directly copied and may be used as a quote, and what is in your own words in notes, to ensure against inadvertent plagiarism.</a:t>
            </a:r>
            <a:endParaRPr lang="en-GB">
              <a:latin typeface="Helvetica Neue" panose="02000503000000020004" pitchFamily="2" charset="0"/>
              <a:ea typeface="Helvetica Neue" panose="02000503000000020004" pitchFamily="2" charset="0"/>
              <a:cs typeface="Helvetica Neue" panose="02000503000000020004" pitchFamily="2" charset="0"/>
            </a:endParaRPr>
          </a:p>
          <a:p>
            <a:r>
              <a:rPr lang="en-GB" dirty="0">
                <a:latin typeface="Helvetica Neue" panose="02000503000000020004" pitchFamily="2" charset="0"/>
                <a:ea typeface="Helvetica Neue" panose="02000503000000020004" pitchFamily="2" charset="0"/>
                <a:cs typeface="Helvetica Neue" panose="02000503000000020004" pitchFamily="2" charset="0"/>
              </a:rPr>
              <a:t>2. Page numbers relating to your reading, which you will need for referencing ideas and quotes, which will ensure against inadvertent plagiarism.</a:t>
            </a:r>
            <a:endParaRPr lang="en-GB">
              <a:latin typeface="Helvetica Neue" panose="02000503000000020004" pitchFamily="2" charset="0"/>
              <a:ea typeface="Helvetica Neue" panose="02000503000000020004" pitchFamily="2" charset="0"/>
              <a:cs typeface="Helvetica Neue" panose="02000503000000020004" pitchFamily="2" charset="0"/>
            </a:endParaRPr>
          </a:p>
          <a:p>
            <a:endParaRPr lang="en-GB" dirty="0"/>
          </a:p>
          <a:p>
            <a:endParaRPr lang="en-US" dirty="0"/>
          </a:p>
        </p:txBody>
      </p:sp>
    </p:spTree>
    <p:extLst>
      <p:ext uri="{BB962C8B-B14F-4D97-AF65-F5344CB8AC3E}">
        <p14:creationId xmlns:p14="http://schemas.microsoft.com/office/powerpoint/2010/main" val="10555755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E6DA8-599D-1347-A50C-D22759EF46C0}"/>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Keeping Records</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CF9607-DCCA-E24F-90E5-81253383598C}"/>
              </a:ext>
            </a:extLst>
          </p:cNvPr>
          <p:cNvSpPr>
            <a:spLocks noGrp="1"/>
          </p:cNvSpPr>
          <p:nvPr>
            <p:ph idx="1"/>
          </p:nvPr>
        </p:nvSpPr>
        <p:spPr>
          <a:xfrm>
            <a:off x="4983164" y="960120"/>
            <a:ext cx="5511800" cy="4171278"/>
          </a:xfrm>
        </p:spPr>
        <p:txBody>
          <a:bodyPr>
            <a:normAutofit/>
          </a:bodyPr>
          <a:lstStyle/>
          <a:p>
            <a:r>
              <a:rPr lang="en-GB" sz="1700">
                <a:latin typeface="Helvetica Neue" panose="02000503000000020004" pitchFamily="2" charset="0"/>
                <a:ea typeface="Helvetica Neue" panose="02000503000000020004" pitchFamily="2" charset="0"/>
                <a:cs typeface="Helvetica Neue" panose="02000503000000020004" pitchFamily="2" charset="0"/>
              </a:rPr>
              <a:t>3. All the information needed for References and Bibliography (author/s, date/s of publication, etc.) </a:t>
            </a:r>
          </a:p>
          <a:p>
            <a:r>
              <a:rPr lang="en-GB" sz="1700">
                <a:latin typeface="Helvetica Neue" panose="02000503000000020004" pitchFamily="2" charset="0"/>
                <a:ea typeface="Helvetica Neue" panose="02000503000000020004" pitchFamily="2" charset="0"/>
                <a:cs typeface="Helvetica Neue" panose="02000503000000020004" pitchFamily="2" charset="0"/>
              </a:rPr>
              <a:t>If possible, keep all your bibliographical references listed in alphabetical order by author on a database and organise this properly from the very beginning. </a:t>
            </a:r>
          </a:p>
          <a:p>
            <a:r>
              <a:rPr lang="en-GB" sz="1700">
                <a:latin typeface="Helvetica Neue" panose="02000503000000020004" pitchFamily="2" charset="0"/>
                <a:ea typeface="Helvetica Neue" panose="02000503000000020004" pitchFamily="2" charset="0"/>
                <a:cs typeface="Helvetica Neue" panose="02000503000000020004" pitchFamily="2" charset="0"/>
              </a:rPr>
              <a:t>Remember to copy your Essay drafts onto a memory stick, hard drive or OneDrive that is separate from your main computer. If for some reason, you cannot do either, send yourself an email with your Extended Essay as an attachment. Never finish working for the day without saving your Essay to an external source.</a:t>
            </a:r>
            <a:endParaRPr lang="en-US" sz="1700">
              <a:latin typeface="Helvetica Neue" panose="02000503000000020004" pitchFamily="2" charset="0"/>
              <a:ea typeface="Helvetica Neue" panose="02000503000000020004" pitchFamily="2" charset="0"/>
              <a:cs typeface="Helvetica Neue" panose="02000503000000020004" pitchFamily="2" charset="0"/>
            </a:endParaRPr>
          </a:p>
        </p:txBody>
      </p:sp>
    </p:spTree>
    <p:extLst>
      <p:ext uri="{BB962C8B-B14F-4D97-AF65-F5344CB8AC3E}">
        <p14:creationId xmlns:p14="http://schemas.microsoft.com/office/powerpoint/2010/main" val="38129481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0DACA-2457-E146-A52D-B0BFEDB13EA3}"/>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How much Research?</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4327E6-D923-7348-9F8C-5F1C5233FF3E}"/>
              </a:ext>
            </a:extLst>
          </p:cNvPr>
          <p:cNvSpPr>
            <a:spLocks noGrp="1"/>
          </p:cNvSpPr>
          <p:nvPr>
            <p:ph idx="1"/>
          </p:nvPr>
        </p:nvSpPr>
        <p:spPr>
          <a:xfrm>
            <a:off x="4983164" y="960120"/>
            <a:ext cx="5511800" cy="4171278"/>
          </a:xfrm>
        </p:spPr>
        <p:txBody>
          <a:bodyPr>
            <a:normAutofit/>
          </a:bodyPr>
          <a:lstStyle/>
          <a:p>
            <a:pPr>
              <a:lnSpc>
                <a:spcPct val="110000"/>
              </a:lnSpc>
            </a:pPr>
            <a:r>
              <a:rPr lang="en-GB" dirty="0">
                <a:latin typeface="Helvetica Neue" panose="02000503000000020004" pitchFamily="2" charset="0"/>
                <a:ea typeface="Helvetica Neue" panose="02000503000000020004" pitchFamily="2" charset="0"/>
                <a:cs typeface="Helvetica Neue" panose="02000503000000020004" pitchFamily="2" charset="0"/>
              </a:rPr>
              <a:t>You need to manage your reading by not over-loading with too much, and not opting for too little (set a reasonable target of reading) – </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dirty="0">
                <a:latin typeface="Helvetica Neue" panose="02000503000000020004" pitchFamily="2" charset="0"/>
                <a:ea typeface="Helvetica Neue" panose="02000503000000020004" pitchFamily="2" charset="0"/>
                <a:cs typeface="Helvetica Neue" panose="02000503000000020004" pitchFamily="2" charset="0"/>
              </a:rPr>
              <a:t>your supervisor can advise. </a:t>
            </a:r>
            <a:endParaRPr lang="en-GB">
              <a:latin typeface="Helvetica Neue" panose="02000503000000020004" pitchFamily="2" charset="0"/>
              <a:ea typeface="Helvetica Neue" panose="02000503000000020004" pitchFamily="2" charset="0"/>
              <a:cs typeface="Helvetica Neue" panose="02000503000000020004" pitchFamily="2" charset="0"/>
            </a:endParaRPr>
          </a:p>
          <a:p>
            <a:pPr>
              <a:lnSpc>
                <a:spcPct val="110000"/>
              </a:lnSpc>
            </a:pPr>
            <a:r>
              <a:rPr lang="en-GB" dirty="0">
                <a:latin typeface="Helvetica Neue" panose="02000503000000020004" pitchFamily="2" charset="0"/>
                <a:ea typeface="Helvetica Neue" panose="02000503000000020004" pitchFamily="2" charset="0"/>
                <a:cs typeface="Helvetica Neue" panose="02000503000000020004" pitchFamily="2" charset="0"/>
              </a:rPr>
              <a:t>It is particularly important with something of this length to try and deal with reading in a manageable way. </a:t>
            </a:r>
            <a:endParaRPr lang="en-GB">
              <a:latin typeface="Helvetica Neue" panose="02000503000000020004" pitchFamily="2" charset="0"/>
              <a:ea typeface="Helvetica Neue" panose="02000503000000020004" pitchFamily="2" charset="0"/>
              <a:cs typeface="Helvetica Neue" panose="02000503000000020004" pitchFamily="2" charset="0"/>
            </a:endParaRPr>
          </a:p>
          <a:p>
            <a:pPr>
              <a:lnSpc>
                <a:spcPct val="110000"/>
              </a:lnSpc>
            </a:pPr>
            <a:r>
              <a:rPr lang="en-GB" dirty="0">
                <a:latin typeface="Helvetica Neue" panose="02000503000000020004" pitchFamily="2" charset="0"/>
                <a:ea typeface="Helvetica Neue" panose="02000503000000020004" pitchFamily="2" charset="0"/>
                <a:cs typeface="Helvetica Neue" panose="02000503000000020004" pitchFamily="2" charset="0"/>
              </a:rPr>
              <a:t>Monitor your progress, and re-set targets in the light </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dirty="0">
                <a:latin typeface="Helvetica Neue" panose="02000503000000020004" pitchFamily="2" charset="0"/>
                <a:ea typeface="Helvetica Neue" panose="02000503000000020004" pitchFamily="2" charset="0"/>
                <a:cs typeface="Helvetica Neue" panose="02000503000000020004" pitchFamily="2" charset="0"/>
              </a:rPr>
              <a:t>of that progress. It is better to have over-researched your topic and to leave some things out than the other way around.</a:t>
            </a:r>
            <a:endParaRPr lang="en-GB">
              <a:latin typeface="Helvetica Neue" panose="02000503000000020004" pitchFamily="2" charset="0"/>
              <a:ea typeface="Helvetica Neue" panose="02000503000000020004" pitchFamily="2" charset="0"/>
              <a:cs typeface="Helvetica Neue" panose="02000503000000020004" pitchFamily="2" charset="0"/>
            </a:endParaRPr>
          </a:p>
          <a:p>
            <a:pPr>
              <a:lnSpc>
                <a:spcPct val="110000"/>
              </a:lnSpc>
            </a:pPr>
            <a:endParaRPr lang="en-US"/>
          </a:p>
        </p:txBody>
      </p:sp>
    </p:spTree>
    <p:extLst>
      <p:ext uri="{BB962C8B-B14F-4D97-AF65-F5344CB8AC3E}">
        <p14:creationId xmlns:p14="http://schemas.microsoft.com/office/powerpoint/2010/main" val="18985198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A2583-A21F-1646-AD0E-2543E49670EE}"/>
              </a:ext>
            </a:extLst>
          </p:cNvPr>
          <p:cNvSpPr>
            <a:spLocks noGrp="1"/>
          </p:cNvSpPr>
          <p:nvPr>
            <p:ph type="title"/>
          </p:nvPr>
        </p:nvSpPr>
        <p:spPr>
          <a:xfrm>
            <a:off x="645459" y="960120"/>
            <a:ext cx="3865695" cy="4171278"/>
          </a:xfrm>
        </p:spPr>
        <p:txBody>
          <a:bodyPr>
            <a:normAutofit/>
          </a:bodyPr>
          <a:lstStyle/>
          <a:p>
            <a:pPr algn="r"/>
            <a: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Plagarism </a:t>
            </a:r>
            <a:b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and </a:t>
            </a:r>
            <a:b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Turnitin</a:t>
            </a:r>
            <a:b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GB" sz="4400">
                <a:solidFill>
                  <a:schemeClr val="tx1"/>
                </a:solidFill>
              </a:rPr>
            </a:br>
            <a:endParaRPr lang="en-US" sz="440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1D8E3C-3C48-DD46-BB00-9467F1F7F53F}"/>
              </a:ext>
            </a:extLst>
          </p:cNvPr>
          <p:cNvSpPr>
            <a:spLocks noGrp="1"/>
          </p:cNvSpPr>
          <p:nvPr>
            <p:ph idx="1"/>
          </p:nvPr>
        </p:nvSpPr>
        <p:spPr>
          <a:xfrm>
            <a:off x="4983164" y="960120"/>
            <a:ext cx="5511800" cy="4171278"/>
          </a:xfrm>
        </p:spPr>
        <p:txBody>
          <a:bodyPr>
            <a:normAutofit/>
          </a:bodyPr>
          <a:lstStyle/>
          <a:p>
            <a:pPr>
              <a:lnSpc>
                <a:spcPct val="110000"/>
              </a:lnSpc>
            </a:pPr>
            <a:r>
              <a:rPr lang="en-GB" sz="1100">
                <a:latin typeface="Helvetica Neue" panose="02000503000000020004" pitchFamily="2" charset="0"/>
                <a:ea typeface="Helvetica Neue" panose="02000503000000020004" pitchFamily="2" charset="0"/>
                <a:cs typeface="Helvetica Neue" panose="02000503000000020004" pitchFamily="2" charset="0"/>
              </a:rPr>
              <a:t>The University has adopted the use of Turnitin software for the detection of possible plagiarism in any work submitted for assessment by a student. By searching a database of reference material gathered from different sources, Turnitin enables academic staff to identify the original source of material that has been included in the work submitted. Turnitin highlights sections of text that have been found in other sources, it does not decide if that text is incorrectly cited or plagiarised. Your supervisor will receive an “originality report” on the submitted work and on the basis of that report will form an opinion of the level of citation or possible plagiarism. The University considers that the proper citation and authenticity of work submitted by students is essential for the maintenance of academic standards, and that the use of Turnitin will help students to achieve this objective. You will be required to submit your work as an electronic copy onto Turnitin. The digital submission will be the only submission. REMEMBER: Plagiarism is passing another person’s work off as your own. </a:t>
            </a:r>
            <a:br>
              <a:rPr lang="en-GB" sz="1100">
                <a:latin typeface="Helvetica Neue" panose="02000503000000020004" pitchFamily="2" charset="0"/>
                <a:ea typeface="Helvetica Neue" panose="02000503000000020004" pitchFamily="2" charset="0"/>
                <a:cs typeface="Helvetica Neue" panose="02000503000000020004" pitchFamily="2" charset="0"/>
              </a:rPr>
            </a:br>
            <a:r>
              <a:rPr lang="en-GB" sz="1100">
                <a:latin typeface="Helvetica Neue" panose="02000503000000020004" pitchFamily="2" charset="0"/>
                <a:ea typeface="Helvetica Neue" panose="02000503000000020004" pitchFamily="2" charset="0"/>
                <a:cs typeface="Helvetica Neue" panose="02000503000000020004" pitchFamily="2" charset="0"/>
              </a:rPr>
              <a:t>This is intellectual theft. It is always taken seriously by the </a:t>
            </a:r>
            <a:br>
              <a:rPr lang="en-GB" sz="1100">
                <a:latin typeface="Helvetica Neue" panose="02000503000000020004" pitchFamily="2" charset="0"/>
                <a:ea typeface="Helvetica Neue" panose="02000503000000020004" pitchFamily="2" charset="0"/>
                <a:cs typeface="Helvetica Neue" panose="02000503000000020004" pitchFamily="2" charset="0"/>
              </a:rPr>
            </a:br>
            <a:r>
              <a:rPr lang="en-GB" sz="1100">
                <a:latin typeface="Helvetica Neue" panose="02000503000000020004" pitchFamily="2" charset="0"/>
                <a:ea typeface="Helvetica Neue" panose="02000503000000020004" pitchFamily="2" charset="0"/>
                <a:cs typeface="Helvetica Neue" panose="02000503000000020004" pitchFamily="2" charset="0"/>
              </a:rPr>
              <a:t>Institution and necessitates a formal enquiry and possible ‘unfair practice’ procedures. </a:t>
            </a:r>
          </a:p>
          <a:p>
            <a:pPr>
              <a:lnSpc>
                <a:spcPct val="110000"/>
              </a:lnSpc>
            </a:pPr>
            <a:endParaRPr lang="en-US" sz="1100"/>
          </a:p>
        </p:txBody>
      </p:sp>
    </p:spTree>
    <p:extLst>
      <p:ext uri="{BB962C8B-B14F-4D97-AF65-F5344CB8AC3E}">
        <p14:creationId xmlns:p14="http://schemas.microsoft.com/office/powerpoint/2010/main" val="3222393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A2583-A21F-1646-AD0E-2543E49670EE}"/>
              </a:ext>
            </a:extLst>
          </p:cNvPr>
          <p:cNvSpPr>
            <a:spLocks noGrp="1"/>
          </p:cNvSpPr>
          <p:nvPr>
            <p:ph type="title"/>
          </p:nvPr>
        </p:nvSpPr>
        <p:spPr>
          <a:xfrm>
            <a:off x="645459" y="960120"/>
            <a:ext cx="3865695" cy="4171278"/>
          </a:xfrm>
        </p:spPr>
        <p:txBody>
          <a:bodyPr>
            <a:normAutofit/>
          </a:bodyPr>
          <a:lstStyle/>
          <a:p>
            <a:pPr algn="r"/>
            <a: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Artificial Intelligence </a:t>
            </a:r>
            <a:b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AI</a:t>
            </a:r>
            <a:br>
              <a:rPr lang="en-GB"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GB" sz="4400">
                <a:solidFill>
                  <a:schemeClr val="tx1"/>
                </a:solidFill>
              </a:rPr>
            </a:br>
            <a:endParaRPr lang="en-US" sz="440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1D8E3C-3C48-DD46-BB00-9467F1F7F53F}"/>
              </a:ext>
            </a:extLst>
          </p:cNvPr>
          <p:cNvSpPr>
            <a:spLocks noGrp="1"/>
          </p:cNvSpPr>
          <p:nvPr>
            <p:ph idx="1"/>
          </p:nvPr>
        </p:nvSpPr>
        <p:spPr>
          <a:xfrm>
            <a:off x="4983164" y="960120"/>
            <a:ext cx="5511800" cy="4171278"/>
          </a:xfrm>
        </p:spPr>
        <p:txBody>
          <a:bodyPr>
            <a:normAutofit/>
          </a:bodyPr>
          <a:lstStyle/>
          <a:p>
            <a:pPr>
              <a:lnSpc>
                <a:spcPct val="110000"/>
              </a:lnSpc>
            </a:pPr>
            <a:r>
              <a:rPr lang="en-GB" sz="1400" b="0" i="0">
                <a:effectLst/>
                <a:latin typeface="-apple-system"/>
              </a:rPr>
              <a:t>You will find on the assessment specification form that the use of AI is permitted for research and proofreading purposes only. Supervisors will engage in discussions with each of their supervisees regarding this matter. While AI can be utilised for research, it is essential that it is appropriately referenced, and students are expected to discuss their findings on a weekly basis. Any essay submitted on the deadline day or shortly before, without prior supervision meetings, will be subject to thorough investigation and discussion. This process is in place to maintain integrity and address any potential plagiarism concerns.</a:t>
            </a:r>
            <a:br>
              <a:rPr lang="en-GB" sz="1400"/>
            </a:br>
            <a:br>
              <a:rPr lang="en-GB" sz="1400"/>
            </a:br>
            <a:r>
              <a:rPr lang="en-GB" sz="1400" b="0" i="0">
                <a:effectLst/>
                <a:latin typeface="-apple-system"/>
              </a:rPr>
              <a:t>For this assessment, you can use Generative AI to support you in research, including searching for bibliography, using tools to summarise, compare and interrogate materials. </a:t>
            </a:r>
            <a:br>
              <a:rPr lang="en-GB" sz="1400"/>
            </a:br>
            <a:r>
              <a:rPr lang="en-GB" sz="1400" b="0" i="0">
                <a:effectLst/>
                <a:latin typeface="-apple-system"/>
              </a:rPr>
              <a:t>For this assessment, you can use Generative AI to check your own text/creation for grammatical and syntactical mistakes, including rephrasing of your own work within specific standards.</a:t>
            </a:r>
            <a:endParaRPr lang="en-US" sz="1400"/>
          </a:p>
        </p:txBody>
      </p:sp>
    </p:spTree>
    <p:extLst>
      <p:ext uri="{BB962C8B-B14F-4D97-AF65-F5344CB8AC3E}">
        <p14:creationId xmlns:p14="http://schemas.microsoft.com/office/powerpoint/2010/main" val="311980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C582D-EEE4-CF43-B464-DEAB18FCCA8C}"/>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Ethics - Important</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5DD04C-7246-5542-A6EC-D905746EDF67}"/>
              </a:ext>
            </a:extLst>
          </p:cNvPr>
          <p:cNvSpPr>
            <a:spLocks noGrp="1"/>
          </p:cNvSpPr>
          <p:nvPr>
            <p:ph idx="1"/>
          </p:nvPr>
        </p:nvSpPr>
        <p:spPr>
          <a:xfrm>
            <a:off x="4983164" y="960120"/>
            <a:ext cx="5511800" cy="4171278"/>
          </a:xfrm>
        </p:spPr>
        <p:txBody>
          <a:bodyPr>
            <a:normAutofit/>
          </a:bodyPr>
          <a:lstStyle/>
          <a:p>
            <a:r>
              <a:rPr lang="en-GB" dirty="0">
                <a:latin typeface="Helvetica Neue" panose="02000503000000020004" pitchFamily="2" charset="0"/>
                <a:ea typeface="Helvetica Neue" panose="02000503000000020004" pitchFamily="2" charset="0"/>
                <a:cs typeface="Helvetica Neue" panose="02000503000000020004" pitchFamily="2" charset="0"/>
              </a:rPr>
              <a:t>If research involves live human (or animal) subjects, there may be issues of consent/cooperation/confidentiality so students may be required to fill in an Ethics Approval Form. You must demonstrate that all necessary precautions have been taken to protect the wellbeing of the subject. </a:t>
            </a:r>
            <a:br>
              <a:rPr lang="en-GB" dirty="0">
                <a:latin typeface="Helvetica Neue" panose="02000503000000020004" pitchFamily="2" charset="0"/>
                <a:ea typeface="Helvetica Neue" panose="02000503000000020004" pitchFamily="2" charset="0"/>
                <a:cs typeface="Helvetica Neue" panose="02000503000000020004" pitchFamily="2" charset="0"/>
              </a:rPr>
            </a:br>
            <a:r>
              <a:rPr lang="en-GB" dirty="0">
                <a:latin typeface="Helvetica Neue" panose="02000503000000020004" pitchFamily="2" charset="0"/>
                <a:ea typeface="Helvetica Neue" panose="02000503000000020004" pitchFamily="2" charset="0"/>
                <a:cs typeface="Helvetica Neue" panose="02000503000000020004" pitchFamily="2" charset="0"/>
              </a:rPr>
              <a:t>Such issues should be discussed with your supervisor.</a:t>
            </a:r>
            <a:endParaRPr lang="en-GB">
              <a:latin typeface="Helvetica Neue" panose="02000503000000020004" pitchFamily="2" charset="0"/>
              <a:ea typeface="Helvetica Neue" panose="02000503000000020004" pitchFamily="2" charset="0"/>
              <a:cs typeface="Helvetica Neue" panose="02000503000000020004" pitchFamily="2" charset="0"/>
            </a:endParaRPr>
          </a:p>
          <a:p>
            <a:endParaRPr lang="en-US" dirty="0"/>
          </a:p>
        </p:txBody>
      </p:sp>
    </p:spTree>
    <p:extLst>
      <p:ext uri="{BB962C8B-B14F-4D97-AF65-F5344CB8AC3E}">
        <p14:creationId xmlns:p14="http://schemas.microsoft.com/office/powerpoint/2010/main" val="20660226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F5CD3-B799-BD41-9A3C-907607FA2E0F}"/>
              </a:ext>
            </a:extLst>
          </p:cNvPr>
          <p:cNvSpPr>
            <a:spLocks noGrp="1"/>
          </p:cNvSpPr>
          <p:nvPr>
            <p:ph type="title"/>
          </p:nvPr>
        </p:nvSpPr>
        <p:spPr>
          <a:xfrm>
            <a:off x="645459" y="960120"/>
            <a:ext cx="3865695" cy="4171278"/>
          </a:xfrm>
        </p:spPr>
        <p:txBody>
          <a:bodyPr>
            <a:normAutofit/>
          </a:bodyPr>
          <a:lstStyle/>
          <a:p>
            <a:pPr algn="r"/>
            <a:r>
              <a:rPr lang="en-US" sz="4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One Assessment of the 5000 words </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D7B49A-8DE5-C74D-AB82-6D8604FE7497}"/>
              </a:ext>
            </a:extLst>
          </p:cNvPr>
          <p:cNvSpPr>
            <a:spLocks noGrp="1"/>
          </p:cNvSpPr>
          <p:nvPr>
            <p:ph idx="1"/>
          </p:nvPr>
        </p:nvSpPr>
        <p:spPr>
          <a:xfrm>
            <a:off x="4983164" y="960120"/>
            <a:ext cx="5511800" cy="4171278"/>
          </a:xfrm>
        </p:spPr>
        <p:txBody>
          <a:bodyPr>
            <a:normAutofit/>
          </a:bodyPr>
          <a:lstStyle/>
          <a:p>
            <a:pPr marL="0" indent="0">
              <a:buNone/>
            </a:pPr>
            <a:r>
              <a:rPr lang="en-GB" b="1">
                <a:effectLst/>
                <a:latin typeface="Helvetica Neue" panose="02000503000000020004" pitchFamily="2" charset="0"/>
                <a:ea typeface="Times New Roman" panose="02020603050405020304" pitchFamily="18" charset="0"/>
                <a:cs typeface="Calibri" panose="020F0502020204030204" pitchFamily="34" charset="0"/>
              </a:rPr>
              <a:t>RESEARCH</a:t>
            </a:r>
            <a:endParaRPr lang="en-GB">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a:effectLst/>
                <a:latin typeface="Helvetica Neue" panose="02000503000000020004" pitchFamily="2" charset="0"/>
                <a:ea typeface="MS Mincho" panose="02020609040205080304" pitchFamily="49" charset="-128"/>
                <a:cs typeface="Calibri" panose="020F0502020204030204" pitchFamily="34" charset="0"/>
              </a:rPr>
              <a:t>Assemble a </a:t>
            </a:r>
            <a:r>
              <a:rPr lang="en-GB" b="1">
                <a:effectLst/>
                <a:latin typeface="Helvetica Neue" panose="02000503000000020004" pitchFamily="2" charset="0"/>
                <a:ea typeface="MS Mincho" panose="02020609040205080304" pitchFamily="49" charset="-128"/>
                <a:cs typeface="Calibri" panose="020F0502020204030204" pitchFamily="34" charset="0"/>
              </a:rPr>
              <a:t>substantial</a:t>
            </a:r>
            <a:r>
              <a:rPr lang="en-GB">
                <a:effectLst/>
                <a:latin typeface="Helvetica Neue" panose="02000503000000020004" pitchFamily="2" charset="0"/>
                <a:ea typeface="MS Mincho" panose="02020609040205080304" pitchFamily="49" charset="-128"/>
                <a:cs typeface="Calibri" panose="020F0502020204030204" pitchFamily="34" charset="0"/>
              </a:rPr>
              <a:t> bibliography of </a:t>
            </a:r>
            <a:r>
              <a:rPr lang="en-GB" b="1">
                <a:effectLst/>
                <a:latin typeface="Helvetica Neue" panose="02000503000000020004" pitchFamily="2" charset="0"/>
                <a:ea typeface="MS Mincho" panose="02020609040205080304" pitchFamily="49" charset="-128"/>
                <a:cs typeface="Calibri" panose="020F0502020204030204" pitchFamily="34" charset="0"/>
              </a:rPr>
              <a:t>sound sources</a:t>
            </a:r>
            <a:r>
              <a:rPr lang="en-GB">
                <a:effectLst/>
                <a:latin typeface="Helvetica Neue" panose="02000503000000020004" pitchFamily="2" charset="0"/>
                <a:ea typeface="MS Mincho" panose="02020609040205080304" pitchFamily="49" charset="-128"/>
                <a:cs typeface="Calibri" panose="020F0502020204030204" pitchFamily="34" charset="0"/>
              </a:rPr>
              <a:t>, recognising both established viewpoints and contemporary thinking on your question of choice.</a:t>
            </a:r>
            <a:endParaRPr lang="en-GB">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r>
              <a:rPr lang="en-GB">
                <a:effectLst/>
                <a:latin typeface="Helvetica Neue" panose="02000503000000020004" pitchFamily="2" charset="0"/>
                <a:ea typeface="MS Mincho" panose="02020609040205080304" pitchFamily="49" charset="-128"/>
                <a:cs typeface="Calibri" panose="020F0502020204030204" pitchFamily="34" charset="0"/>
              </a:rPr>
              <a:t>Identify key practitioners and recognised changemakers, whether widely known or more marginal.</a:t>
            </a:r>
            <a:endParaRPr lang="en-GB">
              <a:effectLst/>
              <a:latin typeface="Times New Roman" panose="020206030504050203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4171712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0F6AB-76AE-5E4B-A1CF-0DB94E5E7EB3}"/>
              </a:ext>
            </a:extLst>
          </p:cNvPr>
          <p:cNvSpPr>
            <a:spLocks noGrp="1"/>
          </p:cNvSpPr>
          <p:nvPr>
            <p:ph type="title"/>
          </p:nvPr>
        </p:nvSpPr>
        <p:spPr>
          <a:xfrm>
            <a:off x="645459" y="960120"/>
            <a:ext cx="3865695" cy="4171278"/>
          </a:xfrm>
        </p:spPr>
        <p:txBody>
          <a:bodyPr>
            <a:normAutofit/>
          </a:bodyPr>
          <a:lstStyle/>
          <a:p>
            <a:pPr algn="r"/>
            <a:r>
              <a:rPr lang="en-US" sz="4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One Assessment of the 5000 words </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BCF270-AB15-524A-A00F-975BC1BB6306}"/>
              </a:ext>
            </a:extLst>
          </p:cNvPr>
          <p:cNvSpPr>
            <a:spLocks noGrp="1"/>
          </p:cNvSpPr>
          <p:nvPr>
            <p:ph idx="1"/>
          </p:nvPr>
        </p:nvSpPr>
        <p:spPr>
          <a:xfrm>
            <a:off x="4983164" y="960120"/>
            <a:ext cx="5511800" cy="4171278"/>
          </a:xfrm>
        </p:spPr>
        <p:txBody>
          <a:bodyPr>
            <a:normAutofit/>
          </a:bodyPr>
          <a:lstStyle/>
          <a:p>
            <a:pPr marL="0" indent="0">
              <a:buNone/>
            </a:pPr>
            <a:r>
              <a:rPr lang="en-GB" b="1">
                <a:effectLst/>
                <a:latin typeface="Helvetica Neue" panose="02000503000000020004" pitchFamily="2" charset="0"/>
                <a:ea typeface="Helvetica Neue" panose="02000503000000020004" pitchFamily="2" charset="0"/>
                <a:cs typeface="Helvetica Neue" panose="02000503000000020004" pitchFamily="2" charset="0"/>
              </a:rPr>
              <a:t>SUBJECT KNOWLEDGE</a:t>
            </a:r>
            <a:endParaRPr lang="en-GB">
              <a:effectLst/>
              <a:latin typeface="Helvetica Neue" panose="02000503000000020004" pitchFamily="2" charset="0"/>
              <a:ea typeface="Helvetica Neue" panose="02000503000000020004" pitchFamily="2" charset="0"/>
              <a:cs typeface="Helvetica Neue" panose="02000503000000020004" pitchFamily="2" charset="0"/>
            </a:endParaRPr>
          </a:p>
          <a:p>
            <a:pPr marL="342900" lvl="0" indent="-342900">
              <a:buFont typeface="Calibri" panose="020F0502020204030204" pitchFamily="34" charset="0"/>
              <a:buChar char="-"/>
            </a:pPr>
            <a:r>
              <a:rPr lang="en-GB">
                <a:effectLst/>
                <a:latin typeface="Helvetica Neue" panose="02000503000000020004" pitchFamily="2" charset="0"/>
                <a:ea typeface="MS Mincho" panose="02020609040205080304" pitchFamily="49" charset="-128"/>
                <a:cs typeface="Calibri" panose="020F0502020204030204" pitchFamily="34" charset="0"/>
              </a:rPr>
              <a:t>Present an engaging written output that demonstrates an understanding of, and curiosity about your subject.</a:t>
            </a:r>
            <a:endParaRPr lang="en-GB">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r>
              <a:rPr lang="en-GB">
                <a:effectLst/>
                <a:latin typeface="Helvetica Neue" panose="02000503000000020004" pitchFamily="2" charset="0"/>
                <a:ea typeface="MS Mincho" panose="02020609040205080304" pitchFamily="49" charset="-128"/>
                <a:cs typeface="Calibri" panose="020F0502020204030204" pitchFamily="34" charset="0"/>
              </a:rPr>
              <a:t>Show evidence of an understanding of social, cultural and technological factors that may have shaped the visual artefacts under discussion.</a:t>
            </a:r>
            <a:endParaRPr lang="en-GB">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r>
              <a:rPr lang="en-GB">
                <a:effectLst/>
                <a:latin typeface="Helvetica Neue" panose="02000503000000020004" pitchFamily="2" charset="0"/>
                <a:ea typeface="MS Mincho" panose="02020609040205080304" pitchFamily="49" charset="-128"/>
                <a:cs typeface="Calibri" panose="020F0502020204030204" pitchFamily="34" charset="0"/>
              </a:rPr>
              <a:t>Deploy effective visual examples to further elucidate your written output.</a:t>
            </a:r>
            <a:endParaRPr lang="en-GB">
              <a:effectLst/>
              <a:latin typeface="Times New Roman" panose="02020603050405020304" pitchFamily="18" charset="0"/>
              <a:ea typeface="MS Mincho" panose="02020609040205080304" pitchFamily="49" charset="-128"/>
              <a:cs typeface="Times New Roman" panose="02020603050405020304" pitchFamily="18" charset="0"/>
            </a:endParaRPr>
          </a:p>
          <a:p>
            <a:endParaRPr lang="en-GB">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67021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67C55-97F1-6F49-A04B-D5CB2FA6319E}"/>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One Assessment of the 5000 words </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FF09BB-8FBF-AD43-B586-4F9353E1B572}"/>
              </a:ext>
            </a:extLst>
          </p:cNvPr>
          <p:cNvSpPr>
            <a:spLocks noGrp="1"/>
          </p:cNvSpPr>
          <p:nvPr>
            <p:ph idx="1"/>
          </p:nvPr>
        </p:nvSpPr>
        <p:spPr>
          <a:xfrm>
            <a:off x="4983164" y="960120"/>
            <a:ext cx="5511800" cy="4171278"/>
          </a:xfrm>
        </p:spPr>
        <p:txBody>
          <a:bodyPr>
            <a:normAutofit/>
          </a:bodyPr>
          <a:lstStyle/>
          <a:p>
            <a:pPr marL="0" indent="0">
              <a:lnSpc>
                <a:spcPct val="110000"/>
              </a:lnSpc>
              <a:buNone/>
            </a:pPr>
            <a:r>
              <a:rPr lang="en-GB" sz="1500" b="1">
                <a:effectLst/>
                <a:latin typeface="Helvetica Neue" panose="02000503000000020004" pitchFamily="2" charset="0"/>
                <a:ea typeface="Helvetica Neue" panose="02000503000000020004" pitchFamily="2" charset="0"/>
                <a:cs typeface="Helvetica Neue" panose="02000503000000020004" pitchFamily="2" charset="0"/>
              </a:rPr>
              <a:t>CRITICAL ENGAGEMENT</a:t>
            </a:r>
            <a:endParaRPr lang="en-GB" sz="1500">
              <a:effectLst/>
              <a:latin typeface="Helvetica Neue" panose="02000503000000020004" pitchFamily="2" charset="0"/>
              <a:ea typeface="Helvetica Neue" panose="02000503000000020004" pitchFamily="2" charset="0"/>
              <a:cs typeface="Helvetica Neue" panose="02000503000000020004" pitchFamily="2" charset="0"/>
            </a:endParaRPr>
          </a:p>
          <a:p>
            <a:pPr marL="342900" lvl="0" indent="-342900">
              <a:lnSpc>
                <a:spcPct val="110000"/>
              </a:lnSpc>
              <a:buFont typeface="Calibri" panose="020F0502020204030204" pitchFamily="34" charset="0"/>
              <a:buChar char="-"/>
            </a:pPr>
            <a:r>
              <a:rPr lang="en-GB" sz="1500">
                <a:effectLst/>
                <a:latin typeface="Helvetica Neue" panose="02000503000000020004" pitchFamily="2" charset="0"/>
                <a:ea typeface="MS Mincho" panose="02020609040205080304" pitchFamily="49" charset="-128"/>
                <a:cs typeface="Calibri" panose="020F0502020204030204" pitchFamily="34" charset="0"/>
              </a:rPr>
              <a:t>Deploy your research to formulate a convincing structure for your extended essay.</a:t>
            </a:r>
            <a:endParaRPr lang="en-GB" sz="150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lnSpc>
                <a:spcPct val="110000"/>
              </a:lnSpc>
              <a:buFont typeface="Calibri" panose="020F0502020204030204" pitchFamily="34" charset="0"/>
              <a:buChar char="-"/>
            </a:pPr>
            <a:r>
              <a:rPr lang="en-GB" sz="1500">
                <a:effectLst/>
                <a:latin typeface="Helvetica Neue" panose="02000503000000020004" pitchFamily="2" charset="0"/>
                <a:ea typeface="MS Mincho" panose="02020609040205080304" pitchFamily="49" charset="-128"/>
                <a:cs typeface="Times New Roman" panose="02020603050405020304" pitchFamily="18" charset="0"/>
              </a:rPr>
              <a:t>Critically evaluate and </a:t>
            </a:r>
            <a:r>
              <a:rPr lang="en-GB" sz="1500" b="1">
                <a:effectLst/>
                <a:latin typeface="Helvetica Neue" panose="02000503000000020004" pitchFamily="2" charset="0"/>
                <a:ea typeface="MS Mincho" panose="02020609040205080304" pitchFamily="49" charset="-128"/>
                <a:cs typeface="Times New Roman" panose="02020603050405020304" pitchFamily="18" charset="0"/>
              </a:rPr>
              <a:t>analyse</a:t>
            </a:r>
            <a:r>
              <a:rPr lang="en-GB" sz="1500">
                <a:effectLst/>
                <a:latin typeface="Helvetica Neue" panose="02000503000000020004" pitchFamily="2" charset="0"/>
                <a:ea typeface="MS Mincho" panose="02020609040205080304" pitchFamily="49" charset="-128"/>
                <a:cs typeface="Times New Roman" panose="02020603050405020304" pitchFamily="18" charset="0"/>
              </a:rPr>
              <a:t> the relevant theoretical and practice-based discourses.</a:t>
            </a:r>
            <a:endParaRPr lang="en-GB" sz="150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lnSpc>
                <a:spcPct val="110000"/>
              </a:lnSpc>
              <a:buFont typeface="Calibri" panose="020F0502020204030204" pitchFamily="34" charset="0"/>
              <a:buChar char="-"/>
            </a:pPr>
            <a:r>
              <a:rPr lang="en-GB" sz="1500">
                <a:effectLst/>
                <a:latin typeface="Helvetica Neue" panose="02000503000000020004" pitchFamily="2" charset="0"/>
                <a:ea typeface="MS Mincho" panose="02020609040205080304" pitchFamily="49" charset="-128"/>
                <a:cs typeface="Times New Roman" panose="02020603050405020304" pitchFamily="18" charset="0"/>
              </a:rPr>
              <a:t>Consider divergent viewpoints and demonstrate your knowledge and understanding of your subject choice. </a:t>
            </a:r>
            <a:endParaRPr lang="en-GB" sz="150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lnSpc>
                <a:spcPct val="110000"/>
              </a:lnSpc>
              <a:buFont typeface="Calibri" panose="020F0502020204030204" pitchFamily="34" charset="0"/>
              <a:buChar char="-"/>
            </a:pPr>
            <a:r>
              <a:rPr lang="en-GB" sz="1500">
                <a:effectLst/>
                <a:latin typeface="Helvetica Neue" panose="02000503000000020004" pitchFamily="2" charset="0"/>
                <a:ea typeface="MS Mincho" panose="02020609040205080304" pitchFamily="49" charset="-128"/>
                <a:cs typeface="Times New Roman" panose="02020603050405020304" pitchFamily="18" charset="0"/>
              </a:rPr>
              <a:t>Evidence that you have reflected on upon the ideas of others within the subject area.</a:t>
            </a:r>
            <a:endParaRPr lang="en-GB" sz="150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lnSpc>
                <a:spcPct val="110000"/>
              </a:lnSpc>
              <a:buFont typeface="Calibri" panose="020F0502020204030204" pitchFamily="34" charset="0"/>
              <a:buChar char="-"/>
            </a:pPr>
            <a:r>
              <a:rPr lang="en-GB" sz="1500">
                <a:effectLst/>
                <a:latin typeface="Helvetica Neue" panose="02000503000000020004" pitchFamily="2" charset="0"/>
                <a:ea typeface="MS Mincho" panose="02020609040205080304" pitchFamily="49" charset="-128"/>
                <a:cs typeface="Calibri" panose="020F0502020204030204" pitchFamily="34" charset="0"/>
              </a:rPr>
              <a:t>Show your ability to learn from your insights and understanding by showing how this could link to your practice, the future direction of your practice, and/or the practices of others.</a:t>
            </a:r>
            <a:endParaRPr lang="en-GB" sz="1500">
              <a:effectLst/>
              <a:latin typeface="Times New Roman" panose="02020603050405020304" pitchFamily="18" charset="0"/>
              <a:ea typeface="MS Mincho" panose="02020609040205080304" pitchFamily="49" charset="-128"/>
              <a:cs typeface="Times New Roman" panose="02020603050405020304" pitchFamily="18" charset="0"/>
            </a:endParaRPr>
          </a:p>
          <a:p>
            <a:pPr>
              <a:lnSpc>
                <a:spcPct val="110000"/>
              </a:lnSpc>
            </a:pPr>
            <a:endParaRPr lang="en-US" sz="1500"/>
          </a:p>
        </p:txBody>
      </p:sp>
    </p:spTree>
    <p:extLst>
      <p:ext uri="{BB962C8B-B14F-4D97-AF65-F5344CB8AC3E}">
        <p14:creationId xmlns:p14="http://schemas.microsoft.com/office/powerpoint/2010/main" val="21062055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9A95A-63E4-8D41-A0E2-4B385EF67886}"/>
              </a:ext>
            </a:extLst>
          </p:cNvPr>
          <p:cNvSpPr>
            <a:spLocks noGrp="1"/>
          </p:cNvSpPr>
          <p:nvPr>
            <p:ph type="title"/>
          </p:nvPr>
        </p:nvSpPr>
        <p:spPr>
          <a:xfrm>
            <a:off x="645459" y="960120"/>
            <a:ext cx="3865695" cy="4171278"/>
          </a:xfrm>
        </p:spPr>
        <p:txBody>
          <a:bodyPr>
            <a:normAutofit/>
          </a:bodyPr>
          <a:lstStyle/>
          <a:p>
            <a:pPr algn="r"/>
            <a:r>
              <a:rPr lang="en-US" sz="44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One Assessment of the 5000 words </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BE694F-50B6-4542-B360-E9F786C0C852}"/>
              </a:ext>
            </a:extLst>
          </p:cNvPr>
          <p:cNvSpPr>
            <a:spLocks noGrp="1"/>
          </p:cNvSpPr>
          <p:nvPr>
            <p:ph idx="1"/>
          </p:nvPr>
        </p:nvSpPr>
        <p:spPr>
          <a:xfrm>
            <a:off x="4983164" y="960120"/>
            <a:ext cx="5511800" cy="4171278"/>
          </a:xfrm>
        </p:spPr>
        <p:txBody>
          <a:bodyPr>
            <a:normAutofit lnSpcReduction="10000"/>
          </a:bodyPr>
          <a:lstStyle/>
          <a:p>
            <a:pPr marL="342900" lvl="0" indent="-342900">
              <a:buFont typeface="Calibri" panose="020F0502020204030204" pitchFamily="34" charset="0"/>
              <a:buChar char="-"/>
            </a:pPr>
            <a:r>
              <a:rPr lang="en-GB" b="1">
                <a:effectLst/>
                <a:latin typeface="Helvetica Neue" panose="02000503000000020004" pitchFamily="2" charset="0"/>
                <a:ea typeface="Helvetica Neue" panose="02000503000000020004" pitchFamily="2" charset="0"/>
                <a:cs typeface="Helvetica Neue" panose="02000503000000020004" pitchFamily="2" charset="0"/>
              </a:rPr>
              <a:t>ACADEMIC CONVENTION/PROFESSIONAL PRACTICE </a:t>
            </a:r>
            <a:br>
              <a:rPr lang="en-GB" b="1">
                <a:effectLst/>
                <a:latin typeface="Helvetica Neue" panose="02000503000000020004" pitchFamily="2" charset="0"/>
                <a:ea typeface="Helvetica Neue" panose="02000503000000020004" pitchFamily="2" charset="0"/>
                <a:cs typeface="Helvetica Neue" panose="02000503000000020004" pitchFamily="2" charset="0"/>
              </a:rPr>
            </a:br>
            <a:endParaRPr lang="en-GB" b="1">
              <a:effectLst/>
              <a:latin typeface="Helvetica Neue" panose="02000503000000020004" pitchFamily="2" charset="0"/>
              <a:ea typeface="Helvetica Neue" panose="02000503000000020004" pitchFamily="2" charset="0"/>
              <a:cs typeface="Helvetica Neue" panose="02000503000000020004" pitchFamily="2" charset="0"/>
            </a:endParaRPr>
          </a:p>
          <a:p>
            <a:pPr marL="342900" lvl="0" indent="-342900">
              <a:buFont typeface="Calibri" panose="020F0502020204030204" pitchFamily="34" charset="0"/>
              <a:buChar char="-"/>
            </a:pPr>
            <a:r>
              <a:rPr lang="en-GB">
                <a:effectLst/>
                <a:latin typeface="Helvetica Neue" panose="02000503000000020004" pitchFamily="2" charset="0"/>
                <a:ea typeface="MS Mincho" panose="02020609040205080304" pitchFamily="49" charset="-128"/>
                <a:cs typeface="Calibri" panose="020F0502020204030204" pitchFamily="34" charset="0"/>
              </a:rPr>
              <a:t>Present your text with attention to the conventions of language and grammar within a coherent system of paragraphing and chaptering.</a:t>
            </a:r>
            <a:endParaRPr lang="en-GB">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r>
              <a:rPr lang="en-GB">
                <a:effectLst/>
                <a:latin typeface="Helvetica Neue" panose="02000503000000020004" pitchFamily="2" charset="0"/>
                <a:ea typeface="MS Mincho" panose="02020609040205080304" pitchFamily="49" charset="-128"/>
                <a:cs typeface="Calibri" panose="020F0502020204030204" pitchFamily="34" charset="0"/>
              </a:rPr>
              <a:t>Apply referencing conventions accurately and consistently with regard to quotations and visual imagery.</a:t>
            </a:r>
            <a:endParaRPr lang="en-GB">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r>
              <a:rPr lang="en-GB">
                <a:effectLst/>
                <a:latin typeface="Helvetica Neue" panose="02000503000000020004" pitchFamily="2" charset="0"/>
                <a:ea typeface="MS Mincho" panose="02020609040205080304" pitchFamily="49" charset="-128"/>
                <a:cs typeface="Calibri" panose="020F0502020204030204" pitchFamily="34" charset="0"/>
              </a:rPr>
              <a:t>Deploy an appropriate page layout to effectively communicate your content.</a:t>
            </a:r>
            <a:endParaRPr lang="en-GB">
              <a:effectLst/>
              <a:latin typeface="Times New Roman" panose="020206030504050203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40616932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7D490819-5666-421A-BA38-5BB7F760B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45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8FDFAB5E-BFB6-4290-9F06-1AD4E52A3D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2" name="Freeform 5">
              <a:extLst>
                <a:ext uri="{FF2B5EF4-FFF2-40B4-BE49-F238E27FC236}">
                  <a16:creationId xmlns:a16="http://schemas.microsoft.com/office/drawing/2014/main" id="{14FA43FA-82AD-4E41-A5A7-32F0F9DAA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53" name="Freeform 6">
              <a:extLst>
                <a:ext uri="{FF2B5EF4-FFF2-40B4-BE49-F238E27FC236}">
                  <a16:creationId xmlns:a16="http://schemas.microsoft.com/office/drawing/2014/main" id="{C3C34A1E-706E-4DB7-891E-6FB476241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 name="Freeform 7">
              <a:extLst>
                <a:ext uri="{FF2B5EF4-FFF2-40B4-BE49-F238E27FC236}">
                  <a16:creationId xmlns:a16="http://schemas.microsoft.com/office/drawing/2014/main" id="{6E55BE0F-8EA7-4F30-B3FD-8F6DD29BA2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 name="Freeform 8">
              <a:extLst>
                <a:ext uri="{FF2B5EF4-FFF2-40B4-BE49-F238E27FC236}">
                  <a16:creationId xmlns:a16="http://schemas.microsoft.com/office/drawing/2014/main" id="{3C9F415B-574B-4647-BD72-F211EA3FA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 name="Freeform 9">
              <a:extLst>
                <a:ext uri="{FF2B5EF4-FFF2-40B4-BE49-F238E27FC236}">
                  <a16:creationId xmlns:a16="http://schemas.microsoft.com/office/drawing/2014/main" id="{CDD98CAF-1BC1-4BD6-AAD2-68EBF8D8B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 name="Freeform 10">
              <a:extLst>
                <a:ext uri="{FF2B5EF4-FFF2-40B4-BE49-F238E27FC236}">
                  <a16:creationId xmlns:a16="http://schemas.microsoft.com/office/drawing/2014/main" id="{FF6CBDDA-3893-44B9-86D9-F1F38D4B5F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 name="Freeform 11">
              <a:extLst>
                <a:ext uri="{FF2B5EF4-FFF2-40B4-BE49-F238E27FC236}">
                  <a16:creationId xmlns:a16="http://schemas.microsoft.com/office/drawing/2014/main" id="{5FEF4109-DC7B-4C15-9C2D-53A69A120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 name="Freeform 12">
              <a:extLst>
                <a:ext uri="{FF2B5EF4-FFF2-40B4-BE49-F238E27FC236}">
                  <a16:creationId xmlns:a16="http://schemas.microsoft.com/office/drawing/2014/main" id="{140DAA94-BB0A-4185-97AF-CB63182E8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 name="Freeform 13">
              <a:extLst>
                <a:ext uri="{FF2B5EF4-FFF2-40B4-BE49-F238E27FC236}">
                  <a16:creationId xmlns:a16="http://schemas.microsoft.com/office/drawing/2014/main" id="{114C7C3A-04DD-4CC1-A272-F2578FE23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 name="Freeform 14">
              <a:extLst>
                <a:ext uri="{FF2B5EF4-FFF2-40B4-BE49-F238E27FC236}">
                  <a16:creationId xmlns:a16="http://schemas.microsoft.com/office/drawing/2014/main" id="{4AA1C8D2-B988-4C8F-97B7-229630F2AD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2" name="Freeform 15">
              <a:extLst>
                <a:ext uri="{FF2B5EF4-FFF2-40B4-BE49-F238E27FC236}">
                  <a16:creationId xmlns:a16="http://schemas.microsoft.com/office/drawing/2014/main" id="{D5621FCD-0E62-4332-965D-80FA0EF80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3" name="Freeform 16">
              <a:extLst>
                <a:ext uri="{FF2B5EF4-FFF2-40B4-BE49-F238E27FC236}">
                  <a16:creationId xmlns:a16="http://schemas.microsoft.com/office/drawing/2014/main" id="{D1E7C9B8-4AA1-43A1-A547-785A41395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4" name="Freeform 17">
              <a:extLst>
                <a:ext uri="{FF2B5EF4-FFF2-40B4-BE49-F238E27FC236}">
                  <a16:creationId xmlns:a16="http://schemas.microsoft.com/office/drawing/2014/main" id="{01F4C519-3639-48B7-A720-466A40BF1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5" name="Freeform 18">
              <a:extLst>
                <a:ext uri="{FF2B5EF4-FFF2-40B4-BE49-F238E27FC236}">
                  <a16:creationId xmlns:a16="http://schemas.microsoft.com/office/drawing/2014/main" id="{939AFA97-19A9-4DA4-A478-A3E31B83B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6" name="Freeform 19">
              <a:extLst>
                <a:ext uri="{FF2B5EF4-FFF2-40B4-BE49-F238E27FC236}">
                  <a16:creationId xmlns:a16="http://schemas.microsoft.com/office/drawing/2014/main" id="{901126FE-0E00-4313-BDE9-CF2C04D96B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7" name="Freeform 20">
              <a:extLst>
                <a:ext uri="{FF2B5EF4-FFF2-40B4-BE49-F238E27FC236}">
                  <a16:creationId xmlns:a16="http://schemas.microsoft.com/office/drawing/2014/main" id="{1D31F0FA-D603-49E8-B72E-7665CF9A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8" name="Freeform 21">
              <a:extLst>
                <a:ext uri="{FF2B5EF4-FFF2-40B4-BE49-F238E27FC236}">
                  <a16:creationId xmlns:a16="http://schemas.microsoft.com/office/drawing/2014/main" id="{28C24D97-A4EA-4764-AEE5-61C0892F6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9" name="Freeform 22">
              <a:extLst>
                <a:ext uri="{FF2B5EF4-FFF2-40B4-BE49-F238E27FC236}">
                  <a16:creationId xmlns:a16="http://schemas.microsoft.com/office/drawing/2014/main" id="{C6B724DA-22AE-4918-B782-3E7CD485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0" name="Freeform 23">
              <a:extLst>
                <a:ext uri="{FF2B5EF4-FFF2-40B4-BE49-F238E27FC236}">
                  <a16:creationId xmlns:a16="http://schemas.microsoft.com/office/drawing/2014/main" id="{9F6E83DB-ADF8-409A-95CF-41BE0E028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 name="Freeform 24">
              <a:extLst>
                <a:ext uri="{FF2B5EF4-FFF2-40B4-BE49-F238E27FC236}">
                  <a16:creationId xmlns:a16="http://schemas.microsoft.com/office/drawing/2014/main" id="{C83EE84C-89F7-406E-959C-8E3518D3E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 name="Freeform 25">
              <a:extLst>
                <a:ext uri="{FF2B5EF4-FFF2-40B4-BE49-F238E27FC236}">
                  <a16:creationId xmlns:a16="http://schemas.microsoft.com/office/drawing/2014/main" id="{209B50F9-709E-4054-AD5F-814AD7459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73" name="Rectangle 7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E487B-9A09-ED45-97FF-43E6C044C875}"/>
              </a:ext>
            </a:extLst>
          </p:cNvPr>
          <p:cNvSpPr>
            <a:spLocks noGrp="1"/>
          </p:cNvSpPr>
          <p:nvPr>
            <p:ph type="title"/>
          </p:nvPr>
        </p:nvSpPr>
        <p:spPr>
          <a:xfrm>
            <a:off x="807720" y="960120"/>
            <a:ext cx="3988993" cy="4171278"/>
          </a:xfrm>
        </p:spPr>
        <p:txBody>
          <a:bodyPr>
            <a:normAutofit fontScale="90000"/>
          </a:bodyPr>
          <a:lstStyle/>
          <a:p>
            <a:pPr algn="l"/>
            <a:br>
              <a:rPr lang="en-US" sz="3800">
                <a:solidFill>
                  <a:schemeClr val="tx1"/>
                </a:solidFill>
              </a:rPr>
            </a:br>
            <a:r>
              <a:rPr lang="en-US"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Two </a:t>
            </a:r>
            <a:r>
              <a:rPr lang="en-GB"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Practice </a:t>
            </a:r>
            <a:br>
              <a:rPr lang="en-GB"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Based Project</a:t>
            </a:r>
            <a:br>
              <a:rPr lang="en-GB"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40% of the whole module</a:t>
            </a:r>
            <a:br>
              <a:rPr lang="en-GB" sz="3800" b="1">
                <a:solidFill>
                  <a:schemeClr val="tx1"/>
                </a:solidFill>
              </a:rPr>
            </a:br>
            <a:br>
              <a:rPr lang="en-GB" sz="3800">
                <a:solidFill>
                  <a:schemeClr val="tx1"/>
                </a:solidFill>
              </a:rPr>
            </a:br>
            <a:endParaRPr lang="en-US" sz="3800">
              <a:solidFill>
                <a:schemeClr val="tx1"/>
              </a:solidFill>
            </a:endParaRPr>
          </a:p>
        </p:txBody>
      </p:sp>
      <p:sp>
        <p:nvSpPr>
          <p:cNvPr id="3" name="Content Placeholder 2">
            <a:extLst>
              <a:ext uri="{FF2B5EF4-FFF2-40B4-BE49-F238E27FC236}">
                <a16:creationId xmlns:a16="http://schemas.microsoft.com/office/drawing/2014/main" id="{3C05598F-F194-1145-81F2-3F534D5DA214}"/>
              </a:ext>
            </a:extLst>
          </p:cNvPr>
          <p:cNvSpPr>
            <a:spLocks noGrp="1"/>
          </p:cNvSpPr>
          <p:nvPr>
            <p:ph idx="1"/>
          </p:nvPr>
        </p:nvSpPr>
        <p:spPr>
          <a:xfrm>
            <a:off x="5118447" y="960120"/>
            <a:ext cx="6281873" cy="4171278"/>
          </a:xfrm>
        </p:spPr>
        <p:txBody>
          <a:bodyPr>
            <a:normAutofit/>
          </a:bodyPr>
          <a:lstStyle/>
          <a:p>
            <a:pPr marL="457200" fontAlgn="base"/>
            <a:r>
              <a:rPr lang="en-GB" sz="1600">
                <a:effectLst/>
                <a:latin typeface="Helvetica Neue" panose="02000503000000020004" pitchFamily="2" charset="0"/>
                <a:ea typeface="Helvetica Neue" panose="02000503000000020004" pitchFamily="2" charset="0"/>
                <a:cs typeface="Helvetica Neue" panose="02000503000000020004" pitchFamily="2" charset="0"/>
              </a:rPr>
              <a:t>A practice-based project, which has been informed by the research, insights and</a:t>
            </a:r>
            <a:br>
              <a:rPr lang="en-GB" sz="1600">
                <a:effectLst/>
                <a:latin typeface="Helvetica Neue" panose="02000503000000020004" pitchFamily="2" charset="0"/>
                <a:ea typeface="Helvetica Neue" panose="02000503000000020004" pitchFamily="2" charset="0"/>
                <a:cs typeface="Helvetica Neue" panose="02000503000000020004" pitchFamily="2" charset="0"/>
              </a:rPr>
            </a:br>
            <a:r>
              <a:rPr lang="en-GB" sz="1600">
                <a:effectLst/>
                <a:latin typeface="Helvetica Neue" panose="02000503000000020004" pitchFamily="2" charset="0"/>
                <a:ea typeface="Helvetica Neue" panose="02000503000000020004" pitchFamily="2" charset="0"/>
                <a:cs typeface="Helvetica Neue" panose="02000503000000020004" pitchFamily="2" charset="0"/>
              </a:rPr>
              <a:t>understandings from Part One, the 5000 word essay ‘The Big Idea’.  </a:t>
            </a:r>
          </a:p>
          <a:p>
            <a:pPr marL="457200" fontAlgn="base"/>
            <a:r>
              <a:rPr lang="en-GB" sz="1600">
                <a:effectLst/>
                <a:latin typeface="Helvetica Neue" panose="02000503000000020004" pitchFamily="2" charset="0"/>
                <a:ea typeface="Helvetica Neue" panose="02000503000000020004" pitchFamily="2" charset="0"/>
                <a:cs typeface="Helvetica Neue" panose="02000503000000020004" pitchFamily="2" charset="0"/>
              </a:rPr>
              <a:t>This practice-based project is considered a major project. </a:t>
            </a:r>
            <a:endParaRPr lang="en-GB" sz="1600">
              <a:latin typeface="Helvetica Neue" panose="02000503000000020004" pitchFamily="2" charset="0"/>
              <a:ea typeface="Helvetica Neue" panose="02000503000000020004" pitchFamily="2" charset="0"/>
              <a:cs typeface="Helvetica Neue" panose="02000503000000020004" pitchFamily="2" charset="0"/>
            </a:endParaRPr>
          </a:p>
          <a:p>
            <a:pPr marL="457200" fontAlgn="base"/>
            <a:r>
              <a:rPr lang="en-GB" sz="1600">
                <a:effectLst/>
                <a:latin typeface="Helvetica Neue" panose="02000503000000020004" pitchFamily="2" charset="0"/>
                <a:ea typeface="Helvetica Neue" panose="02000503000000020004" pitchFamily="2" charset="0"/>
                <a:cs typeface="Helvetica Neue" panose="02000503000000020004" pitchFamily="2" charset="0"/>
              </a:rPr>
              <a:t>To understand the quantity of final work that is required, it may help to refer to the work produced in Level 5 modules for Corporate ID or Design for User Experience for Graphic Design students, or Narrative Illustration for Illustration.</a:t>
            </a:r>
          </a:p>
          <a:p>
            <a:endParaRPr lang="en-US" sz="1600" dirty="0"/>
          </a:p>
        </p:txBody>
      </p:sp>
    </p:spTree>
    <p:extLst>
      <p:ext uri="{BB962C8B-B14F-4D97-AF65-F5344CB8AC3E}">
        <p14:creationId xmlns:p14="http://schemas.microsoft.com/office/powerpoint/2010/main" val="10910778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D490819-5666-421A-BA38-5BB7F760B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45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DFAB5E-BFB6-4290-9F06-1AD4E52A3D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4" name="Freeform 5">
              <a:extLst>
                <a:ext uri="{FF2B5EF4-FFF2-40B4-BE49-F238E27FC236}">
                  <a16:creationId xmlns:a16="http://schemas.microsoft.com/office/drawing/2014/main" id="{14FA43FA-82AD-4E41-A5A7-32F0F9DAA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25" name="Freeform 6">
              <a:extLst>
                <a:ext uri="{FF2B5EF4-FFF2-40B4-BE49-F238E27FC236}">
                  <a16:creationId xmlns:a16="http://schemas.microsoft.com/office/drawing/2014/main" id="{C3C34A1E-706E-4DB7-891E-6FB476241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7">
              <a:extLst>
                <a:ext uri="{FF2B5EF4-FFF2-40B4-BE49-F238E27FC236}">
                  <a16:creationId xmlns:a16="http://schemas.microsoft.com/office/drawing/2014/main" id="{6E55BE0F-8EA7-4F30-B3FD-8F6DD29BA2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8">
              <a:extLst>
                <a:ext uri="{FF2B5EF4-FFF2-40B4-BE49-F238E27FC236}">
                  <a16:creationId xmlns:a16="http://schemas.microsoft.com/office/drawing/2014/main" id="{3C9F415B-574B-4647-BD72-F211EA3FA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9">
              <a:extLst>
                <a:ext uri="{FF2B5EF4-FFF2-40B4-BE49-F238E27FC236}">
                  <a16:creationId xmlns:a16="http://schemas.microsoft.com/office/drawing/2014/main" id="{CDD98CAF-1BC1-4BD6-AAD2-68EBF8D8B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10">
              <a:extLst>
                <a:ext uri="{FF2B5EF4-FFF2-40B4-BE49-F238E27FC236}">
                  <a16:creationId xmlns:a16="http://schemas.microsoft.com/office/drawing/2014/main" id="{FF6CBDDA-3893-44B9-86D9-F1F38D4B5F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11">
              <a:extLst>
                <a:ext uri="{FF2B5EF4-FFF2-40B4-BE49-F238E27FC236}">
                  <a16:creationId xmlns:a16="http://schemas.microsoft.com/office/drawing/2014/main" id="{5FEF4109-DC7B-4C15-9C2D-53A69A120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12">
              <a:extLst>
                <a:ext uri="{FF2B5EF4-FFF2-40B4-BE49-F238E27FC236}">
                  <a16:creationId xmlns:a16="http://schemas.microsoft.com/office/drawing/2014/main" id="{140DAA94-BB0A-4185-97AF-CB63182E8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2" name="Freeform 13">
              <a:extLst>
                <a:ext uri="{FF2B5EF4-FFF2-40B4-BE49-F238E27FC236}">
                  <a16:creationId xmlns:a16="http://schemas.microsoft.com/office/drawing/2014/main" id="{114C7C3A-04DD-4CC1-A272-F2578FE23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3" name="Freeform 14">
              <a:extLst>
                <a:ext uri="{FF2B5EF4-FFF2-40B4-BE49-F238E27FC236}">
                  <a16:creationId xmlns:a16="http://schemas.microsoft.com/office/drawing/2014/main" id="{4AA1C8D2-B988-4C8F-97B7-229630F2AD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4" name="Freeform 15">
              <a:extLst>
                <a:ext uri="{FF2B5EF4-FFF2-40B4-BE49-F238E27FC236}">
                  <a16:creationId xmlns:a16="http://schemas.microsoft.com/office/drawing/2014/main" id="{D5621FCD-0E62-4332-965D-80FA0EF80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5" name="Freeform 16">
              <a:extLst>
                <a:ext uri="{FF2B5EF4-FFF2-40B4-BE49-F238E27FC236}">
                  <a16:creationId xmlns:a16="http://schemas.microsoft.com/office/drawing/2014/main" id="{D1E7C9B8-4AA1-43A1-A547-785A41395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6" name="Freeform 17">
              <a:extLst>
                <a:ext uri="{FF2B5EF4-FFF2-40B4-BE49-F238E27FC236}">
                  <a16:creationId xmlns:a16="http://schemas.microsoft.com/office/drawing/2014/main" id="{01F4C519-3639-48B7-A720-466A40BF1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 name="Freeform 18">
              <a:extLst>
                <a:ext uri="{FF2B5EF4-FFF2-40B4-BE49-F238E27FC236}">
                  <a16:creationId xmlns:a16="http://schemas.microsoft.com/office/drawing/2014/main" id="{939AFA97-19A9-4DA4-A478-A3E31B83B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19">
              <a:extLst>
                <a:ext uri="{FF2B5EF4-FFF2-40B4-BE49-F238E27FC236}">
                  <a16:creationId xmlns:a16="http://schemas.microsoft.com/office/drawing/2014/main" id="{901126FE-0E00-4313-BDE9-CF2C04D96B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 name="Freeform 20">
              <a:extLst>
                <a:ext uri="{FF2B5EF4-FFF2-40B4-BE49-F238E27FC236}">
                  <a16:creationId xmlns:a16="http://schemas.microsoft.com/office/drawing/2014/main" id="{1D31F0FA-D603-49E8-B72E-7665CF9A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 name="Freeform 21">
              <a:extLst>
                <a:ext uri="{FF2B5EF4-FFF2-40B4-BE49-F238E27FC236}">
                  <a16:creationId xmlns:a16="http://schemas.microsoft.com/office/drawing/2014/main" id="{28C24D97-A4EA-4764-AEE5-61C0892F6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 name="Freeform 22">
              <a:extLst>
                <a:ext uri="{FF2B5EF4-FFF2-40B4-BE49-F238E27FC236}">
                  <a16:creationId xmlns:a16="http://schemas.microsoft.com/office/drawing/2014/main" id="{C6B724DA-22AE-4918-B782-3E7CD485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 name="Freeform 23">
              <a:extLst>
                <a:ext uri="{FF2B5EF4-FFF2-40B4-BE49-F238E27FC236}">
                  <a16:creationId xmlns:a16="http://schemas.microsoft.com/office/drawing/2014/main" id="{9F6E83DB-ADF8-409A-95CF-41BE0E028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 name="Freeform 24">
              <a:extLst>
                <a:ext uri="{FF2B5EF4-FFF2-40B4-BE49-F238E27FC236}">
                  <a16:creationId xmlns:a16="http://schemas.microsoft.com/office/drawing/2014/main" id="{C83EE84C-89F7-406E-959C-8E3518D3E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 name="Freeform 25">
              <a:extLst>
                <a:ext uri="{FF2B5EF4-FFF2-40B4-BE49-F238E27FC236}">
                  <a16:creationId xmlns:a16="http://schemas.microsoft.com/office/drawing/2014/main" id="{209B50F9-709E-4054-AD5F-814AD7459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46" name="Rectangle 45">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0E08E-ACC7-3047-B4A2-D17680989E29}"/>
              </a:ext>
            </a:extLst>
          </p:cNvPr>
          <p:cNvSpPr>
            <a:spLocks noGrp="1"/>
          </p:cNvSpPr>
          <p:nvPr>
            <p:ph type="title"/>
          </p:nvPr>
        </p:nvSpPr>
        <p:spPr>
          <a:xfrm>
            <a:off x="807720" y="960120"/>
            <a:ext cx="3988993" cy="4171278"/>
          </a:xfrm>
        </p:spPr>
        <p:txBody>
          <a:bodyPr>
            <a:normAutofit/>
          </a:bodyPr>
          <a:lstStyle/>
          <a:p>
            <a:pPr algn="l"/>
            <a:r>
              <a:rPr lang="en-US"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Two </a:t>
            </a:r>
            <a:br>
              <a:rPr lang="en-US"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The Practice Based Project </a:t>
            </a:r>
            <a:br>
              <a:rPr lang="en-US"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US"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US"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38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Assessment Criteria</a:t>
            </a:r>
          </a:p>
        </p:txBody>
      </p:sp>
      <p:sp>
        <p:nvSpPr>
          <p:cNvPr id="3" name="Content Placeholder 2">
            <a:extLst>
              <a:ext uri="{FF2B5EF4-FFF2-40B4-BE49-F238E27FC236}">
                <a16:creationId xmlns:a16="http://schemas.microsoft.com/office/drawing/2014/main" id="{744ACFBD-C52F-3840-A2B4-37023EF7CC44}"/>
              </a:ext>
            </a:extLst>
          </p:cNvPr>
          <p:cNvSpPr>
            <a:spLocks noGrp="1"/>
          </p:cNvSpPr>
          <p:nvPr>
            <p:ph idx="1"/>
          </p:nvPr>
        </p:nvSpPr>
        <p:spPr>
          <a:xfrm>
            <a:off x="5118447" y="960120"/>
            <a:ext cx="6281873" cy="4171278"/>
          </a:xfrm>
        </p:spPr>
        <p:txBody>
          <a:bodyPr>
            <a:normAutofit/>
          </a:bodyPr>
          <a:lstStyle/>
          <a:p>
            <a:pPr marL="457200"/>
            <a:r>
              <a:rPr lang="en-GB" sz="1600" b="1">
                <a:effectLst/>
                <a:latin typeface="Helvetica Neue" panose="02000503000000020004" pitchFamily="2" charset="0"/>
                <a:ea typeface="Helvetica Neue" panose="02000503000000020004" pitchFamily="2" charset="0"/>
                <a:cs typeface="Helvetica Neue" panose="02000503000000020004" pitchFamily="2" charset="0"/>
              </a:rPr>
              <a:t>1 RESEARCH</a:t>
            </a:r>
          </a:p>
          <a:p>
            <a:pPr marL="457200"/>
            <a:r>
              <a:rPr lang="en-GB" sz="1600">
                <a:effectLst/>
                <a:latin typeface="Helvetica Neue" panose="02000503000000020004" pitchFamily="2" charset="0"/>
                <a:ea typeface="Helvetica Neue" panose="02000503000000020004" pitchFamily="2" charset="0"/>
                <a:cs typeface="Helvetica Neue" panose="02000503000000020004" pitchFamily="2" charset="0"/>
              </a:rPr>
              <a:t> Show a range of relevant annotated </a:t>
            </a:r>
            <a:r>
              <a:rPr lang="en-GB" sz="1600" b="1">
                <a:effectLst/>
                <a:latin typeface="Helvetica Neue" panose="02000503000000020004" pitchFamily="2" charset="0"/>
                <a:ea typeface="Helvetica Neue" panose="02000503000000020004" pitchFamily="2" charset="0"/>
                <a:cs typeface="Helvetica Neue" panose="02000503000000020004" pitchFamily="2" charset="0"/>
              </a:rPr>
              <a:t>visual</a:t>
            </a:r>
            <a:r>
              <a:rPr lang="en-GB" sz="1600">
                <a:effectLst/>
                <a:latin typeface="Helvetica Neue" panose="02000503000000020004" pitchFamily="2" charset="0"/>
                <a:ea typeface="Helvetica Neue" panose="02000503000000020004" pitchFamily="2" charset="0"/>
                <a:cs typeface="Helvetica Neue" panose="02000503000000020004" pitchFamily="2" charset="0"/>
              </a:rPr>
              <a:t> research material that informs and underpins the subsequent practical project.</a:t>
            </a:r>
          </a:p>
          <a:p>
            <a:pPr marL="457200"/>
            <a:r>
              <a:rPr lang="en-GB" sz="1600">
                <a:effectLst/>
                <a:latin typeface="Helvetica Neue" panose="02000503000000020004" pitchFamily="2" charset="0"/>
                <a:ea typeface="Helvetica Neue" panose="02000503000000020004" pitchFamily="2" charset="0"/>
                <a:cs typeface="Helvetica Neue" panose="02000503000000020004" pitchFamily="2" charset="0"/>
              </a:rPr>
              <a:t>Show a connection between this material and the research undertaken for the written element.</a:t>
            </a:r>
          </a:p>
          <a:p>
            <a:pPr marL="457200"/>
            <a:r>
              <a:rPr lang="en-GB" sz="1600">
                <a:effectLst/>
                <a:latin typeface="Helvetica Neue" panose="02000503000000020004" pitchFamily="2" charset="0"/>
                <a:ea typeface="Helvetica Neue" panose="02000503000000020004" pitchFamily="2" charset="0"/>
                <a:cs typeface="Helvetica Neue" panose="02000503000000020004" pitchFamily="2" charset="0"/>
              </a:rPr>
              <a:t>Identify key practitioners in the area that forms the core of your own investigation</a:t>
            </a:r>
          </a:p>
          <a:p>
            <a:pPr marL="0" indent="0">
              <a:buNone/>
            </a:pPr>
            <a:endParaRPr lang="en-GB" sz="1600" dirty="0">
              <a:effectLst/>
              <a:latin typeface="Times New Roman" panose="02020603050405020304" pitchFamily="18" charset="0"/>
              <a:ea typeface="Times New Roman" panose="02020603050405020304" pitchFamily="18" charset="0"/>
            </a:endParaRPr>
          </a:p>
          <a:p>
            <a:endParaRPr lang="en-US" sz="1600" dirty="0"/>
          </a:p>
        </p:txBody>
      </p:sp>
    </p:spTree>
    <p:extLst>
      <p:ext uri="{BB962C8B-B14F-4D97-AF65-F5344CB8AC3E}">
        <p14:creationId xmlns:p14="http://schemas.microsoft.com/office/powerpoint/2010/main" val="40860412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D490819-5666-421A-BA38-5BB7F760B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45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DFAB5E-BFB6-4290-9F06-1AD4E52A3D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4" name="Freeform 5">
              <a:extLst>
                <a:ext uri="{FF2B5EF4-FFF2-40B4-BE49-F238E27FC236}">
                  <a16:creationId xmlns:a16="http://schemas.microsoft.com/office/drawing/2014/main" id="{14FA43FA-82AD-4E41-A5A7-32F0F9DAA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25" name="Freeform 6">
              <a:extLst>
                <a:ext uri="{FF2B5EF4-FFF2-40B4-BE49-F238E27FC236}">
                  <a16:creationId xmlns:a16="http://schemas.microsoft.com/office/drawing/2014/main" id="{C3C34A1E-706E-4DB7-891E-6FB476241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7">
              <a:extLst>
                <a:ext uri="{FF2B5EF4-FFF2-40B4-BE49-F238E27FC236}">
                  <a16:creationId xmlns:a16="http://schemas.microsoft.com/office/drawing/2014/main" id="{6E55BE0F-8EA7-4F30-B3FD-8F6DD29BA2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8">
              <a:extLst>
                <a:ext uri="{FF2B5EF4-FFF2-40B4-BE49-F238E27FC236}">
                  <a16:creationId xmlns:a16="http://schemas.microsoft.com/office/drawing/2014/main" id="{3C9F415B-574B-4647-BD72-F211EA3FA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9">
              <a:extLst>
                <a:ext uri="{FF2B5EF4-FFF2-40B4-BE49-F238E27FC236}">
                  <a16:creationId xmlns:a16="http://schemas.microsoft.com/office/drawing/2014/main" id="{CDD98CAF-1BC1-4BD6-AAD2-68EBF8D8B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10">
              <a:extLst>
                <a:ext uri="{FF2B5EF4-FFF2-40B4-BE49-F238E27FC236}">
                  <a16:creationId xmlns:a16="http://schemas.microsoft.com/office/drawing/2014/main" id="{FF6CBDDA-3893-44B9-86D9-F1F38D4B5F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11">
              <a:extLst>
                <a:ext uri="{FF2B5EF4-FFF2-40B4-BE49-F238E27FC236}">
                  <a16:creationId xmlns:a16="http://schemas.microsoft.com/office/drawing/2014/main" id="{5FEF4109-DC7B-4C15-9C2D-53A69A120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12">
              <a:extLst>
                <a:ext uri="{FF2B5EF4-FFF2-40B4-BE49-F238E27FC236}">
                  <a16:creationId xmlns:a16="http://schemas.microsoft.com/office/drawing/2014/main" id="{140DAA94-BB0A-4185-97AF-CB63182E8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2" name="Freeform 13">
              <a:extLst>
                <a:ext uri="{FF2B5EF4-FFF2-40B4-BE49-F238E27FC236}">
                  <a16:creationId xmlns:a16="http://schemas.microsoft.com/office/drawing/2014/main" id="{114C7C3A-04DD-4CC1-A272-F2578FE23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3" name="Freeform 14">
              <a:extLst>
                <a:ext uri="{FF2B5EF4-FFF2-40B4-BE49-F238E27FC236}">
                  <a16:creationId xmlns:a16="http://schemas.microsoft.com/office/drawing/2014/main" id="{4AA1C8D2-B988-4C8F-97B7-229630F2AD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4" name="Freeform 15">
              <a:extLst>
                <a:ext uri="{FF2B5EF4-FFF2-40B4-BE49-F238E27FC236}">
                  <a16:creationId xmlns:a16="http://schemas.microsoft.com/office/drawing/2014/main" id="{D5621FCD-0E62-4332-965D-80FA0EF80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5" name="Freeform 16">
              <a:extLst>
                <a:ext uri="{FF2B5EF4-FFF2-40B4-BE49-F238E27FC236}">
                  <a16:creationId xmlns:a16="http://schemas.microsoft.com/office/drawing/2014/main" id="{D1E7C9B8-4AA1-43A1-A547-785A41395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6" name="Freeform 17">
              <a:extLst>
                <a:ext uri="{FF2B5EF4-FFF2-40B4-BE49-F238E27FC236}">
                  <a16:creationId xmlns:a16="http://schemas.microsoft.com/office/drawing/2014/main" id="{01F4C519-3639-48B7-A720-466A40BF1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 name="Freeform 18">
              <a:extLst>
                <a:ext uri="{FF2B5EF4-FFF2-40B4-BE49-F238E27FC236}">
                  <a16:creationId xmlns:a16="http://schemas.microsoft.com/office/drawing/2014/main" id="{939AFA97-19A9-4DA4-A478-A3E31B83B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19">
              <a:extLst>
                <a:ext uri="{FF2B5EF4-FFF2-40B4-BE49-F238E27FC236}">
                  <a16:creationId xmlns:a16="http://schemas.microsoft.com/office/drawing/2014/main" id="{901126FE-0E00-4313-BDE9-CF2C04D96B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 name="Freeform 20">
              <a:extLst>
                <a:ext uri="{FF2B5EF4-FFF2-40B4-BE49-F238E27FC236}">
                  <a16:creationId xmlns:a16="http://schemas.microsoft.com/office/drawing/2014/main" id="{1D31F0FA-D603-49E8-B72E-7665CF9A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 name="Freeform 21">
              <a:extLst>
                <a:ext uri="{FF2B5EF4-FFF2-40B4-BE49-F238E27FC236}">
                  <a16:creationId xmlns:a16="http://schemas.microsoft.com/office/drawing/2014/main" id="{28C24D97-A4EA-4764-AEE5-61C0892F6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 name="Freeform 22">
              <a:extLst>
                <a:ext uri="{FF2B5EF4-FFF2-40B4-BE49-F238E27FC236}">
                  <a16:creationId xmlns:a16="http://schemas.microsoft.com/office/drawing/2014/main" id="{C6B724DA-22AE-4918-B782-3E7CD485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 name="Freeform 23">
              <a:extLst>
                <a:ext uri="{FF2B5EF4-FFF2-40B4-BE49-F238E27FC236}">
                  <a16:creationId xmlns:a16="http://schemas.microsoft.com/office/drawing/2014/main" id="{9F6E83DB-ADF8-409A-95CF-41BE0E028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 name="Freeform 24">
              <a:extLst>
                <a:ext uri="{FF2B5EF4-FFF2-40B4-BE49-F238E27FC236}">
                  <a16:creationId xmlns:a16="http://schemas.microsoft.com/office/drawing/2014/main" id="{C83EE84C-89F7-406E-959C-8E3518D3E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 name="Freeform 25">
              <a:extLst>
                <a:ext uri="{FF2B5EF4-FFF2-40B4-BE49-F238E27FC236}">
                  <a16:creationId xmlns:a16="http://schemas.microsoft.com/office/drawing/2014/main" id="{209B50F9-709E-4054-AD5F-814AD7459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46" name="Rectangle 45">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8F674-2AE2-8348-B66B-DC3DA22117D6}"/>
              </a:ext>
            </a:extLst>
          </p:cNvPr>
          <p:cNvSpPr>
            <a:spLocks noGrp="1"/>
          </p:cNvSpPr>
          <p:nvPr>
            <p:ph type="title"/>
          </p:nvPr>
        </p:nvSpPr>
        <p:spPr>
          <a:xfrm>
            <a:off x="807720" y="960120"/>
            <a:ext cx="3988993" cy="4171278"/>
          </a:xfrm>
        </p:spPr>
        <p:txBody>
          <a:bodyPr>
            <a:normAutofit/>
          </a:bodyPr>
          <a:lstStyle/>
          <a:p>
            <a:pPr algn="l"/>
            <a:r>
              <a:rPr lang="en-US"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Two  </a:t>
            </a:r>
            <a:br>
              <a:rPr lang="en-US"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The Practice Based Project </a:t>
            </a:r>
            <a:br>
              <a:rPr lang="en-US"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US"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US"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34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Assessment Criteria</a:t>
            </a:r>
          </a:p>
        </p:txBody>
      </p:sp>
      <p:sp>
        <p:nvSpPr>
          <p:cNvPr id="3" name="Content Placeholder 2">
            <a:extLst>
              <a:ext uri="{FF2B5EF4-FFF2-40B4-BE49-F238E27FC236}">
                <a16:creationId xmlns:a16="http://schemas.microsoft.com/office/drawing/2014/main" id="{EC1A1E03-AADA-4A48-9DC3-09C5F3C1AC16}"/>
              </a:ext>
            </a:extLst>
          </p:cNvPr>
          <p:cNvSpPr>
            <a:spLocks noGrp="1"/>
          </p:cNvSpPr>
          <p:nvPr>
            <p:ph idx="1"/>
          </p:nvPr>
        </p:nvSpPr>
        <p:spPr>
          <a:xfrm>
            <a:off x="5118447" y="960120"/>
            <a:ext cx="6281873" cy="4171278"/>
          </a:xfrm>
        </p:spPr>
        <p:txBody>
          <a:bodyPr>
            <a:normAutofit/>
          </a:bodyPr>
          <a:lstStyle/>
          <a:p>
            <a:pPr marL="457200"/>
            <a:r>
              <a:rPr lang="en-GB" sz="1600" b="1">
                <a:effectLst/>
                <a:latin typeface="Helvetica Neue" panose="02000503000000020004" pitchFamily="2" charset="0"/>
                <a:ea typeface="Helvetica Neue" panose="02000503000000020004" pitchFamily="2" charset="0"/>
                <a:cs typeface="Helvetica Neue" panose="02000503000000020004" pitchFamily="2" charset="0"/>
              </a:rPr>
              <a:t>2 DEVELOPMENT AND PROCESS</a:t>
            </a:r>
            <a:br>
              <a:rPr lang="en-GB" sz="1600" b="1">
                <a:effectLst/>
                <a:latin typeface="Helvetica Neue" panose="02000503000000020004" pitchFamily="2" charset="0"/>
                <a:ea typeface="Helvetica Neue" panose="02000503000000020004" pitchFamily="2" charset="0"/>
                <a:cs typeface="Helvetica Neue" panose="02000503000000020004" pitchFamily="2" charset="0"/>
              </a:rPr>
            </a:br>
            <a:r>
              <a:rPr lang="en-GB" sz="1600" b="1">
                <a:effectLst/>
                <a:latin typeface="Helvetica Neue" panose="02000503000000020004" pitchFamily="2" charset="0"/>
                <a:ea typeface="Helvetica Neue" panose="02000503000000020004" pitchFamily="2" charset="0"/>
                <a:cs typeface="Helvetica Neue" panose="02000503000000020004" pitchFamily="2" charset="0"/>
              </a:rPr>
              <a:t>Graphic Design only</a:t>
            </a:r>
          </a:p>
          <a:p>
            <a:pPr marL="457200"/>
            <a:r>
              <a:rPr lang="en-GB" sz="1600">
                <a:effectLst/>
                <a:latin typeface="Helvetica Neue" panose="02000503000000020004" pitchFamily="2" charset="0"/>
                <a:ea typeface="Helvetica Neue" panose="02000503000000020004" pitchFamily="2" charset="0"/>
                <a:cs typeface="Helvetica Neue" panose="02000503000000020004" pitchFamily="2" charset="0"/>
              </a:rPr>
              <a:t>Synthesise your research to formulate a written brief that will guide the design process from here on. </a:t>
            </a:r>
          </a:p>
          <a:p>
            <a:pPr marL="457200"/>
            <a:r>
              <a:rPr lang="en-GB" sz="1600">
                <a:effectLst/>
                <a:latin typeface="Helvetica Neue" panose="02000503000000020004" pitchFamily="2" charset="0"/>
                <a:ea typeface="Helvetica Neue" panose="02000503000000020004" pitchFamily="2" charset="0"/>
                <a:cs typeface="Helvetica Neue" panose="02000503000000020004" pitchFamily="2" charset="0"/>
              </a:rPr>
              <a:t>Show evidence of a range of possible aesthetic solutions to your self-initiated brief, and analyse the relative strengths and weaknesses of each.</a:t>
            </a:r>
          </a:p>
          <a:p>
            <a:pPr marL="457200"/>
            <a:r>
              <a:rPr lang="en-GB" sz="1600">
                <a:effectLst/>
                <a:latin typeface="Helvetica Neue" panose="02000503000000020004" pitchFamily="2" charset="0"/>
                <a:ea typeface="Helvetica Neue" panose="02000503000000020004" pitchFamily="2" charset="0"/>
                <a:cs typeface="Helvetica Neue" panose="02000503000000020004" pitchFamily="2" charset="0"/>
              </a:rPr>
              <a:t>Explain your reasoning about the particular design concept that you will take forward to form the basis of your finished practical outcome.</a:t>
            </a:r>
          </a:p>
        </p:txBody>
      </p:sp>
    </p:spTree>
    <p:extLst>
      <p:ext uri="{BB962C8B-B14F-4D97-AF65-F5344CB8AC3E}">
        <p14:creationId xmlns:p14="http://schemas.microsoft.com/office/powerpoint/2010/main" val="23027298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7D490819-5666-421A-BA38-5BB7F760B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45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8FDFAB5E-BFB6-4290-9F06-1AD4E52A3D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6" name="Freeform 5">
              <a:extLst>
                <a:ext uri="{FF2B5EF4-FFF2-40B4-BE49-F238E27FC236}">
                  <a16:creationId xmlns:a16="http://schemas.microsoft.com/office/drawing/2014/main" id="{14FA43FA-82AD-4E41-A5A7-32F0F9DAA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57" name="Freeform 6">
              <a:extLst>
                <a:ext uri="{FF2B5EF4-FFF2-40B4-BE49-F238E27FC236}">
                  <a16:creationId xmlns:a16="http://schemas.microsoft.com/office/drawing/2014/main" id="{C3C34A1E-706E-4DB7-891E-6FB476241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 name="Freeform 7">
              <a:extLst>
                <a:ext uri="{FF2B5EF4-FFF2-40B4-BE49-F238E27FC236}">
                  <a16:creationId xmlns:a16="http://schemas.microsoft.com/office/drawing/2014/main" id="{6E55BE0F-8EA7-4F30-B3FD-8F6DD29BA2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 name="Freeform 8">
              <a:extLst>
                <a:ext uri="{FF2B5EF4-FFF2-40B4-BE49-F238E27FC236}">
                  <a16:creationId xmlns:a16="http://schemas.microsoft.com/office/drawing/2014/main" id="{3C9F415B-574B-4647-BD72-F211EA3FA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 name="Freeform 9">
              <a:extLst>
                <a:ext uri="{FF2B5EF4-FFF2-40B4-BE49-F238E27FC236}">
                  <a16:creationId xmlns:a16="http://schemas.microsoft.com/office/drawing/2014/main" id="{CDD98CAF-1BC1-4BD6-AAD2-68EBF8D8B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 name="Freeform 10">
              <a:extLst>
                <a:ext uri="{FF2B5EF4-FFF2-40B4-BE49-F238E27FC236}">
                  <a16:creationId xmlns:a16="http://schemas.microsoft.com/office/drawing/2014/main" id="{FF6CBDDA-3893-44B9-86D9-F1F38D4B5F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2" name="Freeform 11">
              <a:extLst>
                <a:ext uri="{FF2B5EF4-FFF2-40B4-BE49-F238E27FC236}">
                  <a16:creationId xmlns:a16="http://schemas.microsoft.com/office/drawing/2014/main" id="{5FEF4109-DC7B-4C15-9C2D-53A69A120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3" name="Freeform 12">
              <a:extLst>
                <a:ext uri="{FF2B5EF4-FFF2-40B4-BE49-F238E27FC236}">
                  <a16:creationId xmlns:a16="http://schemas.microsoft.com/office/drawing/2014/main" id="{140DAA94-BB0A-4185-97AF-CB63182E8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4" name="Freeform 13">
              <a:extLst>
                <a:ext uri="{FF2B5EF4-FFF2-40B4-BE49-F238E27FC236}">
                  <a16:creationId xmlns:a16="http://schemas.microsoft.com/office/drawing/2014/main" id="{114C7C3A-04DD-4CC1-A272-F2578FE23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5" name="Freeform 14">
              <a:extLst>
                <a:ext uri="{FF2B5EF4-FFF2-40B4-BE49-F238E27FC236}">
                  <a16:creationId xmlns:a16="http://schemas.microsoft.com/office/drawing/2014/main" id="{4AA1C8D2-B988-4C8F-97B7-229630F2AD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6" name="Freeform 15">
              <a:extLst>
                <a:ext uri="{FF2B5EF4-FFF2-40B4-BE49-F238E27FC236}">
                  <a16:creationId xmlns:a16="http://schemas.microsoft.com/office/drawing/2014/main" id="{D5621FCD-0E62-4332-965D-80FA0EF80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7" name="Freeform 16">
              <a:extLst>
                <a:ext uri="{FF2B5EF4-FFF2-40B4-BE49-F238E27FC236}">
                  <a16:creationId xmlns:a16="http://schemas.microsoft.com/office/drawing/2014/main" id="{D1E7C9B8-4AA1-43A1-A547-785A41395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8" name="Freeform 17">
              <a:extLst>
                <a:ext uri="{FF2B5EF4-FFF2-40B4-BE49-F238E27FC236}">
                  <a16:creationId xmlns:a16="http://schemas.microsoft.com/office/drawing/2014/main" id="{01F4C519-3639-48B7-A720-466A40BF1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9" name="Freeform 18">
              <a:extLst>
                <a:ext uri="{FF2B5EF4-FFF2-40B4-BE49-F238E27FC236}">
                  <a16:creationId xmlns:a16="http://schemas.microsoft.com/office/drawing/2014/main" id="{939AFA97-19A9-4DA4-A478-A3E31B83B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0" name="Freeform 19">
              <a:extLst>
                <a:ext uri="{FF2B5EF4-FFF2-40B4-BE49-F238E27FC236}">
                  <a16:creationId xmlns:a16="http://schemas.microsoft.com/office/drawing/2014/main" id="{901126FE-0E00-4313-BDE9-CF2C04D96B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 name="Freeform 20">
              <a:extLst>
                <a:ext uri="{FF2B5EF4-FFF2-40B4-BE49-F238E27FC236}">
                  <a16:creationId xmlns:a16="http://schemas.microsoft.com/office/drawing/2014/main" id="{1D31F0FA-D603-49E8-B72E-7665CF9A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 name="Freeform 21">
              <a:extLst>
                <a:ext uri="{FF2B5EF4-FFF2-40B4-BE49-F238E27FC236}">
                  <a16:creationId xmlns:a16="http://schemas.microsoft.com/office/drawing/2014/main" id="{28C24D97-A4EA-4764-AEE5-61C0892F6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3" name="Freeform 22">
              <a:extLst>
                <a:ext uri="{FF2B5EF4-FFF2-40B4-BE49-F238E27FC236}">
                  <a16:creationId xmlns:a16="http://schemas.microsoft.com/office/drawing/2014/main" id="{C6B724DA-22AE-4918-B782-3E7CD485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4" name="Freeform 23">
              <a:extLst>
                <a:ext uri="{FF2B5EF4-FFF2-40B4-BE49-F238E27FC236}">
                  <a16:creationId xmlns:a16="http://schemas.microsoft.com/office/drawing/2014/main" id="{9F6E83DB-ADF8-409A-95CF-41BE0E028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5" name="Freeform 24">
              <a:extLst>
                <a:ext uri="{FF2B5EF4-FFF2-40B4-BE49-F238E27FC236}">
                  <a16:creationId xmlns:a16="http://schemas.microsoft.com/office/drawing/2014/main" id="{C83EE84C-89F7-406E-959C-8E3518D3E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6" name="Freeform 25">
              <a:extLst>
                <a:ext uri="{FF2B5EF4-FFF2-40B4-BE49-F238E27FC236}">
                  <a16:creationId xmlns:a16="http://schemas.microsoft.com/office/drawing/2014/main" id="{209B50F9-709E-4054-AD5F-814AD7459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78" name="Rectangle 77">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E4106-2F04-3F4D-AEF6-3C65E929EC41}"/>
              </a:ext>
            </a:extLst>
          </p:cNvPr>
          <p:cNvSpPr>
            <a:spLocks noGrp="1"/>
          </p:cNvSpPr>
          <p:nvPr>
            <p:ph type="title"/>
          </p:nvPr>
        </p:nvSpPr>
        <p:spPr>
          <a:xfrm>
            <a:off x="807720" y="960120"/>
            <a:ext cx="3988993" cy="4171278"/>
          </a:xfrm>
        </p:spPr>
        <p:txBody>
          <a:bodyPr>
            <a:normAutofit/>
          </a:bodyPr>
          <a:lstStyle/>
          <a:p>
            <a:pPr algn="l"/>
            <a:r>
              <a:rPr lang="en-US" sz="38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Two  </a:t>
            </a:r>
            <a:br>
              <a:rPr lang="en-US" sz="38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38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The Practice Based Project </a:t>
            </a:r>
            <a:br>
              <a:rPr lang="en-US" sz="38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US" sz="38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US" sz="38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3800"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Assessment Criteria</a:t>
            </a:r>
          </a:p>
        </p:txBody>
      </p:sp>
      <p:sp>
        <p:nvSpPr>
          <p:cNvPr id="3" name="Content Placeholder 2">
            <a:extLst>
              <a:ext uri="{FF2B5EF4-FFF2-40B4-BE49-F238E27FC236}">
                <a16:creationId xmlns:a16="http://schemas.microsoft.com/office/drawing/2014/main" id="{06896E5E-7093-D147-957A-1E829952D75B}"/>
              </a:ext>
            </a:extLst>
          </p:cNvPr>
          <p:cNvSpPr>
            <a:spLocks noGrp="1"/>
          </p:cNvSpPr>
          <p:nvPr>
            <p:ph idx="1"/>
          </p:nvPr>
        </p:nvSpPr>
        <p:spPr>
          <a:xfrm>
            <a:off x="5118447" y="960120"/>
            <a:ext cx="6281873" cy="4171278"/>
          </a:xfrm>
        </p:spPr>
        <p:txBody>
          <a:bodyPr>
            <a:normAutofit/>
          </a:bodyPr>
          <a:lstStyle/>
          <a:p>
            <a:pPr marL="457200"/>
            <a:r>
              <a:rPr lang="en-GB" sz="1600" b="1">
                <a:latin typeface="Helvetica Neue" panose="02000503000000020004" pitchFamily="2" charset="0"/>
                <a:ea typeface="Helvetica Neue" panose="02000503000000020004" pitchFamily="2" charset="0"/>
                <a:cs typeface="Helvetica Neue" panose="02000503000000020004" pitchFamily="2" charset="0"/>
              </a:rPr>
              <a:t>4</a:t>
            </a:r>
            <a:r>
              <a:rPr lang="en-GB" sz="1600" b="1">
                <a:effectLst/>
                <a:latin typeface="Helvetica Neue" panose="02000503000000020004" pitchFamily="2" charset="0"/>
                <a:ea typeface="Helvetica Neue" panose="02000503000000020004" pitchFamily="2" charset="0"/>
                <a:cs typeface="Helvetica Neue" panose="02000503000000020004" pitchFamily="2" charset="0"/>
              </a:rPr>
              <a:t> </a:t>
            </a:r>
            <a:r>
              <a:rPr lang="en-GB" sz="1600" b="1">
                <a:latin typeface="Helvetica Neue" panose="02000503000000020004" pitchFamily="2" charset="0"/>
                <a:ea typeface="Helvetica Neue" panose="02000503000000020004" pitchFamily="2" charset="0"/>
                <a:cs typeface="Helvetica Neue" panose="02000503000000020004" pitchFamily="2" charset="0"/>
              </a:rPr>
              <a:t>PRACTICAL SKILLS</a:t>
            </a:r>
            <a:endParaRPr lang="en-GB" sz="1600" b="1">
              <a:effectLst/>
              <a:latin typeface="Helvetica Neue" panose="02000503000000020004" pitchFamily="2" charset="0"/>
              <a:ea typeface="Helvetica Neue" panose="02000503000000020004" pitchFamily="2" charset="0"/>
              <a:cs typeface="Helvetica Neue" panose="02000503000000020004" pitchFamily="2" charset="0"/>
            </a:endParaRPr>
          </a:p>
          <a:p>
            <a:pPr indent="0">
              <a:buNone/>
            </a:pPr>
            <a:br>
              <a:rPr lang="en-GB" sz="1600" i="1">
                <a:effectLst/>
                <a:latin typeface="Arial" panose="020B0604020202020204" pitchFamily="34" charset="0"/>
                <a:ea typeface="Arial" panose="020B0604020202020204" pitchFamily="34" charset="0"/>
              </a:rPr>
            </a:br>
            <a:r>
              <a:rPr lang="en-GB" sz="1600">
                <a:effectLst/>
                <a:latin typeface="Arial" panose="020B0604020202020204" pitchFamily="34" charset="0"/>
                <a:ea typeface="Arial" panose="020B0604020202020204" pitchFamily="34" charset="0"/>
              </a:rPr>
              <a:t>The realisation of final artwork – design and layout, typography, colour, concept idea etc. </a:t>
            </a:r>
            <a:br>
              <a:rPr lang="en-GB" sz="1600">
                <a:effectLst/>
                <a:latin typeface="Arial" panose="020B0604020202020204" pitchFamily="34" charset="0"/>
                <a:ea typeface="Arial" panose="020B0604020202020204" pitchFamily="34" charset="0"/>
              </a:rPr>
            </a:br>
            <a:endParaRPr lang="en-GB" sz="1600">
              <a:effectLst/>
              <a:latin typeface="Arial" panose="020B0604020202020204" pitchFamily="34" charset="0"/>
              <a:ea typeface="Arial" panose="020B0604020202020204" pitchFamily="34" charset="0"/>
            </a:endParaRPr>
          </a:p>
          <a:p>
            <a:pPr indent="0">
              <a:buNone/>
            </a:pPr>
            <a:r>
              <a:rPr lang="en-GB" sz="1600">
                <a:effectLst/>
                <a:latin typeface="Arial" panose="020B0604020202020204" pitchFamily="34" charset="0"/>
                <a:ea typeface="Arial" panose="020B0604020202020204" pitchFamily="34" charset="0"/>
              </a:rPr>
              <a:t>Have you presented the physical or digital outcome to a professional visual standard? </a:t>
            </a:r>
            <a:endParaRPr lang="en-GB" sz="1600">
              <a:effectLst/>
              <a:latin typeface="Times New Roman" panose="02020603050405020304" pitchFamily="18" charset="0"/>
              <a:ea typeface="Times New Roman" panose="02020603050405020304" pitchFamily="18" charset="0"/>
            </a:endParaRPr>
          </a:p>
          <a:p>
            <a:pPr indent="0">
              <a:buNone/>
            </a:pPr>
            <a:r>
              <a:rPr lang="en-GB" sz="1600">
                <a:effectLst/>
                <a:latin typeface="Arial" panose="020B0604020202020204" pitchFamily="34" charset="0"/>
                <a:ea typeface="Arial" panose="020B0604020202020204" pitchFamily="34" charset="0"/>
              </a:rPr>
              <a:t>How successfully do the final solutions communicate, and/or appeal, to the target audience?</a:t>
            </a:r>
            <a:endParaRPr lang="en-GB" sz="1600">
              <a:effectLst/>
              <a:latin typeface="Times New Roman" panose="02020603050405020304" pitchFamily="18" charset="0"/>
              <a:ea typeface="Times New Roman" panose="02020603050405020304" pitchFamily="18" charset="0"/>
            </a:endParaRPr>
          </a:p>
          <a:p>
            <a:pPr indent="0">
              <a:buNone/>
            </a:pPr>
            <a:r>
              <a:rPr lang="en-GB" sz="1600">
                <a:effectLst/>
                <a:latin typeface="Arial" panose="020B0604020202020204" pitchFamily="34" charset="0"/>
                <a:ea typeface="Arial" panose="020B0604020202020204" pitchFamily="34" charset="0"/>
              </a:rPr>
              <a:t>Does your outcome encapsulate the intention of your own brief successfully?</a:t>
            </a:r>
            <a:endParaRPr lang="en-GB" sz="1600">
              <a:effectLst/>
              <a:latin typeface="Times New Roman" panose="02020603050405020304" pitchFamily="18" charset="0"/>
              <a:ea typeface="Times New Roman" panose="02020603050405020304" pitchFamily="18" charset="0"/>
            </a:endParaRPr>
          </a:p>
          <a:p>
            <a:endParaRPr lang="en-US" sz="1600"/>
          </a:p>
        </p:txBody>
      </p:sp>
    </p:spTree>
    <p:extLst>
      <p:ext uri="{BB962C8B-B14F-4D97-AF65-F5344CB8AC3E}">
        <p14:creationId xmlns:p14="http://schemas.microsoft.com/office/powerpoint/2010/main" val="33033176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487B9B-1F18-4BAD-87BB-DECED122E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F9646-F53E-6546-814B-A36C1EB772CF}"/>
              </a:ext>
            </a:extLst>
          </p:cNvPr>
          <p:cNvSpPr>
            <a:spLocks noGrp="1"/>
          </p:cNvSpPr>
          <p:nvPr>
            <p:ph type="title"/>
          </p:nvPr>
        </p:nvSpPr>
        <p:spPr>
          <a:xfrm>
            <a:off x="888631" y="1251744"/>
            <a:ext cx="3489059" cy="4354513"/>
          </a:xfrm>
        </p:spPr>
        <p:txBody>
          <a:bodyPr>
            <a:normAutofit/>
          </a:bodyPr>
          <a:lstStyle/>
          <a:p>
            <a:pPr algn="r"/>
            <a:r>
              <a:rPr lang="en-GB">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THREE Presentation</a:t>
            </a:r>
            <a:br>
              <a:rPr lang="en-GB">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10% of the whole module</a:t>
            </a:r>
            <a:br>
              <a:rPr lang="en-GB">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endParaRPr lang="en-US">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10" name="Isosceles Triangle 9">
            <a:extLst>
              <a:ext uri="{FF2B5EF4-FFF2-40B4-BE49-F238E27FC236}">
                <a16:creationId xmlns:a16="http://schemas.microsoft.com/office/drawing/2014/main" id="{0CFCC8E5-9FDD-47FB-BE3E-C83C681C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88603" y="3342776"/>
            <a:ext cx="200040" cy="172448"/>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52B28271-A6C1-7241-BBBC-419441BCFF87}"/>
              </a:ext>
            </a:extLst>
          </p:cNvPr>
          <p:cNvSpPr>
            <a:spLocks noGrp="1"/>
          </p:cNvSpPr>
          <p:nvPr>
            <p:ph idx="1"/>
          </p:nvPr>
        </p:nvSpPr>
        <p:spPr>
          <a:xfrm>
            <a:off x="5019869" y="803186"/>
            <a:ext cx="5724860" cy="5248622"/>
          </a:xfrm>
        </p:spPr>
        <p:txBody>
          <a:bodyPr>
            <a:normAutofit/>
          </a:bodyPr>
          <a:lstStyle/>
          <a:p>
            <a:pPr marL="457200" fontAlgn="base"/>
            <a:r>
              <a:rPr lang="en-GB" sz="1600" b="1">
                <a:latin typeface="Helvetica Neue" panose="02000503000000020004" pitchFamily="2" charset="0"/>
                <a:ea typeface="Helvetica Neue" panose="02000503000000020004" pitchFamily="2" charset="0"/>
                <a:cs typeface="Helvetica Neue" panose="02000503000000020004" pitchFamily="2" charset="0"/>
              </a:rPr>
              <a:t>A ten-minute recorded presentation</a:t>
            </a:r>
            <a:endParaRPr lang="en-GB" sz="1600" b="1">
              <a:effectLst/>
              <a:latin typeface="Helvetica Neue" panose="02000503000000020004" pitchFamily="2" charset="0"/>
              <a:ea typeface="Helvetica Neue" panose="02000503000000020004" pitchFamily="2" charset="0"/>
              <a:cs typeface="Helvetica Neue" panose="02000503000000020004" pitchFamily="2" charset="0"/>
            </a:endParaRPr>
          </a:p>
          <a:p>
            <a:pPr marL="457200" fontAlgn="base"/>
            <a:r>
              <a:rPr lang="en-GB" sz="1600">
                <a:effectLst/>
                <a:latin typeface="Helvetica Neue" panose="02000503000000020004" pitchFamily="2" charset="0"/>
                <a:ea typeface="Times New Roman" panose="02020603050405020304" pitchFamily="18" charset="0"/>
                <a:cs typeface="Segoe UI" panose="020B0502040204020203" pitchFamily="34" charset="0"/>
              </a:rPr>
              <a:t>It is important to clearly explain the connections between your writings and the practice-based project. Communicate key points about your outcome, with clarity to a specialist and a non-specialist audience. Consider how well have you engaged your audience via resourcefulness, enlightenment and if appropriate, empathy.  </a:t>
            </a:r>
            <a:r>
              <a:rPr lang="en-GB" sz="1600" i="1">
                <a:effectLst/>
                <a:latin typeface="Helvetica Neue" panose="02000503000000020004" pitchFamily="2" charset="0"/>
                <a:ea typeface="Times New Roman" panose="02020603050405020304" pitchFamily="18" charset="0"/>
                <a:cs typeface="Segoe UI" panose="020B0502040204020203" pitchFamily="34" charset="0"/>
              </a:rPr>
              <a:t>(Please refer to section 5 on the guidance assessment criteria on the following page). </a:t>
            </a:r>
            <a:endParaRPr lang="en-GB" sz="1600">
              <a:effectLst/>
              <a:latin typeface="Times" pitchFamily="2" charset="0"/>
              <a:ea typeface="Times New Roman" panose="02020603050405020304" pitchFamily="18" charset="0"/>
              <a:cs typeface="Times New Roman" panose="02020603050405020304" pitchFamily="18" charset="0"/>
            </a:endParaRPr>
          </a:p>
          <a:p>
            <a:endParaRPr lang="en-US" sz="1600"/>
          </a:p>
        </p:txBody>
      </p:sp>
    </p:spTree>
    <p:extLst>
      <p:ext uri="{BB962C8B-B14F-4D97-AF65-F5344CB8AC3E}">
        <p14:creationId xmlns:p14="http://schemas.microsoft.com/office/powerpoint/2010/main" val="13268071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B487B9B-1F18-4BAD-87BB-DECED122E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E4106-2F04-3F4D-AEF6-3C65E929EC41}"/>
              </a:ext>
            </a:extLst>
          </p:cNvPr>
          <p:cNvSpPr>
            <a:spLocks noGrp="1"/>
          </p:cNvSpPr>
          <p:nvPr>
            <p:ph type="title"/>
          </p:nvPr>
        </p:nvSpPr>
        <p:spPr>
          <a:xfrm>
            <a:off x="195943" y="1251744"/>
            <a:ext cx="4181747" cy="4354513"/>
          </a:xfrm>
        </p:spPr>
        <p:txBody>
          <a:bodyPr>
            <a:normAutofit/>
          </a:bodyPr>
          <a:lstStyle/>
          <a:p>
            <a:pPr algn="r"/>
            <a:r>
              <a:rPr lang="en-US"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Part Three  </a:t>
            </a:r>
            <a:br>
              <a:rPr lang="en-US"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US"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dirty="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The Presentation</a:t>
            </a:r>
          </a:p>
        </p:txBody>
      </p:sp>
      <p:sp>
        <p:nvSpPr>
          <p:cNvPr id="23" name="Isosceles Triangle 22">
            <a:extLst>
              <a:ext uri="{FF2B5EF4-FFF2-40B4-BE49-F238E27FC236}">
                <a16:creationId xmlns:a16="http://schemas.microsoft.com/office/drawing/2014/main" id="{0CFCC8E5-9FDD-47FB-BE3E-C83C681C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88603" y="3342776"/>
            <a:ext cx="200040" cy="172448"/>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06896E5E-7093-D147-957A-1E829952D75B}"/>
              </a:ext>
            </a:extLst>
          </p:cNvPr>
          <p:cNvSpPr>
            <a:spLocks noGrp="1"/>
          </p:cNvSpPr>
          <p:nvPr>
            <p:ph idx="1"/>
          </p:nvPr>
        </p:nvSpPr>
        <p:spPr>
          <a:xfrm>
            <a:off x="5019869" y="803186"/>
            <a:ext cx="5724860" cy="5248622"/>
          </a:xfrm>
        </p:spPr>
        <p:txBody>
          <a:bodyPr>
            <a:normAutofit/>
          </a:bodyPr>
          <a:lstStyle/>
          <a:p>
            <a:pPr marL="457200"/>
            <a:r>
              <a:rPr lang="en-GB" sz="1600" b="1">
                <a:effectLst/>
                <a:latin typeface="Helvetica Neue" panose="02000503000000020004" pitchFamily="2" charset="0"/>
                <a:ea typeface="Helvetica Neue" panose="02000503000000020004" pitchFamily="2" charset="0"/>
                <a:cs typeface="Helvetica Neue" panose="02000503000000020004" pitchFamily="2" charset="0"/>
              </a:rPr>
              <a:t>5 </a:t>
            </a:r>
            <a:r>
              <a:rPr lang="en-GB" sz="1600" b="1">
                <a:latin typeface="Helvetica Neue" panose="02000503000000020004" pitchFamily="2" charset="0"/>
                <a:ea typeface="Helvetica Neue" panose="02000503000000020004" pitchFamily="2" charset="0"/>
                <a:cs typeface="Helvetica Neue" panose="02000503000000020004" pitchFamily="2" charset="0"/>
              </a:rPr>
              <a:t>The Presentation</a:t>
            </a:r>
            <a:endParaRPr lang="en-GB" sz="1600" b="1">
              <a:effectLst/>
              <a:latin typeface="Helvetica Neue" panose="02000503000000020004" pitchFamily="2" charset="0"/>
              <a:ea typeface="Helvetica Neue" panose="02000503000000020004" pitchFamily="2" charset="0"/>
              <a:cs typeface="Helvetica Neue" panose="02000503000000020004" pitchFamily="2" charset="0"/>
            </a:endParaRPr>
          </a:p>
          <a:p>
            <a:pPr marL="457200"/>
            <a:r>
              <a:rPr lang="en-GB" sz="1600">
                <a:effectLst/>
                <a:latin typeface="Arial" panose="020B0604020202020204" pitchFamily="34" charset="0"/>
                <a:ea typeface="Times New Roman" panose="02020603050405020304" pitchFamily="18" charset="0"/>
              </a:rPr>
              <a:t>Have you clearly explained the connection between your writing and practice for this module?</a:t>
            </a:r>
            <a:endParaRPr lang="en-GB" sz="1600">
              <a:effectLst/>
              <a:latin typeface="Times New Roman" panose="02020603050405020304" pitchFamily="18" charset="0"/>
              <a:ea typeface="Times New Roman" panose="02020603050405020304" pitchFamily="18" charset="0"/>
            </a:endParaRPr>
          </a:p>
          <a:p>
            <a:pPr marL="457200"/>
            <a:r>
              <a:rPr lang="en-GB" sz="1600">
                <a:effectLst/>
                <a:latin typeface="Arial" panose="020B0604020202020204" pitchFamily="34" charset="0"/>
                <a:ea typeface="Times New Roman" panose="02020603050405020304" pitchFamily="18" charset="0"/>
              </a:rPr>
              <a:t>Have you communicated the key points about your outcome with clarity, to both a specialist and non-specialist audience?</a:t>
            </a:r>
            <a:endParaRPr lang="en-GB" sz="1600">
              <a:effectLst/>
              <a:latin typeface="Times New Roman" panose="02020603050405020304" pitchFamily="18" charset="0"/>
              <a:ea typeface="Times New Roman" panose="02020603050405020304" pitchFamily="18" charset="0"/>
            </a:endParaRPr>
          </a:p>
          <a:p>
            <a:pPr marL="457200"/>
            <a:r>
              <a:rPr lang="en-GB" sz="1600">
                <a:effectLst/>
                <a:latin typeface="Arial" panose="020B0604020202020204" pitchFamily="34" charset="0"/>
                <a:ea typeface="Times New Roman" panose="02020603050405020304" pitchFamily="18" charset="0"/>
              </a:rPr>
              <a:t>How well have you engaged your audience via resourcefulness, enlightenment, and if appropriate, empathy?</a:t>
            </a:r>
            <a:endParaRPr lang="en-GB" sz="1600">
              <a:effectLst/>
              <a:latin typeface="Times New Roman" panose="02020603050405020304" pitchFamily="18" charset="0"/>
              <a:ea typeface="Times New Roman" panose="02020603050405020304" pitchFamily="18" charset="0"/>
            </a:endParaRPr>
          </a:p>
          <a:p>
            <a:endParaRPr lang="en-US" sz="1600" dirty="0"/>
          </a:p>
        </p:txBody>
      </p:sp>
    </p:spTree>
    <p:extLst>
      <p:ext uri="{BB962C8B-B14F-4D97-AF65-F5344CB8AC3E}">
        <p14:creationId xmlns:p14="http://schemas.microsoft.com/office/powerpoint/2010/main" val="36410990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BCCAB-8860-0F46-A38A-3BB1CFD830EE}"/>
              </a:ext>
            </a:extLst>
          </p:cNvPr>
          <p:cNvSpPr>
            <a:spLocks noGrp="1"/>
          </p:cNvSpPr>
          <p:nvPr>
            <p:ph type="title"/>
          </p:nvPr>
        </p:nvSpPr>
        <p:spPr>
          <a:xfrm>
            <a:off x="645459" y="960120"/>
            <a:ext cx="3865695" cy="4171278"/>
          </a:xfrm>
        </p:spPr>
        <p:txBody>
          <a:bodyPr>
            <a:normAutofit/>
          </a:bodyPr>
          <a:lstStyle/>
          <a:p>
            <a:pPr algn="r"/>
            <a:r>
              <a:rPr lang="en-US" sz="41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Everything is added up to create one final mark for this </a:t>
            </a:r>
            <a:br>
              <a:rPr lang="en-US" sz="41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sz="4100">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40 credit module</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B69C0E-DA52-064C-800E-23760E862E29}"/>
              </a:ext>
            </a:extLst>
          </p:cNvPr>
          <p:cNvSpPr>
            <a:spLocks noGrp="1"/>
          </p:cNvSpPr>
          <p:nvPr>
            <p:ph idx="1"/>
          </p:nvPr>
        </p:nvSpPr>
        <p:spPr>
          <a:xfrm>
            <a:off x="4983164" y="960120"/>
            <a:ext cx="5511800" cy="4171278"/>
          </a:xfrm>
        </p:spPr>
        <p:txBody>
          <a:bodyPr>
            <a:normAutofit/>
          </a:bodyPr>
          <a:lstStyle/>
          <a:p>
            <a:pPr marL="0" indent="0">
              <a:buNone/>
            </a:pPr>
            <a:r>
              <a:rPr lang="en-US"/>
              <a:t>50% from Part One </a:t>
            </a:r>
            <a:br>
              <a:rPr lang="en-US"/>
            </a:br>
            <a:r>
              <a:rPr lang="en-US"/>
              <a:t>‘The Big Idea’ 5000 words</a:t>
            </a:r>
          </a:p>
          <a:p>
            <a:pPr marL="0" indent="0">
              <a:buNone/>
            </a:pPr>
            <a:endParaRPr lang="en-US"/>
          </a:p>
          <a:p>
            <a:pPr marL="0" indent="0">
              <a:buNone/>
            </a:pPr>
            <a:r>
              <a:rPr lang="en-US"/>
              <a:t>40% from Part Two </a:t>
            </a:r>
            <a:br>
              <a:rPr lang="en-US"/>
            </a:br>
            <a:r>
              <a:rPr lang="en-US"/>
              <a:t>Practice based Project</a:t>
            </a:r>
          </a:p>
          <a:p>
            <a:pPr marL="0" indent="0">
              <a:buNone/>
            </a:pPr>
            <a:endParaRPr lang="en-US"/>
          </a:p>
          <a:p>
            <a:pPr marL="0" indent="0">
              <a:buNone/>
            </a:pPr>
            <a:r>
              <a:rPr lang="en-US"/>
              <a:t>10% from Part Three </a:t>
            </a:r>
            <a:br>
              <a:rPr lang="en-US"/>
            </a:br>
            <a:r>
              <a:rPr lang="en-US"/>
              <a:t>The Presentation</a:t>
            </a:r>
          </a:p>
        </p:txBody>
      </p:sp>
    </p:spTree>
    <p:extLst>
      <p:ext uri="{BB962C8B-B14F-4D97-AF65-F5344CB8AC3E}">
        <p14:creationId xmlns:p14="http://schemas.microsoft.com/office/powerpoint/2010/main" val="7415545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487B9B-1F18-4BAD-87BB-DECED122E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E479A-227E-0549-8F7A-59A39C521150}"/>
              </a:ext>
            </a:extLst>
          </p:cNvPr>
          <p:cNvSpPr>
            <a:spLocks noGrp="1"/>
          </p:cNvSpPr>
          <p:nvPr>
            <p:ph type="title"/>
          </p:nvPr>
        </p:nvSpPr>
        <p:spPr>
          <a:xfrm>
            <a:off x="888631" y="1251744"/>
            <a:ext cx="3489059" cy="4354513"/>
          </a:xfrm>
        </p:spPr>
        <p:txBody>
          <a:bodyPr>
            <a:normAutofit/>
          </a:bodyPr>
          <a:lstStyle/>
          <a:p>
            <a:pPr algn="r"/>
            <a:r>
              <a:rPr lang="en-US">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Where to begin?</a:t>
            </a:r>
          </a:p>
        </p:txBody>
      </p:sp>
      <p:sp>
        <p:nvSpPr>
          <p:cNvPr id="10" name="Isosceles Triangle 9">
            <a:extLst>
              <a:ext uri="{FF2B5EF4-FFF2-40B4-BE49-F238E27FC236}">
                <a16:creationId xmlns:a16="http://schemas.microsoft.com/office/drawing/2014/main" id="{0CFCC8E5-9FDD-47FB-BE3E-C83C681C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88603" y="3342776"/>
            <a:ext cx="200040" cy="172448"/>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54F583D1-90F2-2043-BE91-07975EA6AD1C}"/>
              </a:ext>
            </a:extLst>
          </p:cNvPr>
          <p:cNvSpPr>
            <a:spLocks noGrp="1"/>
          </p:cNvSpPr>
          <p:nvPr>
            <p:ph idx="1"/>
          </p:nvPr>
        </p:nvSpPr>
        <p:spPr>
          <a:xfrm>
            <a:off x="5019869" y="803186"/>
            <a:ext cx="5724860" cy="5248622"/>
          </a:xfrm>
        </p:spPr>
        <p:txBody>
          <a:bodyPr>
            <a:normAutofit/>
          </a:bodyPr>
          <a:lstStyle/>
          <a:p>
            <a:r>
              <a:rPr lang="en-US" sz="1600">
                <a:latin typeface="Helvetica Neue" panose="02000503000000020004" pitchFamily="2" charset="0"/>
                <a:ea typeface="Helvetica Neue" panose="02000503000000020004" pitchFamily="2" charset="0"/>
                <a:cs typeface="Helvetica Neue" panose="02000503000000020004" pitchFamily="2" charset="0"/>
              </a:rPr>
              <a:t>Each student will be assigned a supervisor. </a:t>
            </a:r>
          </a:p>
          <a:p>
            <a:r>
              <a:rPr lang="en-US" sz="1600">
                <a:latin typeface="Helvetica Neue" panose="02000503000000020004" pitchFamily="2" charset="0"/>
                <a:ea typeface="Helvetica Neue" panose="02000503000000020004" pitchFamily="2" charset="0"/>
                <a:cs typeface="Helvetica Neue" panose="02000503000000020004" pitchFamily="2" charset="0"/>
              </a:rPr>
              <a:t>The supervisor is allowed 1.5 hours per student for the 5000 words. Please use your supervision carefully and be prepared.</a:t>
            </a:r>
          </a:p>
          <a:p>
            <a:r>
              <a:rPr lang="en-US" sz="1600">
                <a:latin typeface="Helvetica Neue" panose="02000503000000020004" pitchFamily="2" charset="0"/>
                <a:ea typeface="Helvetica Neue" panose="02000503000000020004" pitchFamily="2" charset="0"/>
                <a:cs typeface="Helvetica Neue" panose="02000503000000020004" pitchFamily="2" charset="0"/>
              </a:rPr>
              <a:t>Have a plan. For your first meeting I would suggest that you have your structure worked out which includes the proposed </a:t>
            </a:r>
            <a:r>
              <a:rPr lang="en-US" sz="1600" b="1">
                <a:latin typeface="Helvetica Neue" panose="02000503000000020004" pitchFamily="2" charset="0"/>
                <a:ea typeface="Helvetica Neue" panose="02000503000000020004" pitchFamily="2" charset="0"/>
                <a:cs typeface="Helvetica Neue" panose="02000503000000020004" pitchFamily="2" charset="0"/>
              </a:rPr>
              <a:t>Contents list</a:t>
            </a:r>
          </a:p>
          <a:p>
            <a:pPr marL="0" indent="0">
              <a:buNone/>
            </a:pPr>
            <a:endParaRPr lang="en-US" sz="1600">
              <a:latin typeface="Helvetica Neue" panose="02000503000000020004" pitchFamily="2" charset="0"/>
              <a:ea typeface="Helvetica Neue" panose="02000503000000020004" pitchFamily="2" charset="0"/>
              <a:cs typeface="Helvetica Neue" panose="02000503000000020004" pitchFamily="2" charset="0"/>
            </a:endParaRPr>
          </a:p>
          <a:p>
            <a:pPr marL="0" indent="0">
              <a:buNone/>
            </a:pPr>
            <a:r>
              <a:rPr lang="en-US" sz="1600">
                <a:latin typeface="Helvetica Neue" panose="02000503000000020004" pitchFamily="2" charset="0"/>
                <a:ea typeface="Helvetica Neue" panose="02000503000000020004" pitchFamily="2" charset="0"/>
                <a:cs typeface="Helvetica Neue" panose="02000503000000020004" pitchFamily="2" charset="0"/>
              </a:rPr>
              <a:t>Please send over your drafts a few days before your meeting</a:t>
            </a:r>
          </a:p>
          <a:p>
            <a:pPr marL="0" indent="0">
              <a:buNone/>
            </a:pPr>
            <a:endParaRPr lang="en-US" sz="1600"/>
          </a:p>
        </p:txBody>
      </p:sp>
    </p:spTree>
    <p:extLst>
      <p:ext uri="{BB962C8B-B14F-4D97-AF65-F5344CB8AC3E}">
        <p14:creationId xmlns:p14="http://schemas.microsoft.com/office/powerpoint/2010/main" val="21837053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487B9B-1F18-4BAD-87BB-DECED122E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E479A-227E-0549-8F7A-59A39C521150}"/>
              </a:ext>
            </a:extLst>
          </p:cNvPr>
          <p:cNvSpPr>
            <a:spLocks noGrp="1"/>
          </p:cNvSpPr>
          <p:nvPr>
            <p:ph type="title"/>
          </p:nvPr>
        </p:nvSpPr>
        <p:spPr>
          <a:xfrm>
            <a:off x="888631" y="1251744"/>
            <a:ext cx="3489059" cy="4354513"/>
          </a:xfrm>
        </p:spPr>
        <p:txBody>
          <a:bodyPr>
            <a:normAutofit/>
          </a:bodyPr>
          <a:lstStyle/>
          <a:p>
            <a:pPr algn="r"/>
            <a:r>
              <a:rPr lang="en-US">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Draft </a:t>
            </a:r>
            <a:br>
              <a:rPr lang="en-US">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US">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t>Content List</a:t>
            </a:r>
            <a:br>
              <a:rPr lang="en-US">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br>
              <a:rPr lang="en-US">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rPr>
            </a:br>
            <a:r>
              <a:rPr lang="en-GB">
                <a:solidFill>
                  <a:schemeClr val="tx1"/>
                </a:solidFill>
                <a:latin typeface="Calibri" panose="020F0502020204030204" pitchFamily="34" charset="0"/>
                <a:ea typeface="Calibri" panose="020F0502020204030204" pitchFamily="34" charset="0"/>
                <a:cs typeface="Times New Roman" panose="02020603050405020304" pitchFamily="18" charset="0"/>
              </a:rPr>
              <a:t>You must start with a plan!</a:t>
            </a:r>
            <a:br>
              <a:rPr lang="en-GB">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lang="en-US">
              <a:solidFill>
                <a:schemeClr val="tx1"/>
              </a:solidFill>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10" name="Isosceles Triangle 9">
            <a:extLst>
              <a:ext uri="{FF2B5EF4-FFF2-40B4-BE49-F238E27FC236}">
                <a16:creationId xmlns:a16="http://schemas.microsoft.com/office/drawing/2014/main" id="{0CFCC8E5-9FDD-47FB-BE3E-C83C681C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88603" y="3342776"/>
            <a:ext cx="200040" cy="172448"/>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54F583D1-90F2-2043-BE91-07975EA6AD1C}"/>
              </a:ext>
            </a:extLst>
          </p:cNvPr>
          <p:cNvSpPr>
            <a:spLocks noGrp="1"/>
          </p:cNvSpPr>
          <p:nvPr>
            <p:ph idx="1"/>
          </p:nvPr>
        </p:nvSpPr>
        <p:spPr>
          <a:xfrm>
            <a:off x="5019869" y="803186"/>
            <a:ext cx="5724860" cy="5248622"/>
          </a:xfrm>
        </p:spPr>
        <p:txBody>
          <a:bodyPr>
            <a:normAutofit/>
          </a:bodyPr>
          <a:lstStyle/>
          <a:p>
            <a:r>
              <a:rPr lang="en-GB" sz="1600" b="1">
                <a:effectLst/>
                <a:latin typeface="Calibri" panose="020F0502020204030204" pitchFamily="34" charset="0"/>
                <a:ea typeface="Calibri" panose="020F0502020204030204" pitchFamily="34" charset="0"/>
                <a:cs typeface="Times New Roman" panose="02020603050405020304" pitchFamily="18" charset="0"/>
              </a:rPr>
              <a:t>Draft: This is an example of a Content Plan</a:t>
            </a:r>
          </a:p>
          <a:p>
            <a:r>
              <a:rPr lang="en-GB" sz="1600" b="1">
                <a:latin typeface="Calibri" panose="020F0502020204030204" pitchFamily="34" charset="0"/>
                <a:ea typeface="Calibri" panose="020F0502020204030204" pitchFamily="34" charset="0"/>
                <a:cs typeface="Times New Roman" panose="02020603050405020304" pitchFamily="18" charset="0"/>
              </a:rPr>
              <a:t>Question or title of the 5000 word ‘the big idea’. </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p>
            <a:r>
              <a:rPr lang="en-GB" sz="1600">
                <a:effectLst/>
                <a:latin typeface="Calibri" panose="020F0502020204030204" pitchFamily="34" charset="0"/>
                <a:ea typeface="Calibri" panose="020F0502020204030204" pitchFamily="34" charset="0"/>
                <a:cs typeface="Times New Roman" panose="02020603050405020304" pitchFamily="18" charset="0"/>
              </a:rPr>
              <a:t>List of Figures</a:t>
            </a:r>
          </a:p>
          <a:p>
            <a:r>
              <a:rPr lang="en-GB" sz="1600">
                <a:effectLst/>
                <a:latin typeface="Calibri" panose="020F0502020204030204" pitchFamily="34" charset="0"/>
                <a:ea typeface="Calibri" panose="020F0502020204030204" pitchFamily="34" charset="0"/>
                <a:cs typeface="Times New Roman" panose="02020603050405020304" pitchFamily="18" charset="0"/>
              </a:rPr>
              <a:t>Summary of Topic</a:t>
            </a:r>
          </a:p>
          <a:p>
            <a:r>
              <a:rPr lang="en-GB" sz="1600">
                <a:effectLst/>
                <a:latin typeface="Calibri" panose="020F0502020204030204" pitchFamily="34" charset="0"/>
                <a:ea typeface="Calibri" panose="020F0502020204030204" pitchFamily="34" charset="0"/>
                <a:cs typeface="Times New Roman" panose="02020603050405020304" pitchFamily="18" charset="0"/>
              </a:rPr>
              <a:t>Introduction</a:t>
            </a:r>
          </a:p>
          <a:p>
            <a:r>
              <a:rPr lang="en-GB" sz="1600">
                <a:effectLst/>
                <a:latin typeface="Calibri" panose="020F0502020204030204" pitchFamily="34" charset="0"/>
                <a:ea typeface="Calibri" panose="020F0502020204030204" pitchFamily="34" charset="0"/>
                <a:cs typeface="Times New Roman" panose="02020603050405020304" pitchFamily="18" charset="0"/>
              </a:rPr>
              <a:t>Chapter 1: The influence of Modernism and Swiss Design on Posters</a:t>
            </a:r>
          </a:p>
          <a:p>
            <a:r>
              <a:rPr lang="en-GB" sz="1600">
                <a:effectLst/>
                <a:latin typeface="Calibri" panose="020F0502020204030204" pitchFamily="34" charset="0"/>
                <a:ea typeface="Calibri" panose="020F0502020204030204" pitchFamily="34" charset="0"/>
                <a:cs typeface="Times New Roman" panose="02020603050405020304" pitchFamily="18" charset="0"/>
              </a:rPr>
              <a:t>Chapter 2: The Digital Revolution and postmodern design in Posters</a:t>
            </a:r>
          </a:p>
          <a:p>
            <a:r>
              <a:rPr lang="en-GB" sz="1600">
                <a:effectLst/>
                <a:latin typeface="Calibri" panose="020F0502020204030204" pitchFamily="34" charset="0"/>
                <a:ea typeface="Calibri" panose="020F0502020204030204" pitchFamily="34" charset="0"/>
                <a:cs typeface="Times New Roman" panose="02020603050405020304" pitchFamily="18" charset="0"/>
              </a:rPr>
              <a:t>Chapter 3: Current Trends in Poster Design</a:t>
            </a:r>
          </a:p>
          <a:p>
            <a:r>
              <a:rPr lang="en-GB" sz="1600">
                <a:effectLst/>
                <a:latin typeface="Calibri" panose="020F0502020204030204" pitchFamily="34" charset="0"/>
                <a:ea typeface="Calibri" panose="020F0502020204030204" pitchFamily="34" charset="0"/>
                <a:cs typeface="Times New Roman" panose="02020603050405020304" pitchFamily="18" charset="0"/>
              </a:rPr>
              <a:t>Influence on Practical Project</a:t>
            </a:r>
          </a:p>
          <a:p>
            <a:r>
              <a:rPr lang="en-GB" sz="1600">
                <a:effectLst/>
                <a:latin typeface="Calibri" panose="020F0502020204030204" pitchFamily="34" charset="0"/>
                <a:ea typeface="Calibri" panose="020F0502020204030204" pitchFamily="34" charset="0"/>
                <a:cs typeface="Times New Roman" panose="02020603050405020304" pitchFamily="18" charset="0"/>
              </a:rPr>
              <a:t>Conclusion</a:t>
            </a:r>
          </a:p>
          <a:p>
            <a:r>
              <a:rPr lang="en-GB" sz="1600">
                <a:effectLst/>
                <a:latin typeface="Calibri" panose="020F0502020204030204" pitchFamily="34" charset="0"/>
                <a:ea typeface="Calibri" panose="020F0502020204030204" pitchFamily="34" charset="0"/>
                <a:cs typeface="Times New Roman" panose="02020603050405020304" pitchFamily="18" charset="0"/>
              </a:rPr>
              <a:t>Bibliography</a:t>
            </a:r>
          </a:p>
          <a:p>
            <a:pPr marL="0" indent="0">
              <a:buNone/>
            </a:pPr>
            <a:endParaRPr lang="en-US" sz="1600"/>
          </a:p>
        </p:txBody>
      </p:sp>
    </p:spTree>
    <p:extLst>
      <p:ext uri="{BB962C8B-B14F-4D97-AF65-F5344CB8AC3E}">
        <p14:creationId xmlns:p14="http://schemas.microsoft.com/office/powerpoint/2010/main" val="28229309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529E332-1F12-4C15-9CD2-46B47C7975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EB70D1D9-E454-41A2-8131-F87C242E5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 name="Freeform 6">
              <a:extLst>
                <a:ext uri="{FF2B5EF4-FFF2-40B4-BE49-F238E27FC236}">
                  <a16:creationId xmlns:a16="http://schemas.microsoft.com/office/drawing/2014/main" id="{2BD80611-E3DE-49D3-957E-D2672511E5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 name="Freeform 7">
              <a:extLst>
                <a:ext uri="{FF2B5EF4-FFF2-40B4-BE49-F238E27FC236}">
                  <a16:creationId xmlns:a16="http://schemas.microsoft.com/office/drawing/2014/main" id="{047537A2-1EBB-45DF-81BB-24C8069BF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1" name="Freeform 8">
              <a:extLst>
                <a:ext uri="{FF2B5EF4-FFF2-40B4-BE49-F238E27FC236}">
                  <a16:creationId xmlns:a16="http://schemas.microsoft.com/office/drawing/2014/main" id="{2D80068E-88CF-4AFA-A33B-4C67E9DA2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Freeform 9">
              <a:extLst>
                <a:ext uri="{FF2B5EF4-FFF2-40B4-BE49-F238E27FC236}">
                  <a16:creationId xmlns:a16="http://schemas.microsoft.com/office/drawing/2014/main" id="{6D3A694A-2C63-4465-903F-2C446C2E9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10">
              <a:extLst>
                <a:ext uri="{FF2B5EF4-FFF2-40B4-BE49-F238E27FC236}">
                  <a16:creationId xmlns:a16="http://schemas.microsoft.com/office/drawing/2014/main" id="{2AB06086-11CF-41B2-BCA8-F4FD52333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11">
              <a:extLst>
                <a:ext uri="{FF2B5EF4-FFF2-40B4-BE49-F238E27FC236}">
                  <a16:creationId xmlns:a16="http://schemas.microsoft.com/office/drawing/2014/main" id="{A9322517-D640-42FC-95E7-636922C30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12">
              <a:extLst>
                <a:ext uri="{FF2B5EF4-FFF2-40B4-BE49-F238E27FC236}">
                  <a16:creationId xmlns:a16="http://schemas.microsoft.com/office/drawing/2014/main" id="{6D353CC0-9B35-4CD3-80D4-CBE64AB179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3">
              <a:extLst>
                <a:ext uri="{FF2B5EF4-FFF2-40B4-BE49-F238E27FC236}">
                  <a16:creationId xmlns:a16="http://schemas.microsoft.com/office/drawing/2014/main" id="{240FB68B-B3F7-4ACD-BFA8-24993E47B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4">
              <a:extLst>
                <a:ext uri="{FF2B5EF4-FFF2-40B4-BE49-F238E27FC236}">
                  <a16:creationId xmlns:a16="http://schemas.microsoft.com/office/drawing/2014/main" id="{B71C62F0-2D69-4E12-97FD-4FDA2443B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5">
              <a:extLst>
                <a:ext uri="{FF2B5EF4-FFF2-40B4-BE49-F238E27FC236}">
                  <a16:creationId xmlns:a16="http://schemas.microsoft.com/office/drawing/2014/main" id="{E29D09D3-D44B-4C33-B67D-A33A6250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6">
              <a:extLst>
                <a:ext uri="{FF2B5EF4-FFF2-40B4-BE49-F238E27FC236}">
                  <a16:creationId xmlns:a16="http://schemas.microsoft.com/office/drawing/2014/main" id="{F253173C-BDD8-4E76-8508-D65436C6C3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7">
              <a:extLst>
                <a:ext uri="{FF2B5EF4-FFF2-40B4-BE49-F238E27FC236}">
                  <a16:creationId xmlns:a16="http://schemas.microsoft.com/office/drawing/2014/main" id="{98F05129-C6FB-43CA-81A0-3C0E79AEF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8">
              <a:extLst>
                <a:ext uri="{FF2B5EF4-FFF2-40B4-BE49-F238E27FC236}">
                  <a16:creationId xmlns:a16="http://schemas.microsoft.com/office/drawing/2014/main" id="{DB362655-D4C7-4196-936B-1AC33DC1D2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9">
              <a:extLst>
                <a:ext uri="{FF2B5EF4-FFF2-40B4-BE49-F238E27FC236}">
                  <a16:creationId xmlns:a16="http://schemas.microsoft.com/office/drawing/2014/main" id="{081F342A-5654-44A6-8616-8C0E7BDF4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20">
              <a:extLst>
                <a:ext uri="{FF2B5EF4-FFF2-40B4-BE49-F238E27FC236}">
                  <a16:creationId xmlns:a16="http://schemas.microsoft.com/office/drawing/2014/main" id="{8D067AD4-45F5-405D-A7C5-05E2B4968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21">
              <a:extLst>
                <a:ext uri="{FF2B5EF4-FFF2-40B4-BE49-F238E27FC236}">
                  <a16:creationId xmlns:a16="http://schemas.microsoft.com/office/drawing/2014/main" id="{1777D4B7-909A-4179-B8F2-4A7DC7751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22">
              <a:extLst>
                <a:ext uri="{FF2B5EF4-FFF2-40B4-BE49-F238E27FC236}">
                  <a16:creationId xmlns:a16="http://schemas.microsoft.com/office/drawing/2014/main" id="{48BF3507-BFDE-4733-8CDF-3FDD87FAD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3">
              <a:extLst>
                <a:ext uri="{FF2B5EF4-FFF2-40B4-BE49-F238E27FC236}">
                  <a16:creationId xmlns:a16="http://schemas.microsoft.com/office/drawing/2014/main" id="{84D14DCD-6EDC-4E92-ADA7-5CA363656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8" name="Group 27">
            <a:extLst>
              <a:ext uri="{FF2B5EF4-FFF2-40B4-BE49-F238E27FC236}">
                <a16:creationId xmlns:a16="http://schemas.microsoft.com/office/drawing/2014/main" id="{0C40BBA1-E470-44B7-8606-F8BCF6B962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87F90053-2737-4E1E-BDBF-D1F2DA63CC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Isosceles Triangle 29">
              <a:extLst>
                <a:ext uri="{FF2B5EF4-FFF2-40B4-BE49-F238E27FC236}">
                  <a16:creationId xmlns:a16="http://schemas.microsoft.com/office/drawing/2014/main" id="{9C47D012-ADE5-486B-A297-A95FE2F21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1" name="Rectangle 30">
              <a:extLst>
                <a:ext uri="{FF2B5EF4-FFF2-40B4-BE49-F238E27FC236}">
                  <a16:creationId xmlns:a16="http://schemas.microsoft.com/office/drawing/2014/main" id="{1E063DDE-7A1D-4211-952B-F30B31DEE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33" name="Rectangle 32">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56" name="Freeform: Shape 55">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12C4D9-17CA-1D49-A6B5-D5BA720C13BA}"/>
              </a:ext>
            </a:extLst>
          </p:cNvPr>
          <p:cNvSpPr>
            <a:spLocks noGrp="1"/>
          </p:cNvSpPr>
          <p:nvPr>
            <p:ph type="title"/>
          </p:nvPr>
        </p:nvSpPr>
        <p:spPr>
          <a:xfrm>
            <a:off x="977374" y="1286121"/>
            <a:ext cx="10361077" cy="3171375"/>
          </a:xfrm>
        </p:spPr>
        <p:txBody>
          <a:bodyPr vert="horz" lIns="228600" tIns="228600" rIns="228600" bIns="0" rtlCol="0" anchor="ctr">
            <a:normAutofit/>
          </a:bodyPr>
          <a:lstStyle/>
          <a:p>
            <a:pPr>
              <a:lnSpc>
                <a:spcPct val="80000"/>
              </a:lnSpc>
            </a:pPr>
            <a:r>
              <a:rPr lang="en-US" sz="6000" dirty="0">
                <a:solidFill>
                  <a:schemeClr val="tx1"/>
                </a:solidFill>
              </a:rPr>
              <a:t>Enjoy and please have some fun </a:t>
            </a:r>
            <a:r>
              <a:rPr lang="en-US" sz="6000" dirty="0">
                <a:solidFill>
                  <a:schemeClr val="tx1"/>
                </a:solidFill>
                <a:sym typeface="Wingdings" pitchFamily="2" charset="2"/>
              </a:rPr>
              <a:t> </a:t>
            </a:r>
            <a:endParaRPr lang="en-US" sz="6000" dirty="0">
              <a:solidFill>
                <a:schemeClr val="tx1"/>
              </a:solidFill>
            </a:endParaRPr>
          </a:p>
        </p:txBody>
      </p:sp>
    </p:spTree>
    <p:extLst>
      <p:ext uri="{BB962C8B-B14F-4D97-AF65-F5344CB8AC3E}">
        <p14:creationId xmlns:p14="http://schemas.microsoft.com/office/powerpoint/2010/main" val="2357947150"/>
      </p:ext>
    </p:extLst>
  </p:cSld>
  <p:clrMapOvr>
    <a:masterClrMapping/>
  </p:clrMapOvr>
</p:sld>
</file>

<file path=ppt/theme/theme1.xml><?xml version="1.0" encoding="utf-8"?>
<a:theme xmlns:a="http://schemas.openxmlformats.org/drawingml/2006/main" name="Atlas">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29B3952A-A5A2-4E72-A5C9-A88B41734E04}"/>
    </a:ext>
  </a:extLst>
</a:theme>
</file>

<file path=docProps/app.xml><?xml version="1.0" encoding="utf-8"?>
<Properties xmlns="http://schemas.openxmlformats.org/officeDocument/2006/extended-properties" xmlns:vt="http://schemas.openxmlformats.org/officeDocument/2006/docPropsVTypes">
  <Template>{5F019EF8-C0F4-7944-9478-6C38EBE6BDDC}tf16401369</Template>
  <TotalTime>629</TotalTime>
  <Words>3903</Words>
  <Application>Microsoft Macintosh PowerPoint</Application>
  <PresentationFormat>Widescreen</PresentationFormat>
  <Paragraphs>190</Paragraphs>
  <Slides>43</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43</vt:i4>
      </vt:variant>
    </vt:vector>
  </HeadingPairs>
  <TitlesOfParts>
    <vt:vector size="54" baseType="lpstr">
      <vt:lpstr>-apple-system</vt:lpstr>
      <vt:lpstr>Arial</vt:lpstr>
      <vt:lpstr>Calibri</vt:lpstr>
      <vt:lpstr>Calibri Light</vt:lpstr>
      <vt:lpstr>Helvetica Neue</vt:lpstr>
      <vt:lpstr>Helvetica Neue Medium</vt:lpstr>
      <vt:lpstr>Rockwell</vt:lpstr>
      <vt:lpstr>Times</vt:lpstr>
      <vt:lpstr>Times New Roman</vt:lpstr>
      <vt:lpstr>Wingdings</vt:lpstr>
      <vt:lpstr>Atlas</vt:lpstr>
      <vt:lpstr>Independent  Project 2026</vt:lpstr>
      <vt:lpstr>Three Parts</vt:lpstr>
      <vt:lpstr>Deadline</vt:lpstr>
      <vt:lpstr>How to Submit</vt:lpstr>
      <vt:lpstr>Learning Outcomes </vt:lpstr>
      <vt:lpstr> Part One The 5000 word essay   50% of the  whole module </vt:lpstr>
      <vt:lpstr>To complete the 5000 word essay, you will  need to:</vt:lpstr>
      <vt:lpstr>Research</vt:lpstr>
      <vt:lpstr>Defining  a Topic</vt:lpstr>
      <vt:lpstr>PowerPoint Presentation</vt:lpstr>
      <vt:lpstr>PowerPoint Presentation</vt:lpstr>
      <vt:lpstr>Supervisor Guidance</vt:lpstr>
      <vt:lpstr>PowerPoint Presentation</vt:lpstr>
      <vt:lpstr>Important - Expectations</vt:lpstr>
      <vt:lpstr>Important - Expectations</vt:lpstr>
      <vt:lpstr>Feedback</vt:lpstr>
      <vt:lpstr>Research</vt:lpstr>
      <vt:lpstr>Library</vt:lpstr>
      <vt:lpstr>Emily Wild is our designated Librarian emily.wild@uwtsd.ac.uk </vt:lpstr>
      <vt:lpstr>Library</vt:lpstr>
      <vt:lpstr>PRIMARY AND SECONDARY RESEARCH </vt:lpstr>
      <vt:lpstr>Questionnaires </vt:lpstr>
      <vt:lpstr>Gathering Information</vt:lpstr>
      <vt:lpstr>Keeping Records</vt:lpstr>
      <vt:lpstr>Keeping Records</vt:lpstr>
      <vt:lpstr>How much Research?</vt:lpstr>
      <vt:lpstr>Plagarism  and  Turnitin  </vt:lpstr>
      <vt:lpstr>Artificial Intelligence  AI  </vt:lpstr>
      <vt:lpstr>Ethics - Important</vt:lpstr>
      <vt:lpstr>Part One Assessment of the 5000 words </vt:lpstr>
      <vt:lpstr>Part One Assessment of the 5000 words </vt:lpstr>
      <vt:lpstr>Part One Assessment of the 5000 words </vt:lpstr>
      <vt:lpstr>Part One Assessment of the 5000 words </vt:lpstr>
      <vt:lpstr> Part Two Practice  Based Project 40% of the whole module  </vt:lpstr>
      <vt:lpstr>Part Two  The Practice Based Project    Assessment Criteria</vt:lpstr>
      <vt:lpstr>Part Two   The Practice Based Project    Assessment Criteria</vt:lpstr>
      <vt:lpstr>Part Two   The Practice Based Project    Assessment Criteria</vt:lpstr>
      <vt:lpstr>PART THREE Presentation 10% of the whole module </vt:lpstr>
      <vt:lpstr>Part Three    The Presentation</vt:lpstr>
      <vt:lpstr>Everything is added up to create one final mark for this  40 credit module</vt:lpstr>
      <vt:lpstr>Where to begin?</vt:lpstr>
      <vt:lpstr>Draft  Content List  You must start with a plan! </vt:lpstr>
      <vt:lpstr>Enjoy and please have some fun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2021 22</dc:title>
  <dc:creator>Donna Williams</dc:creator>
  <cp:lastModifiedBy>Donna Williams</cp:lastModifiedBy>
  <cp:revision>28</cp:revision>
  <dcterms:created xsi:type="dcterms:W3CDTF">2021-10-05T07:04:33Z</dcterms:created>
  <dcterms:modified xsi:type="dcterms:W3CDTF">2026-08-11T18:53:46Z</dcterms:modified>
</cp:coreProperties>
</file>