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webextensions/webextension1.xml" ContentType="application/vnd.ms-office.webextension+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33"/>
  </p:notesMasterIdLst>
  <p:sldIdLst>
    <p:sldId id="329" r:id="rId2"/>
    <p:sldId id="257" r:id="rId3"/>
    <p:sldId id="258" r:id="rId4"/>
    <p:sldId id="330" r:id="rId5"/>
    <p:sldId id="259" r:id="rId6"/>
    <p:sldId id="331" r:id="rId7"/>
    <p:sldId id="332" r:id="rId8"/>
    <p:sldId id="333" r:id="rId9"/>
    <p:sldId id="260" r:id="rId10"/>
    <p:sldId id="261" r:id="rId11"/>
    <p:sldId id="347" r:id="rId12"/>
    <p:sldId id="262" r:id="rId13"/>
    <p:sldId id="346" r:id="rId14"/>
    <p:sldId id="263" r:id="rId15"/>
    <p:sldId id="334" r:id="rId16"/>
    <p:sldId id="336" r:id="rId17"/>
    <p:sldId id="264" r:id="rId18"/>
    <p:sldId id="337" r:id="rId19"/>
    <p:sldId id="265" r:id="rId20"/>
    <p:sldId id="338" r:id="rId21"/>
    <p:sldId id="278" r:id="rId22"/>
    <p:sldId id="268" r:id="rId23"/>
    <p:sldId id="339" r:id="rId24"/>
    <p:sldId id="340" r:id="rId25"/>
    <p:sldId id="314" r:id="rId26"/>
    <p:sldId id="341" r:id="rId27"/>
    <p:sldId id="342" r:id="rId28"/>
    <p:sldId id="343" r:id="rId29"/>
    <p:sldId id="344" r:id="rId30"/>
    <p:sldId id="315" r:id="rId31"/>
    <p:sldId id="345" r:id="rId32"/>
  </p:sldIdLst>
  <p:sldSz cx="12192000" cy="6858000"/>
  <p:notesSz cx="6724650" cy="9774238"/>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47014E-81BA-4095-BC52-3DC04D299299}" v="21" dt="2024-10-29T10:18:02.4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40392" autoAdjust="0"/>
  </p:normalViewPr>
  <p:slideViewPr>
    <p:cSldViewPr snapToGrid="0">
      <p:cViewPr varScale="1">
        <p:scale>
          <a:sx n="75" d="100"/>
          <a:sy n="75" d="100"/>
        </p:scale>
        <p:origin x="67" y="22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ie Brown" userId="856727495e1cce7c" providerId="LiveId" clId="{6D47014E-81BA-4095-BC52-3DC04D299299}"/>
    <pc:docChg chg="modSld">
      <pc:chgData name="Ellie Brown" userId="856727495e1cce7c" providerId="LiveId" clId="{6D47014E-81BA-4095-BC52-3DC04D299299}" dt="2024-10-29T10:18:02.481" v="20" actId="20577"/>
      <pc:docMkLst>
        <pc:docMk/>
      </pc:docMkLst>
      <pc:sldChg chg="modSp">
        <pc:chgData name="Ellie Brown" userId="856727495e1cce7c" providerId="LiveId" clId="{6D47014E-81BA-4095-BC52-3DC04D299299}" dt="2024-10-29T10:18:02.481" v="20" actId="20577"/>
        <pc:sldMkLst>
          <pc:docMk/>
          <pc:sldMk cId="632374130" sldId="314"/>
        </pc:sldMkLst>
        <pc:spChg chg="mod">
          <ac:chgData name="Ellie Brown" userId="856727495e1cce7c" providerId="LiveId" clId="{6D47014E-81BA-4095-BC52-3DC04D299299}" dt="2024-10-29T10:18:02.481" v="20" actId="20577"/>
          <ac:spMkLst>
            <pc:docMk/>
            <pc:sldMk cId="632374130" sldId="314"/>
            <ac:spMk id="2" creationId="{44605739-CE7C-8A26-AD42-CD5D30047FE6}"/>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2.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6.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7.svg"/><Relationship Id="rId9" Type="http://schemas.openxmlformats.org/officeDocument/2006/relationships/image" Target="../media/image2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2.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6.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7.svg"/><Relationship Id="rId9"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BFA27C-34DF-4369-B3D3-90800AABEA3F}"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1F8FF55-056B-4D38-8B25-3E9881AA916A}">
      <dgm:prSet/>
      <dgm:spPr/>
      <dgm:t>
        <a:bodyPr/>
        <a:lstStyle/>
        <a:p>
          <a:pPr>
            <a:lnSpc>
              <a:spcPct val="100000"/>
            </a:lnSpc>
          </a:pPr>
          <a:r>
            <a:rPr lang="en-GB"/>
            <a:t>- Aims and Learning objectives. </a:t>
          </a:r>
          <a:endParaRPr lang="en-US"/>
        </a:p>
      </dgm:t>
    </dgm:pt>
    <dgm:pt modelId="{256F3636-1AA3-4B87-9A77-A8E3BAA537A2}" type="parTrans" cxnId="{44856D6A-4D31-448E-A0A6-C9E537AFDDFB}">
      <dgm:prSet/>
      <dgm:spPr/>
      <dgm:t>
        <a:bodyPr/>
        <a:lstStyle/>
        <a:p>
          <a:endParaRPr lang="en-US"/>
        </a:p>
      </dgm:t>
    </dgm:pt>
    <dgm:pt modelId="{1916F125-9C1D-4042-95D0-F560C15B8B14}" type="sibTrans" cxnId="{44856D6A-4D31-448E-A0A6-C9E537AFDDFB}">
      <dgm:prSet/>
      <dgm:spPr/>
      <dgm:t>
        <a:bodyPr/>
        <a:lstStyle/>
        <a:p>
          <a:endParaRPr lang="en-US"/>
        </a:p>
      </dgm:t>
    </dgm:pt>
    <dgm:pt modelId="{C6E40DBF-FEC0-4736-BDC3-DD2458F6D3A1}">
      <dgm:prSet/>
      <dgm:spPr/>
      <dgm:t>
        <a:bodyPr/>
        <a:lstStyle/>
        <a:p>
          <a:pPr>
            <a:lnSpc>
              <a:spcPct val="100000"/>
            </a:lnSpc>
          </a:pPr>
          <a:r>
            <a:rPr lang="en-GB"/>
            <a:t>- Legislation. </a:t>
          </a:r>
          <a:endParaRPr lang="en-US"/>
        </a:p>
      </dgm:t>
    </dgm:pt>
    <dgm:pt modelId="{DFD46634-AEBA-4780-8044-1BB9E3233E02}" type="parTrans" cxnId="{D7A14333-92FD-40A6-9ED7-7DE863457DFB}">
      <dgm:prSet/>
      <dgm:spPr/>
      <dgm:t>
        <a:bodyPr/>
        <a:lstStyle/>
        <a:p>
          <a:endParaRPr lang="en-US"/>
        </a:p>
      </dgm:t>
    </dgm:pt>
    <dgm:pt modelId="{B8423D0F-99E6-4EA8-B2D0-109796C286D9}" type="sibTrans" cxnId="{D7A14333-92FD-40A6-9ED7-7DE863457DFB}">
      <dgm:prSet/>
      <dgm:spPr/>
      <dgm:t>
        <a:bodyPr/>
        <a:lstStyle/>
        <a:p>
          <a:endParaRPr lang="en-US"/>
        </a:p>
      </dgm:t>
    </dgm:pt>
    <dgm:pt modelId="{A5057263-C985-4D1E-AB08-C85DE5B6A7D9}">
      <dgm:prSet/>
      <dgm:spPr/>
      <dgm:t>
        <a:bodyPr/>
        <a:lstStyle/>
        <a:p>
          <a:pPr>
            <a:lnSpc>
              <a:spcPct val="100000"/>
            </a:lnSpc>
          </a:pPr>
          <a:r>
            <a:rPr lang="en-GB"/>
            <a:t>- Rights of the public. </a:t>
          </a:r>
          <a:endParaRPr lang="en-US"/>
        </a:p>
      </dgm:t>
    </dgm:pt>
    <dgm:pt modelId="{ED850416-2583-46EA-BCBE-7DB0910E7CA3}" type="parTrans" cxnId="{7AF44F65-2E51-4DF6-A661-0D22388694AB}">
      <dgm:prSet/>
      <dgm:spPr/>
      <dgm:t>
        <a:bodyPr/>
        <a:lstStyle/>
        <a:p>
          <a:endParaRPr lang="en-US"/>
        </a:p>
      </dgm:t>
    </dgm:pt>
    <dgm:pt modelId="{659E67FE-151D-4F4C-839B-A600B2A4DAE9}" type="sibTrans" cxnId="{7AF44F65-2E51-4DF6-A661-0D22388694AB}">
      <dgm:prSet/>
      <dgm:spPr/>
      <dgm:t>
        <a:bodyPr/>
        <a:lstStyle/>
        <a:p>
          <a:endParaRPr lang="en-US"/>
        </a:p>
      </dgm:t>
    </dgm:pt>
    <dgm:pt modelId="{F4234C01-514E-4622-BBB9-EB70686FF3F4}">
      <dgm:prSet/>
      <dgm:spPr/>
      <dgm:t>
        <a:bodyPr/>
        <a:lstStyle/>
        <a:p>
          <a:pPr>
            <a:lnSpc>
              <a:spcPct val="100000"/>
            </a:lnSpc>
          </a:pPr>
          <a:r>
            <a:rPr lang="en-GB"/>
            <a:t>- Activities. </a:t>
          </a:r>
          <a:endParaRPr lang="en-US"/>
        </a:p>
      </dgm:t>
    </dgm:pt>
    <dgm:pt modelId="{CA120B7F-3780-415D-86B3-5734DF2D434A}" type="parTrans" cxnId="{FE449549-7C8F-4D85-8172-7E4BF341ADEA}">
      <dgm:prSet/>
      <dgm:spPr/>
      <dgm:t>
        <a:bodyPr/>
        <a:lstStyle/>
        <a:p>
          <a:endParaRPr lang="en-US"/>
        </a:p>
      </dgm:t>
    </dgm:pt>
    <dgm:pt modelId="{0B322343-BB01-49ED-A0F7-3C0DFD8F1613}" type="sibTrans" cxnId="{FE449549-7C8F-4D85-8172-7E4BF341ADEA}">
      <dgm:prSet/>
      <dgm:spPr/>
      <dgm:t>
        <a:bodyPr/>
        <a:lstStyle/>
        <a:p>
          <a:endParaRPr lang="en-US"/>
        </a:p>
      </dgm:t>
    </dgm:pt>
    <dgm:pt modelId="{A65BA4FA-C8A3-4483-8439-B6514EA1AB6E}">
      <dgm:prSet/>
      <dgm:spPr/>
      <dgm:t>
        <a:bodyPr/>
        <a:lstStyle/>
        <a:p>
          <a:pPr>
            <a:lnSpc>
              <a:spcPct val="100000"/>
            </a:lnSpc>
          </a:pPr>
          <a:r>
            <a:rPr lang="en-GB"/>
            <a:t>- Summary. </a:t>
          </a:r>
          <a:endParaRPr lang="en-US"/>
        </a:p>
      </dgm:t>
    </dgm:pt>
    <dgm:pt modelId="{D0C136D4-EB5D-400F-BB20-320E665173FA}" type="parTrans" cxnId="{790F0D94-307D-4A12-91D6-80C3AE19F18D}">
      <dgm:prSet/>
      <dgm:spPr/>
      <dgm:t>
        <a:bodyPr/>
        <a:lstStyle/>
        <a:p>
          <a:endParaRPr lang="en-US"/>
        </a:p>
      </dgm:t>
    </dgm:pt>
    <dgm:pt modelId="{DCFD84B3-141E-477E-9A42-6A2D9A15527E}" type="sibTrans" cxnId="{790F0D94-307D-4A12-91D6-80C3AE19F18D}">
      <dgm:prSet/>
      <dgm:spPr/>
      <dgm:t>
        <a:bodyPr/>
        <a:lstStyle/>
        <a:p>
          <a:endParaRPr lang="en-US"/>
        </a:p>
      </dgm:t>
    </dgm:pt>
    <dgm:pt modelId="{46020034-02FF-45B3-BFB9-3C9DC1F03CC5}">
      <dgm:prSet/>
      <dgm:spPr/>
      <dgm:t>
        <a:bodyPr/>
        <a:lstStyle/>
        <a:p>
          <a:pPr>
            <a:lnSpc>
              <a:spcPct val="100000"/>
            </a:lnSpc>
          </a:pPr>
          <a:r>
            <a:rPr lang="en-GB"/>
            <a:t>- Thank you, any questions.</a:t>
          </a:r>
          <a:endParaRPr lang="en-US"/>
        </a:p>
      </dgm:t>
    </dgm:pt>
    <dgm:pt modelId="{B22B16F1-C0B9-44B3-9104-9A5B73D87D00}" type="parTrans" cxnId="{8C448625-1411-44D5-92DA-673B7ABD6236}">
      <dgm:prSet/>
      <dgm:spPr/>
      <dgm:t>
        <a:bodyPr/>
        <a:lstStyle/>
        <a:p>
          <a:endParaRPr lang="en-US"/>
        </a:p>
      </dgm:t>
    </dgm:pt>
    <dgm:pt modelId="{E8FADF41-946E-4CF4-B98A-C506E227FE7E}" type="sibTrans" cxnId="{8C448625-1411-44D5-92DA-673B7ABD6236}">
      <dgm:prSet/>
      <dgm:spPr/>
      <dgm:t>
        <a:bodyPr/>
        <a:lstStyle/>
        <a:p>
          <a:endParaRPr lang="en-US"/>
        </a:p>
      </dgm:t>
    </dgm:pt>
    <dgm:pt modelId="{B5BAB7B8-C925-42D8-B355-5DCA2109B09F}" type="pres">
      <dgm:prSet presAssocID="{C5BFA27C-34DF-4369-B3D3-90800AABEA3F}" presName="root" presStyleCnt="0">
        <dgm:presLayoutVars>
          <dgm:dir/>
          <dgm:resizeHandles val="exact"/>
        </dgm:presLayoutVars>
      </dgm:prSet>
      <dgm:spPr/>
    </dgm:pt>
    <dgm:pt modelId="{7D7C11CA-C90A-428D-AB8D-FE7DDB9E8703}" type="pres">
      <dgm:prSet presAssocID="{F1F8FF55-056B-4D38-8B25-3E9881AA916A}" presName="compNode" presStyleCnt="0"/>
      <dgm:spPr/>
    </dgm:pt>
    <dgm:pt modelId="{7F434DEE-B621-487B-AAA2-DAA594D6F87E}" type="pres">
      <dgm:prSet presAssocID="{F1F8FF55-056B-4D38-8B25-3E9881AA916A}" presName="bgRect" presStyleLbl="bgShp" presStyleIdx="0" presStyleCnt="6"/>
      <dgm:spPr/>
    </dgm:pt>
    <dgm:pt modelId="{D151A9F8-2E1D-4DF4-9F83-608B23AE1906}" type="pres">
      <dgm:prSet presAssocID="{F1F8FF55-056B-4D38-8B25-3E9881AA916A}"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C1642E1F-EA72-46E1-B582-0F8CA8706B05}" type="pres">
      <dgm:prSet presAssocID="{F1F8FF55-056B-4D38-8B25-3E9881AA916A}" presName="spaceRect" presStyleCnt="0"/>
      <dgm:spPr/>
    </dgm:pt>
    <dgm:pt modelId="{C6262F72-87D7-412D-8727-886CAD99A5A5}" type="pres">
      <dgm:prSet presAssocID="{F1F8FF55-056B-4D38-8B25-3E9881AA916A}" presName="parTx" presStyleLbl="revTx" presStyleIdx="0" presStyleCnt="6">
        <dgm:presLayoutVars>
          <dgm:chMax val="0"/>
          <dgm:chPref val="0"/>
        </dgm:presLayoutVars>
      </dgm:prSet>
      <dgm:spPr/>
    </dgm:pt>
    <dgm:pt modelId="{15B6136A-9827-4754-8924-419B9CE36D4F}" type="pres">
      <dgm:prSet presAssocID="{1916F125-9C1D-4042-95D0-F560C15B8B14}" presName="sibTrans" presStyleCnt="0"/>
      <dgm:spPr/>
    </dgm:pt>
    <dgm:pt modelId="{BDE6F73C-0C10-4A38-BEF5-B1BFE0AA30DA}" type="pres">
      <dgm:prSet presAssocID="{C6E40DBF-FEC0-4736-BDC3-DD2458F6D3A1}" presName="compNode" presStyleCnt="0"/>
      <dgm:spPr/>
    </dgm:pt>
    <dgm:pt modelId="{6C3B34E5-1B77-40A2-922F-4E9E1E6D73F0}" type="pres">
      <dgm:prSet presAssocID="{C6E40DBF-FEC0-4736-BDC3-DD2458F6D3A1}" presName="bgRect" presStyleLbl="bgShp" presStyleIdx="1" presStyleCnt="6"/>
      <dgm:spPr/>
    </dgm:pt>
    <dgm:pt modelId="{4D9CE6A2-378A-4D24-B044-550B8C64FFB8}" type="pres">
      <dgm:prSet presAssocID="{C6E40DBF-FEC0-4736-BDC3-DD2458F6D3A1}"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avel"/>
        </a:ext>
      </dgm:extLst>
    </dgm:pt>
    <dgm:pt modelId="{8CC0B411-059D-43F3-AE99-9086CAFCCA31}" type="pres">
      <dgm:prSet presAssocID="{C6E40DBF-FEC0-4736-BDC3-DD2458F6D3A1}" presName="spaceRect" presStyleCnt="0"/>
      <dgm:spPr/>
    </dgm:pt>
    <dgm:pt modelId="{56D587F1-318C-4BA9-A626-97BF14149F85}" type="pres">
      <dgm:prSet presAssocID="{C6E40DBF-FEC0-4736-BDC3-DD2458F6D3A1}" presName="parTx" presStyleLbl="revTx" presStyleIdx="1" presStyleCnt="6">
        <dgm:presLayoutVars>
          <dgm:chMax val="0"/>
          <dgm:chPref val="0"/>
        </dgm:presLayoutVars>
      </dgm:prSet>
      <dgm:spPr/>
    </dgm:pt>
    <dgm:pt modelId="{1B5A9EE5-A955-4C9E-BDB2-44C5C9141230}" type="pres">
      <dgm:prSet presAssocID="{B8423D0F-99E6-4EA8-B2D0-109796C286D9}" presName="sibTrans" presStyleCnt="0"/>
      <dgm:spPr/>
    </dgm:pt>
    <dgm:pt modelId="{F425D1A3-31F1-4001-A098-18717CB8682A}" type="pres">
      <dgm:prSet presAssocID="{A5057263-C985-4D1E-AB08-C85DE5B6A7D9}" presName="compNode" presStyleCnt="0"/>
      <dgm:spPr/>
    </dgm:pt>
    <dgm:pt modelId="{AA86981F-9502-4385-AC40-954BE26BF345}" type="pres">
      <dgm:prSet presAssocID="{A5057263-C985-4D1E-AB08-C85DE5B6A7D9}" presName="bgRect" presStyleLbl="bgShp" presStyleIdx="2" presStyleCnt="6"/>
      <dgm:spPr/>
    </dgm:pt>
    <dgm:pt modelId="{B981E8A1-C35D-478F-92C9-87E80B043692}" type="pres">
      <dgm:prSet presAssocID="{A5057263-C985-4D1E-AB08-C85DE5B6A7D9}"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nk"/>
        </a:ext>
      </dgm:extLst>
    </dgm:pt>
    <dgm:pt modelId="{96E0CFA4-9430-4E19-BEDE-71079E30EEC1}" type="pres">
      <dgm:prSet presAssocID="{A5057263-C985-4D1E-AB08-C85DE5B6A7D9}" presName="spaceRect" presStyleCnt="0"/>
      <dgm:spPr/>
    </dgm:pt>
    <dgm:pt modelId="{7EBA9651-7AF7-492A-A30B-3BE7C78A509C}" type="pres">
      <dgm:prSet presAssocID="{A5057263-C985-4D1E-AB08-C85DE5B6A7D9}" presName="parTx" presStyleLbl="revTx" presStyleIdx="2" presStyleCnt="6">
        <dgm:presLayoutVars>
          <dgm:chMax val="0"/>
          <dgm:chPref val="0"/>
        </dgm:presLayoutVars>
      </dgm:prSet>
      <dgm:spPr/>
    </dgm:pt>
    <dgm:pt modelId="{4992B3DC-30A4-4CF9-88CD-2B35B9AD6198}" type="pres">
      <dgm:prSet presAssocID="{659E67FE-151D-4F4C-839B-A600B2A4DAE9}" presName="sibTrans" presStyleCnt="0"/>
      <dgm:spPr/>
    </dgm:pt>
    <dgm:pt modelId="{9851076D-BD74-4458-9DDE-DC3D0752BE53}" type="pres">
      <dgm:prSet presAssocID="{F4234C01-514E-4622-BBB9-EB70686FF3F4}" presName="compNode" presStyleCnt="0"/>
      <dgm:spPr/>
    </dgm:pt>
    <dgm:pt modelId="{2565516F-5ABD-4896-9CB4-2195BB5A4CC7}" type="pres">
      <dgm:prSet presAssocID="{F4234C01-514E-4622-BBB9-EB70686FF3F4}" presName="bgRect" presStyleLbl="bgShp" presStyleIdx="3" presStyleCnt="6"/>
      <dgm:spPr/>
    </dgm:pt>
    <dgm:pt modelId="{8D2E1F60-0934-44C0-A087-D14C8818F700}" type="pres">
      <dgm:prSet presAssocID="{F4234C01-514E-4622-BBB9-EB70686FF3F4}"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each ball"/>
        </a:ext>
      </dgm:extLst>
    </dgm:pt>
    <dgm:pt modelId="{BCE1D4BF-E6F8-4A6E-B72F-ED21E4040F38}" type="pres">
      <dgm:prSet presAssocID="{F4234C01-514E-4622-BBB9-EB70686FF3F4}" presName="spaceRect" presStyleCnt="0"/>
      <dgm:spPr/>
    </dgm:pt>
    <dgm:pt modelId="{67298AE1-CF93-439A-AEFA-F01C6F062F68}" type="pres">
      <dgm:prSet presAssocID="{F4234C01-514E-4622-BBB9-EB70686FF3F4}" presName="parTx" presStyleLbl="revTx" presStyleIdx="3" presStyleCnt="6">
        <dgm:presLayoutVars>
          <dgm:chMax val="0"/>
          <dgm:chPref val="0"/>
        </dgm:presLayoutVars>
      </dgm:prSet>
      <dgm:spPr/>
    </dgm:pt>
    <dgm:pt modelId="{23B14A8D-9DDB-40F6-8B45-22279562B8F7}" type="pres">
      <dgm:prSet presAssocID="{0B322343-BB01-49ED-A0F7-3C0DFD8F1613}" presName="sibTrans" presStyleCnt="0"/>
      <dgm:spPr/>
    </dgm:pt>
    <dgm:pt modelId="{53883A56-AC9B-41F2-8D58-92C229A1600A}" type="pres">
      <dgm:prSet presAssocID="{A65BA4FA-C8A3-4483-8439-B6514EA1AB6E}" presName="compNode" presStyleCnt="0"/>
      <dgm:spPr/>
    </dgm:pt>
    <dgm:pt modelId="{94178E36-26CD-4E7D-BDAD-BA5E25C35946}" type="pres">
      <dgm:prSet presAssocID="{A65BA4FA-C8A3-4483-8439-B6514EA1AB6E}" presName="bgRect" presStyleLbl="bgShp" presStyleIdx="4" presStyleCnt="6"/>
      <dgm:spPr/>
    </dgm:pt>
    <dgm:pt modelId="{A55C4F18-F71B-40C2-A541-A6FC289D25FD}" type="pres">
      <dgm:prSet presAssocID="{A65BA4FA-C8A3-4483-8439-B6514EA1AB6E}"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Flag"/>
        </a:ext>
      </dgm:extLst>
    </dgm:pt>
    <dgm:pt modelId="{71058E6A-921F-432F-9F69-EE53CE6CCE9B}" type="pres">
      <dgm:prSet presAssocID="{A65BA4FA-C8A3-4483-8439-B6514EA1AB6E}" presName="spaceRect" presStyleCnt="0"/>
      <dgm:spPr/>
    </dgm:pt>
    <dgm:pt modelId="{B876190B-A0A6-47D6-ADFF-E34FE9329932}" type="pres">
      <dgm:prSet presAssocID="{A65BA4FA-C8A3-4483-8439-B6514EA1AB6E}" presName="parTx" presStyleLbl="revTx" presStyleIdx="4" presStyleCnt="6">
        <dgm:presLayoutVars>
          <dgm:chMax val="0"/>
          <dgm:chPref val="0"/>
        </dgm:presLayoutVars>
      </dgm:prSet>
      <dgm:spPr/>
    </dgm:pt>
    <dgm:pt modelId="{ED5522EC-6B4A-4EB0-9EF2-88B8F1EF103D}" type="pres">
      <dgm:prSet presAssocID="{DCFD84B3-141E-477E-9A42-6A2D9A15527E}" presName="sibTrans" presStyleCnt="0"/>
      <dgm:spPr/>
    </dgm:pt>
    <dgm:pt modelId="{72CC0C7C-BD3D-47C9-92C6-0AE043B96186}" type="pres">
      <dgm:prSet presAssocID="{46020034-02FF-45B3-BFB9-3C9DC1F03CC5}" presName="compNode" presStyleCnt="0"/>
      <dgm:spPr/>
    </dgm:pt>
    <dgm:pt modelId="{06932C73-234F-4983-ADA5-055383787002}" type="pres">
      <dgm:prSet presAssocID="{46020034-02FF-45B3-BFB9-3C9DC1F03CC5}" presName="bgRect" presStyleLbl="bgShp" presStyleIdx="5" presStyleCnt="6"/>
      <dgm:spPr/>
    </dgm:pt>
    <dgm:pt modelId="{52359516-1F00-4C70-8C12-AF107986BB30}" type="pres">
      <dgm:prSet presAssocID="{46020034-02FF-45B3-BFB9-3C9DC1F03CC5}"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Question mark"/>
        </a:ext>
      </dgm:extLst>
    </dgm:pt>
    <dgm:pt modelId="{FA1CD8B2-0B47-49B2-8F2A-DE2A6F837D3D}" type="pres">
      <dgm:prSet presAssocID="{46020034-02FF-45B3-BFB9-3C9DC1F03CC5}" presName="spaceRect" presStyleCnt="0"/>
      <dgm:spPr/>
    </dgm:pt>
    <dgm:pt modelId="{F92607BB-19B1-4BF3-9D3C-17A152DEE8A1}" type="pres">
      <dgm:prSet presAssocID="{46020034-02FF-45B3-BFB9-3C9DC1F03CC5}" presName="parTx" presStyleLbl="revTx" presStyleIdx="5" presStyleCnt="6">
        <dgm:presLayoutVars>
          <dgm:chMax val="0"/>
          <dgm:chPref val="0"/>
        </dgm:presLayoutVars>
      </dgm:prSet>
      <dgm:spPr/>
    </dgm:pt>
  </dgm:ptLst>
  <dgm:cxnLst>
    <dgm:cxn modelId="{AA38430A-83F0-4A4D-A437-9C5BD1F7BA76}" type="presOf" srcId="{46020034-02FF-45B3-BFB9-3C9DC1F03CC5}" destId="{F92607BB-19B1-4BF3-9D3C-17A152DEE8A1}" srcOrd="0" destOrd="0" presId="urn:microsoft.com/office/officeart/2018/2/layout/IconVerticalSolidList"/>
    <dgm:cxn modelId="{D646F318-FDE7-4A37-BCBF-149EB5FB86F1}" type="presOf" srcId="{A5057263-C985-4D1E-AB08-C85DE5B6A7D9}" destId="{7EBA9651-7AF7-492A-A30B-3BE7C78A509C}" srcOrd="0" destOrd="0" presId="urn:microsoft.com/office/officeart/2018/2/layout/IconVerticalSolidList"/>
    <dgm:cxn modelId="{8C448625-1411-44D5-92DA-673B7ABD6236}" srcId="{C5BFA27C-34DF-4369-B3D3-90800AABEA3F}" destId="{46020034-02FF-45B3-BFB9-3C9DC1F03CC5}" srcOrd="5" destOrd="0" parTransId="{B22B16F1-C0B9-44B3-9104-9A5B73D87D00}" sibTransId="{E8FADF41-946E-4CF4-B98A-C506E227FE7E}"/>
    <dgm:cxn modelId="{420E7F2D-AD87-43A8-A958-F5B3CC738C94}" type="presOf" srcId="{C5BFA27C-34DF-4369-B3D3-90800AABEA3F}" destId="{B5BAB7B8-C925-42D8-B355-5DCA2109B09F}" srcOrd="0" destOrd="0" presId="urn:microsoft.com/office/officeart/2018/2/layout/IconVerticalSolidList"/>
    <dgm:cxn modelId="{D7A14333-92FD-40A6-9ED7-7DE863457DFB}" srcId="{C5BFA27C-34DF-4369-B3D3-90800AABEA3F}" destId="{C6E40DBF-FEC0-4736-BDC3-DD2458F6D3A1}" srcOrd="1" destOrd="0" parTransId="{DFD46634-AEBA-4780-8044-1BB9E3233E02}" sibTransId="{B8423D0F-99E6-4EA8-B2D0-109796C286D9}"/>
    <dgm:cxn modelId="{2101C25F-A915-45EB-8E10-4244731654AF}" type="presOf" srcId="{F4234C01-514E-4622-BBB9-EB70686FF3F4}" destId="{67298AE1-CF93-439A-AEFA-F01C6F062F68}" srcOrd="0" destOrd="0" presId="urn:microsoft.com/office/officeart/2018/2/layout/IconVerticalSolidList"/>
    <dgm:cxn modelId="{7AF44F65-2E51-4DF6-A661-0D22388694AB}" srcId="{C5BFA27C-34DF-4369-B3D3-90800AABEA3F}" destId="{A5057263-C985-4D1E-AB08-C85DE5B6A7D9}" srcOrd="2" destOrd="0" parTransId="{ED850416-2583-46EA-BCBE-7DB0910E7CA3}" sibTransId="{659E67FE-151D-4F4C-839B-A600B2A4DAE9}"/>
    <dgm:cxn modelId="{C366DA68-A615-498C-93B6-49EE218A68C1}" type="presOf" srcId="{C6E40DBF-FEC0-4736-BDC3-DD2458F6D3A1}" destId="{56D587F1-318C-4BA9-A626-97BF14149F85}" srcOrd="0" destOrd="0" presId="urn:microsoft.com/office/officeart/2018/2/layout/IconVerticalSolidList"/>
    <dgm:cxn modelId="{FE449549-7C8F-4D85-8172-7E4BF341ADEA}" srcId="{C5BFA27C-34DF-4369-B3D3-90800AABEA3F}" destId="{F4234C01-514E-4622-BBB9-EB70686FF3F4}" srcOrd="3" destOrd="0" parTransId="{CA120B7F-3780-415D-86B3-5734DF2D434A}" sibTransId="{0B322343-BB01-49ED-A0F7-3C0DFD8F1613}"/>
    <dgm:cxn modelId="{44856D6A-4D31-448E-A0A6-C9E537AFDDFB}" srcId="{C5BFA27C-34DF-4369-B3D3-90800AABEA3F}" destId="{F1F8FF55-056B-4D38-8B25-3E9881AA916A}" srcOrd="0" destOrd="0" parTransId="{256F3636-1AA3-4B87-9A77-A8E3BAA537A2}" sibTransId="{1916F125-9C1D-4042-95D0-F560C15B8B14}"/>
    <dgm:cxn modelId="{AB7EB97F-2FA9-4DAC-B7C1-729F524380AC}" type="presOf" srcId="{A65BA4FA-C8A3-4483-8439-B6514EA1AB6E}" destId="{B876190B-A0A6-47D6-ADFF-E34FE9329932}" srcOrd="0" destOrd="0" presId="urn:microsoft.com/office/officeart/2018/2/layout/IconVerticalSolidList"/>
    <dgm:cxn modelId="{790F0D94-307D-4A12-91D6-80C3AE19F18D}" srcId="{C5BFA27C-34DF-4369-B3D3-90800AABEA3F}" destId="{A65BA4FA-C8A3-4483-8439-B6514EA1AB6E}" srcOrd="4" destOrd="0" parTransId="{D0C136D4-EB5D-400F-BB20-320E665173FA}" sibTransId="{DCFD84B3-141E-477E-9A42-6A2D9A15527E}"/>
    <dgm:cxn modelId="{977924B5-EDD1-4514-8286-433624F54D66}" type="presOf" srcId="{F1F8FF55-056B-4D38-8B25-3E9881AA916A}" destId="{C6262F72-87D7-412D-8727-886CAD99A5A5}" srcOrd="0" destOrd="0" presId="urn:microsoft.com/office/officeart/2018/2/layout/IconVerticalSolidList"/>
    <dgm:cxn modelId="{3BEFCFA6-564B-4065-A69E-8D95D07D27A2}" type="presParOf" srcId="{B5BAB7B8-C925-42D8-B355-5DCA2109B09F}" destId="{7D7C11CA-C90A-428D-AB8D-FE7DDB9E8703}" srcOrd="0" destOrd="0" presId="urn:microsoft.com/office/officeart/2018/2/layout/IconVerticalSolidList"/>
    <dgm:cxn modelId="{2D523CD5-59AC-4F87-AA65-79A127EB28A9}" type="presParOf" srcId="{7D7C11CA-C90A-428D-AB8D-FE7DDB9E8703}" destId="{7F434DEE-B621-487B-AAA2-DAA594D6F87E}" srcOrd="0" destOrd="0" presId="urn:microsoft.com/office/officeart/2018/2/layout/IconVerticalSolidList"/>
    <dgm:cxn modelId="{FE25BEB6-251B-4254-98CA-A00EDEFB07A8}" type="presParOf" srcId="{7D7C11CA-C90A-428D-AB8D-FE7DDB9E8703}" destId="{D151A9F8-2E1D-4DF4-9F83-608B23AE1906}" srcOrd="1" destOrd="0" presId="urn:microsoft.com/office/officeart/2018/2/layout/IconVerticalSolidList"/>
    <dgm:cxn modelId="{1779F526-C6B0-4BDC-B3FB-1140A3027D93}" type="presParOf" srcId="{7D7C11CA-C90A-428D-AB8D-FE7DDB9E8703}" destId="{C1642E1F-EA72-46E1-B582-0F8CA8706B05}" srcOrd="2" destOrd="0" presId="urn:microsoft.com/office/officeart/2018/2/layout/IconVerticalSolidList"/>
    <dgm:cxn modelId="{DFE99DA3-437A-4E1A-B970-1272DCB75CEE}" type="presParOf" srcId="{7D7C11CA-C90A-428D-AB8D-FE7DDB9E8703}" destId="{C6262F72-87D7-412D-8727-886CAD99A5A5}" srcOrd="3" destOrd="0" presId="urn:microsoft.com/office/officeart/2018/2/layout/IconVerticalSolidList"/>
    <dgm:cxn modelId="{C06C5434-6489-4AD5-914B-9CA21B9413CA}" type="presParOf" srcId="{B5BAB7B8-C925-42D8-B355-5DCA2109B09F}" destId="{15B6136A-9827-4754-8924-419B9CE36D4F}" srcOrd="1" destOrd="0" presId="urn:microsoft.com/office/officeart/2018/2/layout/IconVerticalSolidList"/>
    <dgm:cxn modelId="{A6D7B35B-C2D0-4C28-B3C2-E7037CA0BCC0}" type="presParOf" srcId="{B5BAB7B8-C925-42D8-B355-5DCA2109B09F}" destId="{BDE6F73C-0C10-4A38-BEF5-B1BFE0AA30DA}" srcOrd="2" destOrd="0" presId="urn:microsoft.com/office/officeart/2018/2/layout/IconVerticalSolidList"/>
    <dgm:cxn modelId="{5AB84662-2AAA-4916-B4C6-A5536657CA37}" type="presParOf" srcId="{BDE6F73C-0C10-4A38-BEF5-B1BFE0AA30DA}" destId="{6C3B34E5-1B77-40A2-922F-4E9E1E6D73F0}" srcOrd="0" destOrd="0" presId="urn:microsoft.com/office/officeart/2018/2/layout/IconVerticalSolidList"/>
    <dgm:cxn modelId="{FAFC4E18-6D72-4A99-9CD0-753313499170}" type="presParOf" srcId="{BDE6F73C-0C10-4A38-BEF5-B1BFE0AA30DA}" destId="{4D9CE6A2-378A-4D24-B044-550B8C64FFB8}" srcOrd="1" destOrd="0" presId="urn:microsoft.com/office/officeart/2018/2/layout/IconVerticalSolidList"/>
    <dgm:cxn modelId="{CF388302-E69D-4E9F-A450-4B2E3AB5825F}" type="presParOf" srcId="{BDE6F73C-0C10-4A38-BEF5-B1BFE0AA30DA}" destId="{8CC0B411-059D-43F3-AE99-9086CAFCCA31}" srcOrd="2" destOrd="0" presId="urn:microsoft.com/office/officeart/2018/2/layout/IconVerticalSolidList"/>
    <dgm:cxn modelId="{94C6EE4C-09BB-4FD9-B69B-FE0C829658A7}" type="presParOf" srcId="{BDE6F73C-0C10-4A38-BEF5-B1BFE0AA30DA}" destId="{56D587F1-318C-4BA9-A626-97BF14149F85}" srcOrd="3" destOrd="0" presId="urn:microsoft.com/office/officeart/2018/2/layout/IconVerticalSolidList"/>
    <dgm:cxn modelId="{20BD1941-E8D5-4A09-AEE1-C565D3FAF8DF}" type="presParOf" srcId="{B5BAB7B8-C925-42D8-B355-5DCA2109B09F}" destId="{1B5A9EE5-A955-4C9E-BDB2-44C5C9141230}" srcOrd="3" destOrd="0" presId="urn:microsoft.com/office/officeart/2018/2/layout/IconVerticalSolidList"/>
    <dgm:cxn modelId="{627137A5-1E0D-422A-9BFB-B61D2B8C5EFA}" type="presParOf" srcId="{B5BAB7B8-C925-42D8-B355-5DCA2109B09F}" destId="{F425D1A3-31F1-4001-A098-18717CB8682A}" srcOrd="4" destOrd="0" presId="urn:microsoft.com/office/officeart/2018/2/layout/IconVerticalSolidList"/>
    <dgm:cxn modelId="{81DD6D8A-D283-461B-A283-154B4CFF43FB}" type="presParOf" srcId="{F425D1A3-31F1-4001-A098-18717CB8682A}" destId="{AA86981F-9502-4385-AC40-954BE26BF345}" srcOrd="0" destOrd="0" presId="urn:microsoft.com/office/officeart/2018/2/layout/IconVerticalSolidList"/>
    <dgm:cxn modelId="{01F5FB12-11AC-4B53-B648-4243C31959A8}" type="presParOf" srcId="{F425D1A3-31F1-4001-A098-18717CB8682A}" destId="{B981E8A1-C35D-478F-92C9-87E80B043692}" srcOrd="1" destOrd="0" presId="urn:microsoft.com/office/officeart/2018/2/layout/IconVerticalSolidList"/>
    <dgm:cxn modelId="{6D21F328-D84A-4360-818B-F9F0BCB22428}" type="presParOf" srcId="{F425D1A3-31F1-4001-A098-18717CB8682A}" destId="{96E0CFA4-9430-4E19-BEDE-71079E30EEC1}" srcOrd="2" destOrd="0" presId="urn:microsoft.com/office/officeart/2018/2/layout/IconVerticalSolidList"/>
    <dgm:cxn modelId="{A823A6E0-B8CD-4C70-A955-E54B45F5270F}" type="presParOf" srcId="{F425D1A3-31F1-4001-A098-18717CB8682A}" destId="{7EBA9651-7AF7-492A-A30B-3BE7C78A509C}" srcOrd="3" destOrd="0" presId="urn:microsoft.com/office/officeart/2018/2/layout/IconVerticalSolidList"/>
    <dgm:cxn modelId="{2C8113FF-EB49-4919-8712-85AC3F8946BA}" type="presParOf" srcId="{B5BAB7B8-C925-42D8-B355-5DCA2109B09F}" destId="{4992B3DC-30A4-4CF9-88CD-2B35B9AD6198}" srcOrd="5" destOrd="0" presId="urn:microsoft.com/office/officeart/2018/2/layout/IconVerticalSolidList"/>
    <dgm:cxn modelId="{9776159E-E2C5-4E8A-A0BD-4B9D398B4B21}" type="presParOf" srcId="{B5BAB7B8-C925-42D8-B355-5DCA2109B09F}" destId="{9851076D-BD74-4458-9DDE-DC3D0752BE53}" srcOrd="6" destOrd="0" presId="urn:microsoft.com/office/officeart/2018/2/layout/IconVerticalSolidList"/>
    <dgm:cxn modelId="{736B7052-3133-4B6F-9C25-7B25C5F9BB4C}" type="presParOf" srcId="{9851076D-BD74-4458-9DDE-DC3D0752BE53}" destId="{2565516F-5ABD-4896-9CB4-2195BB5A4CC7}" srcOrd="0" destOrd="0" presId="urn:microsoft.com/office/officeart/2018/2/layout/IconVerticalSolidList"/>
    <dgm:cxn modelId="{BBD0993A-1641-4D16-B4F3-7DB320830500}" type="presParOf" srcId="{9851076D-BD74-4458-9DDE-DC3D0752BE53}" destId="{8D2E1F60-0934-44C0-A087-D14C8818F700}" srcOrd="1" destOrd="0" presId="urn:microsoft.com/office/officeart/2018/2/layout/IconVerticalSolidList"/>
    <dgm:cxn modelId="{5C69E81E-442F-48EB-83B9-99B112CC7A5A}" type="presParOf" srcId="{9851076D-BD74-4458-9DDE-DC3D0752BE53}" destId="{BCE1D4BF-E6F8-4A6E-B72F-ED21E4040F38}" srcOrd="2" destOrd="0" presId="urn:microsoft.com/office/officeart/2018/2/layout/IconVerticalSolidList"/>
    <dgm:cxn modelId="{41C3517A-297B-4346-9FE5-18E660F531D7}" type="presParOf" srcId="{9851076D-BD74-4458-9DDE-DC3D0752BE53}" destId="{67298AE1-CF93-439A-AEFA-F01C6F062F68}" srcOrd="3" destOrd="0" presId="urn:microsoft.com/office/officeart/2018/2/layout/IconVerticalSolidList"/>
    <dgm:cxn modelId="{432002A3-354A-4503-97A0-B609A41297A5}" type="presParOf" srcId="{B5BAB7B8-C925-42D8-B355-5DCA2109B09F}" destId="{23B14A8D-9DDB-40F6-8B45-22279562B8F7}" srcOrd="7" destOrd="0" presId="urn:microsoft.com/office/officeart/2018/2/layout/IconVerticalSolidList"/>
    <dgm:cxn modelId="{97286E20-BBE6-448E-A2A8-7D95648A77C5}" type="presParOf" srcId="{B5BAB7B8-C925-42D8-B355-5DCA2109B09F}" destId="{53883A56-AC9B-41F2-8D58-92C229A1600A}" srcOrd="8" destOrd="0" presId="urn:microsoft.com/office/officeart/2018/2/layout/IconVerticalSolidList"/>
    <dgm:cxn modelId="{224BCBA8-2B75-4C96-B4C4-51366BDF277B}" type="presParOf" srcId="{53883A56-AC9B-41F2-8D58-92C229A1600A}" destId="{94178E36-26CD-4E7D-BDAD-BA5E25C35946}" srcOrd="0" destOrd="0" presId="urn:microsoft.com/office/officeart/2018/2/layout/IconVerticalSolidList"/>
    <dgm:cxn modelId="{5480AECF-A821-4795-8D98-F2881B480288}" type="presParOf" srcId="{53883A56-AC9B-41F2-8D58-92C229A1600A}" destId="{A55C4F18-F71B-40C2-A541-A6FC289D25FD}" srcOrd="1" destOrd="0" presId="urn:microsoft.com/office/officeart/2018/2/layout/IconVerticalSolidList"/>
    <dgm:cxn modelId="{73821C5C-A934-4488-B522-66481FA4DAF1}" type="presParOf" srcId="{53883A56-AC9B-41F2-8D58-92C229A1600A}" destId="{71058E6A-921F-432F-9F69-EE53CE6CCE9B}" srcOrd="2" destOrd="0" presId="urn:microsoft.com/office/officeart/2018/2/layout/IconVerticalSolidList"/>
    <dgm:cxn modelId="{976E3B74-AE04-4956-AB72-114D28937562}" type="presParOf" srcId="{53883A56-AC9B-41F2-8D58-92C229A1600A}" destId="{B876190B-A0A6-47D6-ADFF-E34FE9329932}" srcOrd="3" destOrd="0" presId="urn:microsoft.com/office/officeart/2018/2/layout/IconVerticalSolidList"/>
    <dgm:cxn modelId="{12F96955-7B01-4847-9413-DA095D337F2E}" type="presParOf" srcId="{B5BAB7B8-C925-42D8-B355-5DCA2109B09F}" destId="{ED5522EC-6B4A-4EB0-9EF2-88B8F1EF103D}" srcOrd="9" destOrd="0" presId="urn:microsoft.com/office/officeart/2018/2/layout/IconVerticalSolidList"/>
    <dgm:cxn modelId="{9C50D5DA-16DC-437A-8DBA-36A754A9637C}" type="presParOf" srcId="{B5BAB7B8-C925-42D8-B355-5DCA2109B09F}" destId="{72CC0C7C-BD3D-47C9-92C6-0AE043B96186}" srcOrd="10" destOrd="0" presId="urn:microsoft.com/office/officeart/2018/2/layout/IconVerticalSolidList"/>
    <dgm:cxn modelId="{250E0253-FA3C-4319-9A70-CC83ECC2A785}" type="presParOf" srcId="{72CC0C7C-BD3D-47C9-92C6-0AE043B96186}" destId="{06932C73-234F-4983-ADA5-055383787002}" srcOrd="0" destOrd="0" presId="urn:microsoft.com/office/officeart/2018/2/layout/IconVerticalSolidList"/>
    <dgm:cxn modelId="{CBF83BE9-EC2E-48A3-B3AB-3589106E3F69}" type="presParOf" srcId="{72CC0C7C-BD3D-47C9-92C6-0AE043B96186}" destId="{52359516-1F00-4C70-8C12-AF107986BB30}" srcOrd="1" destOrd="0" presId="urn:microsoft.com/office/officeart/2018/2/layout/IconVerticalSolidList"/>
    <dgm:cxn modelId="{56ACF26D-862D-4951-AC40-2489B0835C7A}" type="presParOf" srcId="{72CC0C7C-BD3D-47C9-92C6-0AE043B96186}" destId="{FA1CD8B2-0B47-49B2-8F2A-DE2A6F837D3D}" srcOrd="2" destOrd="0" presId="urn:microsoft.com/office/officeart/2018/2/layout/IconVerticalSolidList"/>
    <dgm:cxn modelId="{3A2D3A7E-0AE5-42B7-9B79-BBA4F3E5C0D2}" type="presParOf" srcId="{72CC0C7C-BD3D-47C9-92C6-0AE043B96186}" destId="{F92607BB-19B1-4BF3-9D3C-17A152DEE8A1}"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9EF491D-CC35-4BCB-A122-F642E76F3203}"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52FCD3B6-B77F-4111-9B05-88E69BCD109C}">
      <dgm:prSet/>
      <dgm:spPr/>
      <dgm:t>
        <a:bodyPr/>
        <a:lstStyle/>
        <a:p>
          <a:pPr>
            <a:lnSpc>
              <a:spcPct val="100000"/>
            </a:lnSpc>
          </a:pPr>
          <a:r>
            <a:rPr lang="en-GB"/>
            <a:t>- Who is responsible to ensure that the roads are safe? </a:t>
          </a:r>
          <a:endParaRPr lang="en-US"/>
        </a:p>
      </dgm:t>
    </dgm:pt>
    <dgm:pt modelId="{D0F694C5-675A-4D06-B798-29F0FD91531C}" type="parTrans" cxnId="{B9CAC13E-FB03-45F1-9D47-2D857C2FFC42}">
      <dgm:prSet/>
      <dgm:spPr/>
      <dgm:t>
        <a:bodyPr/>
        <a:lstStyle/>
        <a:p>
          <a:endParaRPr lang="en-US"/>
        </a:p>
      </dgm:t>
    </dgm:pt>
    <dgm:pt modelId="{9753EDEE-79B9-4ED5-B861-2FAC2C0ED891}" type="sibTrans" cxnId="{B9CAC13E-FB03-45F1-9D47-2D857C2FFC42}">
      <dgm:prSet/>
      <dgm:spPr/>
      <dgm:t>
        <a:bodyPr/>
        <a:lstStyle/>
        <a:p>
          <a:pPr>
            <a:lnSpc>
              <a:spcPct val="100000"/>
            </a:lnSpc>
          </a:pPr>
          <a:endParaRPr lang="en-US"/>
        </a:p>
      </dgm:t>
    </dgm:pt>
    <dgm:pt modelId="{44FCB3B9-B7D8-4DA5-AD53-396B18782813}">
      <dgm:prSet/>
      <dgm:spPr/>
      <dgm:t>
        <a:bodyPr/>
        <a:lstStyle/>
        <a:p>
          <a:pPr>
            <a:lnSpc>
              <a:spcPct val="100000"/>
            </a:lnSpc>
          </a:pPr>
          <a:r>
            <a:rPr lang="en-GB"/>
            <a:t>- Highways Act 1980. </a:t>
          </a:r>
          <a:endParaRPr lang="en-US"/>
        </a:p>
      </dgm:t>
    </dgm:pt>
    <dgm:pt modelId="{3FACDC5C-0B7D-4F98-8E19-5EE94EEE92EC}" type="parTrans" cxnId="{0F61B9BF-319F-4F22-B99F-64F62390ABF6}">
      <dgm:prSet/>
      <dgm:spPr/>
      <dgm:t>
        <a:bodyPr/>
        <a:lstStyle/>
        <a:p>
          <a:endParaRPr lang="en-US"/>
        </a:p>
      </dgm:t>
    </dgm:pt>
    <dgm:pt modelId="{12AD57DA-9509-4759-B5E9-FFA5887A8CF5}" type="sibTrans" cxnId="{0F61B9BF-319F-4F22-B99F-64F62390ABF6}">
      <dgm:prSet/>
      <dgm:spPr/>
      <dgm:t>
        <a:bodyPr/>
        <a:lstStyle/>
        <a:p>
          <a:pPr>
            <a:lnSpc>
              <a:spcPct val="100000"/>
            </a:lnSpc>
          </a:pPr>
          <a:endParaRPr lang="en-US"/>
        </a:p>
      </dgm:t>
    </dgm:pt>
    <dgm:pt modelId="{EE867ED1-4ABD-4056-A23E-F2A7A6C71384}">
      <dgm:prSet/>
      <dgm:spPr/>
      <dgm:t>
        <a:bodyPr/>
        <a:lstStyle/>
        <a:p>
          <a:pPr>
            <a:lnSpc>
              <a:spcPct val="100000"/>
            </a:lnSpc>
          </a:pPr>
          <a:r>
            <a:rPr lang="en-GB"/>
            <a:t>- S.238. </a:t>
          </a:r>
          <a:endParaRPr lang="en-US"/>
        </a:p>
      </dgm:t>
    </dgm:pt>
    <dgm:pt modelId="{B4ABB504-12D0-428F-A1D7-71CD054D7870}" type="parTrans" cxnId="{8B25625C-E580-4D3D-9300-DA627B0E1944}">
      <dgm:prSet/>
      <dgm:spPr/>
      <dgm:t>
        <a:bodyPr/>
        <a:lstStyle/>
        <a:p>
          <a:endParaRPr lang="en-US"/>
        </a:p>
      </dgm:t>
    </dgm:pt>
    <dgm:pt modelId="{735887E6-340F-45C9-A1D5-3792948403E4}" type="sibTrans" cxnId="{8B25625C-E580-4D3D-9300-DA627B0E1944}">
      <dgm:prSet/>
      <dgm:spPr/>
      <dgm:t>
        <a:bodyPr/>
        <a:lstStyle/>
        <a:p>
          <a:pPr>
            <a:lnSpc>
              <a:spcPct val="100000"/>
            </a:lnSpc>
          </a:pPr>
          <a:endParaRPr lang="en-US"/>
        </a:p>
      </dgm:t>
    </dgm:pt>
    <dgm:pt modelId="{E885A57A-2705-4EBD-A000-36EF380CC3E3}">
      <dgm:prSet/>
      <dgm:spPr/>
      <dgm:t>
        <a:bodyPr/>
        <a:lstStyle/>
        <a:p>
          <a:pPr>
            <a:lnSpc>
              <a:spcPct val="100000"/>
            </a:lnSpc>
          </a:pPr>
          <a:r>
            <a:rPr lang="en-GB"/>
            <a:t>- Defines highways. </a:t>
          </a:r>
          <a:endParaRPr lang="en-US"/>
        </a:p>
      </dgm:t>
    </dgm:pt>
    <dgm:pt modelId="{65CBB5BD-691F-44F7-A259-B563B3894A9D}" type="parTrans" cxnId="{BE48A4A3-4D7E-4CF7-B982-A4A8DB12C5D9}">
      <dgm:prSet/>
      <dgm:spPr/>
      <dgm:t>
        <a:bodyPr/>
        <a:lstStyle/>
        <a:p>
          <a:endParaRPr lang="en-US"/>
        </a:p>
      </dgm:t>
    </dgm:pt>
    <dgm:pt modelId="{47C9137C-8950-4156-A08F-9B1ADDB1A0DE}" type="sibTrans" cxnId="{BE48A4A3-4D7E-4CF7-B982-A4A8DB12C5D9}">
      <dgm:prSet/>
      <dgm:spPr/>
      <dgm:t>
        <a:bodyPr/>
        <a:lstStyle/>
        <a:p>
          <a:pPr>
            <a:lnSpc>
              <a:spcPct val="100000"/>
            </a:lnSpc>
          </a:pPr>
          <a:endParaRPr lang="en-US"/>
        </a:p>
      </dgm:t>
    </dgm:pt>
    <dgm:pt modelId="{5CCA9C5A-DECA-45DA-9D3A-B21334C260C7}">
      <dgm:prSet/>
      <dgm:spPr/>
      <dgm:t>
        <a:bodyPr/>
        <a:lstStyle/>
        <a:p>
          <a:pPr>
            <a:lnSpc>
              <a:spcPct val="100000"/>
            </a:lnSpc>
          </a:pPr>
          <a:r>
            <a:rPr lang="en-GB"/>
            <a:t>- Research what it says. </a:t>
          </a:r>
          <a:endParaRPr lang="en-US"/>
        </a:p>
      </dgm:t>
    </dgm:pt>
    <dgm:pt modelId="{F6EB5879-C731-4601-8AAC-95CBF8E95BE5}" type="parTrans" cxnId="{C6E1DD55-BE30-4AC1-AFF4-955130845C8E}">
      <dgm:prSet/>
      <dgm:spPr/>
      <dgm:t>
        <a:bodyPr/>
        <a:lstStyle/>
        <a:p>
          <a:endParaRPr lang="en-US"/>
        </a:p>
      </dgm:t>
    </dgm:pt>
    <dgm:pt modelId="{DB9327F5-31C2-4B9A-A49C-E381AB6DC755}" type="sibTrans" cxnId="{C6E1DD55-BE30-4AC1-AFF4-955130845C8E}">
      <dgm:prSet/>
      <dgm:spPr/>
      <dgm:t>
        <a:bodyPr/>
        <a:lstStyle/>
        <a:p>
          <a:pPr>
            <a:lnSpc>
              <a:spcPct val="100000"/>
            </a:lnSpc>
          </a:pPr>
          <a:endParaRPr lang="en-US"/>
        </a:p>
      </dgm:t>
    </dgm:pt>
    <dgm:pt modelId="{3F71EC2B-496E-41CC-8F82-BDFA7F6FC1BF}">
      <dgm:prSet/>
      <dgm:spPr/>
      <dgm:t>
        <a:bodyPr/>
        <a:lstStyle/>
        <a:p>
          <a:pPr>
            <a:lnSpc>
              <a:spcPct val="100000"/>
            </a:lnSpc>
          </a:pPr>
          <a:r>
            <a:rPr lang="en-GB"/>
            <a:t>- Defined in case law ; ''Willis J in Ex parte Lews (1888)''</a:t>
          </a:r>
          <a:endParaRPr lang="en-US"/>
        </a:p>
      </dgm:t>
    </dgm:pt>
    <dgm:pt modelId="{E053E879-5868-4032-B6B5-EE7762EA31D1}" type="parTrans" cxnId="{CC747066-3929-45F1-B1A2-BE2698383F81}">
      <dgm:prSet/>
      <dgm:spPr/>
      <dgm:t>
        <a:bodyPr/>
        <a:lstStyle/>
        <a:p>
          <a:endParaRPr lang="en-US"/>
        </a:p>
      </dgm:t>
    </dgm:pt>
    <dgm:pt modelId="{E8737A56-4D6D-4EBB-B3F8-197EE9765E82}" type="sibTrans" cxnId="{CC747066-3929-45F1-B1A2-BE2698383F81}">
      <dgm:prSet/>
      <dgm:spPr/>
      <dgm:t>
        <a:bodyPr/>
        <a:lstStyle/>
        <a:p>
          <a:endParaRPr lang="en-US"/>
        </a:p>
      </dgm:t>
    </dgm:pt>
    <dgm:pt modelId="{30850F67-277D-4070-857B-47984D5176F9}" type="pres">
      <dgm:prSet presAssocID="{D9EF491D-CC35-4BCB-A122-F642E76F3203}" presName="root" presStyleCnt="0">
        <dgm:presLayoutVars>
          <dgm:dir/>
          <dgm:resizeHandles val="exact"/>
        </dgm:presLayoutVars>
      </dgm:prSet>
      <dgm:spPr/>
    </dgm:pt>
    <dgm:pt modelId="{3BA01EDD-CBB9-48B9-BC84-3DED6F33C395}" type="pres">
      <dgm:prSet presAssocID="{D9EF491D-CC35-4BCB-A122-F642E76F3203}" presName="container" presStyleCnt="0">
        <dgm:presLayoutVars>
          <dgm:dir/>
          <dgm:resizeHandles val="exact"/>
        </dgm:presLayoutVars>
      </dgm:prSet>
      <dgm:spPr/>
    </dgm:pt>
    <dgm:pt modelId="{60BE8CE0-B198-4498-90CD-CA3D236F4E14}" type="pres">
      <dgm:prSet presAssocID="{52FCD3B6-B77F-4111-9B05-88E69BCD109C}" presName="compNode" presStyleCnt="0"/>
      <dgm:spPr/>
    </dgm:pt>
    <dgm:pt modelId="{54E2002F-6003-4383-80E7-0E3601E3733E}" type="pres">
      <dgm:prSet presAssocID="{52FCD3B6-B77F-4111-9B05-88E69BCD109C}" presName="iconBgRect" presStyleLbl="bgShp" presStyleIdx="0" presStyleCnt="6"/>
      <dgm:spPr/>
    </dgm:pt>
    <dgm:pt modelId="{48533202-69E9-4F93-8AFA-7AB26BA1872B}" type="pres">
      <dgm:prSet presAssocID="{52FCD3B6-B77F-4111-9B05-88E69BCD109C}"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ruck"/>
        </a:ext>
      </dgm:extLst>
    </dgm:pt>
    <dgm:pt modelId="{D743C01C-6D6B-4671-A39A-4BB0C49C569B}" type="pres">
      <dgm:prSet presAssocID="{52FCD3B6-B77F-4111-9B05-88E69BCD109C}" presName="spaceRect" presStyleCnt="0"/>
      <dgm:spPr/>
    </dgm:pt>
    <dgm:pt modelId="{53D60013-E46A-482A-8D73-296DE6260CE1}" type="pres">
      <dgm:prSet presAssocID="{52FCD3B6-B77F-4111-9B05-88E69BCD109C}" presName="textRect" presStyleLbl="revTx" presStyleIdx="0" presStyleCnt="6">
        <dgm:presLayoutVars>
          <dgm:chMax val="1"/>
          <dgm:chPref val="1"/>
        </dgm:presLayoutVars>
      </dgm:prSet>
      <dgm:spPr/>
    </dgm:pt>
    <dgm:pt modelId="{1EBCE2A5-AC7C-46BC-BCF4-33BB2A4EBE6F}" type="pres">
      <dgm:prSet presAssocID="{9753EDEE-79B9-4ED5-B861-2FAC2C0ED891}" presName="sibTrans" presStyleLbl="sibTrans2D1" presStyleIdx="0" presStyleCnt="0"/>
      <dgm:spPr/>
    </dgm:pt>
    <dgm:pt modelId="{0B80BCE2-92F6-4E18-AC0C-A7DB38311474}" type="pres">
      <dgm:prSet presAssocID="{44FCB3B9-B7D8-4DA5-AD53-396B18782813}" presName="compNode" presStyleCnt="0"/>
      <dgm:spPr/>
    </dgm:pt>
    <dgm:pt modelId="{2FD2AD75-2A92-4128-8979-E629A4780669}" type="pres">
      <dgm:prSet presAssocID="{44FCB3B9-B7D8-4DA5-AD53-396B18782813}" presName="iconBgRect" presStyleLbl="bgShp" presStyleIdx="1" presStyleCnt="6"/>
      <dgm:spPr/>
    </dgm:pt>
    <dgm:pt modelId="{ECC17C65-E09D-48A3-86CF-F3A985DC1438}" type="pres">
      <dgm:prSet presAssocID="{44FCB3B9-B7D8-4DA5-AD53-396B18782813}"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avel"/>
        </a:ext>
      </dgm:extLst>
    </dgm:pt>
    <dgm:pt modelId="{6EFEA1E4-A490-4B39-A94D-31A85284E994}" type="pres">
      <dgm:prSet presAssocID="{44FCB3B9-B7D8-4DA5-AD53-396B18782813}" presName="spaceRect" presStyleCnt="0"/>
      <dgm:spPr/>
    </dgm:pt>
    <dgm:pt modelId="{A95B2AA0-A5C6-48BF-A18D-44A8E0A23EE4}" type="pres">
      <dgm:prSet presAssocID="{44FCB3B9-B7D8-4DA5-AD53-396B18782813}" presName="textRect" presStyleLbl="revTx" presStyleIdx="1" presStyleCnt="6">
        <dgm:presLayoutVars>
          <dgm:chMax val="1"/>
          <dgm:chPref val="1"/>
        </dgm:presLayoutVars>
      </dgm:prSet>
      <dgm:spPr/>
    </dgm:pt>
    <dgm:pt modelId="{837F70FA-696E-4BD6-A05D-FE9CD34F9BC2}" type="pres">
      <dgm:prSet presAssocID="{12AD57DA-9509-4759-B5E9-FFA5887A8CF5}" presName="sibTrans" presStyleLbl="sibTrans2D1" presStyleIdx="0" presStyleCnt="0"/>
      <dgm:spPr/>
    </dgm:pt>
    <dgm:pt modelId="{4AF42A18-61E7-4833-964D-D346F647E515}" type="pres">
      <dgm:prSet presAssocID="{EE867ED1-4ABD-4056-A23E-F2A7A6C71384}" presName="compNode" presStyleCnt="0"/>
      <dgm:spPr/>
    </dgm:pt>
    <dgm:pt modelId="{E84E5B53-D541-42F8-A44A-A4BDD94B2E7D}" type="pres">
      <dgm:prSet presAssocID="{EE867ED1-4ABD-4056-A23E-F2A7A6C71384}" presName="iconBgRect" presStyleLbl="bgShp" presStyleIdx="2" presStyleCnt="6"/>
      <dgm:spPr/>
    </dgm:pt>
    <dgm:pt modelId="{EC94CC30-2321-4ED8-9A53-FA31C1E53B9D}" type="pres">
      <dgm:prSet presAssocID="{EE867ED1-4ABD-4056-A23E-F2A7A6C71384}"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atellite dish"/>
        </a:ext>
      </dgm:extLst>
    </dgm:pt>
    <dgm:pt modelId="{23F59652-4DB5-47A7-A024-76D0C8A9C9A7}" type="pres">
      <dgm:prSet presAssocID="{EE867ED1-4ABD-4056-A23E-F2A7A6C71384}" presName="spaceRect" presStyleCnt="0"/>
      <dgm:spPr/>
    </dgm:pt>
    <dgm:pt modelId="{9B2DB2DB-81E0-42CC-90A5-17CA0EE765FA}" type="pres">
      <dgm:prSet presAssocID="{EE867ED1-4ABD-4056-A23E-F2A7A6C71384}" presName="textRect" presStyleLbl="revTx" presStyleIdx="2" presStyleCnt="6">
        <dgm:presLayoutVars>
          <dgm:chMax val="1"/>
          <dgm:chPref val="1"/>
        </dgm:presLayoutVars>
      </dgm:prSet>
      <dgm:spPr/>
    </dgm:pt>
    <dgm:pt modelId="{C307D2C8-3CD9-4D6C-8C1C-559E6B5B40DE}" type="pres">
      <dgm:prSet presAssocID="{735887E6-340F-45C9-A1D5-3792948403E4}" presName="sibTrans" presStyleLbl="sibTrans2D1" presStyleIdx="0" presStyleCnt="0"/>
      <dgm:spPr/>
    </dgm:pt>
    <dgm:pt modelId="{1708B401-B5FD-4F64-AC29-59B28F983C53}" type="pres">
      <dgm:prSet presAssocID="{E885A57A-2705-4EBD-A000-36EF380CC3E3}" presName="compNode" presStyleCnt="0"/>
      <dgm:spPr/>
    </dgm:pt>
    <dgm:pt modelId="{00205A42-8C24-409D-BB33-82E139DBA7FB}" type="pres">
      <dgm:prSet presAssocID="{E885A57A-2705-4EBD-A000-36EF380CC3E3}" presName="iconBgRect" presStyleLbl="bgShp" presStyleIdx="3" presStyleCnt="6"/>
      <dgm:spPr/>
    </dgm:pt>
    <dgm:pt modelId="{30A54341-8513-4940-A22D-2C4A8CBB4D18}" type="pres">
      <dgm:prSet presAssocID="{E885A57A-2705-4EBD-A000-36EF380CC3E3}"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ar"/>
        </a:ext>
      </dgm:extLst>
    </dgm:pt>
    <dgm:pt modelId="{EF7DA5F4-6447-4E9E-810C-177CE53E710C}" type="pres">
      <dgm:prSet presAssocID="{E885A57A-2705-4EBD-A000-36EF380CC3E3}" presName="spaceRect" presStyleCnt="0"/>
      <dgm:spPr/>
    </dgm:pt>
    <dgm:pt modelId="{26D2B1F6-A2DC-4E4B-B12B-D59307F07E4C}" type="pres">
      <dgm:prSet presAssocID="{E885A57A-2705-4EBD-A000-36EF380CC3E3}" presName="textRect" presStyleLbl="revTx" presStyleIdx="3" presStyleCnt="6">
        <dgm:presLayoutVars>
          <dgm:chMax val="1"/>
          <dgm:chPref val="1"/>
        </dgm:presLayoutVars>
      </dgm:prSet>
      <dgm:spPr/>
    </dgm:pt>
    <dgm:pt modelId="{7370EDD7-2484-4A87-96B3-250EC11C9054}" type="pres">
      <dgm:prSet presAssocID="{47C9137C-8950-4156-A08F-9B1ADDB1A0DE}" presName="sibTrans" presStyleLbl="sibTrans2D1" presStyleIdx="0" presStyleCnt="0"/>
      <dgm:spPr/>
    </dgm:pt>
    <dgm:pt modelId="{01B8BE77-B653-432A-BEB0-320D6EE33BEC}" type="pres">
      <dgm:prSet presAssocID="{5CCA9C5A-DECA-45DA-9D3A-B21334C260C7}" presName="compNode" presStyleCnt="0"/>
      <dgm:spPr/>
    </dgm:pt>
    <dgm:pt modelId="{5E63CC6B-24B6-44A3-AC94-DC6A018C78BD}" type="pres">
      <dgm:prSet presAssocID="{5CCA9C5A-DECA-45DA-9D3A-B21334C260C7}" presName="iconBgRect" presStyleLbl="bgShp" presStyleIdx="4" presStyleCnt="6"/>
      <dgm:spPr/>
    </dgm:pt>
    <dgm:pt modelId="{C9E7F59D-C152-4BB0-85DC-A9689A8D1E1A}" type="pres">
      <dgm:prSet presAssocID="{5CCA9C5A-DECA-45DA-9D3A-B21334C260C7}"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Target Audience"/>
        </a:ext>
      </dgm:extLst>
    </dgm:pt>
    <dgm:pt modelId="{A37E30F7-EF51-418F-98D4-551310BB67A6}" type="pres">
      <dgm:prSet presAssocID="{5CCA9C5A-DECA-45DA-9D3A-B21334C260C7}" presName="spaceRect" presStyleCnt="0"/>
      <dgm:spPr/>
    </dgm:pt>
    <dgm:pt modelId="{928A3809-C606-43CA-A244-2E585E1B6DB0}" type="pres">
      <dgm:prSet presAssocID="{5CCA9C5A-DECA-45DA-9D3A-B21334C260C7}" presName="textRect" presStyleLbl="revTx" presStyleIdx="4" presStyleCnt="6">
        <dgm:presLayoutVars>
          <dgm:chMax val="1"/>
          <dgm:chPref val="1"/>
        </dgm:presLayoutVars>
      </dgm:prSet>
      <dgm:spPr/>
    </dgm:pt>
    <dgm:pt modelId="{14886920-6899-409B-A221-669F804C5561}" type="pres">
      <dgm:prSet presAssocID="{DB9327F5-31C2-4B9A-A49C-E381AB6DC755}" presName="sibTrans" presStyleLbl="sibTrans2D1" presStyleIdx="0" presStyleCnt="0"/>
      <dgm:spPr/>
    </dgm:pt>
    <dgm:pt modelId="{FB32F1A0-FA6F-45AB-9410-BAEF69ED7D9E}" type="pres">
      <dgm:prSet presAssocID="{3F71EC2B-496E-41CC-8F82-BDFA7F6FC1BF}" presName="compNode" presStyleCnt="0"/>
      <dgm:spPr/>
    </dgm:pt>
    <dgm:pt modelId="{4AAD458E-FED7-457B-8E27-5EB096B616B5}" type="pres">
      <dgm:prSet presAssocID="{3F71EC2B-496E-41CC-8F82-BDFA7F6FC1BF}" presName="iconBgRect" presStyleLbl="bgShp" presStyleIdx="5" presStyleCnt="6"/>
      <dgm:spPr/>
    </dgm:pt>
    <dgm:pt modelId="{EAA9CAC0-CE26-43B0-B2A8-CE07E835FB03}" type="pres">
      <dgm:prSet presAssocID="{3F71EC2B-496E-41CC-8F82-BDFA7F6FC1BF}"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Diploma Roll"/>
        </a:ext>
      </dgm:extLst>
    </dgm:pt>
    <dgm:pt modelId="{DD881265-1D11-43AB-804E-3EDAEA387EB6}" type="pres">
      <dgm:prSet presAssocID="{3F71EC2B-496E-41CC-8F82-BDFA7F6FC1BF}" presName="spaceRect" presStyleCnt="0"/>
      <dgm:spPr/>
    </dgm:pt>
    <dgm:pt modelId="{56F8C8AE-6C01-4613-9955-7E21AB5E8CB2}" type="pres">
      <dgm:prSet presAssocID="{3F71EC2B-496E-41CC-8F82-BDFA7F6FC1BF}" presName="textRect" presStyleLbl="revTx" presStyleIdx="5" presStyleCnt="6">
        <dgm:presLayoutVars>
          <dgm:chMax val="1"/>
          <dgm:chPref val="1"/>
        </dgm:presLayoutVars>
      </dgm:prSet>
      <dgm:spPr/>
    </dgm:pt>
  </dgm:ptLst>
  <dgm:cxnLst>
    <dgm:cxn modelId="{89F93405-2F3C-4AD2-85C7-33E37E81F4BB}" type="presOf" srcId="{44FCB3B9-B7D8-4DA5-AD53-396B18782813}" destId="{A95B2AA0-A5C6-48BF-A18D-44A8E0A23EE4}" srcOrd="0" destOrd="0" presId="urn:microsoft.com/office/officeart/2018/2/layout/IconCircleList"/>
    <dgm:cxn modelId="{DD878B0E-E07A-425B-A00E-82ED80306D3A}" type="presOf" srcId="{D9EF491D-CC35-4BCB-A122-F642E76F3203}" destId="{30850F67-277D-4070-857B-47984D5176F9}" srcOrd="0" destOrd="0" presId="urn:microsoft.com/office/officeart/2018/2/layout/IconCircleList"/>
    <dgm:cxn modelId="{B9CAC13E-FB03-45F1-9D47-2D857C2FFC42}" srcId="{D9EF491D-CC35-4BCB-A122-F642E76F3203}" destId="{52FCD3B6-B77F-4111-9B05-88E69BCD109C}" srcOrd="0" destOrd="0" parTransId="{D0F694C5-675A-4D06-B798-29F0FD91531C}" sibTransId="{9753EDEE-79B9-4ED5-B861-2FAC2C0ED891}"/>
    <dgm:cxn modelId="{6E52783F-50FD-4BC5-AD23-207DF80FAEC8}" type="presOf" srcId="{E885A57A-2705-4EBD-A000-36EF380CC3E3}" destId="{26D2B1F6-A2DC-4E4B-B12B-D59307F07E4C}" srcOrd="0" destOrd="0" presId="urn:microsoft.com/office/officeart/2018/2/layout/IconCircleList"/>
    <dgm:cxn modelId="{8B25625C-E580-4D3D-9300-DA627B0E1944}" srcId="{D9EF491D-CC35-4BCB-A122-F642E76F3203}" destId="{EE867ED1-4ABD-4056-A23E-F2A7A6C71384}" srcOrd="2" destOrd="0" parTransId="{B4ABB504-12D0-428F-A1D7-71CD054D7870}" sibTransId="{735887E6-340F-45C9-A1D5-3792948403E4}"/>
    <dgm:cxn modelId="{CC747066-3929-45F1-B1A2-BE2698383F81}" srcId="{D9EF491D-CC35-4BCB-A122-F642E76F3203}" destId="{3F71EC2B-496E-41CC-8F82-BDFA7F6FC1BF}" srcOrd="5" destOrd="0" parTransId="{E053E879-5868-4032-B6B5-EE7762EA31D1}" sibTransId="{E8737A56-4D6D-4EBB-B3F8-197EE9765E82}"/>
    <dgm:cxn modelId="{C6E1DD55-BE30-4AC1-AFF4-955130845C8E}" srcId="{D9EF491D-CC35-4BCB-A122-F642E76F3203}" destId="{5CCA9C5A-DECA-45DA-9D3A-B21334C260C7}" srcOrd="4" destOrd="0" parTransId="{F6EB5879-C731-4601-8AAC-95CBF8E95BE5}" sibTransId="{DB9327F5-31C2-4B9A-A49C-E381AB6DC755}"/>
    <dgm:cxn modelId="{0A7A0956-CB97-4C5C-B943-97D5A34404C2}" type="presOf" srcId="{52FCD3B6-B77F-4111-9B05-88E69BCD109C}" destId="{53D60013-E46A-482A-8D73-296DE6260CE1}" srcOrd="0" destOrd="0" presId="urn:microsoft.com/office/officeart/2018/2/layout/IconCircleList"/>
    <dgm:cxn modelId="{6FED6B8D-2FC3-432F-A5F7-7C2D5D7814AA}" type="presOf" srcId="{5CCA9C5A-DECA-45DA-9D3A-B21334C260C7}" destId="{928A3809-C606-43CA-A244-2E585E1B6DB0}" srcOrd="0" destOrd="0" presId="urn:microsoft.com/office/officeart/2018/2/layout/IconCircleList"/>
    <dgm:cxn modelId="{4164A88F-E820-4A6C-A548-98D621FB76E8}" type="presOf" srcId="{3F71EC2B-496E-41CC-8F82-BDFA7F6FC1BF}" destId="{56F8C8AE-6C01-4613-9955-7E21AB5E8CB2}" srcOrd="0" destOrd="0" presId="urn:microsoft.com/office/officeart/2018/2/layout/IconCircleList"/>
    <dgm:cxn modelId="{BE48A4A3-4D7E-4CF7-B982-A4A8DB12C5D9}" srcId="{D9EF491D-CC35-4BCB-A122-F642E76F3203}" destId="{E885A57A-2705-4EBD-A000-36EF380CC3E3}" srcOrd="3" destOrd="0" parTransId="{65CBB5BD-691F-44F7-A259-B563B3894A9D}" sibTransId="{47C9137C-8950-4156-A08F-9B1ADDB1A0DE}"/>
    <dgm:cxn modelId="{949FF7A6-8C79-45F2-ABFC-7710C9F926EE}" type="presOf" srcId="{EE867ED1-4ABD-4056-A23E-F2A7A6C71384}" destId="{9B2DB2DB-81E0-42CC-90A5-17CA0EE765FA}" srcOrd="0" destOrd="0" presId="urn:microsoft.com/office/officeart/2018/2/layout/IconCircleList"/>
    <dgm:cxn modelId="{0F61B9BF-319F-4F22-B99F-64F62390ABF6}" srcId="{D9EF491D-CC35-4BCB-A122-F642E76F3203}" destId="{44FCB3B9-B7D8-4DA5-AD53-396B18782813}" srcOrd="1" destOrd="0" parTransId="{3FACDC5C-0B7D-4F98-8E19-5EE94EEE92EC}" sibTransId="{12AD57DA-9509-4759-B5E9-FFA5887A8CF5}"/>
    <dgm:cxn modelId="{12F1E9C4-23DC-4800-A8D1-8CDBEE7998A5}" type="presOf" srcId="{47C9137C-8950-4156-A08F-9B1ADDB1A0DE}" destId="{7370EDD7-2484-4A87-96B3-250EC11C9054}" srcOrd="0" destOrd="0" presId="urn:microsoft.com/office/officeart/2018/2/layout/IconCircleList"/>
    <dgm:cxn modelId="{9FB814C9-4CAA-4A82-8793-69E7C3C044E1}" type="presOf" srcId="{12AD57DA-9509-4759-B5E9-FFA5887A8CF5}" destId="{837F70FA-696E-4BD6-A05D-FE9CD34F9BC2}" srcOrd="0" destOrd="0" presId="urn:microsoft.com/office/officeart/2018/2/layout/IconCircleList"/>
    <dgm:cxn modelId="{E4850AD0-E89F-4C06-97CC-AF1A77B501CE}" type="presOf" srcId="{735887E6-340F-45C9-A1D5-3792948403E4}" destId="{C307D2C8-3CD9-4D6C-8C1C-559E6B5B40DE}" srcOrd="0" destOrd="0" presId="urn:microsoft.com/office/officeart/2018/2/layout/IconCircleList"/>
    <dgm:cxn modelId="{DE0F09D1-6877-48AC-8238-EE08EA4AC042}" type="presOf" srcId="{9753EDEE-79B9-4ED5-B861-2FAC2C0ED891}" destId="{1EBCE2A5-AC7C-46BC-BCF4-33BB2A4EBE6F}" srcOrd="0" destOrd="0" presId="urn:microsoft.com/office/officeart/2018/2/layout/IconCircleList"/>
    <dgm:cxn modelId="{E73109D3-E381-473F-A515-5C7EC028FD02}" type="presOf" srcId="{DB9327F5-31C2-4B9A-A49C-E381AB6DC755}" destId="{14886920-6899-409B-A221-669F804C5561}" srcOrd="0" destOrd="0" presId="urn:microsoft.com/office/officeart/2018/2/layout/IconCircleList"/>
    <dgm:cxn modelId="{5FBD057A-F110-4315-9878-61228F4A0931}" type="presParOf" srcId="{30850F67-277D-4070-857B-47984D5176F9}" destId="{3BA01EDD-CBB9-48B9-BC84-3DED6F33C395}" srcOrd="0" destOrd="0" presId="urn:microsoft.com/office/officeart/2018/2/layout/IconCircleList"/>
    <dgm:cxn modelId="{1BDDFFD0-1524-4FBA-A95D-1C04FBA9E3CA}" type="presParOf" srcId="{3BA01EDD-CBB9-48B9-BC84-3DED6F33C395}" destId="{60BE8CE0-B198-4498-90CD-CA3D236F4E14}" srcOrd="0" destOrd="0" presId="urn:microsoft.com/office/officeart/2018/2/layout/IconCircleList"/>
    <dgm:cxn modelId="{49F86AFA-54D9-499A-9FA3-E8B8E63EA76F}" type="presParOf" srcId="{60BE8CE0-B198-4498-90CD-CA3D236F4E14}" destId="{54E2002F-6003-4383-80E7-0E3601E3733E}" srcOrd="0" destOrd="0" presId="urn:microsoft.com/office/officeart/2018/2/layout/IconCircleList"/>
    <dgm:cxn modelId="{29688AE1-696B-4A8F-9FE8-FC0EC3DFB52B}" type="presParOf" srcId="{60BE8CE0-B198-4498-90CD-CA3D236F4E14}" destId="{48533202-69E9-4F93-8AFA-7AB26BA1872B}" srcOrd="1" destOrd="0" presId="urn:microsoft.com/office/officeart/2018/2/layout/IconCircleList"/>
    <dgm:cxn modelId="{2982A763-9001-49DC-94D7-A0C0F602A422}" type="presParOf" srcId="{60BE8CE0-B198-4498-90CD-CA3D236F4E14}" destId="{D743C01C-6D6B-4671-A39A-4BB0C49C569B}" srcOrd="2" destOrd="0" presId="urn:microsoft.com/office/officeart/2018/2/layout/IconCircleList"/>
    <dgm:cxn modelId="{00A80ACE-DC06-44A2-8949-A5BE63777292}" type="presParOf" srcId="{60BE8CE0-B198-4498-90CD-CA3D236F4E14}" destId="{53D60013-E46A-482A-8D73-296DE6260CE1}" srcOrd="3" destOrd="0" presId="urn:microsoft.com/office/officeart/2018/2/layout/IconCircleList"/>
    <dgm:cxn modelId="{D4326B84-125B-499A-BE86-78A2EB6075CA}" type="presParOf" srcId="{3BA01EDD-CBB9-48B9-BC84-3DED6F33C395}" destId="{1EBCE2A5-AC7C-46BC-BCF4-33BB2A4EBE6F}" srcOrd="1" destOrd="0" presId="urn:microsoft.com/office/officeart/2018/2/layout/IconCircleList"/>
    <dgm:cxn modelId="{254D20D4-B217-452A-9A08-C08EBBD0D570}" type="presParOf" srcId="{3BA01EDD-CBB9-48B9-BC84-3DED6F33C395}" destId="{0B80BCE2-92F6-4E18-AC0C-A7DB38311474}" srcOrd="2" destOrd="0" presId="urn:microsoft.com/office/officeart/2018/2/layout/IconCircleList"/>
    <dgm:cxn modelId="{292B05AC-D28A-4821-B741-092CAADA7AEC}" type="presParOf" srcId="{0B80BCE2-92F6-4E18-AC0C-A7DB38311474}" destId="{2FD2AD75-2A92-4128-8979-E629A4780669}" srcOrd="0" destOrd="0" presId="urn:microsoft.com/office/officeart/2018/2/layout/IconCircleList"/>
    <dgm:cxn modelId="{8548E4B0-4DB7-4D1A-BED8-AB4544F769FD}" type="presParOf" srcId="{0B80BCE2-92F6-4E18-AC0C-A7DB38311474}" destId="{ECC17C65-E09D-48A3-86CF-F3A985DC1438}" srcOrd="1" destOrd="0" presId="urn:microsoft.com/office/officeart/2018/2/layout/IconCircleList"/>
    <dgm:cxn modelId="{A2F1AA0B-8214-4517-91AB-03EEBF45C158}" type="presParOf" srcId="{0B80BCE2-92F6-4E18-AC0C-A7DB38311474}" destId="{6EFEA1E4-A490-4B39-A94D-31A85284E994}" srcOrd="2" destOrd="0" presId="urn:microsoft.com/office/officeart/2018/2/layout/IconCircleList"/>
    <dgm:cxn modelId="{AC08BC3B-35E9-41FC-8518-300C5A536813}" type="presParOf" srcId="{0B80BCE2-92F6-4E18-AC0C-A7DB38311474}" destId="{A95B2AA0-A5C6-48BF-A18D-44A8E0A23EE4}" srcOrd="3" destOrd="0" presId="urn:microsoft.com/office/officeart/2018/2/layout/IconCircleList"/>
    <dgm:cxn modelId="{30CF3793-3BE2-469F-869C-A583F78C7B1D}" type="presParOf" srcId="{3BA01EDD-CBB9-48B9-BC84-3DED6F33C395}" destId="{837F70FA-696E-4BD6-A05D-FE9CD34F9BC2}" srcOrd="3" destOrd="0" presId="urn:microsoft.com/office/officeart/2018/2/layout/IconCircleList"/>
    <dgm:cxn modelId="{9B7D7BE9-9134-4010-B0D5-779FD2B41ECA}" type="presParOf" srcId="{3BA01EDD-CBB9-48B9-BC84-3DED6F33C395}" destId="{4AF42A18-61E7-4833-964D-D346F647E515}" srcOrd="4" destOrd="0" presId="urn:microsoft.com/office/officeart/2018/2/layout/IconCircleList"/>
    <dgm:cxn modelId="{509355B0-7147-4873-B23F-40D167EFAFA5}" type="presParOf" srcId="{4AF42A18-61E7-4833-964D-D346F647E515}" destId="{E84E5B53-D541-42F8-A44A-A4BDD94B2E7D}" srcOrd="0" destOrd="0" presId="urn:microsoft.com/office/officeart/2018/2/layout/IconCircleList"/>
    <dgm:cxn modelId="{BCABEE01-EF75-4B2D-AF0C-D3E613ED3858}" type="presParOf" srcId="{4AF42A18-61E7-4833-964D-D346F647E515}" destId="{EC94CC30-2321-4ED8-9A53-FA31C1E53B9D}" srcOrd="1" destOrd="0" presId="urn:microsoft.com/office/officeart/2018/2/layout/IconCircleList"/>
    <dgm:cxn modelId="{99B26CAA-6F25-4061-92FE-B542AD825985}" type="presParOf" srcId="{4AF42A18-61E7-4833-964D-D346F647E515}" destId="{23F59652-4DB5-47A7-A024-76D0C8A9C9A7}" srcOrd="2" destOrd="0" presId="urn:microsoft.com/office/officeart/2018/2/layout/IconCircleList"/>
    <dgm:cxn modelId="{D088729D-3441-493E-A23A-F959EE07AE1D}" type="presParOf" srcId="{4AF42A18-61E7-4833-964D-D346F647E515}" destId="{9B2DB2DB-81E0-42CC-90A5-17CA0EE765FA}" srcOrd="3" destOrd="0" presId="urn:microsoft.com/office/officeart/2018/2/layout/IconCircleList"/>
    <dgm:cxn modelId="{E557AB5B-D0BB-40B8-B357-DF7C1307FD24}" type="presParOf" srcId="{3BA01EDD-CBB9-48B9-BC84-3DED6F33C395}" destId="{C307D2C8-3CD9-4D6C-8C1C-559E6B5B40DE}" srcOrd="5" destOrd="0" presId="urn:microsoft.com/office/officeart/2018/2/layout/IconCircleList"/>
    <dgm:cxn modelId="{D5A345E1-57EC-4B17-9E24-16125879D6CB}" type="presParOf" srcId="{3BA01EDD-CBB9-48B9-BC84-3DED6F33C395}" destId="{1708B401-B5FD-4F64-AC29-59B28F983C53}" srcOrd="6" destOrd="0" presId="urn:microsoft.com/office/officeart/2018/2/layout/IconCircleList"/>
    <dgm:cxn modelId="{33A5111A-1B89-4031-BE2B-D39A3855B1A9}" type="presParOf" srcId="{1708B401-B5FD-4F64-AC29-59B28F983C53}" destId="{00205A42-8C24-409D-BB33-82E139DBA7FB}" srcOrd="0" destOrd="0" presId="urn:microsoft.com/office/officeart/2018/2/layout/IconCircleList"/>
    <dgm:cxn modelId="{50A64BE3-4E2A-4662-9497-FCFF7F54F3BC}" type="presParOf" srcId="{1708B401-B5FD-4F64-AC29-59B28F983C53}" destId="{30A54341-8513-4940-A22D-2C4A8CBB4D18}" srcOrd="1" destOrd="0" presId="urn:microsoft.com/office/officeart/2018/2/layout/IconCircleList"/>
    <dgm:cxn modelId="{2DC961CC-20DA-485D-986B-FD2EEA2141F3}" type="presParOf" srcId="{1708B401-B5FD-4F64-AC29-59B28F983C53}" destId="{EF7DA5F4-6447-4E9E-810C-177CE53E710C}" srcOrd="2" destOrd="0" presId="urn:microsoft.com/office/officeart/2018/2/layout/IconCircleList"/>
    <dgm:cxn modelId="{1EA1C9EF-E463-46BF-87BE-699BDB1E712A}" type="presParOf" srcId="{1708B401-B5FD-4F64-AC29-59B28F983C53}" destId="{26D2B1F6-A2DC-4E4B-B12B-D59307F07E4C}" srcOrd="3" destOrd="0" presId="urn:microsoft.com/office/officeart/2018/2/layout/IconCircleList"/>
    <dgm:cxn modelId="{7503BD9C-BCDB-41E0-B6CC-9E203FEAF918}" type="presParOf" srcId="{3BA01EDD-CBB9-48B9-BC84-3DED6F33C395}" destId="{7370EDD7-2484-4A87-96B3-250EC11C9054}" srcOrd="7" destOrd="0" presId="urn:microsoft.com/office/officeart/2018/2/layout/IconCircleList"/>
    <dgm:cxn modelId="{BC736D30-A7F2-4BD9-B8FD-26A3C64EEA32}" type="presParOf" srcId="{3BA01EDD-CBB9-48B9-BC84-3DED6F33C395}" destId="{01B8BE77-B653-432A-BEB0-320D6EE33BEC}" srcOrd="8" destOrd="0" presId="urn:microsoft.com/office/officeart/2018/2/layout/IconCircleList"/>
    <dgm:cxn modelId="{598FAD88-7379-420C-8AAF-EE8AAE5C5D80}" type="presParOf" srcId="{01B8BE77-B653-432A-BEB0-320D6EE33BEC}" destId="{5E63CC6B-24B6-44A3-AC94-DC6A018C78BD}" srcOrd="0" destOrd="0" presId="urn:microsoft.com/office/officeart/2018/2/layout/IconCircleList"/>
    <dgm:cxn modelId="{86A52684-39AE-404A-9E54-79B92B701C2D}" type="presParOf" srcId="{01B8BE77-B653-432A-BEB0-320D6EE33BEC}" destId="{C9E7F59D-C152-4BB0-85DC-A9689A8D1E1A}" srcOrd="1" destOrd="0" presId="urn:microsoft.com/office/officeart/2018/2/layout/IconCircleList"/>
    <dgm:cxn modelId="{5FEB488C-1873-4A61-8789-014F31071DFB}" type="presParOf" srcId="{01B8BE77-B653-432A-BEB0-320D6EE33BEC}" destId="{A37E30F7-EF51-418F-98D4-551310BB67A6}" srcOrd="2" destOrd="0" presId="urn:microsoft.com/office/officeart/2018/2/layout/IconCircleList"/>
    <dgm:cxn modelId="{AFA536EC-24FB-4810-9998-4A76B561F46F}" type="presParOf" srcId="{01B8BE77-B653-432A-BEB0-320D6EE33BEC}" destId="{928A3809-C606-43CA-A244-2E585E1B6DB0}" srcOrd="3" destOrd="0" presId="urn:microsoft.com/office/officeart/2018/2/layout/IconCircleList"/>
    <dgm:cxn modelId="{39446EEE-4BD1-498D-9F9A-D528B2F1419C}" type="presParOf" srcId="{3BA01EDD-CBB9-48B9-BC84-3DED6F33C395}" destId="{14886920-6899-409B-A221-669F804C5561}" srcOrd="9" destOrd="0" presId="urn:microsoft.com/office/officeart/2018/2/layout/IconCircleList"/>
    <dgm:cxn modelId="{F10D0008-BE62-4B14-A267-A9538CD4F407}" type="presParOf" srcId="{3BA01EDD-CBB9-48B9-BC84-3DED6F33C395}" destId="{FB32F1A0-FA6F-45AB-9410-BAEF69ED7D9E}" srcOrd="10" destOrd="0" presId="urn:microsoft.com/office/officeart/2018/2/layout/IconCircleList"/>
    <dgm:cxn modelId="{989FA8FB-913E-4EFB-87DA-6845A7218FA4}" type="presParOf" srcId="{FB32F1A0-FA6F-45AB-9410-BAEF69ED7D9E}" destId="{4AAD458E-FED7-457B-8E27-5EB096B616B5}" srcOrd="0" destOrd="0" presId="urn:microsoft.com/office/officeart/2018/2/layout/IconCircleList"/>
    <dgm:cxn modelId="{33A2122F-C84E-4426-9EFE-02849AB7960A}" type="presParOf" srcId="{FB32F1A0-FA6F-45AB-9410-BAEF69ED7D9E}" destId="{EAA9CAC0-CE26-43B0-B2A8-CE07E835FB03}" srcOrd="1" destOrd="0" presId="urn:microsoft.com/office/officeart/2018/2/layout/IconCircleList"/>
    <dgm:cxn modelId="{BD51B068-CF41-446C-A563-DF7443B53E4C}" type="presParOf" srcId="{FB32F1A0-FA6F-45AB-9410-BAEF69ED7D9E}" destId="{DD881265-1D11-43AB-804E-3EDAEA387EB6}" srcOrd="2" destOrd="0" presId="urn:microsoft.com/office/officeart/2018/2/layout/IconCircleList"/>
    <dgm:cxn modelId="{445417A4-FD69-4CD9-A55E-EF3AD1E40862}" type="presParOf" srcId="{FB32F1A0-FA6F-45AB-9410-BAEF69ED7D9E}" destId="{56F8C8AE-6C01-4613-9955-7E21AB5E8CB2}"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5E7A8A7-8FD9-4624-967E-BB1EE907E5E5}"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9244471E-26ED-41D3-912D-8C885D7DBDC4}">
      <dgm:prSet/>
      <dgm:spPr/>
      <dgm:t>
        <a:bodyPr/>
        <a:lstStyle/>
        <a:p>
          <a:r>
            <a:rPr lang="en-GB"/>
            <a:t>At common law, there are three kinds of highway according to the degree of restriction of the public rights of passage over them.</a:t>
          </a:r>
          <a:endParaRPr lang="en-US"/>
        </a:p>
      </dgm:t>
    </dgm:pt>
    <dgm:pt modelId="{D9638266-78BC-4BCF-9723-7599F3303E59}" type="parTrans" cxnId="{2B320FC8-5779-4B84-BA31-41FDA9590359}">
      <dgm:prSet/>
      <dgm:spPr/>
      <dgm:t>
        <a:bodyPr/>
        <a:lstStyle/>
        <a:p>
          <a:endParaRPr lang="en-US"/>
        </a:p>
      </dgm:t>
    </dgm:pt>
    <dgm:pt modelId="{90B70848-686A-4AB0-A830-E76ED86E0801}" type="sibTrans" cxnId="{2B320FC8-5779-4B84-BA31-41FDA9590359}">
      <dgm:prSet/>
      <dgm:spPr/>
      <dgm:t>
        <a:bodyPr/>
        <a:lstStyle/>
        <a:p>
          <a:endParaRPr lang="en-US"/>
        </a:p>
      </dgm:t>
    </dgm:pt>
    <dgm:pt modelId="{9B0BF67C-7571-42A5-A21C-BCC4C5A0BDD0}">
      <dgm:prSet/>
      <dgm:spPr/>
      <dgm:t>
        <a:bodyPr/>
        <a:lstStyle/>
        <a:p>
          <a:r>
            <a:rPr lang="en-GB"/>
            <a:t>Take 5 minutes to research what these are and feedback to the group.</a:t>
          </a:r>
          <a:endParaRPr lang="en-US"/>
        </a:p>
      </dgm:t>
    </dgm:pt>
    <dgm:pt modelId="{DAF1761F-A457-4D95-8AB2-CB46D666B286}" type="parTrans" cxnId="{E67B7C4F-1F17-49E9-9B86-2F8B18F72BD2}">
      <dgm:prSet/>
      <dgm:spPr/>
      <dgm:t>
        <a:bodyPr/>
        <a:lstStyle/>
        <a:p>
          <a:endParaRPr lang="en-US"/>
        </a:p>
      </dgm:t>
    </dgm:pt>
    <dgm:pt modelId="{EE7D968F-5F14-4C0F-BCB6-180BCCB3017A}" type="sibTrans" cxnId="{E67B7C4F-1F17-49E9-9B86-2F8B18F72BD2}">
      <dgm:prSet/>
      <dgm:spPr/>
      <dgm:t>
        <a:bodyPr/>
        <a:lstStyle/>
        <a:p>
          <a:endParaRPr lang="en-US"/>
        </a:p>
      </dgm:t>
    </dgm:pt>
    <dgm:pt modelId="{BE973D03-F872-4951-88EB-32F4C3A3292D}" type="pres">
      <dgm:prSet presAssocID="{25E7A8A7-8FD9-4624-967E-BB1EE907E5E5}" presName="hierChild1" presStyleCnt="0">
        <dgm:presLayoutVars>
          <dgm:chPref val="1"/>
          <dgm:dir/>
          <dgm:animOne val="branch"/>
          <dgm:animLvl val="lvl"/>
          <dgm:resizeHandles/>
        </dgm:presLayoutVars>
      </dgm:prSet>
      <dgm:spPr/>
    </dgm:pt>
    <dgm:pt modelId="{ECDDFA02-CB8C-4479-BD2F-5E0963AD391F}" type="pres">
      <dgm:prSet presAssocID="{9244471E-26ED-41D3-912D-8C885D7DBDC4}" presName="hierRoot1" presStyleCnt="0"/>
      <dgm:spPr/>
    </dgm:pt>
    <dgm:pt modelId="{BBB32B6F-8BA9-4122-93C0-34A4A5461453}" type="pres">
      <dgm:prSet presAssocID="{9244471E-26ED-41D3-912D-8C885D7DBDC4}" presName="composite" presStyleCnt="0"/>
      <dgm:spPr/>
    </dgm:pt>
    <dgm:pt modelId="{0F4DE3C2-1BD5-42E3-B71D-05A8B910BDE7}" type="pres">
      <dgm:prSet presAssocID="{9244471E-26ED-41D3-912D-8C885D7DBDC4}" presName="background" presStyleLbl="node0" presStyleIdx="0" presStyleCnt="2"/>
      <dgm:spPr/>
    </dgm:pt>
    <dgm:pt modelId="{00728C93-316E-40D0-A776-366BCF8C2F7E}" type="pres">
      <dgm:prSet presAssocID="{9244471E-26ED-41D3-912D-8C885D7DBDC4}" presName="text" presStyleLbl="fgAcc0" presStyleIdx="0" presStyleCnt="2">
        <dgm:presLayoutVars>
          <dgm:chPref val="3"/>
        </dgm:presLayoutVars>
      </dgm:prSet>
      <dgm:spPr/>
    </dgm:pt>
    <dgm:pt modelId="{74927DF4-D02F-4C2E-B42C-1324C9F5D27F}" type="pres">
      <dgm:prSet presAssocID="{9244471E-26ED-41D3-912D-8C885D7DBDC4}" presName="hierChild2" presStyleCnt="0"/>
      <dgm:spPr/>
    </dgm:pt>
    <dgm:pt modelId="{F42958E4-410B-45EA-ABC0-ABB8C11A99A5}" type="pres">
      <dgm:prSet presAssocID="{9B0BF67C-7571-42A5-A21C-BCC4C5A0BDD0}" presName="hierRoot1" presStyleCnt="0"/>
      <dgm:spPr/>
    </dgm:pt>
    <dgm:pt modelId="{6ED8EA42-7F98-4A91-B961-BDFA18E55E2A}" type="pres">
      <dgm:prSet presAssocID="{9B0BF67C-7571-42A5-A21C-BCC4C5A0BDD0}" presName="composite" presStyleCnt="0"/>
      <dgm:spPr/>
    </dgm:pt>
    <dgm:pt modelId="{72F89F48-1D4C-4D1E-A690-35D62CC427E3}" type="pres">
      <dgm:prSet presAssocID="{9B0BF67C-7571-42A5-A21C-BCC4C5A0BDD0}" presName="background" presStyleLbl="node0" presStyleIdx="1" presStyleCnt="2"/>
      <dgm:spPr/>
    </dgm:pt>
    <dgm:pt modelId="{DF903384-E001-4A87-9E6D-C5F52CE3C224}" type="pres">
      <dgm:prSet presAssocID="{9B0BF67C-7571-42A5-A21C-BCC4C5A0BDD0}" presName="text" presStyleLbl="fgAcc0" presStyleIdx="1" presStyleCnt="2">
        <dgm:presLayoutVars>
          <dgm:chPref val="3"/>
        </dgm:presLayoutVars>
      </dgm:prSet>
      <dgm:spPr/>
    </dgm:pt>
    <dgm:pt modelId="{D589AEE2-BF0A-4517-A094-60533A7BD262}" type="pres">
      <dgm:prSet presAssocID="{9B0BF67C-7571-42A5-A21C-BCC4C5A0BDD0}" presName="hierChild2" presStyleCnt="0"/>
      <dgm:spPr/>
    </dgm:pt>
  </dgm:ptLst>
  <dgm:cxnLst>
    <dgm:cxn modelId="{3825355C-1709-4A3E-BF39-ACD5A31098FE}" type="presOf" srcId="{25E7A8A7-8FD9-4624-967E-BB1EE907E5E5}" destId="{BE973D03-F872-4951-88EB-32F4C3A3292D}" srcOrd="0" destOrd="0" presId="urn:microsoft.com/office/officeart/2005/8/layout/hierarchy1"/>
    <dgm:cxn modelId="{E67B7C4F-1F17-49E9-9B86-2F8B18F72BD2}" srcId="{25E7A8A7-8FD9-4624-967E-BB1EE907E5E5}" destId="{9B0BF67C-7571-42A5-A21C-BCC4C5A0BDD0}" srcOrd="1" destOrd="0" parTransId="{DAF1761F-A457-4D95-8AB2-CB46D666B286}" sibTransId="{EE7D968F-5F14-4C0F-BCB6-180BCCB3017A}"/>
    <dgm:cxn modelId="{36907A5A-08F9-4A94-AEBD-49F94E0FB156}" type="presOf" srcId="{9244471E-26ED-41D3-912D-8C885D7DBDC4}" destId="{00728C93-316E-40D0-A776-366BCF8C2F7E}" srcOrd="0" destOrd="0" presId="urn:microsoft.com/office/officeart/2005/8/layout/hierarchy1"/>
    <dgm:cxn modelId="{2B320FC8-5779-4B84-BA31-41FDA9590359}" srcId="{25E7A8A7-8FD9-4624-967E-BB1EE907E5E5}" destId="{9244471E-26ED-41D3-912D-8C885D7DBDC4}" srcOrd="0" destOrd="0" parTransId="{D9638266-78BC-4BCF-9723-7599F3303E59}" sibTransId="{90B70848-686A-4AB0-A830-E76ED86E0801}"/>
    <dgm:cxn modelId="{22E249E0-0127-453B-B282-9EC2B58BD31E}" type="presOf" srcId="{9B0BF67C-7571-42A5-A21C-BCC4C5A0BDD0}" destId="{DF903384-E001-4A87-9E6D-C5F52CE3C224}" srcOrd="0" destOrd="0" presId="urn:microsoft.com/office/officeart/2005/8/layout/hierarchy1"/>
    <dgm:cxn modelId="{ECA487B2-B929-4EB7-AD81-BBC26CE18FCC}" type="presParOf" srcId="{BE973D03-F872-4951-88EB-32F4C3A3292D}" destId="{ECDDFA02-CB8C-4479-BD2F-5E0963AD391F}" srcOrd="0" destOrd="0" presId="urn:microsoft.com/office/officeart/2005/8/layout/hierarchy1"/>
    <dgm:cxn modelId="{FD3BF881-0945-4BFC-80BD-717FBE19295A}" type="presParOf" srcId="{ECDDFA02-CB8C-4479-BD2F-5E0963AD391F}" destId="{BBB32B6F-8BA9-4122-93C0-34A4A5461453}" srcOrd="0" destOrd="0" presId="urn:microsoft.com/office/officeart/2005/8/layout/hierarchy1"/>
    <dgm:cxn modelId="{A0715127-C6BF-45B6-A143-20A90E3F7A17}" type="presParOf" srcId="{BBB32B6F-8BA9-4122-93C0-34A4A5461453}" destId="{0F4DE3C2-1BD5-42E3-B71D-05A8B910BDE7}" srcOrd="0" destOrd="0" presId="urn:microsoft.com/office/officeart/2005/8/layout/hierarchy1"/>
    <dgm:cxn modelId="{0B9D5050-1361-4725-A4F0-025273BF0BB6}" type="presParOf" srcId="{BBB32B6F-8BA9-4122-93C0-34A4A5461453}" destId="{00728C93-316E-40D0-A776-366BCF8C2F7E}" srcOrd="1" destOrd="0" presId="urn:microsoft.com/office/officeart/2005/8/layout/hierarchy1"/>
    <dgm:cxn modelId="{DDFB3796-712A-4F51-9E20-84A21CBB20D8}" type="presParOf" srcId="{ECDDFA02-CB8C-4479-BD2F-5E0963AD391F}" destId="{74927DF4-D02F-4C2E-B42C-1324C9F5D27F}" srcOrd="1" destOrd="0" presId="urn:microsoft.com/office/officeart/2005/8/layout/hierarchy1"/>
    <dgm:cxn modelId="{43E25866-E0ED-4EF9-8501-96367942B573}" type="presParOf" srcId="{BE973D03-F872-4951-88EB-32F4C3A3292D}" destId="{F42958E4-410B-45EA-ABC0-ABB8C11A99A5}" srcOrd="1" destOrd="0" presId="urn:microsoft.com/office/officeart/2005/8/layout/hierarchy1"/>
    <dgm:cxn modelId="{D570C802-1ABF-406E-A77A-6C4995CD2278}" type="presParOf" srcId="{F42958E4-410B-45EA-ABC0-ABB8C11A99A5}" destId="{6ED8EA42-7F98-4A91-B961-BDFA18E55E2A}" srcOrd="0" destOrd="0" presId="urn:microsoft.com/office/officeart/2005/8/layout/hierarchy1"/>
    <dgm:cxn modelId="{FA946108-AD45-4228-9AA1-C7D751DF1359}" type="presParOf" srcId="{6ED8EA42-7F98-4A91-B961-BDFA18E55E2A}" destId="{72F89F48-1D4C-4D1E-A690-35D62CC427E3}" srcOrd="0" destOrd="0" presId="urn:microsoft.com/office/officeart/2005/8/layout/hierarchy1"/>
    <dgm:cxn modelId="{4D38883E-D861-4D75-971A-D2BA11BD8340}" type="presParOf" srcId="{6ED8EA42-7F98-4A91-B961-BDFA18E55E2A}" destId="{DF903384-E001-4A87-9E6D-C5F52CE3C224}" srcOrd="1" destOrd="0" presId="urn:microsoft.com/office/officeart/2005/8/layout/hierarchy1"/>
    <dgm:cxn modelId="{D9124808-A912-4E65-8F3E-C8A76BCB1D72}" type="presParOf" srcId="{F42958E4-410B-45EA-ABC0-ABB8C11A99A5}" destId="{D589AEE2-BF0A-4517-A094-60533A7BD26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7ED6C7E-24C2-4078-869A-CF841423843D}"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D6CACE89-8D47-460E-B402-50C519A0676E}">
      <dgm:prSet/>
      <dgm:spPr/>
      <dgm:t>
        <a:bodyPr/>
        <a:lstStyle/>
        <a:p>
          <a:pPr>
            <a:lnSpc>
              <a:spcPct val="100000"/>
            </a:lnSpc>
          </a:pPr>
          <a:r>
            <a:rPr lang="en-GB"/>
            <a:t>- Did the individuals take '' Reasonable care''. </a:t>
          </a:r>
          <a:endParaRPr lang="en-US"/>
        </a:p>
      </dgm:t>
    </dgm:pt>
    <dgm:pt modelId="{9F46D8CB-3686-4C4B-A37F-630A19A4599D}" type="parTrans" cxnId="{1D1D5C91-30C7-4754-A0A7-9B322FD96682}">
      <dgm:prSet/>
      <dgm:spPr/>
      <dgm:t>
        <a:bodyPr/>
        <a:lstStyle/>
        <a:p>
          <a:endParaRPr lang="en-US"/>
        </a:p>
      </dgm:t>
    </dgm:pt>
    <dgm:pt modelId="{B8EDEF76-5E5C-45C8-A945-70679F954DA4}" type="sibTrans" cxnId="{1D1D5C91-30C7-4754-A0A7-9B322FD96682}">
      <dgm:prSet/>
      <dgm:spPr/>
      <dgm:t>
        <a:bodyPr/>
        <a:lstStyle/>
        <a:p>
          <a:endParaRPr lang="en-US"/>
        </a:p>
      </dgm:t>
    </dgm:pt>
    <dgm:pt modelId="{C47C2126-52A7-4EB5-A621-9D9B154D6D3B}">
      <dgm:prSet/>
      <dgm:spPr/>
      <dgm:t>
        <a:bodyPr/>
        <a:lstStyle/>
        <a:p>
          <a:pPr>
            <a:lnSpc>
              <a:spcPct val="100000"/>
            </a:lnSpc>
          </a:pPr>
          <a:r>
            <a:rPr lang="en-GB"/>
            <a:t>- S.58(1). </a:t>
          </a:r>
          <a:endParaRPr lang="en-US"/>
        </a:p>
      </dgm:t>
    </dgm:pt>
    <dgm:pt modelId="{3B09EE21-4094-424D-A1BF-0AC0C213AB65}" type="parTrans" cxnId="{1E28FC39-800E-4C80-91D0-C0D4C517D47D}">
      <dgm:prSet/>
      <dgm:spPr/>
      <dgm:t>
        <a:bodyPr/>
        <a:lstStyle/>
        <a:p>
          <a:endParaRPr lang="en-US"/>
        </a:p>
      </dgm:t>
    </dgm:pt>
    <dgm:pt modelId="{B834D09A-1AE0-4015-8E37-9E93BCBD9C3F}" type="sibTrans" cxnId="{1E28FC39-800E-4C80-91D0-C0D4C517D47D}">
      <dgm:prSet/>
      <dgm:spPr/>
      <dgm:t>
        <a:bodyPr/>
        <a:lstStyle/>
        <a:p>
          <a:endParaRPr lang="en-US"/>
        </a:p>
      </dgm:t>
    </dgm:pt>
    <dgm:pt modelId="{88872260-2750-43EA-A3C2-2EF1A34D71E5}">
      <dgm:prSet/>
      <dgm:spPr/>
      <dgm:t>
        <a:bodyPr/>
        <a:lstStyle/>
        <a:p>
          <a:pPr>
            <a:lnSpc>
              <a:spcPct val="100000"/>
            </a:lnSpc>
          </a:pPr>
          <a:r>
            <a:rPr lang="en-GB"/>
            <a:t>- ''Can use the Mills case to decide reasonable foreseeability''. </a:t>
          </a:r>
          <a:endParaRPr lang="en-US"/>
        </a:p>
      </dgm:t>
    </dgm:pt>
    <dgm:pt modelId="{A966C256-7447-403C-8157-4359F640089F}" type="parTrans" cxnId="{07606D45-EBB6-4E83-A82D-F11CF6EFD12E}">
      <dgm:prSet/>
      <dgm:spPr/>
      <dgm:t>
        <a:bodyPr/>
        <a:lstStyle/>
        <a:p>
          <a:endParaRPr lang="en-US"/>
        </a:p>
      </dgm:t>
    </dgm:pt>
    <dgm:pt modelId="{F020B719-7DD1-43D3-973B-5663EA6BD7A7}" type="sibTrans" cxnId="{07606D45-EBB6-4E83-A82D-F11CF6EFD12E}">
      <dgm:prSet/>
      <dgm:spPr/>
      <dgm:t>
        <a:bodyPr/>
        <a:lstStyle/>
        <a:p>
          <a:endParaRPr lang="en-US"/>
        </a:p>
      </dgm:t>
    </dgm:pt>
    <dgm:pt modelId="{EBB98D43-9383-4DBC-AF96-F00CBBBCC418}" type="pres">
      <dgm:prSet presAssocID="{97ED6C7E-24C2-4078-869A-CF841423843D}" presName="vert0" presStyleCnt="0">
        <dgm:presLayoutVars>
          <dgm:dir/>
          <dgm:animOne val="branch"/>
          <dgm:animLvl val="lvl"/>
        </dgm:presLayoutVars>
      </dgm:prSet>
      <dgm:spPr/>
    </dgm:pt>
    <dgm:pt modelId="{2AB8458F-860B-42F6-A2DE-E27813B33C0B}" type="pres">
      <dgm:prSet presAssocID="{D6CACE89-8D47-460E-B402-50C519A0676E}" presName="thickLine" presStyleLbl="alignNode1" presStyleIdx="0" presStyleCnt="3"/>
      <dgm:spPr/>
    </dgm:pt>
    <dgm:pt modelId="{DE6C3EED-798A-4FEF-9F6E-5EF4EB72BE15}" type="pres">
      <dgm:prSet presAssocID="{D6CACE89-8D47-460E-B402-50C519A0676E}" presName="horz1" presStyleCnt="0"/>
      <dgm:spPr/>
    </dgm:pt>
    <dgm:pt modelId="{35862B99-5322-4A49-AAA8-BB85076811AF}" type="pres">
      <dgm:prSet presAssocID="{D6CACE89-8D47-460E-B402-50C519A0676E}" presName="tx1" presStyleLbl="revTx" presStyleIdx="0" presStyleCnt="3"/>
      <dgm:spPr/>
    </dgm:pt>
    <dgm:pt modelId="{0CC3B016-B7D2-4206-ABF3-93A58EAB27DA}" type="pres">
      <dgm:prSet presAssocID="{D6CACE89-8D47-460E-B402-50C519A0676E}" presName="vert1" presStyleCnt="0"/>
      <dgm:spPr/>
    </dgm:pt>
    <dgm:pt modelId="{4CF0A76B-866F-467F-891A-BCFD03BAB689}" type="pres">
      <dgm:prSet presAssocID="{C47C2126-52A7-4EB5-A621-9D9B154D6D3B}" presName="thickLine" presStyleLbl="alignNode1" presStyleIdx="1" presStyleCnt="3"/>
      <dgm:spPr/>
    </dgm:pt>
    <dgm:pt modelId="{4CC4B404-39D3-47AA-AA99-4922725AD4DA}" type="pres">
      <dgm:prSet presAssocID="{C47C2126-52A7-4EB5-A621-9D9B154D6D3B}" presName="horz1" presStyleCnt="0"/>
      <dgm:spPr/>
    </dgm:pt>
    <dgm:pt modelId="{9AD45962-3B8F-4C1D-8F98-DE53F5C73EF3}" type="pres">
      <dgm:prSet presAssocID="{C47C2126-52A7-4EB5-A621-9D9B154D6D3B}" presName="tx1" presStyleLbl="revTx" presStyleIdx="1" presStyleCnt="3"/>
      <dgm:spPr/>
    </dgm:pt>
    <dgm:pt modelId="{59CC4FAC-1F5B-4FA6-A105-72EA2DB3EAEC}" type="pres">
      <dgm:prSet presAssocID="{C47C2126-52A7-4EB5-A621-9D9B154D6D3B}" presName="vert1" presStyleCnt="0"/>
      <dgm:spPr/>
    </dgm:pt>
    <dgm:pt modelId="{FD899A4E-8ED1-4771-8D3F-2668266E67EF}" type="pres">
      <dgm:prSet presAssocID="{88872260-2750-43EA-A3C2-2EF1A34D71E5}" presName="thickLine" presStyleLbl="alignNode1" presStyleIdx="2" presStyleCnt="3"/>
      <dgm:spPr/>
    </dgm:pt>
    <dgm:pt modelId="{BCFBA596-3EFA-45BD-AE37-13B237C75D96}" type="pres">
      <dgm:prSet presAssocID="{88872260-2750-43EA-A3C2-2EF1A34D71E5}" presName="horz1" presStyleCnt="0"/>
      <dgm:spPr/>
    </dgm:pt>
    <dgm:pt modelId="{D7036A25-F77A-47FF-9C33-B71D33F8049A}" type="pres">
      <dgm:prSet presAssocID="{88872260-2750-43EA-A3C2-2EF1A34D71E5}" presName="tx1" presStyleLbl="revTx" presStyleIdx="2" presStyleCnt="3"/>
      <dgm:spPr/>
    </dgm:pt>
    <dgm:pt modelId="{C8FE8802-A112-47F0-9421-8997BF9323BE}" type="pres">
      <dgm:prSet presAssocID="{88872260-2750-43EA-A3C2-2EF1A34D71E5}" presName="vert1" presStyleCnt="0"/>
      <dgm:spPr/>
    </dgm:pt>
  </dgm:ptLst>
  <dgm:cxnLst>
    <dgm:cxn modelId="{94345D39-4273-459B-AA3C-11925F1E12C9}" type="presOf" srcId="{D6CACE89-8D47-460E-B402-50C519A0676E}" destId="{35862B99-5322-4A49-AAA8-BB85076811AF}" srcOrd="0" destOrd="0" presId="urn:microsoft.com/office/officeart/2008/layout/LinedList"/>
    <dgm:cxn modelId="{1E28FC39-800E-4C80-91D0-C0D4C517D47D}" srcId="{97ED6C7E-24C2-4078-869A-CF841423843D}" destId="{C47C2126-52A7-4EB5-A621-9D9B154D6D3B}" srcOrd="1" destOrd="0" parTransId="{3B09EE21-4094-424D-A1BF-0AC0C213AB65}" sibTransId="{B834D09A-1AE0-4015-8E37-9E93BCBD9C3F}"/>
    <dgm:cxn modelId="{07606D45-EBB6-4E83-A82D-F11CF6EFD12E}" srcId="{97ED6C7E-24C2-4078-869A-CF841423843D}" destId="{88872260-2750-43EA-A3C2-2EF1A34D71E5}" srcOrd="2" destOrd="0" parTransId="{A966C256-7447-403C-8157-4359F640089F}" sibTransId="{F020B719-7DD1-43D3-973B-5663EA6BD7A7}"/>
    <dgm:cxn modelId="{77BEFA7C-3D52-4F0F-92C7-82A674D9F685}" type="presOf" srcId="{C47C2126-52A7-4EB5-A621-9D9B154D6D3B}" destId="{9AD45962-3B8F-4C1D-8F98-DE53F5C73EF3}" srcOrd="0" destOrd="0" presId="urn:microsoft.com/office/officeart/2008/layout/LinedList"/>
    <dgm:cxn modelId="{1D1D5C91-30C7-4754-A0A7-9B322FD96682}" srcId="{97ED6C7E-24C2-4078-869A-CF841423843D}" destId="{D6CACE89-8D47-460E-B402-50C519A0676E}" srcOrd="0" destOrd="0" parTransId="{9F46D8CB-3686-4C4B-A37F-630A19A4599D}" sibTransId="{B8EDEF76-5E5C-45C8-A945-70679F954DA4}"/>
    <dgm:cxn modelId="{25B67AE8-C2B7-4989-A7A2-74DCC622B55D}" type="presOf" srcId="{88872260-2750-43EA-A3C2-2EF1A34D71E5}" destId="{D7036A25-F77A-47FF-9C33-B71D33F8049A}" srcOrd="0" destOrd="0" presId="urn:microsoft.com/office/officeart/2008/layout/LinedList"/>
    <dgm:cxn modelId="{6A5F87F7-01A5-466D-9C52-5CB7BF25EECB}" type="presOf" srcId="{97ED6C7E-24C2-4078-869A-CF841423843D}" destId="{EBB98D43-9383-4DBC-AF96-F00CBBBCC418}" srcOrd="0" destOrd="0" presId="urn:microsoft.com/office/officeart/2008/layout/LinedList"/>
    <dgm:cxn modelId="{E957A6E1-DEE4-4210-9383-04A8D3677B94}" type="presParOf" srcId="{EBB98D43-9383-4DBC-AF96-F00CBBBCC418}" destId="{2AB8458F-860B-42F6-A2DE-E27813B33C0B}" srcOrd="0" destOrd="0" presId="urn:microsoft.com/office/officeart/2008/layout/LinedList"/>
    <dgm:cxn modelId="{3271F9DE-26E2-4269-8650-2E38562FD833}" type="presParOf" srcId="{EBB98D43-9383-4DBC-AF96-F00CBBBCC418}" destId="{DE6C3EED-798A-4FEF-9F6E-5EF4EB72BE15}" srcOrd="1" destOrd="0" presId="urn:microsoft.com/office/officeart/2008/layout/LinedList"/>
    <dgm:cxn modelId="{DEA6517A-8118-4B63-9BFD-C5BBE3F33481}" type="presParOf" srcId="{DE6C3EED-798A-4FEF-9F6E-5EF4EB72BE15}" destId="{35862B99-5322-4A49-AAA8-BB85076811AF}" srcOrd="0" destOrd="0" presId="urn:microsoft.com/office/officeart/2008/layout/LinedList"/>
    <dgm:cxn modelId="{00EB8713-55CA-481D-BE78-43E724C833D6}" type="presParOf" srcId="{DE6C3EED-798A-4FEF-9F6E-5EF4EB72BE15}" destId="{0CC3B016-B7D2-4206-ABF3-93A58EAB27DA}" srcOrd="1" destOrd="0" presId="urn:microsoft.com/office/officeart/2008/layout/LinedList"/>
    <dgm:cxn modelId="{077C78CD-2E59-452A-A68F-05882234C346}" type="presParOf" srcId="{EBB98D43-9383-4DBC-AF96-F00CBBBCC418}" destId="{4CF0A76B-866F-467F-891A-BCFD03BAB689}" srcOrd="2" destOrd="0" presId="urn:microsoft.com/office/officeart/2008/layout/LinedList"/>
    <dgm:cxn modelId="{4F920EE7-4DEB-4E40-8ED5-F727AC1A01FF}" type="presParOf" srcId="{EBB98D43-9383-4DBC-AF96-F00CBBBCC418}" destId="{4CC4B404-39D3-47AA-AA99-4922725AD4DA}" srcOrd="3" destOrd="0" presId="urn:microsoft.com/office/officeart/2008/layout/LinedList"/>
    <dgm:cxn modelId="{433C8C33-DC7A-47A8-BB9D-7AB498C2166C}" type="presParOf" srcId="{4CC4B404-39D3-47AA-AA99-4922725AD4DA}" destId="{9AD45962-3B8F-4C1D-8F98-DE53F5C73EF3}" srcOrd="0" destOrd="0" presId="urn:microsoft.com/office/officeart/2008/layout/LinedList"/>
    <dgm:cxn modelId="{F8B6758A-89E2-4623-A1E4-D3BB0E1CD483}" type="presParOf" srcId="{4CC4B404-39D3-47AA-AA99-4922725AD4DA}" destId="{59CC4FAC-1F5B-4FA6-A105-72EA2DB3EAEC}" srcOrd="1" destOrd="0" presId="urn:microsoft.com/office/officeart/2008/layout/LinedList"/>
    <dgm:cxn modelId="{FA31ADE1-AF4E-4558-9C96-1D93ED651A73}" type="presParOf" srcId="{EBB98D43-9383-4DBC-AF96-F00CBBBCC418}" destId="{FD899A4E-8ED1-4771-8D3F-2668266E67EF}" srcOrd="4" destOrd="0" presId="urn:microsoft.com/office/officeart/2008/layout/LinedList"/>
    <dgm:cxn modelId="{5FD5868B-43B5-47C1-8070-391DAED99500}" type="presParOf" srcId="{EBB98D43-9383-4DBC-AF96-F00CBBBCC418}" destId="{BCFBA596-3EFA-45BD-AE37-13B237C75D96}" srcOrd="5" destOrd="0" presId="urn:microsoft.com/office/officeart/2008/layout/LinedList"/>
    <dgm:cxn modelId="{DE707679-AC9F-4DC8-B5A7-DC79E9B90D77}" type="presParOf" srcId="{BCFBA596-3EFA-45BD-AE37-13B237C75D96}" destId="{D7036A25-F77A-47FF-9C33-B71D33F8049A}" srcOrd="0" destOrd="0" presId="urn:microsoft.com/office/officeart/2008/layout/LinedList"/>
    <dgm:cxn modelId="{6D85CBCA-E469-4D6C-B52F-5E3AACD09311}" type="presParOf" srcId="{BCFBA596-3EFA-45BD-AE37-13B237C75D96}" destId="{C8FE8802-A112-47F0-9421-8997BF9323B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1DE678D-A0B1-4BDB-9E16-FB8712AB4642}"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D6A9DD89-EA30-4D0D-996E-57E8B52DC731}">
      <dgm:prSet/>
      <dgm:spPr/>
      <dgm:t>
        <a:bodyPr/>
        <a:lstStyle/>
        <a:p>
          <a:r>
            <a:rPr lang="en-GB"/>
            <a:t>- Ability to use private land. </a:t>
          </a:r>
          <a:endParaRPr lang="en-US"/>
        </a:p>
      </dgm:t>
    </dgm:pt>
    <dgm:pt modelId="{FE865E9D-3960-450A-B44E-E95C78A509B9}" type="parTrans" cxnId="{0FCBCAEC-D210-4442-9FF3-D61EAE344649}">
      <dgm:prSet/>
      <dgm:spPr/>
      <dgm:t>
        <a:bodyPr/>
        <a:lstStyle/>
        <a:p>
          <a:endParaRPr lang="en-US"/>
        </a:p>
      </dgm:t>
    </dgm:pt>
    <dgm:pt modelId="{2C7629C4-CD76-44B2-9C6D-D0239B62F82F}" type="sibTrans" cxnId="{0FCBCAEC-D210-4442-9FF3-D61EAE344649}">
      <dgm:prSet/>
      <dgm:spPr/>
      <dgm:t>
        <a:bodyPr/>
        <a:lstStyle/>
        <a:p>
          <a:endParaRPr lang="en-US"/>
        </a:p>
      </dgm:t>
    </dgm:pt>
    <dgm:pt modelId="{1AC2FE4F-2443-43BE-B96B-2A2C76671FA7}">
      <dgm:prSet/>
      <dgm:spPr/>
      <dgm:t>
        <a:bodyPr/>
        <a:lstStyle/>
        <a:p>
          <a:r>
            <a:rPr lang="en-GB"/>
            <a:t>- Can claim for in a number of areas. </a:t>
          </a:r>
          <a:endParaRPr lang="en-US"/>
        </a:p>
      </dgm:t>
    </dgm:pt>
    <dgm:pt modelId="{148A6E59-C266-4986-9D41-27BDFF3AA593}" type="parTrans" cxnId="{1B1C5D25-C768-4FE8-9F26-0EC67CDC1177}">
      <dgm:prSet/>
      <dgm:spPr/>
      <dgm:t>
        <a:bodyPr/>
        <a:lstStyle/>
        <a:p>
          <a:endParaRPr lang="en-US"/>
        </a:p>
      </dgm:t>
    </dgm:pt>
    <dgm:pt modelId="{839F61FE-5F8E-4EBF-8091-B2015F37A113}" type="sibTrans" cxnId="{1B1C5D25-C768-4FE8-9F26-0EC67CDC1177}">
      <dgm:prSet/>
      <dgm:spPr/>
      <dgm:t>
        <a:bodyPr/>
        <a:lstStyle/>
        <a:p>
          <a:endParaRPr lang="en-US"/>
        </a:p>
      </dgm:t>
    </dgm:pt>
    <dgm:pt modelId="{601169E1-5821-465E-9233-75E11949A501}">
      <dgm:prSet/>
      <dgm:spPr/>
      <dgm:t>
        <a:bodyPr/>
        <a:lstStyle/>
        <a:p>
          <a:r>
            <a:rPr lang="en-GB"/>
            <a:t>- Three types; </a:t>
          </a:r>
          <a:endParaRPr lang="en-US"/>
        </a:p>
      </dgm:t>
    </dgm:pt>
    <dgm:pt modelId="{10B72C90-C50A-401F-9657-D6140C75D49E}" type="parTrans" cxnId="{6CF579E9-A74D-434C-9127-C897F2F2BE89}">
      <dgm:prSet/>
      <dgm:spPr/>
      <dgm:t>
        <a:bodyPr/>
        <a:lstStyle/>
        <a:p>
          <a:endParaRPr lang="en-US"/>
        </a:p>
      </dgm:t>
    </dgm:pt>
    <dgm:pt modelId="{5F1E17C5-07A7-47E4-A597-5A8111381C31}" type="sibTrans" cxnId="{6CF579E9-A74D-434C-9127-C897F2F2BE89}">
      <dgm:prSet/>
      <dgm:spPr/>
      <dgm:t>
        <a:bodyPr/>
        <a:lstStyle/>
        <a:p>
          <a:endParaRPr lang="en-US"/>
        </a:p>
      </dgm:t>
    </dgm:pt>
    <dgm:pt modelId="{D3A5CFBB-A91E-4522-81AB-25933918F803}">
      <dgm:prSet/>
      <dgm:spPr/>
      <dgm:t>
        <a:bodyPr/>
        <a:lstStyle/>
        <a:p>
          <a:r>
            <a:rPr lang="en-GB"/>
            <a:t>1. Footpaths. </a:t>
          </a:r>
          <a:endParaRPr lang="en-US"/>
        </a:p>
      </dgm:t>
    </dgm:pt>
    <dgm:pt modelId="{184379F7-10AD-430A-AF5C-9906FF0D3ABC}" type="parTrans" cxnId="{76EA3F1E-A656-45BD-B23E-232F94E0818C}">
      <dgm:prSet/>
      <dgm:spPr/>
      <dgm:t>
        <a:bodyPr/>
        <a:lstStyle/>
        <a:p>
          <a:endParaRPr lang="en-US"/>
        </a:p>
      </dgm:t>
    </dgm:pt>
    <dgm:pt modelId="{1EF1A689-44AD-4DFB-86C4-63DC80DDA083}" type="sibTrans" cxnId="{76EA3F1E-A656-45BD-B23E-232F94E0818C}">
      <dgm:prSet/>
      <dgm:spPr/>
      <dgm:t>
        <a:bodyPr/>
        <a:lstStyle/>
        <a:p>
          <a:endParaRPr lang="en-US"/>
        </a:p>
      </dgm:t>
    </dgm:pt>
    <dgm:pt modelId="{2368C5F2-5C07-4D8E-B6DC-8A1B55410DFB}">
      <dgm:prSet/>
      <dgm:spPr/>
      <dgm:t>
        <a:bodyPr/>
        <a:lstStyle/>
        <a:p>
          <a:r>
            <a:rPr lang="en-GB"/>
            <a:t>2. Bridleways. </a:t>
          </a:r>
          <a:endParaRPr lang="en-US"/>
        </a:p>
      </dgm:t>
    </dgm:pt>
    <dgm:pt modelId="{3F8DFDA7-713A-43B6-A609-7AF17BF9CFAA}" type="parTrans" cxnId="{583CBDE0-89C1-4BD3-B289-3A6241594DEB}">
      <dgm:prSet/>
      <dgm:spPr/>
      <dgm:t>
        <a:bodyPr/>
        <a:lstStyle/>
        <a:p>
          <a:endParaRPr lang="en-US"/>
        </a:p>
      </dgm:t>
    </dgm:pt>
    <dgm:pt modelId="{208753FD-E437-43DB-B6CC-CB089C8110C8}" type="sibTrans" cxnId="{583CBDE0-89C1-4BD3-B289-3A6241594DEB}">
      <dgm:prSet/>
      <dgm:spPr/>
      <dgm:t>
        <a:bodyPr/>
        <a:lstStyle/>
        <a:p>
          <a:endParaRPr lang="en-US"/>
        </a:p>
      </dgm:t>
    </dgm:pt>
    <dgm:pt modelId="{444B8936-CD2C-42D9-91B7-CA6726246B33}">
      <dgm:prSet/>
      <dgm:spPr/>
      <dgm:t>
        <a:bodyPr/>
        <a:lstStyle/>
        <a:p>
          <a:r>
            <a:rPr lang="en-GB"/>
            <a:t>3. Roads. </a:t>
          </a:r>
          <a:endParaRPr lang="en-US"/>
        </a:p>
      </dgm:t>
    </dgm:pt>
    <dgm:pt modelId="{9CA5C985-02FA-4785-A227-8D0CFEC1DE05}" type="parTrans" cxnId="{D115080E-9693-4E12-970B-A0F3D58C6175}">
      <dgm:prSet/>
      <dgm:spPr/>
      <dgm:t>
        <a:bodyPr/>
        <a:lstStyle/>
        <a:p>
          <a:endParaRPr lang="en-US"/>
        </a:p>
      </dgm:t>
    </dgm:pt>
    <dgm:pt modelId="{9A695BF4-9EC4-4044-AC53-89E8E71712C6}" type="sibTrans" cxnId="{D115080E-9693-4E12-970B-A0F3D58C6175}">
      <dgm:prSet/>
      <dgm:spPr/>
      <dgm:t>
        <a:bodyPr/>
        <a:lstStyle/>
        <a:p>
          <a:endParaRPr lang="en-US"/>
        </a:p>
      </dgm:t>
    </dgm:pt>
    <dgm:pt modelId="{E86FA950-3953-4AC9-A1DE-86AC5F9C000E}">
      <dgm:prSet/>
      <dgm:spPr/>
      <dgm:t>
        <a:bodyPr/>
        <a:lstStyle/>
        <a:p>
          <a:r>
            <a:rPr lang="en-GB"/>
            <a:t>S.36(b) of the Highway Act 1980. </a:t>
          </a:r>
          <a:endParaRPr lang="en-US"/>
        </a:p>
      </dgm:t>
    </dgm:pt>
    <dgm:pt modelId="{CB88C3F8-79BC-4508-87C1-868FF16BF52F}" type="parTrans" cxnId="{E656E3CB-E935-468E-A22A-ED4E39BEB948}">
      <dgm:prSet/>
      <dgm:spPr/>
      <dgm:t>
        <a:bodyPr/>
        <a:lstStyle/>
        <a:p>
          <a:endParaRPr lang="en-US"/>
        </a:p>
      </dgm:t>
    </dgm:pt>
    <dgm:pt modelId="{11C6F2E3-6429-4E9E-BDA2-8FC8A271C191}" type="sibTrans" cxnId="{E656E3CB-E935-468E-A22A-ED4E39BEB948}">
      <dgm:prSet/>
      <dgm:spPr/>
      <dgm:t>
        <a:bodyPr/>
        <a:lstStyle/>
        <a:p>
          <a:endParaRPr lang="en-US"/>
        </a:p>
      </dgm:t>
    </dgm:pt>
    <dgm:pt modelId="{A568A489-5A99-4883-B4C9-B209034E28D7}" type="pres">
      <dgm:prSet presAssocID="{01DE678D-A0B1-4BDB-9E16-FB8712AB4642}" presName="diagram" presStyleCnt="0">
        <dgm:presLayoutVars>
          <dgm:dir/>
          <dgm:resizeHandles val="exact"/>
        </dgm:presLayoutVars>
      </dgm:prSet>
      <dgm:spPr/>
    </dgm:pt>
    <dgm:pt modelId="{5AE28F5D-B3DD-4B5E-A944-01ECC5309F38}" type="pres">
      <dgm:prSet presAssocID="{D6A9DD89-EA30-4D0D-996E-57E8B52DC731}" presName="node" presStyleLbl="node1" presStyleIdx="0" presStyleCnt="7">
        <dgm:presLayoutVars>
          <dgm:bulletEnabled val="1"/>
        </dgm:presLayoutVars>
      </dgm:prSet>
      <dgm:spPr/>
    </dgm:pt>
    <dgm:pt modelId="{0DF9A80A-A6B5-4CB2-8F8A-1F3079331C46}" type="pres">
      <dgm:prSet presAssocID="{2C7629C4-CD76-44B2-9C6D-D0239B62F82F}" presName="sibTrans" presStyleCnt="0"/>
      <dgm:spPr/>
    </dgm:pt>
    <dgm:pt modelId="{4C5B6792-86E7-4C88-B666-C1F10F5E8C6A}" type="pres">
      <dgm:prSet presAssocID="{1AC2FE4F-2443-43BE-B96B-2A2C76671FA7}" presName="node" presStyleLbl="node1" presStyleIdx="1" presStyleCnt="7">
        <dgm:presLayoutVars>
          <dgm:bulletEnabled val="1"/>
        </dgm:presLayoutVars>
      </dgm:prSet>
      <dgm:spPr/>
    </dgm:pt>
    <dgm:pt modelId="{8BDF2FC6-3F43-4D68-875A-45E1A712F6C5}" type="pres">
      <dgm:prSet presAssocID="{839F61FE-5F8E-4EBF-8091-B2015F37A113}" presName="sibTrans" presStyleCnt="0"/>
      <dgm:spPr/>
    </dgm:pt>
    <dgm:pt modelId="{F9C8F8FC-5671-4A92-A5CE-F5053CD02CFE}" type="pres">
      <dgm:prSet presAssocID="{601169E1-5821-465E-9233-75E11949A501}" presName="node" presStyleLbl="node1" presStyleIdx="2" presStyleCnt="7">
        <dgm:presLayoutVars>
          <dgm:bulletEnabled val="1"/>
        </dgm:presLayoutVars>
      </dgm:prSet>
      <dgm:spPr/>
    </dgm:pt>
    <dgm:pt modelId="{4D869375-E5FB-4F46-9A0A-A17FE6EB6984}" type="pres">
      <dgm:prSet presAssocID="{5F1E17C5-07A7-47E4-A597-5A8111381C31}" presName="sibTrans" presStyleCnt="0"/>
      <dgm:spPr/>
    </dgm:pt>
    <dgm:pt modelId="{D5543817-4F61-402A-B50B-B54F3EA4B737}" type="pres">
      <dgm:prSet presAssocID="{D3A5CFBB-A91E-4522-81AB-25933918F803}" presName="node" presStyleLbl="node1" presStyleIdx="3" presStyleCnt="7">
        <dgm:presLayoutVars>
          <dgm:bulletEnabled val="1"/>
        </dgm:presLayoutVars>
      </dgm:prSet>
      <dgm:spPr/>
    </dgm:pt>
    <dgm:pt modelId="{9CFBDB2B-285E-4305-ABAD-01941985FB96}" type="pres">
      <dgm:prSet presAssocID="{1EF1A689-44AD-4DFB-86C4-63DC80DDA083}" presName="sibTrans" presStyleCnt="0"/>
      <dgm:spPr/>
    </dgm:pt>
    <dgm:pt modelId="{1D50F61F-93A9-40F0-A0D2-DAEB571299BA}" type="pres">
      <dgm:prSet presAssocID="{2368C5F2-5C07-4D8E-B6DC-8A1B55410DFB}" presName="node" presStyleLbl="node1" presStyleIdx="4" presStyleCnt="7">
        <dgm:presLayoutVars>
          <dgm:bulletEnabled val="1"/>
        </dgm:presLayoutVars>
      </dgm:prSet>
      <dgm:spPr/>
    </dgm:pt>
    <dgm:pt modelId="{0FE47069-0E1A-4605-8A36-B7132E419CBA}" type="pres">
      <dgm:prSet presAssocID="{208753FD-E437-43DB-B6CC-CB089C8110C8}" presName="sibTrans" presStyleCnt="0"/>
      <dgm:spPr/>
    </dgm:pt>
    <dgm:pt modelId="{448999C7-29AF-49FC-A2CC-565803BD0B16}" type="pres">
      <dgm:prSet presAssocID="{444B8936-CD2C-42D9-91B7-CA6726246B33}" presName="node" presStyleLbl="node1" presStyleIdx="5" presStyleCnt="7">
        <dgm:presLayoutVars>
          <dgm:bulletEnabled val="1"/>
        </dgm:presLayoutVars>
      </dgm:prSet>
      <dgm:spPr/>
    </dgm:pt>
    <dgm:pt modelId="{5376052C-B3C0-4297-BC00-939CF0B323C8}" type="pres">
      <dgm:prSet presAssocID="{9A695BF4-9EC4-4044-AC53-89E8E71712C6}" presName="sibTrans" presStyleCnt="0"/>
      <dgm:spPr/>
    </dgm:pt>
    <dgm:pt modelId="{E84F678F-CEDB-46F1-8F43-2CB19FAD0FC4}" type="pres">
      <dgm:prSet presAssocID="{E86FA950-3953-4AC9-A1DE-86AC5F9C000E}" presName="node" presStyleLbl="node1" presStyleIdx="6" presStyleCnt="7">
        <dgm:presLayoutVars>
          <dgm:bulletEnabled val="1"/>
        </dgm:presLayoutVars>
      </dgm:prSet>
      <dgm:spPr/>
    </dgm:pt>
  </dgm:ptLst>
  <dgm:cxnLst>
    <dgm:cxn modelId="{D115080E-9693-4E12-970B-A0F3D58C6175}" srcId="{01DE678D-A0B1-4BDB-9E16-FB8712AB4642}" destId="{444B8936-CD2C-42D9-91B7-CA6726246B33}" srcOrd="5" destOrd="0" parTransId="{9CA5C985-02FA-4785-A227-8D0CFEC1DE05}" sibTransId="{9A695BF4-9EC4-4044-AC53-89E8E71712C6}"/>
    <dgm:cxn modelId="{76EA3F1E-A656-45BD-B23E-232F94E0818C}" srcId="{01DE678D-A0B1-4BDB-9E16-FB8712AB4642}" destId="{D3A5CFBB-A91E-4522-81AB-25933918F803}" srcOrd="3" destOrd="0" parTransId="{184379F7-10AD-430A-AF5C-9906FF0D3ABC}" sibTransId="{1EF1A689-44AD-4DFB-86C4-63DC80DDA083}"/>
    <dgm:cxn modelId="{73EFB71F-F359-4329-90FD-0D785D92896A}" type="presOf" srcId="{2368C5F2-5C07-4D8E-B6DC-8A1B55410DFB}" destId="{1D50F61F-93A9-40F0-A0D2-DAEB571299BA}" srcOrd="0" destOrd="0" presId="urn:microsoft.com/office/officeart/2005/8/layout/default"/>
    <dgm:cxn modelId="{1B1C5D25-C768-4FE8-9F26-0EC67CDC1177}" srcId="{01DE678D-A0B1-4BDB-9E16-FB8712AB4642}" destId="{1AC2FE4F-2443-43BE-B96B-2A2C76671FA7}" srcOrd="1" destOrd="0" parTransId="{148A6E59-C266-4986-9D41-27BDFF3AA593}" sibTransId="{839F61FE-5F8E-4EBF-8091-B2015F37A113}"/>
    <dgm:cxn modelId="{79A9B542-47B5-4968-A182-166B3E2C56E3}" type="presOf" srcId="{01DE678D-A0B1-4BDB-9E16-FB8712AB4642}" destId="{A568A489-5A99-4883-B4C9-B209034E28D7}" srcOrd="0" destOrd="0" presId="urn:microsoft.com/office/officeart/2005/8/layout/default"/>
    <dgm:cxn modelId="{5C620547-02C5-4C05-A218-74F7774A83F1}" type="presOf" srcId="{601169E1-5821-465E-9233-75E11949A501}" destId="{F9C8F8FC-5671-4A92-A5CE-F5053CD02CFE}" srcOrd="0" destOrd="0" presId="urn:microsoft.com/office/officeart/2005/8/layout/default"/>
    <dgm:cxn modelId="{3ECCDD82-3A1E-40F8-8142-03FF8CD701AB}" type="presOf" srcId="{D3A5CFBB-A91E-4522-81AB-25933918F803}" destId="{D5543817-4F61-402A-B50B-B54F3EA4B737}" srcOrd="0" destOrd="0" presId="urn:microsoft.com/office/officeart/2005/8/layout/default"/>
    <dgm:cxn modelId="{E656E3CB-E935-468E-A22A-ED4E39BEB948}" srcId="{01DE678D-A0B1-4BDB-9E16-FB8712AB4642}" destId="{E86FA950-3953-4AC9-A1DE-86AC5F9C000E}" srcOrd="6" destOrd="0" parTransId="{CB88C3F8-79BC-4508-87C1-868FF16BF52F}" sibTransId="{11C6F2E3-6429-4E9E-BDA2-8FC8A271C191}"/>
    <dgm:cxn modelId="{583CBDE0-89C1-4BD3-B289-3A6241594DEB}" srcId="{01DE678D-A0B1-4BDB-9E16-FB8712AB4642}" destId="{2368C5F2-5C07-4D8E-B6DC-8A1B55410DFB}" srcOrd="4" destOrd="0" parTransId="{3F8DFDA7-713A-43B6-A609-7AF17BF9CFAA}" sibTransId="{208753FD-E437-43DB-B6CC-CB089C8110C8}"/>
    <dgm:cxn modelId="{6CF579E9-A74D-434C-9127-C897F2F2BE89}" srcId="{01DE678D-A0B1-4BDB-9E16-FB8712AB4642}" destId="{601169E1-5821-465E-9233-75E11949A501}" srcOrd="2" destOrd="0" parTransId="{10B72C90-C50A-401F-9657-D6140C75D49E}" sibTransId="{5F1E17C5-07A7-47E4-A597-5A8111381C31}"/>
    <dgm:cxn modelId="{06E331EA-71AC-46D5-872C-85D037F3C852}" type="presOf" srcId="{444B8936-CD2C-42D9-91B7-CA6726246B33}" destId="{448999C7-29AF-49FC-A2CC-565803BD0B16}" srcOrd="0" destOrd="0" presId="urn:microsoft.com/office/officeart/2005/8/layout/default"/>
    <dgm:cxn modelId="{9D1CC3EA-310C-4451-8E74-E540B35E80E5}" type="presOf" srcId="{D6A9DD89-EA30-4D0D-996E-57E8B52DC731}" destId="{5AE28F5D-B3DD-4B5E-A944-01ECC5309F38}" srcOrd="0" destOrd="0" presId="urn:microsoft.com/office/officeart/2005/8/layout/default"/>
    <dgm:cxn modelId="{0FCBCAEC-D210-4442-9FF3-D61EAE344649}" srcId="{01DE678D-A0B1-4BDB-9E16-FB8712AB4642}" destId="{D6A9DD89-EA30-4D0D-996E-57E8B52DC731}" srcOrd="0" destOrd="0" parTransId="{FE865E9D-3960-450A-B44E-E95C78A509B9}" sibTransId="{2C7629C4-CD76-44B2-9C6D-D0239B62F82F}"/>
    <dgm:cxn modelId="{A6A984F2-F2E3-4669-A94F-A93788F21D54}" type="presOf" srcId="{E86FA950-3953-4AC9-A1DE-86AC5F9C000E}" destId="{E84F678F-CEDB-46F1-8F43-2CB19FAD0FC4}" srcOrd="0" destOrd="0" presId="urn:microsoft.com/office/officeart/2005/8/layout/default"/>
    <dgm:cxn modelId="{FFCDAAF5-0DE1-4F44-AC32-E623B7B111E7}" type="presOf" srcId="{1AC2FE4F-2443-43BE-B96B-2A2C76671FA7}" destId="{4C5B6792-86E7-4C88-B666-C1F10F5E8C6A}" srcOrd="0" destOrd="0" presId="urn:microsoft.com/office/officeart/2005/8/layout/default"/>
    <dgm:cxn modelId="{01770A39-F85A-42C9-8E06-73694B9955AE}" type="presParOf" srcId="{A568A489-5A99-4883-B4C9-B209034E28D7}" destId="{5AE28F5D-B3DD-4B5E-A944-01ECC5309F38}" srcOrd="0" destOrd="0" presId="urn:microsoft.com/office/officeart/2005/8/layout/default"/>
    <dgm:cxn modelId="{02658B62-E1AC-439F-9934-E564FC404E1E}" type="presParOf" srcId="{A568A489-5A99-4883-B4C9-B209034E28D7}" destId="{0DF9A80A-A6B5-4CB2-8F8A-1F3079331C46}" srcOrd="1" destOrd="0" presId="urn:microsoft.com/office/officeart/2005/8/layout/default"/>
    <dgm:cxn modelId="{F86CA5CF-3BC5-4856-8935-61B1BE6F9B2B}" type="presParOf" srcId="{A568A489-5A99-4883-B4C9-B209034E28D7}" destId="{4C5B6792-86E7-4C88-B666-C1F10F5E8C6A}" srcOrd="2" destOrd="0" presId="urn:microsoft.com/office/officeart/2005/8/layout/default"/>
    <dgm:cxn modelId="{DE9DB9E2-5F5F-4962-B8A8-50841CB52F60}" type="presParOf" srcId="{A568A489-5A99-4883-B4C9-B209034E28D7}" destId="{8BDF2FC6-3F43-4D68-875A-45E1A712F6C5}" srcOrd="3" destOrd="0" presId="urn:microsoft.com/office/officeart/2005/8/layout/default"/>
    <dgm:cxn modelId="{4F88B945-EC87-488E-96CE-EB5AAD601DB5}" type="presParOf" srcId="{A568A489-5A99-4883-B4C9-B209034E28D7}" destId="{F9C8F8FC-5671-4A92-A5CE-F5053CD02CFE}" srcOrd="4" destOrd="0" presId="urn:microsoft.com/office/officeart/2005/8/layout/default"/>
    <dgm:cxn modelId="{79F486FE-0A46-439D-BDE5-0421AA0C2E59}" type="presParOf" srcId="{A568A489-5A99-4883-B4C9-B209034E28D7}" destId="{4D869375-E5FB-4F46-9A0A-A17FE6EB6984}" srcOrd="5" destOrd="0" presId="urn:microsoft.com/office/officeart/2005/8/layout/default"/>
    <dgm:cxn modelId="{E917DB02-1227-48AD-8680-2F7E5FBC330B}" type="presParOf" srcId="{A568A489-5A99-4883-B4C9-B209034E28D7}" destId="{D5543817-4F61-402A-B50B-B54F3EA4B737}" srcOrd="6" destOrd="0" presId="urn:microsoft.com/office/officeart/2005/8/layout/default"/>
    <dgm:cxn modelId="{96CC070B-4188-480A-B3DA-A1CE596C5DC5}" type="presParOf" srcId="{A568A489-5A99-4883-B4C9-B209034E28D7}" destId="{9CFBDB2B-285E-4305-ABAD-01941985FB96}" srcOrd="7" destOrd="0" presId="urn:microsoft.com/office/officeart/2005/8/layout/default"/>
    <dgm:cxn modelId="{93DCD629-337B-4F6C-83B5-E383EC1BF44F}" type="presParOf" srcId="{A568A489-5A99-4883-B4C9-B209034E28D7}" destId="{1D50F61F-93A9-40F0-A0D2-DAEB571299BA}" srcOrd="8" destOrd="0" presId="urn:microsoft.com/office/officeart/2005/8/layout/default"/>
    <dgm:cxn modelId="{6E8B7ECA-9FEC-46A2-9E5C-6F7CEAFCAF31}" type="presParOf" srcId="{A568A489-5A99-4883-B4C9-B209034E28D7}" destId="{0FE47069-0E1A-4605-8A36-B7132E419CBA}" srcOrd="9" destOrd="0" presId="urn:microsoft.com/office/officeart/2005/8/layout/default"/>
    <dgm:cxn modelId="{3CAC3492-327A-4E61-B8BA-8587455F2699}" type="presParOf" srcId="{A568A489-5A99-4883-B4C9-B209034E28D7}" destId="{448999C7-29AF-49FC-A2CC-565803BD0B16}" srcOrd="10" destOrd="0" presId="urn:microsoft.com/office/officeart/2005/8/layout/default"/>
    <dgm:cxn modelId="{DB28562C-C36B-4981-90CA-71F3234BF1FF}" type="presParOf" srcId="{A568A489-5A99-4883-B4C9-B209034E28D7}" destId="{5376052C-B3C0-4297-BC00-939CF0B323C8}" srcOrd="11" destOrd="0" presId="urn:microsoft.com/office/officeart/2005/8/layout/default"/>
    <dgm:cxn modelId="{30DC924E-3646-431C-8CE1-931407A55EB2}" type="presParOf" srcId="{A568A489-5A99-4883-B4C9-B209034E28D7}" destId="{E84F678F-CEDB-46F1-8F43-2CB19FAD0FC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909E7F7-7E55-473E-98EC-F126E56003D2}"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3D22E010-691A-4731-BD3B-0B1A27D7E0D7}">
      <dgm:prSet/>
      <dgm:spPr/>
      <dgm:t>
        <a:bodyPr/>
        <a:lstStyle/>
        <a:p>
          <a:r>
            <a:rPr lang="en-GB" b="0" i="0"/>
            <a:t>The law in this area is now found in the </a:t>
          </a:r>
          <a:r>
            <a:rPr lang="en-GB" b="1" i="0"/>
            <a:t>Highways Act 1980</a:t>
          </a:r>
          <a:r>
            <a:rPr lang="en-GB" b="0" i="0"/>
            <a:t>, which consolidated the different pieces of legislation between 1959 and 1971 into a single enactment.</a:t>
          </a:r>
          <a:endParaRPr lang="en-US"/>
        </a:p>
      </dgm:t>
    </dgm:pt>
    <dgm:pt modelId="{A6AA7D68-995C-4D1E-BD8F-79B3EC2A50AD}" type="parTrans" cxnId="{09DB89F0-CADD-4DFD-953D-8335BF5E31BA}">
      <dgm:prSet/>
      <dgm:spPr/>
      <dgm:t>
        <a:bodyPr/>
        <a:lstStyle/>
        <a:p>
          <a:endParaRPr lang="en-US"/>
        </a:p>
      </dgm:t>
    </dgm:pt>
    <dgm:pt modelId="{65321E6C-6CE0-40FA-9E48-CD2E7F0D6526}" type="sibTrans" cxnId="{09DB89F0-CADD-4DFD-953D-8335BF5E31BA}">
      <dgm:prSet/>
      <dgm:spPr/>
      <dgm:t>
        <a:bodyPr/>
        <a:lstStyle/>
        <a:p>
          <a:endParaRPr lang="en-US"/>
        </a:p>
      </dgm:t>
    </dgm:pt>
    <dgm:pt modelId="{BEEACE52-64C3-452C-AE16-5072A1BAC700}">
      <dgm:prSet/>
      <dgm:spPr/>
      <dgm:t>
        <a:bodyPr/>
        <a:lstStyle/>
        <a:p>
          <a:r>
            <a:rPr lang="en-GB" b="1" i="0"/>
            <a:t>S41 </a:t>
          </a:r>
          <a:r>
            <a:rPr lang="en-GB" b="0" i="0"/>
            <a:t>of the 1980 Act provides that the highway authority is under a duty to</a:t>
          </a:r>
          <a:r>
            <a:rPr lang="en-GB" b="1" i="0"/>
            <a:t> maintain</a:t>
          </a:r>
          <a:r>
            <a:rPr lang="en-GB" b="0" i="0"/>
            <a:t> any highway which is maintainable at </a:t>
          </a:r>
          <a:r>
            <a:rPr lang="en-GB" b="1" i="0"/>
            <a:t>public expense</a:t>
          </a:r>
          <a:endParaRPr lang="en-US"/>
        </a:p>
      </dgm:t>
    </dgm:pt>
    <dgm:pt modelId="{B8441221-1044-4C6D-A54F-92C8A6BF1E34}" type="parTrans" cxnId="{C1D2280A-EA5B-48D0-816E-5020AED93099}">
      <dgm:prSet/>
      <dgm:spPr/>
      <dgm:t>
        <a:bodyPr/>
        <a:lstStyle/>
        <a:p>
          <a:endParaRPr lang="en-US"/>
        </a:p>
      </dgm:t>
    </dgm:pt>
    <dgm:pt modelId="{55BE6BD2-24F2-4116-B779-2EC00762D85B}" type="sibTrans" cxnId="{C1D2280A-EA5B-48D0-816E-5020AED93099}">
      <dgm:prSet/>
      <dgm:spPr/>
      <dgm:t>
        <a:bodyPr/>
        <a:lstStyle/>
        <a:p>
          <a:endParaRPr lang="en-US"/>
        </a:p>
      </dgm:t>
    </dgm:pt>
    <dgm:pt modelId="{5B7C9E51-721B-49BB-A5A0-B15F18B126E1}">
      <dgm:prSet/>
      <dgm:spPr/>
      <dgm:t>
        <a:bodyPr/>
        <a:lstStyle/>
        <a:p>
          <a:r>
            <a:rPr lang="en-GB" b="0" i="0"/>
            <a:t>In determining whether a road is maintainable at public expense, the highway authority is required to publish a list of all highways for which it is responsible under </a:t>
          </a:r>
          <a:r>
            <a:rPr lang="en-GB" b="1" i="0"/>
            <a:t>s36(6)</a:t>
          </a:r>
          <a:r>
            <a:rPr lang="en-GB" b="0" i="0"/>
            <a:t>.</a:t>
          </a:r>
          <a:endParaRPr lang="en-US"/>
        </a:p>
      </dgm:t>
    </dgm:pt>
    <dgm:pt modelId="{B1F80023-EB40-4BF5-B20A-966C66A10838}" type="parTrans" cxnId="{33D1B00C-F1F4-4F98-A3B6-E8CBB4306F7F}">
      <dgm:prSet/>
      <dgm:spPr/>
      <dgm:t>
        <a:bodyPr/>
        <a:lstStyle/>
        <a:p>
          <a:endParaRPr lang="en-US"/>
        </a:p>
      </dgm:t>
    </dgm:pt>
    <dgm:pt modelId="{A5410953-FE43-48C4-8780-EA67C322140B}" type="sibTrans" cxnId="{33D1B00C-F1F4-4F98-A3B6-E8CBB4306F7F}">
      <dgm:prSet/>
      <dgm:spPr/>
      <dgm:t>
        <a:bodyPr/>
        <a:lstStyle/>
        <a:p>
          <a:endParaRPr lang="en-US"/>
        </a:p>
      </dgm:t>
    </dgm:pt>
    <dgm:pt modelId="{403BB9DB-E43D-4835-989F-83B1F99D1246}">
      <dgm:prSet/>
      <dgm:spPr/>
      <dgm:t>
        <a:bodyPr/>
        <a:lstStyle/>
        <a:p>
          <a:r>
            <a:rPr lang="en-GB" b="0" i="0"/>
            <a:t>This is both a common law duty and a non-delegable statutory duty, which means that the highway authority cannot pass responsibility to another party.</a:t>
          </a:r>
          <a:endParaRPr lang="en-US"/>
        </a:p>
      </dgm:t>
    </dgm:pt>
    <dgm:pt modelId="{2DE1FA1B-0694-49A6-8C17-4A98E06206BD}" type="parTrans" cxnId="{964D29F4-5A62-441E-ADDB-9952D51483E3}">
      <dgm:prSet/>
      <dgm:spPr/>
      <dgm:t>
        <a:bodyPr/>
        <a:lstStyle/>
        <a:p>
          <a:endParaRPr lang="en-US"/>
        </a:p>
      </dgm:t>
    </dgm:pt>
    <dgm:pt modelId="{1F29B2E6-8D28-450D-B4BC-1EF9C26ABD4E}" type="sibTrans" cxnId="{964D29F4-5A62-441E-ADDB-9952D51483E3}">
      <dgm:prSet/>
      <dgm:spPr/>
      <dgm:t>
        <a:bodyPr/>
        <a:lstStyle/>
        <a:p>
          <a:endParaRPr lang="en-US"/>
        </a:p>
      </dgm:t>
    </dgm:pt>
    <dgm:pt modelId="{6690E3E5-11B4-4F96-8827-29DE8624059A}" type="pres">
      <dgm:prSet presAssocID="{F909E7F7-7E55-473E-98EC-F126E56003D2}" presName="outerComposite" presStyleCnt="0">
        <dgm:presLayoutVars>
          <dgm:chMax val="5"/>
          <dgm:dir/>
          <dgm:resizeHandles val="exact"/>
        </dgm:presLayoutVars>
      </dgm:prSet>
      <dgm:spPr/>
    </dgm:pt>
    <dgm:pt modelId="{BB146946-639F-49A9-A733-83D1AF934C50}" type="pres">
      <dgm:prSet presAssocID="{F909E7F7-7E55-473E-98EC-F126E56003D2}" presName="dummyMaxCanvas" presStyleCnt="0">
        <dgm:presLayoutVars/>
      </dgm:prSet>
      <dgm:spPr/>
    </dgm:pt>
    <dgm:pt modelId="{3DBF43DC-0ACD-403D-B891-0D4A1AEFCC49}" type="pres">
      <dgm:prSet presAssocID="{F909E7F7-7E55-473E-98EC-F126E56003D2}" presName="FourNodes_1" presStyleLbl="node1" presStyleIdx="0" presStyleCnt="4">
        <dgm:presLayoutVars>
          <dgm:bulletEnabled val="1"/>
        </dgm:presLayoutVars>
      </dgm:prSet>
      <dgm:spPr/>
    </dgm:pt>
    <dgm:pt modelId="{BD2CFAD0-56E7-436B-B422-2018085C3C19}" type="pres">
      <dgm:prSet presAssocID="{F909E7F7-7E55-473E-98EC-F126E56003D2}" presName="FourNodes_2" presStyleLbl="node1" presStyleIdx="1" presStyleCnt="4">
        <dgm:presLayoutVars>
          <dgm:bulletEnabled val="1"/>
        </dgm:presLayoutVars>
      </dgm:prSet>
      <dgm:spPr/>
    </dgm:pt>
    <dgm:pt modelId="{9A9CD587-72FE-4494-A0B8-77E35F620D30}" type="pres">
      <dgm:prSet presAssocID="{F909E7F7-7E55-473E-98EC-F126E56003D2}" presName="FourNodes_3" presStyleLbl="node1" presStyleIdx="2" presStyleCnt="4">
        <dgm:presLayoutVars>
          <dgm:bulletEnabled val="1"/>
        </dgm:presLayoutVars>
      </dgm:prSet>
      <dgm:spPr/>
    </dgm:pt>
    <dgm:pt modelId="{99A288D0-6BCE-4039-A978-C98C4686A6D0}" type="pres">
      <dgm:prSet presAssocID="{F909E7F7-7E55-473E-98EC-F126E56003D2}" presName="FourNodes_4" presStyleLbl="node1" presStyleIdx="3" presStyleCnt="4">
        <dgm:presLayoutVars>
          <dgm:bulletEnabled val="1"/>
        </dgm:presLayoutVars>
      </dgm:prSet>
      <dgm:spPr/>
    </dgm:pt>
    <dgm:pt modelId="{0B9FDC4B-A33F-443A-A373-8C43680C4FDF}" type="pres">
      <dgm:prSet presAssocID="{F909E7F7-7E55-473E-98EC-F126E56003D2}" presName="FourConn_1-2" presStyleLbl="fgAccFollowNode1" presStyleIdx="0" presStyleCnt="3">
        <dgm:presLayoutVars>
          <dgm:bulletEnabled val="1"/>
        </dgm:presLayoutVars>
      </dgm:prSet>
      <dgm:spPr/>
    </dgm:pt>
    <dgm:pt modelId="{5F85F5BE-D1B8-469B-91F0-D7ED2517B98E}" type="pres">
      <dgm:prSet presAssocID="{F909E7F7-7E55-473E-98EC-F126E56003D2}" presName="FourConn_2-3" presStyleLbl="fgAccFollowNode1" presStyleIdx="1" presStyleCnt="3">
        <dgm:presLayoutVars>
          <dgm:bulletEnabled val="1"/>
        </dgm:presLayoutVars>
      </dgm:prSet>
      <dgm:spPr/>
    </dgm:pt>
    <dgm:pt modelId="{D7EC5C9E-8D0E-487C-A9ED-890FD6AB9F94}" type="pres">
      <dgm:prSet presAssocID="{F909E7F7-7E55-473E-98EC-F126E56003D2}" presName="FourConn_3-4" presStyleLbl="fgAccFollowNode1" presStyleIdx="2" presStyleCnt="3">
        <dgm:presLayoutVars>
          <dgm:bulletEnabled val="1"/>
        </dgm:presLayoutVars>
      </dgm:prSet>
      <dgm:spPr/>
    </dgm:pt>
    <dgm:pt modelId="{6B5247F0-045E-43DE-A80E-833C56FEA23A}" type="pres">
      <dgm:prSet presAssocID="{F909E7F7-7E55-473E-98EC-F126E56003D2}" presName="FourNodes_1_text" presStyleLbl="node1" presStyleIdx="3" presStyleCnt="4">
        <dgm:presLayoutVars>
          <dgm:bulletEnabled val="1"/>
        </dgm:presLayoutVars>
      </dgm:prSet>
      <dgm:spPr/>
    </dgm:pt>
    <dgm:pt modelId="{87E76E47-4A75-4B3B-B591-755E156E18D6}" type="pres">
      <dgm:prSet presAssocID="{F909E7F7-7E55-473E-98EC-F126E56003D2}" presName="FourNodes_2_text" presStyleLbl="node1" presStyleIdx="3" presStyleCnt="4">
        <dgm:presLayoutVars>
          <dgm:bulletEnabled val="1"/>
        </dgm:presLayoutVars>
      </dgm:prSet>
      <dgm:spPr/>
    </dgm:pt>
    <dgm:pt modelId="{2DDA4FAB-9307-4BC0-97E9-724D088CA2BC}" type="pres">
      <dgm:prSet presAssocID="{F909E7F7-7E55-473E-98EC-F126E56003D2}" presName="FourNodes_3_text" presStyleLbl="node1" presStyleIdx="3" presStyleCnt="4">
        <dgm:presLayoutVars>
          <dgm:bulletEnabled val="1"/>
        </dgm:presLayoutVars>
      </dgm:prSet>
      <dgm:spPr/>
    </dgm:pt>
    <dgm:pt modelId="{DF516C65-FCE4-4C48-B1B3-B01B69DA15DF}" type="pres">
      <dgm:prSet presAssocID="{F909E7F7-7E55-473E-98EC-F126E56003D2}" presName="FourNodes_4_text" presStyleLbl="node1" presStyleIdx="3" presStyleCnt="4">
        <dgm:presLayoutVars>
          <dgm:bulletEnabled val="1"/>
        </dgm:presLayoutVars>
      </dgm:prSet>
      <dgm:spPr/>
    </dgm:pt>
  </dgm:ptLst>
  <dgm:cxnLst>
    <dgm:cxn modelId="{C1D2280A-EA5B-48D0-816E-5020AED93099}" srcId="{F909E7F7-7E55-473E-98EC-F126E56003D2}" destId="{BEEACE52-64C3-452C-AE16-5072A1BAC700}" srcOrd="1" destOrd="0" parTransId="{B8441221-1044-4C6D-A54F-92C8A6BF1E34}" sibTransId="{55BE6BD2-24F2-4116-B779-2EC00762D85B}"/>
    <dgm:cxn modelId="{EB27170C-6EF6-4644-979E-7997B3BFE896}" type="presOf" srcId="{3D22E010-691A-4731-BD3B-0B1A27D7E0D7}" destId="{6B5247F0-045E-43DE-A80E-833C56FEA23A}" srcOrd="1" destOrd="0" presId="urn:microsoft.com/office/officeart/2005/8/layout/vProcess5"/>
    <dgm:cxn modelId="{33D1B00C-F1F4-4F98-A3B6-E8CBB4306F7F}" srcId="{F909E7F7-7E55-473E-98EC-F126E56003D2}" destId="{5B7C9E51-721B-49BB-A5A0-B15F18B126E1}" srcOrd="2" destOrd="0" parTransId="{B1F80023-EB40-4BF5-B20A-966C66A10838}" sibTransId="{A5410953-FE43-48C4-8780-EA67C322140B}"/>
    <dgm:cxn modelId="{089E9411-D76D-4A46-9664-B21382218285}" type="presOf" srcId="{BEEACE52-64C3-452C-AE16-5072A1BAC700}" destId="{87E76E47-4A75-4B3B-B591-755E156E18D6}" srcOrd="1" destOrd="0" presId="urn:microsoft.com/office/officeart/2005/8/layout/vProcess5"/>
    <dgm:cxn modelId="{239B5E16-D865-4FBA-B5E1-A6B7176B576F}" type="presOf" srcId="{F909E7F7-7E55-473E-98EC-F126E56003D2}" destId="{6690E3E5-11B4-4F96-8827-29DE8624059A}" srcOrd="0" destOrd="0" presId="urn:microsoft.com/office/officeart/2005/8/layout/vProcess5"/>
    <dgm:cxn modelId="{54B4F968-751B-4BC6-BD30-E34C3B10B750}" type="presOf" srcId="{5B7C9E51-721B-49BB-A5A0-B15F18B126E1}" destId="{2DDA4FAB-9307-4BC0-97E9-724D088CA2BC}" srcOrd="1" destOrd="0" presId="urn:microsoft.com/office/officeart/2005/8/layout/vProcess5"/>
    <dgm:cxn modelId="{B8877069-2715-49DF-9CE3-E35F643607BD}" type="presOf" srcId="{55BE6BD2-24F2-4116-B779-2EC00762D85B}" destId="{5F85F5BE-D1B8-469B-91F0-D7ED2517B98E}" srcOrd="0" destOrd="0" presId="urn:microsoft.com/office/officeart/2005/8/layout/vProcess5"/>
    <dgm:cxn modelId="{078A7A7C-516A-4C94-85B4-88F9582C1950}" type="presOf" srcId="{A5410953-FE43-48C4-8780-EA67C322140B}" destId="{D7EC5C9E-8D0E-487C-A9ED-890FD6AB9F94}" srcOrd="0" destOrd="0" presId="urn:microsoft.com/office/officeart/2005/8/layout/vProcess5"/>
    <dgm:cxn modelId="{F5E32DC8-1691-41D0-B8D4-2B3AE6E2CD3A}" type="presOf" srcId="{403BB9DB-E43D-4835-989F-83B1F99D1246}" destId="{DF516C65-FCE4-4C48-B1B3-B01B69DA15DF}" srcOrd="1" destOrd="0" presId="urn:microsoft.com/office/officeart/2005/8/layout/vProcess5"/>
    <dgm:cxn modelId="{245138CB-B7B9-43DD-8445-74FA358FFF6B}" type="presOf" srcId="{65321E6C-6CE0-40FA-9E48-CD2E7F0D6526}" destId="{0B9FDC4B-A33F-443A-A373-8C43680C4FDF}" srcOrd="0" destOrd="0" presId="urn:microsoft.com/office/officeart/2005/8/layout/vProcess5"/>
    <dgm:cxn modelId="{3FBCFBDF-4751-4BF4-8ABF-34729C1C11BE}" type="presOf" srcId="{3D22E010-691A-4731-BD3B-0B1A27D7E0D7}" destId="{3DBF43DC-0ACD-403D-B891-0D4A1AEFCC49}" srcOrd="0" destOrd="0" presId="urn:microsoft.com/office/officeart/2005/8/layout/vProcess5"/>
    <dgm:cxn modelId="{604970E4-4840-4D23-841F-CC433DD473E8}" type="presOf" srcId="{BEEACE52-64C3-452C-AE16-5072A1BAC700}" destId="{BD2CFAD0-56E7-436B-B422-2018085C3C19}" srcOrd="0" destOrd="0" presId="urn:microsoft.com/office/officeart/2005/8/layout/vProcess5"/>
    <dgm:cxn modelId="{707AF9E4-DBD8-4611-AA67-B776BA0B0630}" type="presOf" srcId="{403BB9DB-E43D-4835-989F-83B1F99D1246}" destId="{99A288D0-6BCE-4039-A978-C98C4686A6D0}" srcOrd="0" destOrd="0" presId="urn:microsoft.com/office/officeart/2005/8/layout/vProcess5"/>
    <dgm:cxn modelId="{987AABE8-1AF9-4981-9D0C-5DF1B007AB99}" type="presOf" srcId="{5B7C9E51-721B-49BB-A5A0-B15F18B126E1}" destId="{9A9CD587-72FE-4494-A0B8-77E35F620D30}" srcOrd="0" destOrd="0" presId="urn:microsoft.com/office/officeart/2005/8/layout/vProcess5"/>
    <dgm:cxn modelId="{09DB89F0-CADD-4DFD-953D-8335BF5E31BA}" srcId="{F909E7F7-7E55-473E-98EC-F126E56003D2}" destId="{3D22E010-691A-4731-BD3B-0B1A27D7E0D7}" srcOrd="0" destOrd="0" parTransId="{A6AA7D68-995C-4D1E-BD8F-79B3EC2A50AD}" sibTransId="{65321E6C-6CE0-40FA-9E48-CD2E7F0D6526}"/>
    <dgm:cxn modelId="{964D29F4-5A62-441E-ADDB-9952D51483E3}" srcId="{F909E7F7-7E55-473E-98EC-F126E56003D2}" destId="{403BB9DB-E43D-4835-989F-83B1F99D1246}" srcOrd="3" destOrd="0" parTransId="{2DE1FA1B-0694-49A6-8C17-4A98E06206BD}" sibTransId="{1F29B2E6-8D28-450D-B4BC-1EF9C26ABD4E}"/>
    <dgm:cxn modelId="{6922E239-8655-4E00-BC77-4FCE935B8108}" type="presParOf" srcId="{6690E3E5-11B4-4F96-8827-29DE8624059A}" destId="{BB146946-639F-49A9-A733-83D1AF934C50}" srcOrd="0" destOrd="0" presId="urn:microsoft.com/office/officeart/2005/8/layout/vProcess5"/>
    <dgm:cxn modelId="{F7841BD1-C9DB-4ABC-8E3A-44C74769A8E3}" type="presParOf" srcId="{6690E3E5-11B4-4F96-8827-29DE8624059A}" destId="{3DBF43DC-0ACD-403D-B891-0D4A1AEFCC49}" srcOrd="1" destOrd="0" presId="urn:microsoft.com/office/officeart/2005/8/layout/vProcess5"/>
    <dgm:cxn modelId="{BC7DFC24-7B0E-4745-AB9F-03725F528895}" type="presParOf" srcId="{6690E3E5-11B4-4F96-8827-29DE8624059A}" destId="{BD2CFAD0-56E7-436B-B422-2018085C3C19}" srcOrd="2" destOrd="0" presId="urn:microsoft.com/office/officeart/2005/8/layout/vProcess5"/>
    <dgm:cxn modelId="{5615815F-AF95-4712-B487-27BD0FBCDDE8}" type="presParOf" srcId="{6690E3E5-11B4-4F96-8827-29DE8624059A}" destId="{9A9CD587-72FE-4494-A0B8-77E35F620D30}" srcOrd="3" destOrd="0" presId="urn:microsoft.com/office/officeart/2005/8/layout/vProcess5"/>
    <dgm:cxn modelId="{9105C562-C867-43A2-BD4B-03CA531BC63D}" type="presParOf" srcId="{6690E3E5-11B4-4F96-8827-29DE8624059A}" destId="{99A288D0-6BCE-4039-A978-C98C4686A6D0}" srcOrd="4" destOrd="0" presId="urn:microsoft.com/office/officeart/2005/8/layout/vProcess5"/>
    <dgm:cxn modelId="{82BD6AFB-742E-44D3-BFCF-4C95EE33B6E9}" type="presParOf" srcId="{6690E3E5-11B4-4F96-8827-29DE8624059A}" destId="{0B9FDC4B-A33F-443A-A373-8C43680C4FDF}" srcOrd="5" destOrd="0" presId="urn:microsoft.com/office/officeart/2005/8/layout/vProcess5"/>
    <dgm:cxn modelId="{4ECC9D04-3CF0-4C16-82FA-0140C014C6F0}" type="presParOf" srcId="{6690E3E5-11B4-4F96-8827-29DE8624059A}" destId="{5F85F5BE-D1B8-469B-91F0-D7ED2517B98E}" srcOrd="6" destOrd="0" presId="urn:microsoft.com/office/officeart/2005/8/layout/vProcess5"/>
    <dgm:cxn modelId="{C3A64734-98FF-4051-838A-5BFCBBBF6D3D}" type="presParOf" srcId="{6690E3E5-11B4-4F96-8827-29DE8624059A}" destId="{D7EC5C9E-8D0E-487C-A9ED-890FD6AB9F94}" srcOrd="7" destOrd="0" presId="urn:microsoft.com/office/officeart/2005/8/layout/vProcess5"/>
    <dgm:cxn modelId="{AAF8439A-D004-4DAC-99AF-2D91B39D7729}" type="presParOf" srcId="{6690E3E5-11B4-4F96-8827-29DE8624059A}" destId="{6B5247F0-045E-43DE-A80E-833C56FEA23A}" srcOrd="8" destOrd="0" presId="urn:microsoft.com/office/officeart/2005/8/layout/vProcess5"/>
    <dgm:cxn modelId="{798BFD31-9DDA-4186-B69E-B290213E7E24}" type="presParOf" srcId="{6690E3E5-11B4-4F96-8827-29DE8624059A}" destId="{87E76E47-4A75-4B3B-B591-755E156E18D6}" srcOrd="9" destOrd="0" presId="urn:microsoft.com/office/officeart/2005/8/layout/vProcess5"/>
    <dgm:cxn modelId="{1CCE28FA-5BF7-4044-86A7-8843A37EAC57}" type="presParOf" srcId="{6690E3E5-11B4-4F96-8827-29DE8624059A}" destId="{2DDA4FAB-9307-4BC0-97E9-724D088CA2BC}" srcOrd="10" destOrd="0" presId="urn:microsoft.com/office/officeart/2005/8/layout/vProcess5"/>
    <dgm:cxn modelId="{0679CC97-5971-45A9-B82F-A01B3B3E561C}" type="presParOf" srcId="{6690E3E5-11B4-4F96-8827-29DE8624059A}" destId="{DF516C65-FCE4-4C48-B1B3-B01B69DA15DF}"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34DEE-B621-487B-AAA2-DAA594D6F87E}">
      <dsp:nvSpPr>
        <dsp:cNvPr id="0" name=""/>
        <dsp:cNvSpPr/>
      </dsp:nvSpPr>
      <dsp:spPr>
        <a:xfrm>
          <a:off x="0" y="1216"/>
          <a:ext cx="6388259" cy="51840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51A9F8-2E1D-4DF4-9F83-608B23AE1906}">
      <dsp:nvSpPr>
        <dsp:cNvPr id="0" name=""/>
        <dsp:cNvSpPr/>
      </dsp:nvSpPr>
      <dsp:spPr>
        <a:xfrm>
          <a:off x="156818" y="117858"/>
          <a:ext cx="285124" cy="2851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262F72-87D7-412D-8727-886CAD99A5A5}">
      <dsp:nvSpPr>
        <dsp:cNvPr id="0" name=""/>
        <dsp:cNvSpPr/>
      </dsp:nvSpPr>
      <dsp:spPr>
        <a:xfrm>
          <a:off x="598761" y="1216"/>
          <a:ext cx="5789498" cy="518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65" tIns="54865" rIns="54865" bIns="54865" numCol="1" spcCol="1270" anchor="ctr" anchorCtr="0">
          <a:noAutofit/>
        </a:bodyPr>
        <a:lstStyle/>
        <a:p>
          <a:pPr marL="0" lvl="0" indent="0" algn="l" defTabSz="844550">
            <a:lnSpc>
              <a:spcPct val="100000"/>
            </a:lnSpc>
            <a:spcBef>
              <a:spcPct val="0"/>
            </a:spcBef>
            <a:spcAft>
              <a:spcPct val="35000"/>
            </a:spcAft>
            <a:buNone/>
          </a:pPr>
          <a:r>
            <a:rPr lang="en-GB" sz="1900" kern="1200"/>
            <a:t>- Aims and Learning objectives. </a:t>
          </a:r>
          <a:endParaRPr lang="en-US" sz="1900" kern="1200"/>
        </a:p>
      </dsp:txBody>
      <dsp:txXfrm>
        <a:off x="598761" y="1216"/>
        <a:ext cx="5789498" cy="518407"/>
      </dsp:txXfrm>
    </dsp:sp>
    <dsp:sp modelId="{6C3B34E5-1B77-40A2-922F-4E9E1E6D73F0}">
      <dsp:nvSpPr>
        <dsp:cNvPr id="0" name=""/>
        <dsp:cNvSpPr/>
      </dsp:nvSpPr>
      <dsp:spPr>
        <a:xfrm>
          <a:off x="0" y="649226"/>
          <a:ext cx="6388259" cy="51840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9CE6A2-378A-4D24-B044-550B8C64FFB8}">
      <dsp:nvSpPr>
        <dsp:cNvPr id="0" name=""/>
        <dsp:cNvSpPr/>
      </dsp:nvSpPr>
      <dsp:spPr>
        <a:xfrm>
          <a:off x="156818" y="765868"/>
          <a:ext cx="285124" cy="2851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D587F1-318C-4BA9-A626-97BF14149F85}">
      <dsp:nvSpPr>
        <dsp:cNvPr id="0" name=""/>
        <dsp:cNvSpPr/>
      </dsp:nvSpPr>
      <dsp:spPr>
        <a:xfrm>
          <a:off x="598761" y="649226"/>
          <a:ext cx="5789498" cy="518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65" tIns="54865" rIns="54865" bIns="54865" numCol="1" spcCol="1270" anchor="ctr" anchorCtr="0">
          <a:noAutofit/>
        </a:bodyPr>
        <a:lstStyle/>
        <a:p>
          <a:pPr marL="0" lvl="0" indent="0" algn="l" defTabSz="844550">
            <a:lnSpc>
              <a:spcPct val="100000"/>
            </a:lnSpc>
            <a:spcBef>
              <a:spcPct val="0"/>
            </a:spcBef>
            <a:spcAft>
              <a:spcPct val="35000"/>
            </a:spcAft>
            <a:buNone/>
          </a:pPr>
          <a:r>
            <a:rPr lang="en-GB" sz="1900" kern="1200"/>
            <a:t>- Legislation. </a:t>
          </a:r>
          <a:endParaRPr lang="en-US" sz="1900" kern="1200"/>
        </a:p>
      </dsp:txBody>
      <dsp:txXfrm>
        <a:off x="598761" y="649226"/>
        <a:ext cx="5789498" cy="518407"/>
      </dsp:txXfrm>
    </dsp:sp>
    <dsp:sp modelId="{AA86981F-9502-4385-AC40-954BE26BF345}">
      <dsp:nvSpPr>
        <dsp:cNvPr id="0" name=""/>
        <dsp:cNvSpPr/>
      </dsp:nvSpPr>
      <dsp:spPr>
        <a:xfrm>
          <a:off x="0" y="1297236"/>
          <a:ext cx="6388259" cy="51840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81E8A1-C35D-478F-92C9-87E80B043692}">
      <dsp:nvSpPr>
        <dsp:cNvPr id="0" name=""/>
        <dsp:cNvSpPr/>
      </dsp:nvSpPr>
      <dsp:spPr>
        <a:xfrm>
          <a:off x="156818" y="1413878"/>
          <a:ext cx="285124" cy="2851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EBA9651-7AF7-492A-A30B-3BE7C78A509C}">
      <dsp:nvSpPr>
        <dsp:cNvPr id="0" name=""/>
        <dsp:cNvSpPr/>
      </dsp:nvSpPr>
      <dsp:spPr>
        <a:xfrm>
          <a:off x="598761" y="1297236"/>
          <a:ext cx="5789498" cy="518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65" tIns="54865" rIns="54865" bIns="54865" numCol="1" spcCol="1270" anchor="ctr" anchorCtr="0">
          <a:noAutofit/>
        </a:bodyPr>
        <a:lstStyle/>
        <a:p>
          <a:pPr marL="0" lvl="0" indent="0" algn="l" defTabSz="844550">
            <a:lnSpc>
              <a:spcPct val="100000"/>
            </a:lnSpc>
            <a:spcBef>
              <a:spcPct val="0"/>
            </a:spcBef>
            <a:spcAft>
              <a:spcPct val="35000"/>
            </a:spcAft>
            <a:buNone/>
          </a:pPr>
          <a:r>
            <a:rPr lang="en-GB" sz="1900" kern="1200"/>
            <a:t>- Rights of the public. </a:t>
          </a:r>
          <a:endParaRPr lang="en-US" sz="1900" kern="1200"/>
        </a:p>
      </dsp:txBody>
      <dsp:txXfrm>
        <a:off x="598761" y="1297236"/>
        <a:ext cx="5789498" cy="518407"/>
      </dsp:txXfrm>
    </dsp:sp>
    <dsp:sp modelId="{2565516F-5ABD-4896-9CB4-2195BB5A4CC7}">
      <dsp:nvSpPr>
        <dsp:cNvPr id="0" name=""/>
        <dsp:cNvSpPr/>
      </dsp:nvSpPr>
      <dsp:spPr>
        <a:xfrm>
          <a:off x="0" y="1945246"/>
          <a:ext cx="6388259" cy="51840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2E1F60-0934-44C0-A087-D14C8818F700}">
      <dsp:nvSpPr>
        <dsp:cNvPr id="0" name=""/>
        <dsp:cNvSpPr/>
      </dsp:nvSpPr>
      <dsp:spPr>
        <a:xfrm>
          <a:off x="156818" y="2061888"/>
          <a:ext cx="285124" cy="2851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298AE1-CF93-439A-AEFA-F01C6F062F68}">
      <dsp:nvSpPr>
        <dsp:cNvPr id="0" name=""/>
        <dsp:cNvSpPr/>
      </dsp:nvSpPr>
      <dsp:spPr>
        <a:xfrm>
          <a:off x="598761" y="1945246"/>
          <a:ext cx="5789498" cy="518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65" tIns="54865" rIns="54865" bIns="54865" numCol="1" spcCol="1270" anchor="ctr" anchorCtr="0">
          <a:noAutofit/>
        </a:bodyPr>
        <a:lstStyle/>
        <a:p>
          <a:pPr marL="0" lvl="0" indent="0" algn="l" defTabSz="844550">
            <a:lnSpc>
              <a:spcPct val="100000"/>
            </a:lnSpc>
            <a:spcBef>
              <a:spcPct val="0"/>
            </a:spcBef>
            <a:spcAft>
              <a:spcPct val="35000"/>
            </a:spcAft>
            <a:buNone/>
          </a:pPr>
          <a:r>
            <a:rPr lang="en-GB" sz="1900" kern="1200"/>
            <a:t>- Activities. </a:t>
          </a:r>
          <a:endParaRPr lang="en-US" sz="1900" kern="1200"/>
        </a:p>
      </dsp:txBody>
      <dsp:txXfrm>
        <a:off x="598761" y="1945246"/>
        <a:ext cx="5789498" cy="518407"/>
      </dsp:txXfrm>
    </dsp:sp>
    <dsp:sp modelId="{94178E36-26CD-4E7D-BDAD-BA5E25C35946}">
      <dsp:nvSpPr>
        <dsp:cNvPr id="0" name=""/>
        <dsp:cNvSpPr/>
      </dsp:nvSpPr>
      <dsp:spPr>
        <a:xfrm>
          <a:off x="0" y="2593256"/>
          <a:ext cx="6388259" cy="51840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5C4F18-F71B-40C2-A541-A6FC289D25FD}">
      <dsp:nvSpPr>
        <dsp:cNvPr id="0" name=""/>
        <dsp:cNvSpPr/>
      </dsp:nvSpPr>
      <dsp:spPr>
        <a:xfrm>
          <a:off x="156818" y="2709898"/>
          <a:ext cx="285124" cy="28512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76190B-A0A6-47D6-ADFF-E34FE9329932}">
      <dsp:nvSpPr>
        <dsp:cNvPr id="0" name=""/>
        <dsp:cNvSpPr/>
      </dsp:nvSpPr>
      <dsp:spPr>
        <a:xfrm>
          <a:off x="598761" y="2593256"/>
          <a:ext cx="5789498" cy="518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65" tIns="54865" rIns="54865" bIns="54865" numCol="1" spcCol="1270" anchor="ctr" anchorCtr="0">
          <a:noAutofit/>
        </a:bodyPr>
        <a:lstStyle/>
        <a:p>
          <a:pPr marL="0" lvl="0" indent="0" algn="l" defTabSz="844550">
            <a:lnSpc>
              <a:spcPct val="100000"/>
            </a:lnSpc>
            <a:spcBef>
              <a:spcPct val="0"/>
            </a:spcBef>
            <a:spcAft>
              <a:spcPct val="35000"/>
            </a:spcAft>
            <a:buNone/>
          </a:pPr>
          <a:r>
            <a:rPr lang="en-GB" sz="1900" kern="1200"/>
            <a:t>- Summary. </a:t>
          </a:r>
          <a:endParaRPr lang="en-US" sz="1900" kern="1200"/>
        </a:p>
      </dsp:txBody>
      <dsp:txXfrm>
        <a:off x="598761" y="2593256"/>
        <a:ext cx="5789498" cy="518407"/>
      </dsp:txXfrm>
    </dsp:sp>
    <dsp:sp modelId="{06932C73-234F-4983-ADA5-055383787002}">
      <dsp:nvSpPr>
        <dsp:cNvPr id="0" name=""/>
        <dsp:cNvSpPr/>
      </dsp:nvSpPr>
      <dsp:spPr>
        <a:xfrm>
          <a:off x="0" y="3241266"/>
          <a:ext cx="6388259" cy="51840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359516-1F00-4C70-8C12-AF107986BB30}">
      <dsp:nvSpPr>
        <dsp:cNvPr id="0" name=""/>
        <dsp:cNvSpPr/>
      </dsp:nvSpPr>
      <dsp:spPr>
        <a:xfrm>
          <a:off x="156818" y="3357908"/>
          <a:ext cx="285124" cy="28512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2607BB-19B1-4BF3-9D3C-17A152DEE8A1}">
      <dsp:nvSpPr>
        <dsp:cNvPr id="0" name=""/>
        <dsp:cNvSpPr/>
      </dsp:nvSpPr>
      <dsp:spPr>
        <a:xfrm>
          <a:off x="598761" y="3241266"/>
          <a:ext cx="5789498" cy="518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865" tIns="54865" rIns="54865" bIns="54865" numCol="1" spcCol="1270" anchor="ctr" anchorCtr="0">
          <a:noAutofit/>
        </a:bodyPr>
        <a:lstStyle/>
        <a:p>
          <a:pPr marL="0" lvl="0" indent="0" algn="l" defTabSz="844550">
            <a:lnSpc>
              <a:spcPct val="100000"/>
            </a:lnSpc>
            <a:spcBef>
              <a:spcPct val="0"/>
            </a:spcBef>
            <a:spcAft>
              <a:spcPct val="35000"/>
            </a:spcAft>
            <a:buNone/>
          </a:pPr>
          <a:r>
            <a:rPr lang="en-GB" sz="1900" kern="1200"/>
            <a:t>- Thank you, any questions.</a:t>
          </a:r>
          <a:endParaRPr lang="en-US" sz="1900" kern="1200"/>
        </a:p>
      </dsp:txBody>
      <dsp:txXfrm>
        <a:off x="598761" y="3241266"/>
        <a:ext cx="5789498" cy="5184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2002F-6003-4383-80E7-0E3601E3733E}">
      <dsp:nvSpPr>
        <dsp:cNvPr id="0" name=""/>
        <dsp:cNvSpPr/>
      </dsp:nvSpPr>
      <dsp:spPr>
        <a:xfrm>
          <a:off x="344932" y="748636"/>
          <a:ext cx="812133" cy="812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533202-69E9-4F93-8AFA-7AB26BA1872B}">
      <dsp:nvSpPr>
        <dsp:cNvPr id="0" name=""/>
        <dsp:cNvSpPr/>
      </dsp:nvSpPr>
      <dsp:spPr>
        <a:xfrm>
          <a:off x="515480" y="919184"/>
          <a:ext cx="471037" cy="4710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D60013-E46A-482A-8D73-296DE6260CE1}">
      <dsp:nvSpPr>
        <dsp:cNvPr id="0" name=""/>
        <dsp:cNvSpPr/>
      </dsp:nvSpPr>
      <dsp:spPr>
        <a:xfrm>
          <a:off x="1331094" y="748636"/>
          <a:ext cx="1914313" cy="81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kern="1200"/>
            <a:t>- Who is responsible to ensure that the roads are safe? </a:t>
          </a:r>
          <a:endParaRPr lang="en-US" sz="1800" kern="1200"/>
        </a:p>
      </dsp:txBody>
      <dsp:txXfrm>
        <a:off x="1331094" y="748636"/>
        <a:ext cx="1914313" cy="812133"/>
      </dsp:txXfrm>
    </dsp:sp>
    <dsp:sp modelId="{2FD2AD75-2A92-4128-8979-E629A4780669}">
      <dsp:nvSpPr>
        <dsp:cNvPr id="0" name=""/>
        <dsp:cNvSpPr/>
      </dsp:nvSpPr>
      <dsp:spPr>
        <a:xfrm>
          <a:off x="3578962" y="748636"/>
          <a:ext cx="812133" cy="812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C17C65-E09D-48A3-86CF-F3A985DC1438}">
      <dsp:nvSpPr>
        <dsp:cNvPr id="0" name=""/>
        <dsp:cNvSpPr/>
      </dsp:nvSpPr>
      <dsp:spPr>
        <a:xfrm>
          <a:off x="3749510" y="919184"/>
          <a:ext cx="471037" cy="4710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5B2AA0-A5C6-48BF-A18D-44A8E0A23EE4}">
      <dsp:nvSpPr>
        <dsp:cNvPr id="0" name=""/>
        <dsp:cNvSpPr/>
      </dsp:nvSpPr>
      <dsp:spPr>
        <a:xfrm>
          <a:off x="4565123" y="748636"/>
          <a:ext cx="1914313" cy="81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kern="1200"/>
            <a:t>- Highways Act 1980. </a:t>
          </a:r>
          <a:endParaRPr lang="en-US" sz="1800" kern="1200"/>
        </a:p>
      </dsp:txBody>
      <dsp:txXfrm>
        <a:off x="4565123" y="748636"/>
        <a:ext cx="1914313" cy="812133"/>
      </dsp:txXfrm>
    </dsp:sp>
    <dsp:sp modelId="{E84E5B53-D541-42F8-A44A-A4BDD94B2E7D}">
      <dsp:nvSpPr>
        <dsp:cNvPr id="0" name=""/>
        <dsp:cNvSpPr/>
      </dsp:nvSpPr>
      <dsp:spPr>
        <a:xfrm>
          <a:off x="6812992" y="748636"/>
          <a:ext cx="812133" cy="812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94CC30-2321-4ED8-9A53-FA31C1E53B9D}">
      <dsp:nvSpPr>
        <dsp:cNvPr id="0" name=""/>
        <dsp:cNvSpPr/>
      </dsp:nvSpPr>
      <dsp:spPr>
        <a:xfrm>
          <a:off x="6983540" y="919184"/>
          <a:ext cx="471037" cy="4710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2DB2DB-81E0-42CC-90A5-17CA0EE765FA}">
      <dsp:nvSpPr>
        <dsp:cNvPr id="0" name=""/>
        <dsp:cNvSpPr/>
      </dsp:nvSpPr>
      <dsp:spPr>
        <a:xfrm>
          <a:off x="7799153" y="748636"/>
          <a:ext cx="1914313" cy="81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kern="1200"/>
            <a:t>- S.238. </a:t>
          </a:r>
          <a:endParaRPr lang="en-US" sz="1800" kern="1200"/>
        </a:p>
      </dsp:txBody>
      <dsp:txXfrm>
        <a:off x="7799153" y="748636"/>
        <a:ext cx="1914313" cy="812133"/>
      </dsp:txXfrm>
    </dsp:sp>
    <dsp:sp modelId="{00205A42-8C24-409D-BB33-82E139DBA7FB}">
      <dsp:nvSpPr>
        <dsp:cNvPr id="0" name=""/>
        <dsp:cNvSpPr/>
      </dsp:nvSpPr>
      <dsp:spPr>
        <a:xfrm>
          <a:off x="344932" y="2200121"/>
          <a:ext cx="812133" cy="812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A54341-8513-4940-A22D-2C4A8CBB4D18}">
      <dsp:nvSpPr>
        <dsp:cNvPr id="0" name=""/>
        <dsp:cNvSpPr/>
      </dsp:nvSpPr>
      <dsp:spPr>
        <a:xfrm>
          <a:off x="515480" y="2370669"/>
          <a:ext cx="471037" cy="47103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D2B1F6-A2DC-4E4B-B12B-D59307F07E4C}">
      <dsp:nvSpPr>
        <dsp:cNvPr id="0" name=""/>
        <dsp:cNvSpPr/>
      </dsp:nvSpPr>
      <dsp:spPr>
        <a:xfrm>
          <a:off x="1331094" y="2200121"/>
          <a:ext cx="1914313" cy="81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kern="1200"/>
            <a:t>- Defines highways. </a:t>
          </a:r>
          <a:endParaRPr lang="en-US" sz="1800" kern="1200"/>
        </a:p>
      </dsp:txBody>
      <dsp:txXfrm>
        <a:off x="1331094" y="2200121"/>
        <a:ext cx="1914313" cy="812133"/>
      </dsp:txXfrm>
    </dsp:sp>
    <dsp:sp modelId="{5E63CC6B-24B6-44A3-AC94-DC6A018C78BD}">
      <dsp:nvSpPr>
        <dsp:cNvPr id="0" name=""/>
        <dsp:cNvSpPr/>
      </dsp:nvSpPr>
      <dsp:spPr>
        <a:xfrm>
          <a:off x="3578962" y="2200121"/>
          <a:ext cx="812133" cy="812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E7F59D-C152-4BB0-85DC-A9689A8D1E1A}">
      <dsp:nvSpPr>
        <dsp:cNvPr id="0" name=""/>
        <dsp:cNvSpPr/>
      </dsp:nvSpPr>
      <dsp:spPr>
        <a:xfrm>
          <a:off x="3749510" y="2370669"/>
          <a:ext cx="471037" cy="47103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8A3809-C606-43CA-A244-2E585E1B6DB0}">
      <dsp:nvSpPr>
        <dsp:cNvPr id="0" name=""/>
        <dsp:cNvSpPr/>
      </dsp:nvSpPr>
      <dsp:spPr>
        <a:xfrm>
          <a:off x="4565123" y="2200121"/>
          <a:ext cx="1914313" cy="81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kern="1200"/>
            <a:t>- Research what it says. </a:t>
          </a:r>
          <a:endParaRPr lang="en-US" sz="1800" kern="1200"/>
        </a:p>
      </dsp:txBody>
      <dsp:txXfrm>
        <a:off x="4565123" y="2200121"/>
        <a:ext cx="1914313" cy="812133"/>
      </dsp:txXfrm>
    </dsp:sp>
    <dsp:sp modelId="{4AAD458E-FED7-457B-8E27-5EB096B616B5}">
      <dsp:nvSpPr>
        <dsp:cNvPr id="0" name=""/>
        <dsp:cNvSpPr/>
      </dsp:nvSpPr>
      <dsp:spPr>
        <a:xfrm>
          <a:off x="6812992" y="2200121"/>
          <a:ext cx="812133" cy="812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A9CAC0-CE26-43B0-B2A8-CE07E835FB03}">
      <dsp:nvSpPr>
        <dsp:cNvPr id="0" name=""/>
        <dsp:cNvSpPr/>
      </dsp:nvSpPr>
      <dsp:spPr>
        <a:xfrm>
          <a:off x="6983540" y="2370669"/>
          <a:ext cx="471037" cy="47103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F8C8AE-6C01-4613-9955-7E21AB5E8CB2}">
      <dsp:nvSpPr>
        <dsp:cNvPr id="0" name=""/>
        <dsp:cNvSpPr/>
      </dsp:nvSpPr>
      <dsp:spPr>
        <a:xfrm>
          <a:off x="7799153" y="2200121"/>
          <a:ext cx="1914313" cy="81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kern="1200"/>
            <a:t>- Defined in case law ; ''Willis J in Ex parte Lews (1888)''</a:t>
          </a:r>
          <a:endParaRPr lang="en-US" sz="1800" kern="1200"/>
        </a:p>
      </dsp:txBody>
      <dsp:txXfrm>
        <a:off x="7799153" y="2200121"/>
        <a:ext cx="1914313" cy="8121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4DE3C2-1BD5-42E3-B71D-05A8B910BDE7}">
      <dsp:nvSpPr>
        <dsp:cNvPr id="0" name=""/>
        <dsp:cNvSpPr/>
      </dsp:nvSpPr>
      <dsp:spPr>
        <a:xfrm>
          <a:off x="1227" y="297257"/>
          <a:ext cx="4309690" cy="27366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728C93-316E-40D0-A776-366BCF8C2F7E}">
      <dsp:nvSpPr>
        <dsp:cNvPr id="0" name=""/>
        <dsp:cNvSpPr/>
      </dsp:nvSpPr>
      <dsp:spPr>
        <a:xfrm>
          <a:off x="480082" y="752169"/>
          <a:ext cx="4309690" cy="273665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At common law, there are three kinds of highway according to the degree of restriction of the public rights of passage over them.</a:t>
          </a:r>
          <a:endParaRPr lang="en-US" sz="3100" kern="1200"/>
        </a:p>
      </dsp:txBody>
      <dsp:txXfrm>
        <a:off x="560236" y="832323"/>
        <a:ext cx="4149382" cy="2576345"/>
      </dsp:txXfrm>
    </dsp:sp>
    <dsp:sp modelId="{72F89F48-1D4C-4D1E-A690-35D62CC427E3}">
      <dsp:nvSpPr>
        <dsp:cNvPr id="0" name=""/>
        <dsp:cNvSpPr/>
      </dsp:nvSpPr>
      <dsp:spPr>
        <a:xfrm>
          <a:off x="5268627" y="297257"/>
          <a:ext cx="4309690" cy="27366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903384-E001-4A87-9E6D-C5F52CE3C224}">
      <dsp:nvSpPr>
        <dsp:cNvPr id="0" name=""/>
        <dsp:cNvSpPr/>
      </dsp:nvSpPr>
      <dsp:spPr>
        <a:xfrm>
          <a:off x="5747481" y="752169"/>
          <a:ext cx="4309690" cy="273665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Take 5 minutes to research what these are and feedback to the group.</a:t>
          </a:r>
          <a:endParaRPr lang="en-US" sz="3100" kern="1200"/>
        </a:p>
      </dsp:txBody>
      <dsp:txXfrm>
        <a:off x="5827635" y="832323"/>
        <a:ext cx="4149382" cy="25763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B8458F-860B-42F6-A2DE-E27813B33C0B}">
      <dsp:nvSpPr>
        <dsp:cNvPr id="0" name=""/>
        <dsp:cNvSpPr/>
      </dsp:nvSpPr>
      <dsp:spPr>
        <a:xfrm>
          <a:off x="0" y="2758"/>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862B99-5322-4A49-AAA8-BB85076811AF}">
      <dsp:nvSpPr>
        <dsp:cNvPr id="0" name=""/>
        <dsp:cNvSpPr/>
      </dsp:nvSpPr>
      <dsp:spPr>
        <a:xfrm>
          <a:off x="0" y="2758"/>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100000"/>
            </a:lnSpc>
            <a:spcBef>
              <a:spcPct val="0"/>
            </a:spcBef>
            <a:spcAft>
              <a:spcPct val="35000"/>
            </a:spcAft>
            <a:buNone/>
          </a:pPr>
          <a:r>
            <a:rPr lang="en-GB" sz="3800" kern="1200"/>
            <a:t>- Did the individuals take '' Reasonable care''. </a:t>
          </a:r>
          <a:endParaRPr lang="en-US" sz="3800" kern="1200"/>
        </a:p>
      </dsp:txBody>
      <dsp:txXfrm>
        <a:off x="0" y="2758"/>
        <a:ext cx="6797675" cy="1881464"/>
      </dsp:txXfrm>
    </dsp:sp>
    <dsp:sp modelId="{4CF0A76B-866F-467F-891A-BCFD03BAB689}">
      <dsp:nvSpPr>
        <dsp:cNvPr id="0" name=""/>
        <dsp:cNvSpPr/>
      </dsp:nvSpPr>
      <dsp:spPr>
        <a:xfrm>
          <a:off x="0" y="1884223"/>
          <a:ext cx="6797675"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D45962-3B8F-4C1D-8F98-DE53F5C73EF3}">
      <dsp:nvSpPr>
        <dsp:cNvPr id="0" name=""/>
        <dsp:cNvSpPr/>
      </dsp:nvSpPr>
      <dsp:spPr>
        <a:xfrm>
          <a:off x="0" y="1884223"/>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100000"/>
            </a:lnSpc>
            <a:spcBef>
              <a:spcPct val="0"/>
            </a:spcBef>
            <a:spcAft>
              <a:spcPct val="35000"/>
            </a:spcAft>
            <a:buNone/>
          </a:pPr>
          <a:r>
            <a:rPr lang="en-GB" sz="3800" kern="1200"/>
            <a:t>- S.58(1). </a:t>
          </a:r>
          <a:endParaRPr lang="en-US" sz="3800" kern="1200"/>
        </a:p>
      </dsp:txBody>
      <dsp:txXfrm>
        <a:off x="0" y="1884223"/>
        <a:ext cx="6797675" cy="1881464"/>
      </dsp:txXfrm>
    </dsp:sp>
    <dsp:sp modelId="{FD899A4E-8ED1-4771-8D3F-2668266E67EF}">
      <dsp:nvSpPr>
        <dsp:cNvPr id="0" name=""/>
        <dsp:cNvSpPr/>
      </dsp:nvSpPr>
      <dsp:spPr>
        <a:xfrm>
          <a:off x="0" y="3765688"/>
          <a:ext cx="6797675"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036A25-F77A-47FF-9C33-B71D33F8049A}">
      <dsp:nvSpPr>
        <dsp:cNvPr id="0" name=""/>
        <dsp:cNvSpPr/>
      </dsp:nvSpPr>
      <dsp:spPr>
        <a:xfrm>
          <a:off x="0" y="3765688"/>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100000"/>
            </a:lnSpc>
            <a:spcBef>
              <a:spcPct val="0"/>
            </a:spcBef>
            <a:spcAft>
              <a:spcPct val="35000"/>
            </a:spcAft>
            <a:buNone/>
          </a:pPr>
          <a:r>
            <a:rPr lang="en-GB" sz="3800" kern="1200"/>
            <a:t>- ''Can use the Mills case to decide reasonable foreseeability''. </a:t>
          </a:r>
          <a:endParaRPr lang="en-US" sz="3800" kern="1200"/>
        </a:p>
      </dsp:txBody>
      <dsp:txXfrm>
        <a:off x="0" y="3765688"/>
        <a:ext cx="6797675" cy="18814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28F5D-B3DD-4B5E-A944-01ECC5309F38}">
      <dsp:nvSpPr>
        <dsp:cNvPr id="0" name=""/>
        <dsp:cNvSpPr/>
      </dsp:nvSpPr>
      <dsp:spPr>
        <a:xfrm>
          <a:off x="0" y="366216"/>
          <a:ext cx="2159495" cy="1295697"/>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 Ability to use private land. </a:t>
          </a:r>
          <a:endParaRPr lang="en-US" sz="2500" kern="1200"/>
        </a:p>
      </dsp:txBody>
      <dsp:txXfrm>
        <a:off x="0" y="366216"/>
        <a:ext cx="2159495" cy="1295697"/>
      </dsp:txXfrm>
    </dsp:sp>
    <dsp:sp modelId="{4C5B6792-86E7-4C88-B666-C1F10F5E8C6A}">
      <dsp:nvSpPr>
        <dsp:cNvPr id="0" name=""/>
        <dsp:cNvSpPr/>
      </dsp:nvSpPr>
      <dsp:spPr>
        <a:xfrm>
          <a:off x="2375445" y="366216"/>
          <a:ext cx="2159495" cy="1295697"/>
        </a:xfrm>
        <a:prstGeom prst="rect">
          <a:avLst/>
        </a:prstGeom>
        <a:solidFill>
          <a:schemeClr val="accent2">
            <a:hueOff val="-3099493"/>
            <a:satOff val="-274"/>
            <a:lumOff val="-13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 Can claim for in a number of areas. </a:t>
          </a:r>
          <a:endParaRPr lang="en-US" sz="2500" kern="1200"/>
        </a:p>
      </dsp:txBody>
      <dsp:txXfrm>
        <a:off x="2375445" y="366216"/>
        <a:ext cx="2159495" cy="1295697"/>
      </dsp:txXfrm>
    </dsp:sp>
    <dsp:sp modelId="{F9C8F8FC-5671-4A92-A5CE-F5053CD02CFE}">
      <dsp:nvSpPr>
        <dsp:cNvPr id="0" name=""/>
        <dsp:cNvSpPr/>
      </dsp:nvSpPr>
      <dsp:spPr>
        <a:xfrm>
          <a:off x="4750891" y="366216"/>
          <a:ext cx="2159495" cy="1295697"/>
        </a:xfrm>
        <a:prstGeom prst="rect">
          <a:avLst/>
        </a:prstGeom>
        <a:solidFill>
          <a:schemeClr val="accent2">
            <a:hueOff val="-6198986"/>
            <a:satOff val="-548"/>
            <a:lumOff val="-26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 Three types; </a:t>
          </a:r>
          <a:endParaRPr lang="en-US" sz="2500" kern="1200"/>
        </a:p>
      </dsp:txBody>
      <dsp:txXfrm>
        <a:off x="4750891" y="366216"/>
        <a:ext cx="2159495" cy="1295697"/>
      </dsp:txXfrm>
    </dsp:sp>
    <dsp:sp modelId="{D5543817-4F61-402A-B50B-B54F3EA4B737}">
      <dsp:nvSpPr>
        <dsp:cNvPr id="0" name=""/>
        <dsp:cNvSpPr/>
      </dsp:nvSpPr>
      <dsp:spPr>
        <a:xfrm>
          <a:off x="0" y="1877863"/>
          <a:ext cx="2159495" cy="1295697"/>
        </a:xfrm>
        <a:prstGeom prst="rect">
          <a:avLst/>
        </a:prstGeom>
        <a:solidFill>
          <a:schemeClr val="accent2">
            <a:hueOff val="-9298478"/>
            <a:satOff val="-822"/>
            <a:lumOff val="-3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1. Footpaths. </a:t>
          </a:r>
          <a:endParaRPr lang="en-US" sz="2500" kern="1200"/>
        </a:p>
      </dsp:txBody>
      <dsp:txXfrm>
        <a:off x="0" y="1877863"/>
        <a:ext cx="2159495" cy="1295697"/>
      </dsp:txXfrm>
    </dsp:sp>
    <dsp:sp modelId="{1D50F61F-93A9-40F0-A0D2-DAEB571299BA}">
      <dsp:nvSpPr>
        <dsp:cNvPr id="0" name=""/>
        <dsp:cNvSpPr/>
      </dsp:nvSpPr>
      <dsp:spPr>
        <a:xfrm>
          <a:off x="2375445" y="1877863"/>
          <a:ext cx="2159495" cy="1295697"/>
        </a:xfrm>
        <a:prstGeom prst="rect">
          <a:avLst/>
        </a:prstGeom>
        <a:solidFill>
          <a:schemeClr val="accent2">
            <a:hueOff val="-12397971"/>
            <a:satOff val="-1097"/>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2. Bridleways. </a:t>
          </a:r>
          <a:endParaRPr lang="en-US" sz="2500" kern="1200"/>
        </a:p>
      </dsp:txBody>
      <dsp:txXfrm>
        <a:off x="2375445" y="1877863"/>
        <a:ext cx="2159495" cy="1295697"/>
      </dsp:txXfrm>
    </dsp:sp>
    <dsp:sp modelId="{448999C7-29AF-49FC-A2CC-565803BD0B16}">
      <dsp:nvSpPr>
        <dsp:cNvPr id="0" name=""/>
        <dsp:cNvSpPr/>
      </dsp:nvSpPr>
      <dsp:spPr>
        <a:xfrm>
          <a:off x="4750891" y="1877863"/>
          <a:ext cx="2159495" cy="1295697"/>
        </a:xfrm>
        <a:prstGeom prst="rect">
          <a:avLst/>
        </a:prstGeom>
        <a:solidFill>
          <a:schemeClr val="accent2">
            <a:hueOff val="-15497463"/>
            <a:satOff val="-1371"/>
            <a:lumOff val="-65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3. Roads. </a:t>
          </a:r>
          <a:endParaRPr lang="en-US" sz="2500" kern="1200"/>
        </a:p>
      </dsp:txBody>
      <dsp:txXfrm>
        <a:off x="4750891" y="1877863"/>
        <a:ext cx="2159495" cy="1295697"/>
      </dsp:txXfrm>
    </dsp:sp>
    <dsp:sp modelId="{E84F678F-CEDB-46F1-8F43-2CB19FAD0FC4}">
      <dsp:nvSpPr>
        <dsp:cNvPr id="0" name=""/>
        <dsp:cNvSpPr/>
      </dsp:nvSpPr>
      <dsp:spPr>
        <a:xfrm>
          <a:off x="2375445" y="3389510"/>
          <a:ext cx="2159495" cy="1295697"/>
        </a:xfrm>
        <a:prstGeom prst="rect">
          <a:avLst/>
        </a:prstGeom>
        <a:solidFill>
          <a:schemeClr val="accent2">
            <a:hueOff val="-18596957"/>
            <a:satOff val="-1645"/>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S.36(b) of the Highway Act 1980. </a:t>
          </a:r>
          <a:endParaRPr lang="en-US" sz="2500" kern="1200"/>
        </a:p>
      </dsp:txBody>
      <dsp:txXfrm>
        <a:off x="2375445" y="3389510"/>
        <a:ext cx="2159495" cy="12956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F43DC-0ACD-403D-B891-0D4A1AEFCC49}">
      <dsp:nvSpPr>
        <dsp:cNvPr id="0" name=""/>
        <dsp:cNvSpPr/>
      </dsp:nvSpPr>
      <dsp:spPr>
        <a:xfrm>
          <a:off x="0" y="0"/>
          <a:ext cx="8046720" cy="82739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t>The law in this area is now found in the </a:t>
          </a:r>
          <a:r>
            <a:rPr lang="en-GB" sz="1700" b="1" i="0" kern="1200"/>
            <a:t>Highways Act 1980</a:t>
          </a:r>
          <a:r>
            <a:rPr lang="en-GB" sz="1700" b="0" i="0" kern="1200"/>
            <a:t>, which consolidated the different pieces of legislation between 1959 and 1971 into a single enactment.</a:t>
          </a:r>
          <a:endParaRPr lang="en-US" sz="1700" kern="1200"/>
        </a:p>
      </dsp:txBody>
      <dsp:txXfrm>
        <a:off x="24234" y="24234"/>
        <a:ext cx="7083979" cy="778928"/>
      </dsp:txXfrm>
    </dsp:sp>
    <dsp:sp modelId="{BD2CFAD0-56E7-436B-B422-2018085C3C19}">
      <dsp:nvSpPr>
        <dsp:cNvPr id="0" name=""/>
        <dsp:cNvSpPr/>
      </dsp:nvSpPr>
      <dsp:spPr>
        <a:xfrm>
          <a:off x="673912" y="977831"/>
          <a:ext cx="8046720" cy="82739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i="0" kern="1200"/>
            <a:t>S41 </a:t>
          </a:r>
          <a:r>
            <a:rPr lang="en-GB" sz="1700" b="0" i="0" kern="1200"/>
            <a:t>of the 1980 Act provides that the highway authority is under a duty to</a:t>
          </a:r>
          <a:r>
            <a:rPr lang="en-GB" sz="1700" b="1" i="0" kern="1200"/>
            <a:t> maintain</a:t>
          </a:r>
          <a:r>
            <a:rPr lang="en-GB" sz="1700" b="0" i="0" kern="1200"/>
            <a:t> any highway which is maintainable at </a:t>
          </a:r>
          <a:r>
            <a:rPr lang="en-GB" sz="1700" b="1" i="0" kern="1200"/>
            <a:t>public expense</a:t>
          </a:r>
          <a:endParaRPr lang="en-US" sz="1700" kern="1200"/>
        </a:p>
      </dsp:txBody>
      <dsp:txXfrm>
        <a:off x="698146" y="1002065"/>
        <a:ext cx="6786531" cy="778928"/>
      </dsp:txXfrm>
    </dsp:sp>
    <dsp:sp modelId="{9A9CD587-72FE-4494-A0B8-77E35F620D30}">
      <dsp:nvSpPr>
        <dsp:cNvPr id="0" name=""/>
        <dsp:cNvSpPr/>
      </dsp:nvSpPr>
      <dsp:spPr>
        <a:xfrm>
          <a:off x="1337767" y="1955663"/>
          <a:ext cx="8046720" cy="82739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t>In determining whether a road is maintainable at public expense, the highway authority is required to publish a list of all highways for which it is responsible under </a:t>
          </a:r>
          <a:r>
            <a:rPr lang="en-GB" sz="1700" b="1" i="0" kern="1200"/>
            <a:t>s36(6)</a:t>
          </a:r>
          <a:r>
            <a:rPr lang="en-GB" sz="1700" b="0" i="0" kern="1200"/>
            <a:t>.</a:t>
          </a:r>
          <a:endParaRPr lang="en-US" sz="1700" kern="1200"/>
        </a:p>
      </dsp:txBody>
      <dsp:txXfrm>
        <a:off x="1362001" y="1979897"/>
        <a:ext cx="6796590" cy="778928"/>
      </dsp:txXfrm>
    </dsp:sp>
    <dsp:sp modelId="{99A288D0-6BCE-4039-A978-C98C4686A6D0}">
      <dsp:nvSpPr>
        <dsp:cNvPr id="0" name=""/>
        <dsp:cNvSpPr/>
      </dsp:nvSpPr>
      <dsp:spPr>
        <a:xfrm>
          <a:off x="2011680" y="2933494"/>
          <a:ext cx="8046720" cy="82739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t>This is both a common law duty and a non-delegable statutory duty, which means that the highway authority cannot pass responsibility to another party.</a:t>
          </a:r>
          <a:endParaRPr lang="en-US" sz="1700" kern="1200"/>
        </a:p>
      </dsp:txBody>
      <dsp:txXfrm>
        <a:off x="2035914" y="2957728"/>
        <a:ext cx="6786531" cy="778928"/>
      </dsp:txXfrm>
    </dsp:sp>
    <dsp:sp modelId="{0B9FDC4B-A33F-443A-A373-8C43680C4FDF}">
      <dsp:nvSpPr>
        <dsp:cNvPr id="0" name=""/>
        <dsp:cNvSpPr/>
      </dsp:nvSpPr>
      <dsp:spPr>
        <a:xfrm>
          <a:off x="7508912" y="633710"/>
          <a:ext cx="537807" cy="537807"/>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7629919" y="633710"/>
        <a:ext cx="295793" cy="404700"/>
      </dsp:txXfrm>
    </dsp:sp>
    <dsp:sp modelId="{5F85F5BE-D1B8-469B-91F0-D7ED2517B98E}">
      <dsp:nvSpPr>
        <dsp:cNvPr id="0" name=""/>
        <dsp:cNvSpPr/>
      </dsp:nvSpPr>
      <dsp:spPr>
        <a:xfrm>
          <a:off x="8182825" y="1611541"/>
          <a:ext cx="537807" cy="537807"/>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303832" y="1611541"/>
        <a:ext cx="295793" cy="404700"/>
      </dsp:txXfrm>
    </dsp:sp>
    <dsp:sp modelId="{D7EC5C9E-8D0E-487C-A9ED-890FD6AB9F94}">
      <dsp:nvSpPr>
        <dsp:cNvPr id="0" name=""/>
        <dsp:cNvSpPr/>
      </dsp:nvSpPr>
      <dsp:spPr>
        <a:xfrm>
          <a:off x="8846679" y="2589373"/>
          <a:ext cx="537807" cy="537807"/>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967686" y="2589373"/>
        <a:ext cx="295793" cy="4047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0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09079" y="0"/>
            <a:ext cx="2914015" cy="490409"/>
          </a:xfrm>
          <a:prstGeom prst="rect">
            <a:avLst/>
          </a:prstGeom>
        </p:spPr>
        <p:txBody>
          <a:bodyPr vert="horz" lIns="91440" tIns="45720" rIns="91440" bIns="45720" rtlCol="0"/>
          <a:lstStyle>
            <a:lvl1pPr algn="r">
              <a:defRPr sz="1200"/>
            </a:lvl1pPr>
          </a:lstStyle>
          <a:p>
            <a:fld id="{C2A06D0D-4368-4831-B1FC-DA302E920E48}" type="datetimeFigureOut">
              <a:rPr lang="en-GB" smtClean="0"/>
              <a:t>29/10/2024</a:t>
            </a:fld>
            <a:endParaRPr lang="en-GB"/>
          </a:p>
        </p:txBody>
      </p:sp>
      <p:sp>
        <p:nvSpPr>
          <p:cNvPr id="4" name="Slide Image Placeholder 3"/>
          <p:cNvSpPr>
            <a:spLocks noGrp="1" noRot="1" noChangeAspect="1"/>
          </p:cNvSpPr>
          <p:nvPr>
            <p:ph type="sldImg" idx="2"/>
          </p:nvPr>
        </p:nvSpPr>
        <p:spPr>
          <a:xfrm>
            <a:off x="430213" y="1222375"/>
            <a:ext cx="5864225" cy="32988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83830"/>
            <a:ext cx="2914015" cy="49040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30"/>
            <a:ext cx="2914015" cy="490408"/>
          </a:xfrm>
          <a:prstGeom prst="rect">
            <a:avLst/>
          </a:prstGeom>
        </p:spPr>
        <p:txBody>
          <a:bodyPr vert="horz" lIns="91440" tIns="45720" rIns="91440" bIns="45720" rtlCol="0" anchor="b"/>
          <a:lstStyle>
            <a:lvl1pPr algn="r">
              <a:defRPr sz="1200"/>
            </a:lvl1pPr>
          </a:lstStyle>
          <a:p>
            <a:fld id="{35A9B7D5-924A-48F3-9D13-A8511D75F271}" type="slidenum">
              <a:rPr lang="en-GB" smtClean="0"/>
              <a:t>‹#›</a:t>
            </a:fld>
            <a:endParaRPr lang="en-GB"/>
          </a:p>
        </p:txBody>
      </p:sp>
    </p:spTree>
    <p:extLst>
      <p:ext uri="{BB962C8B-B14F-4D97-AF65-F5344CB8AC3E}">
        <p14:creationId xmlns:p14="http://schemas.microsoft.com/office/powerpoint/2010/main" val="499563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Week 5 - </a:t>
            </a:r>
            <a:r>
              <a:rPr lang="en-GB" sz="1200" kern="100" dirty="0">
                <a:solidFill>
                  <a:srgbClr val="FFFFFF"/>
                </a:solidFill>
                <a:effectLst/>
                <a:latin typeface="Aptos" panose="020B0004020202020204" pitchFamily="34" charset="0"/>
                <a:ea typeface="Aptos" panose="020B0004020202020204" pitchFamily="34" charset="0"/>
                <a:cs typeface="Times New Roman" panose="02020603050405020304" pitchFamily="18" charset="0"/>
              </a:rPr>
              <a:t>We will consider application of the law of negligence in relation to the statutory duties of the highway authority to maintain public roads and highways.</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4</a:t>
            </a:fld>
            <a:endParaRPr lang="en-GB"/>
          </a:p>
        </p:txBody>
      </p:sp>
    </p:spTree>
    <p:extLst>
      <p:ext uri="{BB962C8B-B14F-4D97-AF65-F5344CB8AC3E}">
        <p14:creationId xmlns:p14="http://schemas.microsoft.com/office/powerpoint/2010/main" val="4112396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313537"/>
                </a:solidFill>
                <a:effectLst/>
                <a:latin typeface="Inter"/>
              </a:rPr>
              <a:t>There was no civil liability at common law for a failure by the highway authority to discharge its duty to keep the highway in repair: the only “remedy” was criminal proceedings on indictment, with limited exceptions. This was heavily criticised and the immunity to civil claims was abolished by the </a:t>
            </a:r>
            <a:r>
              <a:rPr lang="en-GB" b="1" i="0" dirty="0">
                <a:solidFill>
                  <a:srgbClr val="313537"/>
                </a:solidFill>
                <a:effectLst/>
                <a:latin typeface="var(--font-family-body)"/>
              </a:rPr>
              <a:t>Highways (Miscellaneous Provisions) Act 1961.</a:t>
            </a:r>
          </a:p>
          <a:p>
            <a:pPr algn="l" fontAlgn="base"/>
            <a:endParaRPr lang="en-GB" b="0" i="0" dirty="0">
              <a:solidFill>
                <a:srgbClr val="313537"/>
              </a:solidFill>
              <a:effectLst/>
              <a:latin typeface="Inter"/>
            </a:endParaRPr>
          </a:p>
          <a:p>
            <a:pPr algn="l" fontAlgn="base"/>
            <a:r>
              <a:rPr lang="en-GB" b="0" i="0" dirty="0">
                <a:solidFill>
                  <a:srgbClr val="313537"/>
                </a:solidFill>
                <a:effectLst/>
                <a:latin typeface="Inter"/>
              </a:rPr>
              <a:t>The law in this area is now found in the </a:t>
            </a:r>
            <a:r>
              <a:rPr lang="en-GB" b="1" i="0" dirty="0">
                <a:solidFill>
                  <a:srgbClr val="313537"/>
                </a:solidFill>
                <a:effectLst/>
                <a:latin typeface="var(--font-family-body)"/>
              </a:rPr>
              <a:t>Highways Act 1980</a:t>
            </a:r>
            <a:r>
              <a:rPr lang="en-GB" b="0" i="0" dirty="0">
                <a:solidFill>
                  <a:srgbClr val="313537"/>
                </a:solidFill>
                <a:effectLst/>
                <a:latin typeface="Inter"/>
              </a:rPr>
              <a:t>, which consolidated the different pieces of legislation between 1959 and 1971 into a single enactment. It is a large piece of legislation and has been amended significantly, most notably by the </a:t>
            </a:r>
            <a:r>
              <a:rPr lang="en-GB" b="1" i="0" dirty="0">
                <a:solidFill>
                  <a:srgbClr val="313537"/>
                </a:solidFill>
                <a:effectLst/>
                <a:latin typeface="var(--font-family-body)"/>
              </a:rPr>
              <a:t>Infrastructure Act 2015</a:t>
            </a:r>
            <a:r>
              <a:rPr lang="en-GB" b="0" i="0" dirty="0">
                <a:solidFill>
                  <a:srgbClr val="313537"/>
                </a:solidFill>
                <a:effectLst/>
                <a:latin typeface="Inter"/>
              </a:rPr>
              <a:t> and </a:t>
            </a:r>
            <a:r>
              <a:rPr lang="en-GB" b="1" i="0" dirty="0">
                <a:solidFill>
                  <a:srgbClr val="313537"/>
                </a:solidFill>
                <a:effectLst/>
                <a:latin typeface="var(--font-family-body)"/>
              </a:rPr>
              <a:t>Railways and Transport Safety Act 2003</a:t>
            </a:r>
            <a:r>
              <a:rPr lang="en-GB" b="0" i="0" dirty="0">
                <a:solidFill>
                  <a:srgbClr val="313537"/>
                </a:solidFill>
                <a:effectLst/>
                <a:latin typeface="Inter"/>
              </a:rPr>
              <a:t>.</a:t>
            </a:r>
          </a:p>
          <a:p>
            <a:endParaRPr lang="en-GB" dirty="0"/>
          </a:p>
          <a:p>
            <a:r>
              <a:rPr lang="en-GB" dirty="0"/>
              <a:t>Students to research – what is a highway and feedback to the group.</a:t>
            </a:r>
          </a:p>
        </p:txBody>
      </p:sp>
      <p:sp>
        <p:nvSpPr>
          <p:cNvPr id="4" name="Slide Number Placeholder 3"/>
          <p:cNvSpPr>
            <a:spLocks noGrp="1"/>
          </p:cNvSpPr>
          <p:nvPr>
            <p:ph type="sldNum" sz="quarter" idx="5"/>
          </p:nvPr>
        </p:nvSpPr>
        <p:spPr/>
        <p:txBody>
          <a:bodyPr/>
          <a:lstStyle/>
          <a:p>
            <a:fld id="{35A9B7D5-924A-48F3-9D13-A8511D75F271}" type="slidenum">
              <a:rPr lang="en-GB" smtClean="0"/>
              <a:t>5</a:t>
            </a:fld>
            <a:endParaRPr lang="en-GB"/>
          </a:p>
        </p:txBody>
      </p:sp>
    </p:spTree>
    <p:extLst>
      <p:ext uri="{BB962C8B-B14F-4D97-AF65-F5344CB8AC3E}">
        <p14:creationId xmlns:p14="http://schemas.microsoft.com/office/powerpoint/2010/main" val="2848143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6</a:t>
            </a:fld>
            <a:endParaRPr lang="en-GB"/>
          </a:p>
        </p:txBody>
      </p:sp>
    </p:spTree>
    <p:extLst>
      <p:ext uri="{BB962C8B-B14F-4D97-AF65-F5344CB8AC3E}">
        <p14:creationId xmlns:p14="http://schemas.microsoft.com/office/powerpoint/2010/main" val="3813873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7</a:t>
            </a:fld>
            <a:endParaRPr lang="en-GB"/>
          </a:p>
        </p:txBody>
      </p:sp>
    </p:spTree>
    <p:extLst>
      <p:ext uri="{BB962C8B-B14F-4D97-AF65-F5344CB8AC3E}">
        <p14:creationId xmlns:p14="http://schemas.microsoft.com/office/powerpoint/2010/main" val="2434252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S41 of the 1980 Act provides that the highway authority is under a duty to maintain any highway which is maintainable at public expense.</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Further guidance as to what this means is set out in s36 of the 1980 Act, but it is not straightforward. Generally, the following highways are maintainable at public expense:</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highways which were maintainable at public expense before the commencement of the Act</a:t>
            </a:r>
          </a:p>
          <a:p>
            <a:pPr marL="285750" indent="-285750">
              <a:lnSpc>
                <a:spcPct val="107000"/>
              </a:lnSpc>
              <a:spcAft>
                <a:spcPts val="800"/>
              </a:spcAft>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highways constructed by the highway authority;</a:t>
            </a:r>
          </a:p>
          <a:p>
            <a:pPr marL="285750" indent="-285750">
              <a:lnSpc>
                <a:spcPct val="107000"/>
              </a:lnSpc>
              <a:spcAft>
                <a:spcPts val="800"/>
              </a:spcAft>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highways constructed by a council within their own area;</a:t>
            </a:r>
          </a:p>
          <a:p>
            <a:pPr marL="285750" indent="-285750">
              <a:lnSpc>
                <a:spcPct val="107000"/>
              </a:lnSpc>
              <a:spcAft>
                <a:spcPts val="800"/>
              </a:spcAft>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certain footpaths and bridleways.</a:t>
            </a:r>
          </a:p>
          <a:p>
            <a:pPr marL="0" indent="0">
              <a:lnSpc>
                <a:spcPct val="107000"/>
              </a:lnSpc>
              <a:spcAft>
                <a:spcPts val="800"/>
              </a:spcAft>
              <a:buFont typeface="Arial" panose="020B0604020202020204" pitchFamily="34" charset="0"/>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It includes most roads which would generally be understood to be public roads. Fortunately, to assist in determining whether a road is maintainable at the public expense, the highway authority is required to publish a list of all highways for which it is responsible under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s36(6)</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9</a:t>
            </a:fld>
            <a:endParaRPr lang="en-GB"/>
          </a:p>
        </p:txBody>
      </p:sp>
    </p:spTree>
    <p:extLst>
      <p:ext uri="{BB962C8B-B14F-4D97-AF65-F5344CB8AC3E}">
        <p14:creationId xmlns:p14="http://schemas.microsoft.com/office/powerpoint/2010/main" val="798207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Common law and non-delegable statutory duty meaning that the highway authority cannot pass responsibility to another party. The duty is to put and keep the highway in such good repair as renders it reasonably passable for the ordinary traffic of the neighbourhood at all seasons of the year without danger caused by its physical condition” (Diplock J in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Burnside v Emerson [1986]</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t>
            </a:r>
          </a:p>
          <a:p>
            <a:endParaRPr lang="en-GB" dirty="0"/>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duty to maintain covers repair and maintenance, but not making improvements or giving warnings about normal road conditions. You should have come across a few cases in your pre-reading.</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10</a:t>
            </a:fld>
            <a:endParaRPr lang="en-GB"/>
          </a:p>
        </p:txBody>
      </p:sp>
    </p:spTree>
    <p:extLst>
      <p:ext uri="{BB962C8B-B14F-4D97-AF65-F5344CB8AC3E}">
        <p14:creationId xmlns:p14="http://schemas.microsoft.com/office/powerpoint/2010/main" val="362773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11</a:t>
            </a:fld>
            <a:endParaRPr lang="en-GB"/>
          </a:p>
        </p:txBody>
      </p:sp>
    </p:spTree>
    <p:extLst>
      <p:ext uri="{BB962C8B-B14F-4D97-AF65-F5344CB8AC3E}">
        <p14:creationId xmlns:p14="http://schemas.microsoft.com/office/powerpoint/2010/main" val="358262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2800" b="0" i="0" dirty="0">
                <a:solidFill>
                  <a:srgbClr val="FFFFFF"/>
                </a:solidFill>
                <a:effectLst/>
                <a:latin typeface="Inter"/>
              </a:rPr>
              <a:t>Under </a:t>
            </a:r>
            <a:r>
              <a:rPr lang="en-GB" sz="2800" b="1" i="0" dirty="0">
                <a:solidFill>
                  <a:srgbClr val="FFFFFF"/>
                </a:solidFill>
                <a:effectLst/>
                <a:latin typeface="Inter"/>
              </a:rPr>
              <a:t>s329(1)</a:t>
            </a:r>
            <a:r>
              <a:rPr lang="en-GB" sz="2800" b="0" i="0" dirty="0">
                <a:solidFill>
                  <a:srgbClr val="FFFFFF"/>
                </a:solidFill>
                <a:effectLst/>
                <a:latin typeface="Inter"/>
              </a:rPr>
              <a:t> of the 1980 Act, “maintenance” is defined in terms that it “includes repair” so that it is plain that the fabric of the highway itself has to be kept in repair, as we have seen above. What was less clear over the years was whether the word “maintain” included anything else and particularly whether it included an obligation to clear </a:t>
            </a:r>
            <a:r>
              <a:rPr lang="en-GB" sz="2800" b="1" i="0" dirty="0">
                <a:solidFill>
                  <a:srgbClr val="FFFFFF"/>
                </a:solidFill>
                <a:effectLst/>
                <a:latin typeface="Inter"/>
              </a:rPr>
              <a:t>transient dangers</a:t>
            </a:r>
            <a:r>
              <a:rPr lang="en-GB" sz="2800" b="0" i="0" dirty="0">
                <a:solidFill>
                  <a:srgbClr val="FFFFFF"/>
                </a:solidFill>
                <a:effectLst/>
                <a:latin typeface="Inter"/>
              </a:rPr>
              <a:t> brought on by foul weather.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Traditionally, the common law was hostile to claimants seeking redress for harm caused on the highway due to bad weather conditions i.e. snow and ice (Reference Burnside v Emerson 1968) but this was changed in the Haydon v Kent County Council 1978 case which concluded that the duty to maintain meant more than simply keeping in repair the surface of the highway and extended to removing snow and ice or taking protective measures to render the highway safe in bad weather conditions. Lord Goff stated:</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 my judgment, the [claimant] must prove…either…that the highway authority is at fault apart from merely failing to take steps to deal with the ice, or, …that, having regard to the nature and importance of the way, sufficient time had elapsed to make it prima facie unreasonable for the authority to have failed to take remedial measures. Then the authority is liable unless it is able to make out the statutory defence.”</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duty is an absolute duty in the sense that the highway authority would technically be in immediate breach as soon as any part of the highway became covered in ice, which is why Lord Goff above referred to a “sufficient time ha[s] elapsed”. </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12</a:t>
            </a:fld>
            <a:endParaRPr lang="en-GB"/>
          </a:p>
        </p:txBody>
      </p:sp>
    </p:spTree>
    <p:extLst>
      <p:ext uri="{BB962C8B-B14F-4D97-AF65-F5344CB8AC3E}">
        <p14:creationId xmlns:p14="http://schemas.microsoft.com/office/powerpoint/2010/main" val="2487875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13</a:t>
            </a:fld>
            <a:endParaRPr lang="en-GB"/>
          </a:p>
        </p:txBody>
      </p:sp>
    </p:spTree>
    <p:extLst>
      <p:ext uri="{BB962C8B-B14F-4D97-AF65-F5344CB8AC3E}">
        <p14:creationId xmlns:p14="http://schemas.microsoft.com/office/powerpoint/2010/main" val="22494391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Final relevant component of the 1980 Act, the statutory defence of reasonable care. </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highway authority may claim in defence that they have taken all reasonable steps in exercising their duty to maintain. This is contained in s58(1) Highways Act 1980 which states:</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 an action against a highway authority in respect of damage resulting from their failure to maintain a highway maintainable at the public expense it is a defence…to prove that the authority had taken such care as in all the circumstances was reasonably required to secure that the part of the highway to which the action relates was not dangerous for traffic.</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Act also gives a list of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statutory factors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the court shall consider when assessing the applicability of the defence. These are contained in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s58(2)</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character of the highway, and the traffic which was reasonably to be expected to use it;</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standard of maintenance appropriate for a highway of that character and used by such traffic;</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state of repair in which a reasonable person would have expected to find the highway;</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whether the highway authority knew, or could reasonably have been expected to know, that the condition of the part of the highway to which the action relates was likely to cause danger to users of the highway; and</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where the highway authority could not reasonably have been expected to repair that part of the highway before the cause of action arose, what warning notices of its condition had been displayed.</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long list of factors the court has to regard when assessing whether the actions taken by the relevant authority are reasonable or not. </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lot of litigation with claimants </a:t>
            </a:r>
            <a:r>
              <a:rPr lang="en-GB" b="0" i="0" dirty="0">
                <a:solidFill>
                  <a:srgbClr val="313537"/>
                </a:solidFill>
                <a:effectLst/>
                <a:latin typeface="Inter"/>
              </a:rPr>
              <a:t>seeking compensation for accidents due to potholes and other defects in the road.</a:t>
            </a:r>
            <a:r>
              <a:rPr lang="en-GB" b="1" i="0" dirty="0">
                <a:solidFill>
                  <a:srgbClr val="313537"/>
                </a:solidFill>
                <a:effectLst/>
                <a:latin typeface="Inter"/>
              </a:rPr>
              <a:t> S58 </a:t>
            </a:r>
            <a:r>
              <a:rPr lang="en-GB" b="0" i="0" dirty="0">
                <a:solidFill>
                  <a:srgbClr val="313537"/>
                </a:solidFill>
                <a:effectLst/>
                <a:latin typeface="Inter"/>
              </a:rPr>
              <a:t>offers a statutory defence for highway authorities if they can show that they had taken reasonable measures to ensure that problems such as potholes are found and dealt with swiftly. This has led to increased scrutiny on local authority systems and procedures for dealing with highway repairs.</a:t>
            </a:r>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14</a:t>
            </a:fld>
            <a:endParaRPr lang="en-GB"/>
          </a:p>
        </p:txBody>
      </p:sp>
    </p:spTree>
    <p:extLst>
      <p:ext uri="{BB962C8B-B14F-4D97-AF65-F5344CB8AC3E}">
        <p14:creationId xmlns:p14="http://schemas.microsoft.com/office/powerpoint/2010/main" val="28444153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13537"/>
                </a:solidFill>
                <a:effectLst/>
                <a:latin typeface="Inter"/>
              </a:rPr>
              <a:t>The case law has shown a real gulf between the statutory legal duties highway authorities are placed under and their allocated resources and budgets. We have seen that the common law has shown some understanding of the limited nature of local finances when assessing the extent of the duty owed, though it is clear that resource constraints alone will not be sufficient to establish the reasonableness defence.</a:t>
            </a:r>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15</a:t>
            </a:fld>
            <a:endParaRPr lang="en-GB"/>
          </a:p>
        </p:txBody>
      </p:sp>
    </p:spTree>
    <p:extLst>
      <p:ext uri="{BB962C8B-B14F-4D97-AF65-F5344CB8AC3E}">
        <p14:creationId xmlns:p14="http://schemas.microsoft.com/office/powerpoint/2010/main" val="3810608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Where members of the public have the right to cross private land, a public right of way exists. Rights of way must be distinguished from easements and licences, by which an individual acquires personal rights for himself over another’s land by process of law, which are outside the scope of this coursebook.</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 respect of liability in Tort, this can arise in several ways. An example being, in the tort of trespass, if we stray from a public right of way onto private land.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 terms of liability in tort, this may arise in several ways, for example in the tort of trespass (later in the module) if we stray from a public right of way onto private land. Of course, the existence of a highway gives rise to statutory obligations under the 1980 Act, as we have seen, so there may be liability in negligence if an accident occurs on a public right of way maintainable at public expense due to its poor repair. Not all public rights of way are maintained, however, by the highway authority, and so a private landowner may be liable for injuries and other accidents occurring on that particular highway. There can be an overlap with the statutory duties under the occupiers’ liability legislation for defective premises owed by a private landowner, even towards trespassers.</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17</a:t>
            </a:fld>
            <a:endParaRPr lang="en-GB"/>
          </a:p>
        </p:txBody>
      </p:sp>
    </p:spTree>
    <p:extLst>
      <p:ext uri="{BB962C8B-B14F-4D97-AF65-F5344CB8AC3E}">
        <p14:creationId xmlns:p14="http://schemas.microsoft.com/office/powerpoint/2010/main" val="38595994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FFFFFF"/>
                </a:solidFill>
                <a:effectLst/>
                <a:latin typeface="Inter"/>
              </a:rPr>
              <a:t>In theory most paths (or other type of highway) become rights of way because the owner </a:t>
            </a:r>
            <a:r>
              <a:rPr lang="en-GB" b="1" i="0" dirty="0">
                <a:solidFill>
                  <a:srgbClr val="FFFFFF"/>
                </a:solidFill>
                <a:effectLst/>
                <a:latin typeface="Inter"/>
              </a:rPr>
              <a:t>dedicates </a:t>
            </a:r>
            <a:r>
              <a:rPr lang="en-GB" b="0" i="0" dirty="0">
                <a:solidFill>
                  <a:srgbClr val="FFFFFF"/>
                </a:solidFill>
                <a:effectLst/>
                <a:latin typeface="Inter"/>
              </a:rPr>
              <a:t>them to public use. In fact, very few paths have been formally dedicated, but the common law assumes that if the public uses a path without interference for some period of time – set by statute at 20 years – then the owner had intended to dedicate it as a right of way.</a:t>
            </a:r>
          </a:p>
          <a:p>
            <a:endParaRPr lang="en-GB" b="0" i="0" dirty="0">
              <a:solidFill>
                <a:srgbClr val="FFFFFF"/>
              </a:solidFill>
              <a:effectLst/>
              <a:latin typeface="Inter"/>
            </a:endParaRPr>
          </a:p>
          <a:p>
            <a:r>
              <a:rPr lang="en-GB" b="0" i="0" dirty="0">
                <a:solidFill>
                  <a:srgbClr val="313537"/>
                </a:solidFill>
                <a:effectLst/>
                <a:latin typeface="Inter"/>
              </a:rPr>
              <a:t>The highway authority can order a diversion (</a:t>
            </a:r>
            <a:r>
              <a:rPr lang="en-GB" b="1" i="0" dirty="0">
                <a:solidFill>
                  <a:srgbClr val="313537"/>
                </a:solidFill>
                <a:effectLst/>
                <a:latin typeface="Inter"/>
              </a:rPr>
              <a:t>ss118–121, Highways Act 1980</a:t>
            </a:r>
            <a:r>
              <a:rPr lang="en-GB" b="0" i="0" dirty="0">
                <a:solidFill>
                  <a:srgbClr val="313537"/>
                </a:solidFill>
                <a:effectLst/>
                <a:latin typeface="Inter"/>
              </a:rPr>
              <a:t>) where it is satisfied that, in the interests of an owner or occupier whose land is crossed by a right of way, it is expedient that the line be diverted. Under</a:t>
            </a:r>
            <a:r>
              <a:rPr lang="en-GB" b="1" i="0" dirty="0">
                <a:solidFill>
                  <a:srgbClr val="313537"/>
                </a:solidFill>
                <a:effectLst/>
                <a:latin typeface="Inter"/>
              </a:rPr>
              <a:t> s118</a:t>
            </a:r>
            <a:r>
              <a:rPr lang="en-GB" b="0" i="0" dirty="0">
                <a:solidFill>
                  <a:srgbClr val="313537"/>
                </a:solidFill>
                <a:effectLst/>
                <a:latin typeface="Inter"/>
              </a:rPr>
              <a:t> it can also extinguish a right of way completely on the grounds that the right of way is now not needed for public use. The only factor is whether the path is likely to be used by the public.</a:t>
            </a:r>
          </a:p>
          <a:p>
            <a:endParaRPr lang="en-GB" b="0" i="0" dirty="0">
              <a:solidFill>
                <a:srgbClr val="313537"/>
              </a:solidFill>
              <a:effectLst/>
              <a:latin typeface="Inter"/>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13537"/>
                </a:solidFill>
                <a:effectLst/>
                <a:latin typeface="Inter"/>
              </a:rPr>
              <a:t>Duty to repair -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There is a case McGeown v Northen Ireland Housing Executive 1994 in your story board relating to the interplay between public rights of way, negligence and occupiers liability, to the extent to which a private landowner is liable in negligence towards users of a public right of way for failure to maintain/repair. Please read this case.</a:t>
            </a:r>
          </a:p>
          <a:p>
            <a:endParaRPr lang="en-GB" dirty="0"/>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harshness of the common law position in relation to public rights of way not maintainable at public expense, as shown in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McGeown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above, was somewhat mitigated by the passing of the Countryside and Rights of Way Act 2000. The Act improves the rights of way legislation by encouraging the creation of new routes and clarifying uncertainties about what rights already exist.</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 terms of liability of a landowner in tort, it is clear from s12(1) that the general right in s2(1)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does not increase the liability…of a person interested in the access land or any adjoining land in respect of the state of the land or of things done or omitted to be done on the land</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It is clear therefore that it is simply a right of access for open-air recreation and does not impose any statutory duties on land owners over and above those already existing in law. Further,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CRoW</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2000 makes it clear that a person exercising the right of way over access land is not to be regarded as a “visitor” for the purposes of the Occupiers’ Liability Act 1957, as provided by s13(1).</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landowner may also exclude the public who would otherwise have a right of way for up to 28 days a year under s22(1)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CRoW</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2000.</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19</a:t>
            </a:fld>
            <a:endParaRPr lang="en-GB"/>
          </a:p>
        </p:txBody>
      </p:sp>
    </p:spTree>
    <p:extLst>
      <p:ext uri="{BB962C8B-B14F-4D97-AF65-F5344CB8AC3E}">
        <p14:creationId xmlns:p14="http://schemas.microsoft.com/office/powerpoint/2010/main" val="1934231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We will consider LA adopted highways. The process of adoption means that the relevant highway authority agrees to take on the maintenance of a road or highway at public expense. As a result, giving rise to statutory obligations and protections.</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This is of importance to new housing developments where land is in private ownership. For example, a developer seeking to have the newly built access roads maintainable at public expense. A buyer of such newbuilt property will want to ensure that the common public paths and roads on the estate will be adopted by the local authority as a condition of proceeding. This is relevant in determining who is responsible for the repair.</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key provision for adoption of a private road is s38(1) Highways Act 1980 which states:</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where an agreement is made under this subsection the highway to which the agreement relates shall, on such date as may be specified in the agreement, become for the purposes of this Act a highway maintainable at the public expense and the liability of that person to maintain the highway shall be extinguished.</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Adoption will normally take place at a pre-agreed period of time after completion of the highway works (typically 12 months). Until that final adoption takes place, the developer remains responsible for their maintenance: both for rectification of defects in the works and for ongoing routine maintenance. After the agreed maintenance period, the local authority takes on responsibility for maintenance.</a:t>
            </a:r>
          </a:p>
          <a:p>
            <a:pPr>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Since most local authority adopted roads become highways maintainable at public expense, the law relating to the statutory duty to maintain will govern any liability in negligence.</a:t>
            </a:r>
          </a:p>
          <a:p>
            <a:endParaRPr lang="en-GB" dirty="0"/>
          </a:p>
        </p:txBody>
      </p:sp>
      <p:sp>
        <p:nvSpPr>
          <p:cNvPr id="4" name="Slide Number Placeholder 3"/>
          <p:cNvSpPr>
            <a:spLocks noGrp="1"/>
          </p:cNvSpPr>
          <p:nvPr>
            <p:ph type="sldNum" sz="quarter" idx="5"/>
          </p:nvPr>
        </p:nvSpPr>
        <p:spPr/>
        <p:txBody>
          <a:bodyPr/>
          <a:lstStyle/>
          <a:p>
            <a:fld id="{35A9B7D5-924A-48F3-9D13-A8511D75F271}" type="slidenum">
              <a:rPr lang="en-GB" smtClean="0"/>
              <a:t>21</a:t>
            </a:fld>
            <a:endParaRPr lang="en-GB"/>
          </a:p>
        </p:txBody>
      </p:sp>
    </p:spTree>
    <p:extLst>
      <p:ext uri="{BB962C8B-B14F-4D97-AF65-F5344CB8AC3E}">
        <p14:creationId xmlns:p14="http://schemas.microsoft.com/office/powerpoint/2010/main" val="4263280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quiz does not count towards your final grade, it is a knowledge check.</a:t>
            </a:r>
          </a:p>
        </p:txBody>
      </p:sp>
      <p:sp>
        <p:nvSpPr>
          <p:cNvPr id="4" name="Slide Number Placeholder 3"/>
          <p:cNvSpPr>
            <a:spLocks noGrp="1"/>
          </p:cNvSpPr>
          <p:nvPr>
            <p:ph type="sldNum" sz="quarter" idx="5"/>
          </p:nvPr>
        </p:nvSpPr>
        <p:spPr/>
        <p:txBody>
          <a:bodyPr/>
          <a:lstStyle/>
          <a:p>
            <a:fld id="{35A9B7D5-924A-48F3-9D13-A8511D75F271}" type="slidenum">
              <a:rPr lang="en-GB" smtClean="0"/>
              <a:t>23</a:t>
            </a:fld>
            <a:endParaRPr lang="en-GB"/>
          </a:p>
        </p:txBody>
      </p:sp>
    </p:spTree>
    <p:extLst>
      <p:ext uri="{BB962C8B-B14F-4D97-AF65-F5344CB8AC3E}">
        <p14:creationId xmlns:p14="http://schemas.microsoft.com/office/powerpoint/2010/main" val="2415820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10/29/2024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97621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10/29/2024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9212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10/29/2024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1272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10/29/2024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6209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10/29/2024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1287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10/29/2024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47935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10/29/2024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67550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10/29/2024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53475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10/29/2024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1584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10/29/2024</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79561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10/29/2024</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78461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10/29/2024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0687849"/>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sldNum="0" hdr="0" ftr="0" dt="0"/>
  <p:txStyles>
    <p:titleStyle>
      <a:lvl1pPr algn="l" defTabSz="914400" rtl="0" eaLnBrk="1" latinLnBrk="0" hangingPunct="1">
        <a:lnSpc>
          <a:spcPct val="80000"/>
        </a:lnSpc>
        <a:spcBef>
          <a:spcPct val="0"/>
        </a:spcBef>
        <a:buNone/>
        <a:defRPr sz="54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3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10000"/>
        </a:lnSpc>
        <a:spcBef>
          <a:spcPts val="200"/>
        </a:spcBef>
        <a:spcAft>
          <a:spcPts val="400"/>
        </a:spcAft>
        <a:buClrTx/>
        <a:buFont typeface="Calibri" pitchFamily="34" charset="0"/>
        <a:buChar char="◦"/>
        <a:defRPr sz="21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1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1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1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svg"/><Relationship Id="rId7" Type="http://schemas.openxmlformats.org/officeDocument/2006/relationships/diagramColors" Target="../diagrams/colors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0.sv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0.sv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4.sv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microsoft.com/office/2011/relationships/webextension" Target="../webextensions/webextension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2244FE1-7668-1097-4CD7-73F07DC01D02}"/>
            </a:ext>
          </a:extLst>
        </p:cNvPr>
        <p:cNvGrpSpPr/>
        <p:nvPr/>
      </p:nvGrpSpPr>
      <p:grpSpPr>
        <a:xfrm>
          <a:off x="0" y="0"/>
          <a:ext cx="0" cy="0"/>
          <a:chOff x="0" y="0"/>
          <a:chExt cx="0" cy="0"/>
        </a:xfrm>
      </p:grpSpPr>
      <p:sp>
        <p:nvSpPr>
          <p:cNvPr id="1045" name="Rectangle 1044">
            <a:extLst>
              <a:ext uri="{FF2B5EF4-FFF2-40B4-BE49-F238E27FC236}">
                <a16:creationId xmlns:a16="http://schemas.microsoft.com/office/drawing/2014/main" id="{0AF4F2BA-3C03-4E2C-8ABC-0949B61B3C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ighways England announces £200m roads investment across South West ...">
            <a:extLst>
              <a:ext uri="{FF2B5EF4-FFF2-40B4-BE49-F238E27FC236}">
                <a16:creationId xmlns:a16="http://schemas.microsoft.com/office/drawing/2014/main" id="{1CE9E227-DB82-8E69-5272-D6DFA066C7A3}"/>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9406" b="9072"/>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76062C2-145A-04DC-7C94-4D6B828E5863}"/>
              </a:ext>
            </a:extLst>
          </p:cNvPr>
          <p:cNvSpPr>
            <a:spLocks noGrp="1"/>
          </p:cNvSpPr>
          <p:nvPr>
            <p:ph type="ctrTitle"/>
          </p:nvPr>
        </p:nvSpPr>
        <p:spPr>
          <a:xfrm>
            <a:off x="1097280" y="758952"/>
            <a:ext cx="10058400" cy="3566160"/>
          </a:xfrm>
        </p:spPr>
        <p:txBody>
          <a:bodyPr>
            <a:normAutofit/>
          </a:bodyPr>
          <a:lstStyle/>
          <a:p>
            <a:r>
              <a:rPr lang="en-GB" b="1" dirty="0">
                <a:solidFill>
                  <a:srgbClr val="FFFFFF"/>
                </a:solidFill>
                <a:cs typeface="Calibri Light"/>
              </a:rPr>
              <a:t>LAWS RELATING TO HIGHWAYS</a:t>
            </a:r>
          </a:p>
        </p:txBody>
      </p:sp>
      <p:sp>
        <p:nvSpPr>
          <p:cNvPr id="3" name="Subtitle 2">
            <a:extLst>
              <a:ext uri="{FF2B5EF4-FFF2-40B4-BE49-F238E27FC236}">
                <a16:creationId xmlns:a16="http://schemas.microsoft.com/office/drawing/2014/main" id="{6669D295-E581-21F5-E7F0-56D2AA522063}"/>
              </a:ext>
            </a:extLst>
          </p:cNvPr>
          <p:cNvSpPr>
            <a:spLocks noGrp="1"/>
          </p:cNvSpPr>
          <p:nvPr>
            <p:ph type="subTitle" idx="1"/>
          </p:nvPr>
        </p:nvSpPr>
        <p:spPr>
          <a:xfrm>
            <a:off x="1100051" y="4645152"/>
            <a:ext cx="10058400" cy="1143000"/>
          </a:xfrm>
        </p:spPr>
        <p:txBody>
          <a:bodyPr vert="horz" lIns="91440" tIns="45720" rIns="91440" bIns="45720" rtlCol="0">
            <a:normAutofit/>
          </a:bodyPr>
          <a:lstStyle/>
          <a:p>
            <a:r>
              <a:rPr lang="en-GB">
                <a:solidFill>
                  <a:srgbClr val="FFFFFF"/>
                </a:solidFill>
              </a:rPr>
              <a:t>WEEK 5 - TORT LAW</a:t>
            </a:r>
            <a:endParaRPr lang="en-GB" dirty="0">
              <a:solidFill>
                <a:srgbClr val="FFFFFF"/>
              </a:solidFill>
            </a:endParaRPr>
          </a:p>
        </p:txBody>
      </p:sp>
      <p:cxnSp>
        <p:nvCxnSpPr>
          <p:cNvPr id="1046" name="Straight Connector 1045">
            <a:extLst>
              <a:ext uri="{FF2B5EF4-FFF2-40B4-BE49-F238E27FC236}">
                <a16:creationId xmlns:a16="http://schemas.microsoft.com/office/drawing/2014/main" id="{A07787ED-5EDC-4C54-AD87-55B60D0FE3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044" name="!!footer rectangle">
            <a:extLst>
              <a:ext uri="{FF2B5EF4-FFF2-40B4-BE49-F238E27FC236}">
                <a16:creationId xmlns:a16="http://schemas.microsoft.com/office/drawing/2014/main" id="{B40A8CA7-7D5A-43B0-A1A0-B558ECA9E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43922890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BC0B1F-F94E-7C82-D9FF-4D74200C14A3}"/>
              </a:ext>
            </a:extLst>
          </p:cNvPr>
          <p:cNvSpPr>
            <a:spLocks noGrp="1"/>
          </p:cNvSpPr>
          <p:nvPr>
            <p:ph type="title"/>
          </p:nvPr>
        </p:nvSpPr>
        <p:spPr>
          <a:xfrm>
            <a:off x="1036320" y="286603"/>
            <a:ext cx="10058400" cy="1450757"/>
          </a:xfrm>
        </p:spPr>
        <p:txBody>
          <a:bodyPr>
            <a:normAutofit/>
          </a:bodyPr>
          <a:lstStyle/>
          <a:p>
            <a:r>
              <a:rPr lang="en-GB" dirty="0"/>
              <a:t>CONTENT</a:t>
            </a:r>
            <a:endParaRPr lang="en-US" dirty="0"/>
          </a:p>
        </p:txBody>
      </p:sp>
      <p:cxnSp>
        <p:nvCxnSpPr>
          <p:cNvPr id="25" name="Straight Connector 24">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Graphic 4" descr="Clipboard outline">
            <a:extLst>
              <a:ext uri="{FF2B5EF4-FFF2-40B4-BE49-F238E27FC236}">
                <a16:creationId xmlns:a16="http://schemas.microsoft.com/office/drawing/2014/main" id="{F96EE080-1BCE-DE0E-108E-40722B7D9B6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31509" y="2472903"/>
            <a:ext cx="3031484" cy="3031484"/>
          </a:xfrm>
          <a:prstGeom prst="rect">
            <a:avLst/>
          </a:prstGeom>
        </p:spPr>
      </p:pic>
      <p:graphicFrame>
        <p:nvGraphicFramePr>
          <p:cNvPr id="28" name="Content Placeholder 2">
            <a:extLst>
              <a:ext uri="{FF2B5EF4-FFF2-40B4-BE49-F238E27FC236}">
                <a16:creationId xmlns:a16="http://schemas.microsoft.com/office/drawing/2014/main" id="{61317E84-A9E7-94E2-B9FB-C9EA5EEBC555}"/>
              </a:ext>
            </a:extLst>
          </p:cNvPr>
          <p:cNvGraphicFramePr>
            <a:graphicFrameLocks noGrp="1"/>
          </p:cNvGraphicFramePr>
          <p:nvPr>
            <p:ph idx="1"/>
          </p:nvPr>
        </p:nvGraphicFramePr>
        <p:xfrm>
          <a:off x="4706460" y="2108201"/>
          <a:ext cx="6388260" cy="37608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6" name="Rectangle 25">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28818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3734CDA-1CE8-4F1C-B0B3-AAB252B01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7203A6-1E2C-D304-7F17-4CCE693C35D0}"/>
              </a:ext>
            </a:extLst>
          </p:cNvPr>
          <p:cNvSpPr>
            <a:spLocks noGrp="1"/>
          </p:cNvSpPr>
          <p:nvPr>
            <p:ph type="title"/>
          </p:nvPr>
        </p:nvSpPr>
        <p:spPr>
          <a:xfrm>
            <a:off x="4974771" y="634946"/>
            <a:ext cx="6574972" cy="1450757"/>
          </a:xfrm>
        </p:spPr>
        <p:txBody>
          <a:bodyPr>
            <a:normAutofit/>
          </a:bodyPr>
          <a:lstStyle/>
          <a:p>
            <a:pPr algn="ctr"/>
            <a:r>
              <a:rPr lang="en-GB" dirty="0"/>
              <a:t>AIMS AND LEARNING OBJECTIVES</a:t>
            </a:r>
            <a:endParaRPr lang="en-US" dirty="0"/>
          </a:p>
        </p:txBody>
      </p:sp>
      <p:pic>
        <p:nvPicPr>
          <p:cNvPr id="4" name="Graphic 4" descr="Bullseye outline">
            <a:extLst>
              <a:ext uri="{FF2B5EF4-FFF2-40B4-BE49-F238E27FC236}">
                <a16:creationId xmlns:a16="http://schemas.microsoft.com/office/drawing/2014/main" id="{BBD12579-98E4-745B-BFEF-873FCC128A7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34000" y="1351115"/>
            <a:ext cx="3695179" cy="3695179"/>
          </a:xfrm>
          <a:prstGeom prst="rect">
            <a:avLst/>
          </a:prstGeom>
        </p:spPr>
      </p:pic>
      <p:cxnSp>
        <p:nvCxnSpPr>
          <p:cNvPr id="20" name="Straight Connector 19">
            <a:extLst>
              <a:ext uri="{FF2B5EF4-FFF2-40B4-BE49-F238E27FC236}">
                <a16:creationId xmlns:a16="http://schemas.microsoft.com/office/drawing/2014/main" id="{D7143990-FA50-4B23-AE6D-E17D22F526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63482" y="2246569"/>
            <a:ext cx="58521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D960B33-CA70-BD8E-CE9C-EA052D8A3F8A}"/>
              </a:ext>
            </a:extLst>
          </p:cNvPr>
          <p:cNvSpPr>
            <a:spLocks noGrp="1"/>
          </p:cNvSpPr>
          <p:nvPr>
            <p:ph idx="1"/>
          </p:nvPr>
        </p:nvSpPr>
        <p:spPr>
          <a:xfrm>
            <a:off x="4973711" y="2407436"/>
            <a:ext cx="6576032" cy="3461657"/>
          </a:xfrm>
        </p:spPr>
        <p:txBody>
          <a:bodyPr vert="horz" lIns="0" tIns="45720" rIns="0" bIns="45720" rtlCol="0">
            <a:normAutofit/>
          </a:bodyPr>
          <a:lstStyle/>
          <a:p>
            <a:r>
              <a:rPr lang="en-GB" dirty="0"/>
              <a:t>- The aim of today's session is to discuss the highway laws and how they apply in tort law. </a:t>
            </a:r>
          </a:p>
          <a:p>
            <a:endParaRPr lang="en-GB" dirty="0"/>
          </a:p>
          <a:p>
            <a:r>
              <a:rPr lang="en-GB" dirty="0"/>
              <a:t>- By the end of today's session students should be able to demonstrate that they understand tort law and highway laws. </a:t>
            </a:r>
          </a:p>
        </p:txBody>
      </p:sp>
      <p:sp>
        <p:nvSpPr>
          <p:cNvPr id="22" name="Rectangle 21">
            <a:extLst>
              <a:ext uri="{FF2B5EF4-FFF2-40B4-BE49-F238E27FC236}">
                <a16:creationId xmlns:a16="http://schemas.microsoft.com/office/drawing/2014/main" id="{3BD57AB6-3172-4520-B22E-FCD0184F3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743239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87FA09-C56D-F1C8-F19B-AB53FD906E5D}"/>
              </a:ext>
            </a:extLst>
          </p:cNvPr>
          <p:cNvSpPr>
            <a:spLocks noGrp="1"/>
          </p:cNvSpPr>
          <p:nvPr>
            <p:ph type="title"/>
          </p:nvPr>
        </p:nvSpPr>
        <p:spPr>
          <a:xfrm>
            <a:off x="5172074" y="286603"/>
            <a:ext cx="5983605" cy="1450757"/>
          </a:xfrm>
        </p:spPr>
        <p:txBody>
          <a:bodyPr>
            <a:normAutofit/>
          </a:bodyPr>
          <a:lstStyle/>
          <a:p>
            <a:r>
              <a:rPr lang="en-GB" dirty="0"/>
              <a:t>INTRODUCTION</a:t>
            </a:r>
          </a:p>
        </p:txBody>
      </p:sp>
      <p:pic>
        <p:nvPicPr>
          <p:cNvPr id="5" name="Picture 4" descr="Clouds over a road">
            <a:extLst>
              <a:ext uri="{FF2B5EF4-FFF2-40B4-BE49-F238E27FC236}">
                <a16:creationId xmlns:a16="http://schemas.microsoft.com/office/drawing/2014/main" id="{C71D81AF-CF41-E474-7673-3BB86E001ACE}"/>
              </a:ext>
            </a:extLst>
          </p:cNvPr>
          <p:cNvPicPr>
            <a:picLocks noChangeAspect="1"/>
          </p:cNvPicPr>
          <p:nvPr/>
        </p:nvPicPr>
        <p:blipFill>
          <a:blip r:embed="rId3"/>
          <a:srcRect l="22798" r="29440"/>
          <a:stretch/>
        </p:blipFill>
        <p:spPr>
          <a:xfrm>
            <a:off x="20" y="10"/>
            <a:ext cx="4580077" cy="6400784"/>
          </a:xfrm>
          <a:prstGeom prst="rect">
            <a:avLst/>
          </a:prstGeom>
        </p:spPr>
      </p:pic>
      <p:cxnSp>
        <p:nvCxnSpPr>
          <p:cNvPr id="18" name="!!Straight Connector">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7351761-6CC5-3876-079C-A29B315546AD}"/>
              </a:ext>
            </a:extLst>
          </p:cNvPr>
          <p:cNvSpPr>
            <a:spLocks noGrp="1"/>
          </p:cNvSpPr>
          <p:nvPr>
            <p:ph idx="1"/>
          </p:nvPr>
        </p:nvSpPr>
        <p:spPr>
          <a:xfrm>
            <a:off x="5172074" y="2108201"/>
            <a:ext cx="5983606" cy="3760891"/>
          </a:xfrm>
        </p:spPr>
        <p:txBody>
          <a:bodyPr>
            <a:noAutofit/>
          </a:bodyPr>
          <a:lstStyle/>
          <a:p>
            <a:pPr>
              <a:lnSpc>
                <a:spcPct val="100000"/>
              </a:lnSpc>
              <a:spcAft>
                <a:spcPts val="800"/>
              </a:spcAft>
              <a:buFont typeface="Arial" panose="020B0604020202020204" pitchFamily="34" charset="0"/>
              <a:buChar char="•"/>
            </a:pPr>
            <a:r>
              <a:rPr lang="en-GB" sz="1400" kern="100" dirty="0">
                <a:effectLst/>
                <a:latin typeface="+mj-lt"/>
                <a:ea typeface="Aptos" panose="020B0004020202020204" pitchFamily="34" charset="0"/>
                <a:cs typeface="Times New Roman" panose="02020603050405020304" pitchFamily="18" charset="0"/>
              </a:rPr>
              <a:t> The common law of negligence covers the duty of care road users owe to each other, what if an accident is caused by the condition of the highway itself as opposed to an individual?  Who is responsible?</a:t>
            </a:r>
          </a:p>
          <a:p>
            <a:pPr>
              <a:lnSpc>
                <a:spcPct val="100000"/>
              </a:lnSpc>
              <a:spcAft>
                <a:spcPts val="800"/>
              </a:spcAft>
              <a:buFont typeface="Arial" panose="020B0604020202020204" pitchFamily="34" charset="0"/>
              <a:buChar char="•"/>
            </a:pPr>
            <a:r>
              <a:rPr lang="en-GB" sz="1400" kern="100" dirty="0">
                <a:effectLst/>
                <a:latin typeface="+mj-lt"/>
                <a:ea typeface="Aptos" panose="020B0004020202020204" pitchFamily="34" charset="0"/>
                <a:cs typeface="Times New Roman" panose="02020603050405020304" pitchFamily="18" charset="0"/>
              </a:rPr>
              <a:t> Complex area of tort law containing both statutory and common law principles involving multiple areas.</a:t>
            </a:r>
          </a:p>
          <a:p>
            <a:pPr>
              <a:lnSpc>
                <a:spcPct val="100000"/>
              </a:lnSpc>
              <a:spcAft>
                <a:spcPts val="800"/>
              </a:spcAft>
              <a:buFont typeface="Arial" panose="020B0604020202020204" pitchFamily="34" charset="0"/>
              <a:buChar char="•"/>
            </a:pPr>
            <a:r>
              <a:rPr lang="en-GB" sz="1400" kern="100" dirty="0">
                <a:effectLst/>
                <a:latin typeface="+mj-lt"/>
                <a:ea typeface="Aptos" panose="020B0004020202020204" pitchFamily="34" charset="0"/>
                <a:cs typeface="Times New Roman" panose="02020603050405020304" pitchFamily="18" charset="0"/>
              </a:rPr>
              <a:t> In negligence claims, the question of who to sue is prominent in the minds of claimants as it can be difficult to establish who owns the land, who is responsible for its maintenance and what evidence is required to show a breach of duty and resulting damage.</a:t>
            </a:r>
          </a:p>
          <a:p>
            <a:pPr>
              <a:lnSpc>
                <a:spcPct val="100000"/>
              </a:lnSpc>
              <a:spcAft>
                <a:spcPts val="800"/>
              </a:spcAft>
              <a:buFont typeface="Arial" panose="020B0604020202020204" pitchFamily="34" charset="0"/>
              <a:buChar char="•"/>
            </a:pPr>
            <a:r>
              <a:rPr lang="en-GB" sz="1400" kern="100" dirty="0">
                <a:effectLst/>
                <a:latin typeface="+mj-lt"/>
                <a:ea typeface="Aptos" panose="020B0004020202020204" pitchFamily="34" charset="0"/>
                <a:cs typeface="Times New Roman" panose="02020603050405020304" pitchFamily="18" charset="0"/>
              </a:rPr>
              <a:t>Look at the nature and extent of the statutory duty to maintain public roads and the situations when a claim in negligence may or may not be successful. </a:t>
            </a:r>
          </a:p>
          <a:p>
            <a:pPr>
              <a:lnSpc>
                <a:spcPct val="100000"/>
              </a:lnSpc>
              <a:spcAft>
                <a:spcPts val="800"/>
              </a:spcAft>
              <a:buFont typeface="Arial" panose="020B0604020202020204" pitchFamily="34" charset="0"/>
              <a:buChar char="•"/>
            </a:pPr>
            <a:r>
              <a:rPr lang="en-GB" sz="1400" kern="100" dirty="0">
                <a:effectLst/>
                <a:latin typeface="+mj-lt"/>
                <a:ea typeface="Aptos" panose="020B0004020202020204" pitchFamily="34" charset="0"/>
                <a:cs typeface="Times New Roman" panose="02020603050405020304" pitchFamily="18" charset="0"/>
              </a:rPr>
              <a:t>We will look at public rights of way and the process of adoption of new roads by the local authority.</a:t>
            </a:r>
          </a:p>
          <a:p>
            <a:pPr>
              <a:lnSpc>
                <a:spcPct val="100000"/>
              </a:lnSpc>
              <a:buFont typeface="Arial" panose="020B0604020202020204" pitchFamily="34" charset="0"/>
              <a:buChar char="•"/>
            </a:pPr>
            <a:endParaRPr lang="en-GB" sz="1400" dirty="0">
              <a:latin typeface="+mj-lt"/>
            </a:endParaRPr>
          </a:p>
        </p:txBody>
      </p:sp>
      <p:sp>
        <p:nvSpPr>
          <p:cNvPr id="20" name="Rectangle 19">
            <a:extLst>
              <a:ext uri="{FF2B5EF4-FFF2-40B4-BE49-F238E27FC236}">
                <a16:creationId xmlns:a16="http://schemas.microsoft.com/office/drawing/2014/main" id="{C1B60310-C5C3-46A0-A452-2A0B008434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10256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94387-91A6-F884-A886-0651C7B7BB28}"/>
              </a:ext>
            </a:extLst>
          </p:cNvPr>
          <p:cNvSpPr>
            <a:spLocks noGrp="1"/>
          </p:cNvSpPr>
          <p:nvPr>
            <p:ph type="title"/>
          </p:nvPr>
        </p:nvSpPr>
        <p:spPr/>
        <p:txBody>
          <a:bodyPr>
            <a:normAutofit/>
          </a:bodyPr>
          <a:lstStyle/>
          <a:p>
            <a:pPr algn="ctr"/>
            <a:r>
              <a:rPr lang="en-GB" sz="7200" dirty="0"/>
              <a:t>LEGISLATION</a:t>
            </a:r>
            <a:endParaRPr lang="en-US" dirty="0"/>
          </a:p>
        </p:txBody>
      </p:sp>
      <p:graphicFrame>
        <p:nvGraphicFramePr>
          <p:cNvPr id="6" name="Content Placeholder 2">
            <a:extLst>
              <a:ext uri="{FF2B5EF4-FFF2-40B4-BE49-F238E27FC236}">
                <a16:creationId xmlns:a16="http://schemas.microsoft.com/office/drawing/2014/main" id="{B367356C-0F84-83B4-3AA3-F126A92C603D}"/>
              </a:ext>
            </a:extLst>
          </p:cNvPr>
          <p:cNvGraphicFramePr>
            <a:graphicFrameLocks noGrp="1"/>
          </p:cNvGraphicFramePr>
          <p:nvPr>
            <p:ph idx="1"/>
          </p:nvPr>
        </p:nvGraphicFramePr>
        <p:xfrm>
          <a:off x="1097280" y="2108201"/>
          <a:ext cx="10058400" cy="37608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219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0A138-CEF9-B988-FE0B-3C982B50B5C6}"/>
              </a:ext>
            </a:extLst>
          </p:cNvPr>
          <p:cNvSpPr>
            <a:spLocks noGrp="1"/>
          </p:cNvSpPr>
          <p:nvPr>
            <p:ph type="title"/>
          </p:nvPr>
        </p:nvSpPr>
        <p:spPr/>
        <p:txBody>
          <a:bodyPr/>
          <a:lstStyle/>
          <a:p>
            <a:r>
              <a:rPr lang="en-GB" dirty="0"/>
              <a:t>WHAT IS A HIGHWAY?</a:t>
            </a:r>
          </a:p>
        </p:txBody>
      </p:sp>
      <p:sp>
        <p:nvSpPr>
          <p:cNvPr id="3" name="Content Placeholder 2">
            <a:extLst>
              <a:ext uri="{FF2B5EF4-FFF2-40B4-BE49-F238E27FC236}">
                <a16:creationId xmlns:a16="http://schemas.microsoft.com/office/drawing/2014/main" id="{74DCF05B-1728-6CD8-E46E-D29D99AB31BD}"/>
              </a:ext>
            </a:extLst>
          </p:cNvPr>
          <p:cNvSpPr>
            <a:spLocks noGrp="1"/>
          </p:cNvSpPr>
          <p:nvPr>
            <p:ph idx="1"/>
          </p:nvPr>
        </p:nvSpPr>
        <p:spPr/>
        <p:txBody>
          <a:bodyPr>
            <a:normAutofit/>
          </a:bodyPr>
          <a:lstStyle/>
          <a:p>
            <a:pPr>
              <a:lnSpc>
                <a:spcPct val="107000"/>
              </a:lnSpc>
              <a:spcAft>
                <a:spcPts val="800"/>
              </a:spcAft>
              <a:buFont typeface="Arial" panose="020B0604020202020204" pitchFamily="34" charset="0"/>
              <a:buChar char="•"/>
            </a:pPr>
            <a:r>
              <a:rPr lang="en-GB" sz="1700" kern="100" dirty="0">
                <a:effectLst/>
                <a:latin typeface="+mj-lt"/>
                <a:ea typeface="Aptos" panose="020B0004020202020204" pitchFamily="34" charset="0"/>
                <a:cs typeface="Times New Roman" panose="02020603050405020304" pitchFamily="18" charset="0"/>
              </a:rPr>
              <a:t>S328 attempts to define the meaning of highway.</a:t>
            </a:r>
          </a:p>
          <a:p>
            <a:pPr>
              <a:lnSpc>
                <a:spcPct val="107000"/>
              </a:lnSpc>
              <a:spcAft>
                <a:spcPts val="800"/>
              </a:spcAft>
              <a:buFont typeface="Arial" panose="020B0604020202020204" pitchFamily="34" charset="0"/>
              <a:buChar char="•"/>
            </a:pPr>
            <a:r>
              <a:rPr lang="en-GB" sz="1700" kern="100" dirty="0">
                <a:effectLst/>
                <a:latin typeface="+mj-lt"/>
                <a:ea typeface="Aptos" panose="020B0004020202020204" pitchFamily="34" charset="0"/>
                <a:cs typeface="Times New Roman" panose="02020603050405020304" pitchFamily="18" charset="0"/>
              </a:rPr>
              <a:t>For the purposes of the Act, highway means the whole or a part of  a highway other than a ferry or waterway and includes bridges and tunnels which the highway passes over or through.</a:t>
            </a:r>
          </a:p>
          <a:p>
            <a:pPr>
              <a:buFont typeface="Arial" panose="020B0604020202020204" pitchFamily="34" charset="0"/>
              <a:buChar char="•"/>
            </a:pPr>
            <a:r>
              <a:rPr lang="en-GB" sz="1700" dirty="0">
                <a:effectLst/>
                <a:latin typeface="+mj-lt"/>
                <a:ea typeface="Aptos" panose="020B0004020202020204" pitchFamily="34" charset="0"/>
                <a:cs typeface="Times New Roman" panose="02020603050405020304" pitchFamily="18" charset="0"/>
              </a:rPr>
              <a:t>We are not really given a definition of a highway, therefore, it has been left to common law to apply the legislative provisions through case law.</a:t>
            </a:r>
          </a:p>
          <a:p>
            <a:pPr>
              <a:buFont typeface="Arial" panose="020B0604020202020204" pitchFamily="34" charset="0"/>
              <a:buChar char="•"/>
            </a:pPr>
            <a:r>
              <a:rPr lang="en-GB" sz="1700" dirty="0">
                <a:latin typeface="+mj-lt"/>
              </a:rPr>
              <a:t>The meaning of highway given at common law was by Willis J in Ex </a:t>
            </a:r>
            <a:r>
              <a:rPr lang="en-GB" sz="1700" dirty="0" err="1">
                <a:latin typeface="+mj-lt"/>
              </a:rPr>
              <a:t>Parte</a:t>
            </a:r>
            <a:r>
              <a:rPr lang="en-GB" sz="1700" dirty="0">
                <a:latin typeface="+mj-lt"/>
              </a:rPr>
              <a:t> Lews (1888)</a:t>
            </a:r>
          </a:p>
          <a:p>
            <a:pPr algn="ctr"/>
            <a:r>
              <a:rPr lang="en-GB" sz="1700" dirty="0">
                <a:latin typeface="+mj-lt"/>
              </a:rPr>
              <a:t> “a highway is a way over which there exists a public right of passage, that is to say a right for all Her Majesty’s subjects at all seasons of the year freely and at their will to pass and repass without let or hindrance”.</a:t>
            </a:r>
          </a:p>
          <a:p>
            <a:pPr>
              <a:buFont typeface="Arial" panose="020B0604020202020204" pitchFamily="34" charset="0"/>
              <a:buChar char="•"/>
            </a:pPr>
            <a:endParaRPr lang="en-GB" dirty="0"/>
          </a:p>
        </p:txBody>
      </p:sp>
    </p:spTree>
    <p:extLst>
      <p:ext uri="{BB962C8B-B14F-4D97-AF65-F5344CB8AC3E}">
        <p14:creationId xmlns:p14="http://schemas.microsoft.com/office/powerpoint/2010/main" val="3774103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8F0A37D-2337-4AAF-98B0-7E4E9B98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8D61A9-E217-B046-FCF9-737E4C0D293B}"/>
              </a:ext>
            </a:extLst>
          </p:cNvPr>
          <p:cNvSpPr>
            <a:spLocks noGrp="1"/>
          </p:cNvSpPr>
          <p:nvPr>
            <p:ph type="title"/>
          </p:nvPr>
        </p:nvSpPr>
        <p:spPr>
          <a:xfrm>
            <a:off x="1097280" y="286603"/>
            <a:ext cx="10058400" cy="1450757"/>
          </a:xfrm>
        </p:spPr>
        <p:txBody>
          <a:bodyPr>
            <a:normAutofit/>
          </a:bodyPr>
          <a:lstStyle/>
          <a:p>
            <a:r>
              <a:rPr lang="en-GB" dirty="0"/>
              <a:t>ACTIVITY</a:t>
            </a:r>
          </a:p>
        </p:txBody>
      </p:sp>
      <p:cxnSp>
        <p:nvCxnSpPr>
          <p:cNvPr id="11" name="Straight Connector 10">
            <a:extLst>
              <a:ext uri="{FF2B5EF4-FFF2-40B4-BE49-F238E27FC236}">
                <a16:creationId xmlns:a16="http://schemas.microsoft.com/office/drawing/2014/main" id="{F15CCCF0-E573-463A-9760-1FDC0B2CFB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F7234D70-FB65-4E99-985E-64D219674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98B9FE40-25CE-4AE9-A0CA-4853ABCCCD82}"/>
              </a:ext>
            </a:extLst>
          </p:cNvPr>
          <p:cNvGraphicFramePr>
            <a:graphicFrameLocks noGrp="1"/>
          </p:cNvGraphicFramePr>
          <p:nvPr>
            <p:ph idx="1"/>
            <p:extLst>
              <p:ext uri="{D42A27DB-BD31-4B8C-83A1-F6EECF244321}">
                <p14:modId xmlns:p14="http://schemas.microsoft.com/office/powerpoint/2010/main" val="808720260"/>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77170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C1C68-ACD2-C53B-E2D1-F549A822B4AA}"/>
              </a:ext>
            </a:extLst>
          </p:cNvPr>
          <p:cNvSpPr>
            <a:spLocks noGrp="1"/>
          </p:cNvSpPr>
          <p:nvPr>
            <p:ph type="title"/>
          </p:nvPr>
        </p:nvSpPr>
        <p:spPr/>
        <p:txBody>
          <a:bodyPr/>
          <a:lstStyle/>
          <a:p>
            <a:r>
              <a:rPr lang="en-GB" dirty="0"/>
              <a:t>THREE KINDS OF HIGHWAY</a:t>
            </a:r>
          </a:p>
        </p:txBody>
      </p:sp>
      <p:sp>
        <p:nvSpPr>
          <p:cNvPr id="3" name="Content Placeholder 2">
            <a:extLst>
              <a:ext uri="{FF2B5EF4-FFF2-40B4-BE49-F238E27FC236}">
                <a16:creationId xmlns:a16="http://schemas.microsoft.com/office/drawing/2014/main" id="{692EAB2B-AE30-C7D0-C870-6E4CF5A8B6FE}"/>
              </a:ext>
            </a:extLst>
          </p:cNvPr>
          <p:cNvSpPr>
            <a:spLocks noGrp="1"/>
          </p:cNvSpPr>
          <p:nvPr>
            <p:ph idx="1"/>
          </p:nvPr>
        </p:nvSpPr>
        <p:spPr/>
        <p:txBody>
          <a:bodyPr>
            <a:normAutofit fontScale="92500"/>
          </a:bodyPr>
          <a:lstStyle/>
          <a:p>
            <a:pPr algn="l" fontAlgn="base">
              <a:buFont typeface="Arial" panose="020B0604020202020204" pitchFamily="34" charset="0"/>
              <a:buChar char="•"/>
            </a:pPr>
            <a:r>
              <a:rPr lang="en-GB" b="0" i="0" dirty="0">
                <a:solidFill>
                  <a:srgbClr val="313537"/>
                </a:solidFill>
                <a:effectLst/>
                <a:latin typeface="+mj-lt"/>
              </a:rPr>
              <a:t>1 - A “cartway” or “carriageway” is a highway over which the public has a right of way (a) on foot; (b) riding on or accompanied by a beast of burden; or (c) with vehicles and livestock.</a:t>
            </a:r>
            <a:endParaRPr lang="en-GB" b="0" i="0" dirty="0">
              <a:solidFill>
                <a:srgbClr val="FFFFFF"/>
              </a:solidFill>
              <a:effectLst/>
              <a:latin typeface="+mj-lt"/>
            </a:endParaRPr>
          </a:p>
          <a:p>
            <a:pPr algn="l" fontAlgn="base">
              <a:buFont typeface="Arial" panose="020B0604020202020204" pitchFamily="34" charset="0"/>
              <a:buChar char="•"/>
            </a:pPr>
            <a:r>
              <a:rPr lang="en-GB" b="0" i="0" dirty="0">
                <a:solidFill>
                  <a:srgbClr val="313537"/>
                </a:solidFill>
                <a:effectLst/>
                <a:latin typeface="+mj-lt"/>
              </a:rPr>
              <a:t>2 - A “bridleway” is a highway over which the rights of passage are cut down by the exclusion of the right of passage with vehicles and sometimes, although not invariably, the exclusion of the right of </a:t>
            </a:r>
            <a:r>
              <a:rPr lang="en-GB" b="0" i="0" dirty="0" err="1">
                <a:solidFill>
                  <a:srgbClr val="313537"/>
                </a:solidFill>
                <a:effectLst/>
                <a:latin typeface="+mj-lt"/>
              </a:rPr>
              <a:t>driftway</a:t>
            </a:r>
            <a:r>
              <a:rPr lang="en-GB" b="0" i="0" dirty="0">
                <a:solidFill>
                  <a:srgbClr val="313537"/>
                </a:solidFill>
                <a:effectLst/>
                <a:latin typeface="+mj-lt"/>
              </a:rPr>
              <a:t>, that is, driving cattle.</a:t>
            </a:r>
            <a:endParaRPr lang="en-GB" b="0" i="0" dirty="0">
              <a:solidFill>
                <a:srgbClr val="FFFFFF"/>
              </a:solidFill>
              <a:effectLst/>
              <a:latin typeface="+mj-lt"/>
            </a:endParaRPr>
          </a:p>
          <a:p>
            <a:pPr algn="l" fontAlgn="base">
              <a:buFont typeface="Arial" panose="020B0604020202020204" pitchFamily="34" charset="0"/>
              <a:buChar char="•"/>
            </a:pPr>
            <a:r>
              <a:rPr lang="en-GB" b="0" i="0" dirty="0">
                <a:solidFill>
                  <a:srgbClr val="313537"/>
                </a:solidFill>
                <a:effectLst/>
                <a:latin typeface="+mj-lt"/>
              </a:rPr>
              <a:t>3 - A “footpath” is a highway over which there is a public right of passage on foot.</a:t>
            </a:r>
          </a:p>
          <a:p>
            <a:pPr algn="l" fontAlgn="base" latinLnBrk="0"/>
            <a:r>
              <a:rPr lang="en-GB" b="0" i="0" dirty="0">
                <a:solidFill>
                  <a:srgbClr val="313537"/>
                </a:solidFill>
                <a:effectLst/>
                <a:latin typeface="+mj-lt"/>
              </a:rPr>
              <a:t>It should be noted that s329 of the 1980 Act gives similar definitions of these main types of highway</a:t>
            </a:r>
          </a:p>
          <a:p>
            <a:endParaRPr lang="en-GB" dirty="0">
              <a:latin typeface="+mj-lt"/>
            </a:endParaRPr>
          </a:p>
        </p:txBody>
      </p:sp>
    </p:spTree>
    <p:extLst>
      <p:ext uri="{BB962C8B-B14F-4D97-AF65-F5344CB8AC3E}">
        <p14:creationId xmlns:p14="http://schemas.microsoft.com/office/powerpoint/2010/main" val="170664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4F04D-CCB4-E7D2-98F2-85699D6E477A}"/>
              </a:ext>
            </a:extLst>
          </p:cNvPr>
          <p:cNvSpPr>
            <a:spLocks noGrp="1"/>
          </p:cNvSpPr>
          <p:nvPr>
            <p:ph type="title"/>
          </p:nvPr>
        </p:nvSpPr>
        <p:spPr/>
        <p:txBody>
          <a:bodyPr/>
          <a:lstStyle/>
          <a:p>
            <a:pPr algn="ctr"/>
            <a:r>
              <a:rPr lang="en-GB" sz="8000" dirty="0"/>
              <a:t>MAINTENANCE</a:t>
            </a:r>
            <a:endParaRPr lang="en-US" dirty="0"/>
          </a:p>
        </p:txBody>
      </p:sp>
      <p:sp>
        <p:nvSpPr>
          <p:cNvPr id="3" name="Content Placeholder 2">
            <a:extLst>
              <a:ext uri="{FF2B5EF4-FFF2-40B4-BE49-F238E27FC236}">
                <a16:creationId xmlns:a16="http://schemas.microsoft.com/office/drawing/2014/main" id="{4D3BCBCF-032A-87C5-3FA8-6A7DA5D70C63}"/>
              </a:ext>
            </a:extLst>
          </p:cNvPr>
          <p:cNvSpPr>
            <a:spLocks noGrp="1"/>
          </p:cNvSpPr>
          <p:nvPr>
            <p:ph idx="1"/>
          </p:nvPr>
        </p:nvSpPr>
        <p:spPr/>
        <p:txBody>
          <a:bodyPr vert="horz" lIns="0" tIns="45720" rIns="0" bIns="45720" rtlCol="0" anchor="t">
            <a:normAutofit lnSpcReduction="10000"/>
          </a:bodyPr>
          <a:lstStyle/>
          <a:p>
            <a:r>
              <a:rPr lang="en-GB" dirty="0"/>
              <a:t>- Public pay. </a:t>
            </a:r>
          </a:p>
          <a:p>
            <a:r>
              <a:rPr lang="en-GB" dirty="0"/>
              <a:t>- S.41. </a:t>
            </a:r>
          </a:p>
          <a:p>
            <a:r>
              <a:rPr lang="en-GB" dirty="0"/>
              <a:t>- Highway Maintenace is responsible. </a:t>
            </a:r>
          </a:p>
          <a:p>
            <a:r>
              <a:rPr lang="en-GB" dirty="0"/>
              <a:t>- S.36. </a:t>
            </a:r>
          </a:p>
          <a:p>
            <a:r>
              <a:rPr lang="en-GB" dirty="0"/>
              <a:t>- Public roads for example. </a:t>
            </a:r>
          </a:p>
          <a:p>
            <a:r>
              <a:rPr lang="en-GB" dirty="0"/>
              <a:t>- listed under S.36(6). </a:t>
            </a:r>
          </a:p>
          <a:p>
            <a:r>
              <a:rPr lang="en-GB" dirty="0"/>
              <a:t>- '' Must repair and Maintain it''.</a:t>
            </a:r>
          </a:p>
        </p:txBody>
      </p:sp>
      <p:pic>
        <p:nvPicPr>
          <p:cNvPr id="4" name="Graphic 4" descr="Construction worker female outline">
            <a:extLst>
              <a:ext uri="{FF2B5EF4-FFF2-40B4-BE49-F238E27FC236}">
                <a16:creationId xmlns:a16="http://schemas.microsoft.com/office/drawing/2014/main" id="{CD1C4146-0D07-C010-B087-440CBB7C941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59253" y="2197894"/>
            <a:ext cx="3795712" cy="3795712"/>
          </a:xfrm>
          <a:prstGeom prst="rect">
            <a:avLst/>
          </a:prstGeom>
        </p:spPr>
      </p:pic>
    </p:spTree>
    <p:extLst>
      <p:ext uri="{BB962C8B-B14F-4D97-AF65-F5344CB8AC3E}">
        <p14:creationId xmlns:p14="http://schemas.microsoft.com/office/powerpoint/2010/main" val="3758195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6D7C6-CF40-5E2D-B9ED-8A689E10DDEF}"/>
              </a:ext>
            </a:extLst>
          </p:cNvPr>
          <p:cNvSpPr>
            <a:spLocks noGrp="1"/>
          </p:cNvSpPr>
          <p:nvPr>
            <p:ph type="title"/>
          </p:nvPr>
        </p:nvSpPr>
        <p:spPr/>
        <p:txBody>
          <a:bodyPr/>
          <a:lstStyle/>
          <a:p>
            <a:pPr algn="ctr"/>
            <a:r>
              <a:rPr lang="en-GB" sz="7200" dirty="0"/>
              <a:t>CONTINUED</a:t>
            </a:r>
            <a:endParaRPr lang="en-US" dirty="0"/>
          </a:p>
        </p:txBody>
      </p:sp>
      <p:sp>
        <p:nvSpPr>
          <p:cNvPr id="3" name="Content Placeholder 2">
            <a:extLst>
              <a:ext uri="{FF2B5EF4-FFF2-40B4-BE49-F238E27FC236}">
                <a16:creationId xmlns:a16="http://schemas.microsoft.com/office/drawing/2014/main" id="{9077D8C2-BB9E-790B-9AD0-FBBAF7ED0DD9}"/>
              </a:ext>
            </a:extLst>
          </p:cNvPr>
          <p:cNvSpPr>
            <a:spLocks noGrp="1"/>
          </p:cNvSpPr>
          <p:nvPr>
            <p:ph idx="1"/>
          </p:nvPr>
        </p:nvSpPr>
        <p:spPr/>
        <p:txBody>
          <a:bodyPr vert="horz" lIns="0" tIns="45720" rIns="0" bIns="45720" rtlCol="0" anchor="t">
            <a:normAutofit/>
          </a:bodyPr>
          <a:lstStyle/>
          <a:p>
            <a:pPr>
              <a:lnSpc>
                <a:spcPct val="200000"/>
              </a:lnSpc>
            </a:pPr>
            <a:r>
              <a:rPr lang="en-GB" dirty="0"/>
              <a:t>- Cannot be delegated. </a:t>
            </a:r>
            <a:endParaRPr lang="en-US" dirty="0"/>
          </a:p>
          <a:p>
            <a:pPr>
              <a:lnSpc>
                <a:spcPct val="200000"/>
              </a:lnSpc>
            </a:pPr>
            <a:r>
              <a:rPr lang="en-GB" dirty="0"/>
              <a:t>- ''Burnside and Emerson'' [ 1986] - define the duty. </a:t>
            </a:r>
          </a:p>
          <a:p>
            <a:pPr>
              <a:lnSpc>
                <a:spcPct val="200000"/>
              </a:lnSpc>
            </a:pPr>
            <a:r>
              <a:rPr lang="en-GB" dirty="0"/>
              <a:t>- Duty can arise in three areas. </a:t>
            </a:r>
          </a:p>
        </p:txBody>
      </p:sp>
      <p:pic>
        <p:nvPicPr>
          <p:cNvPr id="5" name="Graphic 4" descr="Construction worker female outline">
            <a:extLst>
              <a:ext uri="{FF2B5EF4-FFF2-40B4-BE49-F238E27FC236}">
                <a16:creationId xmlns:a16="http://schemas.microsoft.com/office/drawing/2014/main" id="{AF53D289-6D8D-31A0-4DD4-E0526DC11BA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59253" y="2197894"/>
            <a:ext cx="3795712" cy="3795712"/>
          </a:xfrm>
          <a:prstGeom prst="rect">
            <a:avLst/>
          </a:prstGeom>
        </p:spPr>
      </p:pic>
    </p:spTree>
    <p:extLst>
      <p:ext uri="{BB962C8B-B14F-4D97-AF65-F5344CB8AC3E}">
        <p14:creationId xmlns:p14="http://schemas.microsoft.com/office/powerpoint/2010/main" val="681953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8CB54FC-0B2A-4107-9A70-958B90B765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6520AA-1B11-7F2B-81F8-E6806235E7DD}"/>
              </a:ext>
            </a:extLst>
          </p:cNvPr>
          <p:cNvSpPr>
            <a:spLocks noGrp="1"/>
          </p:cNvSpPr>
          <p:nvPr>
            <p:ph type="title"/>
          </p:nvPr>
        </p:nvSpPr>
        <p:spPr>
          <a:xfrm>
            <a:off x="6411685" y="634946"/>
            <a:ext cx="5127171" cy="1450757"/>
          </a:xfrm>
        </p:spPr>
        <p:txBody>
          <a:bodyPr>
            <a:normAutofit/>
          </a:bodyPr>
          <a:lstStyle/>
          <a:p>
            <a:r>
              <a:rPr lang="en-GB"/>
              <a:t>ACTIVITY</a:t>
            </a:r>
            <a:endParaRPr lang="en-GB" dirty="0"/>
          </a:p>
        </p:txBody>
      </p:sp>
      <p:pic>
        <p:nvPicPr>
          <p:cNvPr id="7" name="Graphic 6" descr="Books">
            <a:extLst>
              <a:ext uri="{FF2B5EF4-FFF2-40B4-BE49-F238E27FC236}">
                <a16:creationId xmlns:a16="http://schemas.microsoft.com/office/drawing/2014/main" id="{9B7005DB-9C01-ED8A-509A-B973555C2EF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43192" y="711306"/>
            <a:ext cx="5115347" cy="5115347"/>
          </a:xfrm>
          <a:prstGeom prst="rect">
            <a:avLst/>
          </a:prstGeom>
        </p:spPr>
      </p:pic>
      <p:cxnSp>
        <p:nvCxnSpPr>
          <p:cNvPr id="18" name="Straight Connector 17">
            <a:extLst>
              <a:ext uri="{FF2B5EF4-FFF2-40B4-BE49-F238E27FC236}">
                <a16:creationId xmlns:a16="http://schemas.microsoft.com/office/drawing/2014/main" id="{7855A9B5-1710-4B19-B0F1-CDFDD4ED5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14044" y="2246569"/>
            <a:ext cx="45720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E98454C7-1908-7404-E010-B14C0346E2F6}"/>
              </a:ext>
            </a:extLst>
          </p:cNvPr>
          <p:cNvSpPr>
            <a:spLocks noGrp="1"/>
          </p:cNvSpPr>
          <p:nvPr>
            <p:ph idx="1"/>
          </p:nvPr>
        </p:nvSpPr>
        <p:spPr>
          <a:xfrm>
            <a:off x="6411684" y="2407436"/>
            <a:ext cx="5127172" cy="3461658"/>
          </a:xfrm>
        </p:spPr>
        <p:txBody>
          <a:bodyPr>
            <a:normAutofit/>
          </a:bodyPr>
          <a:lstStyle/>
          <a:p>
            <a:pPr>
              <a:lnSpc>
                <a:spcPct val="100000"/>
              </a:lnSpc>
            </a:pPr>
            <a:r>
              <a:rPr lang="en-GB" sz="1100" dirty="0">
                <a:latin typeface="+mj-lt"/>
              </a:rPr>
              <a:t>Consider the facts of the following cases which are contained in your pre-reading. What can you tell us about these cases and how they relate to the topic?</a:t>
            </a:r>
          </a:p>
          <a:p>
            <a:pPr>
              <a:lnSpc>
                <a:spcPct val="100000"/>
              </a:lnSpc>
              <a:spcAft>
                <a:spcPts val="800"/>
              </a:spcAft>
            </a:pPr>
            <a:r>
              <a:rPr lang="en-GB" sz="1100" b="1" kern="100" dirty="0">
                <a:effectLst/>
                <a:latin typeface="+mj-lt"/>
                <a:ea typeface="Aptos" panose="020B0004020202020204" pitchFamily="34" charset="0"/>
                <a:cs typeface="Times New Roman" panose="02020603050405020304" pitchFamily="18" charset="0"/>
              </a:rPr>
              <a:t>Gorringe v Calderdale Metropolitan Borough Council [2004] </a:t>
            </a:r>
            <a:endParaRPr lang="en-GB" sz="1100" kern="100" dirty="0">
              <a:effectLst/>
              <a:latin typeface="+mj-lt"/>
              <a:ea typeface="Aptos" panose="020B0004020202020204" pitchFamily="34" charset="0"/>
              <a:cs typeface="Times New Roman" panose="02020603050405020304" pitchFamily="18" charset="0"/>
            </a:endParaRPr>
          </a:p>
          <a:p>
            <a:pPr>
              <a:lnSpc>
                <a:spcPct val="100000"/>
              </a:lnSpc>
              <a:spcAft>
                <a:spcPts val="800"/>
              </a:spcAft>
            </a:pPr>
            <a:r>
              <a:rPr lang="en-GB" sz="1100" b="1" kern="100" dirty="0" err="1">
                <a:effectLst/>
                <a:latin typeface="+mj-lt"/>
                <a:ea typeface="Aptos" panose="020B0004020202020204" pitchFamily="34" charset="0"/>
                <a:cs typeface="Times New Roman" panose="02020603050405020304" pitchFamily="18" charset="0"/>
              </a:rPr>
              <a:t>Dabinett</a:t>
            </a:r>
            <a:r>
              <a:rPr lang="en-GB" sz="1100" b="1" kern="100" dirty="0">
                <a:effectLst/>
                <a:latin typeface="+mj-lt"/>
                <a:ea typeface="Aptos" panose="020B0004020202020204" pitchFamily="34" charset="0"/>
                <a:cs typeface="Times New Roman" panose="02020603050405020304" pitchFamily="18" charset="0"/>
              </a:rPr>
              <a:t> v Somerset County Council [2006]</a:t>
            </a:r>
            <a:endParaRPr lang="en-GB" sz="1100" kern="100" dirty="0">
              <a:effectLst/>
              <a:latin typeface="+mj-lt"/>
              <a:ea typeface="Aptos" panose="020B0004020202020204" pitchFamily="34" charset="0"/>
              <a:cs typeface="Times New Roman" panose="02020603050405020304" pitchFamily="18" charset="0"/>
            </a:endParaRPr>
          </a:p>
          <a:p>
            <a:pPr>
              <a:lnSpc>
                <a:spcPct val="100000"/>
              </a:lnSpc>
              <a:spcAft>
                <a:spcPts val="800"/>
              </a:spcAft>
            </a:pPr>
            <a:r>
              <a:rPr lang="en-GB" sz="1100" b="1" kern="100" dirty="0">
                <a:effectLst/>
                <a:latin typeface="+mj-lt"/>
                <a:ea typeface="Aptos" panose="020B0004020202020204" pitchFamily="34" charset="0"/>
                <a:cs typeface="Times New Roman" panose="02020603050405020304" pitchFamily="18" charset="0"/>
              </a:rPr>
              <a:t>Valentine v Transport for London [2010]</a:t>
            </a:r>
            <a:r>
              <a:rPr lang="en-GB" sz="1100" kern="100" dirty="0">
                <a:effectLst/>
                <a:latin typeface="+mj-lt"/>
                <a:ea typeface="Aptos" panose="020B0004020202020204" pitchFamily="34" charset="0"/>
                <a:cs typeface="Times New Roman" panose="02020603050405020304" pitchFamily="18" charset="0"/>
              </a:rPr>
              <a:t>. </a:t>
            </a:r>
          </a:p>
          <a:p>
            <a:pPr>
              <a:lnSpc>
                <a:spcPct val="100000"/>
              </a:lnSpc>
              <a:spcAft>
                <a:spcPts val="800"/>
              </a:spcAft>
            </a:pPr>
            <a:r>
              <a:rPr lang="en-GB" sz="1100" b="1" kern="100" dirty="0">
                <a:effectLst/>
                <a:latin typeface="+mj-lt"/>
                <a:ea typeface="Aptos" panose="020B0004020202020204" pitchFamily="34" charset="0"/>
                <a:cs typeface="Times New Roman" panose="02020603050405020304" pitchFamily="18" charset="0"/>
              </a:rPr>
              <a:t>Haydon v Kent CC [1978]</a:t>
            </a:r>
            <a:r>
              <a:rPr lang="en-GB" sz="1100" kern="100" dirty="0">
                <a:effectLst/>
                <a:latin typeface="+mj-lt"/>
                <a:ea typeface="Aptos" panose="020B0004020202020204" pitchFamily="34" charset="0"/>
                <a:cs typeface="Times New Roman" panose="02020603050405020304" pitchFamily="18" charset="0"/>
              </a:rPr>
              <a:t> and </a:t>
            </a:r>
            <a:r>
              <a:rPr lang="en-GB" sz="1100" b="1" kern="100" dirty="0">
                <a:effectLst/>
                <a:latin typeface="+mj-lt"/>
                <a:ea typeface="Aptos" panose="020B0004020202020204" pitchFamily="34" charset="0"/>
                <a:cs typeface="Times New Roman" panose="02020603050405020304" pitchFamily="18" charset="0"/>
              </a:rPr>
              <a:t>Lord Hoffman in Goodes v East Sussex CC [2000]</a:t>
            </a:r>
            <a:r>
              <a:rPr lang="en-GB" sz="1100" kern="100" dirty="0">
                <a:effectLst/>
                <a:latin typeface="+mj-lt"/>
                <a:ea typeface="Aptos" panose="020B0004020202020204" pitchFamily="34" charset="0"/>
                <a:cs typeface="Times New Roman" panose="02020603050405020304" pitchFamily="18" charset="0"/>
              </a:rPr>
              <a:t>.</a:t>
            </a:r>
          </a:p>
          <a:p>
            <a:pPr>
              <a:lnSpc>
                <a:spcPct val="100000"/>
              </a:lnSpc>
              <a:spcAft>
                <a:spcPts val="800"/>
              </a:spcAft>
            </a:pPr>
            <a:r>
              <a:rPr lang="en-GB" sz="1100" b="1" kern="100" dirty="0">
                <a:effectLst/>
                <a:latin typeface="+mj-lt"/>
                <a:ea typeface="Aptos" panose="020B0004020202020204" pitchFamily="34" charset="0"/>
                <a:cs typeface="Times New Roman" panose="02020603050405020304" pitchFamily="18" charset="0"/>
              </a:rPr>
              <a:t>Rollinson v Dudley Metropolitan Borough Council [2015] </a:t>
            </a:r>
            <a:endParaRPr lang="en-GB" sz="1100" kern="100" dirty="0">
              <a:effectLst/>
              <a:latin typeface="+mj-lt"/>
              <a:ea typeface="Aptos" panose="020B0004020202020204" pitchFamily="34" charset="0"/>
              <a:cs typeface="Times New Roman" panose="02020603050405020304" pitchFamily="18" charset="0"/>
            </a:endParaRPr>
          </a:p>
          <a:p>
            <a:pPr>
              <a:lnSpc>
                <a:spcPct val="100000"/>
              </a:lnSpc>
              <a:spcAft>
                <a:spcPts val="800"/>
              </a:spcAft>
            </a:pPr>
            <a:r>
              <a:rPr lang="en-GB" sz="1100" b="1" kern="100" dirty="0">
                <a:effectLst/>
                <a:latin typeface="+mj-lt"/>
                <a:ea typeface="Aptos" panose="020B0004020202020204" pitchFamily="34" charset="0"/>
                <a:cs typeface="Times New Roman" panose="02020603050405020304" pitchFamily="18" charset="0"/>
              </a:rPr>
              <a:t>Wentworth v Wilts CC [1993]</a:t>
            </a:r>
            <a:r>
              <a:rPr lang="en-GB" sz="1100" kern="100" dirty="0">
                <a:effectLst/>
                <a:latin typeface="+mj-lt"/>
                <a:ea typeface="Aptos" panose="020B0004020202020204" pitchFamily="34" charset="0"/>
                <a:cs typeface="Times New Roman" panose="02020603050405020304" pitchFamily="18" charset="0"/>
              </a:rPr>
              <a:t>).</a:t>
            </a:r>
          </a:p>
          <a:p>
            <a:pPr>
              <a:lnSpc>
                <a:spcPct val="100000"/>
              </a:lnSpc>
            </a:pPr>
            <a:endParaRPr lang="en-GB" sz="1100" dirty="0"/>
          </a:p>
        </p:txBody>
      </p:sp>
      <p:sp>
        <p:nvSpPr>
          <p:cNvPr id="14" name="Rectangle 13">
            <a:extLst>
              <a:ext uri="{FF2B5EF4-FFF2-40B4-BE49-F238E27FC236}">
                <a16:creationId xmlns:a16="http://schemas.microsoft.com/office/drawing/2014/main" id="{9AA76026-5689-4584-8D93-D71D739E6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695558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A96B7-6BFB-63BA-76D9-47789EF3B09C}"/>
              </a:ext>
            </a:extLst>
          </p:cNvPr>
          <p:cNvSpPr>
            <a:spLocks noGrp="1"/>
          </p:cNvSpPr>
          <p:nvPr>
            <p:ph type="title"/>
          </p:nvPr>
        </p:nvSpPr>
        <p:spPr/>
        <p:txBody>
          <a:bodyPr>
            <a:normAutofit/>
          </a:bodyPr>
          <a:lstStyle/>
          <a:p>
            <a:pPr algn="ctr"/>
            <a:r>
              <a:rPr lang="en-US" dirty="0"/>
              <a:t>TEMPORARY HAZARD</a:t>
            </a:r>
          </a:p>
        </p:txBody>
      </p:sp>
      <p:sp>
        <p:nvSpPr>
          <p:cNvPr id="3" name="Content Placeholder 2">
            <a:extLst>
              <a:ext uri="{FF2B5EF4-FFF2-40B4-BE49-F238E27FC236}">
                <a16:creationId xmlns:a16="http://schemas.microsoft.com/office/drawing/2014/main" id="{1D29C920-F795-4CC5-5D2B-88FB00DBC2E0}"/>
              </a:ext>
            </a:extLst>
          </p:cNvPr>
          <p:cNvSpPr>
            <a:spLocks noGrp="1"/>
          </p:cNvSpPr>
          <p:nvPr>
            <p:ph idx="1"/>
          </p:nvPr>
        </p:nvSpPr>
        <p:spPr/>
        <p:txBody>
          <a:bodyPr vert="horz" lIns="0" tIns="45720" rIns="0" bIns="45720" rtlCol="0" anchor="t">
            <a:normAutofit/>
          </a:bodyPr>
          <a:lstStyle/>
          <a:p>
            <a:pPr>
              <a:lnSpc>
                <a:spcPct val="200000"/>
              </a:lnSpc>
            </a:pPr>
            <a:r>
              <a:rPr lang="en-GB" dirty="0">
                <a:latin typeface="+mj-lt"/>
              </a:rPr>
              <a:t>- S.329(1) 1980. </a:t>
            </a:r>
            <a:endParaRPr lang="en-US" dirty="0">
              <a:latin typeface="+mj-lt"/>
            </a:endParaRPr>
          </a:p>
          <a:p>
            <a:pPr>
              <a:lnSpc>
                <a:spcPct val="200000"/>
              </a:lnSpc>
            </a:pPr>
            <a:r>
              <a:rPr lang="en-GB" dirty="0">
                <a:latin typeface="+mj-lt"/>
                <a:cs typeface="Calibri"/>
              </a:rPr>
              <a:t>- ''</a:t>
            </a:r>
            <a:r>
              <a:rPr lang="en-GB" dirty="0">
                <a:latin typeface="+mj-lt"/>
                <a:ea typeface="+mn-lt"/>
                <a:cs typeface="+mn-lt"/>
              </a:rPr>
              <a:t>Haydon v Kent County Council [1978]'' </a:t>
            </a:r>
          </a:p>
          <a:p>
            <a:pPr>
              <a:lnSpc>
                <a:spcPct val="200000"/>
              </a:lnSpc>
            </a:pPr>
            <a:r>
              <a:rPr lang="en-GB" dirty="0">
                <a:latin typeface="+mj-lt"/>
                <a:cs typeface="Calibri"/>
              </a:rPr>
              <a:t>- Has the duty to put gravel down etc.</a:t>
            </a:r>
          </a:p>
          <a:p>
            <a:pPr>
              <a:lnSpc>
                <a:spcPct val="200000"/>
              </a:lnSpc>
            </a:pPr>
            <a:r>
              <a:rPr lang="en-GB" dirty="0">
                <a:latin typeface="+mj-lt"/>
                <a:cs typeface="Calibri"/>
              </a:rPr>
              <a:t>- As soon as ice appears they are liable. </a:t>
            </a:r>
          </a:p>
          <a:p>
            <a:endParaRPr lang="en-GB" dirty="0">
              <a:latin typeface="+mj-lt"/>
              <a:cs typeface="Calibri"/>
            </a:endParaRPr>
          </a:p>
        </p:txBody>
      </p:sp>
      <p:pic>
        <p:nvPicPr>
          <p:cNvPr id="5" name="Graphic 5" descr="Snowflake with solid fill">
            <a:extLst>
              <a:ext uri="{FF2B5EF4-FFF2-40B4-BE49-F238E27FC236}">
                <a16:creationId xmlns:a16="http://schemas.microsoft.com/office/drawing/2014/main" id="{930B1A60-A3DD-F2A0-C925-8BEA161FEA3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39050" y="2299097"/>
            <a:ext cx="3569493" cy="3569493"/>
          </a:xfrm>
          <a:prstGeom prst="rect">
            <a:avLst/>
          </a:prstGeom>
        </p:spPr>
      </p:pic>
    </p:spTree>
    <p:extLst>
      <p:ext uri="{BB962C8B-B14F-4D97-AF65-F5344CB8AC3E}">
        <p14:creationId xmlns:p14="http://schemas.microsoft.com/office/powerpoint/2010/main" val="4073662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40E4F1-80DA-E16C-B70C-D8AFC8B7CC5C}"/>
              </a:ext>
            </a:extLst>
          </p:cNvPr>
          <p:cNvSpPr>
            <a:spLocks noGrp="1"/>
          </p:cNvSpPr>
          <p:nvPr>
            <p:ph type="title"/>
          </p:nvPr>
        </p:nvSpPr>
        <p:spPr>
          <a:xfrm>
            <a:off x="643468" y="643467"/>
            <a:ext cx="3073550" cy="5126203"/>
          </a:xfrm>
        </p:spPr>
        <p:txBody>
          <a:bodyPr anchor="ctr">
            <a:normAutofit/>
          </a:bodyPr>
          <a:lstStyle/>
          <a:p>
            <a:pPr algn="r"/>
            <a:r>
              <a:rPr lang="en-GB"/>
              <a:t>ACTIVITY</a:t>
            </a:r>
          </a:p>
        </p:txBody>
      </p:sp>
      <p:cxnSp>
        <p:nvCxnSpPr>
          <p:cNvPr id="15" name="Straight Connector 14">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2" y="1778497"/>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5C37E9C-9D33-F888-2004-917CD9B814FE}"/>
              </a:ext>
            </a:extLst>
          </p:cNvPr>
          <p:cNvSpPr>
            <a:spLocks noGrp="1"/>
          </p:cNvSpPr>
          <p:nvPr>
            <p:ph idx="1"/>
          </p:nvPr>
        </p:nvSpPr>
        <p:spPr>
          <a:xfrm>
            <a:off x="4363786" y="621697"/>
            <a:ext cx="6791894" cy="5147973"/>
          </a:xfrm>
        </p:spPr>
        <p:txBody>
          <a:bodyPr anchor="ctr">
            <a:normAutofit/>
          </a:bodyPr>
          <a:lstStyle/>
          <a:p>
            <a:pPr fontAlgn="base"/>
            <a:r>
              <a:rPr lang="en-GB" b="0" i="0" dirty="0">
                <a:effectLst/>
                <a:latin typeface="+mj-lt"/>
              </a:rPr>
              <a:t>Why do you think the common law takes a strict approach to transient hazards on the highway?</a:t>
            </a:r>
          </a:p>
          <a:p>
            <a:pPr fontAlgn="base"/>
            <a:r>
              <a:rPr lang="en-GB" b="0" i="0" dirty="0">
                <a:effectLst/>
                <a:latin typeface="+mj-lt"/>
              </a:rPr>
              <a:t>Should local authorities be responsible for removing surface-lying material which creates a danger to the public?</a:t>
            </a:r>
          </a:p>
          <a:p>
            <a:endParaRPr lang="en-GB" dirty="0">
              <a:latin typeface="+mj-lt"/>
            </a:endParaRPr>
          </a:p>
        </p:txBody>
      </p:sp>
      <p:sp>
        <p:nvSpPr>
          <p:cNvPr id="16" name="Rectangle 15">
            <a:extLst>
              <a:ext uri="{FF2B5EF4-FFF2-40B4-BE49-F238E27FC236}">
                <a16:creationId xmlns:a16="http://schemas.microsoft.com/office/drawing/2014/main" id="{14552793-7DFF-4EC7-AC69-D34A75D018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4807900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00AFB2A-E70B-6600-DEAB-CEA830BC2D61}"/>
              </a:ext>
            </a:extLst>
          </p:cNvPr>
          <p:cNvSpPr>
            <a:spLocks noGrp="1"/>
          </p:cNvSpPr>
          <p:nvPr>
            <p:ph type="title"/>
          </p:nvPr>
        </p:nvSpPr>
        <p:spPr>
          <a:xfrm>
            <a:off x="492370" y="516835"/>
            <a:ext cx="3084844" cy="5772840"/>
          </a:xfrm>
        </p:spPr>
        <p:txBody>
          <a:bodyPr anchor="ctr">
            <a:normAutofit/>
          </a:bodyPr>
          <a:lstStyle/>
          <a:p>
            <a:r>
              <a:rPr lang="en-GB" sz="3600" dirty="0">
                <a:solidFill>
                  <a:schemeClr val="bg1"/>
                </a:solidFill>
              </a:rPr>
              <a:t>ANY AVAILABLE DEFENCES</a:t>
            </a:r>
            <a:endParaRPr lang="en-US" sz="3600" dirty="0">
              <a:solidFill>
                <a:schemeClr val="bg1"/>
              </a:solidFill>
            </a:endParaRPr>
          </a:p>
        </p:txBody>
      </p:sp>
      <p:graphicFrame>
        <p:nvGraphicFramePr>
          <p:cNvPr id="5" name="Content Placeholder 2">
            <a:extLst>
              <a:ext uri="{FF2B5EF4-FFF2-40B4-BE49-F238E27FC236}">
                <a16:creationId xmlns:a16="http://schemas.microsoft.com/office/drawing/2014/main" id="{BA4B153A-3D99-B112-DA0F-70C5C736AE49}"/>
              </a:ext>
            </a:extLst>
          </p:cNvPr>
          <p:cNvGraphicFramePr>
            <a:graphicFrameLocks noGrp="1"/>
          </p:cNvGraphicFramePr>
          <p:nvPr>
            <p:ph idx="1"/>
            <p:extLst>
              <p:ext uri="{D42A27DB-BD31-4B8C-83A1-F6EECF244321}">
                <p14:modId xmlns:p14="http://schemas.microsoft.com/office/powerpoint/2010/main" val="1511636004"/>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81985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9538B-324D-7BA4-B896-FD02D4A99824}"/>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0DBFCBC3-B68E-9369-A060-5A90D327FBF8}"/>
              </a:ext>
            </a:extLst>
          </p:cNvPr>
          <p:cNvSpPr>
            <a:spLocks noGrp="1"/>
          </p:cNvSpPr>
          <p:nvPr>
            <p:ph idx="1"/>
          </p:nvPr>
        </p:nvSpPr>
        <p:spPr/>
        <p:txBody>
          <a:bodyPr/>
          <a:lstStyle/>
          <a:p>
            <a:pPr marL="0" indent="0">
              <a:buNone/>
            </a:pPr>
            <a:r>
              <a:rPr lang="sv-SE" dirty="0">
                <a:solidFill>
                  <a:srgbClr val="313537"/>
                </a:solidFill>
                <a:latin typeface="+mj-lt"/>
              </a:rPr>
              <a:t>Research</a:t>
            </a:r>
            <a:r>
              <a:rPr lang="sv-SE" b="0" i="0" dirty="0">
                <a:solidFill>
                  <a:srgbClr val="313537"/>
                </a:solidFill>
                <a:effectLst/>
                <a:latin typeface="+mj-lt"/>
              </a:rPr>
              <a:t> the case of </a:t>
            </a:r>
            <a:r>
              <a:rPr lang="sv-SE" b="1" i="1" dirty="0">
                <a:solidFill>
                  <a:srgbClr val="313537"/>
                </a:solidFill>
                <a:effectLst/>
                <a:latin typeface="+mj-lt"/>
              </a:rPr>
              <a:t>Mills v Barnsley MBC [1992] </a:t>
            </a:r>
            <a:r>
              <a:rPr lang="sv-SE" dirty="0">
                <a:solidFill>
                  <a:srgbClr val="313537"/>
                </a:solidFill>
                <a:latin typeface="+mj-lt"/>
              </a:rPr>
              <a:t>and any other relevant case law you may find relating to ’reasonable foreseeability’</a:t>
            </a:r>
            <a:endParaRPr lang="sv-SE" b="1" i="1" dirty="0">
              <a:solidFill>
                <a:srgbClr val="313537"/>
              </a:solidFill>
              <a:effectLst/>
              <a:latin typeface="+mj-lt"/>
            </a:endParaRPr>
          </a:p>
          <a:p>
            <a:pPr marL="0" indent="0">
              <a:buNone/>
            </a:pPr>
            <a:r>
              <a:rPr lang="sv-SE" dirty="0">
                <a:solidFill>
                  <a:srgbClr val="313537"/>
                </a:solidFill>
                <a:latin typeface="+mj-lt"/>
              </a:rPr>
              <a:t>What are the facts of the cases?</a:t>
            </a:r>
          </a:p>
          <a:p>
            <a:pPr marL="0" indent="0">
              <a:buNone/>
            </a:pPr>
            <a:r>
              <a:rPr lang="sv-SE" dirty="0">
                <a:solidFill>
                  <a:srgbClr val="313537"/>
                </a:solidFill>
                <a:latin typeface="+mj-lt"/>
              </a:rPr>
              <a:t>Feedback to the group.</a:t>
            </a:r>
          </a:p>
          <a:p>
            <a:endParaRPr lang="en-GB" dirty="0">
              <a:latin typeface="+mj-lt"/>
            </a:endParaRPr>
          </a:p>
        </p:txBody>
      </p:sp>
    </p:spTree>
    <p:extLst>
      <p:ext uri="{BB962C8B-B14F-4D97-AF65-F5344CB8AC3E}">
        <p14:creationId xmlns:p14="http://schemas.microsoft.com/office/powerpoint/2010/main" val="4121257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9F555D4-11A0-66FD-0F57-BC8B1B0DA4C0}"/>
              </a:ext>
            </a:extLst>
          </p:cNvPr>
          <p:cNvSpPr>
            <a:spLocks noGrp="1"/>
          </p:cNvSpPr>
          <p:nvPr>
            <p:ph type="body" idx="1"/>
          </p:nvPr>
        </p:nvSpPr>
        <p:spPr>
          <a:xfrm>
            <a:off x="1097280" y="1816134"/>
            <a:ext cx="4639736" cy="736282"/>
          </a:xfrm>
        </p:spPr>
        <p:txBody>
          <a:bodyPr>
            <a:normAutofit lnSpcReduction="10000"/>
          </a:bodyPr>
          <a:lstStyle/>
          <a:p>
            <a:r>
              <a:rPr lang="en-GB" dirty="0"/>
              <a:t>S41statutory duty to maintain</a:t>
            </a:r>
          </a:p>
        </p:txBody>
      </p:sp>
      <p:sp>
        <p:nvSpPr>
          <p:cNvPr id="5" name="Text Placeholder 4">
            <a:extLst>
              <a:ext uri="{FF2B5EF4-FFF2-40B4-BE49-F238E27FC236}">
                <a16:creationId xmlns:a16="http://schemas.microsoft.com/office/drawing/2014/main" id="{9704E1EA-6E1A-7617-9206-EB2646588445}"/>
              </a:ext>
            </a:extLst>
          </p:cNvPr>
          <p:cNvSpPr>
            <a:spLocks noGrp="1"/>
          </p:cNvSpPr>
          <p:nvPr>
            <p:ph type="body" sz="quarter" idx="3"/>
          </p:nvPr>
        </p:nvSpPr>
        <p:spPr/>
        <p:txBody>
          <a:bodyPr>
            <a:normAutofit lnSpcReduction="10000"/>
          </a:bodyPr>
          <a:lstStyle/>
          <a:p>
            <a:r>
              <a:rPr lang="en-GB" dirty="0"/>
              <a:t>S58 STATUTORY DEFENCE OF REASONABLE CARE</a:t>
            </a:r>
          </a:p>
        </p:txBody>
      </p:sp>
      <p:sp>
        <p:nvSpPr>
          <p:cNvPr id="6" name="Content Placeholder 5">
            <a:extLst>
              <a:ext uri="{FF2B5EF4-FFF2-40B4-BE49-F238E27FC236}">
                <a16:creationId xmlns:a16="http://schemas.microsoft.com/office/drawing/2014/main" id="{37B19C65-5D11-DA91-78A1-63EEAB8DDD87}"/>
              </a:ext>
            </a:extLst>
          </p:cNvPr>
          <p:cNvSpPr>
            <a:spLocks noGrp="1"/>
          </p:cNvSpPr>
          <p:nvPr>
            <p:ph sz="quarter" idx="4"/>
          </p:nvPr>
        </p:nvSpPr>
        <p:spPr/>
        <p:txBody>
          <a:bodyPr>
            <a:normAutofit fontScale="70000" lnSpcReduction="20000"/>
          </a:bodyPr>
          <a:lstStyle/>
          <a:p>
            <a:pPr algn="l" fontAlgn="base">
              <a:buFont typeface="Arial" panose="020B0604020202020204" pitchFamily="34" charset="0"/>
              <a:buChar char="•"/>
            </a:pPr>
            <a:r>
              <a:rPr lang="en-GB" b="0" i="0" dirty="0">
                <a:solidFill>
                  <a:srgbClr val="313537"/>
                </a:solidFill>
                <a:effectLst/>
                <a:latin typeface="+mj-lt"/>
              </a:rPr>
              <a:t>Defence is to show authority took all reasonable steps to fulfil duty to maintain in the particular circumstances.</a:t>
            </a:r>
          </a:p>
          <a:p>
            <a:pPr algn="l" fontAlgn="base">
              <a:buFont typeface="Arial" panose="020B0604020202020204" pitchFamily="34" charset="0"/>
              <a:buChar char="•"/>
            </a:pPr>
            <a:r>
              <a:rPr lang="en-GB" b="0" i="0" dirty="0">
                <a:solidFill>
                  <a:srgbClr val="313537"/>
                </a:solidFill>
                <a:effectLst/>
                <a:latin typeface="+mj-lt"/>
              </a:rPr>
              <a:t>Mandatory statutory factors are what the court will consider in assessing reasonableness.</a:t>
            </a:r>
          </a:p>
          <a:p>
            <a:pPr algn="l" fontAlgn="base">
              <a:buFont typeface="Arial" panose="020B0604020202020204" pitchFamily="34" charset="0"/>
              <a:buChar char="•"/>
            </a:pPr>
            <a:r>
              <a:rPr lang="en-GB" b="0" i="0" dirty="0">
                <a:solidFill>
                  <a:srgbClr val="313537"/>
                </a:solidFill>
                <a:effectLst/>
                <a:latin typeface="+mj-lt"/>
              </a:rPr>
              <a:t>Nature and location of the highway may be relevant as well as whether the authority knew or should have known the highway is dangerous.</a:t>
            </a:r>
          </a:p>
          <a:p>
            <a:pPr algn="l" fontAlgn="base">
              <a:buFont typeface="Arial" panose="020B0604020202020204" pitchFamily="34" charset="0"/>
              <a:buChar char="•"/>
            </a:pPr>
            <a:r>
              <a:rPr lang="en-GB" b="0" i="0" dirty="0">
                <a:solidFill>
                  <a:srgbClr val="313537"/>
                </a:solidFill>
                <a:effectLst/>
                <a:latin typeface="+mj-lt"/>
              </a:rPr>
              <a:t>Test appears to be reasonable foreseeability.</a:t>
            </a:r>
          </a:p>
          <a:p>
            <a:pPr algn="l" fontAlgn="base">
              <a:buFont typeface="Arial" panose="020B0604020202020204" pitchFamily="34" charset="0"/>
              <a:buChar char="•"/>
            </a:pPr>
            <a:r>
              <a:rPr lang="en-GB" b="0" i="0" dirty="0">
                <a:solidFill>
                  <a:srgbClr val="313537"/>
                </a:solidFill>
                <a:effectLst/>
                <a:latin typeface="+mj-lt"/>
              </a:rPr>
              <a:t>Lack of resources is no basis for claiming the defence.</a:t>
            </a:r>
          </a:p>
          <a:p>
            <a:endParaRPr lang="en-GB" dirty="0">
              <a:latin typeface="+mj-lt"/>
            </a:endParaRPr>
          </a:p>
        </p:txBody>
      </p:sp>
      <p:sp>
        <p:nvSpPr>
          <p:cNvPr id="7" name="Rectangle 1">
            <a:extLst>
              <a:ext uri="{FF2B5EF4-FFF2-40B4-BE49-F238E27FC236}">
                <a16:creationId xmlns:a16="http://schemas.microsoft.com/office/drawing/2014/main" id="{B4932C68-937E-A124-FDCC-8FF1DADCE0D3}"/>
              </a:ext>
            </a:extLst>
          </p:cNvPr>
          <p:cNvSpPr>
            <a:spLocks noGrp="1" noChangeArrowheads="1"/>
          </p:cNvSpPr>
          <p:nvPr>
            <p:ph sz="half" idx="2"/>
          </p:nvPr>
        </p:nvSpPr>
        <p:spPr bwMode="auto">
          <a:xfrm>
            <a:off x="1097280" y="2552416"/>
            <a:ext cx="4639736"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mj-lt"/>
              </a:rPr>
              <a:t>Highway authority is under a non-delegable duty to maintain any highway which is maintainable at public expense.</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mj-lt"/>
              </a:rPr>
              <a:t>Duty to maintain extends to repair and maintenance of the fabric of the highway but not improvements.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mj-lt"/>
              </a:rPr>
              <a:t>Duty includes transient hazards as snow and ice, unlikely to include other types such as surface-lying material.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mj-lt"/>
            </a:endParaRPr>
          </a:p>
        </p:txBody>
      </p:sp>
    </p:spTree>
    <p:extLst>
      <p:ext uri="{BB962C8B-B14F-4D97-AF65-F5344CB8AC3E}">
        <p14:creationId xmlns:p14="http://schemas.microsoft.com/office/powerpoint/2010/main" val="2765629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919E4DA-7F38-3B72-70EA-66322C22B989}"/>
              </a:ext>
            </a:extLst>
          </p:cNvPr>
          <p:cNvSpPr>
            <a:spLocks noGrp="1"/>
          </p:cNvSpPr>
          <p:nvPr>
            <p:ph type="title"/>
          </p:nvPr>
        </p:nvSpPr>
        <p:spPr>
          <a:xfrm>
            <a:off x="642259" y="634946"/>
            <a:ext cx="3372529" cy="5055904"/>
          </a:xfrm>
        </p:spPr>
        <p:txBody>
          <a:bodyPr anchor="ctr">
            <a:normAutofit/>
          </a:bodyPr>
          <a:lstStyle/>
          <a:p>
            <a:r>
              <a:rPr lang="en-GB"/>
              <a:t>THE RIGHTS OF THE PUBLIC</a:t>
            </a:r>
            <a:endParaRPr lang="en-US"/>
          </a:p>
        </p:txBody>
      </p:sp>
      <p:cxnSp>
        <p:nvCxnSpPr>
          <p:cNvPr id="23" name="Straight Connector 22">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25" name="Content Placeholder 2">
            <a:extLst>
              <a:ext uri="{FF2B5EF4-FFF2-40B4-BE49-F238E27FC236}">
                <a16:creationId xmlns:a16="http://schemas.microsoft.com/office/drawing/2014/main" id="{CC594D42-E718-07F7-9B09-5626F5716116}"/>
              </a:ext>
            </a:extLst>
          </p:cNvPr>
          <p:cNvGraphicFramePr>
            <a:graphicFrameLocks noGrp="1"/>
          </p:cNvGraphicFramePr>
          <p:nvPr>
            <p:ph idx="1"/>
            <p:extLst>
              <p:ext uri="{D42A27DB-BD31-4B8C-83A1-F6EECF244321}">
                <p14:modId xmlns:p14="http://schemas.microsoft.com/office/powerpoint/2010/main" val="1779474262"/>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55161489"/>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41F3036-7DA8-FF27-0B27-114096BD8EFD}"/>
              </a:ext>
            </a:extLst>
          </p:cNvPr>
          <p:cNvSpPr>
            <a:spLocks noGrp="1"/>
          </p:cNvSpPr>
          <p:nvPr>
            <p:ph type="title"/>
          </p:nvPr>
        </p:nvSpPr>
        <p:spPr>
          <a:xfrm>
            <a:off x="492369" y="605896"/>
            <a:ext cx="3642309" cy="5646208"/>
          </a:xfrm>
        </p:spPr>
        <p:txBody>
          <a:bodyPr anchor="ctr">
            <a:normAutofit/>
          </a:bodyPr>
          <a:lstStyle/>
          <a:p>
            <a:r>
              <a:rPr lang="en-GB" sz="4400" dirty="0">
                <a:solidFill>
                  <a:srgbClr val="FFFFFF"/>
                </a:solidFill>
              </a:rPr>
              <a:t>PUBLIC RIGHTS OF WAY</a:t>
            </a:r>
          </a:p>
        </p:txBody>
      </p:sp>
      <p:sp>
        <p:nvSpPr>
          <p:cNvPr id="3" name="Content Placeholder 2">
            <a:extLst>
              <a:ext uri="{FF2B5EF4-FFF2-40B4-BE49-F238E27FC236}">
                <a16:creationId xmlns:a16="http://schemas.microsoft.com/office/drawing/2014/main" id="{0C221DF1-B203-9B25-F524-E3CE4DD5317E}"/>
              </a:ext>
            </a:extLst>
          </p:cNvPr>
          <p:cNvSpPr>
            <a:spLocks noGrp="1"/>
          </p:cNvSpPr>
          <p:nvPr>
            <p:ph idx="1"/>
          </p:nvPr>
        </p:nvSpPr>
        <p:spPr>
          <a:xfrm>
            <a:off x="5231958" y="605896"/>
            <a:ext cx="5923721" cy="5646208"/>
          </a:xfrm>
        </p:spPr>
        <p:txBody>
          <a:bodyPr anchor="ctr">
            <a:normAutofit/>
          </a:bodyPr>
          <a:lstStyle/>
          <a:p>
            <a:pPr fontAlgn="base"/>
            <a:r>
              <a:rPr lang="en-GB" sz="2400" b="0" i="0" dirty="0">
                <a:effectLst/>
                <a:latin typeface="+mj-lt"/>
              </a:rPr>
              <a:t>Public rights of way are all highways in law, but not all highways are public rights of way.</a:t>
            </a:r>
          </a:p>
          <a:p>
            <a:pPr fontAlgn="base"/>
            <a:r>
              <a:rPr lang="en-GB" sz="2400" b="0" i="0" dirty="0">
                <a:effectLst/>
                <a:latin typeface="+mj-lt"/>
              </a:rPr>
              <a:t>Public rights of way are divided into three kinds. </a:t>
            </a:r>
          </a:p>
          <a:p>
            <a:pPr fontAlgn="base"/>
            <a:r>
              <a:rPr lang="en-GB" sz="2400" b="1" i="0" u="sng" dirty="0">
                <a:effectLst/>
                <a:latin typeface="+mj-lt"/>
              </a:rPr>
              <a:t>ACTIVITY</a:t>
            </a:r>
          </a:p>
          <a:p>
            <a:pPr fontAlgn="base">
              <a:buFont typeface="Arial" panose="020B0604020202020204" pitchFamily="34" charset="0"/>
              <a:buChar char="•"/>
            </a:pPr>
            <a:r>
              <a:rPr lang="en-GB" sz="2400" i="0" dirty="0">
                <a:effectLst/>
                <a:latin typeface="+mj-lt"/>
              </a:rPr>
              <a:t>What are the three kinds of public rights of way? How would you define them?</a:t>
            </a:r>
          </a:p>
          <a:p>
            <a:pPr fontAlgn="base">
              <a:buFont typeface="Arial" panose="020B0604020202020204" pitchFamily="34" charset="0"/>
              <a:buChar char="•"/>
            </a:pPr>
            <a:r>
              <a:rPr lang="en-GB" sz="2400" dirty="0">
                <a:latin typeface="+mj-lt"/>
              </a:rPr>
              <a:t>Did you find any case law in relation to S.36(b) of the Highways Act 1980 in your reading?</a:t>
            </a:r>
            <a:endParaRPr lang="en-GB" sz="2400" i="0" dirty="0">
              <a:effectLst/>
              <a:latin typeface="+mj-lt"/>
            </a:endParaRPr>
          </a:p>
          <a:p>
            <a:endParaRPr lang="en-GB" sz="2400" dirty="0">
              <a:latin typeface="+mj-lt"/>
            </a:endParaRPr>
          </a:p>
        </p:txBody>
      </p:sp>
    </p:spTree>
    <p:extLst>
      <p:ext uri="{BB962C8B-B14F-4D97-AF65-F5344CB8AC3E}">
        <p14:creationId xmlns:p14="http://schemas.microsoft.com/office/powerpoint/2010/main" val="28900593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FE3B8E-C0E0-3296-DBEF-253C3FFFC16D}"/>
              </a:ext>
            </a:extLst>
          </p:cNvPr>
          <p:cNvSpPr>
            <a:spLocks noGrp="1"/>
          </p:cNvSpPr>
          <p:nvPr>
            <p:ph type="title"/>
          </p:nvPr>
        </p:nvSpPr>
        <p:spPr>
          <a:xfrm>
            <a:off x="5172074" y="286603"/>
            <a:ext cx="5983605" cy="1450757"/>
          </a:xfrm>
        </p:spPr>
        <p:txBody>
          <a:bodyPr>
            <a:normAutofit/>
          </a:bodyPr>
          <a:lstStyle/>
          <a:p>
            <a:r>
              <a:rPr lang="en-GB" dirty="0"/>
              <a:t>CONTINUED</a:t>
            </a:r>
            <a:endParaRPr lang="en-US" dirty="0"/>
          </a:p>
        </p:txBody>
      </p:sp>
      <p:pic>
        <p:nvPicPr>
          <p:cNvPr id="5" name="Picture 4" descr="Aerial view of the road">
            <a:extLst>
              <a:ext uri="{FF2B5EF4-FFF2-40B4-BE49-F238E27FC236}">
                <a16:creationId xmlns:a16="http://schemas.microsoft.com/office/drawing/2014/main" id="{F20667C1-0CB5-CDB3-82AF-50695990BF51}"/>
              </a:ext>
            </a:extLst>
          </p:cNvPr>
          <p:cNvPicPr>
            <a:picLocks noChangeAspect="1"/>
          </p:cNvPicPr>
          <p:nvPr/>
        </p:nvPicPr>
        <p:blipFill rotWithShape="1">
          <a:blip r:embed="rId3"/>
          <a:srcRect l="22682" r="27265" b="6"/>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EC12A72-4D7B-E15C-AB99-98508F49BDD3}"/>
              </a:ext>
            </a:extLst>
          </p:cNvPr>
          <p:cNvSpPr>
            <a:spLocks noGrp="1"/>
          </p:cNvSpPr>
          <p:nvPr>
            <p:ph idx="1"/>
          </p:nvPr>
        </p:nvSpPr>
        <p:spPr>
          <a:xfrm>
            <a:off x="5172074" y="2108201"/>
            <a:ext cx="5983606" cy="3760891"/>
          </a:xfrm>
        </p:spPr>
        <p:txBody>
          <a:bodyPr vert="horz" lIns="0" tIns="45720" rIns="0" bIns="45720" rtlCol="0">
            <a:normAutofit/>
          </a:bodyPr>
          <a:lstStyle/>
          <a:p>
            <a:r>
              <a:rPr lang="en-GB" dirty="0"/>
              <a:t>- When is something a public walkway. </a:t>
            </a:r>
            <a:endParaRPr lang="en-US" dirty="0"/>
          </a:p>
          <a:p>
            <a:r>
              <a:rPr lang="en-GB" dirty="0"/>
              <a:t>- S.118 of the Highways Act 1980.</a:t>
            </a:r>
          </a:p>
          <a:p>
            <a:r>
              <a:rPr lang="en-GB" dirty="0"/>
              <a:t>- Duty to repair.</a:t>
            </a:r>
          </a:p>
          <a:p>
            <a:r>
              <a:rPr lang="en-GB" dirty="0"/>
              <a:t>- Countryside and Rights of Way Act 2000. </a:t>
            </a:r>
            <a:endParaRPr lang="en-US" dirty="0"/>
          </a:p>
          <a:p>
            <a:r>
              <a:rPr lang="en-GB" dirty="0"/>
              <a:t>- No liability to repair private land with a public walkway.</a:t>
            </a:r>
          </a:p>
          <a:p>
            <a:r>
              <a:rPr lang="en-GB" dirty="0"/>
              <a:t>- Changes if this relates to occupiers' liability. </a:t>
            </a:r>
          </a:p>
          <a:p>
            <a:endParaRPr lang="en-GB" dirty="0"/>
          </a:p>
        </p:txBody>
      </p:sp>
    </p:spTree>
    <p:extLst>
      <p:ext uri="{BB962C8B-B14F-4D97-AF65-F5344CB8AC3E}">
        <p14:creationId xmlns:p14="http://schemas.microsoft.com/office/powerpoint/2010/main" val="42825529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EB5F005-CBDE-D1AE-1B2F-921CC4672055}"/>
              </a:ext>
            </a:extLst>
          </p:cNvPr>
          <p:cNvSpPr>
            <a:spLocks noGrp="1"/>
          </p:cNvSpPr>
          <p:nvPr>
            <p:ph type="title"/>
          </p:nvPr>
        </p:nvSpPr>
        <p:spPr>
          <a:xfrm>
            <a:off x="5116783" y="516835"/>
            <a:ext cx="5977937" cy="1666501"/>
          </a:xfrm>
        </p:spPr>
        <p:txBody>
          <a:bodyPr>
            <a:normAutofit/>
          </a:bodyPr>
          <a:lstStyle/>
          <a:p>
            <a:r>
              <a:rPr lang="en-GB" sz="4000">
                <a:solidFill>
                  <a:srgbClr val="FFFFFF"/>
                </a:solidFill>
              </a:rPr>
              <a:t>ACTIVITY</a:t>
            </a:r>
          </a:p>
        </p:txBody>
      </p:sp>
      <p:pic>
        <p:nvPicPr>
          <p:cNvPr id="5" name="Picture 4" descr="Colourful carved figures of humans">
            <a:extLst>
              <a:ext uri="{FF2B5EF4-FFF2-40B4-BE49-F238E27FC236}">
                <a16:creationId xmlns:a16="http://schemas.microsoft.com/office/drawing/2014/main" id="{40E6A9AE-EA37-DBD3-09B5-2D34B51CE857}"/>
              </a:ext>
            </a:extLst>
          </p:cNvPr>
          <p:cNvPicPr>
            <a:picLocks noChangeAspect="1"/>
          </p:cNvPicPr>
          <p:nvPr/>
        </p:nvPicPr>
        <p:blipFill>
          <a:blip r:embed="rId2"/>
          <a:srcRect l="26324" r="26092" b="-1"/>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0864" y="2353592"/>
            <a:ext cx="5669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31F73BC-6569-A950-CDA2-0373BD1D3699}"/>
              </a:ext>
            </a:extLst>
          </p:cNvPr>
          <p:cNvSpPr>
            <a:spLocks noGrp="1"/>
          </p:cNvSpPr>
          <p:nvPr>
            <p:ph idx="1"/>
          </p:nvPr>
        </p:nvSpPr>
        <p:spPr>
          <a:xfrm>
            <a:off x="5116784" y="2546224"/>
            <a:ext cx="5977938" cy="3342747"/>
          </a:xfrm>
        </p:spPr>
        <p:txBody>
          <a:bodyPr>
            <a:normAutofit fontScale="92500"/>
          </a:bodyPr>
          <a:lstStyle/>
          <a:p>
            <a:pPr fontAlgn="base"/>
            <a:r>
              <a:rPr lang="en-GB" sz="2600" dirty="0">
                <a:solidFill>
                  <a:srgbClr val="FFFFFF"/>
                </a:solidFill>
                <a:latin typeface="+mj-lt"/>
              </a:rPr>
              <a:t>In groups, please have a discussion as to whether </a:t>
            </a:r>
            <a:r>
              <a:rPr lang="en-GB" sz="2600" b="0" i="0" dirty="0">
                <a:solidFill>
                  <a:srgbClr val="FFFFFF"/>
                </a:solidFill>
                <a:effectLst/>
                <a:latin typeface="+mj-lt"/>
              </a:rPr>
              <a:t>you think there should be a universal “right to roam”? </a:t>
            </a:r>
          </a:p>
          <a:p>
            <a:pPr fontAlgn="base"/>
            <a:r>
              <a:rPr lang="en-GB" sz="2600" dirty="0">
                <a:solidFill>
                  <a:srgbClr val="FFFFFF"/>
                </a:solidFill>
                <a:latin typeface="+mj-lt"/>
              </a:rPr>
              <a:t>Please consider to </a:t>
            </a:r>
            <a:r>
              <a:rPr lang="en-GB" sz="2600" b="0" i="0" dirty="0">
                <a:solidFill>
                  <a:srgbClr val="FFFFFF"/>
                </a:solidFill>
                <a:effectLst/>
                <a:latin typeface="+mj-lt"/>
              </a:rPr>
              <a:t>what extent do you think the Countryside and Rights of Way Act 2000 strikes the right balance between this concept and the private rights of landowners over their land?</a:t>
            </a:r>
          </a:p>
          <a:p>
            <a:endParaRPr lang="en-GB" sz="1800" dirty="0">
              <a:solidFill>
                <a:srgbClr val="FFFFFF"/>
              </a:solidFill>
            </a:endParaRPr>
          </a:p>
        </p:txBody>
      </p:sp>
    </p:spTree>
    <p:extLst>
      <p:ext uri="{BB962C8B-B14F-4D97-AF65-F5344CB8AC3E}">
        <p14:creationId xmlns:p14="http://schemas.microsoft.com/office/powerpoint/2010/main" val="4193042458"/>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pic>
        <p:nvPicPr>
          <p:cNvPr id="5" name="Picture 4" descr="Highland bridge connects the mountain">
            <a:extLst>
              <a:ext uri="{FF2B5EF4-FFF2-40B4-BE49-F238E27FC236}">
                <a16:creationId xmlns:a16="http://schemas.microsoft.com/office/drawing/2014/main" id="{E52343CE-0A55-40B0-034D-79A38B2A1793}"/>
              </a:ext>
            </a:extLst>
          </p:cNvPr>
          <p:cNvPicPr>
            <a:picLocks noChangeAspect="1"/>
          </p:cNvPicPr>
          <p:nvPr/>
        </p:nvPicPr>
        <p:blipFill rotWithShape="1">
          <a:blip r:embed="rId3"/>
          <a:srcRect t="40" r="-6" b="-6"/>
          <a:stretch/>
        </p:blipFill>
        <p:spPr>
          <a:xfrm>
            <a:off x="2843" y="10"/>
            <a:ext cx="12186315" cy="6857990"/>
          </a:xfrm>
          <a:prstGeom prst="rect">
            <a:avLst/>
          </a:prstGeom>
        </p:spPr>
      </p:pic>
      <p:sp>
        <p:nvSpPr>
          <p:cNvPr id="11" name="Rectangle 10">
            <a:extLst>
              <a:ext uri="{FF2B5EF4-FFF2-40B4-BE49-F238E27FC236}">
                <a16:creationId xmlns:a16="http://schemas.microsoft.com/office/drawing/2014/main" id="{95B38FD6-641F-41BF-B466-C1C6366420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474" y="1238442"/>
            <a:ext cx="3635926" cy="4355751"/>
          </a:xfrm>
          <a:prstGeom prst="rect">
            <a:avLst/>
          </a:prstGeom>
          <a:solidFill>
            <a:srgbClr val="000000">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5934C1-3D2A-CE24-B8C6-8FA545D8E6CA}"/>
              </a:ext>
            </a:extLst>
          </p:cNvPr>
          <p:cNvSpPr>
            <a:spLocks noGrp="1"/>
          </p:cNvSpPr>
          <p:nvPr>
            <p:ph type="title"/>
          </p:nvPr>
        </p:nvSpPr>
        <p:spPr>
          <a:xfrm>
            <a:off x="948648" y="1419273"/>
            <a:ext cx="3153580" cy="1358188"/>
          </a:xfrm>
        </p:spPr>
        <p:txBody>
          <a:bodyPr>
            <a:normAutofit/>
          </a:bodyPr>
          <a:lstStyle/>
          <a:p>
            <a:pPr algn="ctr"/>
            <a:r>
              <a:rPr lang="en-GB" dirty="0">
                <a:solidFill>
                  <a:srgbClr val="FFFFFF"/>
                </a:solidFill>
              </a:rPr>
              <a:t>OTHERS</a:t>
            </a:r>
            <a:r>
              <a:rPr lang="en-GB" sz="3600" dirty="0">
                <a:solidFill>
                  <a:srgbClr val="FFFFFF"/>
                </a:solidFill>
              </a:rPr>
              <a:t> </a:t>
            </a:r>
            <a:endParaRPr lang="en-US" sz="3600" dirty="0">
              <a:solidFill>
                <a:srgbClr val="FFFFFF"/>
              </a:solidFill>
            </a:endParaRPr>
          </a:p>
        </p:txBody>
      </p:sp>
      <p:cxnSp>
        <p:nvCxnSpPr>
          <p:cNvPr id="13" name="Straight Connector 12">
            <a:extLst>
              <a:ext uri="{FF2B5EF4-FFF2-40B4-BE49-F238E27FC236}">
                <a16:creationId xmlns:a16="http://schemas.microsoft.com/office/drawing/2014/main" id="{6BF9119E-766E-4526-AAE5-639F577C04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8277" y="2865016"/>
            <a:ext cx="29260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7FCB584-B190-0F6C-8AA7-229ECEF72528}"/>
              </a:ext>
            </a:extLst>
          </p:cNvPr>
          <p:cNvSpPr>
            <a:spLocks noGrp="1"/>
          </p:cNvSpPr>
          <p:nvPr>
            <p:ph idx="1"/>
          </p:nvPr>
        </p:nvSpPr>
        <p:spPr>
          <a:xfrm>
            <a:off x="948648" y="2978254"/>
            <a:ext cx="3153580" cy="2444238"/>
          </a:xfrm>
        </p:spPr>
        <p:txBody>
          <a:bodyPr vert="horz" lIns="0" tIns="45720" rIns="0" bIns="45720" rtlCol="0">
            <a:normAutofit/>
          </a:bodyPr>
          <a:lstStyle/>
          <a:p>
            <a:r>
              <a:rPr lang="en-GB" sz="1600">
                <a:solidFill>
                  <a:srgbClr val="FFFFFF"/>
                </a:solidFill>
              </a:rPr>
              <a:t>- Adopt a highway. </a:t>
            </a:r>
          </a:p>
          <a:p>
            <a:endParaRPr lang="en-GB" sz="1600">
              <a:solidFill>
                <a:srgbClr val="FFFFFF"/>
              </a:solidFill>
            </a:endParaRPr>
          </a:p>
          <a:p>
            <a:r>
              <a:rPr lang="en-GB" sz="1600">
                <a:solidFill>
                  <a:srgbClr val="FFFFFF"/>
                </a:solidFill>
              </a:rPr>
              <a:t>- LA take responsibility for it. </a:t>
            </a:r>
          </a:p>
          <a:p>
            <a:endParaRPr lang="en-GB" sz="1600">
              <a:solidFill>
                <a:srgbClr val="FFFFFF"/>
              </a:solidFill>
            </a:endParaRPr>
          </a:p>
          <a:p>
            <a:r>
              <a:rPr lang="en-GB" sz="1600">
                <a:solidFill>
                  <a:srgbClr val="FFFFFF"/>
                </a:solidFill>
              </a:rPr>
              <a:t>- Highways Act 1980 S.38(1)- Private adoption. </a:t>
            </a:r>
          </a:p>
        </p:txBody>
      </p:sp>
      <p:sp>
        <p:nvSpPr>
          <p:cNvPr id="15" name="!!footer rectangle">
            <a:extLst>
              <a:ext uri="{FF2B5EF4-FFF2-40B4-BE49-F238E27FC236}">
                <a16:creationId xmlns:a16="http://schemas.microsoft.com/office/drawing/2014/main" id="{1FE461C7-FF45-427F-83D7-18DFBD4818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852254765"/>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DE69448-69CC-9A47-BA2E-ABC4F095F673}"/>
              </a:ext>
            </a:extLst>
          </p:cNvPr>
          <p:cNvSpPr>
            <a:spLocks noGrp="1"/>
          </p:cNvSpPr>
          <p:nvPr>
            <p:ph type="title"/>
          </p:nvPr>
        </p:nvSpPr>
        <p:spPr>
          <a:xfrm>
            <a:off x="5116783" y="516835"/>
            <a:ext cx="5977937" cy="1666501"/>
          </a:xfrm>
        </p:spPr>
        <p:txBody>
          <a:bodyPr>
            <a:normAutofit/>
          </a:bodyPr>
          <a:lstStyle/>
          <a:p>
            <a:pPr algn="ctr"/>
            <a:r>
              <a:rPr lang="en-GB" sz="6000" dirty="0">
                <a:solidFill>
                  <a:srgbClr val="FFFFFF"/>
                </a:solidFill>
              </a:rPr>
              <a:t>ACTIVITY</a:t>
            </a:r>
            <a:endParaRPr lang="en-US" sz="4000" dirty="0">
              <a:solidFill>
                <a:srgbClr val="FFFFFF"/>
              </a:solidFill>
            </a:endParaRPr>
          </a:p>
        </p:txBody>
      </p:sp>
      <p:pic>
        <p:nvPicPr>
          <p:cNvPr id="5" name="Picture 4" descr="Person pointing on a map">
            <a:extLst>
              <a:ext uri="{FF2B5EF4-FFF2-40B4-BE49-F238E27FC236}">
                <a16:creationId xmlns:a16="http://schemas.microsoft.com/office/drawing/2014/main" id="{D8B7BA05-58CE-ED6C-9F95-D6C21017874E}"/>
              </a:ext>
            </a:extLst>
          </p:cNvPr>
          <p:cNvPicPr>
            <a:picLocks noChangeAspect="1"/>
          </p:cNvPicPr>
          <p:nvPr/>
        </p:nvPicPr>
        <p:blipFill rotWithShape="1">
          <a:blip r:embed="rId2"/>
          <a:srcRect l="22317" r="33169" b="-3"/>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0864" y="2353592"/>
            <a:ext cx="5669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DB08DB8-99B7-2984-7505-2579AA2FD986}"/>
              </a:ext>
            </a:extLst>
          </p:cNvPr>
          <p:cNvSpPr>
            <a:spLocks noGrp="1"/>
          </p:cNvSpPr>
          <p:nvPr>
            <p:ph idx="1"/>
          </p:nvPr>
        </p:nvSpPr>
        <p:spPr>
          <a:xfrm>
            <a:off x="5116784" y="2546224"/>
            <a:ext cx="5977938" cy="3342747"/>
          </a:xfrm>
        </p:spPr>
        <p:txBody>
          <a:bodyPr vert="horz" lIns="0" tIns="45720" rIns="0" bIns="45720" rtlCol="0">
            <a:normAutofit/>
          </a:bodyPr>
          <a:lstStyle/>
          <a:p>
            <a:r>
              <a:rPr lang="en-GB" sz="1800" dirty="0">
                <a:solidFill>
                  <a:srgbClr val="FFFFFF"/>
                </a:solidFill>
              </a:rPr>
              <a:t>- Create a mind map concerning the law relating to highways. </a:t>
            </a:r>
          </a:p>
          <a:p>
            <a:endParaRPr lang="en-GB" sz="1800" dirty="0">
              <a:solidFill>
                <a:srgbClr val="FFFFFF"/>
              </a:solidFill>
            </a:endParaRPr>
          </a:p>
          <a:p>
            <a:r>
              <a:rPr lang="en-GB" sz="1800" dirty="0">
                <a:solidFill>
                  <a:srgbClr val="FFFFFF"/>
                </a:solidFill>
              </a:rPr>
              <a:t>- In groups prepare to present this to the rest of the class. </a:t>
            </a:r>
          </a:p>
          <a:p>
            <a:endParaRPr lang="en-GB" sz="1800" dirty="0">
              <a:solidFill>
                <a:srgbClr val="FFFFFF"/>
              </a:solidFill>
            </a:endParaRPr>
          </a:p>
          <a:p>
            <a:endParaRPr lang="en-GB" sz="1800" dirty="0">
              <a:solidFill>
                <a:srgbClr val="FFFFFF"/>
              </a:solidFill>
            </a:endParaRPr>
          </a:p>
        </p:txBody>
      </p:sp>
    </p:spTree>
    <p:extLst>
      <p:ext uri="{BB962C8B-B14F-4D97-AF65-F5344CB8AC3E}">
        <p14:creationId xmlns:p14="http://schemas.microsoft.com/office/powerpoint/2010/main" val="681227081"/>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8" name="Straight Connector 17">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19" name="Picture 18" descr="Yellow question mark">
            <a:extLst>
              <a:ext uri="{FF2B5EF4-FFF2-40B4-BE49-F238E27FC236}">
                <a16:creationId xmlns:a16="http://schemas.microsoft.com/office/drawing/2014/main" id="{8B0C084B-E259-745B-B335-DE683500F195}"/>
              </a:ext>
            </a:extLst>
          </p:cNvPr>
          <p:cNvPicPr>
            <a:picLocks noChangeAspect="1"/>
          </p:cNvPicPr>
          <p:nvPr/>
        </p:nvPicPr>
        <p:blipFill>
          <a:blip r:embed="rId3"/>
          <a:srcRect b="6250"/>
          <a:stretch/>
        </p:blipFill>
        <p:spPr>
          <a:xfrm>
            <a:off x="20" y="-22"/>
            <a:ext cx="12191977" cy="6858022"/>
          </a:xfrm>
          <a:prstGeom prst="rect">
            <a:avLst/>
          </a:prstGeom>
        </p:spPr>
      </p:pic>
      <p:sp>
        <p:nvSpPr>
          <p:cNvPr id="20" name="Rectangle 19">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7B00C0-E24D-C358-EA2C-9CE8D9386679}"/>
              </a:ext>
            </a:extLst>
          </p:cNvPr>
          <p:cNvSpPr>
            <a:spLocks noGrp="1"/>
          </p:cNvSpPr>
          <p:nvPr>
            <p:ph type="title"/>
          </p:nvPr>
        </p:nvSpPr>
        <p:spPr>
          <a:xfrm>
            <a:off x="643466" y="643467"/>
            <a:ext cx="5452529" cy="3569242"/>
          </a:xfrm>
        </p:spPr>
        <p:txBody>
          <a:bodyPr vert="horz" lIns="91440" tIns="45720" rIns="91440" bIns="45720" rtlCol="0" anchor="t">
            <a:normAutofit/>
          </a:bodyPr>
          <a:lstStyle/>
          <a:p>
            <a:pPr>
              <a:lnSpc>
                <a:spcPct val="90000"/>
              </a:lnSpc>
            </a:pPr>
            <a:r>
              <a:rPr lang="en-US" sz="6000" dirty="0">
                <a:solidFill>
                  <a:schemeClr val="bg1"/>
                </a:solidFill>
              </a:rPr>
              <a:t>QUIZ</a:t>
            </a:r>
          </a:p>
        </p:txBody>
      </p:sp>
      <p:sp>
        <p:nvSpPr>
          <p:cNvPr id="21" name="Rectangle 20">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262626">
                  <a:alpha val="24000"/>
                </a:srgbClr>
              </a:gs>
              <a:gs pos="85000">
                <a:srgbClr val="262626">
                  <a:alpha val="45000"/>
                </a:srgb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84100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we="http://schemas.microsoft.com/office/webextensions/webextension/2010/11" xmlns:pca="http://schemas.microsoft.com/office/powerpoint/2013/contentapp" Requires="we pca">
          <p:graphicFrame>
            <p:nvGraphicFramePr>
              <p:cNvPr id="4" name="Add-in 3">
                <a:extLst>
                  <a:ext uri="{FF2B5EF4-FFF2-40B4-BE49-F238E27FC236}">
                    <a16:creationId xmlns:a16="http://schemas.microsoft.com/office/drawing/2014/main" id="{84D5D902-4C95-D36D-D0A7-9B8586E61F75}"/>
                  </a:ext>
                </a:extLst>
              </p:cNvPr>
              <p:cNvGraphicFramePr>
                <a:graphicFrameLocks noGrp="1"/>
              </p:cNvGraphicFramePr>
              <p:nvPr/>
            </p:nvGraphicFramePr>
            <p:xfrm>
              <a:off x="0" y="0"/>
              <a:ext cx="12192000" cy="6858000"/>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p:pic>
            <p:nvPicPr>
              <p:cNvPr id="4" name="Add-in 3">
                <a:extLst>
                  <a:ext uri="{FF2B5EF4-FFF2-40B4-BE49-F238E27FC236}">
                    <a16:creationId xmlns:a16="http://schemas.microsoft.com/office/drawing/2014/main" id="{84D5D902-4C95-D36D-D0A7-9B8586E61F75}"/>
                  </a:ext>
                </a:extLst>
              </p:cNvPr>
              <p:cNvPicPr>
                <a:picLocks noGrp="1" noRot="1" noChangeAspect="1" noMove="1" noResize="1" noEditPoints="1" noAdjustHandles="1" noChangeArrowheads="1" noChangeShapeType="1"/>
              </p:cNvPicPr>
              <p:nvPr/>
            </p:nvPicPr>
            <p:blipFill>
              <a:blip r:embed="rId3"/>
              <a:stretch>
                <a:fillRect/>
              </a:stretch>
            </p:blipFill>
            <p:spPr>
              <a:xfrm>
                <a:off x="0" y="0"/>
                <a:ext cx="12192000" cy="6858000"/>
              </a:xfrm>
              <a:prstGeom prst="rect">
                <a:avLst/>
              </a:prstGeom>
            </p:spPr>
          </p:pic>
        </mc:Fallback>
      </mc:AlternateContent>
    </p:spTree>
    <p:extLst>
      <p:ext uri="{BB962C8B-B14F-4D97-AF65-F5344CB8AC3E}">
        <p14:creationId xmlns:p14="http://schemas.microsoft.com/office/powerpoint/2010/main" val="1372790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2" name="Straight Connector 2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4" name="Rectangle 23">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34B50110-5A01-5B04-28FB-B42A2DB92440}"/>
              </a:ext>
            </a:extLst>
          </p:cNvPr>
          <p:cNvPicPr>
            <a:picLocks noChangeAspect="1"/>
          </p:cNvPicPr>
          <p:nvPr/>
        </p:nvPicPr>
        <p:blipFill rotWithShape="1">
          <a:blip r:embed="rId2"/>
          <a:srcRect t="4041" r="1" b="17252"/>
          <a:stretch/>
        </p:blipFill>
        <p:spPr>
          <a:xfrm>
            <a:off x="20" y="10"/>
            <a:ext cx="12186295" cy="6857990"/>
          </a:xfrm>
          <a:prstGeom prst="rect">
            <a:avLst/>
          </a:prstGeom>
        </p:spPr>
      </p:pic>
      <p:sp>
        <p:nvSpPr>
          <p:cNvPr id="26" name="Rectangle 25">
            <a:extLst>
              <a:ext uri="{FF2B5EF4-FFF2-40B4-BE49-F238E27FC236}">
                <a16:creationId xmlns:a16="http://schemas.microsoft.com/office/drawing/2014/main" id="{95B38FD6-641F-41BF-B466-C1C6366420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48599" y="1238442"/>
            <a:ext cx="3635926" cy="4355751"/>
          </a:xfrm>
          <a:prstGeom prst="rect">
            <a:avLst/>
          </a:prstGeom>
          <a:solidFill>
            <a:srgbClr val="000000">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605739-CE7C-8A26-AD42-CD5D30047FE6}"/>
              </a:ext>
            </a:extLst>
          </p:cNvPr>
          <p:cNvSpPr>
            <a:spLocks noGrp="1"/>
          </p:cNvSpPr>
          <p:nvPr>
            <p:ph type="title"/>
          </p:nvPr>
        </p:nvSpPr>
        <p:spPr>
          <a:xfrm>
            <a:off x="8089772" y="1419273"/>
            <a:ext cx="3153580" cy="1358188"/>
          </a:xfrm>
        </p:spPr>
        <p:txBody>
          <a:bodyPr vert="horz" lIns="91440" tIns="45720" rIns="91440" bIns="45720" rtlCol="0" anchor="b">
            <a:normAutofit/>
          </a:bodyPr>
          <a:lstStyle/>
          <a:p>
            <a:pPr>
              <a:lnSpc>
                <a:spcPct val="90000"/>
              </a:lnSpc>
            </a:pPr>
            <a:r>
              <a:rPr lang="en-US" sz="3600">
                <a:solidFill>
                  <a:srgbClr val="FFFFFF"/>
                </a:solidFill>
              </a:rPr>
              <a:t>RECAP</a:t>
            </a:r>
            <a:endParaRPr lang="en-US" sz="3600" dirty="0">
              <a:solidFill>
                <a:srgbClr val="FFFFFF"/>
              </a:solidFill>
            </a:endParaRPr>
          </a:p>
        </p:txBody>
      </p:sp>
      <p:cxnSp>
        <p:nvCxnSpPr>
          <p:cNvPr id="28" name="Straight Connector 27">
            <a:extLst>
              <a:ext uri="{FF2B5EF4-FFF2-40B4-BE49-F238E27FC236}">
                <a16:creationId xmlns:a16="http://schemas.microsoft.com/office/drawing/2014/main" id="{6BF9119E-766E-4526-AAE5-639F577C04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3792" y="2865016"/>
            <a:ext cx="29260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F79F8E3F-4CE0-1B6E-90CA-BCE91B293AD5}"/>
              </a:ext>
            </a:extLst>
          </p:cNvPr>
          <p:cNvSpPr txBox="1"/>
          <p:nvPr/>
        </p:nvSpPr>
        <p:spPr>
          <a:xfrm>
            <a:off x="8089772" y="2978254"/>
            <a:ext cx="3153580" cy="2444238"/>
          </a:xfrm>
          <a:prstGeom prst="rect">
            <a:avLst/>
          </a:prstGeom>
        </p:spPr>
        <p:txBody>
          <a:bodyPr rot="0" spcFirstLastPara="0" vertOverflow="overflow" horzOverflow="overflow" vert="horz" lIns="0" tIns="45720" rIns="0" bIns="45720" numCol="1" spcCol="0" rtlCol="0" fromWordArt="0" anchorCtr="0" forceAA="0" compatLnSpc="1">
            <a:prstTxWarp prst="textNoShape">
              <a:avLst/>
            </a:prstTxWarp>
            <a:normAutofit/>
          </a:bodyPr>
          <a:lstStyle/>
          <a:p>
            <a:pPr>
              <a:spcAft>
                <a:spcPts val="600"/>
              </a:spcAft>
              <a:buFont typeface="Calibri" panose="020F0502020204030204" pitchFamily="34" charset="0"/>
            </a:pPr>
            <a:r>
              <a:rPr lang="en-US" sz="1600" dirty="0">
                <a:solidFill>
                  <a:srgbClr val="FFFFFF"/>
                </a:solidFill>
              </a:rPr>
              <a:t>Who can recall what we have learnt today? </a:t>
            </a:r>
          </a:p>
          <a:p>
            <a:pPr>
              <a:spcAft>
                <a:spcPts val="600"/>
              </a:spcAft>
              <a:buFont typeface="Calibri" panose="020F0502020204030204" pitchFamily="34" charset="0"/>
            </a:pPr>
            <a:endParaRPr lang="en-US" sz="1600" dirty="0">
              <a:solidFill>
                <a:srgbClr val="FFFFFF"/>
              </a:solidFill>
            </a:endParaRPr>
          </a:p>
        </p:txBody>
      </p:sp>
      <p:sp>
        <p:nvSpPr>
          <p:cNvPr id="30" name="!!footer rectangle">
            <a:extLst>
              <a:ext uri="{FF2B5EF4-FFF2-40B4-BE49-F238E27FC236}">
                <a16:creationId xmlns:a16="http://schemas.microsoft.com/office/drawing/2014/main" id="{7363FFA6-C551-4935-A474-8B2482E55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632374130"/>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66F07C6-0C00-6047-27B5-A1D72FDF49D2}"/>
              </a:ext>
            </a:extLst>
          </p:cNvPr>
          <p:cNvSpPr>
            <a:spLocks noGrp="1"/>
          </p:cNvSpPr>
          <p:nvPr>
            <p:ph type="title"/>
          </p:nvPr>
        </p:nvSpPr>
        <p:spPr/>
        <p:txBody>
          <a:bodyPr/>
          <a:lstStyle/>
          <a:p>
            <a:r>
              <a:rPr lang="en-GB" dirty="0"/>
              <a:t>SUMMARY</a:t>
            </a:r>
          </a:p>
        </p:txBody>
      </p:sp>
      <p:graphicFrame>
        <p:nvGraphicFramePr>
          <p:cNvPr id="16" name="Content Placeholder 3">
            <a:extLst>
              <a:ext uri="{FF2B5EF4-FFF2-40B4-BE49-F238E27FC236}">
                <a16:creationId xmlns:a16="http://schemas.microsoft.com/office/drawing/2014/main" id="{273D5B4E-1E2E-FE14-4DB7-C919E6C9CCBA}"/>
              </a:ext>
            </a:extLst>
          </p:cNvPr>
          <p:cNvGraphicFramePr>
            <a:graphicFrameLocks noGrp="1"/>
          </p:cNvGraphicFramePr>
          <p:nvPr>
            <p:ph idx="1"/>
          </p:nvPr>
        </p:nvGraphicFramePr>
        <p:xfrm>
          <a:off x="1097280" y="2108201"/>
          <a:ext cx="10058400" cy="37608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66660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73D3ED39-1C0D-A9D6-7AEA-85B23E0E67EB}"/>
              </a:ext>
            </a:extLst>
          </p:cNvPr>
          <p:cNvSpPr>
            <a:spLocks noGrp="1"/>
          </p:cNvSpPr>
          <p:nvPr>
            <p:ph type="title"/>
          </p:nvPr>
        </p:nvSpPr>
        <p:spPr>
          <a:xfrm>
            <a:off x="5116783" y="516835"/>
            <a:ext cx="5977937" cy="1666501"/>
          </a:xfrm>
        </p:spPr>
        <p:txBody>
          <a:bodyPr>
            <a:normAutofit/>
          </a:bodyPr>
          <a:lstStyle/>
          <a:p>
            <a:r>
              <a:rPr lang="en-GB" sz="4000">
                <a:solidFill>
                  <a:srgbClr val="FFFFFF"/>
                </a:solidFill>
              </a:rPr>
              <a:t>SUMMARY</a:t>
            </a:r>
          </a:p>
        </p:txBody>
      </p:sp>
      <p:pic>
        <p:nvPicPr>
          <p:cNvPr id="5" name="Picture 4" descr="Car park lanes with skid marks on the road">
            <a:extLst>
              <a:ext uri="{FF2B5EF4-FFF2-40B4-BE49-F238E27FC236}">
                <a16:creationId xmlns:a16="http://schemas.microsoft.com/office/drawing/2014/main" id="{A16B56A9-0650-F0FD-0D36-81C5EF899933}"/>
              </a:ext>
            </a:extLst>
          </p:cNvPr>
          <p:cNvPicPr>
            <a:picLocks noChangeAspect="1"/>
          </p:cNvPicPr>
          <p:nvPr/>
        </p:nvPicPr>
        <p:blipFill>
          <a:blip r:embed="rId2"/>
          <a:srcRect l="26270" r="29150" b="-1"/>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0864" y="2353592"/>
            <a:ext cx="5669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5222562-557E-86ED-0034-82309C7574C9}"/>
              </a:ext>
            </a:extLst>
          </p:cNvPr>
          <p:cNvSpPr>
            <a:spLocks noGrp="1"/>
          </p:cNvSpPr>
          <p:nvPr>
            <p:ph idx="1"/>
          </p:nvPr>
        </p:nvSpPr>
        <p:spPr>
          <a:xfrm>
            <a:off x="5116784" y="2546224"/>
            <a:ext cx="5977938" cy="3342747"/>
          </a:xfrm>
        </p:spPr>
        <p:txBody>
          <a:bodyPr>
            <a:normAutofit/>
          </a:bodyPr>
          <a:lstStyle/>
          <a:p>
            <a:pPr>
              <a:lnSpc>
                <a:spcPct val="100000"/>
              </a:lnSpc>
              <a:buFont typeface="Arial" panose="020B0604020202020204" pitchFamily="34" charset="0"/>
              <a:buChar char="•"/>
            </a:pPr>
            <a:r>
              <a:rPr lang="en-GB" sz="1500" b="0" i="0">
                <a:solidFill>
                  <a:srgbClr val="FFFFFF"/>
                </a:solidFill>
                <a:effectLst/>
                <a:latin typeface="+mj-lt"/>
              </a:rPr>
              <a:t>The duty to maintain covers repair and maintenance but not making improvements or giving warnings about normal road conditions. “Repair” means making good defects in the surface of the highway itself. This would include where the surface is inadequate in some way, or the surface is defective or disturbed. Examples include: a hole or bump; a slope; a dip; or a raised edge</a:t>
            </a:r>
          </a:p>
          <a:p>
            <a:pPr>
              <a:lnSpc>
                <a:spcPct val="100000"/>
              </a:lnSpc>
              <a:buFont typeface="Arial" panose="020B0604020202020204" pitchFamily="34" charset="0"/>
              <a:buChar char="•"/>
            </a:pPr>
            <a:r>
              <a:rPr lang="en-GB" sz="1500" b="0" i="0">
                <a:solidFill>
                  <a:srgbClr val="FFFFFF"/>
                </a:solidFill>
                <a:effectLst/>
                <a:latin typeface="+mj-lt"/>
              </a:rPr>
              <a:t>The highway authority duty to maintain includes transient hazards, though only in relation to snow and ice. Transient hazards caused by other reasons will be subject to the common law</a:t>
            </a:r>
            <a:endParaRPr lang="en-GB" sz="1500">
              <a:solidFill>
                <a:srgbClr val="FFFFFF"/>
              </a:solidFill>
              <a:latin typeface="+mj-lt"/>
            </a:endParaRPr>
          </a:p>
          <a:p>
            <a:pPr>
              <a:lnSpc>
                <a:spcPct val="100000"/>
              </a:lnSpc>
              <a:buFont typeface="Arial" panose="020B0604020202020204" pitchFamily="34" charset="0"/>
              <a:buChar char="•"/>
            </a:pPr>
            <a:r>
              <a:rPr lang="en-GB" sz="1500" b="0" i="0">
                <a:solidFill>
                  <a:srgbClr val="FFFFFF"/>
                </a:solidFill>
                <a:effectLst/>
                <a:latin typeface="+mj-lt"/>
              </a:rPr>
              <a:t>The highway authority may claim in defence that they have taken all reasonable steps in exercising their duty to maintain under s58 of the Act</a:t>
            </a:r>
            <a:endParaRPr lang="en-GB" sz="1500">
              <a:solidFill>
                <a:srgbClr val="FFFFFF"/>
              </a:solidFill>
              <a:latin typeface="+mj-lt"/>
            </a:endParaRPr>
          </a:p>
        </p:txBody>
      </p:sp>
    </p:spTree>
    <p:extLst>
      <p:ext uri="{BB962C8B-B14F-4D97-AF65-F5344CB8AC3E}">
        <p14:creationId xmlns:p14="http://schemas.microsoft.com/office/powerpoint/2010/main" val="2795097147"/>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C867186-19FE-0A1F-EC8F-3A715CE4F54B}"/>
              </a:ext>
            </a:extLst>
          </p:cNvPr>
          <p:cNvSpPr>
            <a:spLocks noGrp="1"/>
          </p:cNvSpPr>
          <p:nvPr>
            <p:ph type="title"/>
          </p:nvPr>
        </p:nvSpPr>
        <p:spPr>
          <a:xfrm>
            <a:off x="1097280" y="286603"/>
            <a:ext cx="10058400" cy="1450757"/>
          </a:xfrm>
        </p:spPr>
        <p:txBody>
          <a:bodyPr anchor="ctr">
            <a:normAutofit/>
          </a:bodyPr>
          <a:lstStyle/>
          <a:p>
            <a:r>
              <a:rPr lang="en-GB">
                <a:solidFill>
                  <a:srgbClr val="FFFFFF"/>
                </a:solidFill>
              </a:rPr>
              <a:t>SUMMARY</a:t>
            </a:r>
          </a:p>
        </p:txBody>
      </p:sp>
      <p:sp>
        <p:nvSpPr>
          <p:cNvPr id="3" name="Content Placeholder 2">
            <a:extLst>
              <a:ext uri="{FF2B5EF4-FFF2-40B4-BE49-F238E27FC236}">
                <a16:creationId xmlns:a16="http://schemas.microsoft.com/office/drawing/2014/main" id="{9B44E100-0E69-1B68-067B-AFE3287D9E99}"/>
              </a:ext>
            </a:extLst>
          </p:cNvPr>
          <p:cNvSpPr>
            <a:spLocks noGrp="1"/>
          </p:cNvSpPr>
          <p:nvPr>
            <p:ph idx="1"/>
          </p:nvPr>
        </p:nvSpPr>
        <p:spPr>
          <a:xfrm>
            <a:off x="1096963" y="2675694"/>
            <a:ext cx="10058400" cy="3193294"/>
          </a:xfrm>
        </p:spPr>
        <p:txBody>
          <a:bodyPr>
            <a:normAutofit/>
          </a:bodyPr>
          <a:lstStyle/>
          <a:p>
            <a:pPr fontAlgn="base">
              <a:lnSpc>
                <a:spcPct val="100000"/>
              </a:lnSpc>
            </a:pPr>
            <a:r>
              <a:rPr lang="en-GB" sz="1400" b="0" i="0">
                <a:effectLst/>
                <a:latin typeface="+mj-lt"/>
              </a:rPr>
              <a:t>The Act gives a list of </a:t>
            </a:r>
            <a:r>
              <a:rPr lang="en-GB" sz="1400" b="1" i="0">
                <a:effectLst/>
                <a:latin typeface="+mj-lt"/>
              </a:rPr>
              <a:t>statutory factors</a:t>
            </a:r>
            <a:r>
              <a:rPr lang="en-GB" sz="1400" b="0" i="0">
                <a:effectLst/>
                <a:latin typeface="+mj-lt"/>
              </a:rPr>
              <a:t> the court shall consider when assessing the applicability of the defence. These are contained in </a:t>
            </a:r>
            <a:r>
              <a:rPr lang="en-GB" sz="1400" b="1" i="0">
                <a:effectLst/>
                <a:latin typeface="+mj-lt"/>
              </a:rPr>
              <a:t>s58(2)</a:t>
            </a:r>
            <a:r>
              <a:rPr lang="en-GB" sz="1400" b="0" i="0">
                <a:effectLst/>
                <a:latin typeface="+mj-lt"/>
              </a:rPr>
              <a:t>:</a:t>
            </a:r>
          </a:p>
          <a:p>
            <a:pPr fontAlgn="base">
              <a:lnSpc>
                <a:spcPct val="100000"/>
              </a:lnSpc>
              <a:buFont typeface="Arial" panose="020B0604020202020204" pitchFamily="34" charset="0"/>
              <a:buChar char="•"/>
            </a:pPr>
            <a:r>
              <a:rPr lang="en-GB" sz="1400" b="0" i="0">
                <a:effectLst/>
                <a:latin typeface="+mj-lt"/>
              </a:rPr>
              <a:t>(a)   the character of the highway, and the traffic which was reasonably to be expected to use it;</a:t>
            </a:r>
          </a:p>
          <a:p>
            <a:pPr fontAlgn="base">
              <a:lnSpc>
                <a:spcPct val="100000"/>
              </a:lnSpc>
              <a:buFont typeface="Arial" panose="020B0604020202020204" pitchFamily="34" charset="0"/>
              <a:buChar char="•"/>
            </a:pPr>
            <a:r>
              <a:rPr lang="en-GB" sz="1400" b="0" i="0">
                <a:effectLst/>
                <a:latin typeface="+mj-lt"/>
              </a:rPr>
              <a:t>(b)   the standard of maintenance appropriate for a highway of that character and used by such traffic;</a:t>
            </a:r>
          </a:p>
          <a:p>
            <a:pPr fontAlgn="base">
              <a:lnSpc>
                <a:spcPct val="100000"/>
              </a:lnSpc>
              <a:buFont typeface="Arial" panose="020B0604020202020204" pitchFamily="34" charset="0"/>
              <a:buChar char="•"/>
            </a:pPr>
            <a:r>
              <a:rPr lang="en-GB" sz="1400" b="0" i="0">
                <a:effectLst/>
                <a:latin typeface="+mj-lt"/>
              </a:rPr>
              <a:t>(c)   the state of repair in which a reasonable person would have expected to find the highway;</a:t>
            </a:r>
          </a:p>
          <a:p>
            <a:pPr fontAlgn="base">
              <a:lnSpc>
                <a:spcPct val="100000"/>
              </a:lnSpc>
              <a:buFont typeface="Arial" panose="020B0604020202020204" pitchFamily="34" charset="0"/>
              <a:buChar char="•"/>
            </a:pPr>
            <a:r>
              <a:rPr lang="en-GB" sz="1400" b="0" i="0">
                <a:effectLst/>
                <a:latin typeface="+mj-lt"/>
              </a:rPr>
              <a:t>(d)   whether the highway authority knew, or could reasonably have been expected to know, that the condition of the part of the highway to which the action relates was likely to cause danger to users of the highway; and</a:t>
            </a:r>
          </a:p>
          <a:p>
            <a:pPr fontAlgn="base">
              <a:lnSpc>
                <a:spcPct val="100000"/>
              </a:lnSpc>
              <a:buFont typeface="Arial" panose="020B0604020202020204" pitchFamily="34" charset="0"/>
              <a:buChar char="•"/>
            </a:pPr>
            <a:r>
              <a:rPr lang="en-GB" sz="1400" b="0" i="0">
                <a:effectLst/>
                <a:latin typeface="+mj-lt"/>
              </a:rPr>
              <a:t>(e)   where the highway authority could not reasonably have been expected to repair that part of the highway before the cause of action arose, what warning notices of its condition had been displayed.</a:t>
            </a:r>
          </a:p>
          <a:p>
            <a:pPr>
              <a:lnSpc>
                <a:spcPct val="100000"/>
              </a:lnSpc>
            </a:pPr>
            <a:endParaRPr lang="en-GB" sz="1400">
              <a:latin typeface="+mj-lt"/>
            </a:endParaRPr>
          </a:p>
        </p:txBody>
      </p:sp>
      <p:sp>
        <p:nvSpPr>
          <p:cNvPr id="12" name="Rectangle 11">
            <a:extLst>
              <a:ext uri="{FF2B5EF4-FFF2-40B4-BE49-F238E27FC236}">
                <a16:creationId xmlns:a16="http://schemas.microsoft.com/office/drawing/2014/main" id="{9B834327-03F1-4931-8261-971373A5A6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2091997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CC41E3-E5A2-51B8-AA8C-C76142EA9037}"/>
              </a:ext>
            </a:extLst>
          </p:cNvPr>
          <p:cNvSpPr>
            <a:spLocks noGrp="1"/>
          </p:cNvSpPr>
          <p:nvPr>
            <p:ph type="title"/>
          </p:nvPr>
        </p:nvSpPr>
        <p:spPr>
          <a:xfrm>
            <a:off x="990932" y="286603"/>
            <a:ext cx="6750987" cy="1450757"/>
          </a:xfrm>
        </p:spPr>
        <p:txBody>
          <a:bodyPr>
            <a:normAutofit/>
          </a:bodyPr>
          <a:lstStyle/>
          <a:p>
            <a:r>
              <a:rPr lang="en-GB">
                <a:solidFill>
                  <a:schemeClr val="accent1"/>
                </a:solidFill>
              </a:rPr>
              <a:t>SUMMARY</a:t>
            </a:r>
          </a:p>
        </p:txBody>
      </p:sp>
      <p:sp>
        <p:nvSpPr>
          <p:cNvPr id="18" name="Content Placeholder 2">
            <a:extLst>
              <a:ext uri="{FF2B5EF4-FFF2-40B4-BE49-F238E27FC236}">
                <a16:creationId xmlns:a16="http://schemas.microsoft.com/office/drawing/2014/main" id="{ABFF51C9-9F52-15CF-CE15-383908BCB6CD}"/>
              </a:ext>
            </a:extLst>
          </p:cNvPr>
          <p:cNvSpPr>
            <a:spLocks noGrp="1"/>
          </p:cNvSpPr>
          <p:nvPr>
            <p:ph idx="1"/>
          </p:nvPr>
        </p:nvSpPr>
        <p:spPr>
          <a:xfrm>
            <a:off x="1044204" y="2023962"/>
            <a:ext cx="6697715" cy="3845131"/>
          </a:xfrm>
        </p:spPr>
        <p:txBody>
          <a:bodyPr>
            <a:normAutofit/>
          </a:bodyPr>
          <a:lstStyle/>
          <a:p>
            <a:pPr>
              <a:lnSpc>
                <a:spcPct val="100000"/>
              </a:lnSpc>
              <a:buFont typeface="Arial" panose="020B0604020202020204" pitchFamily="34" charset="0"/>
              <a:buChar char="•"/>
            </a:pPr>
            <a:r>
              <a:rPr lang="en-GB" sz="1600" b="0" i="0">
                <a:effectLst/>
                <a:latin typeface="+mj-lt"/>
              </a:rPr>
              <a:t>The test appears to be whether there is a “reasonable foreseeability of danger” in order for a claim under </a:t>
            </a:r>
            <a:r>
              <a:rPr lang="en-GB" sz="1600" b="1" i="0">
                <a:effectLst/>
                <a:latin typeface="+mj-lt"/>
              </a:rPr>
              <a:t>s41</a:t>
            </a:r>
            <a:r>
              <a:rPr lang="en-GB" sz="1600" b="0" i="0">
                <a:effectLst/>
                <a:latin typeface="+mj-lt"/>
              </a:rPr>
              <a:t> to be made out, and lack of resources is not a sufficient basis for the statutory defence to operate</a:t>
            </a:r>
          </a:p>
          <a:p>
            <a:pPr>
              <a:lnSpc>
                <a:spcPct val="100000"/>
              </a:lnSpc>
              <a:buFont typeface="Arial" panose="020B0604020202020204" pitchFamily="34" charset="0"/>
              <a:buChar char="•"/>
            </a:pPr>
            <a:r>
              <a:rPr lang="en-GB" sz="1600" b="0" i="0">
                <a:effectLst/>
                <a:latin typeface="+mj-lt"/>
              </a:rPr>
              <a:t>Where members of the public have the right to cross private land, a public right of way exists. Rights of way must be distinguished from easements and licences, by which an individual acquires personal rights for himself over another’s land by process of law. There are several ways in which tort liability may arise when accessing a public right of way, particularly in relation to nuisance and trespass.</a:t>
            </a:r>
          </a:p>
          <a:p>
            <a:pPr>
              <a:lnSpc>
                <a:spcPct val="100000"/>
              </a:lnSpc>
              <a:buFont typeface="Arial" panose="020B0604020202020204" pitchFamily="34" charset="0"/>
              <a:buChar char="•"/>
            </a:pPr>
            <a:r>
              <a:rPr lang="en-GB" sz="1600" b="0" i="0">
                <a:effectLst/>
                <a:latin typeface="+mj-lt"/>
              </a:rPr>
              <a:t>The </a:t>
            </a:r>
            <a:r>
              <a:rPr lang="en-GB" sz="1600" b="1" i="0">
                <a:effectLst/>
                <a:latin typeface="+mj-lt"/>
              </a:rPr>
              <a:t>Countryside and Rights of Way Act 2000</a:t>
            </a:r>
            <a:r>
              <a:rPr lang="en-GB" sz="1600" b="0" i="0">
                <a:effectLst/>
                <a:latin typeface="+mj-lt"/>
              </a:rPr>
              <a:t> significantly expanded the public’s rights of way over open and access land</a:t>
            </a:r>
          </a:p>
          <a:p>
            <a:pPr>
              <a:lnSpc>
                <a:spcPct val="100000"/>
              </a:lnSpc>
              <a:buFont typeface="Arial" panose="020B0604020202020204" pitchFamily="34" charset="0"/>
              <a:buChar char="•"/>
            </a:pPr>
            <a:r>
              <a:rPr lang="en-GB" sz="1600" b="0" i="0">
                <a:effectLst/>
                <a:latin typeface="+mj-lt"/>
              </a:rPr>
              <a:t> New roads and developments will only be maintainable at public expense if the local authority has entered into an adoption agreement under </a:t>
            </a:r>
            <a:r>
              <a:rPr lang="en-GB" sz="1600" b="1" i="0">
                <a:effectLst/>
                <a:latin typeface="+mj-lt"/>
              </a:rPr>
              <a:t>s38 Highways Act 1980</a:t>
            </a:r>
            <a:r>
              <a:rPr lang="en-GB" sz="1600" b="0" i="0">
                <a:effectLst/>
                <a:latin typeface="+mj-lt"/>
              </a:rPr>
              <a:t>.</a:t>
            </a:r>
            <a:endParaRPr lang="en-GB" sz="1600">
              <a:latin typeface="+mj-lt"/>
            </a:endParaRPr>
          </a:p>
          <a:p>
            <a:pPr>
              <a:lnSpc>
                <a:spcPct val="100000"/>
              </a:lnSpc>
              <a:buFont typeface="Arial" panose="020B0604020202020204" pitchFamily="34" charset="0"/>
              <a:buChar char="•"/>
            </a:pPr>
            <a:endParaRPr lang="en-GB" sz="1600">
              <a:latin typeface="+mj-lt"/>
            </a:endParaRPr>
          </a:p>
        </p:txBody>
      </p:sp>
      <p:sp>
        <p:nvSpPr>
          <p:cNvPr id="19" name="Rectangle 18">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4150" y="-1"/>
            <a:ext cx="4050791"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70FA2369-10B3-4A99-93ED-036A92FD9C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6689016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B601567C-4815-45C4-A8C8-DEF236232A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469DCD-CD0C-C52E-7031-98BAD8B8BB1B}"/>
              </a:ext>
            </a:extLst>
          </p:cNvPr>
          <p:cNvSpPr>
            <a:spLocks noGrp="1"/>
          </p:cNvSpPr>
          <p:nvPr>
            <p:ph type="ctrTitle"/>
          </p:nvPr>
        </p:nvSpPr>
        <p:spPr>
          <a:xfrm>
            <a:off x="1096963" y="758826"/>
            <a:ext cx="10058400" cy="4062326"/>
          </a:xfrm>
        </p:spPr>
        <p:txBody>
          <a:bodyPr anchor="b">
            <a:normAutofit/>
          </a:bodyPr>
          <a:lstStyle/>
          <a:p>
            <a:r>
              <a:rPr lang="en-GB" sz="9600"/>
              <a:t>NEXT WEEK – TRESPASS TO LAND AND NUISANCE</a:t>
            </a:r>
            <a:endParaRPr lang="en-US" sz="9600"/>
          </a:p>
        </p:txBody>
      </p:sp>
      <p:cxnSp>
        <p:nvCxnSpPr>
          <p:cNvPr id="36" name="Straight Connector 35">
            <a:extLst>
              <a:ext uri="{FF2B5EF4-FFF2-40B4-BE49-F238E27FC236}">
                <a16:creationId xmlns:a16="http://schemas.microsoft.com/office/drawing/2014/main" id="{9D2BBCA2-F039-47DF-B36F-39D7E7CC00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31458" y="5063468"/>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277711D3-2534-4918-8661-020829D713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1038206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9" name="Straight Connector 18">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81384A-4E4F-C24C-D8E5-1A01B5EEF2BA}"/>
              </a:ext>
            </a:extLst>
          </p:cNvPr>
          <p:cNvSpPr>
            <a:spLocks noGrp="1"/>
          </p:cNvSpPr>
          <p:nvPr>
            <p:ph type="title"/>
          </p:nvPr>
        </p:nvSpPr>
        <p:spPr>
          <a:xfrm>
            <a:off x="1097280" y="758952"/>
            <a:ext cx="10058400" cy="3892168"/>
          </a:xfrm>
        </p:spPr>
        <p:txBody>
          <a:bodyPr vert="horz" lIns="91440" tIns="45720" rIns="91440" bIns="45720" rtlCol="0" anchor="b">
            <a:normAutofit/>
          </a:bodyPr>
          <a:lstStyle/>
          <a:p>
            <a:pPr>
              <a:lnSpc>
                <a:spcPct val="90000"/>
              </a:lnSpc>
            </a:pPr>
            <a:r>
              <a:rPr lang="en-US" sz="9600">
                <a:solidFill>
                  <a:srgbClr val="FFFFFF"/>
                </a:solidFill>
              </a:rPr>
              <a:t>THANK YOU!</a:t>
            </a:r>
          </a:p>
        </p:txBody>
      </p:sp>
      <p:sp>
        <p:nvSpPr>
          <p:cNvPr id="21" name="Rectangle 20">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119633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RetrospectVTI">
  <a:themeElements>
    <a:clrScheme name="AnalogousFromRegularSeed_2SEEDS">
      <a:dk1>
        <a:srgbClr val="000000"/>
      </a:dk1>
      <a:lt1>
        <a:srgbClr val="FFFFFF"/>
      </a:lt1>
      <a:dk2>
        <a:srgbClr val="1E3535"/>
      </a:dk2>
      <a:lt2>
        <a:srgbClr val="E2E6E8"/>
      </a:lt2>
      <a:accent1>
        <a:srgbClr val="B15E3B"/>
      </a:accent1>
      <a:accent2>
        <a:srgbClr val="C34D5B"/>
      </a:accent2>
      <a:accent3>
        <a:srgbClr val="C09F4C"/>
      </a:accent3>
      <a:accent4>
        <a:srgbClr val="3BB1A7"/>
      </a:accent4>
      <a:accent5>
        <a:srgbClr val="4D9CC3"/>
      </a:accent5>
      <a:accent6>
        <a:srgbClr val="3B59B1"/>
      </a:accent6>
      <a:hlink>
        <a:srgbClr val="3A8BAE"/>
      </a:hlink>
      <a:folHlink>
        <a:srgbClr val="7F7F7F"/>
      </a:folHlink>
    </a:clrScheme>
    <a:fontScheme name="Retrospect">
      <a:majorFont>
        <a:latin typeface="Tw Cen M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webextension1.xml><?xml version="1.0" encoding="utf-8"?>
<we:webextension xmlns:we="http://schemas.microsoft.com/office/webextensions/webextension/2010/11" id="{4D278EF8-0EE5-4D89-BF0F-612A793B367E}">
  <we:reference id="wa104381526" version="1.0.0.2" store="en-GB" storeType="OMEX"/>
  <we:alternateReferences>
    <we:reference id="WA104381526" version="1.0.0.2" store="WA104381526" storeType="OMEX"/>
  </we:alternateReferences>
  <we:properties>
    <we:property name="FormID" value="&quot;-REPTm4EBUWcuNshUjEeIYWhUfuKn1hLnoaStuLBGF1UN0ZES1E0TVBQWk1SUVA2MDJCN0RLTEU0RC4u&quot;"/>
    <we:property name="FormMode" value="&quot;DesignTime&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TotalTime>0</TotalTime>
  <Words>4143</Words>
  <Application>Microsoft Office PowerPoint</Application>
  <PresentationFormat>Widescreen</PresentationFormat>
  <Paragraphs>231</Paragraphs>
  <Slides>31</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Aptos</vt:lpstr>
      <vt:lpstr>Arial</vt:lpstr>
      <vt:lpstr>Calibri</vt:lpstr>
      <vt:lpstr>Calibri Light</vt:lpstr>
      <vt:lpstr>Inter</vt:lpstr>
      <vt:lpstr>Tw Cen MT</vt:lpstr>
      <vt:lpstr>var(--font-family-body)</vt:lpstr>
      <vt:lpstr>RetrospectVTI</vt:lpstr>
      <vt:lpstr>LAWS RELATING TO HIGHWAYS</vt:lpstr>
      <vt:lpstr>CONTENT</vt:lpstr>
      <vt:lpstr>AIMS AND LEARNING OBJECTIVES</vt:lpstr>
      <vt:lpstr>INTRODUCTION</vt:lpstr>
      <vt:lpstr>LEGISLATION</vt:lpstr>
      <vt:lpstr>WHAT IS A HIGHWAY?</vt:lpstr>
      <vt:lpstr>ACTIVITY</vt:lpstr>
      <vt:lpstr>THREE KINDS OF HIGHWAY</vt:lpstr>
      <vt:lpstr>MAINTENANCE</vt:lpstr>
      <vt:lpstr>CONTINUED</vt:lpstr>
      <vt:lpstr>ACTIVITY</vt:lpstr>
      <vt:lpstr>TEMPORARY HAZARD</vt:lpstr>
      <vt:lpstr>ACTIVITY</vt:lpstr>
      <vt:lpstr>ANY AVAILABLE DEFENCES</vt:lpstr>
      <vt:lpstr>ACTIVITY</vt:lpstr>
      <vt:lpstr>PowerPoint Presentation</vt:lpstr>
      <vt:lpstr>THE RIGHTS OF THE PUBLIC</vt:lpstr>
      <vt:lpstr>PUBLIC RIGHTS OF WAY</vt:lpstr>
      <vt:lpstr>CONTINUED</vt:lpstr>
      <vt:lpstr>ACTIVITY</vt:lpstr>
      <vt:lpstr>OTHERS </vt:lpstr>
      <vt:lpstr>ACTIVITY</vt:lpstr>
      <vt:lpstr>QUIZ</vt:lpstr>
      <vt:lpstr>PowerPoint Presentation</vt:lpstr>
      <vt:lpstr>RECAP</vt:lpstr>
      <vt:lpstr>SUMMARY</vt:lpstr>
      <vt:lpstr>SUMMARY</vt:lpstr>
      <vt:lpstr>SUMMARY</vt:lpstr>
      <vt:lpstr>SUMMARY</vt:lpstr>
      <vt:lpstr>NEXT WEEK – TRESPASS TO LAND AND NUISANCE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Zita Draper</dc:creator>
  <cp:lastModifiedBy>Ellie Brown</cp:lastModifiedBy>
  <cp:revision>550</cp:revision>
  <cp:lastPrinted>2022-12-06T08:48:26Z</cp:lastPrinted>
  <dcterms:created xsi:type="dcterms:W3CDTF">2022-11-20T11:23:37Z</dcterms:created>
  <dcterms:modified xsi:type="dcterms:W3CDTF">2024-10-29T10:18:03Z</dcterms:modified>
</cp:coreProperties>
</file>