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9" r:id="rId1"/>
  </p:sldMasterIdLst>
  <p:notesMasterIdLst>
    <p:notesMasterId r:id="rId19"/>
  </p:notesMasterIdLst>
  <p:sldIdLst>
    <p:sldId id="291" r:id="rId2"/>
    <p:sldId id="280" r:id="rId3"/>
    <p:sldId id="282" r:id="rId4"/>
    <p:sldId id="294" r:id="rId5"/>
    <p:sldId id="296" r:id="rId6"/>
    <p:sldId id="297" r:id="rId7"/>
    <p:sldId id="299" r:id="rId8"/>
    <p:sldId id="295" r:id="rId9"/>
    <p:sldId id="281" r:id="rId10"/>
    <p:sldId id="283" r:id="rId11"/>
    <p:sldId id="284" r:id="rId12"/>
    <p:sldId id="285" r:id="rId13"/>
    <p:sldId id="286" r:id="rId14"/>
    <p:sldId id="292" r:id="rId15"/>
    <p:sldId id="293" r:id="rId16"/>
    <p:sldId id="290" r:id="rId17"/>
    <p:sldId id="298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03" autoAdjust="0"/>
    <p:restoredTop sz="94350" autoAdjust="0"/>
  </p:normalViewPr>
  <p:slideViewPr>
    <p:cSldViewPr snapToGrid="0">
      <p:cViewPr varScale="1">
        <p:scale>
          <a:sx n="85" d="100"/>
          <a:sy n="85" d="100"/>
        </p:scale>
        <p:origin x="111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3182B5-340D-4AFD-8847-6845378D9D2D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35BA83-578F-4667-9012-B085BA7011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0364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https://www.si.com/sports-illustrated/2018/ranking-top-10-athletes-endorsement-deals-income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35BA83-578F-4667-9012-B085BA70118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49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=81MozdYJ8qY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35BA83-578F-4667-9012-B085BA70118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590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CA607896-930C-4D48-BE0D-E152D35852A1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DCCA8C32-F88A-4EC5-B56E-B4D03DF19B80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6840221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07896-930C-4D48-BE0D-E152D35852A1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A8C32-F88A-4EC5-B56E-B4D03DF19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0861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607896-930C-4D48-BE0D-E152D35852A1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CCA8C32-F88A-4EC5-B56E-B4D03DF19B80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8640789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07896-930C-4D48-BE0D-E152D35852A1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A8C32-F88A-4EC5-B56E-B4D03DF19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4373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07896-930C-4D48-BE0D-E152D35852A1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A8C32-F88A-4EC5-B56E-B4D03DF19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893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07896-930C-4D48-BE0D-E152D35852A1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A8C32-F88A-4EC5-B56E-B4D03DF19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68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07896-930C-4D48-BE0D-E152D35852A1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A8C32-F88A-4EC5-B56E-B4D03DF19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8298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607896-930C-4D48-BE0D-E152D35852A1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CCA8C32-F88A-4EC5-B56E-B4D03DF19B8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27496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607896-930C-4D48-BE0D-E152D35852A1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CCA8C32-F88A-4EC5-B56E-B4D03DF19B8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47950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07896-930C-4D48-BE0D-E152D35852A1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A8C32-F88A-4EC5-B56E-B4D03DF19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3762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07896-930C-4D48-BE0D-E152D35852A1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A8C32-F88A-4EC5-B56E-B4D03DF19B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30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CA607896-930C-4D48-BE0D-E152D35852A1}" type="datetimeFigureOut">
              <a:rPr lang="en-GB" smtClean="0"/>
              <a:t>21/02/2021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DCCA8C32-F88A-4EC5-B56E-B4D03DF19B8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780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0" r:id="rId1"/>
    <p:sldLayoutId id="2147483801" r:id="rId2"/>
    <p:sldLayoutId id="2147483802" r:id="rId3"/>
    <p:sldLayoutId id="2147483803" r:id="rId4"/>
    <p:sldLayoutId id="2147483804" r:id="rId5"/>
    <p:sldLayoutId id="2147483805" r:id="rId6"/>
    <p:sldLayoutId id="2147483806" r:id="rId7"/>
    <p:sldLayoutId id="2147483807" r:id="rId8"/>
    <p:sldLayoutId id="2147483808" r:id="rId9"/>
    <p:sldLayoutId id="2147483809" r:id="rId10"/>
    <p:sldLayoutId id="2147483810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7" Type="http://schemas.openxmlformats.org/officeDocument/2006/relationships/image" Target="../media/image3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hG0ngVuOGBY" TargetMode="Externa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Look at Sports sponsorship and Athlete sponsorship</a:t>
            </a:r>
          </a:p>
          <a:p>
            <a:r>
              <a:rPr lang="en-GB" dirty="0"/>
              <a:t>Investigate an athlete and discover how much sponsorship money they receive. </a:t>
            </a:r>
          </a:p>
          <a:p>
            <a:r>
              <a:rPr lang="en-GB" dirty="0"/>
              <a:t>Pick from the list below or just choose any athlete at random.</a:t>
            </a:r>
          </a:p>
          <a:p>
            <a:r>
              <a:rPr lang="en-GB" dirty="0"/>
              <a:t>Create 2 PowerPoint slides to present at the start of next session.</a:t>
            </a:r>
          </a:p>
          <a:p>
            <a:pPr lvl="1"/>
            <a:r>
              <a:rPr lang="en-GB" dirty="0"/>
              <a:t>Michael Jordan</a:t>
            </a:r>
          </a:p>
          <a:p>
            <a:pPr lvl="1"/>
            <a:r>
              <a:rPr lang="en-GB" dirty="0"/>
              <a:t>Cristiano Ronaldo</a:t>
            </a:r>
          </a:p>
          <a:p>
            <a:pPr lvl="1"/>
            <a:r>
              <a:rPr lang="en-GB" dirty="0"/>
              <a:t>Messi</a:t>
            </a:r>
          </a:p>
          <a:p>
            <a:pPr lvl="1"/>
            <a:r>
              <a:rPr lang="en-GB" dirty="0"/>
              <a:t>Serena Williams</a:t>
            </a:r>
          </a:p>
          <a:p>
            <a:pPr lvl="1"/>
            <a:r>
              <a:rPr lang="en-GB" dirty="0"/>
              <a:t>Leigh  Halfpenny</a:t>
            </a:r>
          </a:p>
          <a:p>
            <a:pPr lvl="1"/>
            <a:endParaRPr lang="en-GB" dirty="0"/>
          </a:p>
        </p:txBody>
      </p:sp>
      <p:pic>
        <p:nvPicPr>
          <p:cNvPr id="3076" name="Picture 4" descr="Image result for sponsorshi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6803" y="3056636"/>
            <a:ext cx="3535197" cy="353519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03084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Athlete Sponsorship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371600" y="2286000"/>
            <a:ext cx="5285874" cy="3581400"/>
          </a:xfrm>
        </p:spPr>
        <p:txBody>
          <a:bodyPr/>
          <a:lstStyle/>
          <a:p>
            <a:r>
              <a:rPr lang="en-GB" dirty="0"/>
              <a:t>Sponsorship is a marketing tool used by business where they pay for some or all the costs involved in a project in return of recognition.</a:t>
            </a:r>
          </a:p>
          <a:p>
            <a:r>
              <a:rPr lang="en-GB" dirty="0"/>
              <a:t>Endorsement is when an athlete publicly state’s that they ‘recommend’ or ‘suggest’ you try a particular product because they think it’s good.</a:t>
            </a:r>
          </a:p>
        </p:txBody>
      </p:sp>
      <p:pic>
        <p:nvPicPr>
          <p:cNvPr id="7" name="Picture 2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7201" y="2286000"/>
            <a:ext cx="5384800" cy="3581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7178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207" y="-37028"/>
            <a:ext cx="9601200" cy="1485900"/>
          </a:xfrm>
        </p:spPr>
        <p:txBody>
          <a:bodyPr/>
          <a:lstStyle/>
          <a:p>
            <a:r>
              <a:rPr lang="en-GB" dirty="0"/>
              <a:t>Top 10 Athletes by Endorsement Income for 2018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632274"/>
              </p:ext>
            </p:extLst>
          </p:nvPr>
        </p:nvGraphicFramePr>
        <p:xfrm>
          <a:off x="3758393" y="1141286"/>
          <a:ext cx="4772526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86263">
                  <a:extLst>
                    <a:ext uri="{9D8B030D-6E8A-4147-A177-3AD203B41FA5}">
                      <a16:colId xmlns:a16="http://schemas.microsoft.com/office/drawing/2014/main" val="4201706003"/>
                    </a:ext>
                  </a:extLst>
                </a:gridCol>
                <a:gridCol w="2386263">
                  <a:extLst>
                    <a:ext uri="{9D8B030D-6E8A-4147-A177-3AD203B41FA5}">
                      <a16:colId xmlns:a16="http://schemas.microsoft.com/office/drawing/2014/main" val="25608088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Athlete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Endorsement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19310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Roger Federer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$65 Million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36988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Lebron</a:t>
                      </a:r>
                      <a:r>
                        <a:rPr lang="en-GB" dirty="0"/>
                        <a:t> James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$52 Million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8268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Cristiano Ronaldo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$47 Million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18000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Stephen Curry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$42 Million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62971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Tiger Woods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$42 Million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29201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Phil Mickelson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$37 Million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78244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Rory McIlroy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$34 Million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12872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Kei Nishikori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$33 Million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49153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Kevin Durant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$32 Million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86855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Usain Bolt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$30 Million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954165"/>
                  </a:ext>
                </a:extLst>
              </a:tr>
            </a:tbl>
          </a:graphicData>
        </a:graphic>
      </p:graphicFrame>
      <p:pic>
        <p:nvPicPr>
          <p:cNvPr id="1030" name="Picture 6" descr="Image result for kevin durant nik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07" y="1174544"/>
            <a:ext cx="2935705" cy="1716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mage result for roger federer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8516" y="5020887"/>
            <a:ext cx="2944938" cy="183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lebron james nike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5707" y="2171700"/>
            <a:ext cx="2877746" cy="1917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cristiano ronaldo portugal jersey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5556" y="3486747"/>
            <a:ext cx="1990725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Image result for tiger woods nik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8695" y="5227653"/>
            <a:ext cx="2903879" cy="174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Image result for rory mcilroy nike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8414" y="133539"/>
            <a:ext cx="2795039" cy="1572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Image result for kei nishikori nike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074" y="2876137"/>
            <a:ext cx="2058752" cy="2745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55140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74659281-B0FF-AC4C-B0E4-82CE7A0217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284" y="480515"/>
            <a:ext cx="11223430" cy="589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75411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25CAE174-6D1F-3F42-A1AA-6865084746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0583" y="480515"/>
            <a:ext cx="6510832" cy="589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8620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CEC3A0C5-D8A5-6641-8122-3B989DAAB4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600" y="1433910"/>
            <a:ext cx="11226799" cy="3985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9849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able&#10;&#10;Description automatically generated">
            <a:extLst>
              <a:ext uri="{FF2B5EF4-FFF2-40B4-BE49-F238E27FC236}">
                <a16:creationId xmlns:a16="http://schemas.microsoft.com/office/drawing/2014/main" id="{2DDE6FD2-9521-3F4C-A055-CA7519F2D0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9484" y="480515"/>
            <a:ext cx="7753031" cy="589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01818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Graphical user interface&#10;&#10;Description automatically generated">
            <a:extLst>
              <a:ext uri="{FF2B5EF4-FFF2-40B4-BE49-F238E27FC236}">
                <a16:creationId xmlns:a16="http://schemas.microsoft.com/office/drawing/2014/main" id="{A0022B92-5192-C449-B27C-B38A1BB3EE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5697" y="480515"/>
            <a:ext cx="8860605" cy="589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7302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Nike Case Study </a:t>
            </a:r>
          </a:p>
        </p:txBody>
      </p:sp>
      <p:pic>
        <p:nvPicPr>
          <p:cNvPr id="2050" name="Picture 2" descr="Nike Endorsement Dat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569" y="1428750"/>
            <a:ext cx="5435179" cy="404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Related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2748" y="1407271"/>
            <a:ext cx="5467704" cy="4062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Image result for nike log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1846" y="5978264"/>
            <a:ext cx="1621907" cy="583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42091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Nike and performance statistics. </a:t>
            </a:r>
          </a:p>
        </p:txBody>
      </p:sp>
      <p:pic>
        <p:nvPicPr>
          <p:cNvPr id="4098" name="Picture 2" descr="olympic medals rio 2016 sneaker brand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0812" y="1641619"/>
            <a:ext cx="5380468" cy="2690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1280" y="3812719"/>
            <a:ext cx="5630720" cy="3045281"/>
          </a:xfrm>
          <a:prstGeom prst="rect">
            <a:avLst/>
          </a:prstGeom>
        </p:spPr>
      </p:pic>
      <p:pic>
        <p:nvPicPr>
          <p:cNvPr id="6" name="Picture 4" descr="Image result for nike log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9620" y="486342"/>
            <a:ext cx="1826359" cy="657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02832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09291" y="614414"/>
            <a:ext cx="9601200" cy="1485900"/>
          </a:xfrm>
        </p:spPr>
        <p:txBody>
          <a:bodyPr/>
          <a:lstStyle/>
          <a:p>
            <a:r>
              <a:rPr lang="en-GB" dirty="0"/>
              <a:t>How does Nike just do it?</a:t>
            </a:r>
          </a:p>
        </p:txBody>
      </p:sp>
      <p:pic>
        <p:nvPicPr>
          <p:cNvPr id="5122" name="Picture 2" descr="Image result for nike just do it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146" y="393458"/>
            <a:ext cx="1904711" cy="1219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s://mk0rivaliqjtjnwcmxns.kinstacdn.com/wp-content/uploads/2017/01/rivaliq_social_engagement__cross-channel__nike_20180305-700x294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146" y="1887101"/>
            <a:ext cx="7338244" cy="3082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/>
          <a:srcRect l="18666" t="15758" r="19837"/>
          <a:stretch/>
        </p:blipFill>
        <p:spPr>
          <a:xfrm>
            <a:off x="7391341" y="3158836"/>
            <a:ext cx="4800660" cy="369916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5"/>
          <a:srcRect l="16241" t="10431" r="14974" b="49475"/>
          <a:stretch/>
        </p:blipFill>
        <p:spPr>
          <a:xfrm>
            <a:off x="1630513" y="4969165"/>
            <a:ext cx="5760828" cy="1888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48647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9530" t="18134" r="20603" b="12872"/>
          <a:stretch/>
        </p:blipFill>
        <p:spPr>
          <a:xfrm>
            <a:off x="591227" y="0"/>
            <a:ext cx="5941428" cy="38515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23014" t="19552" r="24155" b="13852"/>
          <a:stretch/>
        </p:blipFill>
        <p:spPr>
          <a:xfrm>
            <a:off x="4402399" y="1622854"/>
            <a:ext cx="5461955" cy="387278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l="22688" t="18367" r="24484" b="14121"/>
          <a:stretch/>
        </p:blipFill>
        <p:spPr>
          <a:xfrm>
            <a:off x="7638473" y="3584774"/>
            <a:ext cx="4553527" cy="3273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4871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6706" y="151708"/>
            <a:ext cx="9601200" cy="1485900"/>
          </a:xfrm>
        </p:spPr>
        <p:txBody>
          <a:bodyPr/>
          <a:lstStyle/>
          <a:p>
            <a:r>
              <a:rPr lang="en-GB" dirty="0"/>
              <a:t>Case Study – Stephen Curry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0547" y="1066453"/>
            <a:ext cx="6321773" cy="5600353"/>
          </a:xfrm>
        </p:spPr>
        <p:txBody>
          <a:bodyPr/>
          <a:lstStyle/>
          <a:p>
            <a:r>
              <a:rPr lang="en-GB" dirty="0"/>
              <a:t>Golden State Warriors – sponsored by Rakuten and Nike</a:t>
            </a:r>
          </a:p>
          <a:p>
            <a:r>
              <a:rPr lang="en-GB" dirty="0"/>
              <a:t>Stephen Curry just signed a sponsorship with Rakuten and Stephen Curry is endorsed and sponsored by Under Armour</a:t>
            </a:r>
          </a:p>
          <a:p>
            <a:r>
              <a:rPr lang="en-GB" dirty="0"/>
              <a:t>Under Armour signed Curry for $4 million per year back in 2013.</a:t>
            </a:r>
          </a:p>
          <a:p>
            <a:r>
              <a:rPr lang="en-GB" dirty="0"/>
              <a:t>Curry has a contract until 2024.</a:t>
            </a:r>
          </a:p>
          <a:p>
            <a:endParaRPr lang="en-GB" dirty="0"/>
          </a:p>
        </p:txBody>
      </p:sp>
      <p:pic>
        <p:nvPicPr>
          <p:cNvPr id="6152" name="Picture 8" descr="Image result for stephen curry wearing under armour shoes 201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2843" y="2511786"/>
            <a:ext cx="3339157" cy="2223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Image result for golden state warriors jerseys 2018 sponsor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2843" y="4735716"/>
            <a:ext cx="3339157" cy="1879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Under Armour basketball shoe sale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2481" y="4025227"/>
            <a:ext cx="4500362" cy="281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6"/>
          <a:srcRect l="18643" t="18148" r="20203" b="12768"/>
          <a:stretch/>
        </p:blipFill>
        <p:spPr>
          <a:xfrm>
            <a:off x="8239212" y="0"/>
            <a:ext cx="3952788" cy="2511786"/>
          </a:xfrm>
          <a:prstGeom prst="rect">
            <a:avLst/>
          </a:prstGeom>
        </p:spPr>
      </p:pic>
      <p:pic>
        <p:nvPicPr>
          <p:cNvPr id="6156" name="Picture 12" descr="Image result for curry on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790" y="4664365"/>
            <a:ext cx="4387271" cy="2193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50699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47729" y="0"/>
            <a:ext cx="6447501" cy="990600"/>
          </a:xfrm>
        </p:spPr>
        <p:txBody>
          <a:bodyPr/>
          <a:lstStyle/>
          <a:p>
            <a:r>
              <a:rPr lang="en-GB" dirty="0"/>
              <a:t>Home-grown Talent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1545" y="5877273"/>
            <a:ext cx="8006649" cy="80814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Mike Jones – </a:t>
            </a:r>
            <a:r>
              <a:rPr lang="en-GB" dirty="0" err="1"/>
              <a:t>Abercregan</a:t>
            </a:r>
            <a:r>
              <a:rPr lang="en-GB" dirty="0"/>
              <a:t> boy</a:t>
            </a:r>
          </a:p>
          <a:p>
            <a:pPr marL="0" indent="0">
              <a:buNone/>
            </a:pPr>
            <a:r>
              <a:rPr lang="en-GB" dirty="0"/>
              <a:t>Now – Chain Reaction Cycles/PayPal team member / GoPro athlete / </a:t>
            </a:r>
            <a:r>
              <a:rPr lang="en-GB" dirty="0" err="1"/>
              <a:t>NukeProof</a:t>
            </a:r>
            <a:r>
              <a:rPr lang="en-GB" dirty="0"/>
              <a:t> &amp; </a:t>
            </a:r>
            <a:r>
              <a:rPr lang="en-GB" dirty="0" err="1"/>
              <a:t>adidas</a:t>
            </a:r>
            <a:r>
              <a:rPr lang="en-GB" dirty="0"/>
              <a:t> sponsorship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7101" y="2000910"/>
            <a:ext cx="2477677" cy="194149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5780" y="4036049"/>
            <a:ext cx="2940318" cy="165392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7003" y="3848754"/>
            <a:ext cx="2940319" cy="165392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/>
          <a:srcRect l="27223" r="5054"/>
          <a:stretch/>
        </p:blipFill>
        <p:spPr>
          <a:xfrm>
            <a:off x="3091637" y="1893738"/>
            <a:ext cx="1671049" cy="164496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063552" y="980729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6"/>
              </a:rPr>
              <a:t>https://www.youtube.com/watch?v=hG0ngVuOGBY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9387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B4D9C-0E57-F24A-9886-60535E831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Plan For this Semester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2CC652-BE48-354D-8BAB-9F69F20183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Monday 22</a:t>
            </a:r>
            <a:r>
              <a:rPr lang="en-US" baseline="30000" dirty="0"/>
              <a:t>nd</a:t>
            </a:r>
            <a:r>
              <a:rPr lang="en-US" dirty="0"/>
              <a:t>- Lecture</a:t>
            </a:r>
          </a:p>
          <a:p>
            <a:r>
              <a:rPr lang="en-US" dirty="0"/>
              <a:t>Monday 1</a:t>
            </a:r>
            <a:r>
              <a:rPr lang="en-US" baseline="30000" dirty="0"/>
              <a:t>st</a:t>
            </a:r>
            <a:r>
              <a:rPr lang="en-US" dirty="0"/>
              <a:t> March- Lecture</a:t>
            </a:r>
          </a:p>
          <a:p>
            <a:r>
              <a:rPr lang="en-US" b="1" dirty="0"/>
              <a:t>Monday 8</a:t>
            </a:r>
            <a:r>
              <a:rPr lang="en-US" b="1" baseline="30000" dirty="0"/>
              <a:t>th</a:t>
            </a:r>
            <a:r>
              <a:rPr lang="en-US" b="1" dirty="0"/>
              <a:t> March- Industry Week</a:t>
            </a:r>
          </a:p>
          <a:p>
            <a:r>
              <a:rPr lang="en-US" dirty="0"/>
              <a:t>Monday 15</a:t>
            </a:r>
            <a:r>
              <a:rPr lang="en-US" baseline="30000" dirty="0"/>
              <a:t>th</a:t>
            </a:r>
            <a:r>
              <a:rPr lang="en-US" dirty="0"/>
              <a:t> March- Lecture</a:t>
            </a:r>
          </a:p>
          <a:p>
            <a:r>
              <a:rPr lang="en-US" dirty="0"/>
              <a:t>Monday 22</a:t>
            </a:r>
            <a:r>
              <a:rPr lang="en-US" baseline="30000" dirty="0"/>
              <a:t>nd</a:t>
            </a:r>
            <a:r>
              <a:rPr lang="en-US" dirty="0"/>
              <a:t> March- Lecture</a:t>
            </a:r>
          </a:p>
          <a:p>
            <a:r>
              <a:rPr lang="en-US" dirty="0"/>
              <a:t>Easter complete Assignment and hand in – Official hand in date 7</a:t>
            </a:r>
            <a:r>
              <a:rPr lang="en-US" baseline="30000" dirty="0"/>
              <a:t>th</a:t>
            </a:r>
            <a:r>
              <a:rPr lang="en-US" dirty="0"/>
              <a:t> May </a:t>
            </a:r>
          </a:p>
          <a:p>
            <a:r>
              <a:rPr lang="en-US" dirty="0"/>
              <a:t>Assignment Support -1-2-1 meetings- present your themes / ideas individually – timetable to be confirmed after Easter</a:t>
            </a:r>
          </a:p>
        </p:txBody>
      </p:sp>
    </p:spTree>
    <p:extLst>
      <p:ext uri="{BB962C8B-B14F-4D97-AF65-F5344CB8AC3E}">
        <p14:creationId xmlns:p14="http://schemas.microsoft.com/office/powerpoint/2010/main" val="14845530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1871585" y="293483"/>
            <a:ext cx="8361229" cy="2098226"/>
          </a:xfrm>
        </p:spPr>
        <p:txBody>
          <a:bodyPr/>
          <a:lstStyle/>
          <a:p>
            <a:r>
              <a:rPr lang="en-GB" dirty="0"/>
              <a:t>Any questions?</a:t>
            </a:r>
          </a:p>
        </p:txBody>
      </p:sp>
      <p:pic>
        <p:nvPicPr>
          <p:cNvPr id="1026" name="Picture 2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17672" y1="7834" x2="17672" y2="7834"/>
                        <a14:foregroundMark x1="10776" y1="4147" x2="10776" y2="4147"/>
                        <a14:foregroundMark x1="12931" y1="15207" x2="12931" y2="15207"/>
                        <a14:foregroundMark x1="12931" y1="26728" x2="12931" y2="26728"/>
                        <a14:foregroundMark x1="4741" y1="24424" x2="4741" y2="24424"/>
                        <a14:foregroundMark x1="6897" y1="35945" x2="6897" y2="35945"/>
                        <a14:foregroundMark x1="52586" y1="41935" x2="52586" y2="41935"/>
                        <a14:foregroundMark x1="54310" y1="41935" x2="58621" y2="42396"/>
                        <a14:foregroundMark x1="62500" y1="39631" x2="67672" y2="39631"/>
                        <a14:foregroundMark x1="57759" y1="83410" x2="62931" y2="95392"/>
                        <a14:foregroundMark x1="11638" y1="84332" x2="11638" y2="84332"/>
                        <a14:foregroundMark x1="8190" y1="94931" x2="8190" y2="94931"/>
                        <a14:foregroundMark x1="5172" y1="83871" x2="5172" y2="83871"/>
                        <a14:foregroundMark x1="81897" y1="5991" x2="81897" y2="5991"/>
                        <a14:foregroundMark x1="77586" y1="17972" x2="77586" y2="17972"/>
                        <a14:foregroundMark x1="73707" y1="5530" x2="73707" y2="5530"/>
                        <a14:foregroundMark x1="94828" y1="15668" x2="94828" y2="15668"/>
                        <a14:foregroundMark x1="90086" y1="26728" x2="90086" y2="26728"/>
                        <a14:foregroundMark x1="95690" y1="82949" x2="95690" y2="82949"/>
                        <a14:foregroundMark x1="90948" y1="92627" x2="90948" y2="92627"/>
                        <a14:foregroundMark x1="87931" y1="80184" x2="87931" y2="801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0978" y="2478855"/>
            <a:ext cx="3462442" cy="3238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43416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F5243-B1AE-3544-8DC3-4EBD4D9C3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16173"/>
            <a:ext cx="9601200" cy="1485900"/>
          </a:xfrm>
        </p:spPr>
        <p:txBody>
          <a:bodyPr/>
          <a:lstStyle/>
          <a:p>
            <a:r>
              <a:rPr lang="en-US" dirty="0"/>
              <a:t>Assignment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E0AE1D-95D1-574B-A8A1-55FD382BFA5B}"/>
              </a:ext>
            </a:extLst>
          </p:cNvPr>
          <p:cNvSpPr txBox="1"/>
          <p:nvPr/>
        </p:nvSpPr>
        <p:spPr>
          <a:xfrm>
            <a:off x="884420" y="859123"/>
            <a:ext cx="109728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TASK A</a:t>
            </a:r>
            <a:r>
              <a:rPr lang="en-GB" b="1" dirty="0"/>
              <a:t> </a:t>
            </a:r>
            <a:r>
              <a:rPr lang="en-GB" dirty="0"/>
              <a:t>(5000 maximum) 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Students will submit an individual report.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Critically evaluate the Professional Team Sport environment and ascertain the differences between the US and the UK model? Additionally, consider if their relationship is getting closer or more distant. 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NOTE: Traditionally we have thought of the English model as being characterised by ‘utility maximisation’ (winning on the pitch) and the American by ‘profit maximisation’.  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Consider the following key emerging themes: </a:t>
            </a:r>
          </a:p>
          <a:p>
            <a:r>
              <a:rPr lang="en-GB" dirty="0"/>
              <a:t> </a:t>
            </a:r>
          </a:p>
          <a:p>
            <a:pPr lvl="0"/>
            <a:r>
              <a:rPr lang="en-GB" dirty="0"/>
              <a:t>Club ownership</a:t>
            </a:r>
          </a:p>
          <a:p>
            <a:pPr lvl="0"/>
            <a:r>
              <a:rPr lang="en-GB" dirty="0"/>
              <a:t>League Structure </a:t>
            </a:r>
          </a:p>
          <a:p>
            <a:pPr lvl="0"/>
            <a:r>
              <a:rPr lang="en-GB" dirty="0"/>
              <a:t>Merchandising and sponsorship </a:t>
            </a:r>
          </a:p>
          <a:p>
            <a:pPr lvl="0"/>
            <a:r>
              <a:rPr lang="en-GB" dirty="0"/>
              <a:t>TV Broadcasting rights </a:t>
            </a:r>
          </a:p>
          <a:p>
            <a:pPr lvl="0"/>
            <a:r>
              <a:rPr lang="en-GB" dirty="0"/>
              <a:t>Globalisation </a:t>
            </a:r>
          </a:p>
          <a:p>
            <a:pPr lvl="0"/>
            <a:r>
              <a:rPr lang="en-GB" dirty="0"/>
              <a:t>Stadiums  </a:t>
            </a:r>
          </a:p>
          <a:p>
            <a:pPr lvl="0"/>
            <a:endParaRPr lang="en-GB" dirty="0"/>
          </a:p>
          <a:p>
            <a:pPr algn="ctr"/>
            <a:r>
              <a:rPr lang="en-GB" u="sng" dirty="0"/>
              <a:t>Report format required with a structured contents page and </a:t>
            </a:r>
            <a:endParaRPr lang="en-GB" dirty="0"/>
          </a:p>
          <a:p>
            <a:pPr algn="ctr"/>
            <a:r>
              <a:rPr lang="en-GB" u="sng" dirty="0"/>
              <a:t>A range of references from a variety of credible sources. 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0417350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483</Words>
  <Application>Microsoft Macintosh PowerPoint</Application>
  <PresentationFormat>Widescreen</PresentationFormat>
  <Paragraphs>81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Calibri</vt:lpstr>
      <vt:lpstr>Franklin Gothic Book</vt:lpstr>
      <vt:lpstr>Crop</vt:lpstr>
      <vt:lpstr>Presentations</vt:lpstr>
      <vt:lpstr>Athlete Sponsorship</vt:lpstr>
      <vt:lpstr>Top 10 Athletes by Endorsement Income for 2018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Nike Case Study </vt:lpstr>
      <vt:lpstr>Nike and performance statistics. </vt:lpstr>
      <vt:lpstr>How does Nike just do it?</vt:lpstr>
      <vt:lpstr>PowerPoint Presentation</vt:lpstr>
      <vt:lpstr>Case Study – Stephen Curry</vt:lpstr>
      <vt:lpstr>Home-grown Talent</vt:lpstr>
      <vt:lpstr>Plan For this Semester</vt:lpstr>
      <vt:lpstr>Any questions?</vt:lpstr>
      <vt:lpstr>Assignment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 and Athlete Sponsorship </dc:title>
  <dc:creator>Mark Napieralla</dc:creator>
  <cp:lastModifiedBy>Mark Napieralla</cp:lastModifiedBy>
  <cp:revision>13</cp:revision>
  <dcterms:created xsi:type="dcterms:W3CDTF">2020-02-20T20:36:41Z</dcterms:created>
  <dcterms:modified xsi:type="dcterms:W3CDTF">2021-02-21T21:55:47Z</dcterms:modified>
</cp:coreProperties>
</file>