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9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6" r:id="rId11"/>
    <p:sldId id="265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951" autoAdjust="0"/>
  </p:normalViewPr>
  <p:slideViewPr>
    <p:cSldViewPr snapToGrid="0">
      <p:cViewPr varScale="1">
        <p:scale>
          <a:sx n="70" d="100"/>
          <a:sy n="70" d="100"/>
        </p:scale>
        <p:origin x="738" y="288"/>
      </p:cViewPr>
      <p:guideLst/>
    </p:cSldViewPr>
  </p:slideViewPr>
  <p:outlineViewPr>
    <p:cViewPr>
      <p:scale>
        <a:sx n="33" d="100"/>
        <a:sy n="33" d="100"/>
      </p:scale>
      <p:origin x="0" y="-456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2" d="100"/>
          <a:sy n="52" d="100"/>
        </p:scale>
        <p:origin x="2946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ks Grabeklis" userId="8551e2c0f0d81d02" providerId="LiveId" clId="{41D00045-ACB4-4FEF-825B-0566FB9C7F92}"/>
    <pc:docChg chg="modSld">
      <pc:chgData name="Eriks Grabeklis" userId="8551e2c0f0d81d02" providerId="LiveId" clId="{41D00045-ACB4-4FEF-825B-0566FB9C7F92}" dt="2026-03-14T10:17:05.596" v="1" actId="1076"/>
      <pc:docMkLst>
        <pc:docMk/>
      </pc:docMkLst>
      <pc:sldChg chg="modSp mod">
        <pc:chgData name="Eriks Grabeklis" userId="8551e2c0f0d81d02" providerId="LiveId" clId="{41D00045-ACB4-4FEF-825B-0566FB9C7F92}" dt="2026-03-14T10:17:05.596" v="1" actId="1076"/>
        <pc:sldMkLst>
          <pc:docMk/>
          <pc:sldMk cId="359125969" sldId="265"/>
        </pc:sldMkLst>
        <pc:spChg chg="mod">
          <ac:chgData name="Eriks Grabeklis" userId="8551e2c0f0d81d02" providerId="LiveId" clId="{41D00045-ACB4-4FEF-825B-0566FB9C7F92}" dt="2026-03-14T10:17:05.596" v="1" actId="1076"/>
          <ac:spMkLst>
            <pc:docMk/>
            <pc:sldMk cId="359125969" sldId="265"/>
            <ac:spMk id="3" creationId="{5F8D0C3B-0DFC-3E5A-28D7-AC7CD95B6A1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E346F3B-8DCC-36A6-AE9C-3D023F5806F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BF3D3C-5A5C-BCD1-4362-C7878C63C16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8C66F0-2E9B-40F3-81C7-4B1DB9F0355C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114CEB-DFA7-6DDF-939C-4064A366333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DB9569-3229-8543-1AEA-C0C2E0D9F52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478D9C-24F3-432C-B24D-9B7810F055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10161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2235-white-tulip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0D569BF-7041-BDD0-464C-83DDA42F8DF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8056" y="4281714"/>
            <a:ext cx="9728973" cy="2576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708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458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297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236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726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256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749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227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288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258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222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hyperlink" Target="https://freepngimg.com/png/22235-white-tulip" TargetMode="Externa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5079CE8-D752-BE1E-FC2B-22C18B625BF7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68056" y="4281714"/>
            <a:ext cx="9728973" cy="2576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650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0" r:id="rId1"/>
    <p:sldLayoutId id="2147484011" r:id="rId2"/>
    <p:sldLayoutId id="2147484012" r:id="rId3"/>
    <p:sldLayoutId id="2147484013" r:id="rId4"/>
    <p:sldLayoutId id="2147484014" r:id="rId5"/>
    <p:sldLayoutId id="2147484015" r:id="rId6"/>
    <p:sldLayoutId id="2147484016" r:id="rId7"/>
    <p:sldLayoutId id="2147484017" r:id="rId8"/>
    <p:sldLayoutId id="2147484018" r:id="rId9"/>
    <p:sldLayoutId id="2147484019" r:id="rId10"/>
    <p:sldLayoutId id="21474840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638" y="2743200"/>
            <a:ext cx="10364811" cy="1819275"/>
          </a:xfrm>
        </p:spPr>
        <p:txBody>
          <a:bodyPr anchor="b">
            <a:normAutofit fontScale="90000"/>
          </a:bodyPr>
          <a:lstStyle/>
          <a:p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Problem Solving and Decision Making</a:t>
            </a:r>
            <a:br>
              <a:rPr lang="en-GB" sz="2400" dirty="0"/>
            </a:br>
            <a:r>
              <a:rPr lang="en-GB" sz="2400" dirty="0"/>
              <a:t>Diana Grabekle </a:t>
            </a:r>
            <a:br>
              <a:rPr lang="en-GB" sz="2400" dirty="0"/>
            </a:br>
            <a:r>
              <a:rPr lang="en-GB" sz="2400" dirty="0"/>
              <a:t>Student ID: 2512394</a:t>
            </a:r>
            <a:br>
              <a:rPr lang="en-GB" sz="2400" dirty="0"/>
            </a:br>
            <a:r>
              <a:rPr lang="en-GB" sz="2400" dirty="0"/>
              <a:t>Module Code: LCLM4004</a:t>
            </a:r>
            <a:br>
              <a:rPr lang="en-GB" sz="2400" dirty="0"/>
            </a:br>
            <a:r>
              <a:rPr lang="en-GB" sz="2400" dirty="0"/>
              <a:t>Lecturer: Anita Nan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281" y="150340"/>
            <a:ext cx="8534401" cy="868680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05638" y="1555463"/>
            <a:ext cx="7604044" cy="4092448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 is a small independent </a:t>
            </a:r>
            <a:r>
              <a:rPr lang="en-GB" sz="1800" dirty="0" err="1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florar</a:t>
            </a:r>
            <a:r>
              <a:rPr lang="en-GB" sz="18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shop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specialises in bespoken floral arrangement and suitable products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 the past 12 months the company has experienced a decline in in-store sales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 competition and rising operational costs have impacted performance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Changing customer behaviour has created new business challenges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>
              <a:latin typeface="A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>
              <a:latin typeface="A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1" dirty="0">
              <a:latin typeface="A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446" y="1268731"/>
            <a:ext cx="6562262" cy="3849244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A2011C-F2C6-6AB1-D5ED-7F20477468D3}"/>
              </a:ext>
            </a:extLst>
          </p:cNvPr>
          <p:cNvSpPr txBox="1"/>
          <p:nvPr/>
        </p:nvSpPr>
        <p:spPr>
          <a:xfrm>
            <a:off x="1337480" y="1678675"/>
            <a:ext cx="906211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presentation analysis the challenges facing Green Haven Florists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focus is on declining in-store sales and business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analytical models will be applied to understand the root causes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These include the 5W2H model, PSTEL analysis and Fishbone diagram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presentation aims to identify the main factors affecting the business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425458-16C4-C151-6A83-AFDD66F2B012}"/>
              </a:ext>
            </a:extLst>
          </p:cNvPr>
          <p:cNvSpPr txBox="1"/>
          <p:nvPr/>
        </p:nvSpPr>
        <p:spPr>
          <a:xfrm>
            <a:off x="4312693" y="695525"/>
            <a:ext cx="28830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9402" y="1555709"/>
            <a:ext cx="11422723" cy="425141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lang="en-GB" sz="1800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Small independent florist based in the UK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2016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Serves local and corporate clients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Focuses on wedding and events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sustainable materials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Facing increasing competition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8DC7C5-0266-3600-A8E1-F73D0AEE7BE2}"/>
              </a:ext>
            </a:extLst>
          </p:cNvPr>
          <p:cNvSpPr txBox="1"/>
          <p:nvPr/>
        </p:nvSpPr>
        <p:spPr>
          <a:xfrm>
            <a:off x="3220871" y="641444"/>
            <a:ext cx="47494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COMPANY BACKGRAUND</a:t>
            </a:r>
            <a:endParaRPr lang="en-GB" dirty="0"/>
          </a:p>
        </p:txBody>
      </p:sp>
      <p:sp>
        <p:nvSpPr>
          <p:cNvPr id="6" name="AutoShape 4" descr="Image result for 5W2H Cartoon Png">
            <a:extLst>
              <a:ext uri="{FF2B5EF4-FFF2-40B4-BE49-F238E27FC236}">
                <a16:creationId xmlns:a16="http://schemas.microsoft.com/office/drawing/2014/main" id="{1717E6D8-A48F-F75A-4B24-C637E1B7707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4180" y="881739"/>
            <a:ext cx="6453460" cy="503657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 </a:t>
            </a: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NATURE AND SCOPE OF THE PROBLEM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60312" y="2279175"/>
            <a:ext cx="10135748" cy="3445257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What: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Decline in in-store sales and reduced customer footfall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Why: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Shift towards online purchasing and increasing competition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Where: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Physical retail store in the UK market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When: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Over the past 12 month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Who: 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owners, employees and customers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How: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Limited digital presence and rising costs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much: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30% decline in in-store sales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600" b="1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 dirty="0">
              <a:solidFill>
                <a:srgbClr val="FF0000"/>
              </a:solidFill>
            </a:endParaRPr>
          </a:p>
        </p:txBody>
      </p:sp>
      <p:pic>
        <p:nvPicPr>
          <p:cNvPr id="6" name="Picture 6" descr="5w2h Stock Illustrations – 1 5w2h Stock Illustrations, Vectors ...">
            <a:extLst>
              <a:ext uri="{FF2B5EF4-FFF2-40B4-BE49-F238E27FC236}">
                <a16:creationId xmlns:a16="http://schemas.microsoft.com/office/drawing/2014/main" id="{6597F79A-12D1-E027-FD68-A5FDA9B0EB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3748" y="726100"/>
            <a:ext cx="3143535" cy="2094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809" y="514885"/>
            <a:ext cx="10158397" cy="681517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PESTEL ANALYSIS: Green Haven Florists</a:t>
            </a:r>
            <a:endParaRPr lang="en-GB" sz="20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31753" y="1586780"/>
            <a:ext cx="7342495" cy="4610746"/>
          </a:xfrm>
        </p:spPr>
        <p:txBody>
          <a:bodyPr>
            <a:normAutofit fontScale="92500" lnSpcReduction="10000"/>
          </a:bodyPr>
          <a:lstStyle/>
          <a:p>
            <a:r>
              <a:rPr lang="en-GB" sz="20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regulations increase operational 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Trade policies affect imported flower prices</a:t>
            </a:r>
          </a:p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20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 increased supplier and product 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are becoming more sensitive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Growth of low-cost online flower competitors</a:t>
            </a:r>
          </a:p>
          <a:p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Demand for fast online delivery is increasing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Interest in eco-friendly products is increasing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Changing consumer buying behaviour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1BE962-C4F6-6699-BB9E-F306BF16E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9000" y="1323833"/>
            <a:ext cx="3669364" cy="2105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694" y="374971"/>
            <a:ext cx="9921394" cy="908713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solidFill>
                  <a:srgbClr val="000000"/>
                </a:solidFill>
              </a:rPr>
            </a:b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PESTLE ANALYSIS: Green Haven Florists</a:t>
            </a:r>
            <a:endPara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0014" y="1637732"/>
            <a:ext cx="9837790" cy="40633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Limited digital marketing and an outdated website reduces online visibility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 and safety regulations for workplace and product handling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NVIRONMENTAL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Eco-friendly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packaging increases costs but improves the brand image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1163171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Cause and effect analysis: Fishbone diagram</a:t>
            </a:r>
            <a:endParaRPr lang="en-US" sz="20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9809" y="1992573"/>
            <a:ext cx="12192000" cy="3753134"/>
          </a:xfrm>
        </p:spPr>
        <p:txBody>
          <a:bodyPr numCol="4" spcCol="144000"/>
          <a:lstStyle/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sz="1000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64EB99E-85D8-0513-8C83-5F39D9C90D47}"/>
              </a:ext>
            </a:extLst>
          </p:cNvPr>
          <p:cNvSpPr/>
          <p:nvPr/>
        </p:nvSpPr>
        <p:spPr>
          <a:xfrm>
            <a:off x="9535803" y="2748316"/>
            <a:ext cx="2221172" cy="1067943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Decline in Sales (30%)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D062A2C-68AB-DBC9-0D77-944C336E8B2F}"/>
              </a:ext>
            </a:extLst>
          </p:cNvPr>
          <p:cNvCxnSpPr/>
          <p:nvPr/>
        </p:nvCxnSpPr>
        <p:spPr>
          <a:xfrm flipH="1">
            <a:off x="2593072" y="3282288"/>
            <a:ext cx="689211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024468B-A358-D880-7C39-DFFECD789635}"/>
              </a:ext>
            </a:extLst>
          </p:cNvPr>
          <p:cNvSpPr/>
          <p:nvPr/>
        </p:nvSpPr>
        <p:spPr>
          <a:xfrm>
            <a:off x="1665529" y="1515333"/>
            <a:ext cx="2019863" cy="484485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Competition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C7FD617-A57B-EDB5-5BDB-2F775EB18429}"/>
              </a:ext>
            </a:extLst>
          </p:cNvPr>
          <p:cNvCxnSpPr>
            <a:cxnSpLocks/>
            <a:stCxn id="9" idx="2"/>
          </p:cNvCxnSpPr>
          <p:nvPr/>
        </p:nvCxnSpPr>
        <p:spPr>
          <a:xfrm>
            <a:off x="2675461" y="1999818"/>
            <a:ext cx="481821" cy="12897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C0A0BE6-C4C7-A07D-ECBD-82396A718776}"/>
              </a:ext>
            </a:extLst>
          </p:cNvPr>
          <p:cNvSpPr/>
          <p:nvPr/>
        </p:nvSpPr>
        <p:spPr>
          <a:xfrm>
            <a:off x="5663821" y="1278624"/>
            <a:ext cx="1719618" cy="481939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Economic 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A709C7F-0304-6E7E-7F20-DE97D9BB8DC1}"/>
              </a:ext>
            </a:extLst>
          </p:cNvPr>
          <p:cNvCxnSpPr>
            <a:cxnSpLocks/>
          </p:cNvCxnSpPr>
          <p:nvPr/>
        </p:nvCxnSpPr>
        <p:spPr>
          <a:xfrm>
            <a:off x="6473179" y="1760563"/>
            <a:ext cx="0" cy="15012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736FA532-A6A0-242E-09AE-AE2F7B7D05AA}"/>
              </a:ext>
            </a:extLst>
          </p:cNvPr>
          <p:cNvCxnSpPr/>
          <p:nvPr/>
        </p:nvCxnSpPr>
        <p:spPr>
          <a:xfrm flipH="1">
            <a:off x="2033668" y="3302760"/>
            <a:ext cx="1617260" cy="18424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8" name="Rectangle: Rounded Corners 57">
            <a:extLst>
              <a:ext uri="{FF2B5EF4-FFF2-40B4-BE49-F238E27FC236}">
                <a16:creationId xmlns:a16="http://schemas.microsoft.com/office/drawing/2014/main" id="{41DC1083-896A-EAFE-A35B-848BCF0662C7}"/>
              </a:ext>
            </a:extLst>
          </p:cNvPr>
          <p:cNvSpPr/>
          <p:nvPr/>
        </p:nvSpPr>
        <p:spPr>
          <a:xfrm>
            <a:off x="950728" y="5173431"/>
            <a:ext cx="2077114" cy="516755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Location</a:t>
            </a:r>
          </a:p>
          <a:p>
            <a:pPr algn="ctr"/>
            <a:r>
              <a:rPr lang="en-GB" dirty="0"/>
              <a:t>Foot traffic</a:t>
            </a:r>
          </a:p>
        </p:txBody>
      </p:sp>
      <p:sp>
        <p:nvSpPr>
          <p:cNvPr id="59" name="Rectangle: Rounded Corners 58">
            <a:extLst>
              <a:ext uri="{FF2B5EF4-FFF2-40B4-BE49-F238E27FC236}">
                <a16:creationId xmlns:a16="http://schemas.microsoft.com/office/drawing/2014/main" id="{5ADF1C36-2C95-AE97-67AE-A59864665D0D}"/>
              </a:ext>
            </a:extLst>
          </p:cNvPr>
          <p:cNvSpPr/>
          <p:nvPr/>
        </p:nvSpPr>
        <p:spPr>
          <a:xfrm>
            <a:off x="5315800" y="4336474"/>
            <a:ext cx="1446662" cy="69946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Customers</a:t>
            </a:r>
          </a:p>
          <a:p>
            <a:pPr algn="ctr"/>
            <a:r>
              <a:rPr lang="en-GB" dirty="0"/>
              <a:t>Behaviour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774DDB2-DF30-02FE-C950-360FDB2B764A}"/>
              </a:ext>
            </a:extLst>
          </p:cNvPr>
          <p:cNvSpPr txBox="1"/>
          <p:nvPr/>
        </p:nvSpPr>
        <p:spPr>
          <a:xfrm>
            <a:off x="6158550" y="3693766"/>
            <a:ext cx="20198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Online Shopping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731F265-7FC0-F71B-5257-44BC694ACAB8}"/>
              </a:ext>
            </a:extLst>
          </p:cNvPr>
          <p:cNvSpPr txBox="1"/>
          <p:nvPr/>
        </p:nvSpPr>
        <p:spPr>
          <a:xfrm>
            <a:off x="4766480" y="3509100"/>
            <a:ext cx="15114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Fast delivery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28605A2-9106-5274-0E25-449847CA572A}"/>
              </a:ext>
            </a:extLst>
          </p:cNvPr>
          <p:cNvSpPr txBox="1"/>
          <p:nvPr/>
        </p:nvSpPr>
        <p:spPr>
          <a:xfrm>
            <a:off x="6473179" y="2074472"/>
            <a:ext cx="15748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Inflation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9CF6B0A-9624-47A0-6942-2D14716D02D8}"/>
              </a:ext>
            </a:extLst>
          </p:cNvPr>
          <p:cNvSpPr txBox="1"/>
          <p:nvPr/>
        </p:nvSpPr>
        <p:spPr>
          <a:xfrm>
            <a:off x="4985343" y="2251893"/>
            <a:ext cx="15421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Higher costs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BFDDB19-01BC-0AC6-2435-55A4B7D7581B}"/>
              </a:ext>
            </a:extLst>
          </p:cNvPr>
          <p:cNvSpPr txBox="1"/>
          <p:nvPr/>
        </p:nvSpPr>
        <p:spPr>
          <a:xfrm>
            <a:off x="755243" y="2643417"/>
            <a:ext cx="2321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Online competitors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FEAC677-D23A-3C10-0EB8-E1DA6FBBD7D1}"/>
              </a:ext>
            </a:extLst>
          </p:cNvPr>
          <p:cNvSpPr txBox="1"/>
          <p:nvPr/>
        </p:nvSpPr>
        <p:spPr>
          <a:xfrm>
            <a:off x="2942142" y="2360228"/>
            <a:ext cx="19561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Lower prices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D2EAFFA-65E6-52E8-AFE9-86D634D31AF8}"/>
              </a:ext>
            </a:extLst>
          </p:cNvPr>
          <p:cNvSpPr txBox="1"/>
          <p:nvPr/>
        </p:nvSpPr>
        <p:spPr>
          <a:xfrm>
            <a:off x="2447365" y="4572004"/>
            <a:ext cx="1883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Fewer visitors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06E16BB-26D6-5048-729F-B2550DC96A83}"/>
              </a:ext>
            </a:extLst>
          </p:cNvPr>
          <p:cNvSpPr txBox="1"/>
          <p:nvPr/>
        </p:nvSpPr>
        <p:spPr>
          <a:xfrm>
            <a:off x="1529554" y="3670678"/>
            <a:ext cx="1859507" cy="3738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Closed shops</a:t>
            </a: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3F68AC4B-8C0A-555A-BA0D-C5DC6B52B2D4}"/>
              </a:ext>
            </a:extLst>
          </p:cNvPr>
          <p:cNvCxnSpPr>
            <a:endCxn id="59" idx="0"/>
          </p:cNvCxnSpPr>
          <p:nvPr/>
        </p:nvCxnSpPr>
        <p:spPr>
          <a:xfrm flipH="1">
            <a:off x="6039131" y="3289533"/>
            <a:ext cx="238839" cy="1046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002" y="372584"/>
            <a:ext cx="8915399" cy="932688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Conclusion: Key Founding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5002" y="1692459"/>
            <a:ext cx="8915399" cy="4160520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decline is linked to market changes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competition affects customer behaviour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Raising costs reduce business profitability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online presence reduce competitiveness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key issues is important fort business success 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83E59487-0CB2-E425-1CCE-2BC0B509DD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>
            <a:normAutofit/>
          </a:bodyPr>
          <a:lstStyle/>
          <a:p>
            <a:br>
              <a:rPr lang="en-GB" sz="3800" b="1"/>
            </a:br>
            <a:br>
              <a:rPr lang="en-GB" sz="3800" b="1"/>
            </a:br>
            <a:br>
              <a:rPr lang="en-GB" sz="3800" b="1"/>
            </a:br>
            <a:endParaRPr lang="en-GB" sz="3800" b="1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CC1D0FA-7F19-9DBA-57E9-CFBFE920A3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394085"/>
            <a:ext cx="9144000" cy="38637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Recommendation</a:t>
            </a:r>
          </a:p>
          <a:p>
            <a:pPr marL="0" indent="0">
              <a:buNone/>
            </a:pPr>
            <a:endParaRPr lang="en-GB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Improve promotion on social media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Greate a simple online ordering option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Focus more on eco-friendly products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Provide better customers service in store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Offer a small discounts for  loyal customers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600500"/>
            <a:ext cx="8915399" cy="781107"/>
          </a:xfrm>
        </p:spPr>
        <p:txBody>
          <a:bodyPr>
            <a:normAutofit fontScale="90000"/>
          </a:bodyPr>
          <a:lstStyle/>
          <a:p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  <a:r>
              <a:rPr lang="en-GB" b="1" dirty="0"/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53229" y="1613849"/>
            <a:ext cx="9914905" cy="4517136"/>
          </a:xfrm>
        </p:spPr>
        <p:txBody>
          <a:bodyPr/>
          <a:lstStyle/>
          <a:p>
            <a:pPr lvl="1"/>
            <a:r>
              <a:rPr lang="en-GB" sz="14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Kotler and Keller (2016) Marketing Management</a:t>
            </a:r>
          </a:p>
          <a:p>
            <a:pPr lvl="1"/>
            <a:r>
              <a:rPr lang="en-GB" sz="14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PESTEL model</a:t>
            </a:r>
          </a:p>
          <a:p>
            <a:pPr lvl="1"/>
            <a:r>
              <a:rPr lang="en-GB" sz="14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Fish bone diagram</a:t>
            </a:r>
          </a:p>
          <a:p>
            <a:pPr lvl="1"/>
            <a:r>
              <a:rPr lang="en-GB" sz="14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Uk small business trends online</a:t>
            </a:r>
          </a:p>
          <a:p>
            <a:pPr lvl="1"/>
            <a:r>
              <a:rPr lang="en-GB" sz="1400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  <a:t>Images from google</a:t>
            </a:r>
          </a:p>
          <a:p>
            <a:endParaRPr lang="en-GB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endParaRPr lang="en-GB" dirty="0">
              <a:solidFill>
                <a:schemeClr val="tx1"/>
              </a:solidFill>
              <a:latin typeface="Arial"/>
              <a:ea typeface="Roboto"/>
              <a:cs typeface="Roboto"/>
            </a:endParaRPr>
          </a:p>
          <a:p>
            <a:br>
              <a:rPr lang="en-GB" dirty="0">
                <a:solidFill>
                  <a:schemeClr val="tx1"/>
                </a:solidFill>
                <a:latin typeface="Arial"/>
                <a:ea typeface="Roboto"/>
                <a:cs typeface="Roboto"/>
              </a:rPr>
            </a:br>
            <a:endParaRPr lang="en-GB" sz="1800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2C249-B140-7786-1A42-6654CF6C9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Questions please</a:t>
            </a:r>
          </a:p>
        </p:txBody>
      </p:sp>
    </p:spTree>
    <p:extLst>
      <p:ext uri="{BB962C8B-B14F-4D97-AF65-F5344CB8AC3E}">
        <p14:creationId xmlns:p14="http://schemas.microsoft.com/office/powerpoint/2010/main" val="17231380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462</Words>
  <Application>Microsoft Office PowerPoint</Application>
  <PresentationFormat>Widescreen</PresentationFormat>
  <Paragraphs>108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</vt:lpstr>
      <vt:lpstr>Aptos</vt:lpstr>
      <vt:lpstr>Aptos Display</vt:lpstr>
      <vt:lpstr>Arial</vt:lpstr>
      <vt:lpstr>Calibri</vt:lpstr>
      <vt:lpstr>Roboto</vt:lpstr>
      <vt:lpstr>Office Theme</vt:lpstr>
      <vt:lpstr>   Problem Solving and Decision Making Diana Grabekle  Student ID: 2512394 Module Code: LCLM4004 Lecturer: Anita Nan</vt:lpstr>
      <vt:lpstr>OVERVIEW</vt:lpstr>
      <vt:lpstr>     </vt:lpstr>
      <vt:lpstr>PowerPoint Presentation</vt:lpstr>
      <vt:lpstr> NATURE AND SCOPE OF THE PROBLEM</vt:lpstr>
      <vt:lpstr>PESTEL ANALYSIS: Green Haven Florists</vt:lpstr>
      <vt:lpstr> PESTLE ANALYSIS: Green Haven Florists</vt:lpstr>
      <vt:lpstr>Cause and effect analysis: Fishbone diagram </vt:lpstr>
      <vt:lpstr>Conclusion: Key Founding</vt:lpstr>
      <vt:lpstr>   </vt:lpstr>
      <vt:lpstr>References </vt:lpstr>
      <vt:lpstr>Questions please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Eriks Grabeklis</cp:lastModifiedBy>
  <cp:revision>90</cp:revision>
  <dcterms:created xsi:type="dcterms:W3CDTF">2024-10-08T15:58:04Z</dcterms:created>
  <dcterms:modified xsi:type="dcterms:W3CDTF">2026-03-14T10:17:15Z</dcterms:modified>
</cp:coreProperties>
</file>