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5143500" type="screen16x9"/>
  <p:notesSz cx="6858000" cy="9144000"/>
  <p:embeddedFontLst>
    <p:embeddedFont>
      <p:font typeface="Amatic SC" panose="00000500000000000000" pitchFamily="2" charset="-79"/>
      <p:regular r:id="rId16"/>
      <p:bold r:id="rId17"/>
    </p:embeddedFont>
    <p:embeddedFont>
      <p:font typeface="Source Code Pro" panose="020B0509030403020204" pitchFamily="49" charset="0"/>
      <p:regular r:id="rId18"/>
      <p:bold r:id="rId19"/>
      <p:italic r:id="rId20"/>
      <p:boldItalic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38" d="100"/>
          <a:sy n="138" d="100"/>
        </p:scale>
        <p:origin x="834" y="12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Ranga (2118951)" userId="66f19c61-0d14-40e2-9254-affc456f68cb" providerId="ADAL" clId="{2468C4EC-AA2C-4FE6-8A87-A3B51647604D}"/>
    <pc:docChg chg="modSld">
      <pc:chgData name="Daniel Ranga (2118951)" userId="66f19c61-0d14-40e2-9254-affc456f68cb" providerId="ADAL" clId="{2468C4EC-AA2C-4FE6-8A87-A3B51647604D}" dt="2024-10-16T11:47:32.170" v="12" actId="20577"/>
      <pc:docMkLst>
        <pc:docMk/>
      </pc:docMkLst>
      <pc:sldChg chg="modSp mod">
        <pc:chgData name="Daniel Ranga (2118951)" userId="66f19c61-0d14-40e2-9254-affc456f68cb" providerId="ADAL" clId="{2468C4EC-AA2C-4FE6-8A87-A3B51647604D}" dt="2024-10-16T11:47:32.170" v="12" actId="20577"/>
        <pc:sldMkLst>
          <pc:docMk/>
          <pc:sldMk cId="0" sldId="256"/>
        </pc:sldMkLst>
        <pc:spChg chg="mod">
          <ac:chgData name="Daniel Ranga (2118951)" userId="66f19c61-0d14-40e2-9254-affc456f68cb" providerId="ADAL" clId="{2468C4EC-AA2C-4FE6-8A87-A3B51647604D}" dt="2024-10-16T11:47:32.170" v="12" actId="20577"/>
          <ac:spMkLst>
            <pc:docMk/>
            <pc:sldMk cId="0" sldId="256"/>
            <ac:spMk id="57"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
        <p:cNvGrpSpPr/>
        <p:nvPr/>
      </p:nvGrpSpPr>
      <p:grpSpPr>
        <a:xfrm>
          <a:off x="0" y="0"/>
          <a:ext cx="0" cy="0"/>
          <a:chOff x="0" y="0"/>
          <a:chExt cx="0" cy="0"/>
        </a:xfrm>
      </p:grpSpPr>
      <p:sp>
        <p:nvSpPr>
          <p:cNvPr id="53" name="Google Shape;53;gc6f59039d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 name="Google Shape;54;gc6f59039d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
        <p:cNvGrpSpPr/>
        <p:nvPr/>
      </p:nvGrpSpPr>
      <p:grpSpPr>
        <a:xfrm>
          <a:off x="0" y="0"/>
          <a:ext cx="0" cy="0"/>
          <a:chOff x="0" y="0"/>
          <a:chExt cx="0" cy="0"/>
        </a:xfrm>
      </p:grpSpPr>
      <p:sp>
        <p:nvSpPr>
          <p:cNvPr id="59" name="Google Shape;59;gc6f59039d_0_5:notes"/>
          <p:cNvSpPr>
            <a:spLocks noGrp="1" noRot="1" noChangeAspect="1"/>
          </p:cNvSpPr>
          <p:nvPr>
            <p:ph type="sldImg" idx="2"/>
          </p:nvPr>
        </p:nvSpPr>
        <p:spPr>
          <a:xfrm>
            <a:off x="381188"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 name="Google Shape;60;gc6f59039d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gc6f59039d_0_10:notes"/>
          <p:cNvSpPr>
            <a:spLocks noGrp="1" noRot="1" noChangeAspect="1"/>
          </p:cNvSpPr>
          <p:nvPr>
            <p:ph type="sldImg" idx="2"/>
          </p:nvPr>
        </p:nvSpPr>
        <p:spPr>
          <a:xfrm>
            <a:off x="381188"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 name="Google Shape;66;gc6f59039d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gc6f59039d_0_14:notes"/>
          <p:cNvSpPr>
            <a:spLocks noGrp="1" noRot="1" noChangeAspect="1"/>
          </p:cNvSpPr>
          <p:nvPr>
            <p:ph type="sldImg" idx="2"/>
          </p:nvPr>
        </p:nvSpPr>
        <p:spPr>
          <a:xfrm>
            <a:off x="381188"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 name="Google Shape;71;gc6f59039d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Speaker Notes: Currently, sustainability has emerged as a major concern for the hospitality industry especially with reference to luxury hotels due to an increasing awareness of Tourist Guests. In this study, I plan to examine the ways in which waste minimization and recycling programmes are adopted in these hotels and their consequences that too are likely in my study. In particular, the aims are: To determine and compare the current waste management practises deployed by luxurious hotels; To examine both economic and organisational implications of such procedures to the hotels; To review how these measures impact the guests’ impressions and their likelihood of returning.</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gc6f59039d_0_29:notes"/>
          <p:cNvSpPr>
            <a:spLocks noGrp="1" noRot="1" noChangeAspect="1"/>
          </p:cNvSpPr>
          <p:nvPr>
            <p:ph type="sldImg" idx="2"/>
          </p:nvPr>
        </p:nvSpPr>
        <p:spPr>
          <a:xfrm>
            <a:off x="381188"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 name="Google Shape;78;gc6f59039d_0_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Speaker Notes: Day-to-day practises on waste disposal have been improved in luxury hotels in London by embracing the following strategies. For instance, The Savoy has set its objective to achieve a waste-to-landfill from its operations by the year 2030, consequently championing food waste donation to needy organisations within the society. Claridges, on the other hand, has adopted a circular economy idea by primarily managing waste reduction. These case studies show that luxury hotels are, not only meeting the demands of the regulatory bodies but are also leading the way to provide sustainable facilities.</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30b320ba5f6_0_1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g30b320ba5f6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Speaker Notes: Collection, separation and disposal of waste results in notable operational and economic advantages for luxury hotels. The study shows that waste management costs for hotels can be cut down by of range of 30 % through enhancing the recycling and decreasing waste management procedures. Further, these save costs for the company and make it possible for the hotel to develop a better image so that guests who are very conscious about sustainability can book the hotel.</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g30b320ba5f6_0_1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 name="Google Shape;92;g30b320ba5f6_0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Speaker Notes: The literature review has shown that guests’ perceptions are a crucial factor in the luxury hotel market. According to a global survey conducted recently, 81% of traveller are concerned with sustainable aspects during their hotel selection. Such a trend emphasises the need for both luxury hotels to draw the attention of guests to sustainability plans and initiatives. Measures like educational campaigns are not only used to explain measures which have a sustainable impact on the guests but also establish guests into the community of sustainable practises, strengthening customer recognition.</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g30b320ba5f6_0_2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 name="Google Shape;99;g30b320ba5f6_0_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Speaker Notes: For the future, more definite governmental policies for the proper disposal of waste is imperative. In particular, the government should have penalties for non-compliance with environmental legislation and incentives for the implementation of innovations, for example, the use of ecologically safe products by hotels. Moreover, the global mandatory adoption of sustainable reporting standards will assist hotel businesses develop trust from consumers and regulatory authorities.</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30b320ba5f6_0_4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 name="Google Shape;106;g30b320ba5f6_0_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Speaker Notes: For the improvement of waste reduction activities, luxury hotels need to integrate the following best practices, among them is the waste audit. The knowledge of the type of waste generated enables the formulation of effective recycling strategies by hotels. Developing collaborative bonds with local charities for food donations and cooperation with eco-friendly suppliers reduces the level of wastage and enhances relations with society.</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g30b320ba5f6_0_5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 name="Google Shape;113;g30b320ba5f6_0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Speaker Notes: The important principle that may help luxury hotels cut waste levels is the circular economy approach. This consists of creating operations that concern themselves with recycling as well as minimization of waste production. For instance, replacing disposable amenities with reusable pumps can tremendously reduce plastic waste. Moreover, the adoption of waste management strategies like waste to energy can help generate energy thus achieving the hotel’s sustainability objectives.</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30b320ba5f6_0_5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 name="Google Shape;120;g30b320ba5f6_0_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Speaker Notes: Strategies to host effective guest interactions play a vital role in sustainability approaches in luxury hotels. A sustainability theme can be applied to the advertisement and branding of hotels. For example, fixing a low rate for clients who do not require house cleaning services daily helps save on water and deliver what conscious tourists want. As a result, this approach creates a culture of responsibility among guests and helps them to be loyal and active participants in the sustainability drive of the hotel.</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g30b320ba5f6_0_7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 name="Google Shape;127;g30b320ba5f6_0_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Speaker Notes: Indications made in the context of waste minimization and recycling strategies reveal that these concepts are significant for improving the sustainability picture in luxury hotels. From my study, I show the potential in such practices as improving operational efficiency, reducing costs, and increasing satisfaction among guests. It is essential to follow these regulations not only to be compliant with the regulations but also to capitalise on the opportunities created by the rising demand of sustainability in the industry.</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g30b320ba5f6_0_7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4" name="Google Shape;134;g30b320ba5f6_0_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sp>
        <p:nvSpPr>
          <p:cNvPr id="10" name="Google Shape;10;p2"/>
          <p:cNvSpPr/>
          <p:nvPr/>
        </p:nvSpPr>
        <p:spPr>
          <a:xfrm>
            <a:off x="0" y="0"/>
            <a:ext cx="9144000" cy="34290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txBox="1">
            <a:spLocks noGrp="1"/>
          </p:cNvSpPr>
          <p:nvPr>
            <p:ph type="ctrTitle"/>
          </p:nvPr>
        </p:nvSpPr>
        <p:spPr>
          <a:xfrm>
            <a:off x="311700" y="392150"/>
            <a:ext cx="8520600" cy="2690400"/>
          </a:xfrm>
          <a:prstGeom prst="rect">
            <a:avLst/>
          </a:prstGeom>
        </p:spPr>
        <p:txBody>
          <a:bodyPr spcFirstLastPara="1" wrap="square" lIns="91425" tIns="91425" rIns="91425" bIns="91425" anchor="ctr" anchorCtr="0">
            <a:noAutofit/>
          </a:bodyPr>
          <a:lstStyle>
            <a:lvl1pPr lvl="0" algn="ctr">
              <a:spcBef>
                <a:spcPts val="0"/>
              </a:spcBef>
              <a:spcAft>
                <a:spcPts val="0"/>
              </a:spcAft>
              <a:buSzPts val="8000"/>
              <a:buNone/>
              <a:defRPr sz="8000"/>
            </a:lvl1pPr>
            <a:lvl2pPr lvl="1" algn="ctr">
              <a:spcBef>
                <a:spcPts val="0"/>
              </a:spcBef>
              <a:spcAft>
                <a:spcPts val="0"/>
              </a:spcAft>
              <a:buSzPts val="8000"/>
              <a:buNone/>
              <a:defRPr sz="8000"/>
            </a:lvl2pPr>
            <a:lvl3pPr lvl="2" algn="ctr">
              <a:spcBef>
                <a:spcPts val="0"/>
              </a:spcBef>
              <a:spcAft>
                <a:spcPts val="0"/>
              </a:spcAft>
              <a:buSzPts val="8000"/>
              <a:buNone/>
              <a:defRPr sz="8000"/>
            </a:lvl3pPr>
            <a:lvl4pPr lvl="3" algn="ctr">
              <a:spcBef>
                <a:spcPts val="0"/>
              </a:spcBef>
              <a:spcAft>
                <a:spcPts val="0"/>
              </a:spcAft>
              <a:buSzPts val="8000"/>
              <a:buNone/>
              <a:defRPr sz="8000"/>
            </a:lvl4pPr>
            <a:lvl5pPr lvl="4" algn="ctr">
              <a:spcBef>
                <a:spcPts val="0"/>
              </a:spcBef>
              <a:spcAft>
                <a:spcPts val="0"/>
              </a:spcAft>
              <a:buSzPts val="8000"/>
              <a:buNone/>
              <a:defRPr sz="8000"/>
            </a:lvl5pPr>
            <a:lvl6pPr lvl="5" algn="ctr">
              <a:spcBef>
                <a:spcPts val="0"/>
              </a:spcBef>
              <a:spcAft>
                <a:spcPts val="0"/>
              </a:spcAft>
              <a:buSzPts val="8000"/>
              <a:buNone/>
              <a:defRPr sz="8000"/>
            </a:lvl6pPr>
            <a:lvl7pPr lvl="6" algn="ctr">
              <a:spcBef>
                <a:spcPts val="0"/>
              </a:spcBef>
              <a:spcAft>
                <a:spcPts val="0"/>
              </a:spcAft>
              <a:buSzPts val="8000"/>
              <a:buNone/>
              <a:defRPr sz="8000"/>
            </a:lvl7pPr>
            <a:lvl8pPr lvl="7" algn="ctr">
              <a:spcBef>
                <a:spcPts val="0"/>
              </a:spcBef>
              <a:spcAft>
                <a:spcPts val="0"/>
              </a:spcAft>
              <a:buSzPts val="8000"/>
              <a:buNone/>
              <a:defRPr sz="8000"/>
            </a:lvl8pPr>
            <a:lvl9pPr lvl="8" algn="ctr">
              <a:spcBef>
                <a:spcPts val="0"/>
              </a:spcBef>
              <a:spcAft>
                <a:spcPts val="0"/>
              </a:spcAft>
              <a:buSzPts val="8000"/>
              <a:buNone/>
              <a:defRPr sz="8000"/>
            </a:lvl9pPr>
          </a:lstStyle>
          <a:p>
            <a:endParaRPr/>
          </a:p>
        </p:txBody>
      </p:sp>
      <p:sp>
        <p:nvSpPr>
          <p:cNvPr id="12" name="Google Shape;12;p2"/>
          <p:cNvSpPr txBox="1">
            <a:spLocks noGrp="1"/>
          </p:cNvSpPr>
          <p:nvPr>
            <p:ph type="subTitle" idx="1"/>
          </p:nvPr>
        </p:nvSpPr>
        <p:spPr>
          <a:xfrm>
            <a:off x="311700" y="3890400"/>
            <a:ext cx="8520600" cy="7062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Clr>
                <a:schemeClr val="accent1"/>
              </a:buClr>
              <a:buSzPts val="2100"/>
              <a:buNone/>
              <a:defRPr sz="2100" b="1">
                <a:solidFill>
                  <a:schemeClr val="accent1"/>
                </a:solidFill>
              </a:defRPr>
            </a:lvl1pPr>
            <a:lvl2pPr lvl="1" algn="ctr">
              <a:lnSpc>
                <a:spcPct val="100000"/>
              </a:lnSpc>
              <a:spcBef>
                <a:spcPts val="0"/>
              </a:spcBef>
              <a:spcAft>
                <a:spcPts val="0"/>
              </a:spcAft>
              <a:buClr>
                <a:schemeClr val="accent1"/>
              </a:buClr>
              <a:buSzPts val="2100"/>
              <a:buNone/>
              <a:defRPr sz="2100" b="1">
                <a:solidFill>
                  <a:schemeClr val="accent1"/>
                </a:solidFill>
              </a:defRPr>
            </a:lvl2pPr>
            <a:lvl3pPr lvl="2" algn="ctr">
              <a:lnSpc>
                <a:spcPct val="100000"/>
              </a:lnSpc>
              <a:spcBef>
                <a:spcPts val="0"/>
              </a:spcBef>
              <a:spcAft>
                <a:spcPts val="0"/>
              </a:spcAft>
              <a:buClr>
                <a:schemeClr val="accent1"/>
              </a:buClr>
              <a:buSzPts val="2100"/>
              <a:buNone/>
              <a:defRPr sz="2100" b="1">
                <a:solidFill>
                  <a:schemeClr val="accent1"/>
                </a:solidFill>
              </a:defRPr>
            </a:lvl3pPr>
            <a:lvl4pPr lvl="3" algn="ctr">
              <a:lnSpc>
                <a:spcPct val="100000"/>
              </a:lnSpc>
              <a:spcBef>
                <a:spcPts val="0"/>
              </a:spcBef>
              <a:spcAft>
                <a:spcPts val="0"/>
              </a:spcAft>
              <a:buClr>
                <a:schemeClr val="accent1"/>
              </a:buClr>
              <a:buSzPts val="2100"/>
              <a:buNone/>
              <a:defRPr sz="2100" b="1">
                <a:solidFill>
                  <a:schemeClr val="accent1"/>
                </a:solidFill>
              </a:defRPr>
            </a:lvl4pPr>
            <a:lvl5pPr lvl="4" algn="ctr">
              <a:lnSpc>
                <a:spcPct val="100000"/>
              </a:lnSpc>
              <a:spcBef>
                <a:spcPts val="0"/>
              </a:spcBef>
              <a:spcAft>
                <a:spcPts val="0"/>
              </a:spcAft>
              <a:buClr>
                <a:schemeClr val="accent1"/>
              </a:buClr>
              <a:buSzPts val="2100"/>
              <a:buNone/>
              <a:defRPr sz="2100" b="1">
                <a:solidFill>
                  <a:schemeClr val="accent1"/>
                </a:solidFill>
              </a:defRPr>
            </a:lvl5pPr>
            <a:lvl6pPr lvl="5" algn="ctr">
              <a:lnSpc>
                <a:spcPct val="100000"/>
              </a:lnSpc>
              <a:spcBef>
                <a:spcPts val="0"/>
              </a:spcBef>
              <a:spcAft>
                <a:spcPts val="0"/>
              </a:spcAft>
              <a:buClr>
                <a:schemeClr val="accent1"/>
              </a:buClr>
              <a:buSzPts val="2100"/>
              <a:buNone/>
              <a:defRPr sz="2100" b="1">
                <a:solidFill>
                  <a:schemeClr val="accent1"/>
                </a:solidFill>
              </a:defRPr>
            </a:lvl6pPr>
            <a:lvl7pPr lvl="6" algn="ctr">
              <a:lnSpc>
                <a:spcPct val="100000"/>
              </a:lnSpc>
              <a:spcBef>
                <a:spcPts val="0"/>
              </a:spcBef>
              <a:spcAft>
                <a:spcPts val="0"/>
              </a:spcAft>
              <a:buClr>
                <a:schemeClr val="accent1"/>
              </a:buClr>
              <a:buSzPts val="2100"/>
              <a:buNone/>
              <a:defRPr sz="2100" b="1">
                <a:solidFill>
                  <a:schemeClr val="accent1"/>
                </a:solidFill>
              </a:defRPr>
            </a:lvl7pPr>
            <a:lvl8pPr lvl="7" algn="ctr">
              <a:lnSpc>
                <a:spcPct val="100000"/>
              </a:lnSpc>
              <a:spcBef>
                <a:spcPts val="0"/>
              </a:spcBef>
              <a:spcAft>
                <a:spcPts val="0"/>
              </a:spcAft>
              <a:buClr>
                <a:schemeClr val="accent1"/>
              </a:buClr>
              <a:buSzPts val="2100"/>
              <a:buNone/>
              <a:defRPr sz="2100" b="1">
                <a:solidFill>
                  <a:schemeClr val="accent1"/>
                </a:solidFill>
              </a:defRPr>
            </a:lvl8pPr>
            <a:lvl9pPr lvl="8" algn="ctr">
              <a:lnSpc>
                <a:spcPct val="100000"/>
              </a:lnSpc>
              <a:spcBef>
                <a:spcPts val="0"/>
              </a:spcBef>
              <a:spcAft>
                <a:spcPts val="0"/>
              </a:spcAft>
              <a:buClr>
                <a:schemeClr val="accent1"/>
              </a:buClr>
              <a:buSzPts val="2100"/>
              <a:buNone/>
              <a:defRPr sz="2100" b="1">
                <a:solidFill>
                  <a:schemeClr val="accent1"/>
                </a:solidFill>
              </a:defRPr>
            </a:lvl9pPr>
          </a:lstStyle>
          <a:p>
            <a:endParaRPr/>
          </a:p>
        </p:txBody>
      </p:sp>
      <p:sp>
        <p:nvSpPr>
          <p:cNvPr id="13" name="Google Shape;13;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4"/>
        <p:cNvGrpSpPr/>
        <p:nvPr/>
      </p:nvGrpSpPr>
      <p:grpSpPr>
        <a:xfrm>
          <a:off x="0" y="0"/>
          <a:ext cx="0" cy="0"/>
          <a:chOff x="0" y="0"/>
          <a:chExt cx="0" cy="0"/>
        </a:xfrm>
      </p:grpSpPr>
      <p:sp>
        <p:nvSpPr>
          <p:cNvPr id="15" name="Google Shape;15;p3"/>
          <p:cNvSpPr txBox="1">
            <a:spLocks noGrp="1"/>
          </p:cNvSpPr>
          <p:nvPr>
            <p:ph type="title"/>
          </p:nvPr>
        </p:nvSpPr>
        <p:spPr>
          <a:xfrm>
            <a:off x="2802750" y="802500"/>
            <a:ext cx="3538500" cy="3538500"/>
          </a:xfrm>
          <a:prstGeom prst="rect">
            <a:avLst/>
          </a:prstGeom>
          <a:solidFill>
            <a:srgbClr val="FFFFFF"/>
          </a:solidFill>
        </p:spPr>
        <p:txBody>
          <a:bodyPr spcFirstLastPara="1" wrap="square" lIns="91425" tIns="91425" rIns="91425" bIns="91425" anchor="ctr" anchorCtr="0">
            <a:noAutofit/>
          </a:bodyPr>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a:endParaRPr/>
          </a:p>
        </p:txBody>
      </p:sp>
      <p:sp>
        <p:nvSpPr>
          <p:cNvPr id="16" name="Google Shape;16;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7"/>
        <p:cNvGrpSpPr/>
        <p:nvPr/>
      </p:nvGrpSpPr>
      <p:grpSpPr>
        <a:xfrm>
          <a:off x="0" y="0"/>
          <a:ext cx="0" cy="0"/>
          <a:chOff x="0" y="0"/>
          <a:chExt cx="0" cy="0"/>
        </a:xfrm>
      </p:grpSpPr>
      <p:sp>
        <p:nvSpPr>
          <p:cNvPr id="18" name="Google Shape;18;p4"/>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Autofit/>
          </a:bodyPr>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a:endParaRPr/>
          </a:p>
        </p:txBody>
      </p:sp>
      <p:sp>
        <p:nvSpPr>
          <p:cNvPr id="19" name="Google Shape;19;p4"/>
          <p:cNvSpPr txBox="1">
            <a:spLocks noGrp="1"/>
          </p:cNvSpPr>
          <p:nvPr>
            <p:ph type="body" idx="1"/>
          </p:nvPr>
        </p:nvSpPr>
        <p:spPr>
          <a:xfrm>
            <a:off x="311700" y="1228675"/>
            <a:ext cx="8520600" cy="3340200"/>
          </a:xfrm>
          <a:prstGeom prst="rect">
            <a:avLst/>
          </a:prstGeom>
        </p:spPr>
        <p:txBody>
          <a:bodyPr spcFirstLastPara="1" wrap="square" lIns="91425" tIns="91425" rIns="91425" bIns="91425" anchor="t" anchorCtr="0">
            <a:noAutofit/>
          </a:bodyPr>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20" name="Google Shape;20;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1"/>
        <p:cNvGrpSpPr/>
        <p:nvPr/>
      </p:nvGrpSpPr>
      <p:grpSpPr>
        <a:xfrm>
          <a:off x="0" y="0"/>
          <a:ext cx="0" cy="0"/>
          <a:chOff x="0" y="0"/>
          <a:chExt cx="0" cy="0"/>
        </a:xfrm>
      </p:grpSpPr>
      <p:sp>
        <p:nvSpPr>
          <p:cNvPr id="22" name="Google Shape;22;p5"/>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Autofit/>
          </a:bodyPr>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a:endParaRPr/>
          </a:p>
        </p:txBody>
      </p:sp>
      <p:sp>
        <p:nvSpPr>
          <p:cNvPr id="23" name="Google Shape;23;p5"/>
          <p:cNvSpPr txBox="1">
            <a:spLocks noGrp="1"/>
          </p:cNvSpPr>
          <p:nvPr>
            <p:ph type="body" idx="1"/>
          </p:nvPr>
        </p:nvSpPr>
        <p:spPr>
          <a:xfrm>
            <a:off x="311700" y="1228675"/>
            <a:ext cx="3999900" cy="33402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4" name="Google Shape;24;p5"/>
          <p:cNvSpPr txBox="1">
            <a:spLocks noGrp="1"/>
          </p:cNvSpPr>
          <p:nvPr>
            <p:ph type="body" idx="2"/>
          </p:nvPr>
        </p:nvSpPr>
        <p:spPr>
          <a:xfrm>
            <a:off x="4832400" y="1228675"/>
            <a:ext cx="3999900" cy="33402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5" name="Google Shape;25;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6"/>
        <p:cNvGrpSpPr/>
        <p:nvPr/>
      </p:nvGrpSpPr>
      <p:grpSpPr>
        <a:xfrm>
          <a:off x="0" y="0"/>
          <a:ext cx="0" cy="0"/>
          <a:chOff x="0" y="0"/>
          <a:chExt cx="0" cy="0"/>
        </a:xfrm>
      </p:grpSpPr>
      <p:sp>
        <p:nvSpPr>
          <p:cNvPr id="27" name="Google Shape;27;p6"/>
          <p:cNvSpPr txBox="1">
            <a:spLocks noGrp="1"/>
          </p:cNvSpPr>
          <p:nvPr>
            <p:ph type="title"/>
          </p:nvPr>
        </p:nvSpPr>
        <p:spPr>
          <a:xfrm>
            <a:off x="304800" y="309350"/>
            <a:ext cx="8537700" cy="748200"/>
          </a:xfrm>
          <a:prstGeom prst="rect">
            <a:avLst/>
          </a:prstGeom>
        </p:spPr>
        <p:txBody>
          <a:bodyPr spcFirstLastPara="1" wrap="square" lIns="91425" tIns="91425" rIns="91425" bIns="91425" anchor="t" anchorCtr="0">
            <a:no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a:endParaRPr/>
          </a:p>
        </p:txBody>
      </p:sp>
      <p:sp>
        <p:nvSpPr>
          <p:cNvPr id="28" name="Google Shape;28;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9"/>
        <p:cNvGrpSpPr/>
        <p:nvPr/>
      </p:nvGrpSpPr>
      <p:grpSpPr>
        <a:xfrm>
          <a:off x="0" y="0"/>
          <a:ext cx="0" cy="0"/>
          <a:chOff x="0" y="0"/>
          <a:chExt cx="0" cy="0"/>
        </a:xfrm>
      </p:grpSpPr>
      <p:sp>
        <p:nvSpPr>
          <p:cNvPr id="30" name="Google Shape;30;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Autofit/>
          </a:bodyPr>
          <a:lstStyle>
            <a:lvl1pPr lvl="0">
              <a:spcBef>
                <a:spcPts val="0"/>
              </a:spcBef>
              <a:spcAft>
                <a:spcPts val="0"/>
              </a:spcAft>
              <a:buSzPts val="3000"/>
              <a:buNone/>
              <a:defRPr sz="3000">
                <a:highlight>
                  <a:schemeClr val="dk1"/>
                </a:highlight>
              </a:defRPr>
            </a:lvl1pPr>
            <a:lvl2pPr lvl="1">
              <a:spcBef>
                <a:spcPts val="0"/>
              </a:spcBef>
              <a:spcAft>
                <a:spcPts val="0"/>
              </a:spcAft>
              <a:buSzPts val="3000"/>
              <a:buNone/>
              <a:defRPr sz="3000">
                <a:highlight>
                  <a:schemeClr val="dk1"/>
                </a:highlight>
              </a:defRPr>
            </a:lvl2pPr>
            <a:lvl3pPr lvl="2">
              <a:spcBef>
                <a:spcPts val="0"/>
              </a:spcBef>
              <a:spcAft>
                <a:spcPts val="0"/>
              </a:spcAft>
              <a:buSzPts val="3000"/>
              <a:buNone/>
              <a:defRPr sz="3000">
                <a:highlight>
                  <a:schemeClr val="dk1"/>
                </a:highlight>
              </a:defRPr>
            </a:lvl3pPr>
            <a:lvl4pPr lvl="3">
              <a:spcBef>
                <a:spcPts val="0"/>
              </a:spcBef>
              <a:spcAft>
                <a:spcPts val="0"/>
              </a:spcAft>
              <a:buSzPts val="3000"/>
              <a:buNone/>
              <a:defRPr sz="3000">
                <a:highlight>
                  <a:schemeClr val="dk1"/>
                </a:highlight>
              </a:defRPr>
            </a:lvl4pPr>
            <a:lvl5pPr lvl="4">
              <a:spcBef>
                <a:spcPts val="0"/>
              </a:spcBef>
              <a:spcAft>
                <a:spcPts val="0"/>
              </a:spcAft>
              <a:buSzPts val="3000"/>
              <a:buNone/>
              <a:defRPr sz="3000">
                <a:highlight>
                  <a:schemeClr val="dk1"/>
                </a:highlight>
              </a:defRPr>
            </a:lvl5pPr>
            <a:lvl6pPr lvl="5">
              <a:spcBef>
                <a:spcPts val="0"/>
              </a:spcBef>
              <a:spcAft>
                <a:spcPts val="0"/>
              </a:spcAft>
              <a:buSzPts val="3000"/>
              <a:buNone/>
              <a:defRPr sz="3000">
                <a:highlight>
                  <a:schemeClr val="dk1"/>
                </a:highlight>
              </a:defRPr>
            </a:lvl6pPr>
            <a:lvl7pPr lvl="6">
              <a:spcBef>
                <a:spcPts val="0"/>
              </a:spcBef>
              <a:spcAft>
                <a:spcPts val="0"/>
              </a:spcAft>
              <a:buSzPts val="3000"/>
              <a:buNone/>
              <a:defRPr sz="3000">
                <a:highlight>
                  <a:schemeClr val="dk1"/>
                </a:highlight>
              </a:defRPr>
            </a:lvl7pPr>
            <a:lvl8pPr lvl="7">
              <a:spcBef>
                <a:spcPts val="0"/>
              </a:spcBef>
              <a:spcAft>
                <a:spcPts val="0"/>
              </a:spcAft>
              <a:buSzPts val="3000"/>
              <a:buNone/>
              <a:defRPr sz="3000">
                <a:highlight>
                  <a:schemeClr val="dk1"/>
                </a:highlight>
              </a:defRPr>
            </a:lvl8pPr>
            <a:lvl9pPr lvl="8">
              <a:spcBef>
                <a:spcPts val="0"/>
              </a:spcBef>
              <a:spcAft>
                <a:spcPts val="0"/>
              </a:spcAft>
              <a:buSzPts val="3000"/>
              <a:buNone/>
              <a:defRPr sz="3000">
                <a:highlight>
                  <a:schemeClr val="dk1"/>
                </a:highlight>
              </a:defRPr>
            </a:lvl9pPr>
          </a:lstStyle>
          <a:p>
            <a:endParaRPr/>
          </a:p>
        </p:txBody>
      </p:sp>
      <p:sp>
        <p:nvSpPr>
          <p:cNvPr id="31" name="Google Shape;31;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2" name="Google Shape;32;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4"/>
        </a:solidFill>
        <a:effectLst/>
      </p:bgPr>
    </p:bg>
    <p:spTree>
      <p:nvGrpSpPr>
        <p:cNvPr id="1" name="Shape 33"/>
        <p:cNvGrpSpPr/>
        <p:nvPr/>
      </p:nvGrpSpPr>
      <p:grpSpPr>
        <a:xfrm>
          <a:off x="0" y="0"/>
          <a:ext cx="0" cy="0"/>
          <a:chOff x="0" y="0"/>
          <a:chExt cx="0" cy="0"/>
        </a:xfrm>
      </p:grpSpPr>
      <p:sp>
        <p:nvSpPr>
          <p:cNvPr id="34" name="Google Shape;34;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Autofit/>
          </a:bodyPr>
          <a:lstStyle>
            <a:lvl1pPr lvl="0">
              <a:spcBef>
                <a:spcPts val="0"/>
              </a:spcBef>
              <a:spcAft>
                <a:spcPts val="0"/>
              </a:spcAft>
              <a:buClr>
                <a:schemeClr val="lt1"/>
              </a:buClr>
              <a:buSzPts val="6000"/>
              <a:buNone/>
              <a:defRPr sz="6000">
                <a:solidFill>
                  <a:schemeClr val="lt1"/>
                </a:solidFill>
              </a:defRPr>
            </a:lvl1pPr>
            <a:lvl2pPr lvl="1">
              <a:spcBef>
                <a:spcPts val="0"/>
              </a:spcBef>
              <a:spcAft>
                <a:spcPts val="0"/>
              </a:spcAft>
              <a:buClr>
                <a:schemeClr val="lt1"/>
              </a:buClr>
              <a:buSzPts val="6000"/>
              <a:buNone/>
              <a:defRPr sz="6000">
                <a:solidFill>
                  <a:schemeClr val="lt1"/>
                </a:solidFill>
              </a:defRPr>
            </a:lvl2pPr>
            <a:lvl3pPr lvl="2">
              <a:spcBef>
                <a:spcPts val="0"/>
              </a:spcBef>
              <a:spcAft>
                <a:spcPts val="0"/>
              </a:spcAft>
              <a:buClr>
                <a:schemeClr val="lt1"/>
              </a:buClr>
              <a:buSzPts val="6000"/>
              <a:buNone/>
              <a:defRPr sz="6000">
                <a:solidFill>
                  <a:schemeClr val="lt1"/>
                </a:solidFill>
              </a:defRPr>
            </a:lvl3pPr>
            <a:lvl4pPr lvl="3">
              <a:spcBef>
                <a:spcPts val="0"/>
              </a:spcBef>
              <a:spcAft>
                <a:spcPts val="0"/>
              </a:spcAft>
              <a:buClr>
                <a:schemeClr val="lt1"/>
              </a:buClr>
              <a:buSzPts val="6000"/>
              <a:buNone/>
              <a:defRPr sz="6000">
                <a:solidFill>
                  <a:schemeClr val="lt1"/>
                </a:solidFill>
              </a:defRPr>
            </a:lvl4pPr>
            <a:lvl5pPr lvl="4">
              <a:spcBef>
                <a:spcPts val="0"/>
              </a:spcBef>
              <a:spcAft>
                <a:spcPts val="0"/>
              </a:spcAft>
              <a:buClr>
                <a:schemeClr val="lt1"/>
              </a:buClr>
              <a:buSzPts val="6000"/>
              <a:buNone/>
              <a:defRPr sz="6000">
                <a:solidFill>
                  <a:schemeClr val="lt1"/>
                </a:solidFill>
              </a:defRPr>
            </a:lvl5pPr>
            <a:lvl6pPr lvl="5">
              <a:spcBef>
                <a:spcPts val="0"/>
              </a:spcBef>
              <a:spcAft>
                <a:spcPts val="0"/>
              </a:spcAft>
              <a:buClr>
                <a:schemeClr val="lt1"/>
              </a:buClr>
              <a:buSzPts val="6000"/>
              <a:buNone/>
              <a:defRPr sz="6000">
                <a:solidFill>
                  <a:schemeClr val="lt1"/>
                </a:solidFill>
              </a:defRPr>
            </a:lvl6pPr>
            <a:lvl7pPr lvl="6">
              <a:spcBef>
                <a:spcPts val="0"/>
              </a:spcBef>
              <a:spcAft>
                <a:spcPts val="0"/>
              </a:spcAft>
              <a:buClr>
                <a:schemeClr val="lt1"/>
              </a:buClr>
              <a:buSzPts val="6000"/>
              <a:buNone/>
              <a:defRPr sz="6000">
                <a:solidFill>
                  <a:schemeClr val="lt1"/>
                </a:solidFill>
              </a:defRPr>
            </a:lvl7pPr>
            <a:lvl8pPr lvl="7">
              <a:spcBef>
                <a:spcPts val="0"/>
              </a:spcBef>
              <a:spcAft>
                <a:spcPts val="0"/>
              </a:spcAft>
              <a:buClr>
                <a:schemeClr val="lt1"/>
              </a:buClr>
              <a:buSzPts val="6000"/>
              <a:buNone/>
              <a:defRPr sz="6000">
                <a:solidFill>
                  <a:schemeClr val="lt1"/>
                </a:solidFill>
              </a:defRPr>
            </a:lvl8pPr>
            <a:lvl9pPr lvl="8">
              <a:spcBef>
                <a:spcPts val="0"/>
              </a:spcBef>
              <a:spcAft>
                <a:spcPts val="0"/>
              </a:spcAft>
              <a:buClr>
                <a:schemeClr val="lt1"/>
              </a:buClr>
              <a:buSzPts val="6000"/>
              <a:buNone/>
              <a:defRPr sz="6000">
                <a:solidFill>
                  <a:schemeClr val="lt1"/>
                </a:solidFill>
              </a:defRPr>
            </a:lvl9pPr>
          </a:lstStyle>
          <a:p>
            <a:endParaRPr/>
          </a:p>
        </p:txBody>
      </p:sp>
      <p:sp>
        <p:nvSpPr>
          <p:cNvPr id="35" name="Google Shape;35;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6"/>
        <p:cNvGrpSpPr/>
        <p:nvPr/>
      </p:nvGrpSpPr>
      <p:grpSpPr>
        <a:xfrm>
          <a:off x="0" y="0"/>
          <a:ext cx="0" cy="0"/>
          <a:chOff x="0" y="0"/>
          <a:chExt cx="0" cy="0"/>
        </a:xfrm>
      </p:grpSpPr>
      <p:sp>
        <p:nvSpPr>
          <p:cNvPr id="37" name="Google Shape;37;p9"/>
          <p:cNvSpPr/>
          <p:nvPr/>
        </p:nvSpPr>
        <p:spPr>
          <a:xfrm>
            <a:off x="4572000" y="-2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38" name="Google Shape;38;p9"/>
          <p:cNvCxnSpPr/>
          <p:nvPr/>
        </p:nvCxnSpPr>
        <p:spPr>
          <a:xfrm>
            <a:off x="5029675" y="4495500"/>
            <a:ext cx="468300" cy="0"/>
          </a:xfrm>
          <a:prstGeom prst="straightConnector1">
            <a:avLst/>
          </a:prstGeom>
          <a:noFill/>
          <a:ln w="28575" cap="flat" cmpd="sng">
            <a:solidFill>
              <a:schemeClr val="lt1"/>
            </a:solidFill>
            <a:prstDash val="solid"/>
            <a:round/>
            <a:headEnd type="none" w="sm" len="sm"/>
            <a:tailEnd type="none" w="sm" len="sm"/>
          </a:ln>
        </p:spPr>
      </p:cxnSp>
      <p:sp>
        <p:nvSpPr>
          <p:cNvPr id="39" name="Google Shape;39;p9"/>
          <p:cNvSpPr txBox="1">
            <a:spLocks noGrp="1"/>
          </p:cNvSpPr>
          <p:nvPr>
            <p:ph type="title"/>
          </p:nvPr>
        </p:nvSpPr>
        <p:spPr>
          <a:xfrm>
            <a:off x="265500" y="1081400"/>
            <a:ext cx="4045200" cy="1710300"/>
          </a:xfrm>
          <a:prstGeom prst="rect">
            <a:avLst/>
          </a:prstGeom>
        </p:spPr>
        <p:txBody>
          <a:bodyPr spcFirstLastPara="1" wrap="square" lIns="91425" tIns="91425" rIns="91425" bIns="91425" anchor="b" anchorCtr="0">
            <a:noAutofit/>
          </a:bodyPr>
          <a:lstStyle>
            <a:lvl1pPr lvl="0" algn="ctr">
              <a:spcBef>
                <a:spcPts val="0"/>
              </a:spcBef>
              <a:spcAft>
                <a:spcPts val="0"/>
              </a:spcAft>
              <a:buSzPts val="5400"/>
              <a:buNone/>
              <a:defRPr sz="5400"/>
            </a:lvl1pPr>
            <a:lvl2pPr lvl="1" algn="ctr">
              <a:spcBef>
                <a:spcPts val="0"/>
              </a:spcBef>
              <a:spcAft>
                <a:spcPts val="0"/>
              </a:spcAft>
              <a:buSzPts val="5400"/>
              <a:buNone/>
              <a:defRPr sz="5400"/>
            </a:lvl2pPr>
            <a:lvl3pPr lvl="2" algn="ctr">
              <a:spcBef>
                <a:spcPts val="0"/>
              </a:spcBef>
              <a:spcAft>
                <a:spcPts val="0"/>
              </a:spcAft>
              <a:buSzPts val="5400"/>
              <a:buNone/>
              <a:defRPr sz="5400"/>
            </a:lvl3pPr>
            <a:lvl4pPr lvl="3" algn="ctr">
              <a:spcBef>
                <a:spcPts val="0"/>
              </a:spcBef>
              <a:spcAft>
                <a:spcPts val="0"/>
              </a:spcAft>
              <a:buSzPts val="5400"/>
              <a:buNone/>
              <a:defRPr sz="5400"/>
            </a:lvl4pPr>
            <a:lvl5pPr lvl="4" algn="ctr">
              <a:spcBef>
                <a:spcPts val="0"/>
              </a:spcBef>
              <a:spcAft>
                <a:spcPts val="0"/>
              </a:spcAft>
              <a:buSzPts val="5400"/>
              <a:buNone/>
              <a:defRPr sz="5400"/>
            </a:lvl5pPr>
            <a:lvl6pPr lvl="5" algn="ctr">
              <a:spcBef>
                <a:spcPts val="0"/>
              </a:spcBef>
              <a:spcAft>
                <a:spcPts val="0"/>
              </a:spcAft>
              <a:buSzPts val="5400"/>
              <a:buNone/>
              <a:defRPr sz="5400"/>
            </a:lvl6pPr>
            <a:lvl7pPr lvl="6" algn="ctr">
              <a:spcBef>
                <a:spcPts val="0"/>
              </a:spcBef>
              <a:spcAft>
                <a:spcPts val="0"/>
              </a:spcAft>
              <a:buSzPts val="5400"/>
              <a:buNone/>
              <a:defRPr sz="5400"/>
            </a:lvl7pPr>
            <a:lvl8pPr lvl="7" algn="ctr">
              <a:spcBef>
                <a:spcPts val="0"/>
              </a:spcBef>
              <a:spcAft>
                <a:spcPts val="0"/>
              </a:spcAft>
              <a:buSzPts val="5400"/>
              <a:buNone/>
              <a:defRPr sz="5400"/>
            </a:lvl8pPr>
            <a:lvl9pPr lvl="8" algn="ctr">
              <a:spcBef>
                <a:spcPts val="0"/>
              </a:spcBef>
              <a:spcAft>
                <a:spcPts val="0"/>
              </a:spcAft>
              <a:buSzPts val="5400"/>
              <a:buNone/>
              <a:defRPr sz="5400"/>
            </a:lvl9pPr>
          </a:lstStyle>
          <a:p>
            <a:endParaRPr/>
          </a:p>
        </p:txBody>
      </p:sp>
      <p:sp>
        <p:nvSpPr>
          <p:cNvPr id="40" name="Google Shape;40;p9"/>
          <p:cNvSpPr txBox="1">
            <a:spLocks noGrp="1"/>
          </p:cNvSpPr>
          <p:nvPr>
            <p:ph type="subTitle" idx="1"/>
          </p:nvPr>
        </p:nvSpPr>
        <p:spPr>
          <a:xfrm>
            <a:off x="265500" y="2845223"/>
            <a:ext cx="4045200" cy="13455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8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41" name="Google Shape;41;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Autofit/>
          </a:bodyPr>
          <a:lstStyle>
            <a:lvl1pPr marL="457200" lvl="0" indent="-342900">
              <a:spcBef>
                <a:spcPts val="0"/>
              </a:spcBef>
              <a:spcAft>
                <a:spcPts val="0"/>
              </a:spcAft>
              <a:buClr>
                <a:schemeClr val="accent1"/>
              </a:buClr>
              <a:buSzPts val="1800"/>
              <a:buChar char="●"/>
              <a:defRPr>
                <a:solidFill>
                  <a:schemeClr val="accent1"/>
                </a:solidFill>
                <a:highlight>
                  <a:schemeClr val="lt1"/>
                </a:highlight>
              </a:defRPr>
            </a:lvl1pPr>
            <a:lvl2pPr marL="914400" lvl="1" indent="-317500">
              <a:spcBef>
                <a:spcPts val="1600"/>
              </a:spcBef>
              <a:spcAft>
                <a:spcPts val="0"/>
              </a:spcAft>
              <a:buClr>
                <a:schemeClr val="accent1"/>
              </a:buClr>
              <a:buSzPts val="1400"/>
              <a:buChar char="○"/>
              <a:defRPr>
                <a:solidFill>
                  <a:schemeClr val="accent1"/>
                </a:solidFill>
                <a:highlight>
                  <a:schemeClr val="lt1"/>
                </a:highlight>
              </a:defRPr>
            </a:lvl2pPr>
            <a:lvl3pPr marL="1371600" lvl="2" indent="-317500">
              <a:spcBef>
                <a:spcPts val="1600"/>
              </a:spcBef>
              <a:spcAft>
                <a:spcPts val="0"/>
              </a:spcAft>
              <a:buClr>
                <a:schemeClr val="accent1"/>
              </a:buClr>
              <a:buSzPts val="1400"/>
              <a:buChar char="■"/>
              <a:defRPr>
                <a:solidFill>
                  <a:schemeClr val="accent1"/>
                </a:solidFill>
                <a:highlight>
                  <a:schemeClr val="lt1"/>
                </a:highlight>
              </a:defRPr>
            </a:lvl3pPr>
            <a:lvl4pPr marL="1828800" lvl="3" indent="-317500">
              <a:spcBef>
                <a:spcPts val="1600"/>
              </a:spcBef>
              <a:spcAft>
                <a:spcPts val="0"/>
              </a:spcAft>
              <a:buClr>
                <a:schemeClr val="accent1"/>
              </a:buClr>
              <a:buSzPts val="1400"/>
              <a:buChar char="●"/>
              <a:defRPr>
                <a:solidFill>
                  <a:schemeClr val="accent1"/>
                </a:solidFill>
                <a:highlight>
                  <a:schemeClr val="lt1"/>
                </a:highlight>
              </a:defRPr>
            </a:lvl4pPr>
            <a:lvl5pPr marL="2286000" lvl="4" indent="-317500">
              <a:spcBef>
                <a:spcPts val="1600"/>
              </a:spcBef>
              <a:spcAft>
                <a:spcPts val="0"/>
              </a:spcAft>
              <a:buClr>
                <a:schemeClr val="accent1"/>
              </a:buClr>
              <a:buSzPts val="1400"/>
              <a:buChar char="○"/>
              <a:defRPr>
                <a:solidFill>
                  <a:schemeClr val="accent1"/>
                </a:solidFill>
                <a:highlight>
                  <a:schemeClr val="lt1"/>
                </a:highlight>
              </a:defRPr>
            </a:lvl5pPr>
            <a:lvl6pPr marL="2743200" lvl="5" indent="-317500">
              <a:spcBef>
                <a:spcPts val="1600"/>
              </a:spcBef>
              <a:spcAft>
                <a:spcPts val="0"/>
              </a:spcAft>
              <a:buClr>
                <a:schemeClr val="accent1"/>
              </a:buClr>
              <a:buSzPts val="1400"/>
              <a:buChar char="■"/>
              <a:defRPr>
                <a:solidFill>
                  <a:schemeClr val="accent1"/>
                </a:solidFill>
                <a:highlight>
                  <a:schemeClr val="lt1"/>
                </a:highlight>
              </a:defRPr>
            </a:lvl6pPr>
            <a:lvl7pPr marL="3200400" lvl="6" indent="-317500">
              <a:spcBef>
                <a:spcPts val="1600"/>
              </a:spcBef>
              <a:spcAft>
                <a:spcPts val="0"/>
              </a:spcAft>
              <a:buClr>
                <a:schemeClr val="accent1"/>
              </a:buClr>
              <a:buSzPts val="1400"/>
              <a:buChar char="●"/>
              <a:defRPr>
                <a:solidFill>
                  <a:schemeClr val="accent1"/>
                </a:solidFill>
                <a:highlight>
                  <a:schemeClr val="lt1"/>
                </a:highlight>
              </a:defRPr>
            </a:lvl7pPr>
            <a:lvl8pPr marL="3657600" lvl="7" indent="-317500">
              <a:spcBef>
                <a:spcPts val="1600"/>
              </a:spcBef>
              <a:spcAft>
                <a:spcPts val="0"/>
              </a:spcAft>
              <a:buClr>
                <a:schemeClr val="accent1"/>
              </a:buClr>
              <a:buSzPts val="1400"/>
              <a:buChar char="○"/>
              <a:defRPr>
                <a:solidFill>
                  <a:schemeClr val="accent1"/>
                </a:solidFill>
                <a:highlight>
                  <a:schemeClr val="lt1"/>
                </a:highlight>
              </a:defRPr>
            </a:lvl8pPr>
            <a:lvl9pPr marL="4114800" lvl="8" indent="-317500">
              <a:spcBef>
                <a:spcPts val="1600"/>
              </a:spcBef>
              <a:spcAft>
                <a:spcPts val="1600"/>
              </a:spcAft>
              <a:buClr>
                <a:schemeClr val="accent1"/>
              </a:buClr>
              <a:buSzPts val="1400"/>
              <a:buChar char="■"/>
              <a:defRPr>
                <a:solidFill>
                  <a:schemeClr val="accent1"/>
                </a:solidFill>
                <a:highlight>
                  <a:schemeClr val="lt1"/>
                </a:highlight>
              </a:defRPr>
            </a:lvl9pPr>
          </a:lstStyle>
          <a:p>
            <a:endParaRPr/>
          </a:p>
        </p:txBody>
      </p:sp>
      <p:sp>
        <p:nvSpPr>
          <p:cNvPr id="42" name="Google Shape;42;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3"/>
        <p:cNvGrpSpPr/>
        <p:nvPr/>
      </p:nvGrpSpPr>
      <p:grpSpPr>
        <a:xfrm>
          <a:off x="0" y="0"/>
          <a:ext cx="0" cy="0"/>
          <a:chOff x="0" y="0"/>
          <a:chExt cx="0" cy="0"/>
        </a:xfrm>
      </p:grpSpPr>
      <p:sp>
        <p:nvSpPr>
          <p:cNvPr id="44" name="Google Shape;44;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Autofit/>
          </a:bodyPr>
          <a:lstStyle>
            <a:lvl1pPr marL="457200" lvl="0" indent="-228600">
              <a:lnSpc>
                <a:spcPct val="100000"/>
              </a:lnSpc>
              <a:spcBef>
                <a:spcPts val="0"/>
              </a:spcBef>
              <a:spcAft>
                <a:spcPts val="0"/>
              </a:spcAft>
              <a:buClr>
                <a:schemeClr val="accent1"/>
              </a:buClr>
              <a:buSzPts val="2400"/>
              <a:buFont typeface="Amatic SC"/>
              <a:buNone/>
              <a:defRPr sz="2400" b="1">
                <a:solidFill>
                  <a:schemeClr val="accent1"/>
                </a:solidFill>
                <a:latin typeface="Amatic SC"/>
                <a:ea typeface="Amatic SC"/>
                <a:cs typeface="Amatic SC"/>
                <a:sym typeface="Amatic SC"/>
              </a:defRPr>
            </a:lvl1pPr>
          </a:lstStyle>
          <a:p>
            <a:endParaRPr/>
          </a:p>
        </p:txBody>
      </p:sp>
      <p:sp>
        <p:nvSpPr>
          <p:cNvPr id="45" name="Google Shape;45;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6"/>
        <p:cNvGrpSpPr/>
        <p:nvPr/>
      </p:nvGrpSpPr>
      <p:grpSpPr>
        <a:xfrm>
          <a:off x="0" y="0"/>
          <a:ext cx="0" cy="0"/>
          <a:chOff x="0" y="0"/>
          <a:chExt cx="0" cy="0"/>
        </a:xfrm>
      </p:grpSpPr>
      <p:sp>
        <p:nvSpPr>
          <p:cNvPr id="47" name="Google Shape;47;p11"/>
          <p:cNvSpPr txBox="1">
            <a:spLocks noGrp="1"/>
          </p:cNvSpPr>
          <p:nvPr>
            <p:ph type="title" hasCustomPrompt="1"/>
          </p:nvPr>
        </p:nvSpPr>
        <p:spPr>
          <a:xfrm>
            <a:off x="311700" y="1240275"/>
            <a:ext cx="8520600" cy="1981800"/>
          </a:xfrm>
          <a:prstGeom prst="rect">
            <a:avLst/>
          </a:prstGeom>
        </p:spPr>
        <p:txBody>
          <a:bodyPr spcFirstLastPara="1" wrap="square" lIns="91425" tIns="91425" rIns="91425" bIns="91425" anchor="b" anchorCtr="0">
            <a:noAutofit/>
          </a:bodyPr>
          <a:lstStyle>
            <a:lvl1pPr lvl="0" algn="ctr">
              <a:spcBef>
                <a:spcPts val="0"/>
              </a:spcBef>
              <a:spcAft>
                <a:spcPts val="0"/>
              </a:spcAft>
              <a:buClr>
                <a:schemeClr val="lt1"/>
              </a:buClr>
              <a:buSzPts val="12000"/>
              <a:buNone/>
              <a:defRPr sz="12000">
                <a:solidFill>
                  <a:schemeClr val="lt1"/>
                </a:solidFill>
                <a:highlight>
                  <a:schemeClr val="accent1"/>
                </a:highlight>
              </a:defRPr>
            </a:lvl1pPr>
            <a:lvl2pPr lvl="1" algn="ctr">
              <a:spcBef>
                <a:spcPts val="0"/>
              </a:spcBef>
              <a:spcAft>
                <a:spcPts val="0"/>
              </a:spcAft>
              <a:buClr>
                <a:schemeClr val="lt1"/>
              </a:buClr>
              <a:buSzPts val="12000"/>
              <a:buNone/>
              <a:defRPr sz="12000">
                <a:solidFill>
                  <a:schemeClr val="lt1"/>
                </a:solidFill>
                <a:highlight>
                  <a:schemeClr val="accent1"/>
                </a:highlight>
              </a:defRPr>
            </a:lvl2pPr>
            <a:lvl3pPr lvl="2" algn="ctr">
              <a:spcBef>
                <a:spcPts val="0"/>
              </a:spcBef>
              <a:spcAft>
                <a:spcPts val="0"/>
              </a:spcAft>
              <a:buClr>
                <a:schemeClr val="lt1"/>
              </a:buClr>
              <a:buSzPts val="12000"/>
              <a:buNone/>
              <a:defRPr sz="12000">
                <a:solidFill>
                  <a:schemeClr val="lt1"/>
                </a:solidFill>
                <a:highlight>
                  <a:schemeClr val="accent1"/>
                </a:highlight>
              </a:defRPr>
            </a:lvl3pPr>
            <a:lvl4pPr lvl="3" algn="ctr">
              <a:spcBef>
                <a:spcPts val="0"/>
              </a:spcBef>
              <a:spcAft>
                <a:spcPts val="0"/>
              </a:spcAft>
              <a:buClr>
                <a:schemeClr val="lt1"/>
              </a:buClr>
              <a:buSzPts val="12000"/>
              <a:buNone/>
              <a:defRPr sz="12000">
                <a:solidFill>
                  <a:schemeClr val="lt1"/>
                </a:solidFill>
                <a:highlight>
                  <a:schemeClr val="accent1"/>
                </a:highlight>
              </a:defRPr>
            </a:lvl4pPr>
            <a:lvl5pPr lvl="4" algn="ctr">
              <a:spcBef>
                <a:spcPts val="0"/>
              </a:spcBef>
              <a:spcAft>
                <a:spcPts val="0"/>
              </a:spcAft>
              <a:buClr>
                <a:schemeClr val="lt1"/>
              </a:buClr>
              <a:buSzPts val="12000"/>
              <a:buNone/>
              <a:defRPr sz="12000">
                <a:solidFill>
                  <a:schemeClr val="lt1"/>
                </a:solidFill>
                <a:highlight>
                  <a:schemeClr val="accent1"/>
                </a:highlight>
              </a:defRPr>
            </a:lvl5pPr>
            <a:lvl6pPr lvl="5" algn="ctr">
              <a:spcBef>
                <a:spcPts val="0"/>
              </a:spcBef>
              <a:spcAft>
                <a:spcPts val="0"/>
              </a:spcAft>
              <a:buClr>
                <a:schemeClr val="lt1"/>
              </a:buClr>
              <a:buSzPts val="12000"/>
              <a:buNone/>
              <a:defRPr sz="12000">
                <a:solidFill>
                  <a:schemeClr val="lt1"/>
                </a:solidFill>
                <a:highlight>
                  <a:schemeClr val="accent1"/>
                </a:highlight>
              </a:defRPr>
            </a:lvl6pPr>
            <a:lvl7pPr lvl="6" algn="ctr">
              <a:spcBef>
                <a:spcPts val="0"/>
              </a:spcBef>
              <a:spcAft>
                <a:spcPts val="0"/>
              </a:spcAft>
              <a:buClr>
                <a:schemeClr val="lt1"/>
              </a:buClr>
              <a:buSzPts val="12000"/>
              <a:buNone/>
              <a:defRPr sz="12000">
                <a:solidFill>
                  <a:schemeClr val="lt1"/>
                </a:solidFill>
                <a:highlight>
                  <a:schemeClr val="accent1"/>
                </a:highlight>
              </a:defRPr>
            </a:lvl7pPr>
            <a:lvl8pPr lvl="7" algn="ctr">
              <a:spcBef>
                <a:spcPts val="0"/>
              </a:spcBef>
              <a:spcAft>
                <a:spcPts val="0"/>
              </a:spcAft>
              <a:buClr>
                <a:schemeClr val="lt1"/>
              </a:buClr>
              <a:buSzPts val="12000"/>
              <a:buNone/>
              <a:defRPr sz="12000">
                <a:solidFill>
                  <a:schemeClr val="lt1"/>
                </a:solidFill>
                <a:highlight>
                  <a:schemeClr val="accent1"/>
                </a:highlight>
              </a:defRPr>
            </a:lvl8pPr>
            <a:lvl9pPr lvl="8" algn="ctr">
              <a:spcBef>
                <a:spcPts val="0"/>
              </a:spcBef>
              <a:spcAft>
                <a:spcPts val="0"/>
              </a:spcAft>
              <a:buClr>
                <a:schemeClr val="lt1"/>
              </a:buClr>
              <a:buSzPts val="12000"/>
              <a:buNone/>
              <a:defRPr sz="12000">
                <a:solidFill>
                  <a:schemeClr val="lt1"/>
                </a:solidFill>
                <a:highlight>
                  <a:schemeClr val="accent1"/>
                </a:highlight>
              </a:defRPr>
            </a:lvl9pPr>
          </a:lstStyle>
          <a:p>
            <a:r>
              <a:t>xx%</a:t>
            </a:r>
          </a:p>
        </p:txBody>
      </p:sp>
      <p:sp>
        <p:nvSpPr>
          <p:cNvPr id="48" name="Google Shape;48;p11"/>
          <p:cNvSpPr txBox="1">
            <a:spLocks noGrp="1"/>
          </p:cNvSpPr>
          <p:nvPr>
            <p:ph type="body" idx="1"/>
          </p:nvPr>
        </p:nvSpPr>
        <p:spPr>
          <a:xfrm>
            <a:off x="311700" y="3304625"/>
            <a:ext cx="8520600" cy="1300800"/>
          </a:xfrm>
          <a:prstGeom prst="rect">
            <a:avLst/>
          </a:prstGeom>
        </p:spPr>
        <p:txBody>
          <a:bodyPr spcFirstLastPara="1" wrap="square" lIns="91425" tIns="91425" rIns="91425" bIns="91425" anchor="t" anchorCtr="0">
            <a:noAutofit/>
          </a:bodyPr>
          <a:lstStyle>
            <a:lvl1pPr marL="457200" lvl="0" indent="-342900" algn="ctr">
              <a:spcBef>
                <a:spcPts val="0"/>
              </a:spcBef>
              <a:spcAft>
                <a:spcPts val="0"/>
              </a:spcAft>
              <a:buClr>
                <a:schemeClr val="accent1"/>
              </a:buClr>
              <a:buSzPts val="1800"/>
              <a:buChar char="●"/>
              <a:defRPr>
                <a:solidFill>
                  <a:schemeClr val="accent1"/>
                </a:solidFill>
                <a:highlight>
                  <a:schemeClr val="dk1"/>
                </a:highlight>
              </a:defRPr>
            </a:lvl1pPr>
            <a:lvl2pPr marL="914400" lvl="1" indent="-317500" algn="ctr">
              <a:spcBef>
                <a:spcPts val="1600"/>
              </a:spcBef>
              <a:spcAft>
                <a:spcPts val="0"/>
              </a:spcAft>
              <a:buClr>
                <a:schemeClr val="accent1"/>
              </a:buClr>
              <a:buSzPts val="1400"/>
              <a:buChar char="○"/>
              <a:defRPr>
                <a:solidFill>
                  <a:schemeClr val="accent1"/>
                </a:solidFill>
                <a:highlight>
                  <a:schemeClr val="dk1"/>
                </a:highlight>
              </a:defRPr>
            </a:lvl2pPr>
            <a:lvl3pPr marL="1371600" lvl="2" indent="-317500" algn="ctr">
              <a:spcBef>
                <a:spcPts val="1600"/>
              </a:spcBef>
              <a:spcAft>
                <a:spcPts val="0"/>
              </a:spcAft>
              <a:buClr>
                <a:schemeClr val="accent1"/>
              </a:buClr>
              <a:buSzPts val="1400"/>
              <a:buChar char="■"/>
              <a:defRPr>
                <a:solidFill>
                  <a:schemeClr val="accent1"/>
                </a:solidFill>
                <a:highlight>
                  <a:schemeClr val="dk1"/>
                </a:highlight>
              </a:defRPr>
            </a:lvl3pPr>
            <a:lvl4pPr marL="1828800" lvl="3" indent="-317500" algn="ctr">
              <a:spcBef>
                <a:spcPts val="1600"/>
              </a:spcBef>
              <a:spcAft>
                <a:spcPts val="0"/>
              </a:spcAft>
              <a:buClr>
                <a:schemeClr val="accent1"/>
              </a:buClr>
              <a:buSzPts val="1400"/>
              <a:buChar char="●"/>
              <a:defRPr>
                <a:solidFill>
                  <a:schemeClr val="accent1"/>
                </a:solidFill>
                <a:highlight>
                  <a:schemeClr val="dk1"/>
                </a:highlight>
              </a:defRPr>
            </a:lvl4pPr>
            <a:lvl5pPr marL="2286000" lvl="4" indent="-317500" algn="ctr">
              <a:spcBef>
                <a:spcPts val="1600"/>
              </a:spcBef>
              <a:spcAft>
                <a:spcPts val="0"/>
              </a:spcAft>
              <a:buClr>
                <a:schemeClr val="accent1"/>
              </a:buClr>
              <a:buSzPts val="1400"/>
              <a:buChar char="○"/>
              <a:defRPr>
                <a:solidFill>
                  <a:schemeClr val="accent1"/>
                </a:solidFill>
                <a:highlight>
                  <a:schemeClr val="dk1"/>
                </a:highlight>
              </a:defRPr>
            </a:lvl5pPr>
            <a:lvl6pPr marL="2743200" lvl="5" indent="-317500" algn="ctr">
              <a:spcBef>
                <a:spcPts val="1600"/>
              </a:spcBef>
              <a:spcAft>
                <a:spcPts val="0"/>
              </a:spcAft>
              <a:buClr>
                <a:schemeClr val="accent1"/>
              </a:buClr>
              <a:buSzPts val="1400"/>
              <a:buChar char="■"/>
              <a:defRPr>
                <a:solidFill>
                  <a:schemeClr val="accent1"/>
                </a:solidFill>
                <a:highlight>
                  <a:schemeClr val="dk1"/>
                </a:highlight>
              </a:defRPr>
            </a:lvl6pPr>
            <a:lvl7pPr marL="3200400" lvl="6" indent="-317500" algn="ctr">
              <a:spcBef>
                <a:spcPts val="1600"/>
              </a:spcBef>
              <a:spcAft>
                <a:spcPts val="0"/>
              </a:spcAft>
              <a:buClr>
                <a:schemeClr val="accent1"/>
              </a:buClr>
              <a:buSzPts val="1400"/>
              <a:buChar char="●"/>
              <a:defRPr>
                <a:solidFill>
                  <a:schemeClr val="accent1"/>
                </a:solidFill>
                <a:highlight>
                  <a:schemeClr val="dk1"/>
                </a:highlight>
              </a:defRPr>
            </a:lvl7pPr>
            <a:lvl8pPr marL="3657600" lvl="7" indent="-317500" algn="ctr">
              <a:spcBef>
                <a:spcPts val="1600"/>
              </a:spcBef>
              <a:spcAft>
                <a:spcPts val="0"/>
              </a:spcAft>
              <a:buClr>
                <a:schemeClr val="accent1"/>
              </a:buClr>
              <a:buSzPts val="1400"/>
              <a:buChar char="○"/>
              <a:defRPr>
                <a:solidFill>
                  <a:schemeClr val="accent1"/>
                </a:solidFill>
                <a:highlight>
                  <a:schemeClr val="dk1"/>
                </a:highlight>
              </a:defRPr>
            </a:lvl8pPr>
            <a:lvl9pPr marL="4114800" lvl="8" indent="-317500" algn="ctr">
              <a:spcBef>
                <a:spcPts val="1600"/>
              </a:spcBef>
              <a:spcAft>
                <a:spcPts val="1600"/>
              </a:spcAft>
              <a:buClr>
                <a:schemeClr val="accent1"/>
              </a:buClr>
              <a:buSzPts val="1400"/>
              <a:buChar char="■"/>
              <a:defRPr>
                <a:solidFill>
                  <a:schemeClr val="accent1"/>
                </a:solidFill>
                <a:highlight>
                  <a:schemeClr val="dk1"/>
                </a:highlight>
              </a:defRPr>
            </a:lvl9pPr>
          </a:lstStyle>
          <a:p>
            <a:endParaRPr/>
          </a:p>
        </p:txBody>
      </p:sp>
      <p:sp>
        <p:nvSpPr>
          <p:cNvPr id="49" name="Google Shape;49;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beach-day">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292850"/>
            <a:ext cx="8520600" cy="8010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1pPr>
            <a:lvl2pPr lvl="1">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2pPr>
            <a:lvl3pPr lvl="2">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3pPr>
            <a:lvl4pPr lvl="3">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4pPr>
            <a:lvl5pPr lvl="4">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5pPr>
            <a:lvl6pPr lvl="5">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6pPr>
            <a:lvl7pPr lvl="6">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7pPr>
            <a:lvl8pPr lvl="7">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8pPr>
            <a:lvl9pPr lvl="8">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9pPr>
          </a:lstStyle>
          <a:p>
            <a:endParaRPr/>
          </a:p>
        </p:txBody>
      </p:sp>
      <p:sp>
        <p:nvSpPr>
          <p:cNvPr id="7" name="Google Shape;7;p1"/>
          <p:cNvSpPr txBox="1">
            <a:spLocks noGrp="1"/>
          </p:cNvSpPr>
          <p:nvPr>
            <p:ph type="body" idx="1"/>
          </p:nvPr>
        </p:nvSpPr>
        <p:spPr>
          <a:xfrm>
            <a:off x="311700" y="1228675"/>
            <a:ext cx="8520600" cy="33402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2"/>
              </a:buClr>
              <a:buSzPts val="1800"/>
              <a:buFont typeface="Source Code Pro"/>
              <a:buChar char="●"/>
              <a:defRPr sz="1800">
                <a:solidFill>
                  <a:schemeClr val="dk2"/>
                </a:solidFill>
                <a:latin typeface="Source Code Pro"/>
                <a:ea typeface="Source Code Pro"/>
                <a:cs typeface="Source Code Pro"/>
                <a:sym typeface="Source Code Pro"/>
              </a:defRPr>
            </a:lvl1pPr>
            <a:lvl2pPr marL="914400" lvl="1" indent="-3175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2pPr>
            <a:lvl3pPr marL="1371600" lvl="2" indent="-3175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3pPr>
            <a:lvl4pPr marL="1828800" lvl="3" indent="-3175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4pPr>
            <a:lvl5pPr marL="2286000" lvl="4" indent="-3175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5pPr>
            <a:lvl6pPr marL="2743200" lvl="5" indent="-3175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6pPr>
            <a:lvl7pPr marL="3200400" lvl="6" indent="-3175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7pPr>
            <a:lvl8pPr marL="3657600" lvl="7" indent="-317500">
              <a:lnSpc>
                <a:spcPct val="115000"/>
              </a:lnSpc>
              <a:spcBef>
                <a:spcPts val="160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8pPr>
            <a:lvl9pPr marL="4114800" lvl="8" indent="-317500">
              <a:lnSpc>
                <a:spcPct val="115000"/>
              </a:lnSpc>
              <a:spcBef>
                <a:spcPts val="1600"/>
              </a:spcBef>
              <a:spcAft>
                <a:spcPts val="160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accent1"/>
                </a:solidFill>
                <a:latin typeface="Source Code Pro"/>
                <a:ea typeface="Source Code Pro"/>
                <a:cs typeface="Source Code Pro"/>
                <a:sym typeface="Source Code Pro"/>
              </a:defRPr>
            </a:lvl1pPr>
            <a:lvl2pPr lvl="1" algn="r">
              <a:buNone/>
              <a:defRPr sz="1000">
                <a:solidFill>
                  <a:schemeClr val="accent1"/>
                </a:solidFill>
                <a:latin typeface="Source Code Pro"/>
                <a:ea typeface="Source Code Pro"/>
                <a:cs typeface="Source Code Pro"/>
                <a:sym typeface="Source Code Pro"/>
              </a:defRPr>
            </a:lvl2pPr>
            <a:lvl3pPr lvl="2" algn="r">
              <a:buNone/>
              <a:defRPr sz="1000">
                <a:solidFill>
                  <a:schemeClr val="accent1"/>
                </a:solidFill>
                <a:latin typeface="Source Code Pro"/>
                <a:ea typeface="Source Code Pro"/>
                <a:cs typeface="Source Code Pro"/>
                <a:sym typeface="Source Code Pro"/>
              </a:defRPr>
            </a:lvl3pPr>
            <a:lvl4pPr lvl="3" algn="r">
              <a:buNone/>
              <a:defRPr sz="1000">
                <a:solidFill>
                  <a:schemeClr val="accent1"/>
                </a:solidFill>
                <a:latin typeface="Source Code Pro"/>
                <a:ea typeface="Source Code Pro"/>
                <a:cs typeface="Source Code Pro"/>
                <a:sym typeface="Source Code Pro"/>
              </a:defRPr>
            </a:lvl4pPr>
            <a:lvl5pPr lvl="4" algn="r">
              <a:buNone/>
              <a:defRPr sz="1000">
                <a:solidFill>
                  <a:schemeClr val="accent1"/>
                </a:solidFill>
                <a:latin typeface="Source Code Pro"/>
                <a:ea typeface="Source Code Pro"/>
                <a:cs typeface="Source Code Pro"/>
                <a:sym typeface="Source Code Pro"/>
              </a:defRPr>
            </a:lvl5pPr>
            <a:lvl6pPr lvl="5" algn="r">
              <a:buNone/>
              <a:defRPr sz="1000">
                <a:solidFill>
                  <a:schemeClr val="accent1"/>
                </a:solidFill>
                <a:latin typeface="Source Code Pro"/>
                <a:ea typeface="Source Code Pro"/>
                <a:cs typeface="Source Code Pro"/>
                <a:sym typeface="Source Code Pro"/>
              </a:defRPr>
            </a:lvl6pPr>
            <a:lvl7pPr lvl="6" algn="r">
              <a:buNone/>
              <a:defRPr sz="1000">
                <a:solidFill>
                  <a:schemeClr val="accent1"/>
                </a:solidFill>
                <a:latin typeface="Source Code Pro"/>
                <a:ea typeface="Source Code Pro"/>
                <a:cs typeface="Source Code Pro"/>
                <a:sym typeface="Source Code Pro"/>
              </a:defRPr>
            </a:lvl7pPr>
            <a:lvl8pPr lvl="7" algn="r">
              <a:buNone/>
              <a:defRPr sz="1000">
                <a:solidFill>
                  <a:schemeClr val="accent1"/>
                </a:solidFill>
                <a:latin typeface="Source Code Pro"/>
                <a:ea typeface="Source Code Pro"/>
                <a:cs typeface="Source Code Pro"/>
                <a:sym typeface="Source Code Pro"/>
              </a:defRPr>
            </a:lvl8pPr>
            <a:lvl9pPr lvl="8" algn="r">
              <a:buNone/>
              <a:defRPr sz="1000">
                <a:solidFill>
                  <a:schemeClr val="accent1"/>
                </a:solidFill>
                <a:latin typeface="Source Code Pro"/>
                <a:ea typeface="Source Code Pro"/>
                <a:cs typeface="Source Code Pro"/>
                <a:sym typeface="Source Code Pr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5"/>
        <p:cNvGrpSpPr/>
        <p:nvPr/>
      </p:nvGrpSpPr>
      <p:grpSpPr>
        <a:xfrm>
          <a:off x="0" y="0"/>
          <a:ext cx="0" cy="0"/>
          <a:chOff x="0" y="0"/>
          <a:chExt cx="0" cy="0"/>
        </a:xfrm>
      </p:grpSpPr>
      <p:sp>
        <p:nvSpPr>
          <p:cNvPr id="56" name="Google Shape;56;p13"/>
          <p:cNvSpPr txBox="1">
            <a:spLocks noGrp="1"/>
          </p:cNvSpPr>
          <p:nvPr>
            <p:ph type="ctrTitle"/>
          </p:nvPr>
        </p:nvSpPr>
        <p:spPr>
          <a:xfrm>
            <a:off x="311700" y="392150"/>
            <a:ext cx="8520600" cy="2690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Contemporary Themes in the Hotel and Hospitality Sector</a:t>
            </a:r>
            <a:endParaRPr/>
          </a:p>
        </p:txBody>
      </p:sp>
      <p:sp>
        <p:nvSpPr>
          <p:cNvPr id="57" name="Google Shape;57;p13"/>
          <p:cNvSpPr txBox="1">
            <a:spLocks noGrp="1"/>
          </p:cNvSpPr>
          <p:nvPr>
            <p:ph type="subTitle" idx="1"/>
          </p:nvPr>
        </p:nvSpPr>
        <p:spPr>
          <a:xfrm>
            <a:off x="311700" y="3890400"/>
            <a:ext cx="8520600" cy="706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Presented by: Daniel Ranga </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1"/>
        <p:cNvGrpSpPr/>
        <p:nvPr/>
      </p:nvGrpSpPr>
      <p:grpSpPr>
        <a:xfrm>
          <a:off x="0" y="0"/>
          <a:ext cx="0" cy="0"/>
          <a:chOff x="0" y="0"/>
          <a:chExt cx="0" cy="0"/>
        </a:xfrm>
      </p:grpSpPr>
      <p:sp>
        <p:nvSpPr>
          <p:cNvPr id="62" name="Google Shape;62;p14"/>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t>Table of Contents</a:t>
            </a:r>
            <a:endParaRPr/>
          </a:p>
        </p:txBody>
      </p:sp>
      <p:sp>
        <p:nvSpPr>
          <p:cNvPr id="63" name="Google Shape;63;p14"/>
          <p:cNvSpPr txBox="1">
            <a:spLocks noGrp="1"/>
          </p:cNvSpPr>
          <p:nvPr>
            <p:ph type="body" idx="1"/>
          </p:nvPr>
        </p:nvSpPr>
        <p:spPr>
          <a:xfrm>
            <a:off x="311700" y="1228675"/>
            <a:ext cx="8520600" cy="3340200"/>
          </a:xfrm>
          <a:prstGeom prst="rect">
            <a:avLst/>
          </a:prstGeom>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 sz="1100"/>
              <a:t>Introduction</a:t>
            </a:r>
            <a:endParaRPr sz="1100"/>
          </a:p>
          <a:p>
            <a:pPr marL="0" lvl="0" indent="0" algn="ctr" rtl="0">
              <a:lnSpc>
                <a:spcPct val="100000"/>
              </a:lnSpc>
              <a:spcBef>
                <a:spcPts val="1600"/>
              </a:spcBef>
              <a:spcAft>
                <a:spcPts val="0"/>
              </a:spcAft>
              <a:buNone/>
            </a:pPr>
            <a:r>
              <a:rPr lang="en" sz="1100"/>
              <a:t>Evaluation of Current Practices</a:t>
            </a:r>
            <a:endParaRPr sz="1100"/>
          </a:p>
          <a:p>
            <a:pPr marL="0" lvl="0" indent="0" algn="ctr" rtl="0">
              <a:lnSpc>
                <a:spcPct val="100000"/>
              </a:lnSpc>
              <a:spcBef>
                <a:spcPts val="1600"/>
              </a:spcBef>
              <a:spcAft>
                <a:spcPts val="0"/>
              </a:spcAft>
              <a:buNone/>
            </a:pPr>
            <a:r>
              <a:rPr lang="en" sz="1100"/>
              <a:t>Operational and Financial Benefits</a:t>
            </a:r>
            <a:endParaRPr sz="1100"/>
          </a:p>
          <a:p>
            <a:pPr marL="0" lvl="0" indent="0" algn="ctr" rtl="0">
              <a:lnSpc>
                <a:spcPct val="100000"/>
              </a:lnSpc>
              <a:spcBef>
                <a:spcPts val="1600"/>
              </a:spcBef>
              <a:spcAft>
                <a:spcPts val="0"/>
              </a:spcAft>
              <a:buNone/>
            </a:pPr>
            <a:r>
              <a:rPr lang="en" sz="1100"/>
              <a:t>Guest Perceptions</a:t>
            </a:r>
            <a:endParaRPr sz="1100"/>
          </a:p>
          <a:p>
            <a:pPr marL="0" lvl="0" indent="0" algn="ctr" rtl="0">
              <a:lnSpc>
                <a:spcPct val="100000"/>
              </a:lnSpc>
              <a:spcBef>
                <a:spcPts val="1600"/>
              </a:spcBef>
              <a:spcAft>
                <a:spcPts val="0"/>
              </a:spcAft>
              <a:buNone/>
            </a:pPr>
            <a:r>
              <a:rPr lang="en" sz="1100"/>
              <a:t>Future Policy Developments</a:t>
            </a:r>
            <a:endParaRPr sz="1100"/>
          </a:p>
          <a:p>
            <a:pPr marL="0" lvl="0" indent="0" algn="ctr" rtl="0">
              <a:lnSpc>
                <a:spcPct val="100000"/>
              </a:lnSpc>
              <a:spcBef>
                <a:spcPts val="1600"/>
              </a:spcBef>
              <a:spcAft>
                <a:spcPts val="0"/>
              </a:spcAft>
              <a:buNone/>
            </a:pPr>
            <a:r>
              <a:rPr lang="en" sz="1100"/>
              <a:t>Best Practices for Waste Reduction</a:t>
            </a:r>
            <a:endParaRPr sz="1100"/>
          </a:p>
          <a:p>
            <a:pPr marL="0" lvl="0" indent="0" algn="ctr" rtl="0">
              <a:lnSpc>
                <a:spcPct val="100000"/>
              </a:lnSpc>
              <a:spcBef>
                <a:spcPts val="1600"/>
              </a:spcBef>
              <a:spcAft>
                <a:spcPts val="0"/>
              </a:spcAft>
              <a:buNone/>
            </a:pPr>
            <a:r>
              <a:rPr lang="en" sz="1100"/>
              <a:t>Circular Economy Principles</a:t>
            </a:r>
            <a:endParaRPr sz="1100"/>
          </a:p>
          <a:p>
            <a:pPr marL="0" lvl="0" indent="0" algn="ctr" rtl="0">
              <a:lnSpc>
                <a:spcPct val="100000"/>
              </a:lnSpc>
              <a:spcBef>
                <a:spcPts val="1600"/>
              </a:spcBef>
              <a:spcAft>
                <a:spcPts val="0"/>
              </a:spcAft>
              <a:buNone/>
            </a:pPr>
            <a:r>
              <a:rPr lang="en" sz="1100"/>
              <a:t>Guest Engagement Strategies</a:t>
            </a:r>
            <a:endParaRPr sz="1100"/>
          </a:p>
          <a:p>
            <a:pPr marL="0" lvl="0" indent="0" algn="ctr" rtl="0">
              <a:lnSpc>
                <a:spcPct val="100000"/>
              </a:lnSpc>
              <a:spcBef>
                <a:spcPts val="1600"/>
              </a:spcBef>
              <a:spcAft>
                <a:spcPts val="0"/>
              </a:spcAft>
              <a:buNone/>
            </a:pPr>
            <a:r>
              <a:rPr lang="en" sz="1100"/>
              <a:t>Conclusion</a:t>
            </a:r>
            <a:endParaRPr sz="1100"/>
          </a:p>
          <a:p>
            <a:pPr marL="0" lvl="0" indent="0" algn="ctr" rtl="0">
              <a:lnSpc>
                <a:spcPct val="100000"/>
              </a:lnSpc>
              <a:spcBef>
                <a:spcPts val="1600"/>
              </a:spcBef>
              <a:spcAft>
                <a:spcPts val="1600"/>
              </a:spcAft>
              <a:buNone/>
            </a:pPr>
            <a:r>
              <a:rPr lang="en" sz="1100"/>
              <a:t>References</a:t>
            </a:r>
            <a:endParaRPr sz="11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7"/>
        <p:cNvGrpSpPr/>
        <p:nvPr/>
      </p:nvGrpSpPr>
      <p:grpSpPr>
        <a:xfrm>
          <a:off x="0" y="0"/>
          <a:ext cx="0" cy="0"/>
          <a:chOff x="0" y="0"/>
          <a:chExt cx="0" cy="0"/>
        </a:xfrm>
      </p:grpSpPr>
      <p:sp>
        <p:nvSpPr>
          <p:cNvPr id="68" name="Google Shape;68;p15"/>
          <p:cNvSpPr txBox="1">
            <a:spLocks noGrp="1"/>
          </p:cNvSpPr>
          <p:nvPr>
            <p:ph type="title"/>
          </p:nvPr>
        </p:nvSpPr>
        <p:spPr>
          <a:xfrm>
            <a:off x="2585150" y="497700"/>
            <a:ext cx="4125300" cy="420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Waste Management Practices and their consequent Effects on Operational Effectiveness and Brand Image</a:t>
            </a: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2"/>
        <p:cNvGrpSpPr/>
        <p:nvPr/>
      </p:nvGrpSpPr>
      <p:grpSpPr>
        <a:xfrm>
          <a:off x="0" y="0"/>
          <a:ext cx="0" cy="0"/>
          <a:chOff x="0" y="0"/>
          <a:chExt cx="0" cy="0"/>
        </a:xfrm>
      </p:grpSpPr>
      <p:sp>
        <p:nvSpPr>
          <p:cNvPr id="73" name="Google Shape;73;p16"/>
          <p:cNvSpPr txBox="1">
            <a:spLocks noGrp="1"/>
          </p:cNvSpPr>
          <p:nvPr>
            <p:ph type="subTitle" idx="1"/>
          </p:nvPr>
        </p:nvSpPr>
        <p:spPr>
          <a:xfrm>
            <a:off x="265500" y="1092623"/>
            <a:ext cx="4045200" cy="1345500"/>
          </a:xfrm>
          <a:prstGeom prst="rect">
            <a:avLst/>
          </a:prstGeom>
        </p:spPr>
        <p:txBody>
          <a:bodyPr spcFirstLastPara="1" wrap="square" lIns="91425" tIns="91425" rIns="91425" bIns="91425" anchor="t" anchorCtr="0">
            <a:noAutofit/>
          </a:bodyPr>
          <a:lstStyle/>
          <a:p>
            <a:pPr marL="457200" lvl="0" indent="-304800" algn="l" rtl="0">
              <a:spcBef>
                <a:spcPts val="0"/>
              </a:spcBef>
              <a:spcAft>
                <a:spcPts val="0"/>
              </a:spcAft>
              <a:buSzPts val="1200"/>
              <a:buChar char="●"/>
            </a:pPr>
            <a:r>
              <a:rPr lang="en" sz="1200"/>
              <a:t>Sustainability as a concept is one that is paramount to the industry of hospitality.</a:t>
            </a:r>
            <a:endParaRPr sz="1200"/>
          </a:p>
          <a:p>
            <a:pPr marL="457200" lvl="0" indent="-304800" algn="l" rtl="0">
              <a:spcBef>
                <a:spcPts val="0"/>
              </a:spcBef>
              <a:spcAft>
                <a:spcPts val="0"/>
              </a:spcAft>
              <a:buSzPts val="1200"/>
              <a:buChar char="●"/>
            </a:pPr>
            <a:r>
              <a:rPr lang="en" sz="1200"/>
              <a:t>Implementation of waste reduction and recycling strategies in luxurious hotel</a:t>
            </a:r>
            <a:endParaRPr sz="1200"/>
          </a:p>
          <a:p>
            <a:pPr marL="457200" lvl="0" indent="-304800" algn="l" rtl="0">
              <a:spcBef>
                <a:spcPts val="0"/>
              </a:spcBef>
              <a:spcAft>
                <a:spcPts val="0"/>
              </a:spcAft>
              <a:buSzPts val="1200"/>
              <a:buChar char="●"/>
            </a:pPr>
            <a:r>
              <a:rPr lang="en" sz="1200"/>
              <a:t>Aim of the research: effects of waste management measures on effectiveness and brand image</a:t>
            </a:r>
            <a:endParaRPr sz="1200"/>
          </a:p>
          <a:p>
            <a:pPr marL="457200" lvl="0" indent="-304800" algn="l" rtl="0">
              <a:spcBef>
                <a:spcPts val="0"/>
              </a:spcBef>
              <a:spcAft>
                <a:spcPts val="0"/>
              </a:spcAft>
              <a:buSzPts val="1200"/>
              <a:buChar char="●"/>
            </a:pPr>
            <a:r>
              <a:rPr lang="en" sz="1200"/>
              <a:t>Objectives:</a:t>
            </a:r>
            <a:endParaRPr sz="1200"/>
          </a:p>
          <a:p>
            <a:pPr marL="914400" lvl="1" indent="-304800" algn="l" rtl="0">
              <a:spcBef>
                <a:spcPts val="0"/>
              </a:spcBef>
              <a:spcAft>
                <a:spcPts val="0"/>
              </a:spcAft>
              <a:buSzPts val="1200"/>
              <a:buChar char="○"/>
            </a:pPr>
            <a:r>
              <a:rPr lang="en" sz="1200"/>
              <a:t>Assess current management of waste</a:t>
            </a:r>
            <a:endParaRPr sz="1200"/>
          </a:p>
          <a:p>
            <a:pPr marL="914400" lvl="1" indent="-304800" algn="l" rtl="0">
              <a:spcBef>
                <a:spcPts val="0"/>
              </a:spcBef>
              <a:spcAft>
                <a:spcPts val="0"/>
              </a:spcAft>
              <a:buSzPts val="1200"/>
              <a:buChar char="○"/>
            </a:pPr>
            <a:r>
              <a:rPr lang="en" sz="1200"/>
              <a:t>Identify potential gains both in operations and fiscal aspects</a:t>
            </a:r>
            <a:endParaRPr sz="1200"/>
          </a:p>
          <a:p>
            <a:pPr marL="914400" lvl="1" indent="-304800" algn="l" rtl="0">
              <a:spcBef>
                <a:spcPts val="0"/>
              </a:spcBef>
              <a:spcAft>
                <a:spcPts val="0"/>
              </a:spcAft>
              <a:buSzPts val="1200"/>
              <a:buChar char="○"/>
            </a:pPr>
            <a:r>
              <a:rPr lang="en" sz="1200"/>
              <a:t>Evaluating Guest Perceptions and its relevance to customer loyalty</a:t>
            </a:r>
            <a:endParaRPr sz="1200"/>
          </a:p>
        </p:txBody>
      </p:sp>
      <p:sp>
        <p:nvSpPr>
          <p:cNvPr id="74" name="Google Shape;74;p16"/>
          <p:cNvSpPr txBox="1">
            <a:spLocks noGrp="1"/>
          </p:cNvSpPr>
          <p:nvPr>
            <p:ph type="title"/>
          </p:nvPr>
        </p:nvSpPr>
        <p:spPr>
          <a:xfrm>
            <a:off x="265500" y="-518800"/>
            <a:ext cx="4045200" cy="17103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a:t>Introduction</a:t>
            </a:r>
            <a:endParaRPr/>
          </a:p>
        </p:txBody>
      </p:sp>
      <p:pic>
        <p:nvPicPr>
          <p:cNvPr id="75" name="Google Shape;75;p16"/>
          <p:cNvPicPr preferRelativeResize="0"/>
          <p:nvPr/>
        </p:nvPicPr>
        <p:blipFill rotWithShape="1">
          <a:blip r:embed="rId3">
            <a:alphaModFix/>
          </a:blip>
          <a:srcRect l="23426" r="23847"/>
          <a:stretch/>
        </p:blipFill>
        <p:spPr>
          <a:xfrm>
            <a:off x="4460375" y="190050"/>
            <a:ext cx="4762200" cy="47634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9"/>
        <p:cNvGrpSpPr/>
        <p:nvPr/>
      </p:nvGrpSpPr>
      <p:grpSpPr>
        <a:xfrm>
          <a:off x="0" y="0"/>
          <a:ext cx="0" cy="0"/>
          <a:chOff x="0" y="0"/>
          <a:chExt cx="0" cy="0"/>
        </a:xfrm>
      </p:grpSpPr>
      <p:sp>
        <p:nvSpPr>
          <p:cNvPr id="80" name="Google Shape;80;p17"/>
          <p:cNvSpPr txBox="1">
            <a:spLocks noGrp="1"/>
          </p:cNvSpPr>
          <p:nvPr>
            <p:ph type="body" idx="1"/>
          </p:nvPr>
        </p:nvSpPr>
        <p:spPr>
          <a:xfrm>
            <a:off x="4877475" y="1580425"/>
            <a:ext cx="3981900" cy="1033800"/>
          </a:xfrm>
          <a:prstGeom prst="rect">
            <a:avLst/>
          </a:prstGeom>
        </p:spPr>
        <p:txBody>
          <a:bodyPr spcFirstLastPara="1" wrap="square" lIns="91425" tIns="91425" rIns="91425" bIns="91425" anchor="t" anchorCtr="0">
            <a:noAutofit/>
          </a:bodyPr>
          <a:lstStyle/>
          <a:p>
            <a:pPr marL="457200" lvl="0" indent="-304800" algn="l" rtl="0">
              <a:spcBef>
                <a:spcPts val="0"/>
              </a:spcBef>
              <a:spcAft>
                <a:spcPts val="0"/>
              </a:spcAft>
              <a:buSzPts val="1200"/>
              <a:buChar char="●"/>
            </a:pPr>
            <a:r>
              <a:rPr lang="en"/>
              <a:t>An evaluation of the strategies used in waste management practises in luxury hotels</a:t>
            </a:r>
            <a:endParaRPr/>
          </a:p>
          <a:p>
            <a:pPr marL="457200" lvl="0" indent="-304800" algn="l" rtl="0">
              <a:spcBef>
                <a:spcPts val="0"/>
              </a:spcBef>
              <a:spcAft>
                <a:spcPts val="0"/>
              </a:spcAft>
              <a:buSzPts val="1200"/>
              <a:buChar char="●"/>
            </a:pPr>
            <a:r>
              <a:rPr lang="en"/>
              <a:t>Case Study: Savoy’s zero-waste initiative</a:t>
            </a:r>
            <a:endParaRPr/>
          </a:p>
          <a:p>
            <a:pPr marL="914400" lvl="1" indent="-304800" algn="l" rtl="0">
              <a:spcBef>
                <a:spcPts val="0"/>
              </a:spcBef>
              <a:spcAft>
                <a:spcPts val="0"/>
              </a:spcAft>
              <a:buSzPts val="1200"/>
              <a:buChar char="○"/>
            </a:pPr>
            <a:r>
              <a:rPr lang="en"/>
              <a:t>Zero waste to landfill is the goal that the Council is planning to achieve by the year 2030.</a:t>
            </a:r>
            <a:endParaRPr/>
          </a:p>
          <a:p>
            <a:pPr marL="914400" lvl="1" indent="-304800" algn="l" rtl="0">
              <a:spcBef>
                <a:spcPts val="0"/>
              </a:spcBef>
              <a:spcAft>
                <a:spcPts val="0"/>
              </a:spcAft>
              <a:buSzPts val="1200"/>
              <a:buChar char="○"/>
            </a:pPr>
            <a:r>
              <a:rPr lang="en"/>
              <a:t>Donations of foods to charitable organisations within the station.</a:t>
            </a:r>
            <a:endParaRPr/>
          </a:p>
          <a:p>
            <a:pPr marL="457200" lvl="0" indent="-304800" algn="l" rtl="0">
              <a:spcBef>
                <a:spcPts val="0"/>
              </a:spcBef>
              <a:spcAft>
                <a:spcPts val="0"/>
              </a:spcAft>
              <a:buSzPts val="1200"/>
              <a:buChar char="●"/>
            </a:pPr>
            <a:r>
              <a:rPr lang="en"/>
              <a:t>Case Study: Claridge’s circular economy concept</a:t>
            </a:r>
            <a:endParaRPr/>
          </a:p>
          <a:p>
            <a:pPr marL="914400" lvl="1" indent="-304800" algn="l" rtl="0">
              <a:spcBef>
                <a:spcPts val="0"/>
              </a:spcBef>
              <a:spcAft>
                <a:spcPts val="0"/>
              </a:spcAft>
              <a:buSzPts val="1200"/>
              <a:buChar char="○"/>
            </a:pPr>
            <a:r>
              <a:rPr lang="en"/>
              <a:t>Enable waste minimisation</a:t>
            </a:r>
            <a:endParaRPr/>
          </a:p>
        </p:txBody>
      </p:sp>
      <p:sp>
        <p:nvSpPr>
          <p:cNvPr id="81" name="Google Shape;81;p17"/>
          <p:cNvSpPr txBox="1">
            <a:spLocks noGrp="1"/>
          </p:cNvSpPr>
          <p:nvPr>
            <p:ph type="title"/>
          </p:nvPr>
        </p:nvSpPr>
        <p:spPr>
          <a:xfrm>
            <a:off x="4877475" y="296900"/>
            <a:ext cx="3981900" cy="629100"/>
          </a:xfrm>
          <a:prstGeom prst="rect">
            <a:avLst/>
          </a:prstGeom>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3600"/>
              <a:t>Slide 3: Analysis of Current Practises</a:t>
            </a:r>
            <a:endParaRPr sz="3600"/>
          </a:p>
        </p:txBody>
      </p:sp>
      <p:pic>
        <p:nvPicPr>
          <p:cNvPr id="82" name="Google Shape;82;p17"/>
          <p:cNvPicPr preferRelativeResize="0"/>
          <p:nvPr/>
        </p:nvPicPr>
        <p:blipFill rotWithShape="1">
          <a:blip r:embed="rId3">
            <a:alphaModFix/>
          </a:blip>
          <a:srcRect l="20121" r="28821"/>
          <a:stretch/>
        </p:blipFill>
        <p:spPr>
          <a:xfrm>
            <a:off x="-280400" y="174125"/>
            <a:ext cx="4982775" cy="48169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18"/>
          <p:cNvSpPr txBox="1">
            <a:spLocks noGrp="1"/>
          </p:cNvSpPr>
          <p:nvPr>
            <p:ph type="title"/>
          </p:nvPr>
        </p:nvSpPr>
        <p:spPr>
          <a:xfrm>
            <a:off x="311700" y="555600"/>
            <a:ext cx="4260300" cy="755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Operational and financial benefits</a:t>
            </a:r>
            <a:endParaRPr/>
          </a:p>
        </p:txBody>
      </p:sp>
      <p:sp>
        <p:nvSpPr>
          <p:cNvPr id="88" name="Google Shape;88;p18"/>
          <p:cNvSpPr txBox="1">
            <a:spLocks noGrp="1"/>
          </p:cNvSpPr>
          <p:nvPr>
            <p:ph type="body" idx="1"/>
          </p:nvPr>
        </p:nvSpPr>
        <p:spPr>
          <a:xfrm>
            <a:off x="311700" y="1389600"/>
            <a:ext cx="4260300" cy="3179400"/>
          </a:xfrm>
          <a:prstGeom prst="rect">
            <a:avLst/>
          </a:prstGeom>
        </p:spPr>
        <p:txBody>
          <a:bodyPr spcFirstLastPara="1" wrap="square" lIns="91425" tIns="91425" rIns="91425" bIns="91425" anchor="t" anchorCtr="0">
            <a:noAutofit/>
          </a:bodyPr>
          <a:lstStyle/>
          <a:p>
            <a:pPr marL="457200" lvl="0" indent="-304800" algn="l" rtl="0">
              <a:spcBef>
                <a:spcPts val="0"/>
              </a:spcBef>
              <a:spcAft>
                <a:spcPts val="0"/>
              </a:spcAft>
              <a:buSzPts val="1200"/>
              <a:buChar char="●"/>
            </a:pPr>
            <a:r>
              <a:rPr lang="en"/>
              <a:t>Reduction of waste generated through proper management thus lead to reducing costs</a:t>
            </a:r>
            <a:endParaRPr/>
          </a:p>
          <a:p>
            <a:pPr marL="914400" lvl="1" indent="-304800" algn="l" rtl="0">
              <a:spcBef>
                <a:spcPts val="0"/>
              </a:spcBef>
              <a:spcAft>
                <a:spcPts val="0"/>
              </a:spcAft>
              <a:buSzPts val="1200"/>
              <a:buChar char="○"/>
            </a:pPr>
            <a:r>
              <a:rPr lang="en"/>
              <a:t>Cost savings of up to 30% in waste management costs (Carbon Trust, 2020)</a:t>
            </a:r>
            <a:endParaRPr/>
          </a:p>
          <a:p>
            <a:pPr marL="457200" lvl="0" indent="-304800" algn="l" rtl="0">
              <a:spcBef>
                <a:spcPts val="0"/>
              </a:spcBef>
              <a:spcAft>
                <a:spcPts val="0"/>
              </a:spcAft>
              <a:buSzPts val="1200"/>
              <a:buChar char="●"/>
            </a:pPr>
            <a:r>
              <a:rPr lang="en"/>
              <a:t>Improved operational efficiency through recycling</a:t>
            </a:r>
            <a:endParaRPr/>
          </a:p>
          <a:p>
            <a:pPr marL="457200" lvl="0" indent="-304800" algn="l" rtl="0">
              <a:spcBef>
                <a:spcPts val="0"/>
              </a:spcBef>
              <a:spcAft>
                <a:spcPts val="0"/>
              </a:spcAft>
              <a:buSzPts val="1200"/>
              <a:buChar char="●"/>
            </a:pPr>
            <a:r>
              <a:rPr lang="en"/>
              <a:t>Positive brand image and guest loyalty </a:t>
            </a:r>
            <a:endParaRPr/>
          </a:p>
          <a:p>
            <a:pPr marL="914400" lvl="1" indent="-304800" algn="l" rtl="0">
              <a:spcBef>
                <a:spcPts val="0"/>
              </a:spcBef>
              <a:spcAft>
                <a:spcPts val="0"/>
              </a:spcAft>
              <a:buSzPts val="1200"/>
              <a:buChar char="○"/>
            </a:pPr>
            <a:r>
              <a:rPr lang="en"/>
              <a:t>Aligning with consumer expectations for sustainability</a:t>
            </a:r>
            <a:endParaRPr/>
          </a:p>
        </p:txBody>
      </p:sp>
      <p:pic>
        <p:nvPicPr>
          <p:cNvPr id="89" name="Google Shape;89;p18"/>
          <p:cNvPicPr preferRelativeResize="0"/>
          <p:nvPr/>
        </p:nvPicPr>
        <p:blipFill rotWithShape="1">
          <a:blip r:embed="rId3">
            <a:alphaModFix/>
          </a:blip>
          <a:srcRect l="20715" r="21209"/>
          <a:stretch/>
        </p:blipFill>
        <p:spPr>
          <a:xfrm>
            <a:off x="4682500" y="533400"/>
            <a:ext cx="4157001" cy="4040099"/>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Google Shape;94;p19"/>
          <p:cNvSpPr txBox="1">
            <a:spLocks noGrp="1"/>
          </p:cNvSpPr>
          <p:nvPr>
            <p:ph type="title"/>
          </p:nvPr>
        </p:nvSpPr>
        <p:spPr>
          <a:xfrm>
            <a:off x="6402575" y="475225"/>
            <a:ext cx="2409900" cy="755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Guest Perceptions</a:t>
            </a:r>
            <a:endParaRPr/>
          </a:p>
        </p:txBody>
      </p:sp>
      <p:sp>
        <p:nvSpPr>
          <p:cNvPr id="95" name="Google Shape;95;p19"/>
          <p:cNvSpPr txBox="1">
            <a:spLocks noGrp="1"/>
          </p:cNvSpPr>
          <p:nvPr>
            <p:ph type="body" idx="1"/>
          </p:nvPr>
        </p:nvSpPr>
        <p:spPr>
          <a:xfrm>
            <a:off x="6402575" y="1309225"/>
            <a:ext cx="2409900" cy="3179400"/>
          </a:xfrm>
          <a:prstGeom prst="rect">
            <a:avLst/>
          </a:prstGeom>
        </p:spPr>
        <p:txBody>
          <a:bodyPr spcFirstLastPara="1" wrap="square" lIns="91425" tIns="91425" rIns="91425" bIns="91425" anchor="t" anchorCtr="0">
            <a:noAutofit/>
          </a:bodyPr>
          <a:lstStyle/>
          <a:p>
            <a:pPr marL="457200" lvl="0" indent="-304800" algn="l" rtl="0">
              <a:spcBef>
                <a:spcPts val="0"/>
              </a:spcBef>
              <a:spcAft>
                <a:spcPts val="0"/>
              </a:spcAft>
              <a:buSzPts val="1200"/>
              <a:buChar char="●"/>
            </a:pPr>
            <a:r>
              <a:rPr lang="en"/>
              <a:t>81% of travelers value sustainability in hotel choices (Booking.com, 2022)</a:t>
            </a:r>
            <a:endParaRPr/>
          </a:p>
          <a:p>
            <a:pPr marL="457200" lvl="0" indent="-304800" algn="l" rtl="0">
              <a:spcBef>
                <a:spcPts val="0"/>
              </a:spcBef>
              <a:spcAft>
                <a:spcPts val="0"/>
              </a:spcAft>
              <a:buSzPts val="1200"/>
              <a:buChar char="●"/>
            </a:pPr>
            <a:r>
              <a:rPr lang="en"/>
              <a:t>Examples of engagement strategies</a:t>
            </a:r>
            <a:endParaRPr/>
          </a:p>
          <a:p>
            <a:pPr marL="457200" lvl="0" indent="-304800" algn="l" rtl="0">
              <a:spcBef>
                <a:spcPts val="0"/>
              </a:spcBef>
              <a:spcAft>
                <a:spcPts val="0"/>
              </a:spcAft>
              <a:buSzPts val="1200"/>
              <a:buChar char="●"/>
            </a:pPr>
            <a:r>
              <a:rPr lang="en"/>
              <a:t>    Educational campaigns on sustainability practices</a:t>
            </a:r>
            <a:endParaRPr/>
          </a:p>
          <a:p>
            <a:pPr marL="457200" lvl="0" indent="-304800" algn="l" rtl="0">
              <a:spcBef>
                <a:spcPts val="0"/>
              </a:spcBef>
              <a:spcAft>
                <a:spcPts val="0"/>
              </a:spcAft>
              <a:buSzPts val="1200"/>
              <a:buChar char="●"/>
            </a:pPr>
            <a:r>
              <a:rPr lang="en"/>
              <a:t>Impact on customer loyalty and repeat business</a:t>
            </a:r>
            <a:endParaRPr/>
          </a:p>
          <a:p>
            <a:pPr marL="0" lvl="0" indent="0" algn="l" rtl="0">
              <a:spcBef>
                <a:spcPts val="1600"/>
              </a:spcBef>
              <a:spcAft>
                <a:spcPts val="1600"/>
              </a:spcAft>
              <a:buNone/>
            </a:pPr>
            <a:endParaRPr/>
          </a:p>
        </p:txBody>
      </p:sp>
      <p:pic>
        <p:nvPicPr>
          <p:cNvPr id="96" name="Google Shape;96;p19"/>
          <p:cNvPicPr preferRelativeResize="0"/>
          <p:nvPr/>
        </p:nvPicPr>
        <p:blipFill>
          <a:blip r:embed="rId3">
            <a:alphaModFix/>
          </a:blip>
          <a:stretch>
            <a:fillRect/>
          </a:stretch>
        </p:blipFill>
        <p:spPr>
          <a:xfrm>
            <a:off x="152400" y="533400"/>
            <a:ext cx="6097778" cy="4154619"/>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20"/>
          <p:cNvSpPr txBox="1">
            <a:spLocks noGrp="1"/>
          </p:cNvSpPr>
          <p:nvPr>
            <p:ph type="title"/>
          </p:nvPr>
        </p:nvSpPr>
        <p:spPr>
          <a:xfrm>
            <a:off x="311700" y="555600"/>
            <a:ext cx="4148700" cy="755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Future Policy Developments</a:t>
            </a:r>
            <a:endParaRPr/>
          </a:p>
        </p:txBody>
      </p:sp>
      <p:sp>
        <p:nvSpPr>
          <p:cNvPr id="102" name="Google Shape;102;p20"/>
          <p:cNvSpPr txBox="1">
            <a:spLocks noGrp="1"/>
          </p:cNvSpPr>
          <p:nvPr>
            <p:ph type="body" idx="1"/>
          </p:nvPr>
        </p:nvSpPr>
        <p:spPr>
          <a:xfrm>
            <a:off x="311700" y="1389600"/>
            <a:ext cx="4260300" cy="3179400"/>
          </a:xfrm>
          <a:prstGeom prst="rect">
            <a:avLst/>
          </a:prstGeom>
        </p:spPr>
        <p:txBody>
          <a:bodyPr spcFirstLastPara="1" wrap="square" lIns="91425" tIns="91425" rIns="91425" bIns="91425" anchor="t" anchorCtr="0">
            <a:noAutofit/>
          </a:bodyPr>
          <a:lstStyle/>
          <a:p>
            <a:pPr marL="457200" lvl="0" indent="-304800" algn="l" rtl="0">
              <a:spcBef>
                <a:spcPts val="0"/>
              </a:spcBef>
              <a:spcAft>
                <a:spcPts val="0"/>
              </a:spcAft>
              <a:buSzPts val="1200"/>
              <a:buChar char="●"/>
            </a:pPr>
            <a:r>
              <a:rPr lang="en"/>
              <a:t>Lack of authoritative guidelines regarding waste disposal within the government institutions</a:t>
            </a:r>
            <a:endParaRPr/>
          </a:p>
          <a:p>
            <a:pPr marL="457200" lvl="0" indent="-304800" algn="l" rtl="0">
              <a:spcBef>
                <a:spcPts val="0"/>
              </a:spcBef>
              <a:spcAft>
                <a:spcPts val="0"/>
              </a:spcAft>
              <a:buSzPts val="1200"/>
              <a:buChar char="●"/>
            </a:pPr>
            <a:r>
              <a:rPr lang="en"/>
              <a:t>Opportunity for rewards for hotels engaging in sustainable practises</a:t>
            </a:r>
            <a:endParaRPr/>
          </a:p>
          <a:p>
            <a:pPr marL="457200" lvl="0" indent="-304800" algn="l" rtl="0">
              <a:spcBef>
                <a:spcPts val="0"/>
              </a:spcBef>
              <a:spcAft>
                <a:spcPts val="0"/>
              </a:spcAft>
              <a:buSzPts val="1200"/>
              <a:buChar char="●"/>
            </a:pPr>
            <a:r>
              <a:rPr lang="en"/>
              <a:t>Promoting conformity to environmental standards</a:t>
            </a:r>
            <a:endParaRPr/>
          </a:p>
          <a:p>
            <a:pPr marL="457200" lvl="0" indent="-304800" algn="l" rtl="0">
              <a:spcBef>
                <a:spcPts val="0"/>
              </a:spcBef>
              <a:spcAft>
                <a:spcPts val="0"/>
              </a:spcAft>
              <a:buSzPts val="1200"/>
              <a:buChar char="●"/>
            </a:pPr>
            <a:r>
              <a:rPr lang="en"/>
              <a:t>Positive ways of impression of organisations and their adherence to transparency and accountability in reporting</a:t>
            </a:r>
            <a:endParaRPr/>
          </a:p>
        </p:txBody>
      </p:sp>
      <p:pic>
        <p:nvPicPr>
          <p:cNvPr id="103" name="Google Shape;103;p20"/>
          <p:cNvPicPr preferRelativeResize="0"/>
          <p:nvPr/>
        </p:nvPicPr>
        <p:blipFill>
          <a:blip r:embed="rId3">
            <a:alphaModFix/>
          </a:blip>
          <a:stretch>
            <a:fillRect/>
          </a:stretch>
        </p:blipFill>
        <p:spPr>
          <a:xfrm>
            <a:off x="4460400" y="606913"/>
            <a:ext cx="4267199" cy="3929681"/>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21"/>
          <p:cNvSpPr txBox="1">
            <a:spLocks noGrp="1"/>
          </p:cNvSpPr>
          <p:nvPr>
            <p:ph type="body" idx="1"/>
          </p:nvPr>
        </p:nvSpPr>
        <p:spPr>
          <a:xfrm>
            <a:off x="5669525" y="1399050"/>
            <a:ext cx="2808000" cy="3179400"/>
          </a:xfrm>
          <a:prstGeom prst="rect">
            <a:avLst/>
          </a:prstGeom>
        </p:spPr>
        <p:txBody>
          <a:bodyPr spcFirstLastPara="1" wrap="square" lIns="91425" tIns="91425" rIns="91425" bIns="91425" anchor="t" anchorCtr="0">
            <a:noAutofit/>
          </a:bodyPr>
          <a:lstStyle/>
          <a:p>
            <a:pPr marL="457200" lvl="0" indent="-304800" algn="l" rtl="0">
              <a:spcBef>
                <a:spcPts val="0"/>
              </a:spcBef>
              <a:spcAft>
                <a:spcPts val="0"/>
              </a:spcAft>
              <a:buSzPts val="1200"/>
              <a:buChar char="●"/>
            </a:pPr>
            <a:r>
              <a:rPr lang="en"/>
              <a:t>Conducting comprehensive waste audits</a:t>
            </a:r>
            <a:endParaRPr/>
          </a:p>
          <a:p>
            <a:pPr marL="457200" lvl="0" indent="-304800" algn="l" rtl="0">
              <a:spcBef>
                <a:spcPts val="0"/>
              </a:spcBef>
              <a:spcAft>
                <a:spcPts val="0"/>
              </a:spcAft>
              <a:buSzPts val="1200"/>
              <a:buChar char="●"/>
            </a:pPr>
            <a:r>
              <a:rPr lang="en"/>
              <a:t>Tailoring recycling programs based on waste composition</a:t>
            </a:r>
            <a:endParaRPr/>
          </a:p>
          <a:p>
            <a:pPr marL="457200" lvl="0" indent="-304800" algn="l" rtl="0">
              <a:spcBef>
                <a:spcPts val="0"/>
              </a:spcBef>
              <a:spcAft>
                <a:spcPts val="0"/>
              </a:spcAft>
              <a:buSzPts val="1200"/>
              <a:buChar char="●"/>
            </a:pPr>
            <a:r>
              <a:rPr lang="en"/>
              <a:t>Partnering with local charities and sustainable suppliers</a:t>
            </a:r>
            <a:endParaRPr/>
          </a:p>
          <a:p>
            <a:pPr marL="457200" lvl="0" indent="-304800" algn="l" rtl="0">
              <a:spcBef>
                <a:spcPts val="0"/>
              </a:spcBef>
              <a:spcAft>
                <a:spcPts val="0"/>
              </a:spcAft>
              <a:buSzPts val="1200"/>
              <a:buChar char="●"/>
            </a:pPr>
            <a:r>
              <a:rPr lang="en"/>
              <a:t>Engaging guests through awareness campaigns</a:t>
            </a:r>
            <a:endParaRPr/>
          </a:p>
        </p:txBody>
      </p:sp>
      <p:sp>
        <p:nvSpPr>
          <p:cNvPr id="109" name="Google Shape;109;p21"/>
          <p:cNvSpPr txBox="1">
            <a:spLocks noGrp="1"/>
          </p:cNvSpPr>
          <p:nvPr>
            <p:ph type="title"/>
          </p:nvPr>
        </p:nvSpPr>
        <p:spPr>
          <a:xfrm>
            <a:off x="5669525" y="565050"/>
            <a:ext cx="2808000" cy="755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Ways to Manage Wastes</a:t>
            </a:r>
            <a:endParaRPr/>
          </a:p>
        </p:txBody>
      </p:sp>
      <p:pic>
        <p:nvPicPr>
          <p:cNvPr id="110" name="Google Shape;110;p21"/>
          <p:cNvPicPr preferRelativeResize="0"/>
          <p:nvPr/>
        </p:nvPicPr>
        <p:blipFill rotWithShape="1">
          <a:blip r:embed="rId3">
            <a:alphaModFix/>
          </a:blip>
          <a:srcRect l="21773" r="22266"/>
          <a:stretch/>
        </p:blipFill>
        <p:spPr>
          <a:xfrm>
            <a:off x="327125" y="282525"/>
            <a:ext cx="5116701" cy="4572026"/>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22"/>
          <p:cNvSpPr txBox="1">
            <a:spLocks noGrp="1"/>
          </p:cNvSpPr>
          <p:nvPr>
            <p:ph type="body" idx="1"/>
          </p:nvPr>
        </p:nvSpPr>
        <p:spPr>
          <a:xfrm>
            <a:off x="311700" y="1389600"/>
            <a:ext cx="3331500" cy="3179400"/>
          </a:xfrm>
          <a:prstGeom prst="rect">
            <a:avLst/>
          </a:prstGeom>
        </p:spPr>
        <p:txBody>
          <a:bodyPr spcFirstLastPara="1" wrap="square" lIns="91425" tIns="91425" rIns="91425" bIns="91425" anchor="t" anchorCtr="0">
            <a:noAutofit/>
          </a:bodyPr>
          <a:lstStyle/>
          <a:p>
            <a:pPr marL="457200" lvl="0" indent="-304800" algn="l" rtl="0">
              <a:spcBef>
                <a:spcPts val="0"/>
              </a:spcBef>
              <a:spcAft>
                <a:spcPts val="0"/>
              </a:spcAft>
              <a:buSzPts val="1200"/>
              <a:buChar char="●"/>
            </a:pPr>
            <a:r>
              <a:rPr lang="en"/>
              <a:t>Examples of sustainable practices</a:t>
            </a:r>
            <a:endParaRPr/>
          </a:p>
          <a:p>
            <a:pPr marL="914400" lvl="1" indent="-304800" algn="l" rtl="0">
              <a:spcBef>
                <a:spcPts val="0"/>
              </a:spcBef>
              <a:spcAft>
                <a:spcPts val="0"/>
              </a:spcAft>
              <a:buSzPts val="1200"/>
              <a:buChar char="○"/>
            </a:pPr>
            <a:r>
              <a:rPr lang="en"/>
              <a:t>Refillable toiletries to minimize plastic waste</a:t>
            </a:r>
            <a:endParaRPr/>
          </a:p>
          <a:p>
            <a:pPr marL="914400" lvl="1" indent="-304800" algn="l" rtl="0">
              <a:spcBef>
                <a:spcPts val="0"/>
              </a:spcBef>
              <a:spcAft>
                <a:spcPts val="0"/>
              </a:spcAft>
              <a:buSzPts val="1200"/>
              <a:buChar char="○"/>
            </a:pPr>
            <a:r>
              <a:rPr lang="en"/>
              <a:t>Waste-to-energy systems for energy generation</a:t>
            </a:r>
            <a:endParaRPr/>
          </a:p>
          <a:p>
            <a:pPr marL="457200" lvl="0" indent="-304800" algn="l" rtl="0">
              <a:spcBef>
                <a:spcPts val="0"/>
              </a:spcBef>
              <a:spcAft>
                <a:spcPts val="0"/>
              </a:spcAft>
              <a:buSzPts val="1200"/>
              <a:buChar char="●"/>
            </a:pPr>
            <a:r>
              <a:rPr lang="en"/>
              <a:t>Importance of designing operations to minimize waste</a:t>
            </a:r>
            <a:endParaRPr/>
          </a:p>
          <a:p>
            <a:pPr marL="0" lvl="0" indent="0" algn="l" rtl="0">
              <a:spcBef>
                <a:spcPts val="1600"/>
              </a:spcBef>
              <a:spcAft>
                <a:spcPts val="1600"/>
              </a:spcAft>
              <a:buNone/>
            </a:pPr>
            <a:endParaRPr/>
          </a:p>
        </p:txBody>
      </p:sp>
      <p:sp>
        <p:nvSpPr>
          <p:cNvPr id="116" name="Google Shape;116;p22"/>
          <p:cNvSpPr txBox="1">
            <a:spLocks noGrp="1"/>
          </p:cNvSpPr>
          <p:nvPr>
            <p:ph type="title"/>
          </p:nvPr>
        </p:nvSpPr>
        <p:spPr>
          <a:xfrm>
            <a:off x="311700" y="555600"/>
            <a:ext cx="3639600" cy="755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Circular Economy Principles</a:t>
            </a:r>
            <a:endParaRPr/>
          </a:p>
        </p:txBody>
      </p:sp>
      <p:pic>
        <p:nvPicPr>
          <p:cNvPr id="117" name="Google Shape;117;p22"/>
          <p:cNvPicPr preferRelativeResize="0"/>
          <p:nvPr/>
        </p:nvPicPr>
        <p:blipFill>
          <a:blip r:embed="rId3">
            <a:alphaModFix/>
          </a:blip>
          <a:stretch>
            <a:fillRect/>
          </a:stretch>
        </p:blipFill>
        <p:spPr>
          <a:xfrm>
            <a:off x="3875100" y="609600"/>
            <a:ext cx="4887900" cy="372064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p23"/>
          <p:cNvSpPr txBox="1">
            <a:spLocks noGrp="1"/>
          </p:cNvSpPr>
          <p:nvPr>
            <p:ph type="title"/>
          </p:nvPr>
        </p:nvSpPr>
        <p:spPr>
          <a:xfrm>
            <a:off x="4808625" y="565050"/>
            <a:ext cx="3374100" cy="755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Guest Engagement Strategies</a:t>
            </a:r>
            <a:endParaRPr/>
          </a:p>
        </p:txBody>
      </p:sp>
      <p:sp>
        <p:nvSpPr>
          <p:cNvPr id="123" name="Google Shape;123;p23"/>
          <p:cNvSpPr txBox="1">
            <a:spLocks noGrp="1"/>
          </p:cNvSpPr>
          <p:nvPr>
            <p:ph type="body" idx="1"/>
          </p:nvPr>
        </p:nvSpPr>
        <p:spPr>
          <a:xfrm>
            <a:off x="4808725" y="1399050"/>
            <a:ext cx="3374100" cy="3179400"/>
          </a:xfrm>
          <a:prstGeom prst="rect">
            <a:avLst/>
          </a:prstGeom>
        </p:spPr>
        <p:txBody>
          <a:bodyPr spcFirstLastPara="1" wrap="square" lIns="91425" tIns="91425" rIns="91425" bIns="91425" anchor="t" anchorCtr="0">
            <a:noAutofit/>
          </a:bodyPr>
          <a:lstStyle/>
          <a:p>
            <a:pPr marL="457200" lvl="0" indent="-304800" algn="l" rtl="0">
              <a:spcBef>
                <a:spcPts val="0"/>
              </a:spcBef>
              <a:spcAft>
                <a:spcPts val="0"/>
              </a:spcAft>
              <a:buSzPts val="1200"/>
              <a:buChar char="●"/>
            </a:pPr>
            <a:r>
              <a:rPr lang="en"/>
              <a:t>Incorporating sustainability into branding and marketing</a:t>
            </a:r>
            <a:endParaRPr/>
          </a:p>
          <a:p>
            <a:pPr marL="457200" lvl="0" indent="-304800" algn="l" rtl="0">
              <a:spcBef>
                <a:spcPts val="0"/>
              </a:spcBef>
              <a:spcAft>
                <a:spcPts val="0"/>
              </a:spcAft>
              <a:buSzPts val="1200"/>
              <a:buChar char="●"/>
            </a:pPr>
            <a:r>
              <a:rPr lang="en"/>
              <a:t>Offering incentives for eco-friendly choices (e.g., discounts for opting out of housekeeping)</a:t>
            </a:r>
            <a:endParaRPr/>
          </a:p>
          <a:p>
            <a:pPr marL="457200" lvl="0" indent="-304800" algn="l" rtl="0">
              <a:spcBef>
                <a:spcPts val="0"/>
              </a:spcBef>
              <a:spcAft>
                <a:spcPts val="0"/>
              </a:spcAft>
              <a:buSzPts val="1200"/>
              <a:buChar char="●"/>
            </a:pPr>
            <a:r>
              <a:rPr lang="en"/>
              <a:t>Fostering community responsibility among guests</a:t>
            </a:r>
            <a:endParaRPr/>
          </a:p>
          <a:p>
            <a:pPr marL="457200" lvl="0" indent="-304800" algn="l" rtl="0">
              <a:spcBef>
                <a:spcPts val="0"/>
              </a:spcBef>
              <a:spcAft>
                <a:spcPts val="0"/>
              </a:spcAft>
              <a:buSzPts val="1200"/>
              <a:buChar char="●"/>
            </a:pPr>
            <a:r>
              <a:rPr lang="en"/>
              <a:t>Enhancing hotel appeal to eco-conscious travelers</a:t>
            </a:r>
            <a:endParaRPr/>
          </a:p>
        </p:txBody>
      </p:sp>
      <p:pic>
        <p:nvPicPr>
          <p:cNvPr id="124" name="Google Shape;124;p23"/>
          <p:cNvPicPr preferRelativeResize="0"/>
          <p:nvPr/>
        </p:nvPicPr>
        <p:blipFill>
          <a:blip r:embed="rId3">
            <a:alphaModFix/>
          </a:blip>
          <a:stretch>
            <a:fillRect/>
          </a:stretch>
        </p:blipFill>
        <p:spPr>
          <a:xfrm>
            <a:off x="152400" y="838200"/>
            <a:ext cx="4503825" cy="300855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24"/>
          <p:cNvSpPr txBox="1">
            <a:spLocks noGrp="1"/>
          </p:cNvSpPr>
          <p:nvPr>
            <p:ph type="body" idx="1"/>
          </p:nvPr>
        </p:nvSpPr>
        <p:spPr>
          <a:xfrm>
            <a:off x="311700" y="3310225"/>
            <a:ext cx="8234100" cy="1716000"/>
          </a:xfrm>
          <a:prstGeom prst="rect">
            <a:avLst/>
          </a:prstGeom>
        </p:spPr>
        <p:txBody>
          <a:bodyPr spcFirstLastPara="1" wrap="square" lIns="91425" tIns="91425" rIns="91425" bIns="91425" anchor="t" anchorCtr="0">
            <a:noAutofit/>
          </a:bodyPr>
          <a:lstStyle/>
          <a:p>
            <a:pPr marL="457200" lvl="0" indent="-304800" algn="l" rtl="0">
              <a:spcBef>
                <a:spcPts val="0"/>
              </a:spcBef>
              <a:spcAft>
                <a:spcPts val="0"/>
              </a:spcAft>
              <a:buSzPts val="1200"/>
              <a:buChar char="●"/>
            </a:pPr>
            <a:r>
              <a:rPr lang="en"/>
              <a:t>Summary of key findings:</a:t>
            </a:r>
            <a:endParaRPr/>
          </a:p>
          <a:p>
            <a:pPr marL="914400" lvl="1" indent="-304800" algn="l" rtl="0">
              <a:spcBef>
                <a:spcPts val="0"/>
              </a:spcBef>
              <a:spcAft>
                <a:spcPts val="0"/>
              </a:spcAft>
              <a:buSzPts val="1200"/>
              <a:buChar char="○"/>
            </a:pPr>
            <a:r>
              <a:rPr lang="en"/>
              <a:t>Operational efficiency</a:t>
            </a:r>
            <a:endParaRPr/>
          </a:p>
          <a:p>
            <a:pPr marL="914400" lvl="1" indent="-304800" algn="l" rtl="0">
              <a:spcBef>
                <a:spcPts val="0"/>
              </a:spcBef>
              <a:spcAft>
                <a:spcPts val="0"/>
              </a:spcAft>
              <a:buSzPts val="1200"/>
              <a:buChar char="○"/>
            </a:pPr>
            <a:r>
              <a:rPr lang="en"/>
              <a:t>Financial benefits</a:t>
            </a:r>
            <a:endParaRPr/>
          </a:p>
          <a:p>
            <a:pPr marL="914400" lvl="1" indent="-304800" algn="l" rtl="0">
              <a:spcBef>
                <a:spcPts val="0"/>
              </a:spcBef>
              <a:spcAft>
                <a:spcPts val="0"/>
              </a:spcAft>
              <a:buSzPts val="1200"/>
              <a:buChar char="○"/>
            </a:pPr>
            <a:r>
              <a:rPr lang="en"/>
              <a:t>Positive guest perceptions</a:t>
            </a:r>
            <a:endParaRPr/>
          </a:p>
          <a:p>
            <a:pPr marL="457200" lvl="0" indent="-304800" algn="l" rtl="0">
              <a:spcBef>
                <a:spcPts val="0"/>
              </a:spcBef>
              <a:spcAft>
                <a:spcPts val="0"/>
              </a:spcAft>
              <a:buSzPts val="1200"/>
              <a:buChar char="●"/>
            </a:pPr>
            <a:r>
              <a:rPr lang="en"/>
              <a:t>Call to action for luxury hotels to prioritize sustainability</a:t>
            </a:r>
            <a:endParaRPr/>
          </a:p>
        </p:txBody>
      </p:sp>
      <p:sp>
        <p:nvSpPr>
          <p:cNvPr id="130" name="Google Shape;130;p24"/>
          <p:cNvSpPr txBox="1">
            <a:spLocks noGrp="1"/>
          </p:cNvSpPr>
          <p:nvPr>
            <p:ph type="title"/>
          </p:nvPr>
        </p:nvSpPr>
        <p:spPr>
          <a:xfrm>
            <a:off x="311700" y="2384400"/>
            <a:ext cx="2808000" cy="755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Conclusion</a:t>
            </a:r>
            <a:endParaRPr/>
          </a:p>
        </p:txBody>
      </p:sp>
      <p:pic>
        <p:nvPicPr>
          <p:cNvPr id="131" name="Google Shape;131;p24"/>
          <p:cNvPicPr preferRelativeResize="0"/>
          <p:nvPr/>
        </p:nvPicPr>
        <p:blipFill rotWithShape="1">
          <a:blip r:embed="rId3">
            <a:alphaModFix/>
          </a:blip>
          <a:srcRect t="26222" b="17936"/>
          <a:stretch/>
        </p:blipFill>
        <p:spPr>
          <a:xfrm>
            <a:off x="311700" y="-216400"/>
            <a:ext cx="8528701" cy="258515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p25"/>
          <p:cNvSpPr txBox="1">
            <a:spLocks noGrp="1"/>
          </p:cNvSpPr>
          <p:nvPr>
            <p:ph type="title"/>
          </p:nvPr>
        </p:nvSpPr>
        <p:spPr>
          <a:xfrm>
            <a:off x="294300" y="-130200"/>
            <a:ext cx="8555400" cy="755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References</a:t>
            </a:r>
            <a:endParaRPr/>
          </a:p>
        </p:txBody>
      </p:sp>
      <p:sp>
        <p:nvSpPr>
          <p:cNvPr id="137" name="Google Shape;137;p25"/>
          <p:cNvSpPr txBox="1">
            <a:spLocks noGrp="1"/>
          </p:cNvSpPr>
          <p:nvPr>
            <p:ph type="body" idx="1"/>
          </p:nvPr>
        </p:nvSpPr>
        <p:spPr>
          <a:xfrm>
            <a:off x="311700" y="551400"/>
            <a:ext cx="8538000" cy="3179400"/>
          </a:xfrm>
          <a:prstGeom prst="rect">
            <a:avLst/>
          </a:prstGeom>
        </p:spPr>
        <p:txBody>
          <a:bodyPr spcFirstLastPara="1" wrap="square" lIns="91425" tIns="91425" rIns="91425" bIns="91425" anchor="t" anchorCtr="0">
            <a:noAutofit/>
          </a:bodyPr>
          <a:lstStyle/>
          <a:p>
            <a:pPr marL="0" lvl="0" indent="0" algn="l" rtl="0">
              <a:lnSpc>
                <a:spcPct val="100000"/>
              </a:lnSpc>
              <a:spcBef>
                <a:spcPts val="0"/>
              </a:spcBef>
              <a:spcAft>
                <a:spcPts val="0"/>
              </a:spcAft>
              <a:buNone/>
            </a:pPr>
            <a:r>
              <a:rPr lang="en" sz="600">
                <a:latin typeface="Arial"/>
                <a:ea typeface="Arial"/>
                <a:cs typeface="Arial"/>
                <a:sym typeface="Arial"/>
              </a:rPr>
              <a:t>Akter, M.S. and Sarkar, A., (2024). From Waste to Resource: Circular Waste Management and. Application of Waste-to-Energy Innovations in Tourism, p.75.</a:t>
            </a:r>
            <a:endParaRPr sz="600">
              <a:latin typeface="Arial"/>
              <a:ea typeface="Arial"/>
              <a:cs typeface="Arial"/>
              <a:sym typeface="Arial"/>
            </a:endParaRPr>
          </a:p>
          <a:p>
            <a:pPr marL="0" lvl="0" indent="0" algn="l" rtl="0">
              <a:lnSpc>
                <a:spcPct val="100000"/>
              </a:lnSpc>
              <a:spcBef>
                <a:spcPts val="1600"/>
              </a:spcBef>
              <a:spcAft>
                <a:spcPts val="0"/>
              </a:spcAft>
              <a:buNone/>
            </a:pPr>
            <a:r>
              <a:rPr lang="en" sz="600">
                <a:latin typeface="Arial"/>
                <a:ea typeface="Arial"/>
                <a:cs typeface="Arial"/>
                <a:sym typeface="Arial"/>
              </a:rPr>
              <a:t>Boakye, D.J., Tingbani, I., Ahinful, G., Damoah, I. and Tauringana, V., (2020). Sustainable environmental practices and financial performance: Evidence from listed small and medium‐sized enterprise in the United Kingdom. Business Strategy and the Environment, 29(6), pp.2583-2602.</a:t>
            </a:r>
            <a:endParaRPr sz="600">
              <a:latin typeface="Arial"/>
              <a:ea typeface="Arial"/>
              <a:cs typeface="Arial"/>
              <a:sym typeface="Arial"/>
            </a:endParaRPr>
          </a:p>
          <a:p>
            <a:pPr marL="0" lvl="0" indent="0" algn="l" rtl="0">
              <a:lnSpc>
                <a:spcPct val="100000"/>
              </a:lnSpc>
              <a:spcBef>
                <a:spcPts val="1600"/>
              </a:spcBef>
              <a:spcAft>
                <a:spcPts val="0"/>
              </a:spcAft>
              <a:buNone/>
            </a:pPr>
            <a:r>
              <a:rPr lang="en" sz="600">
                <a:latin typeface="Arial"/>
                <a:ea typeface="Arial"/>
                <a:cs typeface="Arial"/>
                <a:sym typeface="Arial"/>
              </a:rPr>
              <a:t>Booking.com (2024) Latest Booking.com Sustainable Travel Data reveals ongoing challenges for consumers &amp; highlights a heightened opportunity for cross-industry collaboration. Available at: https://news.booking.com/latest-bookingcom-sustainable-travel-data-reveals-ongoing-challenges-for-consumers--highlights-a-heightened-opportunity-for-cross-industry-collaboration/ (Accessed: 16 October 2024). </a:t>
            </a:r>
            <a:endParaRPr sz="600">
              <a:latin typeface="Arial"/>
              <a:ea typeface="Arial"/>
              <a:cs typeface="Arial"/>
              <a:sym typeface="Arial"/>
            </a:endParaRPr>
          </a:p>
          <a:p>
            <a:pPr marL="0" lvl="0" indent="0" algn="l" rtl="0">
              <a:lnSpc>
                <a:spcPct val="100000"/>
              </a:lnSpc>
              <a:spcBef>
                <a:spcPts val="1600"/>
              </a:spcBef>
              <a:spcAft>
                <a:spcPts val="0"/>
              </a:spcAft>
              <a:buNone/>
            </a:pPr>
            <a:r>
              <a:rPr lang="en" sz="600">
                <a:latin typeface="Arial"/>
                <a:ea typeface="Arial"/>
                <a:cs typeface="Arial"/>
                <a:sym typeface="Arial"/>
              </a:rPr>
              <a:t>Burgess, M., Holmes, H., Sharmina, M. and Shaver, M.P., (2021). The future of UK plastics recycling: one bin to rule them all. Resources, Conservation and Recycling, 164, p.105191.</a:t>
            </a:r>
            <a:endParaRPr sz="600">
              <a:latin typeface="Arial"/>
              <a:ea typeface="Arial"/>
              <a:cs typeface="Arial"/>
              <a:sym typeface="Arial"/>
            </a:endParaRPr>
          </a:p>
          <a:p>
            <a:pPr marL="0" lvl="0" indent="0" algn="l" rtl="0">
              <a:lnSpc>
                <a:spcPct val="100000"/>
              </a:lnSpc>
              <a:spcBef>
                <a:spcPts val="1600"/>
              </a:spcBef>
              <a:spcAft>
                <a:spcPts val="0"/>
              </a:spcAft>
              <a:buNone/>
            </a:pPr>
            <a:r>
              <a:rPr lang="en" sz="600">
                <a:latin typeface="Arial"/>
                <a:ea typeface="Arial"/>
                <a:cs typeface="Arial"/>
                <a:sym typeface="Arial"/>
              </a:rPr>
              <a:t>Bux, C. and Amicarelli, V., (2023). Circular economy and sustainable strategies in the hospitality industry: Current trends and empirical implications. Tourism and Hospitality Research, 23(4), pp.624-636.</a:t>
            </a:r>
            <a:endParaRPr sz="600">
              <a:latin typeface="Arial"/>
              <a:ea typeface="Arial"/>
              <a:cs typeface="Arial"/>
              <a:sym typeface="Arial"/>
            </a:endParaRPr>
          </a:p>
          <a:p>
            <a:pPr marL="0" lvl="0" indent="0" algn="l" rtl="0">
              <a:lnSpc>
                <a:spcPct val="100000"/>
              </a:lnSpc>
              <a:spcBef>
                <a:spcPts val="1600"/>
              </a:spcBef>
              <a:spcAft>
                <a:spcPts val="0"/>
              </a:spcAft>
              <a:buNone/>
            </a:pPr>
            <a:r>
              <a:rPr lang="en" sz="600">
                <a:latin typeface="Arial"/>
                <a:ea typeface="Arial"/>
                <a:cs typeface="Arial"/>
                <a:sym typeface="Arial"/>
              </a:rPr>
              <a:t>Camilleri, M.A., (2022). Strategic attributions of corporate social responsibility and environmental management: The business case for doing well by doing good!. Sustainable Development, 30(3), pp.409-422.</a:t>
            </a:r>
            <a:endParaRPr sz="600">
              <a:latin typeface="Arial"/>
              <a:ea typeface="Arial"/>
              <a:cs typeface="Arial"/>
              <a:sym typeface="Arial"/>
            </a:endParaRPr>
          </a:p>
          <a:p>
            <a:pPr marL="0" lvl="0" indent="0" algn="l" rtl="0">
              <a:lnSpc>
                <a:spcPct val="100000"/>
              </a:lnSpc>
              <a:spcBef>
                <a:spcPts val="1600"/>
              </a:spcBef>
              <a:spcAft>
                <a:spcPts val="0"/>
              </a:spcAft>
              <a:buNone/>
            </a:pPr>
            <a:r>
              <a:rPr lang="en" sz="600">
                <a:latin typeface="Arial"/>
                <a:ea typeface="Arial"/>
                <a:cs typeface="Arial"/>
                <a:sym typeface="Arial"/>
              </a:rPr>
              <a:t>de Visser-Amundson, A., (2022). A multi-stakeholder partnership to fight food waste in the hospitality industry: A contribution to the United Nations Sustainable Development Goals 12 and 17. Journal of Sustainable Tourism, 30(10), pp.2448-2475.</a:t>
            </a:r>
            <a:endParaRPr sz="600">
              <a:latin typeface="Arial"/>
              <a:ea typeface="Arial"/>
              <a:cs typeface="Arial"/>
              <a:sym typeface="Arial"/>
            </a:endParaRPr>
          </a:p>
          <a:p>
            <a:pPr marL="0" lvl="0" indent="0" algn="l" rtl="0">
              <a:lnSpc>
                <a:spcPct val="100000"/>
              </a:lnSpc>
              <a:spcBef>
                <a:spcPts val="1600"/>
              </a:spcBef>
              <a:spcAft>
                <a:spcPts val="0"/>
              </a:spcAft>
              <a:buNone/>
            </a:pPr>
            <a:r>
              <a:rPr lang="en" sz="600">
                <a:latin typeface="Arial"/>
                <a:ea typeface="Arial"/>
                <a:cs typeface="Arial"/>
                <a:sym typeface="Arial"/>
              </a:rPr>
              <a:t>Fidelis, R., Guerreiro, E.D.R., Horst, D.J., Ramos, G.M., de Oliveira, B.R. and de Andrade Junior, P.P., (2023). Municipal solid waste management with recyclable potential in developing countries: Current scenario and future perspectives. Waste Management &amp; Research, 41(9), pp.1399-1419.</a:t>
            </a:r>
            <a:endParaRPr sz="600">
              <a:latin typeface="Arial"/>
              <a:ea typeface="Arial"/>
              <a:cs typeface="Arial"/>
              <a:sym typeface="Arial"/>
            </a:endParaRPr>
          </a:p>
          <a:p>
            <a:pPr marL="0" lvl="0" indent="0" algn="l" rtl="0">
              <a:lnSpc>
                <a:spcPct val="100000"/>
              </a:lnSpc>
              <a:spcBef>
                <a:spcPts val="1600"/>
              </a:spcBef>
              <a:spcAft>
                <a:spcPts val="0"/>
              </a:spcAft>
              <a:buNone/>
            </a:pPr>
            <a:r>
              <a:rPr lang="en" sz="600">
                <a:latin typeface="Arial"/>
                <a:ea typeface="Arial"/>
                <a:cs typeface="Arial"/>
                <a:sym typeface="Arial"/>
              </a:rPr>
              <a:t>Filimonau, V. and De Coteau, D.A. (2019) ‘Food Waste Management in hospitality operations: A critical review’, Tourism Management, 71, pp. 234–245. doi:10.1016/j.tourman.2018.10.009. </a:t>
            </a:r>
            <a:endParaRPr sz="600">
              <a:latin typeface="Arial"/>
              <a:ea typeface="Arial"/>
              <a:cs typeface="Arial"/>
              <a:sym typeface="Arial"/>
            </a:endParaRPr>
          </a:p>
          <a:p>
            <a:pPr marL="0" lvl="0" indent="0" algn="l" rtl="0">
              <a:lnSpc>
                <a:spcPct val="100000"/>
              </a:lnSpc>
              <a:spcBef>
                <a:spcPts val="1600"/>
              </a:spcBef>
              <a:spcAft>
                <a:spcPts val="0"/>
              </a:spcAft>
              <a:buNone/>
            </a:pPr>
            <a:r>
              <a:rPr lang="en" sz="600">
                <a:latin typeface="Arial"/>
                <a:ea typeface="Arial"/>
                <a:cs typeface="Arial"/>
                <a:sym typeface="Arial"/>
              </a:rPr>
              <a:t>Gov.uk (2024) Resources and waste strategy for England. Available at: https://www.gov.uk/government/publications/resources-and-waste-strategy-for-england (Accessed: 16 October 2024). </a:t>
            </a:r>
            <a:endParaRPr sz="600">
              <a:latin typeface="Arial"/>
              <a:ea typeface="Arial"/>
              <a:cs typeface="Arial"/>
              <a:sym typeface="Arial"/>
            </a:endParaRPr>
          </a:p>
          <a:p>
            <a:pPr marL="0" lvl="0" indent="0" algn="l" rtl="0">
              <a:lnSpc>
                <a:spcPct val="100000"/>
              </a:lnSpc>
              <a:spcBef>
                <a:spcPts val="1600"/>
              </a:spcBef>
              <a:spcAft>
                <a:spcPts val="0"/>
              </a:spcAft>
              <a:buNone/>
            </a:pPr>
            <a:r>
              <a:rPr lang="en" sz="600">
                <a:latin typeface="Arial"/>
                <a:ea typeface="Arial"/>
                <a:cs typeface="Arial"/>
                <a:sym typeface="Arial"/>
              </a:rPr>
              <a:t>Khatter, A., (2023). Challenges and solutions for environmental sustainability in the hospitality sector. Sustainability, 15(15), p.11491.</a:t>
            </a:r>
            <a:endParaRPr sz="600">
              <a:latin typeface="Arial"/>
              <a:ea typeface="Arial"/>
              <a:cs typeface="Arial"/>
              <a:sym typeface="Arial"/>
            </a:endParaRPr>
          </a:p>
          <a:p>
            <a:pPr marL="0" lvl="0" indent="0" algn="l" rtl="0">
              <a:lnSpc>
                <a:spcPct val="100000"/>
              </a:lnSpc>
              <a:spcBef>
                <a:spcPts val="1600"/>
              </a:spcBef>
              <a:spcAft>
                <a:spcPts val="0"/>
              </a:spcAft>
              <a:buNone/>
            </a:pPr>
            <a:r>
              <a:rPr lang="en" sz="600">
                <a:latin typeface="Arial"/>
                <a:ea typeface="Arial"/>
                <a:cs typeface="Arial"/>
                <a:sym typeface="Arial"/>
              </a:rPr>
              <a:t>Kinnunen, J., Saunila, M., Ukko, J. and Rantanen, H., (2022). Strategic sustainability in the construction industry: Impacts on sustainability performance and brand. Journal of Cleaner Production, 368, p.133063.</a:t>
            </a:r>
            <a:endParaRPr sz="600">
              <a:latin typeface="Arial"/>
              <a:ea typeface="Arial"/>
              <a:cs typeface="Arial"/>
              <a:sym typeface="Arial"/>
            </a:endParaRPr>
          </a:p>
          <a:p>
            <a:pPr marL="0" lvl="0" indent="0" algn="l" rtl="0">
              <a:lnSpc>
                <a:spcPct val="100000"/>
              </a:lnSpc>
              <a:spcBef>
                <a:spcPts val="1600"/>
              </a:spcBef>
              <a:spcAft>
                <a:spcPts val="0"/>
              </a:spcAft>
              <a:buNone/>
            </a:pPr>
            <a:r>
              <a:rPr lang="en" sz="600">
                <a:latin typeface="Arial"/>
                <a:ea typeface="Arial"/>
                <a:cs typeface="Arial"/>
                <a:sym typeface="Arial"/>
              </a:rPr>
              <a:t>Knickmeyer, D., (2020). Social factors influencing household waste separation: A literature review on good practices to improve the recycling performance of urban areas. Journal of cleaner production, 245, p.118605.</a:t>
            </a:r>
            <a:endParaRPr sz="600">
              <a:latin typeface="Arial"/>
              <a:ea typeface="Arial"/>
              <a:cs typeface="Arial"/>
              <a:sym typeface="Arial"/>
            </a:endParaRPr>
          </a:p>
          <a:p>
            <a:pPr marL="0" lvl="0" indent="0" algn="l" rtl="0">
              <a:lnSpc>
                <a:spcPct val="100000"/>
              </a:lnSpc>
              <a:spcBef>
                <a:spcPts val="1600"/>
              </a:spcBef>
              <a:spcAft>
                <a:spcPts val="0"/>
              </a:spcAft>
              <a:buNone/>
            </a:pPr>
            <a:r>
              <a:rPr lang="en" sz="600">
                <a:latin typeface="Arial"/>
                <a:ea typeface="Arial"/>
                <a:cs typeface="Arial"/>
                <a:sym typeface="Arial"/>
              </a:rPr>
              <a:t>Mavropoulos, A. and Nilsen, A.W., (2020). Industry 4.0 and circular economy: Towards a wasteless future or a wasteful planet?. John Wiley &amp; Sons.</a:t>
            </a:r>
            <a:endParaRPr sz="600">
              <a:latin typeface="Arial"/>
              <a:ea typeface="Arial"/>
              <a:cs typeface="Arial"/>
              <a:sym typeface="Arial"/>
            </a:endParaRPr>
          </a:p>
          <a:p>
            <a:pPr marL="0" lvl="0" indent="0" algn="l" rtl="0">
              <a:lnSpc>
                <a:spcPct val="100000"/>
              </a:lnSpc>
              <a:spcBef>
                <a:spcPts val="1600"/>
              </a:spcBef>
              <a:spcAft>
                <a:spcPts val="0"/>
              </a:spcAft>
              <a:buNone/>
            </a:pPr>
            <a:r>
              <a:rPr lang="en" sz="600">
                <a:latin typeface="Arial"/>
                <a:ea typeface="Arial"/>
                <a:cs typeface="Arial"/>
                <a:sym typeface="Arial"/>
              </a:rPr>
              <a:t>Mihai, F.C., Gündoğdu, S., Markley, L.A., Olivelli, A., Khan, F.R., Gwinnett, C., Gutberlet, J., Reyna-Bensusan, N., Llanquileo-Melgarejo, P., Meidiana, C. and Elagroudy, S., (2021). Plastic pollution, waste management issues, and circular economy opportunities in rural communities. Sustainability, 14(1), p.20.</a:t>
            </a:r>
            <a:endParaRPr sz="600">
              <a:latin typeface="Arial"/>
              <a:ea typeface="Arial"/>
              <a:cs typeface="Arial"/>
              <a:sym typeface="Arial"/>
            </a:endParaRPr>
          </a:p>
          <a:p>
            <a:pPr marL="0" lvl="0" indent="0" algn="l" rtl="0">
              <a:lnSpc>
                <a:spcPct val="100000"/>
              </a:lnSpc>
              <a:spcBef>
                <a:spcPts val="1600"/>
              </a:spcBef>
              <a:spcAft>
                <a:spcPts val="0"/>
              </a:spcAft>
              <a:buNone/>
            </a:pPr>
            <a:r>
              <a:rPr lang="en" sz="600">
                <a:latin typeface="Arial"/>
                <a:ea typeface="Arial"/>
                <a:cs typeface="Arial"/>
                <a:sym typeface="Arial"/>
              </a:rPr>
              <a:t>Nangpiire, C., Silva, J. and Alves, H., (2022). Customer engagement and value co-creation/destruction: The internal fostering and hindering factors and actors in the tourist/hotel experience. Journal of Research in Interactive Marketing, 16(2), pp.173-188.</a:t>
            </a:r>
            <a:endParaRPr sz="600">
              <a:latin typeface="Arial"/>
              <a:ea typeface="Arial"/>
              <a:cs typeface="Arial"/>
              <a:sym typeface="Arial"/>
            </a:endParaRPr>
          </a:p>
          <a:p>
            <a:pPr marL="0" lvl="0" indent="0" algn="l" rtl="0">
              <a:lnSpc>
                <a:spcPct val="100000"/>
              </a:lnSpc>
              <a:spcBef>
                <a:spcPts val="1600"/>
              </a:spcBef>
              <a:spcAft>
                <a:spcPts val="0"/>
              </a:spcAft>
              <a:buNone/>
            </a:pPr>
            <a:r>
              <a:rPr lang="en" sz="600">
                <a:latin typeface="Arial"/>
                <a:ea typeface="Arial"/>
                <a:cs typeface="Arial"/>
                <a:sym typeface="Arial"/>
              </a:rPr>
              <a:t>Obersteiner, G., Gollnow, S. and Eriksson, M., (2021). Carbon footprint reduction potential of waste management strategies in tourism. Environmental Development, 39, p.100617.</a:t>
            </a:r>
            <a:endParaRPr sz="600">
              <a:latin typeface="Arial"/>
              <a:ea typeface="Arial"/>
              <a:cs typeface="Arial"/>
              <a:sym typeface="Arial"/>
            </a:endParaRPr>
          </a:p>
          <a:p>
            <a:pPr marL="0" lvl="0" indent="0" algn="l" rtl="0">
              <a:lnSpc>
                <a:spcPct val="100000"/>
              </a:lnSpc>
              <a:spcBef>
                <a:spcPts val="1600"/>
              </a:spcBef>
              <a:spcAft>
                <a:spcPts val="0"/>
              </a:spcAft>
              <a:buNone/>
            </a:pPr>
            <a:r>
              <a:rPr lang="en" sz="600">
                <a:latin typeface="Arial"/>
                <a:ea typeface="Arial"/>
                <a:cs typeface="Arial"/>
                <a:sym typeface="Arial"/>
              </a:rPr>
              <a:t>Omar, I.A., Hasan, H.R., Jayaraman, R., Salah, K. and Omar, M., (2024). Using blockchain technology to achieve sustainability in the hospitality industry by reducing food waste. Computers &amp; Industrial Engineering, p.110586.</a:t>
            </a:r>
            <a:endParaRPr sz="600">
              <a:latin typeface="Arial"/>
              <a:ea typeface="Arial"/>
              <a:cs typeface="Arial"/>
              <a:sym typeface="Arial"/>
            </a:endParaRPr>
          </a:p>
          <a:p>
            <a:pPr marL="0" lvl="0" indent="0" algn="l" rtl="0">
              <a:lnSpc>
                <a:spcPct val="100000"/>
              </a:lnSpc>
              <a:spcBef>
                <a:spcPts val="1600"/>
              </a:spcBef>
              <a:spcAft>
                <a:spcPts val="1600"/>
              </a:spcAft>
              <a:buNone/>
            </a:pPr>
            <a:r>
              <a:rPr lang="en" sz="600">
                <a:latin typeface="Arial"/>
                <a:ea typeface="Arial"/>
                <a:cs typeface="Arial"/>
                <a:sym typeface="Arial"/>
              </a:rPr>
              <a:t>Pavlova, V., (2023). Encouraging Employee Participation in Environmental Sustainability Practices in Luxury Hotel Company.</a:t>
            </a:r>
            <a:endParaRPr sz="600">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name="Beach Day">
  <a:themeElements>
    <a:clrScheme name="Beach Day">
      <a:dk1>
        <a:srgbClr val="00FDC8"/>
      </a:dk1>
      <a:lt1>
        <a:srgbClr val="FFFFFF"/>
      </a:lt1>
      <a:dk2>
        <a:srgbClr val="666666"/>
      </a:dk2>
      <a:lt2>
        <a:srgbClr val="EEEEEE"/>
      </a:lt2>
      <a:accent1>
        <a:srgbClr val="212121"/>
      </a:accent1>
      <a:accent2>
        <a:srgbClr val="455A64"/>
      </a:accent2>
      <a:accent3>
        <a:srgbClr val="78909C"/>
      </a:accent3>
      <a:accent4>
        <a:srgbClr val="7C7CE0"/>
      </a:accent4>
      <a:accent5>
        <a:srgbClr val="DB4437"/>
      </a:accent5>
      <a:accent6>
        <a:srgbClr val="F6CD4C"/>
      </a:accent6>
      <a:hlink>
        <a:srgbClr val="DB4437"/>
      </a:hlink>
      <a:folHlink>
        <a:srgbClr val="DB443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2076</Words>
  <Application>Microsoft Office PowerPoint</Application>
  <PresentationFormat>On-screen Show (16:9)</PresentationFormat>
  <Paragraphs>95</Paragraphs>
  <Slides>13</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Amatic SC</vt:lpstr>
      <vt:lpstr>Source Code Pro</vt:lpstr>
      <vt:lpstr>Arial</vt:lpstr>
      <vt:lpstr>Beach Day</vt:lpstr>
      <vt:lpstr>Contemporary Themes in the Hotel and Hospitality Sector</vt:lpstr>
      <vt:lpstr>Table of Contents</vt:lpstr>
      <vt:lpstr>Waste Management Practices and their consequent Effects on Operational Effectiveness and Brand Image</vt:lpstr>
      <vt:lpstr>Introduction</vt:lpstr>
      <vt:lpstr>Slide 3: Analysis of Current Practises</vt:lpstr>
      <vt:lpstr>Operational and financial benefits</vt:lpstr>
      <vt:lpstr>Guest Perceptions</vt:lpstr>
      <vt:lpstr>Future Policy Developments</vt:lpstr>
      <vt:lpstr>Ways to Manage Wastes</vt:lpstr>
      <vt:lpstr>Circular Economy Principles</vt:lpstr>
      <vt:lpstr>Guest Engagement Strategies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Daniel Ranga (2118951)</cp:lastModifiedBy>
  <cp:revision>1</cp:revision>
  <dcterms:modified xsi:type="dcterms:W3CDTF">2024-10-16T11:47:35Z</dcterms:modified>
</cp:coreProperties>
</file>