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44254E-18A4-486E-8BE8-F46718350404}" v="1" dt="2025-11-09T20:27:02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3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756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448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401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049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1127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754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59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506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449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006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8950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851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alculatorultra.com/en/tool/drop-in-sales-calculator.html#google_vignett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 Problem solving and decision making.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Sulita Aminta Camara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:2438447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</a:t>
            </a:r>
            <a:r>
              <a:rPr lang="en-GB" sz="3200" dirty="0" err="1">
                <a:latin typeface="A"/>
              </a:rPr>
              <a:t>ANita</a:t>
            </a:r>
            <a:r>
              <a:rPr lang="en-GB" sz="3200" dirty="0">
                <a:latin typeface="A"/>
              </a:rPr>
              <a:t>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 presentation, </a:t>
            </a:r>
            <a:r>
              <a:rPr lang="en-GB" sz="1500" dirty="0">
                <a:solidFill>
                  <a:srgbClr val="111111"/>
                </a:solidFill>
                <a:latin typeface="Palatino Linotype" panose="02040502050505030304" pitchFamily="18" charset="0"/>
                <a:ea typeface="Roboto"/>
                <a:cs typeface="Roboto"/>
              </a:rPr>
              <a:t>I am going to discuss the Green haven florist shop  </a:t>
            </a:r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which has the problem  at 30% drop in  sales.</a:t>
            </a:r>
          </a:p>
          <a:p>
            <a:r>
              <a:rPr lang="en-GB" sz="15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 will analyse   the nature and  the scope of the problem. I will also identify the causes of the problem and I will conduct a personal analysis for the organization, or I would identify the macro factors which affect the organization.		</a:t>
            </a: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800100" lvl="1" indent="-342900">
              <a:buFont typeface="Arial" charset="2"/>
              <a:buChar char="•"/>
            </a:pPr>
            <a:r>
              <a:rPr lang="en-GB" b="1" dirty="0"/>
              <a:t>Founded in 2016 UK Norwich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Lian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: bouquet Flowers for wedding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 eco-friendly packaging..</a:t>
            </a:r>
          </a:p>
          <a:p>
            <a:pPr marL="800100" lvl="1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The shop has development strong connections within the community.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ea typeface="+mn-lt"/>
              <a:cs typeface="+mn-lt"/>
            </a:endParaRPr>
          </a:p>
        </p:txBody>
      </p:sp>
      <p:pic>
        <p:nvPicPr>
          <p:cNvPr id="1026" name="Picture 2" descr="Beautiful bouquet of flowers gerbera wallpapers and images - wallpapers ...">
            <a:extLst>
              <a:ext uri="{FF2B5EF4-FFF2-40B4-BE49-F238E27FC236}">
                <a16:creationId xmlns:a16="http://schemas.microsoft.com/office/drawing/2014/main" id="{E594CE93-525A-117F-8E5C-73EA4F685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0080" y="1351280"/>
            <a:ext cx="2370574" cy="188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6255" y="1488141"/>
            <a:ext cx="11593577" cy="4920972"/>
          </a:xfrm>
        </p:spPr>
        <p:txBody>
          <a:bodyPr>
            <a:normAutofit fontScale="850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 err="1">
                <a:solidFill>
                  <a:schemeClr val="tx1"/>
                </a:solidFill>
              </a:rPr>
              <a:t>What:</a:t>
            </a:r>
            <a:r>
              <a:rPr lang="en-GB" sz="2800" dirty="0" err="1"/>
              <a:t>Has</a:t>
            </a:r>
            <a:r>
              <a:rPr lang="en-GB" sz="2800" dirty="0"/>
              <a:t> seen a 30% decline in store sales  significant downturn in revenue and foot traffic.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Where: Norwich  </a:t>
            </a:r>
            <a:r>
              <a:rPr lang="en-GB" sz="2800" dirty="0" err="1">
                <a:solidFill>
                  <a:schemeClr val="tx1"/>
                </a:solidFill>
              </a:rPr>
              <a:t>wales,bustling</a:t>
            </a:r>
            <a:r>
              <a:rPr lang="en-GB" sz="2800" dirty="0">
                <a:solidFill>
                  <a:schemeClr val="tx1"/>
                </a:solidFill>
              </a:rPr>
              <a:t> street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Increased in competition</a:t>
            </a:r>
          </a:p>
          <a:p>
            <a:r>
              <a:rPr lang="en-GB" sz="2800" dirty="0"/>
              <a:t>How: By failing to changing  market  conditions losing customers to competitors, and struggling with rising costs.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Over the past 12 years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much:30% decline 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6162" y="1219199"/>
            <a:ext cx="9988449" cy="476794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/>
              <a:t>. REGULATIONS: Local laws  regarding business operations, </a:t>
            </a:r>
            <a:r>
              <a:rPr lang="en-GB" b="1" dirty="0" err="1"/>
              <a:t>labor</a:t>
            </a:r>
            <a:r>
              <a:rPr lang="en-GB" b="1" dirty="0"/>
              <a:t>  laws , and environmental regulations’</a:t>
            </a:r>
          </a:p>
          <a:p>
            <a:r>
              <a:rPr lang="en-GB" b="1" dirty="0"/>
              <a:t> Trade regulations: </a:t>
            </a:r>
            <a:r>
              <a:rPr lang="en-GB" b="1" dirty="0" err="1"/>
              <a:t>Impor</a:t>
            </a:r>
            <a:r>
              <a:rPr lang="en-GB" b="1" dirty="0"/>
              <a:t>   tariffs on flowers and plants can influence costs and pricing strategies.</a:t>
            </a:r>
          </a:p>
          <a:p>
            <a:r>
              <a:rPr lang="en-GB" b="1" dirty="0"/>
              <a:t>The opening of trade policies can either benefit or challenge local florist.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ECONOMIC CONDITIONS: Economic situation  can reduce consumer spending on  non- essential items like flowers.</a:t>
            </a:r>
          </a:p>
          <a:p>
            <a:r>
              <a:rPr lang="en-GB" b="1" dirty="0" err="1"/>
              <a:t>SEASONALITY:Order</a:t>
            </a:r>
            <a:r>
              <a:rPr lang="en-GB" b="1" dirty="0"/>
              <a:t> for flowers often point  during holidays  and special </a:t>
            </a:r>
            <a:r>
              <a:rPr lang="en-GB" b="1" dirty="0" err="1"/>
              <a:t>occasions,impacting</a:t>
            </a:r>
            <a:r>
              <a:rPr lang="en-GB" b="1" dirty="0"/>
              <a:t> income.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r>
              <a:rPr lang="en-GB" b="1" dirty="0"/>
              <a:t>.Cultural events: Different cultures have specific floral traditions, which can influence product offerings .</a:t>
            </a:r>
          </a:p>
          <a:p>
            <a:r>
              <a:rPr lang="en-GB" b="1" dirty="0"/>
              <a:t>.Costumer trends : Increasing  interest in sustainable and locally sourced products can affect sells  decisions. Florists may need to adapt by given more eco-friendly options to meet consumer demand.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6D10520C-E443-1E1E-6EB3-D13E729D5C0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388" y="1023493"/>
            <a:ext cx="10750248" cy="5277554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TECHNOLOGICAL</a:t>
            </a:r>
          </a:p>
          <a:p>
            <a:r>
              <a:rPr lang="en-GB" b="1" dirty="0"/>
              <a:t>Digital Marketing: Green Haven Florists utilizes digital marketing strategies to enhance  their online presence and reach a wider customer base.</a:t>
            </a:r>
          </a:p>
          <a:p>
            <a:r>
              <a:rPr lang="en-GB" b="1" dirty="0"/>
              <a:t> Website Functionality : The functionality of the company’s website plays a crucial role in customer  engagement and sales.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en-GB" b="1" dirty="0"/>
              <a:t>1- Government policies:  </a:t>
            </a:r>
            <a:r>
              <a:rPr lang="en-GB" b="1" dirty="0" err="1"/>
              <a:t>Corformity</a:t>
            </a:r>
            <a:r>
              <a:rPr lang="en-GB" b="1" dirty="0"/>
              <a:t>   with government policies is  law  for green haven florist . These policies could include regulations related to  buying  , consumer protection ,taxation , and business operations the directly impact company practices and legal standing.</a:t>
            </a:r>
          </a:p>
          <a:p>
            <a:r>
              <a:rPr lang="en-GB" b="1" dirty="0"/>
              <a:t>2- Employment Law :The  business must  fast to employment laws which govern agreed payment workplace safety , and employee  rights,</a:t>
            </a:r>
          </a:p>
          <a:p>
            <a:endParaRPr lang="en-GB" b="1" dirty="0"/>
          </a:p>
          <a:p>
            <a:r>
              <a:rPr lang="en-GB" b="1" dirty="0"/>
              <a:t>.ENVIRONMENTAL</a:t>
            </a:r>
          </a:p>
          <a:p>
            <a:r>
              <a:rPr lang="en-GB" b="1" dirty="0"/>
              <a:t>Sustainability :This  is a  crucial environmental  factor,  </a:t>
            </a:r>
            <a:r>
              <a:rPr lang="en-GB" b="1" dirty="0" err="1"/>
              <a:t>particulary</a:t>
            </a:r>
            <a:r>
              <a:rPr lang="en-GB" b="1" dirty="0"/>
              <a:t>  with the degree need to use sustainable resources and social.</a:t>
            </a:r>
          </a:p>
          <a:p>
            <a:r>
              <a:rPr lang="en-GB" b="1" dirty="0"/>
              <a:t>Ethical sourcing: This is a key environmental factor, as businesses are most expected to consider the ethical sourcing.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1295" y="698539"/>
            <a:ext cx="11003868" cy="5217751"/>
          </a:xfrm>
        </p:spPr>
        <p:txBody>
          <a:bodyPr>
            <a:normAutofit/>
          </a:bodyPr>
          <a:lstStyle/>
          <a:p>
            <a:endParaRPr lang="en-US" i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AF0104-8CAC-B6E4-2F58-A07F41F450D3}"/>
              </a:ext>
            </a:extLst>
          </p:cNvPr>
          <p:cNvSpPr/>
          <p:nvPr/>
        </p:nvSpPr>
        <p:spPr>
          <a:xfrm>
            <a:off x="9728200" y="2618036"/>
            <a:ext cx="1587500" cy="16491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30% drop in sales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4D282F4-58A0-4E0F-7B34-DCBAE4C97EB4}"/>
              </a:ext>
            </a:extLst>
          </p:cNvPr>
          <p:cNvCxnSpPr>
            <a:cxnSpLocks/>
          </p:cNvCxnSpPr>
          <p:nvPr/>
        </p:nvCxnSpPr>
        <p:spPr>
          <a:xfrm flipV="1">
            <a:off x="1845425" y="3749040"/>
            <a:ext cx="7797339" cy="1136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3822A2F-3356-74F8-9B99-CB5455AADF21}"/>
              </a:ext>
            </a:extLst>
          </p:cNvPr>
          <p:cNvSpPr/>
          <p:nvPr/>
        </p:nvSpPr>
        <p:spPr>
          <a:xfrm>
            <a:off x="2352501" y="1393950"/>
            <a:ext cx="1346663" cy="3808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83680D7-E526-610F-4F28-B5E55A5748AF}"/>
              </a:ext>
            </a:extLst>
          </p:cNvPr>
          <p:cNvCxnSpPr>
            <a:cxnSpLocks/>
          </p:cNvCxnSpPr>
          <p:nvPr/>
        </p:nvCxnSpPr>
        <p:spPr>
          <a:xfrm>
            <a:off x="3088839" y="1889393"/>
            <a:ext cx="826456" cy="18596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5D81F2E-6C36-A120-0CFB-F9A6A8E92048}"/>
              </a:ext>
            </a:extLst>
          </p:cNvPr>
          <p:cNvCxnSpPr>
            <a:cxnSpLocks/>
          </p:cNvCxnSpPr>
          <p:nvPr/>
        </p:nvCxnSpPr>
        <p:spPr>
          <a:xfrm>
            <a:off x="591293" y="2726754"/>
            <a:ext cx="2392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B9C6C3D-DF36-3FFC-D8F7-9EC7C9837F5E}"/>
              </a:ext>
            </a:extLst>
          </p:cNvPr>
          <p:cNvCxnSpPr>
            <a:cxnSpLocks/>
          </p:cNvCxnSpPr>
          <p:nvPr/>
        </p:nvCxnSpPr>
        <p:spPr>
          <a:xfrm>
            <a:off x="3744883" y="3125586"/>
            <a:ext cx="14006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92D2F7D2-F0FC-328D-0665-C8794D309A00}"/>
              </a:ext>
            </a:extLst>
          </p:cNvPr>
          <p:cNvSpPr/>
          <p:nvPr/>
        </p:nvSpPr>
        <p:spPr>
          <a:xfrm>
            <a:off x="5457950" y="882056"/>
            <a:ext cx="1930979" cy="532677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9D44FFC3-EAC6-69A7-8CCF-C383CDA7E146}"/>
              </a:ext>
            </a:extLst>
          </p:cNvPr>
          <p:cNvCxnSpPr>
            <a:cxnSpLocks/>
          </p:cNvCxnSpPr>
          <p:nvPr/>
        </p:nvCxnSpPr>
        <p:spPr>
          <a:xfrm>
            <a:off x="6441276" y="1704360"/>
            <a:ext cx="914400" cy="17456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E2F6D813-3F1D-0765-A596-137D366E2547}"/>
              </a:ext>
            </a:extLst>
          </p:cNvPr>
          <p:cNvSpPr/>
          <p:nvPr/>
        </p:nvSpPr>
        <p:spPr>
          <a:xfrm>
            <a:off x="3234742" y="4771325"/>
            <a:ext cx="1910835" cy="7854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Measurement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A157568-8BE4-AE85-00E4-0275E0EF6A52}"/>
              </a:ext>
            </a:extLst>
          </p:cNvPr>
          <p:cNvSpPr/>
          <p:nvPr/>
        </p:nvSpPr>
        <p:spPr>
          <a:xfrm>
            <a:off x="6096000" y="4988327"/>
            <a:ext cx="2775438" cy="7339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F179900-F08E-F0B2-F29F-7A2F512425B2}"/>
              </a:ext>
            </a:extLst>
          </p:cNvPr>
          <p:cNvCxnSpPr>
            <a:cxnSpLocks/>
          </p:cNvCxnSpPr>
          <p:nvPr/>
        </p:nvCxnSpPr>
        <p:spPr>
          <a:xfrm flipV="1">
            <a:off x="7190740" y="2388259"/>
            <a:ext cx="1680698" cy="134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CF7EA0F0-37DD-89C6-09DE-CDFC0E8F4453}"/>
              </a:ext>
            </a:extLst>
          </p:cNvPr>
          <p:cNvSpPr txBox="1"/>
          <p:nvPr/>
        </p:nvSpPr>
        <p:spPr>
          <a:xfrm>
            <a:off x="6567055" y="1633507"/>
            <a:ext cx="5500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Procedures,</a:t>
            </a:r>
          </a:p>
          <a:p>
            <a:r>
              <a:rPr lang="en-GB" dirty="0"/>
              <a:t>Processes ,and  policies.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FD98948-102D-1D0A-FF6C-F85499FF5D05}"/>
              </a:ext>
            </a:extLst>
          </p:cNvPr>
          <p:cNvCxnSpPr>
            <a:cxnSpLocks/>
          </p:cNvCxnSpPr>
          <p:nvPr/>
        </p:nvCxnSpPr>
        <p:spPr>
          <a:xfrm>
            <a:off x="739832" y="4941768"/>
            <a:ext cx="1828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DB59470A-A532-176F-ED50-86DF415FD66C}"/>
              </a:ext>
            </a:extLst>
          </p:cNvPr>
          <p:cNvCxnSpPr>
            <a:cxnSpLocks/>
          </p:cNvCxnSpPr>
          <p:nvPr/>
        </p:nvCxnSpPr>
        <p:spPr>
          <a:xfrm>
            <a:off x="6783185" y="4941768"/>
            <a:ext cx="22773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9327569F-359E-09E1-3B56-A4CD7A15A221}"/>
              </a:ext>
            </a:extLst>
          </p:cNvPr>
          <p:cNvSpPr txBox="1"/>
          <p:nvPr/>
        </p:nvSpPr>
        <p:spPr>
          <a:xfrm>
            <a:off x="6538955" y="4609695"/>
            <a:ext cx="2984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.delivery services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DB7B22DE-C40F-2418-4856-E5E88F0AEBC3}"/>
              </a:ext>
            </a:extLst>
          </p:cNvPr>
          <p:cNvSpPr txBox="1"/>
          <p:nvPr/>
        </p:nvSpPr>
        <p:spPr>
          <a:xfrm>
            <a:off x="561538" y="2357422"/>
            <a:ext cx="2527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Range of customers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FD9563EB-9004-E863-49D7-50AEF8FADFFD}"/>
              </a:ext>
            </a:extLst>
          </p:cNvPr>
          <p:cNvSpPr txBox="1"/>
          <p:nvPr/>
        </p:nvSpPr>
        <p:spPr>
          <a:xfrm>
            <a:off x="591296" y="4988327"/>
            <a:ext cx="1910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operational cost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98B48E-6716-B56B-22C7-F674D6BB1906}"/>
              </a:ext>
            </a:extLst>
          </p:cNvPr>
          <p:cNvSpPr txBox="1"/>
          <p:nvPr/>
        </p:nvSpPr>
        <p:spPr>
          <a:xfrm>
            <a:off x="3945052" y="2557606"/>
            <a:ext cx="91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Lack of expertise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718A19-2B35-1D88-BFD9-9847BA0B19AC}"/>
              </a:ext>
            </a:extLst>
          </p:cNvPr>
          <p:cNvSpPr txBox="1"/>
          <p:nvPr/>
        </p:nvSpPr>
        <p:spPr>
          <a:xfrm>
            <a:off x="9068818" y="5067016"/>
            <a:ext cx="2079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(Parasuraman, A , Zeithaml, V&amp; Berry1988)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In conclusion of the Green Haven Florists case study is that the business faces significant challenges ,including  a 30% decline in in-store ,sales, rising operational costs, and intense competition from online business.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D095B41-7312-4603-9F0F-93387C353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03750591-A03A-9B61-4493-C7C808FAA58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-1" b="15092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1042C936-444C-4F0D-9737-291EAFE1E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779" y="802298"/>
            <a:ext cx="863707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7780" y="3531204"/>
            <a:ext cx="8637072" cy="977621"/>
          </a:xfrm>
        </p:spPr>
        <p:txBody>
          <a:bodyPr vert="horz" lIns="91440" tIns="91440" rIns="91440" bIns="9144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600" cap="all"/>
              <a:t>Calculator Ultra (2025)</a:t>
            </a:r>
            <a:r>
              <a:rPr lang="en-US" sz="600" i="1" cap="all"/>
              <a:t> Find More Calculator</a:t>
            </a:r>
            <a:r>
              <a:rPr lang="en-US" sz="600" cap="all"/>
              <a:t> Available at: </a:t>
            </a:r>
            <a:r>
              <a:rPr lang="en-US" sz="600" cap="all">
                <a:hlinkClick r:id="rId4"/>
              </a:rPr>
              <a:t>Drop in Sales Calculator &amp; Formula Online Calculator Ultra</a:t>
            </a:r>
            <a:r>
              <a:rPr lang="en-US" sz="600" i="1" cap="all"/>
              <a:t> </a:t>
            </a:r>
            <a:r>
              <a:rPr lang="en-US" sz="600" cap="all"/>
              <a:t>(Accessed:  6 October 2025). 5 sources</a:t>
            </a:r>
          </a:p>
          <a:p>
            <a:pPr>
              <a:lnSpc>
                <a:spcPct val="110000"/>
              </a:lnSpc>
            </a:pPr>
            <a:r>
              <a:rPr lang="en-US" sz="600" cap="all"/>
              <a:t>Pega (2025) </a:t>
            </a:r>
            <a:r>
              <a:rPr lang="en-US" sz="600" i="1" cap="all"/>
              <a:t>The seamless  marketing solution your business deserves…………………………..</a:t>
            </a:r>
            <a:r>
              <a:rPr lang="en-US" sz="600" cap="all"/>
              <a:t>Available at</a:t>
            </a:r>
            <a:r>
              <a:rPr lang="en-US" sz="600" i="1" cap="all"/>
              <a:t>: Let customer Decision hub take the work out of customer Experience.</a:t>
            </a:r>
          </a:p>
          <a:p>
            <a:pPr>
              <a:lnSpc>
                <a:spcPct val="110000"/>
              </a:lnSpc>
            </a:pPr>
            <a:r>
              <a:rPr lang="en-US" sz="600" i="1" cap="all"/>
              <a:t> </a:t>
            </a:r>
            <a:r>
              <a:rPr lang="en-US" sz="600" cap="all"/>
              <a:t>https://www.pega.com/products/decision-hub?utm_source=bing&amp;utm_medium=cpc&amp;utm_campaign=B_UKI_NonBrand_1:1_CE_Broad_(CPN-111049)_EN&amp;utm_term=engage%20customers&amp;gloc=41471&amp;utm_content=pcrid||pkw|kwd-81089221910656|pmt|b|pdv|c|&amp;gclid=3eff2fca7b6a1cb7a4f446c12b37a5da&amp;gclsrc=3p.ds&amp;msclkid=3eff2fca7b6a1cb7a4f446c12b37a5da (Accessed: 5 November 2025)</a:t>
            </a:r>
          </a:p>
          <a:p>
            <a:pPr>
              <a:lnSpc>
                <a:spcPct val="110000"/>
              </a:lnSpc>
            </a:pPr>
            <a:endParaRPr lang="en-US" sz="600" cap="all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61C4D9F-F4AF-4ED2-9310-56EB2E19C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3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419FDB25-3050-4009-9806-3000DDD1C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8063EF0F-7BC0-4CFB-AB98-20A8DD91D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100" dirty="0"/>
              <a:t>				</a:t>
            </a:r>
            <a:endParaRPr lang="en-US" sz="5400" dirty="0"/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F6E845-F4BC-3F38-793E-2621FC1DD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8806" y="1924981"/>
            <a:ext cx="1963114" cy="229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11" ma:contentTypeDescription="Create a new document." ma:contentTypeScope="" ma:versionID="b54611816c92e61a95ff14d429ec6611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e39721812481a42ac9067621079cd7d0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6E610A7-407E-4602-A543-F22850D109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2ADB73-48AF-4C6F-909D-F4DE31F266BB}">
  <ds:schemaRefs>
    <ds:schemaRef ds:uri="http://schemas.microsoft.com/office/2006/documentManagement/types"/>
    <ds:schemaRef ds:uri="aff4f36f-8ef1-4cda-9937-423737be097f"/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B4D565F9-0278-4DD1-8058-5125CA2F302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754</TotalTime>
  <Words>782</Words>
  <Application>Microsoft Office PowerPoint</Application>
  <PresentationFormat>Widescreen</PresentationFormat>
  <Paragraphs>77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Gill Sans MT</vt:lpstr>
      <vt:lpstr>Palatino Linotype</vt:lpstr>
      <vt:lpstr>Roboto</vt:lpstr>
      <vt:lpstr>Gallery</vt:lpstr>
      <vt:lpstr>MODULE NAME : Problem solving and decision making. MODULE CODE :LCLM4004 STUDENT NAME: Sulita Aminta Camara STUDENT ID :2438447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Sulita Aminta Camara (2438447)</cp:lastModifiedBy>
  <cp:revision>96</cp:revision>
  <dcterms:created xsi:type="dcterms:W3CDTF">2024-10-08T15:58:04Z</dcterms:created>
  <dcterms:modified xsi:type="dcterms:W3CDTF">2025-11-09T20:27:44Z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