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62"/>
  </p:notesMasterIdLst>
  <p:sldIdLst>
    <p:sldId id="292" r:id="rId10"/>
    <p:sldId id="294" r:id="rId11"/>
    <p:sldId id="259" r:id="rId12"/>
    <p:sldId id="260" r:id="rId13"/>
    <p:sldId id="263" r:id="rId14"/>
    <p:sldId id="311" r:id="rId15"/>
    <p:sldId id="312" r:id="rId16"/>
    <p:sldId id="313" r:id="rId17"/>
    <p:sldId id="314" r:id="rId18"/>
    <p:sldId id="315" r:id="rId19"/>
    <p:sldId id="316" r:id="rId20"/>
    <p:sldId id="509" r:id="rId21"/>
    <p:sldId id="532" r:id="rId22"/>
    <p:sldId id="533" r:id="rId23"/>
    <p:sldId id="534" r:id="rId24"/>
    <p:sldId id="321" r:id="rId25"/>
    <p:sldId id="322" r:id="rId26"/>
    <p:sldId id="324" r:id="rId27"/>
    <p:sldId id="323" r:id="rId28"/>
    <p:sldId id="325" r:id="rId29"/>
    <p:sldId id="326" r:id="rId30"/>
    <p:sldId id="327" r:id="rId31"/>
    <p:sldId id="328" r:id="rId32"/>
    <p:sldId id="329" r:id="rId33"/>
    <p:sldId id="330" r:id="rId34"/>
    <p:sldId id="331" r:id="rId35"/>
    <p:sldId id="332" r:id="rId36"/>
    <p:sldId id="333" r:id="rId37"/>
    <p:sldId id="334" r:id="rId38"/>
    <p:sldId id="335" r:id="rId39"/>
    <p:sldId id="336" r:id="rId40"/>
    <p:sldId id="337" r:id="rId41"/>
    <p:sldId id="338" r:id="rId42"/>
    <p:sldId id="339" r:id="rId43"/>
    <p:sldId id="340" r:id="rId44"/>
    <p:sldId id="342" r:id="rId45"/>
    <p:sldId id="341" r:id="rId46"/>
    <p:sldId id="343" r:id="rId47"/>
    <p:sldId id="344" r:id="rId48"/>
    <p:sldId id="345" r:id="rId49"/>
    <p:sldId id="346" r:id="rId50"/>
    <p:sldId id="347" r:id="rId51"/>
    <p:sldId id="348" r:id="rId52"/>
    <p:sldId id="349" r:id="rId53"/>
    <p:sldId id="350" r:id="rId54"/>
    <p:sldId id="351" r:id="rId55"/>
    <p:sldId id="352" r:id="rId56"/>
    <p:sldId id="353" r:id="rId57"/>
    <p:sldId id="354" r:id="rId58"/>
    <p:sldId id="307" r:id="rId59"/>
    <p:sldId id="308" r:id="rId60"/>
    <p:sldId id="40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D3D72-5238-43FE-A509-4EF92E2A50B0}" v="1" dt="2023-02-14T07:16:38.288"/>
    <p1510:client id="{4C860907-B810-4091-84C2-83FE20037CD9}" v="1" dt="2023-02-14T07:02:33.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microsoft.com/office/2016/11/relationships/changesInfo" Target="changesInfos/changesInfo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pChg chg="mod">
          <ac:chgData name="Munyaradzi Nicholas Murira" userId="6ab3fae5-94bd-47ef-9f25-6c1f645127cf" providerId="ADAL" clId="{14BD3D72-5238-43FE-A509-4EF92E2A50B0}" dt="2023-02-14T07:10:42.485" v="1" actId="20577"/>
          <ac:spMkLst>
            <pc:docMk/>
            <pc:sldMk cId="2748647375" sldId="259"/>
            <ac:spMk id="3" creationId="{00000000-0000-0000-0000-000000000000}"/>
          </ac:spMkLst>
        </pc:spChg>
      </pc:sldChg>
      <pc:sldChg chg="modSp mod">
        <pc:chgData name="Munyaradzi Nicholas Murira" userId="6ab3fae5-94bd-47ef-9f25-6c1f645127cf" providerId="ADAL" clId="{14BD3D72-5238-43FE-A509-4EF92E2A50B0}" dt="2023-02-14T08:39:21.034" v="82" actId="20577"/>
        <pc:sldMkLst>
          <pc:docMk/>
          <pc:sldMk cId="1423915232" sldId="308"/>
        </pc:sldMkLst>
        <pc:spChg chg="mod">
          <ac:chgData name="Munyaradzi Nicholas Murira" userId="6ab3fae5-94bd-47ef-9f25-6c1f645127cf" providerId="ADAL" clId="{14BD3D72-5238-43FE-A509-4EF92E2A50B0}" dt="2023-02-14T08:39:21.034" v="82" actId="20577"/>
          <ac:spMkLst>
            <pc:docMk/>
            <pc:sldMk cId="1423915232" sldId="308"/>
            <ac:spMk id="3" creationId="{00000000-0000-0000-0000-000000000000}"/>
          </ac:spMkLst>
        </pc:spChg>
      </pc:sldChg>
      <pc:sldChg chg="modSp mod">
        <pc:chgData name="Munyaradzi Nicholas Murira" userId="6ab3fae5-94bd-47ef-9f25-6c1f645127cf" providerId="ADAL" clId="{14BD3D72-5238-43FE-A509-4EF92E2A50B0}" dt="2023-02-14T07:10:57.687" v="2" actId="1076"/>
        <pc:sldMkLst>
          <pc:docMk/>
          <pc:sldMk cId="618025583" sldId="312"/>
        </pc:sldMkLst>
        <pc:spChg chg="mod">
          <ac:chgData name="Munyaradzi Nicholas Murira" userId="6ab3fae5-94bd-47ef-9f25-6c1f645127cf" providerId="ADAL" clId="{14BD3D72-5238-43FE-A509-4EF92E2A50B0}" dt="2023-02-14T07:10:57.687" v="2" actId="1076"/>
          <ac:spMkLst>
            <pc:docMk/>
            <pc:sldMk cId="618025583" sldId="312"/>
            <ac:spMk id="2" creationId="{00000000-0000-0000-0000-000000000000}"/>
          </ac:spMkLst>
        </pc:spChg>
      </pc:sldChg>
      <pc:sldChg chg="modSp mod">
        <pc:chgData name="Munyaradzi Nicholas Murira" userId="6ab3fae5-94bd-47ef-9f25-6c1f645127cf" providerId="ADAL" clId="{14BD3D72-5238-43FE-A509-4EF92E2A50B0}" dt="2023-02-14T08:25:51.365" v="8" actId="21"/>
        <pc:sldMkLst>
          <pc:docMk/>
          <pc:sldMk cId="575913349" sldId="313"/>
        </pc:sldMkLst>
        <pc:graphicFrameChg chg="modGraphic">
          <ac:chgData name="Munyaradzi Nicholas Murira" userId="6ab3fae5-94bd-47ef-9f25-6c1f645127cf" providerId="ADAL" clId="{14BD3D72-5238-43FE-A509-4EF92E2A50B0}" dt="2023-02-14T08:25:51.365" v="8" actId="21"/>
          <ac:graphicFrameMkLst>
            <pc:docMk/>
            <pc:sldMk cId="575913349" sldId="313"/>
            <ac:graphicFrameMk id="4" creationId="{ACDF1C54-809F-4BFE-BBC1-2CD17112AA36}"/>
          </ac:graphicFrameMkLst>
        </pc:graphicFrameChg>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5</a:t>
            </a:fld>
            <a:endParaRPr lang="en-GB"/>
          </a:p>
        </p:txBody>
      </p:sp>
    </p:spTree>
    <p:extLst>
      <p:ext uri="{BB962C8B-B14F-4D97-AF65-F5344CB8AC3E}">
        <p14:creationId xmlns:p14="http://schemas.microsoft.com/office/powerpoint/2010/main" val="396659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6</a:t>
            </a:fld>
            <a:endParaRPr lang="en-GB"/>
          </a:p>
        </p:txBody>
      </p:sp>
    </p:spTree>
    <p:extLst>
      <p:ext uri="{BB962C8B-B14F-4D97-AF65-F5344CB8AC3E}">
        <p14:creationId xmlns:p14="http://schemas.microsoft.com/office/powerpoint/2010/main" val="3552816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7</a:t>
            </a:fld>
            <a:endParaRPr lang="en-GB"/>
          </a:p>
        </p:txBody>
      </p:sp>
    </p:spTree>
    <p:extLst>
      <p:ext uri="{BB962C8B-B14F-4D97-AF65-F5344CB8AC3E}">
        <p14:creationId xmlns:p14="http://schemas.microsoft.com/office/powerpoint/2010/main" val="3103973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8</a:t>
            </a:fld>
            <a:endParaRPr lang="en-GB"/>
          </a:p>
        </p:txBody>
      </p:sp>
    </p:spTree>
    <p:extLst>
      <p:ext uri="{BB962C8B-B14F-4D97-AF65-F5344CB8AC3E}">
        <p14:creationId xmlns:p14="http://schemas.microsoft.com/office/powerpoint/2010/main" val="4106065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9</a:t>
            </a:fld>
            <a:endParaRPr lang="en-GB"/>
          </a:p>
        </p:txBody>
      </p:sp>
    </p:spTree>
    <p:extLst>
      <p:ext uri="{BB962C8B-B14F-4D97-AF65-F5344CB8AC3E}">
        <p14:creationId xmlns:p14="http://schemas.microsoft.com/office/powerpoint/2010/main" val="1888131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10</a:t>
            </a:fld>
            <a:endParaRPr lang="en-GB"/>
          </a:p>
        </p:txBody>
      </p:sp>
    </p:spTree>
    <p:extLst>
      <p:ext uri="{BB962C8B-B14F-4D97-AF65-F5344CB8AC3E}">
        <p14:creationId xmlns:p14="http://schemas.microsoft.com/office/powerpoint/2010/main" val="3678240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11</a:t>
            </a:fld>
            <a:endParaRPr lang="en-GB"/>
          </a:p>
        </p:txBody>
      </p:sp>
    </p:spTree>
    <p:extLst>
      <p:ext uri="{BB962C8B-B14F-4D97-AF65-F5344CB8AC3E}">
        <p14:creationId xmlns:p14="http://schemas.microsoft.com/office/powerpoint/2010/main" val="152206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16</a:t>
            </a:fld>
            <a:endParaRPr lang="en-GB"/>
          </a:p>
        </p:txBody>
      </p:sp>
    </p:spTree>
    <p:extLst>
      <p:ext uri="{BB962C8B-B14F-4D97-AF65-F5344CB8AC3E}">
        <p14:creationId xmlns:p14="http://schemas.microsoft.com/office/powerpoint/2010/main" val="2263914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17</a:t>
            </a:fld>
            <a:endParaRPr lang="en-GB"/>
          </a:p>
        </p:txBody>
      </p:sp>
    </p:spTree>
    <p:extLst>
      <p:ext uri="{BB962C8B-B14F-4D97-AF65-F5344CB8AC3E}">
        <p14:creationId xmlns:p14="http://schemas.microsoft.com/office/powerpoint/2010/main" val="2956440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18</a:t>
            </a:fld>
            <a:endParaRPr lang="en-GB"/>
          </a:p>
        </p:txBody>
      </p:sp>
    </p:spTree>
    <p:extLst>
      <p:ext uri="{BB962C8B-B14F-4D97-AF65-F5344CB8AC3E}">
        <p14:creationId xmlns:p14="http://schemas.microsoft.com/office/powerpoint/2010/main" val="1314554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19</a:t>
            </a:fld>
            <a:endParaRPr lang="en-GB"/>
          </a:p>
        </p:txBody>
      </p:sp>
    </p:spTree>
    <p:extLst>
      <p:ext uri="{BB962C8B-B14F-4D97-AF65-F5344CB8AC3E}">
        <p14:creationId xmlns:p14="http://schemas.microsoft.com/office/powerpoint/2010/main" val="1100728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20</a:t>
            </a:fld>
            <a:endParaRPr lang="en-GB"/>
          </a:p>
        </p:txBody>
      </p:sp>
    </p:spTree>
    <p:extLst>
      <p:ext uri="{BB962C8B-B14F-4D97-AF65-F5344CB8AC3E}">
        <p14:creationId xmlns:p14="http://schemas.microsoft.com/office/powerpoint/2010/main" val="3915035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21</a:t>
            </a:fld>
            <a:endParaRPr lang="en-GB"/>
          </a:p>
        </p:txBody>
      </p:sp>
    </p:spTree>
    <p:extLst>
      <p:ext uri="{BB962C8B-B14F-4D97-AF65-F5344CB8AC3E}">
        <p14:creationId xmlns:p14="http://schemas.microsoft.com/office/powerpoint/2010/main" val="3720367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22</a:t>
            </a:fld>
            <a:endParaRPr lang="en-GB"/>
          </a:p>
        </p:txBody>
      </p:sp>
    </p:spTree>
    <p:extLst>
      <p:ext uri="{BB962C8B-B14F-4D97-AF65-F5344CB8AC3E}">
        <p14:creationId xmlns:p14="http://schemas.microsoft.com/office/powerpoint/2010/main" val="3698743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23</a:t>
            </a:fld>
            <a:endParaRPr lang="en-GB"/>
          </a:p>
        </p:txBody>
      </p:sp>
    </p:spTree>
    <p:extLst>
      <p:ext uri="{BB962C8B-B14F-4D97-AF65-F5344CB8AC3E}">
        <p14:creationId xmlns:p14="http://schemas.microsoft.com/office/powerpoint/2010/main" val="4232347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24</a:t>
            </a:fld>
            <a:endParaRPr lang="en-GB"/>
          </a:p>
        </p:txBody>
      </p:sp>
    </p:spTree>
    <p:extLst>
      <p:ext uri="{BB962C8B-B14F-4D97-AF65-F5344CB8AC3E}">
        <p14:creationId xmlns:p14="http://schemas.microsoft.com/office/powerpoint/2010/main" val="4081806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25</a:t>
            </a:fld>
            <a:endParaRPr lang="en-GB"/>
          </a:p>
        </p:txBody>
      </p:sp>
    </p:spTree>
    <p:extLst>
      <p:ext uri="{BB962C8B-B14F-4D97-AF65-F5344CB8AC3E}">
        <p14:creationId xmlns:p14="http://schemas.microsoft.com/office/powerpoint/2010/main" val="27712825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26</a:t>
            </a:fld>
            <a:endParaRPr lang="en-GB"/>
          </a:p>
        </p:txBody>
      </p:sp>
    </p:spTree>
    <p:extLst>
      <p:ext uri="{BB962C8B-B14F-4D97-AF65-F5344CB8AC3E}">
        <p14:creationId xmlns:p14="http://schemas.microsoft.com/office/powerpoint/2010/main" val="23862339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27</a:t>
            </a:fld>
            <a:endParaRPr lang="en-GB"/>
          </a:p>
        </p:txBody>
      </p:sp>
    </p:spTree>
    <p:extLst>
      <p:ext uri="{BB962C8B-B14F-4D97-AF65-F5344CB8AC3E}">
        <p14:creationId xmlns:p14="http://schemas.microsoft.com/office/powerpoint/2010/main" val="15463180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28</a:t>
            </a:fld>
            <a:endParaRPr lang="en-GB"/>
          </a:p>
        </p:txBody>
      </p:sp>
    </p:spTree>
    <p:extLst>
      <p:ext uri="{BB962C8B-B14F-4D97-AF65-F5344CB8AC3E}">
        <p14:creationId xmlns:p14="http://schemas.microsoft.com/office/powerpoint/2010/main" val="6389717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29</a:t>
            </a:fld>
            <a:endParaRPr lang="en-GB"/>
          </a:p>
        </p:txBody>
      </p:sp>
    </p:spTree>
    <p:extLst>
      <p:ext uri="{BB962C8B-B14F-4D97-AF65-F5344CB8AC3E}">
        <p14:creationId xmlns:p14="http://schemas.microsoft.com/office/powerpoint/2010/main" val="10013363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30</a:t>
            </a:fld>
            <a:endParaRPr lang="en-GB"/>
          </a:p>
        </p:txBody>
      </p:sp>
    </p:spTree>
    <p:extLst>
      <p:ext uri="{BB962C8B-B14F-4D97-AF65-F5344CB8AC3E}">
        <p14:creationId xmlns:p14="http://schemas.microsoft.com/office/powerpoint/2010/main" val="5079947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31</a:t>
            </a:fld>
            <a:endParaRPr lang="en-GB"/>
          </a:p>
        </p:txBody>
      </p:sp>
    </p:spTree>
    <p:extLst>
      <p:ext uri="{BB962C8B-B14F-4D97-AF65-F5344CB8AC3E}">
        <p14:creationId xmlns:p14="http://schemas.microsoft.com/office/powerpoint/2010/main" val="1506515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32</a:t>
            </a:fld>
            <a:endParaRPr lang="en-GB"/>
          </a:p>
        </p:txBody>
      </p:sp>
    </p:spTree>
    <p:extLst>
      <p:ext uri="{BB962C8B-B14F-4D97-AF65-F5344CB8AC3E}">
        <p14:creationId xmlns:p14="http://schemas.microsoft.com/office/powerpoint/2010/main" val="34062452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33</a:t>
            </a:fld>
            <a:endParaRPr lang="en-GB"/>
          </a:p>
        </p:txBody>
      </p:sp>
    </p:spTree>
    <p:extLst>
      <p:ext uri="{BB962C8B-B14F-4D97-AF65-F5344CB8AC3E}">
        <p14:creationId xmlns:p14="http://schemas.microsoft.com/office/powerpoint/2010/main" val="2129310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34</a:t>
            </a:fld>
            <a:endParaRPr lang="en-GB"/>
          </a:p>
        </p:txBody>
      </p:sp>
    </p:spTree>
    <p:extLst>
      <p:ext uri="{BB962C8B-B14F-4D97-AF65-F5344CB8AC3E}">
        <p14:creationId xmlns:p14="http://schemas.microsoft.com/office/powerpoint/2010/main" val="672114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35</a:t>
            </a:fld>
            <a:endParaRPr lang="en-GB"/>
          </a:p>
        </p:txBody>
      </p:sp>
    </p:spTree>
    <p:extLst>
      <p:ext uri="{BB962C8B-B14F-4D97-AF65-F5344CB8AC3E}">
        <p14:creationId xmlns:p14="http://schemas.microsoft.com/office/powerpoint/2010/main" val="8988572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36</a:t>
            </a:fld>
            <a:endParaRPr lang="en-GB"/>
          </a:p>
        </p:txBody>
      </p:sp>
    </p:spTree>
    <p:extLst>
      <p:ext uri="{BB962C8B-B14F-4D97-AF65-F5344CB8AC3E}">
        <p14:creationId xmlns:p14="http://schemas.microsoft.com/office/powerpoint/2010/main" val="1049553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37</a:t>
            </a:fld>
            <a:endParaRPr lang="en-GB"/>
          </a:p>
        </p:txBody>
      </p:sp>
    </p:spTree>
    <p:extLst>
      <p:ext uri="{BB962C8B-B14F-4D97-AF65-F5344CB8AC3E}">
        <p14:creationId xmlns:p14="http://schemas.microsoft.com/office/powerpoint/2010/main" val="2109716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38</a:t>
            </a:fld>
            <a:endParaRPr lang="en-GB"/>
          </a:p>
        </p:txBody>
      </p:sp>
    </p:spTree>
    <p:extLst>
      <p:ext uri="{BB962C8B-B14F-4D97-AF65-F5344CB8AC3E}">
        <p14:creationId xmlns:p14="http://schemas.microsoft.com/office/powerpoint/2010/main" val="1615392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39</a:t>
            </a:fld>
            <a:endParaRPr lang="en-GB"/>
          </a:p>
        </p:txBody>
      </p:sp>
    </p:spTree>
    <p:extLst>
      <p:ext uri="{BB962C8B-B14F-4D97-AF65-F5344CB8AC3E}">
        <p14:creationId xmlns:p14="http://schemas.microsoft.com/office/powerpoint/2010/main" val="3749969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40</a:t>
            </a:fld>
            <a:endParaRPr lang="en-GB"/>
          </a:p>
        </p:txBody>
      </p:sp>
    </p:spTree>
    <p:extLst>
      <p:ext uri="{BB962C8B-B14F-4D97-AF65-F5344CB8AC3E}">
        <p14:creationId xmlns:p14="http://schemas.microsoft.com/office/powerpoint/2010/main" val="31505488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41</a:t>
            </a:fld>
            <a:endParaRPr lang="en-GB"/>
          </a:p>
        </p:txBody>
      </p:sp>
    </p:spTree>
    <p:extLst>
      <p:ext uri="{BB962C8B-B14F-4D97-AF65-F5344CB8AC3E}">
        <p14:creationId xmlns:p14="http://schemas.microsoft.com/office/powerpoint/2010/main" val="42862397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42</a:t>
            </a:fld>
            <a:endParaRPr lang="en-GB"/>
          </a:p>
        </p:txBody>
      </p:sp>
    </p:spTree>
    <p:extLst>
      <p:ext uri="{BB962C8B-B14F-4D97-AF65-F5344CB8AC3E}">
        <p14:creationId xmlns:p14="http://schemas.microsoft.com/office/powerpoint/2010/main" val="33940190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43</a:t>
            </a:fld>
            <a:endParaRPr lang="en-GB"/>
          </a:p>
        </p:txBody>
      </p:sp>
    </p:spTree>
    <p:extLst>
      <p:ext uri="{BB962C8B-B14F-4D97-AF65-F5344CB8AC3E}">
        <p14:creationId xmlns:p14="http://schemas.microsoft.com/office/powerpoint/2010/main" val="28778231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44</a:t>
            </a:fld>
            <a:endParaRPr lang="en-GB"/>
          </a:p>
        </p:txBody>
      </p:sp>
    </p:spTree>
    <p:extLst>
      <p:ext uri="{BB962C8B-B14F-4D97-AF65-F5344CB8AC3E}">
        <p14:creationId xmlns:p14="http://schemas.microsoft.com/office/powerpoint/2010/main" val="19042293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45</a:t>
            </a:fld>
            <a:endParaRPr lang="en-GB"/>
          </a:p>
        </p:txBody>
      </p:sp>
    </p:spTree>
    <p:extLst>
      <p:ext uri="{BB962C8B-B14F-4D97-AF65-F5344CB8AC3E}">
        <p14:creationId xmlns:p14="http://schemas.microsoft.com/office/powerpoint/2010/main" val="22052886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46</a:t>
            </a:fld>
            <a:endParaRPr lang="en-GB"/>
          </a:p>
        </p:txBody>
      </p:sp>
    </p:spTree>
    <p:extLst>
      <p:ext uri="{BB962C8B-B14F-4D97-AF65-F5344CB8AC3E}">
        <p14:creationId xmlns:p14="http://schemas.microsoft.com/office/powerpoint/2010/main" val="17287130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47</a:t>
            </a:fld>
            <a:endParaRPr lang="en-GB"/>
          </a:p>
        </p:txBody>
      </p:sp>
    </p:spTree>
    <p:extLst>
      <p:ext uri="{BB962C8B-B14F-4D97-AF65-F5344CB8AC3E}">
        <p14:creationId xmlns:p14="http://schemas.microsoft.com/office/powerpoint/2010/main" val="41388368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48</a:t>
            </a:fld>
            <a:endParaRPr lang="en-GB"/>
          </a:p>
        </p:txBody>
      </p:sp>
    </p:spTree>
    <p:extLst>
      <p:ext uri="{BB962C8B-B14F-4D97-AF65-F5344CB8AC3E}">
        <p14:creationId xmlns:p14="http://schemas.microsoft.com/office/powerpoint/2010/main" val="313148124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49</a:t>
            </a:fld>
            <a:endParaRPr lang="en-GB"/>
          </a:p>
        </p:txBody>
      </p:sp>
    </p:spTree>
    <p:extLst>
      <p:ext uri="{BB962C8B-B14F-4D97-AF65-F5344CB8AC3E}">
        <p14:creationId xmlns:p14="http://schemas.microsoft.com/office/powerpoint/2010/main" val="613158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22941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2/14/2023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18.jpe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9.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2.xml"/><Relationship Id="rId1" Type="http://schemas.openxmlformats.org/officeDocument/2006/relationships/slideLayout" Target="../slideLayouts/slideLayout8.xml"/><Relationship Id="rId4" Type="http://schemas.openxmlformats.org/officeDocument/2006/relationships/image" Target="../media/image30.png"/></Relationships>
</file>

<file path=ppt/slides/_rels/slide4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3.xm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32.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3600" dirty="0"/>
              <a:t>Network Security Concepts</a:t>
            </a:r>
            <a:endParaRPr lang="en-GB" sz="3600"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55000" lnSpcReduction="20000"/>
          </a:bodyPr>
          <a:lstStyle/>
          <a:p>
            <a:pPr marL="0" indent="0" fontAlgn="ctr">
              <a:buNone/>
            </a:pPr>
            <a:r>
              <a:rPr lang="en-US" b="1" dirty="0"/>
              <a:t>Introduce Security</a:t>
            </a:r>
          </a:p>
          <a:p>
            <a:pPr fontAlgn="ctr"/>
            <a:r>
              <a:rPr lang="en-US" dirty="0"/>
              <a:t>Current State of Cybersecurity:</a:t>
            </a:r>
            <a:r>
              <a:rPr lang="en-GB" dirty="0"/>
              <a:t>		</a:t>
            </a:r>
            <a:r>
              <a:rPr lang="en-US" dirty="0"/>
              <a:t>Current state of cybersecurity and vectors of data loss.</a:t>
            </a:r>
            <a:endParaRPr lang="en-GB" dirty="0"/>
          </a:p>
          <a:p>
            <a:pPr fontAlgn="ctr"/>
            <a:r>
              <a:rPr lang="en-US" dirty="0"/>
              <a:t>Threat Actors</a:t>
            </a:r>
            <a:r>
              <a:rPr lang="en-GB" dirty="0"/>
              <a:t>			</a:t>
            </a:r>
            <a:r>
              <a:rPr lang="en-US" dirty="0"/>
              <a:t>Tools used by threat actors to exploit networks.</a:t>
            </a:r>
            <a:endParaRPr lang="en-GB" dirty="0"/>
          </a:p>
          <a:p>
            <a:pPr fontAlgn="ctr"/>
            <a:r>
              <a:rPr lang="en-US" dirty="0"/>
              <a:t>Malware</a:t>
            </a:r>
            <a:r>
              <a:rPr lang="en-GB" dirty="0"/>
              <a:t>				</a:t>
            </a:r>
            <a:r>
              <a:rPr lang="en-US" dirty="0"/>
              <a:t>Types of Malware.</a:t>
            </a:r>
            <a:endParaRPr lang="en-GB" dirty="0"/>
          </a:p>
          <a:p>
            <a:pPr fontAlgn="ctr"/>
            <a:r>
              <a:rPr lang="en-US" dirty="0"/>
              <a:t>Common Network Attacks</a:t>
            </a:r>
            <a:r>
              <a:rPr lang="en-GB" dirty="0"/>
              <a:t>		</a:t>
            </a:r>
            <a:r>
              <a:rPr lang="en-US" dirty="0"/>
              <a:t>Common network attacks.</a:t>
            </a:r>
          </a:p>
          <a:p>
            <a:pPr fontAlgn="ctr"/>
            <a:endParaRPr lang="en-GB" dirty="0"/>
          </a:p>
          <a:p>
            <a:pPr marL="0" indent="0" fontAlgn="ctr">
              <a:buNone/>
            </a:pPr>
            <a:r>
              <a:rPr lang="en-US" b="1" dirty="0"/>
              <a:t>Exploiting</a:t>
            </a:r>
          </a:p>
          <a:p>
            <a:pPr fontAlgn="ctr"/>
            <a:r>
              <a:rPr lang="en-US" dirty="0"/>
              <a:t>IP Vulnerabilities and Threats</a:t>
            </a:r>
            <a:r>
              <a:rPr lang="en-GB" dirty="0"/>
              <a:t>		</a:t>
            </a:r>
            <a:r>
              <a:rPr lang="en-US" dirty="0"/>
              <a:t>IP vulnerabilities: exploited by threat actors.</a:t>
            </a:r>
            <a:endParaRPr lang="en-GB" dirty="0"/>
          </a:p>
          <a:p>
            <a:pPr fontAlgn="ctr"/>
            <a:r>
              <a:rPr lang="en-US" dirty="0"/>
              <a:t>TCP and UDP Vulnerabilities</a:t>
            </a:r>
            <a:r>
              <a:rPr lang="en-GB" dirty="0"/>
              <a:t>		</a:t>
            </a:r>
            <a:r>
              <a:rPr lang="en-US" dirty="0"/>
              <a:t>TCP and UDP vulnerabilities: exploited by threat actors.</a:t>
            </a:r>
            <a:endParaRPr lang="en-GB" dirty="0"/>
          </a:p>
          <a:p>
            <a:pPr fontAlgn="ctr"/>
            <a:r>
              <a:rPr lang="en-US" dirty="0"/>
              <a:t>IP Services</a:t>
            </a:r>
            <a:r>
              <a:rPr lang="en-GB" dirty="0"/>
              <a:t>			</a:t>
            </a:r>
            <a:r>
              <a:rPr lang="en-US" dirty="0"/>
              <a:t>IP services: exploited by threat actors.</a:t>
            </a:r>
          </a:p>
          <a:p>
            <a:pPr fontAlgn="ctr"/>
            <a:endParaRPr lang="en-GB" dirty="0"/>
          </a:p>
          <a:p>
            <a:pPr marL="0" indent="0" fontAlgn="ctr">
              <a:buNone/>
            </a:pPr>
            <a:r>
              <a:rPr lang="en-US" b="1" dirty="0"/>
              <a:t>Network Security Best Practices</a:t>
            </a:r>
            <a:r>
              <a:rPr lang="en-GB" dirty="0"/>
              <a:t>		</a:t>
            </a:r>
          </a:p>
          <a:p>
            <a:pPr fontAlgn="ctr"/>
            <a:r>
              <a:rPr lang="en-US" dirty="0"/>
              <a:t>Best Practices			Best practices for protecting a network.</a:t>
            </a:r>
          </a:p>
          <a:p>
            <a:pPr fontAlgn="ctr"/>
            <a:r>
              <a:rPr lang="en-US" dirty="0"/>
              <a:t>Cryptography</a:t>
            </a:r>
            <a:r>
              <a:rPr lang="en-GB" dirty="0"/>
              <a:t>			C</a:t>
            </a:r>
            <a:r>
              <a:rPr lang="en-US" dirty="0" err="1"/>
              <a:t>ryptographic</a:t>
            </a:r>
            <a:r>
              <a:rPr lang="en-US" dirty="0"/>
              <a:t> processes to protect data in transit.</a:t>
            </a:r>
            <a:endParaRPr lang="en-GB" dirty="0"/>
          </a:p>
        </p:txBody>
      </p:sp>
    </p:spTree>
    <p:extLst>
      <p:ext uri="{BB962C8B-B14F-4D97-AF65-F5344CB8AC3E}">
        <p14:creationId xmlns:p14="http://schemas.microsoft.com/office/powerpoint/2010/main" val="2748647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5" y="156697"/>
            <a:ext cx="11481847" cy="1325563"/>
          </a:xfrm>
        </p:spPr>
        <p:txBody>
          <a:bodyPr>
            <a:noAutofit/>
          </a:bodyPr>
          <a:lstStyle/>
          <a:p>
            <a:r>
              <a:rPr lang="en-US" sz="3600" dirty="0">
                <a:solidFill>
                  <a:schemeClr val="accent1">
                    <a:lumMod val="50000"/>
                  </a:schemeClr>
                </a:solidFill>
              </a:rPr>
              <a:t>I - Cybersecurity: </a:t>
            </a:r>
            <a:r>
              <a:rPr lang="en-US" sz="3200" b="1" dirty="0">
                <a:solidFill>
                  <a:schemeClr val="accent1">
                    <a:lumMod val="50000"/>
                  </a:schemeClr>
                </a:solidFill>
              </a:rPr>
              <a:t>Current State of Affairs</a:t>
            </a:r>
            <a:endParaRPr lang="en-GB" b="1" dirty="0">
              <a:solidFill>
                <a:schemeClr val="accent1">
                  <a:lumMod val="50000"/>
                </a:schemeClr>
              </a:solidFill>
            </a:endParaRPr>
          </a:p>
        </p:txBody>
      </p:sp>
      <p:graphicFrame>
        <p:nvGraphicFramePr>
          <p:cNvPr id="4" name="Table 4">
            <a:extLst>
              <a:ext uri="{FF2B5EF4-FFF2-40B4-BE49-F238E27FC236}">
                <a16:creationId xmlns:a16="http://schemas.microsoft.com/office/drawing/2014/main" id="{645F4A8C-5393-4DD0-9D5D-BDB27A2674AE}"/>
              </a:ext>
            </a:extLst>
          </p:cNvPr>
          <p:cNvGraphicFramePr>
            <a:graphicFrameLocks noGrp="1"/>
          </p:cNvGraphicFramePr>
          <p:nvPr/>
        </p:nvGraphicFramePr>
        <p:xfrm>
          <a:off x="254956" y="1154362"/>
          <a:ext cx="11682087" cy="4221378"/>
        </p:xfrm>
        <a:graphic>
          <a:graphicData uri="http://schemas.openxmlformats.org/drawingml/2006/table">
            <a:tbl>
              <a:tblPr firstRow="1" bandRow="1">
                <a:tableStyleId>{5C22544A-7EE6-4342-B048-85BDC9FD1C3A}</a:tableStyleId>
              </a:tblPr>
              <a:tblGrid>
                <a:gridCol w="2241053">
                  <a:extLst>
                    <a:ext uri="{9D8B030D-6E8A-4147-A177-3AD203B41FA5}">
                      <a16:colId xmlns:a16="http://schemas.microsoft.com/office/drawing/2014/main" val="1183708368"/>
                    </a:ext>
                  </a:extLst>
                </a:gridCol>
                <a:gridCol w="9441034">
                  <a:extLst>
                    <a:ext uri="{9D8B030D-6E8A-4147-A177-3AD203B41FA5}">
                      <a16:colId xmlns:a16="http://schemas.microsoft.com/office/drawing/2014/main" val="3706806568"/>
                    </a:ext>
                  </a:extLst>
                </a:gridCol>
              </a:tblGrid>
              <a:tr h="438351">
                <a:tc>
                  <a:txBody>
                    <a:bodyPr/>
                    <a:lstStyle/>
                    <a:p>
                      <a:pPr algn="l" fontAlgn="ctr"/>
                      <a:r>
                        <a:rPr lang="en-US" sz="2000" b="1" dirty="0">
                          <a:effectLst/>
                        </a:rPr>
                        <a:t>Security Terms</a:t>
                      </a:r>
                      <a:endParaRPr lang="en-US" sz="2000" dirty="0">
                        <a:effectLst/>
                      </a:endParaRPr>
                    </a:p>
                  </a:txBody>
                  <a:tcPr marL="47625" marR="47625" marT="47625" marB="47625" anchor="ctr"/>
                </a:tc>
                <a:tc>
                  <a:txBody>
                    <a:bodyPr/>
                    <a:lstStyle/>
                    <a:p>
                      <a:pPr algn="l" fontAlgn="ctr"/>
                      <a:r>
                        <a:rPr lang="en-US" sz="2000" b="1" dirty="0">
                          <a:effectLst/>
                        </a:rPr>
                        <a:t>Description</a:t>
                      </a:r>
                      <a:endParaRPr lang="en-US" sz="2000" dirty="0">
                        <a:effectLst/>
                      </a:endParaRPr>
                    </a:p>
                  </a:txBody>
                  <a:tcPr marL="47625" marR="47625" marT="47625" marB="47625" anchor="ctr"/>
                </a:tc>
                <a:extLst>
                  <a:ext uri="{0D108BD9-81ED-4DB2-BD59-A6C34878D82A}">
                    <a16:rowId xmlns:a16="http://schemas.microsoft.com/office/drawing/2014/main" val="39376498"/>
                  </a:ext>
                </a:extLst>
              </a:tr>
              <a:tr h="726581">
                <a:tc>
                  <a:txBody>
                    <a:bodyPr/>
                    <a:lstStyle/>
                    <a:p>
                      <a:pPr fontAlgn="ctr"/>
                      <a:r>
                        <a:rPr lang="en-US" sz="2000" b="1" dirty="0">
                          <a:effectLst/>
                        </a:rPr>
                        <a:t>Assets</a:t>
                      </a:r>
                      <a:endParaRPr lang="en-US" sz="2000" b="0" dirty="0">
                        <a:effectLst/>
                      </a:endParaRPr>
                    </a:p>
                  </a:txBody>
                  <a:tcPr marL="47625" marR="47625" marT="47625" marB="47625" anchor="ctr"/>
                </a:tc>
                <a:tc>
                  <a:txBody>
                    <a:bodyPr/>
                    <a:lstStyle/>
                    <a:p>
                      <a:pPr algn="just" fontAlgn="ctr"/>
                      <a:r>
                        <a:rPr lang="en-US" sz="2000" b="0" dirty="0">
                          <a:effectLst/>
                        </a:rPr>
                        <a:t>An asset is anything of value to the organization. It includes people, equipment, resources, and data.</a:t>
                      </a:r>
                    </a:p>
                  </a:txBody>
                  <a:tcPr marL="47625" marR="47625" marT="47625" marB="47625" anchor="ctr"/>
                </a:tc>
                <a:extLst>
                  <a:ext uri="{0D108BD9-81ED-4DB2-BD59-A6C34878D82A}">
                    <a16:rowId xmlns:a16="http://schemas.microsoft.com/office/drawing/2014/main" val="6771436"/>
                  </a:ext>
                </a:extLst>
              </a:tr>
              <a:tr h="438351">
                <a:tc>
                  <a:txBody>
                    <a:bodyPr/>
                    <a:lstStyle/>
                    <a:p>
                      <a:pPr fontAlgn="ctr"/>
                      <a:r>
                        <a:rPr lang="en-US" sz="2000" b="1" dirty="0">
                          <a:effectLst/>
                        </a:rPr>
                        <a:t>Vulnerability</a:t>
                      </a:r>
                      <a:endParaRPr lang="en-US" sz="2000" b="0" dirty="0">
                        <a:effectLst/>
                      </a:endParaRPr>
                    </a:p>
                  </a:txBody>
                  <a:tcPr marL="47625" marR="47625" marT="47625" marB="47625" anchor="ctr"/>
                </a:tc>
                <a:tc>
                  <a:txBody>
                    <a:bodyPr/>
                    <a:lstStyle/>
                    <a:p>
                      <a:pPr algn="just" fontAlgn="ctr"/>
                      <a:r>
                        <a:rPr lang="en-US" sz="2000" b="0" dirty="0">
                          <a:effectLst/>
                        </a:rPr>
                        <a:t>A vulnerability is a weakness in a system, or its design, that could be exploited by a threat.</a:t>
                      </a:r>
                    </a:p>
                  </a:txBody>
                  <a:tcPr marL="47625" marR="47625" marT="47625" marB="47625" anchor="ctr"/>
                </a:tc>
                <a:extLst>
                  <a:ext uri="{0D108BD9-81ED-4DB2-BD59-A6C34878D82A}">
                    <a16:rowId xmlns:a16="http://schemas.microsoft.com/office/drawing/2014/main" val="2344560001"/>
                  </a:ext>
                </a:extLst>
              </a:tr>
              <a:tr h="438351">
                <a:tc>
                  <a:txBody>
                    <a:bodyPr/>
                    <a:lstStyle/>
                    <a:p>
                      <a:pPr fontAlgn="ctr"/>
                      <a:r>
                        <a:rPr lang="en-US" sz="2000" b="1" dirty="0">
                          <a:effectLst/>
                        </a:rPr>
                        <a:t>Threat</a:t>
                      </a:r>
                      <a:endParaRPr lang="en-US" sz="2000" b="0" dirty="0">
                        <a:effectLst/>
                      </a:endParaRPr>
                    </a:p>
                  </a:txBody>
                  <a:tcPr marL="47625" marR="47625" marT="47625" marB="47625" anchor="ctr"/>
                </a:tc>
                <a:tc>
                  <a:txBody>
                    <a:bodyPr/>
                    <a:lstStyle/>
                    <a:p>
                      <a:pPr algn="just" fontAlgn="ctr"/>
                      <a:r>
                        <a:rPr lang="en-US" sz="2000" b="0" dirty="0">
                          <a:effectLst/>
                        </a:rPr>
                        <a:t>A threat is a potential danger to a company’s assets, data, or network functionality.</a:t>
                      </a:r>
                    </a:p>
                  </a:txBody>
                  <a:tcPr marL="47625" marR="47625" marT="47625" marB="47625" anchor="ctr"/>
                </a:tc>
                <a:extLst>
                  <a:ext uri="{0D108BD9-81ED-4DB2-BD59-A6C34878D82A}">
                    <a16:rowId xmlns:a16="http://schemas.microsoft.com/office/drawing/2014/main" val="945701440"/>
                  </a:ext>
                </a:extLst>
              </a:tr>
              <a:tr h="438351">
                <a:tc>
                  <a:txBody>
                    <a:bodyPr/>
                    <a:lstStyle/>
                    <a:p>
                      <a:pPr fontAlgn="ctr"/>
                      <a:r>
                        <a:rPr lang="en-US" sz="2000" b="1" dirty="0">
                          <a:effectLst/>
                        </a:rPr>
                        <a:t>Exploit</a:t>
                      </a:r>
                      <a:endParaRPr lang="en-US" sz="2000" b="0" dirty="0">
                        <a:effectLst/>
                      </a:endParaRPr>
                    </a:p>
                  </a:txBody>
                  <a:tcPr marL="47625" marR="47625" marT="47625" marB="47625" anchor="ctr"/>
                </a:tc>
                <a:tc>
                  <a:txBody>
                    <a:bodyPr/>
                    <a:lstStyle/>
                    <a:p>
                      <a:pPr algn="just" fontAlgn="ctr"/>
                      <a:r>
                        <a:rPr lang="en-US" sz="2000" b="0" dirty="0">
                          <a:effectLst/>
                        </a:rPr>
                        <a:t>An exploit is a mechanism that takes advantage of a vulnerability.</a:t>
                      </a:r>
                    </a:p>
                  </a:txBody>
                  <a:tcPr marL="47625" marR="47625" marT="47625" marB="47625" anchor="ctr"/>
                </a:tc>
                <a:extLst>
                  <a:ext uri="{0D108BD9-81ED-4DB2-BD59-A6C34878D82A}">
                    <a16:rowId xmlns:a16="http://schemas.microsoft.com/office/drawing/2014/main" val="3517750451"/>
                  </a:ext>
                </a:extLst>
              </a:tr>
              <a:tr h="726581">
                <a:tc>
                  <a:txBody>
                    <a:bodyPr/>
                    <a:lstStyle/>
                    <a:p>
                      <a:pPr fontAlgn="ctr"/>
                      <a:r>
                        <a:rPr lang="en-US" sz="2000" b="1" dirty="0">
                          <a:effectLst/>
                        </a:rPr>
                        <a:t>Mitigation</a:t>
                      </a:r>
                      <a:endParaRPr lang="en-US" sz="2000" b="0" dirty="0">
                        <a:effectLst/>
                      </a:endParaRPr>
                    </a:p>
                  </a:txBody>
                  <a:tcPr marL="47625" marR="47625" marT="47625" marB="47625" anchor="ctr"/>
                </a:tc>
                <a:tc>
                  <a:txBody>
                    <a:bodyPr/>
                    <a:lstStyle/>
                    <a:p>
                      <a:pPr algn="just" fontAlgn="ctr"/>
                      <a:r>
                        <a:rPr lang="en-US" sz="2000" b="0" dirty="0">
                          <a:effectLst/>
                        </a:rPr>
                        <a:t>Mitigation is the counter-measure that reduces the likelihood or severity of a potential threat or risk. Network security involves multiple mitigation techniques.</a:t>
                      </a:r>
                    </a:p>
                  </a:txBody>
                  <a:tcPr marL="47625" marR="47625" marT="47625" marB="47625" anchor="ctr"/>
                </a:tc>
                <a:extLst>
                  <a:ext uri="{0D108BD9-81ED-4DB2-BD59-A6C34878D82A}">
                    <a16:rowId xmlns:a16="http://schemas.microsoft.com/office/drawing/2014/main" val="2556453748"/>
                  </a:ext>
                </a:extLst>
              </a:tr>
              <a:tr h="1014812">
                <a:tc>
                  <a:txBody>
                    <a:bodyPr/>
                    <a:lstStyle/>
                    <a:p>
                      <a:pPr fontAlgn="ctr"/>
                      <a:r>
                        <a:rPr lang="en-US" sz="2000" b="1" dirty="0">
                          <a:effectLst/>
                        </a:rPr>
                        <a:t>Risk</a:t>
                      </a:r>
                      <a:endParaRPr lang="en-US" sz="2000" b="0" dirty="0">
                        <a:effectLst/>
                      </a:endParaRPr>
                    </a:p>
                  </a:txBody>
                  <a:tcPr marL="47625" marR="47625" marT="47625" marB="47625" anchor="ctr"/>
                </a:tc>
                <a:tc>
                  <a:txBody>
                    <a:bodyPr/>
                    <a:lstStyle/>
                    <a:p>
                      <a:pPr algn="just" fontAlgn="ctr"/>
                      <a:r>
                        <a:rPr lang="en-US" sz="2000" b="0" dirty="0">
                          <a:effectLst/>
                        </a:rPr>
                        <a:t>Risk is the likelihood of a threat to exploit the vulnerability of an asset, with the aim of negatively affecting an organization. Risk is measured using the probability of the occurrence of an event and its consequences.</a:t>
                      </a:r>
                    </a:p>
                  </a:txBody>
                  <a:tcPr marL="47625" marR="47625" marT="47625" marB="47625" anchor="ctr"/>
                </a:tc>
                <a:extLst>
                  <a:ext uri="{0D108BD9-81ED-4DB2-BD59-A6C34878D82A}">
                    <a16:rowId xmlns:a16="http://schemas.microsoft.com/office/drawing/2014/main" val="1716542497"/>
                  </a:ext>
                </a:extLst>
              </a:tr>
            </a:tbl>
          </a:graphicData>
        </a:graphic>
      </p:graphicFrame>
    </p:spTree>
    <p:extLst>
      <p:ext uri="{BB962C8B-B14F-4D97-AF65-F5344CB8AC3E}">
        <p14:creationId xmlns:p14="http://schemas.microsoft.com/office/powerpoint/2010/main" val="345884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200" b="1" dirty="0">
                <a:solidFill>
                  <a:schemeClr val="accent1">
                    <a:lumMod val="50000"/>
                  </a:schemeClr>
                </a:solidFill>
              </a:rPr>
              <a:t>Attack Vectors &amp; Impact</a:t>
            </a:r>
            <a:endParaRPr lang="en-GB" sz="3600" b="1" dirty="0">
              <a:solidFill>
                <a:schemeClr val="accent1">
                  <a:lumMod val="50000"/>
                </a:schemeClr>
              </a:solidFill>
            </a:endParaRPr>
          </a:p>
        </p:txBody>
      </p:sp>
      <p:pic>
        <p:nvPicPr>
          <p:cNvPr id="13" name="Picture 12">
            <a:extLst>
              <a:ext uri="{FF2B5EF4-FFF2-40B4-BE49-F238E27FC236}">
                <a16:creationId xmlns:a16="http://schemas.microsoft.com/office/drawing/2014/main" id="{8C5B8242-C430-4AAF-8B82-477ECF3F7FBF}"/>
              </a:ext>
            </a:extLst>
          </p:cNvPr>
          <p:cNvPicPr>
            <a:picLocks noChangeAspect="1"/>
          </p:cNvPicPr>
          <p:nvPr/>
        </p:nvPicPr>
        <p:blipFill>
          <a:blip r:embed="rId3"/>
          <a:stretch>
            <a:fillRect/>
          </a:stretch>
        </p:blipFill>
        <p:spPr>
          <a:xfrm>
            <a:off x="150926" y="1176487"/>
            <a:ext cx="3469284" cy="2063288"/>
          </a:xfrm>
          <a:prstGeom prst="rect">
            <a:avLst/>
          </a:prstGeom>
        </p:spPr>
      </p:pic>
      <p:graphicFrame>
        <p:nvGraphicFramePr>
          <p:cNvPr id="16" name="Table 7">
            <a:extLst>
              <a:ext uri="{FF2B5EF4-FFF2-40B4-BE49-F238E27FC236}">
                <a16:creationId xmlns:a16="http://schemas.microsoft.com/office/drawing/2014/main" id="{7E239FBE-21E6-4F81-A7B7-738F8D30A6DB}"/>
              </a:ext>
            </a:extLst>
          </p:cNvPr>
          <p:cNvGraphicFramePr>
            <a:graphicFrameLocks noGrp="1"/>
          </p:cNvGraphicFramePr>
          <p:nvPr/>
        </p:nvGraphicFramePr>
        <p:xfrm>
          <a:off x="3289766" y="3115500"/>
          <a:ext cx="8841545" cy="2550736"/>
        </p:xfrm>
        <a:graphic>
          <a:graphicData uri="http://schemas.openxmlformats.org/drawingml/2006/table">
            <a:tbl>
              <a:tblPr firstRow="1" bandRow="1">
                <a:tableStyleId>{5C22544A-7EE6-4342-B048-85BDC9FD1C3A}</a:tableStyleId>
              </a:tblPr>
              <a:tblGrid>
                <a:gridCol w="1602565">
                  <a:extLst>
                    <a:ext uri="{9D8B030D-6E8A-4147-A177-3AD203B41FA5}">
                      <a16:colId xmlns:a16="http://schemas.microsoft.com/office/drawing/2014/main" val="3298178183"/>
                    </a:ext>
                  </a:extLst>
                </a:gridCol>
                <a:gridCol w="7238980">
                  <a:extLst>
                    <a:ext uri="{9D8B030D-6E8A-4147-A177-3AD203B41FA5}">
                      <a16:colId xmlns:a16="http://schemas.microsoft.com/office/drawing/2014/main" val="904825780"/>
                    </a:ext>
                  </a:extLst>
                </a:gridCol>
              </a:tblGrid>
              <a:tr h="184445">
                <a:tc>
                  <a:txBody>
                    <a:bodyPr/>
                    <a:lstStyle/>
                    <a:p>
                      <a:pPr algn="l" fontAlgn="ctr"/>
                      <a:r>
                        <a:rPr lang="en-US" sz="1200" b="1" dirty="0">
                          <a:effectLst/>
                        </a:rPr>
                        <a:t>Data Loss Vectors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466952537"/>
                  </a:ext>
                </a:extLst>
              </a:tr>
              <a:tr h="305723">
                <a:tc>
                  <a:txBody>
                    <a:bodyPr/>
                    <a:lstStyle/>
                    <a:p>
                      <a:pPr fontAlgn="ctr"/>
                      <a:r>
                        <a:rPr lang="en-US" sz="1200" b="1" dirty="0">
                          <a:effectLst/>
                        </a:rPr>
                        <a:t>Email/Social Networking</a:t>
                      </a:r>
                      <a:endParaRPr lang="en-US" sz="1200" b="0" dirty="0">
                        <a:effectLst/>
                      </a:endParaRPr>
                    </a:p>
                  </a:txBody>
                  <a:tcPr marL="47625" marR="47625" marT="47625" marB="47625" anchor="ctr"/>
                </a:tc>
                <a:tc>
                  <a:txBody>
                    <a:bodyPr/>
                    <a:lstStyle/>
                    <a:p>
                      <a:pPr fontAlgn="ctr"/>
                      <a:r>
                        <a:rPr lang="en-US" sz="1200" b="0" dirty="0">
                          <a:effectLst/>
                        </a:rPr>
                        <a:t>Intercepted email or IM messages could be captured and reveal confidential information.</a:t>
                      </a:r>
                    </a:p>
                  </a:txBody>
                  <a:tcPr marL="47625" marR="47625" marT="47625" marB="47625" anchor="ctr"/>
                </a:tc>
                <a:extLst>
                  <a:ext uri="{0D108BD9-81ED-4DB2-BD59-A6C34878D82A}">
                    <a16:rowId xmlns:a16="http://schemas.microsoft.com/office/drawing/2014/main" val="3654109023"/>
                  </a:ext>
                </a:extLst>
              </a:tr>
              <a:tr h="305723">
                <a:tc>
                  <a:txBody>
                    <a:bodyPr/>
                    <a:lstStyle/>
                    <a:p>
                      <a:pPr fontAlgn="ctr"/>
                      <a:r>
                        <a:rPr lang="en-US" sz="1200" b="1" dirty="0">
                          <a:effectLst/>
                        </a:rPr>
                        <a:t>Unencrypted Devices</a:t>
                      </a:r>
                      <a:endParaRPr lang="en-US" sz="1200" b="0" dirty="0">
                        <a:effectLst/>
                      </a:endParaRPr>
                    </a:p>
                  </a:txBody>
                  <a:tcPr marL="47625" marR="47625" marT="47625" marB="47625" anchor="ctr"/>
                </a:tc>
                <a:tc>
                  <a:txBody>
                    <a:bodyPr/>
                    <a:lstStyle/>
                    <a:p>
                      <a:pPr fontAlgn="ctr"/>
                      <a:r>
                        <a:rPr lang="en-US" sz="1200" b="0" dirty="0">
                          <a:effectLst/>
                        </a:rPr>
                        <a:t>If the data is not stored using an encryption algorithm, then the thief can retrieve valuable confidential data.</a:t>
                      </a:r>
                    </a:p>
                  </a:txBody>
                  <a:tcPr marL="47625" marR="47625" marT="47625" marB="47625" anchor="ctr"/>
                </a:tc>
                <a:extLst>
                  <a:ext uri="{0D108BD9-81ED-4DB2-BD59-A6C34878D82A}">
                    <a16:rowId xmlns:a16="http://schemas.microsoft.com/office/drawing/2014/main" val="1512207988"/>
                  </a:ext>
                </a:extLst>
              </a:tr>
              <a:tr h="305723">
                <a:tc>
                  <a:txBody>
                    <a:bodyPr/>
                    <a:lstStyle/>
                    <a:p>
                      <a:pPr fontAlgn="ctr"/>
                      <a:r>
                        <a:rPr lang="en-US" sz="1200" b="1" dirty="0">
                          <a:effectLst/>
                        </a:rPr>
                        <a:t>Cloud Storage Device</a:t>
                      </a:r>
                      <a:endParaRPr lang="en-US" sz="1200" b="0" dirty="0">
                        <a:effectLst/>
                      </a:endParaRPr>
                    </a:p>
                  </a:txBody>
                  <a:tcPr marL="47625" marR="47625" marT="47625" marB="47625" anchor="ctr"/>
                </a:tc>
                <a:tc>
                  <a:txBody>
                    <a:bodyPr/>
                    <a:lstStyle/>
                    <a:p>
                      <a:pPr fontAlgn="ctr"/>
                      <a:r>
                        <a:rPr lang="en-US" sz="1200" b="0" dirty="0">
                          <a:effectLst/>
                        </a:rPr>
                        <a:t>Sensitive data can be lost if access to the cloud is compromised due to weak security settings.</a:t>
                      </a:r>
                    </a:p>
                  </a:txBody>
                  <a:tcPr marL="47625" marR="47625" marT="47625" marB="47625" anchor="ctr"/>
                </a:tc>
                <a:extLst>
                  <a:ext uri="{0D108BD9-81ED-4DB2-BD59-A6C34878D82A}">
                    <a16:rowId xmlns:a16="http://schemas.microsoft.com/office/drawing/2014/main" val="3036782206"/>
                  </a:ext>
                </a:extLst>
              </a:tr>
              <a:tr h="305723">
                <a:tc>
                  <a:txBody>
                    <a:bodyPr/>
                    <a:lstStyle/>
                    <a:p>
                      <a:pPr fontAlgn="ctr"/>
                      <a:r>
                        <a:rPr lang="en-US" sz="1200" b="1" dirty="0">
                          <a:effectLst/>
                        </a:rPr>
                        <a:t>Removable Media</a:t>
                      </a:r>
                      <a:endParaRPr lang="en-US" sz="1200" b="0" dirty="0">
                        <a:effectLst/>
                      </a:endParaRPr>
                    </a:p>
                  </a:txBody>
                  <a:tcPr marL="47625" marR="47625" marT="47625" marB="47625" anchor="ctr"/>
                </a:tc>
                <a:tc>
                  <a:txBody>
                    <a:bodyPr/>
                    <a:lstStyle/>
                    <a:p>
                      <a:pPr fontAlgn="ctr"/>
                      <a:r>
                        <a:rPr lang="en-US" sz="1200" b="0" dirty="0">
                          <a:effectLst/>
                        </a:rPr>
                        <a:t>One risk is that an employee could perform an unauthorized transfer of data to a USB drive. Another risk is that a USB drive containing valuable corporate data could be lost.</a:t>
                      </a:r>
                    </a:p>
                  </a:txBody>
                  <a:tcPr marL="47625" marR="47625" marT="47625" marB="47625" anchor="ctr"/>
                </a:tc>
                <a:extLst>
                  <a:ext uri="{0D108BD9-81ED-4DB2-BD59-A6C34878D82A}">
                    <a16:rowId xmlns:a16="http://schemas.microsoft.com/office/drawing/2014/main" val="2081207769"/>
                  </a:ext>
                </a:extLst>
              </a:tr>
              <a:tr h="184445">
                <a:tc>
                  <a:txBody>
                    <a:bodyPr/>
                    <a:lstStyle/>
                    <a:p>
                      <a:pPr fontAlgn="ctr"/>
                      <a:r>
                        <a:rPr lang="en-US" sz="1200" b="1" dirty="0">
                          <a:effectLst/>
                        </a:rPr>
                        <a:t>Hard Copy</a:t>
                      </a:r>
                      <a:endParaRPr lang="en-US" sz="1200" b="0" dirty="0">
                        <a:effectLst/>
                      </a:endParaRPr>
                    </a:p>
                  </a:txBody>
                  <a:tcPr marL="47625" marR="47625" marT="47625" marB="47625" anchor="ctr"/>
                </a:tc>
                <a:tc>
                  <a:txBody>
                    <a:bodyPr/>
                    <a:lstStyle/>
                    <a:p>
                      <a:pPr fontAlgn="ctr"/>
                      <a:r>
                        <a:rPr lang="en-US" sz="1200" b="0" dirty="0">
                          <a:effectLst/>
                        </a:rPr>
                        <a:t>Confidential data should be shredded when no longer required.</a:t>
                      </a:r>
                    </a:p>
                  </a:txBody>
                  <a:tcPr marL="47625" marR="47625" marT="47625" marB="47625" anchor="ctr"/>
                </a:tc>
                <a:extLst>
                  <a:ext uri="{0D108BD9-81ED-4DB2-BD59-A6C34878D82A}">
                    <a16:rowId xmlns:a16="http://schemas.microsoft.com/office/drawing/2014/main" val="1652980252"/>
                  </a:ext>
                </a:extLst>
              </a:tr>
              <a:tr h="305723">
                <a:tc>
                  <a:txBody>
                    <a:bodyPr/>
                    <a:lstStyle/>
                    <a:p>
                      <a:pPr fontAlgn="ctr"/>
                      <a:r>
                        <a:rPr lang="en-US" sz="1200" b="1" dirty="0">
                          <a:effectLst/>
                        </a:rPr>
                        <a:t>Improper Access Control</a:t>
                      </a:r>
                      <a:endParaRPr lang="en-US" sz="1200" b="0" dirty="0">
                        <a:effectLst/>
                      </a:endParaRPr>
                    </a:p>
                  </a:txBody>
                  <a:tcPr marL="47625" marR="47625" marT="47625" marB="47625" anchor="ctr"/>
                </a:tc>
                <a:tc>
                  <a:txBody>
                    <a:bodyPr/>
                    <a:lstStyle/>
                    <a:p>
                      <a:pPr fontAlgn="ctr"/>
                      <a:r>
                        <a:rPr lang="en-US" sz="1200" b="0" dirty="0">
                          <a:effectLst/>
                        </a:rPr>
                        <a:t>Passwords or weak passwords which have been compromised can provide a threat actor with easy access to corporate data.</a:t>
                      </a:r>
                    </a:p>
                  </a:txBody>
                  <a:tcPr marL="47625" marR="47625" marT="47625" marB="47625" anchor="ctr"/>
                </a:tc>
                <a:extLst>
                  <a:ext uri="{0D108BD9-81ED-4DB2-BD59-A6C34878D82A}">
                    <a16:rowId xmlns:a16="http://schemas.microsoft.com/office/drawing/2014/main" val="4118486314"/>
                  </a:ext>
                </a:extLst>
              </a:tr>
            </a:tbl>
          </a:graphicData>
        </a:graphic>
      </p:graphicFrame>
      <p:sp>
        <p:nvSpPr>
          <p:cNvPr id="17" name="Rectangle 16"/>
          <p:cNvSpPr/>
          <p:nvPr/>
        </p:nvSpPr>
        <p:spPr>
          <a:xfrm>
            <a:off x="3997345" y="1128473"/>
            <a:ext cx="7962191" cy="1938992"/>
          </a:xfrm>
          <a:prstGeom prst="rect">
            <a:avLst/>
          </a:prstGeom>
        </p:spPr>
        <p:txBody>
          <a:bodyPr wrap="square">
            <a:spAutoFit/>
          </a:bodyPr>
          <a:lstStyle/>
          <a:p>
            <a:pPr algn="just"/>
            <a:r>
              <a:rPr lang="en-US" dirty="0">
                <a:solidFill>
                  <a:srgbClr val="000000"/>
                </a:solidFill>
              </a:rPr>
              <a:t>One major impact is </a:t>
            </a:r>
            <a:r>
              <a:rPr lang="en-US" b="1" dirty="0">
                <a:solidFill>
                  <a:srgbClr val="000000"/>
                </a:solidFill>
              </a:rPr>
              <a:t>LOSS!!!</a:t>
            </a:r>
          </a:p>
          <a:p>
            <a:pPr marL="285750" indent="-285750" algn="just">
              <a:buFont typeface="Wingdings" panose="05000000000000000000" pitchFamily="2" charset="2"/>
              <a:buChar char="q"/>
            </a:pPr>
            <a:r>
              <a:rPr lang="en-US" dirty="0">
                <a:solidFill>
                  <a:srgbClr val="000000"/>
                </a:solidFill>
              </a:rPr>
              <a:t>Data loss or data exfiltration is when data is intentionally or unintentionally lost, stolen, or leaked to the outside world. The data loss can result in:</a:t>
            </a:r>
          </a:p>
          <a:p>
            <a:r>
              <a:rPr lang="en-US" dirty="0">
                <a:solidFill>
                  <a:srgbClr val="000000"/>
                </a:solidFill>
              </a:rPr>
              <a:t>	</a:t>
            </a:r>
            <a:r>
              <a:rPr lang="en-US" sz="1600" dirty="0">
                <a:solidFill>
                  <a:srgbClr val="000000"/>
                </a:solidFill>
              </a:rPr>
              <a:t>Brand damage and loss of reputation</a:t>
            </a:r>
          </a:p>
          <a:p>
            <a:r>
              <a:rPr lang="en-US" sz="1600" dirty="0">
                <a:solidFill>
                  <a:srgbClr val="000000"/>
                </a:solidFill>
              </a:rPr>
              <a:t>	Loss of competitive advantage and customers in turn loss of revenue</a:t>
            </a:r>
          </a:p>
          <a:p>
            <a:r>
              <a:rPr lang="en-US" sz="1600" dirty="0">
                <a:solidFill>
                  <a:srgbClr val="000000"/>
                </a:solidFill>
              </a:rPr>
              <a:t>	Litigation/legal action resulting in fines and civil penalties</a:t>
            </a:r>
          </a:p>
          <a:p>
            <a:r>
              <a:rPr lang="en-US" sz="1600" dirty="0">
                <a:solidFill>
                  <a:srgbClr val="000000"/>
                </a:solidFill>
              </a:rPr>
              <a:t>	Significant cost and effort to notify affected parties and recover from the breach</a:t>
            </a:r>
          </a:p>
        </p:txBody>
      </p:sp>
      <p:sp>
        <p:nvSpPr>
          <p:cNvPr id="18" name="Rectangle 17"/>
          <p:cNvSpPr/>
          <p:nvPr/>
        </p:nvSpPr>
        <p:spPr>
          <a:xfrm>
            <a:off x="86862" y="3239775"/>
            <a:ext cx="3202904" cy="2585323"/>
          </a:xfrm>
          <a:prstGeom prst="rect">
            <a:avLst/>
          </a:prstGeom>
        </p:spPr>
        <p:txBody>
          <a:bodyPr wrap="square">
            <a:spAutoFit/>
          </a:bodyPr>
          <a:lstStyle/>
          <a:p>
            <a:pPr algn="just"/>
            <a:r>
              <a:rPr lang="en-US" dirty="0">
                <a:solidFill>
                  <a:srgbClr val="000000"/>
                </a:solidFill>
              </a:rPr>
              <a:t>Network security professionals must protect the organization’s data. </a:t>
            </a:r>
          </a:p>
          <a:p>
            <a:pPr algn="just"/>
            <a:endParaRPr lang="en-US" dirty="0">
              <a:solidFill>
                <a:srgbClr val="000000"/>
              </a:solidFill>
            </a:endParaRPr>
          </a:p>
          <a:p>
            <a:pPr algn="just"/>
            <a:r>
              <a:rPr lang="en-US" dirty="0">
                <a:solidFill>
                  <a:srgbClr val="000000"/>
                </a:solidFill>
              </a:rPr>
              <a:t>Various Data Loss Prevention (DLP) controls must be implemented which combine strategic, operational and tactical measures.</a:t>
            </a:r>
          </a:p>
        </p:txBody>
      </p:sp>
    </p:spTree>
    <p:extLst>
      <p:ext uri="{BB962C8B-B14F-4D97-AF65-F5344CB8AC3E}">
        <p14:creationId xmlns:p14="http://schemas.microsoft.com/office/powerpoint/2010/main" val="367571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Threat Actors</a:t>
            </a:r>
            <a:endParaRPr lang="en-GB" sz="3600" b="1" dirty="0">
              <a:solidFill>
                <a:schemeClr val="accent1">
                  <a:lumMod val="50000"/>
                </a:schemeClr>
              </a:solidFill>
            </a:endParaRPr>
          </a:p>
        </p:txBody>
      </p:sp>
      <p:graphicFrame>
        <p:nvGraphicFramePr>
          <p:cNvPr id="6" name="Table 3">
            <a:extLst>
              <a:ext uri="{FF2B5EF4-FFF2-40B4-BE49-F238E27FC236}">
                <a16:creationId xmlns:a16="http://schemas.microsoft.com/office/drawing/2014/main" id="{902ECCE7-333D-4FDF-8515-777914301B11}"/>
              </a:ext>
            </a:extLst>
          </p:cNvPr>
          <p:cNvGraphicFramePr>
            <a:graphicFrameLocks noGrp="1"/>
          </p:cNvGraphicFramePr>
          <p:nvPr/>
        </p:nvGraphicFramePr>
        <p:xfrm>
          <a:off x="156559" y="1248736"/>
          <a:ext cx="11736465" cy="4306570"/>
        </p:xfrm>
        <a:graphic>
          <a:graphicData uri="http://schemas.openxmlformats.org/drawingml/2006/table">
            <a:tbl>
              <a:tblPr firstRow="1" bandRow="1">
                <a:tableStyleId>{5C22544A-7EE6-4342-B048-85BDC9FD1C3A}</a:tableStyleId>
              </a:tblPr>
              <a:tblGrid>
                <a:gridCol w="1614368">
                  <a:extLst>
                    <a:ext uri="{9D8B030D-6E8A-4147-A177-3AD203B41FA5}">
                      <a16:colId xmlns:a16="http://schemas.microsoft.com/office/drawing/2014/main" val="523303648"/>
                    </a:ext>
                  </a:extLst>
                </a:gridCol>
                <a:gridCol w="10122097">
                  <a:extLst>
                    <a:ext uri="{9D8B030D-6E8A-4147-A177-3AD203B41FA5}">
                      <a16:colId xmlns:a16="http://schemas.microsoft.com/office/drawing/2014/main" val="3925058997"/>
                    </a:ext>
                  </a:extLst>
                </a:gridCol>
              </a:tblGrid>
              <a:tr h="370840">
                <a:tc>
                  <a:txBody>
                    <a:bodyPr/>
                    <a:lstStyle/>
                    <a:p>
                      <a:pPr algn="just" fontAlgn="ctr"/>
                      <a:r>
                        <a:rPr lang="en-US" sz="1300" b="1" dirty="0">
                          <a:effectLst/>
                        </a:rPr>
                        <a:t>Hacker Type</a:t>
                      </a:r>
                      <a:endParaRPr lang="en-US" sz="1300" dirty="0">
                        <a:effectLst/>
                      </a:endParaRPr>
                    </a:p>
                  </a:txBody>
                  <a:tcPr marL="47625" marR="47625" marT="47625" marB="47625" anchor="ctr"/>
                </a:tc>
                <a:tc>
                  <a:txBody>
                    <a:bodyPr/>
                    <a:lstStyle/>
                    <a:p>
                      <a:pPr algn="just" fontAlgn="ctr"/>
                      <a:r>
                        <a:rPr lang="en-US" sz="1300" b="1" dirty="0">
                          <a:effectLst/>
                        </a:rPr>
                        <a:t>Description</a:t>
                      </a:r>
                      <a:endParaRPr lang="en-US" sz="1300" dirty="0">
                        <a:effectLst/>
                      </a:endParaRPr>
                    </a:p>
                  </a:txBody>
                  <a:tcPr marL="47625" marR="47625" marT="47625" marB="47625" anchor="ctr"/>
                </a:tc>
                <a:extLst>
                  <a:ext uri="{0D108BD9-81ED-4DB2-BD59-A6C34878D82A}">
                    <a16:rowId xmlns:a16="http://schemas.microsoft.com/office/drawing/2014/main" val="2212248996"/>
                  </a:ext>
                </a:extLst>
              </a:tr>
              <a:tr h="370840">
                <a:tc>
                  <a:txBody>
                    <a:bodyPr/>
                    <a:lstStyle/>
                    <a:p>
                      <a:pPr algn="just" fontAlgn="ctr"/>
                      <a:r>
                        <a:rPr lang="en-US" sz="1300" b="1" dirty="0">
                          <a:effectLst/>
                        </a:rPr>
                        <a:t>White Hat Hackers</a:t>
                      </a:r>
                      <a:endParaRPr lang="en-US" sz="1300" b="0" dirty="0">
                        <a:effectLst/>
                      </a:endParaRPr>
                    </a:p>
                  </a:txBody>
                  <a:tcPr marL="47625" marR="47625" marT="47625" marB="47625" anchor="ctr"/>
                </a:tc>
                <a:tc>
                  <a:txBody>
                    <a:bodyPr/>
                    <a:lstStyle/>
                    <a:p>
                      <a:pPr algn="just" fontAlgn="ctr"/>
                      <a:r>
                        <a:rPr lang="en-US" sz="1400" b="0" dirty="0">
                          <a:effectLst/>
                        </a:rPr>
                        <a:t>These are ethical hackers who use their programming skills for good, ethical, and legal purposes. Security vulnerabilities are reported to developers for them to fix before the vulnerabilities can be exploited.</a:t>
                      </a:r>
                    </a:p>
                  </a:txBody>
                  <a:tcPr marL="47625" marR="47625" marT="47625" marB="47625" anchor="ctr"/>
                </a:tc>
                <a:extLst>
                  <a:ext uri="{0D108BD9-81ED-4DB2-BD59-A6C34878D82A}">
                    <a16:rowId xmlns:a16="http://schemas.microsoft.com/office/drawing/2014/main" val="535351585"/>
                  </a:ext>
                </a:extLst>
              </a:tr>
              <a:tr h="370840">
                <a:tc>
                  <a:txBody>
                    <a:bodyPr/>
                    <a:lstStyle/>
                    <a:p>
                      <a:pPr algn="just" fontAlgn="ctr"/>
                      <a:r>
                        <a:rPr lang="en-US" sz="1300" b="1" dirty="0">
                          <a:effectLst/>
                        </a:rPr>
                        <a:t>Gray Hat Hackers</a:t>
                      </a:r>
                      <a:endParaRPr lang="en-US" sz="1300" b="0" dirty="0">
                        <a:effectLst/>
                      </a:endParaRPr>
                    </a:p>
                  </a:txBody>
                  <a:tcPr marL="47625" marR="47625" marT="47625" marB="47625" anchor="ctr"/>
                </a:tc>
                <a:tc>
                  <a:txBody>
                    <a:bodyPr/>
                    <a:lstStyle/>
                    <a:p>
                      <a:pPr algn="just" fontAlgn="ctr"/>
                      <a:r>
                        <a:rPr lang="en-US" sz="1400" b="0" dirty="0">
                          <a:effectLst/>
                        </a:rPr>
                        <a:t>These are individuals who commit crimes and do arguably unethical things, but not for personal gain or to cause damage. Gray hat hackers may disclose a vulnerability to the affected organization after having compromised their network.</a:t>
                      </a:r>
                    </a:p>
                  </a:txBody>
                  <a:tcPr marL="47625" marR="47625" marT="47625" marB="47625" anchor="ctr"/>
                </a:tc>
                <a:extLst>
                  <a:ext uri="{0D108BD9-81ED-4DB2-BD59-A6C34878D82A}">
                    <a16:rowId xmlns:a16="http://schemas.microsoft.com/office/drawing/2014/main" val="2411487140"/>
                  </a:ext>
                </a:extLst>
              </a:tr>
              <a:tr h="370840">
                <a:tc>
                  <a:txBody>
                    <a:bodyPr/>
                    <a:lstStyle/>
                    <a:p>
                      <a:pPr algn="just" fontAlgn="ctr"/>
                      <a:r>
                        <a:rPr lang="en-US" sz="1300" b="1" dirty="0">
                          <a:effectLst/>
                        </a:rPr>
                        <a:t>Black Hat Hackers</a:t>
                      </a:r>
                      <a:endParaRPr lang="en-US" sz="1300" b="0" dirty="0">
                        <a:effectLst/>
                      </a:endParaRPr>
                    </a:p>
                  </a:txBody>
                  <a:tcPr marL="47625" marR="47625" marT="47625" marB="47625" anchor="ctr"/>
                </a:tc>
                <a:tc>
                  <a:txBody>
                    <a:bodyPr/>
                    <a:lstStyle/>
                    <a:p>
                      <a:pPr algn="just" fontAlgn="ctr"/>
                      <a:r>
                        <a:rPr lang="en-US" sz="1400" b="0" dirty="0">
                          <a:effectLst/>
                        </a:rPr>
                        <a:t>These are unethical criminals who compromise computer and network security for personal gain, or for malicious reasons, such as attacking networks.</a:t>
                      </a:r>
                    </a:p>
                  </a:txBody>
                  <a:tcPr marL="47625" marR="47625" marT="47625" marB="47625" anchor="ctr"/>
                </a:tc>
                <a:extLst>
                  <a:ext uri="{0D108BD9-81ED-4DB2-BD59-A6C34878D82A}">
                    <a16:rowId xmlns:a16="http://schemas.microsoft.com/office/drawing/2014/main" val="3393874711"/>
                  </a:ext>
                </a:extLst>
              </a:tr>
              <a:tr h="370840">
                <a:tc>
                  <a:txBody>
                    <a:bodyPr/>
                    <a:lstStyle/>
                    <a:p>
                      <a:pPr fontAlgn="ctr"/>
                      <a:r>
                        <a:rPr lang="en-US" sz="1300" b="1" dirty="0">
                          <a:effectLst/>
                        </a:rPr>
                        <a:t>Script Kiddies</a:t>
                      </a:r>
                      <a:endParaRPr lang="en-US" sz="1300" b="0" dirty="0">
                        <a:effectLst/>
                      </a:endParaRPr>
                    </a:p>
                  </a:txBody>
                  <a:tcPr marL="47625" marR="47625" marT="47625" marB="47625" anchor="ctr"/>
                </a:tc>
                <a:tc>
                  <a:txBody>
                    <a:bodyPr/>
                    <a:lstStyle/>
                    <a:p>
                      <a:pPr algn="just" fontAlgn="ctr"/>
                      <a:r>
                        <a:rPr lang="en-US" sz="1400" b="0" dirty="0">
                          <a:effectLst/>
                        </a:rPr>
                        <a:t>These are teenagers or inexperienced hackers running existing scripts, tools, and exploits, to cause harm, but typically not for profit.</a:t>
                      </a:r>
                    </a:p>
                  </a:txBody>
                  <a:tcPr marL="47625" marR="47625" marT="47625" marB="47625" anchor="ctr"/>
                </a:tc>
                <a:extLst>
                  <a:ext uri="{0D108BD9-81ED-4DB2-BD59-A6C34878D82A}">
                    <a16:rowId xmlns:a16="http://schemas.microsoft.com/office/drawing/2014/main" val="2107887992"/>
                  </a:ext>
                </a:extLst>
              </a:tr>
              <a:tr h="370840">
                <a:tc>
                  <a:txBody>
                    <a:bodyPr/>
                    <a:lstStyle/>
                    <a:p>
                      <a:pPr fontAlgn="ctr"/>
                      <a:r>
                        <a:rPr lang="en-US" sz="1300" b="1" dirty="0">
                          <a:effectLst/>
                        </a:rPr>
                        <a:t>Vulnerability Broker</a:t>
                      </a:r>
                      <a:endParaRPr lang="en-US" sz="1300" b="0" dirty="0">
                        <a:effectLst/>
                      </a:endParaRPr>
                    </a:p>
                  </a:txBody>
                  <a:tcPr marL="47625" marR="47625" marT="47625" marB="47625" anchor="ctr"/>
                </a:tc>
                <a:tc>
                  <a:txBody>
                    <a:bodyPr/>
                    <a:lstStyle/>
                    <a:p>
                      <a:pPr algn="just" fontAlgn="ctr"/>
                      <a:r>
                        <a:rPr lang="en-US" sz="1400" b="0" dirty="0">
                          <a:effectLst/>
                        </a:rPr>
                        <a:t>These are usually gray hat hackers who attempt to discover exploits and report them to vendors, sometimes for prizes or rewards.</a:t>
                      </a:r>
                    </a:p>
                  </a:txBody>
                  <a:tcPr marL="47625" marR="47625" marT="47625" marB="47625" anchor="ctr"/>
                </a:tc>
                <a:extLst>
                  <a:ext uri="{0D108BD9-81ED-4DB2-BD59-A6C34878D82A}">
                    <a16:rowId xmlns:a16="http://schemas.microsoft.com/office/drawing/2014/main" val="2312793919"/>
                  </a:ext>
                </a:extLst>
              </a:tr>
              <a:tr h="370840">
                <a:tc>
                  <a:txBody>
                    <a:bodyPr/>
                    <a:lstStyle/>
                    <a:p>
                      <a:pPr fontAlgn="ctr"/>
                      <a:r>
                        <a:rPr lang="en-US" sz="1300" b="1" dirty="0">
                          <a:effectLst/>
                        </a:rPr>
                        <a:t>Hacktivists</a:t>
                      </a:r>
                      <a:endParaRPr lang="en-US" sz="1300" b="0" dirty="0">
                        <a:effectLst/>
                      </a:endParaRPr>
                    </a:p>
                  </a:txBody>
                  <a:tcPr marL="47625" marR="47625" marT="47625" marB="47625" anchor="ctr"/>
                </a:tc>
                <a:tc>
                  <a:txBody>
                    <a:bodyPr/>
                    <a:lstStyle/>
                    <a:p>
                      <a:pPr algn="just" fontAlgn="ctr"/>
                      <a:r>
                        <a:rPr lang="en-US" sz="1400" b="0" dirty="0">
                          <a:effectLst/>
                        </a:rPr>
                        <a:t>These are gray hat hackers who publicly protest organizations or governments by posting articles, videos, leaking sensitive information, and performing network attacks.</a:t>
                      </a:r>
                    </a:p>
                  </a:txBody>
                  <a:tcPr marL="47625" marR="47625" marT="47625" marB="47625" anchor="ctr"/>
                </a:tc>
                <a:extLst>
                  <a:ext uri="{0D108BD9-81ED-4DB2-BD59-A6C34878D82A}">
                    <a16:rowId xmlns:a16="http://schemas.microsoft.com/office/drawing/2014/main" val="3537142488"/>
                  </a:ext>
                </a:extLst>
              </a:tr>
              <a:tr h="370840">
                <a:tc>
                  <a:txBody>
                    <a:bodyPr/>
                    <a:lstStyle/>
                    <a:p>
                      <a:pPr fontAlgn="ctr"/>
                      <a:r>
                        <a:rPr lang="en-US" sz="1300" b="1" dirty="0">
                          <a:effectLst/>
                        </a:rPr>
                        <a:t>Cyber criminals</a:t>
                      </a:r>
                      <a:endParaRPr lang="en-US" sz="1300" b="0" dirty="0">
                        <a:effectLst/>
                      </a:endParaRPr>
                    </a:p>
                  </a:txBody>
                  <a:tcPr marL="47625" marR="47625" marT="47625" marB="47625" anchor="ctr"/>
                </a:tc>
                <a:tc>
                  <a:txBody>
                    <a:bodyPr/>
                    <a:lstStyle/>
                    <a:p>
                      <a:pPr algn="just" fontAlgn="ctr"/>
                      <a:r>
                        <a:rPr lang="en-US" sz="1400" b="0" dirty="0">
                          <a:effectLst/>
                        </a:rPr>
                        <a:t>These are black hat hackers who are either self-employed or working for large cybercrime organizations.</a:t>
                      </a:r>
                    </a:p>
                  </a:txBody>
                  <a:tcPr marL="47625" marR="47625" marT="47625" marB="47625" anchor="ctr"/>
                </a:tc>
                <a:extLst>
                  <a:ext uri="{0D108BD9-81ED-4DB2-BD59-A6C34878D82A}">
                    <a16:rowId xmlns:a16="http://schemas.microsoft.com/office/drawing/2014/main" val="465669353"/>
                  </a:ext>
                </a:extLst>
              </a:tr>
              <a:tr h="370840">
                <a:tc>
                  <a:txBody>
                    <a:bodyPr/>
                    <a:lstStyle/>
                    <a:p>
                      <a:pPr fontAlgn="ctr"/>
                      <a:r>
                        <a:rPr lang="en-US" sz="1300" b="1" dirty="0">
                          <a:effectLst/>
                        </a:rPr>
                        <a:t>State-Sponsored</a:t>
                      </a:r>
                      <a:endParaRPr lang="en-US" sz="1300" b="0" dirty="0">
                        <a:effectLst/>
                      </a:endParaRPr>
                    </a:p>
                  </a:txBody>
                  <a:tcPr marL="47625" marR="47625" marT="47625" marB="47625" anchor="ctr"/>
                </a:tc>
                <a:tc>
                  <a:txBody>
                    <a:bodyPr/>
                    <a:lstStyle/>
                    <a:p>
                      <a:pPr algn="just" fontAlgn="ctr"/>
                      <a:r>
                        <a:rPr lang="en-US" sz="1400" b="0" dirty="0">
                          <a:effectLst/>
                        </a:rPr>
                        <a:t>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a:txBody>
                  <a:tcPr marL="47625" marR="47625" marT="47625" marB="47625" anchor="ctr"/>
                </a:tc>
                <a:extLst>
                  <a:ext uri="{0D108BD9-81ED-4DB2-BD59-A6C34878D82A}">
                    <a16:rowId xmlns:a16="http://schemas.microsoft.com/office/drawing/2014/main" val="3710779054"/>
                  </a:ext>
                </a:extLst>
              </a:tr>
            </a:tbl>
          </a:graphicData>
        </a:graphic>
      </p:graphicFrame>
    </p:spTree>
    <p:extLst>
      <p:ext uri="{BB962C8B-B14F-4D97-AF65-F5344CB8AC3E}">
        <p14:creationId xmlns:p14="http://schemas.microsoft.com/office/powerpoint/2010/main" val="204091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11" y="-37722"/>
            <a:ext cx="11481847" cy="1325563"/>
          </a:xfrm>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Security Tools</a:t>
            </a:r>
            <a:endParaRPr lang="en-GB" sz="3600" b="1" dirty="0">
              <a:solidFill>
                <a:schemeClr val="accent1">
                  <a:lumMod val="50000"/>
                </a:schemeClr>
              </a:solidFill>
            </a:endParaRPr>
          </a:p>
        </p:txBody>
      </p:sp>
      <p:graphicFrame>
        <p:nvGraphicFramePr>
          <p:cNvPr id="4" name="Table 10">
            <a:extLst>
              <a:ext uri="{FF2B5EF4-FFF2-40B4-BE49-F238E27FC236}">
                <a16:creationId xmlns:a16="http://schemas.microsoft.com/office/drawing/2014/main" id="{ACDF1C54-809F-4BFE-BBC1-2CD17112AA36}"/>
              </a:ext>
            </a:extLst>
          </p:cNvPr>
          <p:cNvGraphicFramePr>
            <a:graphicFrameLocks noGrp="1"/>
          </p:cNvGraphicFramePr>
          <p:nvPr/>
        </p:nvGraphicFramePr>
        <p:xfrm>
          <a:off x="93188" y="1114222"/>
          <a:ext cx="12026980" cy="4455937"/>
        </p:xfrm>
        <a:graphic>
          <a:graphicData uri="http://schemas.openxmlformats.org/drawingml/2006/table">
            <a:tbl>
              <a:tblPr firstRow="1" bandRow="1">
                <a:tableStyleId>{5C22544A-7EE6-4342-B048-85BDC9FD1C3A}</a:tableStyleId>
              </a:tblPr>
              <a:tblGrid>
                <a:gridCol w="2032735">
                  <a:extLst>
                    <a:ext uri="{9D8B030D-6E8A-4147-A177-3AD203B41FA5}">
                      <a16:colId xmlns:a16="http://schemas.microsoft.com/office/drawing/2014/main" val="4155723150"/>
                    </a:ext>
                  </a:extLst>
                </a:gridCol>
                <a:gridCol w="9994245">
                  <a:extLst>
                    <a:ext uri="{9D8B030D-6E8A-4147-A177-3AD203B41FA5}">
                      <a16:colId xmlns:a16="http://schemas.microsoft.com/office/drawing/2014/main" val="2550611757"/>
                    </a:ext>
                  </a:extLst>
                </a:gridCol>
              </a:tblGrid>
              <a:tr h="400657">
                <a:tc>
                  <a:txBody>
                    <a:bodyPr/>
                    <a:lstStyle/>
                    <a:p>
                      <a:pPr algn="ctr" fontAlgn="ctr"/>
                      <a:r>
                        <a:rPr lang="en-US" sz="1400" dirty="0">
                          <a:effectLst/>
                        </a:rPr>
                        <a:t>Penetration Testing Tool</a:t>
                      </a:r>
                    </a:p>
                  </a:txBody>
                  <a:tcPr marL="47625" marR="47625" marT="47625" marB="47625" anchor="ctr"/>
                </a:tc>
                <a:tc>
                  <a:txBody>
                    <a:bodyPr/>
                    <a:lstStyle/>
                    <a:p>
                      <a:pPr algn="ctr" fontAlgn="ctr"/>
                      <a:r>
                        <a:rPr lang="en-US" sz="1400" dirty="0">
                          <a:effectLst/>
                        </a:rPr>
                        <a:t>Description</a:t>
                      </a:r>
                    </a:p>
                  </a:txBody>
                  <a:tcPr marL="47625" marR="47625" marT="47625" marB="47625" anchor="ctr"/>
                </a:tc>
                <a:extLst>
                  <a:ext uri="{0D108BD9-81ED-4DB2-BD59-A6C34878D82A}">
                    <a16:rowId xmlns:a16="http://schemas.microsoft.com/office/drawing/2014/main" val="3622081630"/>
                  </a:ext>
                </a:extLst>
              </a:tr>
              <a:tr h="718534">
                <a:tc>
                  <a:txBody>
                    <a:bodyPr/>
                    <a:lstStyle/>
                    <a:p>
                      <a:pPr algn="just" fontAlgn="ctr"/>
                      <a:r>
                        <a:rPr lang="en-US" sz="1400" b="1" dirty="0">
                          <a:effectLst/>
                        </a:rPr>
                        <a:t>Password Crackers</a:t>
                      </a:r>
                    </a:p>
                  </a:txBody>
                  <a:tcPr marL="47625" marR="47625" marT="47625" marB="47625" anchor="ctr"/>
                </a:tc>
                <a:tc>
                  <a:txBody>
                    <a:bodyPr/>
                    <a:lstStyle/>
                    <a:p>
                      <a:pPr algn="just" fontAlgn="ctr"/>
                      <a:r>
                        <a:rPr lang="en-US" sz="1400" b="0" dirty="0">
                          <a:effectLst/>
                        </a:rPr>
                        <a:t>Password cracking tools are often referred to as password recovery tools and can be used to crack or recover a password. Password crackers repeatedly make guesses in order to crack the password. Examples of password cracking tools include John the Ripper, </a:t>
                      </a:r>
                      <a:r>
                        <a:rPr lang="en-US" sz="1400" b="0" dirty="0" err="1">
                          <a:effectLst/>
                        </a:rPr>
                        <a:t>Ophcrack</a:t>
                      </a:r>
                      <a:r>
                        <a:rPr lang="en-US" sz="1400" b="0" dirty="0">
                          <a:effectLst/>
                        </a:rPr>
                        <a:t>, L0phtCrack, THC Hydra, Rainbow Crack, and Medusa.</a:t>
                      </a:r>
                    </a:p>
                  </a:txBody>
                  <a:tcPr marL="47625" marR="47625" marT="47625" marB="47625" anchor="ctr"/>
                </a:tc>
                <a:extLst>
                  <a:ext uri="{0D108BD9-81ED-4DB2-BD59-A6C34878D82A}">
                    <a16:rowId xmlns:a16="http://schemas.microsoft.com/office/drawing/2014/main" val="3293108817"/>
                  </a:ext>
                </a:extLst>
              </a:tr>
              <a:tr h="559596">
                <a:tc>
                  <a:txBody>
                    <a:bodyPr/>
                    <a:lstStyle/>
                    <a:p>
                      <a:pPr algn="just" fontAlgn="ctr"/>
                      <a:r>
                        <a:rPr lang="en-US" sz="1400" b="1" dirty="0">
                          <a:effectLst/>
                        </a:rPr>
                        <a:t>Wireless Hacking Tools</a:t>
                      </a:r>
                    </a:p>
                  </a:txBody>
                  <a:tcPr marL="47625" marR="47625" marT="47625" marB="47625" anchor="ctr"/>
                </a:tc>
                <a:tc>
                  <a:txBody>
                    <a:bodyPr/>
                    <a:lstStyle/>
                    <a:p>
                      <a:pPr algn="just" fontAlgn="ctr"/>
                      <a:r>
                        <a:rPr lang="en-US" sz="1400" b="0" dirty="0">
                          <a:effectLst/>
                        </a:rPr>
                        <a:t>Wireless hacking tools are used to intentionally hack into a wireless network to detect security vulnerabilities. Examples of wireless hacking tools include </a:t>
                      </a:r>
                      <a:r>
                        <a:rPr lang="en-US" sz="1400" b="0" dirty="0" err="1">
                          <a:effectLst/>
                        </a:rPr>
                        <a:t>Aircrack</a:t>
                      </a:r>
                      <a:r>
                        <a:rPr lang="en-US" sz="1400" b="0" dirty="0">
                          <a:effectLst/>
                        </a:rPr>
                        <a:t>-ng, Kismet, </a:t>
                      </a:r>
                      <a:r>
                        <a:rPr lang="en-US" sz="1400" b="0" dirty="0" err="1">
                          <a:effectLst/>
                        </a:rPr>
                        <a:t>InSSIDer</a:t>
                      </a:r>
                      <a:r>
                        <a:rPr lang="en-US" sz="1400" b="0" dirty="0">
                          <a:effectLst/>
                        </a:rPr>
                        <a:t>, </a:t>
                      </a:r>
                      <a:r>
                        <a:rPr lang="en-US" sz="1400" b="0" dirty="0" err="1">
                          <a:effectLst/>
                        </a:rPr>
                        <a:t>KisMAC</a:t>
                      </a:r>
                      <a:r>
                        <a:rPr lang="en-US" sz="1400" b="0" dirty="0">
                          <a:effectLst/>
                        </a:rPr>
                        <a:t>, </a:t>
                      </a:r>
                      <a:r>
                        <a:rPr lang="en-US" sz="1400" b="0" dirty="0" err="1">
                          <a:effectLst/>
                        </a:rPr>
                        <a:t>Firesheep</a:t>
                      </a:r>
                      <a:r>
                        <a:rPr lang="en-US" sz="1400" b="0" dirty="0">
                          <a:effectLst/>
                        </a:rPr>
                        <a:t>, and </a:t>
                      </a:r>
                      <a:r>
                        <a:rPr lang="en-US" sz="1400" b="0" dirty="0" err="1">
                          <a:effectLst/>
                        </a:rPr>
                        <a:t>ViStumbler</a:t>
                      </a:r>
                      <a:r>
                        <a:rPr lang="en-US" sz="1400" b="0" dirty="0">
                          <a:effectLst/>
                        </a:rPr>
                        <a:t>.</a:t>
                      </a:r>
                    </a:p>
                  </a:txBody>
                  <a:tcPr marL="47625" marR="47625" marT="47625" marB="47625" anchor="ctr"/>
                </a:tc>
                <a:extLst>
                  <a:ext uri="{0D108BD9-81ED-4DB2-BD59-A6C34878D82A}">
                    <a16:rowId xmlns:a16="http://schemas.microsoft.com/office/drawing/2014/main" val="792203969"/>
                  </a:ext>
                </a:extLst>
              </a:tr>
              <a:tr h="559596">
                <a:tc>
                  <a:txBody>
                    <a:bodyPr/>
                    <a:lstStyle/>
                    <a:p>
                      <a:pPr algn="just" fontAlgn="ctr"/>
                      <a:r>
                        <a:rPr lang="en-US" sz="1400" b="1" dirty="0">
                          <a:effectLst/>
                        </a:rPr>
                        <a:t>Network Scanning and Hacking Tools</a:t>
                      </a:r>
                    </a:p>
                  </a:txBody>
                  <a:tcPr marL="47625" marR="47625" marT="47625" marB="47625" anchor="ctr"/>
                </a:tc>
                <a:tc>
                  <a:txBody>
                    <a:bodyPr/>
                    <a:lstStyle/>
                    <a:p>
                      <a:pPr algn="just" fontAlgn="ctr"/>
                      <a:r>
                        <a:rPr lang="en-US" sz="1400" b="0" dirty="0">
                          <a:effectLst/>
                        </a:rPr>
                        <a:t>Network scanning tools are used to probe network devices, servers, and hosts for open TCP or UDP ports. Examples of scanning tools include </a:t>
                      </a:r>
                      <a:r>
                        <a:rPr lang="en-US" sz="1400" b="0" dirty="0" err="1">
                          <a:effectLst/>
                        </a:rPr>
                        <a:t>Nmap</a:t>
                      </a:r>
                      <a:r>
                        <a:rPr lang="en-US" sz="1400" b="0" dirty="0">
                          <a:effectLst/>
                        </a:rPr>
                        <a:t>, </a:t>
                      </a:r>
                      <a:r>
                        <a:rPr lang="en-US" sz="1400" b="0" dirty="0" err="1">
                          <a:effectLst/>
                        </a:rPr>
                        <a:t>SuperScan</a:t>
                      </a:r>
                      <a:r>
                        <a:rPr lang="en-US" sz="1400" b="0" dirty="0">
                          <a:effectLst/>
                        </a:rPr>
                        <a:t>, Angry IP Scanner, and </a:t>
                      </a:r>
                      <a:r>
                        <a:rPr lang="en-US" sz="1400" b="0" dirty="0" err="1">
                          <a:effectLst/>
                        </a:rPr>
                        <a:t>NetScanTools</a:t>
                      </a:r>
                      <a:r>
                        <a:rPr lang="en-US" sz="1400" b="0" dirty="0">
                          <a:effectLst/>
                        </a:rPr>
                        <a:t>.</a:t>
                      </a:r>
                    </a:p>
                  </a:txBody>
                  <a:tcPr marL="47625" marR="47625" marT="47625" marB="47625" anchor="ctr"/>
                </a:tc>
                <a:extLst>
                  <a:ext uri="{0D108BD9-81ED-4DB2-BD59-A6C34878D82A}">
                    <a16:rowId xmlns:a16="http://schemas.microsoft.com/office/drawing/2014/main" val="4076634743"/>
                  </a:ext>
                </a:extLst>
              </a:tr>
              <a:tr h="400657">
                <a:tc>
                  <a:txBody>
                    <a:bodyPr/>
                    <a:lstStyle/>
                    <a:p>
                      <a:pPr algn="just" fontAlgn="ctr"/>
                      <a:r>
                        <a:rPr lang="en-US" sz="1400" b="1" dirty="0">
                          <a:effectLst/>
                        </a:rPr>
                        <a:t>Packet Crafting Tools</a:t>
                      </a:r>
                    </a:p>
                  </a:txBody>
                  <a:tcPr marL="47625" marR="47625" marT="47625" marB="47625" anchor="ctr"/>
                </a:tc>
                <a:tc>
                  <a:txBody>
                    <a:bodyPr/>
                    <a:lstStyle/>
                    <a:p>
                      <a:pPr algn="just" fontAlgn="ctr"/>
                      <a:r>
                        <a:rPr lang="en-US" sz="1400" b="0" dirty="0">
                          <a:effectLst/>
                        </a:rPr>
                        <a:t>These tools are used to probe and test a firewall’s robustness using specially crafted forged packets. Examples include </a:t>
                      </a:r>
                      <a:r>
                        <a:rPr lang="en-US" sz="1400" b="0" dirty="0" err="1">
                          <a:effectLst/>
                        </a:rPr>
                        <a:t>Hping</a:t>
                      </a:r>
                      <a:r>
                        <a:rPr lang="en-US" sz="1400" b="0" dirty="0">
                          <a:effectLst/>
                        </a:rPr>
                        <a:t>, </a:t>
                      </a:r>
                      <a:r>
                        <a:rPr lang="en-US" sz="1400" b="0" dirty="0" err="1">
                          <a:effectLst/>
                        </a:rPr>
                        <a:t>Scapy</a:t>
                      </a:r>
                      <a:r>
                        <a:rPr lang="en-US" sz="1400" b="0" dirty="0">
                          <a:effectLst/>
                        </a:rPr>
                        <a:t>, </a:t>
                      </a:r>
                      <a:r>
                        <a:rPr lang="en-US" sz="1400" b="0" dirty="0" err="1">
                          <a:effectLst/>
                        </a:rPr>
                        <a:t>Socat</a:t>
                      </a:r>
                      <a:r>
                        <a:rPr lang="en-US" sz="1400" b="0" dirty="0">
                          <a:effectLst/>
                        </a:rPr>
                        <a:t>, Yersinia, </a:t>
                      </a:r>
                      <a:r>
                        <a:rPr lang="en-US" sz="1400" b="0" dirty="0" err="1">
                          <a:effectLst/>
                        </a:rPr>
                        <a:t>Netcat</a:t>
                      </a:r>
                      <a:r>
                        <a:rPr lang="en-US" sz="1400" b="0" dirty="0">
                          <a:effectLst/>
                        </a:rPr>
                        <a:t>, </a:t>
                      </a:r>
                      <a:r>
                        <a:rPr lang="en-US" sz="1400" b="0" dirty="0" err="1">
                          <a:effectLst/>
                        </a:rPr>
                        <a:t>Nping</a:t>
                      </a:r>
                      <a:r>
                        <a:rPr lang="en-US" sz="1400" b="0" dirty="0">
                          <a:effectLst/>
                        </a:rPr>
                        <a:t>, and Nemesis.</a:t>
                      </a:r>
                    </a:p>
                  </a:txBody>
                  <a:tcPr marL="47625" marR="47625" marT="47625" marB="47625" anchor="ctr"/>
                </a:tc>
                <a:extLst>
                  <a:ext uri="{0D108BD9-81ED-4DB2-BD59-A6C34878D82A}">
                    <a16:rowId xmlns:a16="http://schemas.microsoft.com/office/drawing/2014/main" val="3129414898"/>
                  </a:ext>
                </a:extLst>
              </a:tr>
              <a:tr h="559596">
                <a:tc>
                  <a:txBody>
                    <a:bodyPr/>
                    <a:lstStyle/>
                    <a:p>
                      <a:pPr algn="just" fontAlgn="ctr"/>
                      <a:r>
                        <a:rPr lang="en-US" sz="1400" b="1" dirty="0">
                          <a:effectLst/>
                        </a:rPr>
                        <a:t>Packet Sniffers</a:t>
                      </a:r>
                    </a:p>
                  </a:txBody>
                  <a:tcPr marL="47625" marR="47625" marT="47625" marB="47625" anchor="ctr"/>
                </a:tc>
                <a:tc>
                  <a:txBody>
                    <a:bodyPr/>
                    <a:lstStyle/>
                    <a:p>
                      <a:pPr algn="just" fontAlgn="ctr"/>
                      <a:r>
                        <a:rPr lang="en-US" sz="1400" b="0" dirty="0">
                          <a:effectLst/>
                        </a:rPr>
                        <a:t>These tools are used to capture and analyze packets within traditional Ethernet LANs or WLANs. Tools include Wireshark, </a:t>
                      </a:r>
                      <a:r>
                        <a:rPr lang="en-US" sz="1400" b="0" dirty="0" err="1">
                          <a:effectLst/>
                        </a:rPr>
                        <a:t>Tcpdump</a:t>
                      </a:r>
                      <a:r>
                        <a:rPr lang="en-US" sz="1400" b="0" dirty="0">
                          <a:effectLst/>
                        </a:rPr>
                        <a:t>, Ettercap, </a:t>
                      </a:r>
                      <a:r>
                        <a:rPr lang="en-US" sz="1400" b="0" dirty="0" err="1">
                          <a:effectLst/>
                        </a:rPr>
                        <a:t>Dsniff</a:t>
                      </a:r>
                      <a:r>
                        <a:rPr lang="en-US" sz="1400" b="0" dirty="0">
                          <a:effectLst/>
                        </a:rPr>
                        <a:t>, </a:t>
                      </a:r>
                      <a:r>
                        <a:rPr lang="en-US" sz="1400" b="0" dirty="0" err="1">
                          <a:effectLst/>
                        </a:rPr>
                        <a:t>EtherApe</a:t>
                      </a:r>
                      <a:r>
                        <a:rPr lang="en-US" sz="1400" b="0" dirty="0">
                          <a:effectLst/>
                        </a:rPr>
                        <a:t>, Paros, Fiddler, </a:t>
                      </a:r>
                      <a:r>
                        <a:rPr lang="en-US" sz="1400" b="0" dirty="0" err="1">
                          <a:effectLst/>
                        </a:rPr>
                        <a:t>Ratproxy</a:t>
                      </a:r>
                      <a:r>
                        <a:rPr lang="en-US" sz="1400" b="0" dirty="0">
                          <a:effectLst/>
                        </a:rPr>
                        <a:t>, and </a:t>
                      </a:r>
                      <a:r>
                        <a:rPr lang="en-US" sz="1400" b="0" dirty="0" err="1">
                          <a:effectLst/>
                        </a:rPr>
                        <a:t>SSLstrip</a:t>
                      </a:r>
                      <a:r>
                        <a:rPr lang="en-US" sz="1400" b="0" dirty="0">
                          <a:effectLst/>
                        </a:rPr>
                        <a:t>.</a:t>
                      </a:r>
                    </a:p>
                  </a:txBody>
                  <a:tcPr marL="47625" marR="47625" marT="47625" marB="47625" anchor="ctr"/>
                </a:tc>
                <a:extLst>
                  <a:ext uri="{0D108BD9-81ED-4DB2-BD59-A6C34878D82A}">
                    <a16:rowId xmlns:a16="http://schemas.microsoft.com/office/drawing/2014/main" val="624535015"/>
                  </a:ext>
                </a:extLst>
              </a:tr>
              <a:tr h="559596">
                <a:tc>
                  <a:txBody>
                    <a:bodyPr/>
                    <a:lstStyle/>
                    <a:p>
                      <a:pPr algn="just" fontAlgn="ctr"/>
                      <a:r>
                        <a:rPr lang="en-US" sz="1400" b="1" dirty="0">
                          <a:effectLst/>
                        </a:rPr>
                        <a:t>Rootkit Detectors</a:t>
                      </a:r>
                    </a:p>
                  </a:txBody>
                  <a:tcPr marL="47625" marR="47625" marT="47625" marB="47625" anchor="ctr"/>
                </a:tc>
                <a:tc>
                  <a:txBody>
                    <a:bodyPr/>
                    <a:lstStyle/>
                    <a:p>
                      <a:pPr algn="just" fontAlgn="ctr"/>
                      <a:r>
                        <a:rPr lang="en-US" sz="1400" b="0" dirty="0">
                          <a:effectLst/>
                        </a:rPr>
                        <a:t>This is a directory and file integrity checker used by white hats to detect installed root kits. Example tools include AIDE, </a:t>
                      </a:r>
                      <a:r>
                        <a:rPr lang="en-US" sz="1400" b="0" dirty="0" err="1">
                          <a:effectLst/>
                        </a:rPr>
                        <a:t>Netfilter</a:t>
                      </a:r>
                      <a:r>
                        <a:rPr lang="en-US" sz="1400" b="0" dirty="0">
                          <a:effectLst/>
                        </a:rPr>
                        <a:t>, and PF: OpenBSD Packet Filter.</a:t>
                      </a:r>
                    </a:p>
                  </a:txBody>
                  <a:tcPr marL="47625" marR="47625" marT="47625" marB="47625" anchor="ctr"/>
                </a:tc>
                <a:extLst>
                  <a:ext uri="{0D108BD9-81ED-4DB2-BD59-A6C34878D82A}">
                    <a16:rowId xmlns:a16="http://schemas.microsoft.com/office/drawing/2014/main" val="133398478"/>
                  </a:ext>
                </a:extLst>
              </a:tr>
              <a:tr h="559596">
                <a:tc>
                  <a:txBody>
                    <a:bodyPr/>
                    <a:lstStyle/>
                    <a:p>
                      <a:pPr algn="l" fontAlgn="ctr"/>
                      <a:r>
                        <a:rPr lang="en-US" sz="1400" b="1" dirty="0" err="1">
                          <a:effectLst/>
                        </a:rPr>
                        <a:t>Fuzzers</a:t>
                      </a:r>
                      <a:r>
                        <a:rPr lang="en-US" sz="1400" b="1" dirty="0">
                          <a:effectLst/>
                        </a:rPr>
                        <a:t> to Search Vulnerabilities</a:t>
                      </a:r>
                    </a:p>
                  </a:txBody>
                  <a:tcPr marL="47625" marR="47625" marT="47625" marB="47625" anchor="ctr"/>
                </a:tc>
                <a:tc>
                  <a:txBody>
                    <a:bodyPr/>
                    <a:lstStyle/>
                    <a:p>
                      <a:pPr algn="just" fontAlgn="ctr"/>
                      <a:r>
                        <a:rPr lang="en-US" sz="1400" b="0" dirty="0" err="1">
                          <a:effectLst/>
                        </a:rPr>
                        <a:t>Fuzzers</a:t>
                      </a:r>
                      <a:r>
                        <a:rPr lang="en-US" sz="1400" b="0" dirty="0">
                          <a:effectLst/>
                        </a:rPr>
                        <a:t> are tools used by threat actors to discover a computer’s security vulnerabilities. Examples of </a:t>
                      </a:r>
                      <a:r>
                        <a:rPr lang="en-US" sz="1400" b="0" dirty="0" err="1">
                          <a:effectLst/>
                        </a:rPr>
                        <a:t>fuzzers</a:t>
                      </a:r>
                      <a:r>
                        <a:rPr lang="en-US" sz="1400" b="0" dirty="0">
                          <a:effectLst/>
                        </a:rPr>
                        <a:t> include </a:t>
                      </a:r>
                      <a:r>
                        <a:rPr lang="en-US" sz="1400" b="0" dirty="0" err="1">
                          <a:effectLst/>
                        </a:rPr>
                        <a:t>Skipfish</a:t>
                      </a:r>
                      <a:r>
                        <a:rPr lang="en-US" sz="1400" b="0" dirty="0">
                          <a:effectLst/>
                        </a:rPr>
                        <a:t>, Wapiti, and W3af.</a:t>
                      </a:r>
                    </a:p>
                  </a:txBody>
                  <a:tcPr marL="47625" marR="47625" marT="47625" marB="47625" anchor="ctr"/>
                </a:tc>
                <a:extLst>
                  <a:ext uri="{0D108BD9-81ED-4DB2-BD59-A6C34878D82A}">
                    <a16:rowId xmlns:a16="http://schemas.microsoft.com/office/drawing/2014/main" val="2390682388"/>
                  </a:ext>
                </a:extLst>
              </a:tr>
            </a:tbl>
          </a:graphicData>
        </a:graphic>
      </p:graphicFrame>
    </p:spTree>
    <p:extLst>
      <p:ext uri="{BB962C8B-B14F-4D97-AF65-F5344CB8AC3E}">
        <p14:creationId xmlns:p14="http://schemas.microsoft.com/office/powerpoint/2010/main" val="61802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Security Tools</a:t>
            </a:r>
            <a:endParaRPr lang="en-GB" sz="3600" b="1" dirty="0">
              <a:solidFill>
                <a:schemeClr val="accent1">
                  <a:lumMod val="50000"/>
                </a:schemeClr>
              </a:solidFill>
            </a:endParaRPr>
          </a:p>
        </p:txBody>
      </p:sp>
      <p:graphicFrame>
        <p:nvGraphicFramePr>
          <p:cNvPr id="4" name="Table 10">
            <a:extLst>
              <a:ext uri="{FF2B5EF4-FFF2-40B4-BE49-F238E27FC236}">
                <a16:creationId xmlns:a16="http://schemas.microsoft.com/office/drawing/2014/main" id="{ACDF1C54-809F-4BFE-BBC1-2CD17112AA36}"/>
              </a:ext>
            </a:extLst>
          </p:cNvPr>
          <p:cNvGraphicFramePr>
            <a:graphicFrameLocks noGrp="1"/>
          </p:cNvGraphicFramePr>
          <p:nvPr>
            <p:extLst>
              <p:ext uri="{D42A27DB-BD31-4B8C-83A1-F6EECF244321}">
                <p14:modId xmlns:p14="http://schemas.microsoft.com/office/powerpoint/2010/main" val="252157839"/>
              </p:ext>
            </p:extLst>
          </p:nvPr>
        </p:nvGraphicFramePr>
        <p:xfrm>
          <a:off x="82510" y="1481147"/>
          <a:ext cx="12026980" cy="3319949"/>
        </p:xfrm>
        <a:graphic>
          <a:graphicData uri="http://schemas.openxmlformats.org/drawingml/2006/table">
            <a:tbl>
              <a:tblPr firstRow="1" bandRow="1">
                <a:tableStyleId>{5C22544A-7EE6-4342-B048-85BDC9FD1C3A}</a:tableStyleId>
              </a:tblPr>
              <a:tblGrid>
                <a:gridCol w="2032735">
                  <a:extLst>
                    <a:ext uri="{9D8B030D-6E8A-4147-A177-3AD203B41FA5}">
                      <a16:colId xmlns:a16="http://schemas.microsoft.com/office/drawing/2014/main" val="4155723150"/>
                    </a:ext>
                  </a:extLst>
                </a:gridCol>
                <a:gridCol w="9994245">
                  <a:extLst>
                    <a:ext uri="{9D8B030D-6E8A-4147-A177-3AD203B41FA5}">
                      <a16:colId xmlns:a16="http://schemas.microsoft.com/office/drawing/2014/main" val="2550611757"/>
                    </a:ext>
                  </a:extLst>
                </a:gridCol>
              </a:tblGrid>
              <a:tr h="400657">
                <a:tc>
                  <a:txBody>
                    <a:bodyPr/>
                    <a:lstStyle/>
                    <a:p>
                      <a:pPr algn="ctr" fontAlgn="ctr"/>
                      <a:r>
                        <a:rPr lang="en-US" sz="1400" dirty="0">
                          <a:effectLst/>
                        </a:rPr>
                        <a:t>Penetration Testing Tool</a:t>
                      </a:r>
                    </a:p>
                  </a:txBody>
                  <a:tcPr marL="47625" marR="47625" marT="47625" marB="47625" anchor="ctr"/>
                </a:tc>
                <a:tc>
                  <a:txBody>
                    <a:bodyPr/>
                    <a:lstStyle/>
                    <a:p>
                      <a:pPr algn="ctr" fontAlgn="ctr"/>
                      <a:r>
                        <a:rPr lang="en-US" sz="1400" dirty="0">
                          <a:effectLst/>
                        </a:rPr>
                        <a:t>Description</a:t>
                      </a:r>
                    </a:p>
                  </a:txBody>
                  <a:tcPr marL="47625" marR="47625" marT="47625" marB="47625" anchor="ctr"/>
                </a:tc>
                <a:extLst>
                  <a:ext uri="{0D108BD9-81ED-4DB2-BD59-A6C34878D82A}">
                    <a16:rowId xmlns:a16="http://schemas.microsoft.com/office/drawing/2014/main" val="3622081630"/>
                  </a:ext>
                </a:extLst>
              </a:tr>
              <a:tr h="718534">
                <a:tc>
                  <a:txBody>
                    <a:bodyPr/>
                    <a:lstStyle/>
                    <a:p>
                      <a:pPr algn="l" fontAlgn="ctr"/>
                      <a:r>
                        <a:rPr lang="en-US" sz="1400" b="1" dirty="0">
                          <a:effectLst/>
                        </a:rPr>
                        <a:t>Forensic Tools</a:t>
                      </a:r>
                    </a:p>
                  </a:txBody>
                  <a:tcPr marL="47625" marR="47625" marT="47625" marB="47625" anchor="ctr"/>
                </a:tc>
                <a:tc>
                  <a:txBody>
                    <a:bodyPr/>
                    <a:lstStyle/>
                    <a:p>
                      <a:pPr algn="just" fontAlgn="ctr"/>
                      <a:r>
                        <a:rPr lang="en-US" sz="1400" b="0" dirty="0">
                          <a:effectLst/>
                        </a:rPr>
                        <a:t>These tools are used by white hat hackers to sniff out any trace of evidence existing in a computer. Example of tools include Sleuth Kit, Helix, </a:t>
                      </a:r>
                      <a:r>
                        <a:rPr lang="en-US" sz="1400" b="0" dirty="0" err="1">
                          <a:effectLst/>
                        </a:rPr>
                        <a:t>Maltego</a:t>
                      </a:r>
                      <a:r>
                        <a:rPr lang="en-US" sz="1400" b="0" dirty="0">
                          <a:effectLst/>
                        </a:rPr>
                        <a:t>, and Encase.</a:t>
                      </a:r>
                    </a:p>
                  </a:txBody>
                  <a:tcPr marL="47625" marR="47625" marT="47625" marB="47625" anchor="ctr"/>
                </a:tc>
                <a:extLst>
                  <a:ext uri="{0D108BD9-81ED-4DB2-BD59-A6C34878D82A}">
                    <a16:rowId xmlns:a16="http://schemas.microsoft.com/office/drawing/2014/main" val="3293108817"/>
                  </a:ext>
                </a:extLst>
              </a:tr>
              <a:tr h="559596">
                <a:tc>
                  <a:txBody>
                    <a:bodyPr/>
                    <a:lstStyle/>
                    <a:p>
                      <a:pPr algn="l" fontAlgn="ctr"/>
                      <a:r>
                        <a:rPr lang="en-US" sz="1400" b="1" dirty="0">
                          <a:effectLst/>
                        </a:rPr>
                        <a:t>Hacking Operating Systems</a:t>
                      </a:r>
                    </a:p>
                  </a:txBody>
                  <a:tcPr marL="47625" marR="47625" marT="47625" marB="47625" anchor="ctr"/>
                </a:tc>
                <a:tc>
                  <a:txBody>
                    <a:bodyPr/>
                    <a:lstStyle/>
                    <a:p>
                      <a:pPr algn="just" fontAlgn="ctr"/>
                      <a:r>
                        <a:rPr lang="en-US" sz="1400" b="0" dirty="0">
                          <a:effectLst/>
                        </a:rPr>
                        <a:t>These are specially designed operating systems preloaded with tools optimized for hacking. Examples of specially designed hacking operating systems include Kali Linux, </a:t>
                      </a:r>
                      <a:r>
                        <a:rPr lang="en-US" sz="1400" b="0" dirty="0" err="1">
                          <a:effectLst/>
                        </a:rPr>
                        <a:t>BackBox</a:t>
                      </a:r>
                      <a:r>
                        <a:rPr lang="en-US" sz="1400" b="0" dirty="0">
                          <a:effectLst/>
                        </a:rPr>
                        <a:t> Linux.</a:t>
                      </a:r>
                    </a:p>
                  </a:txBody>
                  <a:tcPr marL="47625" marR="47625" marT="47625" marB="47625" anchor="ctr"/>
                </a:tc>
                <a:extLst>
                  <a:ext uri="{0D108BD9-81ED-4DB2-BD59-A6C34878D82A}">
                    <a16:rowId xmlns:a16="http://schemas.microsoft.com/office/drawing/2014/main" val="4076634743"/>
                  </a:ext>
                </a:extLst>
              </a:tr>
              <a:tr h="400657">
                <a:tc>
                  <a:txBody>
                    <a:bodyPr/>
                    <a:lstStyle/>
                    <a:p>
                      <a:pPr algn="l" fontAlgn="ctr"/>
                      <a:r>
                        <a:rPr lang="en-US" sz="1400" b="1" dirty="0">
                          <a:effectLst/>
                        </a:rPr>
                        <a:t>Encryption Tools</a:t>
                      </a:r>
                    </a:p>
                  </a:txBody>
                  <a:tcPr marL="47625" marR="47625" marT="47625" marB="47625" anchor="ctr"/>
                </a:tc>
                <a:tc>
                  <a:txBody>
                    <a:bodyPr/>
                    <a:lstStyle/>
                    <a:p>
                      <a:pPr algn="just" fontAlgn="ctr"/>
                      <a:r>
                        <a:rPr lang="en-US" sz="1400" b="0" dirty="0">
                          <a:effectLst/>
                        </a:rPr>
                        <a:t>Encryption tools use algorithm schemes to encode the data to prevent unauthorized access to the encrypted data. Examples of these tools include VeraCrypt, </a:t>
                      </a:r>
                      <a:r>
                        <a:rPr lang="en-US" sz="1400" b="0" dirty="0" err="1">
                          <a:effectLst/>
                        </a:rPr>
                        <a:t>CipherShed</a:t>
                      </a:r>
                      <a:r>
                        <a:rPr lang="en-US" sz="1400" b="0" dirty="0">
                          <a:effectLst/>
                        </a:rPr>
                        <a:t>, OpenSSH, OpenSSL, Tor, OpenVPN, and </a:t>
                      </a:r>
                      <a:r>
                        <a:rPr lang="en-US" sz="1400" b="0" dirty="0" err="1">
                          <a:effectLst/>
                        </a:rPr>
                        <a:t>Stunnel</a:t>
                      </a:r>
                      <a:r>
                        <a:rPr lang="en-US" sz="1400" b="0" dirty="0">
                          <a:effectLst/>
                        </a:rPr>
                        <a:t>.</a:t>
                      </a:r>
                    </a:p>
                  </a:txBody>
                  <a:tcPr marL="47625" marR="47625" marT="47625" marB="47625" anchor="ctr"/>
                </a:tc>
                <a:extLst>
                  <a:ext uri="{0D108BD9-81ED-4DB2-BD59-A6C34878D82A}">
                    <a16:rowId xmlns:a16="http://schemas.microsoft.com/office/drawing/2014/main" val="3129414898"/>
                  </a:ext>
                </a:extLst>
              </a:tr>
              <a:tr h="559596">
                <a:tc>
                  <a:txBody>
                    <a:bodyPr/>
                    <a:lstStyle/>
                    <a:p>
                      <a:pPr algn="l" fontAlgn="ctr"/>
                      <a:r>
                        <a:rPr lang="en-US" sz="1400" b="1" dirty="0">
                          <a:effectLst/>
                        </a:rPr>
                        <a:t>Vulnerability Exploitation Tools</a:t>
                      </a:r>
                    </a:p>
                  </a:txBody>
                  <a:tcPr marL="47625" marR="47625" marT="47625" marB="47625" anchor="ctr"/>
                </a:tc>
                <a:tc>
                  <a:txBody>
                    <a:bodyPr/>
                    <a:lstStyle/>
                    <a:p>
                      <a:pPr algn="just" fontAlgn="ctr"/>
                      <a:r>
                        <a:rPr lang="en-US" sz="1400" b="0" dirty="0">
                          <a:effectLst/>
                        </a:rPr>
                        <a:t>These tools identify whether a remote host is vulnerable to a security attack. Examples of vulnerability exploitation tools include Metasploit, Core Impact, </a:t>
                      </a:r>
                      <a:r>
                        <a:rPr lang="en-US" sz="1400" b="0" dirty="0" err="1">
                          <a:effectLst/>
                        </a:rPr>
                        <a:t>Sqlmap</a:t>
                      </a:r>
                      <a:r>
                        <a:rPr lang="en-US" sz="1400" b="0" dirty="0">
                          <a:effectLst/>
                        </a:rPr>
                        <a:t>, Social Engineer Toolkit, and </a:t>
                      </a:r>
                      <a:r>
                        <a:rPr lang="en-US" sz="1400" b="0" dirty="0" err="1">
                          <a:effectLst/>
                        </a:rPr>
                        <a:t>Netsparker</a:t>
                      </a:r>
                      <a:r>
                        <a:rPr lang="en-US" sz="1400" b="0" dirty="0">
                          <a:effectLst/>
                        </a:rPr>
                        <a:t>.</a:t>
                      </a:r>
                    </a:p>
                  </a:txBody>
                  <a:tcPr marL="47625" marR="47625" marT="47625" marB="47625" anchor="ctr"/>
                </a:tc>
                <a:extLst>
                  <a:ext uri="{0D108BD9-81ED-4DB2-BD59-A6C34878D82A}">
                    <a16:rowId xmlns:a16="http://schemas.microsoft.com/office/drawing/2014/main" val="624535015"/>
                  </a:ext>
                </a:extLst>
              </a:tr>
              <a:tr h="559596">
                <a:tc>
                  <a:txBody>
                    <a:bodyPr/>
                    <a:lstStyle/>
                    <a:p>
                      <a:pPr algn="l" fontAlgn="ctr"/>
                      <a:r>
                        <a:rPr lang="en-US" sz="1400" b="1" dirty="0">
                          <a:effectLst/>
                        </a:rPr>
                        <a:t>Vulnerability Scanners</a:t>
                      </a:r>
                    </a:p>
                  </a:txBody>
                  <a:tcPr marL="47625" marR="47625" marT="47625" marB="47625" anchor="ctr"/>
                </a:tc>
                <a:tc>
                  <a:txBody>
                    <a:bodyPr/>
                    <a:lstStyle/>
                    <a:p>
                      <a:pPr algn="just" fontAlgn="ctr"/>
                      <a:r>
                        <a:rPr lang="en-US" sz="1400" b="0" dirty="0">
                          <a:effectLst/>
                        </a:rPr>
                        <a:t>These tools scan a network or system to identify open ports. They can also be used to scan for known vulnerabilities and scan VMs, BYOD devices, and client databases. Examples of tools include Nipper, Core Impact, Nessus, SAINT, and OpenVAS</a:t>
                      </a:r>
                    </a:p>
                  </a:txBody>
                  <a:tcPr marL="47625" marR="47625" marT="47625" marB="47625" anchor="ctr"/>
                </a:tc>
                <a:extLst>
                  <a:ext uri="{0D108BD9-81ED-4DB2-BD59-A6C34878D82A}">
                    <a16:rowId xmlns:a16="http://schemas.microsoft.com/office/drawing/2014/main" val="133398478"/>
                  </a:ext>
                </a:extLst>
              </a:tr>
            </a:tbl>
          </a:graphicData>
        </a:graphic>
      </p:graphicFrame>
    </p:spTree>
    <p:extLst>
      <p:ext uri="{BB962C8B-B14F-4D97-AF65-F5344CB8AC3E}">
        <p14:creationId xmlns:p14="http://schemas.microsoft.com/office/powerpoint/2010/main" val="575913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Attacks</a:t>
            </a:r>
            <a:endParaRPr lang="en-GB" sz="3600" b="1" dirty="0">
              <a:solidFill>
                <a:schemeClr val="accent1">
                  <a:lumMod val="50000"/>
                </a:schemeClr>
              </a:solidFill>
            </a:endParaRPr>
          </a:p>
        </p:txBody>
      </p:sp>
      <p:graphicFrame>
        <p:nvGraphicFramePr>
          <p:cNvPr id="5" name="Table 3">
            <a:extLst>
              <a:ext uri="{FF2B5EF4-FFF2-40B4-BE49-F238E27FC236}">
                <a16:creationId xmlns:a16="http://schemas.microsoft.com/office/drawing/2014/main" id="{9388B3BB-64D8-4E24-892E-E62F6312B6CE}"/>
              </a:ext>
            </a:extLst>
          </p:cNvPr>
          <p:cNvGraphicFramePr>
            <a:graphicFrameLocks noGrp="1"/>
          </p:cNvGraphicFramePr>
          <p:nvPr/>
        </p:nvGraphicFramePr>
        <p:xfrm>
          <a:off x="140447" y="1417638"/>
          <a:ext cx="11911105" cy="3446231"/>
        </p:xfrm>
        <a:graphic>
          <a:graphicData uri="http://schemas.openxmlformats.org/drawingml/2006/table">
            <a:tbl>
              <a:tblPr firstRow="1" bandRow="1">
                <a:tableStyleId>{5C22544A-7EE6-4342-B048-85BDC9FD1C3A}</a:tableStyleId>
              </a:tblPr>
              <a:tblGrid>
                <a:gridCol w="1712383">
                  <a:extLst>
                    <a:ext uri="{9D8B030D-6E8A-4147-A177-3AD203B41FA5}">
                      <a16:colId xmlns:a16="http://schemas.microsoft.com/office/drawing/2014/main" val="2753654898"/>
                    </a:ext>
                  </a:extLst>
                </a:gridCol>
                <a:gridCol w="10198722">
                  <a:extLst>
                    <a:ext uri="{9D8B030D-6E8A-4147-A177-3AD203B41FA5}">
                      <a16:colId xmlns:a16="http://schemas.microsoft.com/office/drawing/2014/main" val="2925169399"/>
                    </a:ext>
                  </a:extLst>
                </a:gridCol>
              </a:tblGrid>
              <a:tr h="291454">
                <a:tc>
                  <a:txBody>
                    <a:bodyPr/>
                    <a:lstStyle/>
                    <a:p>
                      <a:pPr algn="l" fontAlgn="ctr"/>
                      <a:r>
                        <a:rPr lang="en-US" sz="1400" dirty="0">
                          <a:effectLst/>
                        </a:rPr>
                        <a:t>Attack Type</a:t>
                      </a:r>
                    </a:p>
                  </a:txBody>
                  <a:tcPr marL="47625" marR="47625" marT="47625" marB="47625" anchor="ctr"/>
                </a:tc>
                <a:tc>
                  <a:txBody>
                    <a:bodyPr/>
                    <a:lstStyle/>
                    <a:p>
                      <a:pPr algn="l" fontAlgn="ctr"/>
                      <a:r>
                        <a:rPr lang="en-US" sz="1400" dirty="0">
                          <a:effectLst/>
                        </a:rPr>
                        <a:t>Description</a:t>
                      </a:r>
                    </a:p>
                  </a:txBody>
                  <a:tcPr marL="47625" marR="47625" marT="47625" marB="47625" anchor="ctr"/>
                </a:tc>
                <a:extLst>
                  <a:ext uri="{0D108BD9-81ED-4DB2-BD59-A6C34878D82A}">
                    <a16:rowId xmlns:a16="http://schemas.microsoft.com/office/drawing/2014/main" val="376172192"/>
                  </a:ext>
                </a:extLst>
              </a:tr>
              <a:tr h="314411">
                <a:tc>
                  <a:txBody>
                    <a:bodyPr/>
                    <a:lstStyle/>
                    <a:p>
                      <a:pPr fontAlgn="ctr"/>
                      <a:r>
                        <a:rPr lang="en-US" sz="1400" b="1" dirty="0">
                          <a:effectLst/>
                        </a:rPr>
                        <a:t>Eavesdropping Attack</a:t>
                      </a:r>
                    </a:p>
                  </a:txBody>
                  <a:tcPr marL="47625" marR="47625" marT="47625" marB="47625" anchor="ctr"/>
                </a:tc>
                <a:tc>
                  <a:txBody>
                    <a:bodyPr/>
                    <a:lstStyle/>
                    <a:p>
                      <a:pPr fontAlgn="ctr"/>
                      <a:r>
                        <a:rPr lang="en-US" sz="1400" b="0" dirty="0">
                          <a:effectLst/>
                        </a:rPr>
                        <a:t>This is when a threat actor captures and “listens” to network traffic. This attack is also referred to as sniffing or snooping.</a:t>
                      </a:r>
                    </a:p>
                  </a:txBody>
                  <a:tcPr marL="47625" marR="47625" marT="47625" marB="47625" anchor="ctr"/>
                </a:tc>
                <a:extLst>
                  <a:ext uri="{0D108BD9-81ED-4DB2-BD59-A6C34878D82A}">
                    <a16:rowId xmlns:a16="http://schemas.microsoft.com/office/drawing/2014/main" val="2572956634"/>
                  </a:ext>
                </a:extLst>
              </a:tr>
              <a:tr h="314411">
                <a:tc>
                  <a:txBody>
                    <a:bodyPr/>
                    <a:lstStyle/>
                    <a:p>
                      <a:pPr fontAlgn="ctr"/>
                      <a:r>
                        <a:rPr lang="en-US" sz="1400" b="1" dirty="0">
                          <a:effectLst/>
                        </a:rPr>
                        <a:t>Data Modification Attack</a:t>
                      </a:r>
                    </a:p>
                  </a:txBody>
                  <a:tcPr marL="47625" marR="47625" marT="47625" marB="47625" anchor="ctr"/>
                </a:tc>
                <a:tc>
                  <a:txBody>
                    <a:bodyPr/>
                    <a:lstStyle/>
                    <a:p>
                      <a:pPr fontAlgn="ctr"/>
                      <a:r>
                        <a:rPr lang="en-US" sz="1400" b="0" dirty="0">
                          <a:effectLst/>
                        </a:rPr>
                        <a:t>If threat actors have captured enterprise traffic, they can alter the data in the packet without the knowledge of the sender or receiver.</a:t>
                      </a:r>
                    </a:p>
                  </a:txBody>
                  <a:tcPr marL="47625" marR="47625" marT="47625" marB="47625" anchor="ctr"/>
                </a:tc>
                <a:extLst>
                  <a:ext uri="{0D108BD9-81ED-4DB2-BD59-A6C34878D82A}">
                    <a16:rowId xmlns:a16="http://schemas.microsoft.com/office/drawing/2014/main" val="3783905614"/>
                  </a:ext>
                </a:extLst>
              </a:tr>
              <a:tr h="314411">
                <a:tc>
                  <a:txBody>
                    <a:bodyPr/>
                    <a:lstStyle/>
                    <a:p>
                      <a:pPr fontAlgn="ctr"/>
                      <a:r>
                        <a:rPr lang="en-US" sz="1400" b="1" dirty="0">
                          <a:effectLst/>
                        </a:rPr>
                        <a:t>IP Address Spoofing Attack</a:t>
                      </a:r>
                    </a:p>
                  </a:txBody>
                  <a:tcPr marL="47625" marR="47625" marT="47625" marB="47625" anchor="ctr"/>
                </a:tc>
                <a:tc>
                  <a:txBody>
                    <a:bodyPr/>
                    <a:lstStyle/>
                    <a:p>
                      <a:pPr fontAlgn="ctr"/>
                      <a:r>
                        <a:rPr lang="en-US" sz="1400" b="0">
                          <a:effectLst/>
                        </a:rPr>
                        <a:t>A threat actor constructs an IP packet that appears to originate from a valid address inside the corporate intranet.</a:t>
                      </a:r>
                    </a:p>
                  </a:txBody>
                  <a:tcPr marL="47625" marR="47625" marT="47625" marB="47625" anchor="ctr"/>
                </a:tc>
                <a:extLst>
                  <a:ext uri="{0D108BD9-81ED-4DB2-BD59-A6C34878D82A}">
                    <a16:rowId xmlns:a16="http://schemas.microsoft.com/office/drawing/2014/main" val="1884138171"/>
                  </a:ext>
                </a:extLst>
              </a:tr>
              <a:tr h="434186">
                <a:tc>
                  <a:txBody>
                    <a:bodyPr/>
                    <a:lstStyle/>
                    <a:p>
                      <a:pPr fontAlgn="ctr"/>
                      <a:r>
                        <a:rPr lang="en-US" sz="1400" b="1" dirty="0">
                          <a:effectLst/>
                        </a:rPr>
                        <a:t>Password-Based Attacks</a:t>
                      </a:r>
                    </a:p>
                  </a:txBody>
                  <a:tcPr marL="47625" marR="47625" marT="47625" marB="47625" anchor="ctr"/>
                </a:tc>
                <a:tc>
                  <a:txBody>
                    <a:bodyPr/>
                    <a:lstStyle/>
                    <a:p>
                      <a:pPr fontAlgn="ctr"/>
                      <a:r>
                        <a:rPr lang="en-US" sz="1400" b="0" dirty="0">
                          <a:effectLst/>
                        </a:rPr>
                        <a:t>If threat actors discover a valid user account, the threat actors have the same rights as the real user. Threat actors could use that valid account to obtain lists of other users, network information, change server and network configurations, and modify, reroute, or delete data.</a:t>
                      </a:r>
                    </a:p>
                  </a:txBody>
                  <a:tcPr marL="47625" marR="47625" marT="47625" marB="47625" anchor="ctr"/>
                </a:tc>
                <a:extLst>
                  <a:ext uri="{0D108BD9-81ED-4DB2-BD59-A6C34878D82A}">
                    <a16:rowId xmlns:a16="http://schemas.microsoft.com/office/drawing/2014/main" val="713672646"/>
                  </a:ext>
                </a:extLst>
              </a:tr>
              <a:tr h="434186">
                <a:tc>
                  <a:txBody>
                    <a:bodyPr/>
                    <a:lstStyle/>
                    <a:p>
                      <a:pPr fontAlgn="ctr"/>
                      <a:r>
                        <a:rPr lang="en-US" sz="1400" b="1" dirty="0">
                          <a:effectLst/>
                        </a:rPr>
                        <a:t>Denial of Service Attack</a:t>
                      </a:r>
                    </a:p>
                  </a:txBody>
                  <a:tcPr marL="47625" marR="47625" marT="47625" marB="47625" anchor="ctr"/>
                </a:tc>
                <a:tc>
                  <a:txBody>
                    <a:bodyPr/>
                    <a:lstStyle/>
                    <a:p>
                      <a:pPr fontAlgn="ctr"/>
                      <a:r>
                        <a:rPr lang="en-US" sz="1400" b="0">
                          <a:effectLst/>
                        </a:rPr>
                        <a:t>A DoS attack prevents normal use of a computer or network by valid users. A DoS attack can flood a computer or the entire network with traffic until a shutdown occurs because of the overload. A DoS attack can also block traffic, which results in a loss of access to network resources by authorized users.</a:t>
                      </a:r>
                    </a:p>
                  </a:txBody>
                  <a:tcPr marL="47625" marR="47625" marT="47625" marB="47625" anchor="ctr"/>
                </a:tc>
                <a:extLst>
                  <a:ext uri="{0D108BD9-81ED-4DB2-BD59-A6C34878D82A}">
                    <a16:rowId xmlns:a16="http://schemas.microsoft.com/office/drawing/2014/main" val="3633901938"/>
                  </a:ext>
                </a:extLst>
              </a:tr>
              <a:tr h="314411">
                <a:tc>
                  <a:txBody>
                    <a:bodyPr/>
                    <a:lstStyle/>
                    <a:p>
                      <a:pPr fontAlgn="ctr"/>
                      <a:r>
                        <a:rPr lang="en-US" sz="1400" b="1" dirty="0">
                          <a:effectLst/>
                        </a:rPr>
                        <a:t>Man-in-the-Middle Attack</a:t>
                      </a:r>
                    </a:p>
                  </a:txBody>
                  <a:tcPr marL="47625" marR="47625" marT="47625" marB="47625" anchor="ctr"/>
                </a:tc>
                <a:tc>
                  <a:txBody>
                    <a:bodyPr/>
                    <a:lstStyle/>
                    <a:p>
                      <a:pPr fontAlgn="ctr"/>
                      <a:r>
                        <a:rPr lang="en-US" sz="1400" b="0" dirty="0">
                          <a:effectLst/>
                        </a:rPr>
                        <a:t>This attack occurs when threat actors have positioned themselves between a source and destination. They can now actively monitor, capture, and control the communication transparently.</a:t>
                      </a:r>
                    </a:p>
                  </a:txBody>
                  <a:tcPr marL="47625" marR="47625" marT="47625" marB="47625" anchor="ctr"/>
                </a:tc>
                <a:extLst>
                  <a:ext uri="{0D108BD9-81ED-4DB2-BD59-A6C34878D82A}">
                    <a16:rowId xmlns:a16="http://schemas.microsoft.com/office/drawing/2014/main" val="2240618988"/>
                  </a:ext>
                </a:extLst>
              </a:tr>
            </a:tbl>
          </a:graphicData>
        </a:graphic>
      </p:graphicFrame>
    </p:spTree>
    <p:extLst>
      <p:ext uri="{BB962C8B-B14F-4D97-AF65-F5344CB8AC3E}">
        <p14:creationId xmlns:p14="http://schemas.microsoft.com/office/powerpoint/2010/main" val="2146886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Attacks</a:t>
            </a:r>
            <a:endParaRPr lang="en-GB" sz="3600" b="1" dirty="0">
              <a:solidFill>
                <a:schemeClr val="accent1">
                  <a:lumMod val="50000"/>
                </a:schemeClr>
              </a:solidFill>
            </a:endParaRPr>
          </a:p>
        </p:txBody>
      </p:sp>
      <p:graphicFrame>
        <p:nvGraphicFramePr>
          <p:cNvPr id="5" name="Table 3">
            <a:extLst>
              <a:ext uri="{FF2B5EF4-FFF2-40B4-BE49-F238E27FC236}">
                <a16:creationId xmlns:a16="http://schemas.microsoft.com/office/drawing/2014/main" id="{9388B3BB-64D8-4E24-892E-E62F6312B6CE}"/>
              </a:ext>
            </a:extLst>
          </p:cNvPr>
          <p:cNvGraphicFramePr>
            <a:graphicFrameLocks noGrp="1"/>
          </p:cNvGraphicFramePr>
          <p:nvPr/>
        </p:nvGraphicFramePr>
        <p:xfrm>
          <a:off x="220710" y="1417638"/>
          <a:ext cx="11911105" cy="1352550"/>
        </p:xfrm>
        <a:graphic>
          <a:graphicData uri="http://schemas.openxmlformats.org/drawingml/2006/table">
            <a:tbl>
              <a:tblPr firstRow="1" bandRow="1">
                <a:tableStyleId>{5C22544A-7EE6-4342-B048-85BDC9FD1C3A}</a:tableStyleId>
              </a:tblPr>
              <a:tblGrid>
                <a:gridCol w="1712383">
                  <a:extLst>
                    <a:ext uri="{9D8B030D-6E8A-4147-A177-3AD203B41FA5}">
                      <a16:colId xmlns:a16="http://schemas.microsoft.com/office/drawing/2014/main" val="2753654898"/>
                    </a:ext>
                  </a:extLst>
                </a:gridCol>
                <a:gridCol w="10198722">
                  <a:extLst>
                    <a:ext uri="{9D8B030D-6E8A-4147-A177-3AD203B41FA5}">
                      <a16:colId xmlns:a16="http://schemas.microsoft.com/office/drawing/2014/main" val="2925169399"/>
                    </a:ext>
                  </a:extLst>
                </a:gridCol>
              </a:tblGrid>
              <a:tr h="291454">
                <a:tc>
                  <a:txBody>
                    <a:bodyPr/>
                    <a:lstStyle/>
                    <a:p>
                      <a:pPr algn="l" fontAlgn="ctr"/>
                      <a:r>
                        <a:rPr lang="en-US" sz="1400" dirty="0">
                          <a:effectLst/>
                        </a:rPr>
                        <a:t>Attack Type</a:t>
                      </a:r>
                    </a:p>
                  </a:txBody>
                  <a:tcPr marL="47625" marR="47625" marT="47625" marB="47625" anchor="ctr"/>
                </a:tc>
                <a:tc>
                  <a:txBody>
                    <a:bodyPr/>
                    <a:lstStyle/>
                    <a:p>
                      <a:pPr algn="l" fontAlgn="ctr"/>
                      <a:r>
                        <a:rPr lang="en-US" sz="1400" dirty="0">
                          <a:effectLst/>
                        </a:rPr>
                        <a:t>Description</a:t>
                      </a:r>
                    </a:p>
                  </a:txBody>
                  <a:tcPr marL="47625" marR="47625" marT="47625" marB="47625" anchor="ctr"/>
                </a:tc>
                <a:extLst>
                  <a:ext uri="{0D108BD9-81ED-4DB2-BD59-A6C34878D82A}">
                    <a16:rowId xmlns:a16="http://schemas.microsoft.com/office/drawing/2014/main" val="376172192"/>
                  </a:ext>
                </a:extLst>
              </a:tr>
              <a:tr h="314411">
                <a:tc>
                  <a:txBody>
                    <a:bodyPr/>
                    <a:lstStyle/>
                    <a:p>
                      <a:pPr fontAlgn="ctr"/>
                      <a:r>
                        <a:rPr lang="en-US" sz="1400" b="1" dirty="0">
                          <a:effectLst/>
                        </a:rPr>
                        <a:t>Compromised-Key Attack</a:t>
                      </a:r>
                    </a:p>
                  </a:txBody>
                  <a:tcPr marL="47625" marR="47625" marT="47625" marB="47625" anchor="ctr"/>
                </a:tc>
                <a:tc>
                  <a:txBody>
                    <a:bodyPr/>
                    <a:lstStyle/>
                    <a:p>
                      <a:pPr fontAlgn="ctr"/>
                      <a:r>
                        <a:rPr lang="en-US" sz="1400" b="0" dirty="0">
                          <a:effectLst/>
                        </a:rPr>
                        <a:t>If a threat actor obtains a secret key, that key is referred to as a compromised key. A compromised key can be used to gain access to a secured communication without the sender or receiver being aware of the attack.</a:t>
                      </a:r>
                    </a:p>
                  </a:txBody>
                  <a:tcPr marL="47625" marR="47625" marT="47625" marB="47625" anchor="ctr"/>
                </a:tc>
                <a:extLst>
                  <a:ext uri="{0D108BD9-81ED-4DB2-BD59-A6C34878D82A}">
                    <a16:rowId xmlns:a16="http://schemas.microsoft.com/office/drawing/2014/main" val="730624141"/>
                  </a:ext>
                </a:extLst>
              </a:tr>
              <a:tr h="314411">
                <a:tc>
                  <a:txBody>
                    <a:bodyPr/>
                    <a:lstStyle/>
                    <a:p>
                      <a:pPr fontAlgn="ctr"/>
                      <a:r>
                        <a:rPr lang="en-US" sz="1400" b="1" dirty="0">
                          <a:effectLst/>
                        </a:rPr>
                        <a:t>Sniffer Attack</a:t>
                      </a:r>
                    </a:p>
                  </a:txBody>
                  <a:tcPr marL="47625" marR="47625" marT="47625" marB="47625" anchor="ctr"/>
                </a:tc>
                <a:tc>
                  <a:txBody>
                    <a:bodyPr/>
                    <a:lstStyle/>
                    <a:p>
                      <a:pPr fontAlgn="ctr"/>
                      <a:r>
                        <a:rPr lang="en-US" sz="1400" b="0" dirty="0">
                          <a:effectLst/>
                        </a:rPr>
                        <a:t>A sniffer is an application or device that can read, monitor, and capture network data exchanges and read network packets. If the packets are not encrypted, a sniffer provides a full view of the data inside the packet</a:t>
                      </a:r>
                    </a:p>
                  </a:txBody>
                  <a:tcPr marL="47625" marR="47625" marT="47625" marB="47625" anchor="ctr"/>
                </a:tc>
                <a:extLst>
                  <a:ext uri="{0D108BD9-81ED-4DB2-BD59-A6C34878D82A}">
                    <a16:rowId xmlns:a16="http://schemas.microsoft.com/office/drawing/2014/main" val="307566371"/>
                  </a:ext>
                </a:extLst>
              </a:tr>
            </a:tbl>
          </a:graphicData>
        </a:graphic>
      </p:graphicFrame>
    </p:spTree>
    <p:extLst>
      <p:ext uri="{BB962C8B-B14F-4D97-AF65-F5344CB8AC3E}">
        <p14:creationId xmlns:p14="http://schemas.microsoft.com/office/powerpoint/2010/main" val="4218334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Malware</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1374776"/>
          </a:xfrm>
        </p:spPr>
        <p:txBody>
          <a:bodyPr>
            <a:normAutofit fontScale="92500" lnSpcReduction="20000"/>
          </a:bodyPr>
          <a:lstStyle/>
          <a:p>
            <a:pPr algn="just">
              <a:buFont typeface="Wingdings" panose="05000000000000000000" pitchFamily="2" charset="2"/>
              <a:buChar char="q"/>
            </a:pPr>
            <a:r>
              <a:rPr lang="en-US" sz="2000" dirty="0">
                <a:solidFill>
                  <a:srgbClr val="000000"/>
                </a:solidFill>
              </a:rPr>
              <a:t>Now that you know about the tools that hacker use, this topic introduces you to different types of malware that hackers use to gain access to end devices.</a:t>
            </a:r>
          </a:p>
          <a:p>
            <a:pPr algn="just">
              <a:buFont typeface="Wingdings" panose="05000000000000000000" pitchFamily="2" charset="2"/>
              <a:buChar char="q"/>
            </a:pPr>
            <a:endParaRPr lang="en-US" sz="2000" dirty="0">
              <a:solidFill>
                <a:srgbClr val="000000"/>
              </a:solidFill>
            </a:endParaRPr>
          </a:p>
          <a:p>
            <a:pPr algn="just">
              <a:buFont typeface="Wingdings" panose="05000000000000000000" pitchFamily="2" charset="2"/>
              <a:buChar char="q"/>
            </a:pPr>
            <a:r>
              <a:rPr lang="en-US" sz="2000" dirty="0">
                <a:solidFill>
                  <a:srgbClr val="000000"/>
                </a:solidFill>
              </a:rPr>
              <a:t>End devices are particularly prone to malware attacks. It is important to know about malware because threat actors rely on users to install malware to help exploit the security gaps.</a:t>
            </a:r>
          </a:p>
          <a:p>
            <a:pPr algn="just">
              <a:buFont typeface="Wingdings" panose="05000000000000000000" pitchFamily="2" charset="2"/>
              <a:buChar char="q"/>
            </a:pPr>
            <a:endParaRPr lang="en-US" sz="2000" dirty="0">
              <a:solidFill>
                <a:srgbClr val="000000"/>
              </a:solidFill>
            </a:endParaRPr>
          </a:p>
        </p:txBody>
      </p:sp>
      <p:pic>
        <p:nvPicPr>
          <p:cNvPr id="6" name="Picture 5">
            <a:extLst>
              <a:ext uri="{FF2B5EF4-FFF2-40B4-BE49-F238E27FC236}">
                <a16:creationId xmlns:a16="http://schemas.microsoft.com/office/drawing/2014/main" id="{11F6ABAB-EC36-4383-823E-69C5FADF4ABB}"/>
              </a:ext>
            </a:extLst>
          </p:cNvPr>
          <p:cNvPicPr>
            <a:picLocks noChangeAspect="1"/>
          </p:cNvPicPr>
          <p:nvPr/>
        </p:nvPicPr>
        <p:blipFill>
          <a:blip r:embed="rId3"/>
          <a:stretch>
            <a:fillRect/>
          </a:stretch>
        </p:blipFill>
        <p:spPr>
          <a:xfrm>
            <a:off x="2103382" y="2939475"/>
            <a:ext cx="7400925" cy="2305050"/>
          </a:xfrm>
          <a:prstGeom prst="rect">
            <a:avLst/>
          </a:prstGeom>
        </p:spPr>
      </p:pic>
    </p:spTree>
    <p:extLst>
      <p:ext uri="{BB962C8B-B14F-4D97-AF65-F5344CB8AC3E}">
        <p14:creationId xmlns:p14="http://schemas.microsoft.com/office/powerpoint/2010/main" val="925398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 and Rootkits </a:t>
            </a:r>
          </a:p>
          <a:p>
            <a:pPr marL="814388" lvl="1" indent="-357188" algn="just">
              <a:buFont typeface="Wingdings" panose="05000000000000000000" pitchFamily="2" charset="2"/>
              <a:buChar char="ü"/>
            </a:pPr>
            <a:r>
              <a:rPr lang="en-US" dirty="0">
                <a:solidFill>
                  <a:srgbClr val="002060"/>
                </a:solidFill>
              </a:rPr>
              <a:t>A backdoor or rootkit refers to the </a:t>
            </a:r>
            <a:r>
              <a:rPr lang="en-US" i="1" dirty="0">
                <a:solidFill>
                  <a:srgbClr val="002060"/>
                </a:solidFill>
                <a:effectLst>
                  <a:outerShdw blurRad="38100" dist="38100" dir="2700000" algn="tl">
                    <a:srgbClr val="000000">
                      <a:alpha val="43137"/>
                    </a:srgbClr>
                  </a:outerShdw>
                </a:effectLst>
              </a:rPr>
              <a:t>program or code introduced by a criminal who has compromised a system. </a:t>
            </a: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 rootkit modifies the operating system to create a backdoor. Attackers then use the backdoor to access the computer remotely.</a:t>
            </a: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3339280"/>
          </a:xfrm>
        </p:spPr>
        <p:txBody>
          <a:bodyPr>
            <a:noAutofit/>
          </a:bodyPr>
          <a:lstStyle/>
          <a:p>
            <a:pPr algn="just">
              <a:buFont typeface="Wingdings" panose="05000000000000000000" pitchFamily="2" charset="2"/>
              <a:buChar char="q"/>
            </a:pPr>
            <a:r>
              <a:rPr lang="en-US" sz="2000" dirty="0">
                <a:solidFill>
                  <a:srgbClr val="000000"/>
                </a:solidFill>
              </a:rPr>
              <a:t>When malware is delivered and installed, the payload can be used to cause a variety of network related attacks.</a:t>
            </a:r>
          </a:p>
          <a:p>
            <a:pPr algn="just">
              <a:buFont typeface="Wingdings" panose="05000000000000000000" pitchFamily="2" charset="2"/>
              <a:buChar char="q"/>
            </a:pPr>
            <a:r>
              <a:rPr lang="en-US" sz="2000" dirty="0">
                <a:solidFill>
                  <a:srgbClr val="000000"/>
                </a:solidFill>
              </a:rPr>
              <a:t>To mitigate attacks, it is useful to understand the types of attacks. By categorizing network attacks, it is possible to address types of attacks rather than individual attacks. Networks are susceptible to the following types of attacks</a:t>
            </a:r>
          </a:p>
          <a:p>
            <a:pPr lvl="1" algn="just">
              <a:buFont typeface="Wingdings" panose="05000000000000000000" pitchFamily="2" charset="2"/>
              <a:buChar char="ü"/>
            </a:pPr>
            <a:r>
              <a:rPr lang="en-US" sz="1800" b="1" dirty="0">
                <a:solidFill>
                  <a:srgbClr val="000000"/>
                </a:solidFill>
              </a:rPr>
              <a:t>Reconnaissance Attacks</a:t>
            </a:r>
          </a:p>
          <a:p>
            <a:pPr lvl="1" algn="just">
              <a:buFont typeface="Wingdings" panose="05000000000000000000" pitchFamily="2" charset="2"/>
              <a:buChar char="ü"/>
            </a:pPr>
            <a:r>
              <a:rPr lang="en-US" sz="1800" b="1" dirty="0">
                <a:solidFill>
                  <a:srgbClr val="000000"/>
                </a:solidFill>
              </a:rPr>
              <a:t>Access Attacks</a:t>
            </a:r>
          </a:p>
          <a:p>
            <a:pPr lvl="1" algn="just">
              <a:buFont typeface="Wingdings" panose="05000000000000000000" pitchFamily="2" charset="2"/>
              <a:buChar char="ü"/>
            </a:pPr>
            <a:r>
              <a:rPr lang="en-US" sz="1800" b="1" dirty="0" err="1">
                <a:solidFill>
                  <a:srgbClr val="000000"/>
                </a:solidFill>
              </a:rPr>
              <a:t>DoS</a:t>
            </a:r>
            <a:r>
              <a:rPr lang="en-US" sz="1800" b="1" dirty="0">
                <a:solidFill>
                  <a:srgbClr val="000000"/>
                </a:solidFill>
              </a:rPr>
              <a:t> Attacks</a:t>
            </a:r>
          </a:p>
          <a:p>
            <a:pPr marL="0" indent="0">
              <a:buNone/>
            </a:pPr>
            <a:endParaRPr lang="en-US" sz="1800" dirty="0">
              <a:solidFill>
                <a:srgbClr val="000000"/>
              </a:solidFill>
            </a:endParaRPr>
          </a:p>
        </p:txBody>
      </p:sp>
    </p:spTree>
    <p:extLst>
      <p:ext uri="{BB962C8B-B14F-4D97-AF65-F5344CB8AC3E}">
        <p14:creationId xmlns:p14="http://schemas.microsoft.com/office/powerpoint/2010/main" val="3184418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3339280"/>
          </a:xfrm>
        </p:spPr>
        <p:txBody>
          <a:bodyPr>
            <a:noAutofit/>
          </a:bodyPr>
          <a:lstStyle/>
          <a:p>
            <a:pPr algn="just">
              <a:buFont typeface="Wingdings" panose="05000000000000000000" pitchFamily="2" charset="2"/>
              <a:buChar char="q"/>
            </a:pPr>
            <a:r>
              <a:rPr lang="en-US" sz="2000" dirty="0">
                <a:solidFill>
                  <a:srgbClr val="000000"/>
                </a:solidFill>
              </a:rPr>
              <a:t>Reconnaissance is information gathering. </a:t>
            </a:r>
          </a:p>
          <a:p>
            <a:pPr algn="just">
              <a:buFont typeface="Wingdings" panose="05000000000000000000" pitchFamily="2" charset="2"/>
              <a:buChar char="q"/>
            </a:pPr>
            <a:r>
              <a:rPr lang="en-US" sz="2000" dirty="0">
                <a:solidFill>
                  <a:srgbClr val="000000"/>
                </a:solidFill>
              </a:rPr>
              <a:t>Threat actors use reconnaissance (or recon) attacks to do unauthorized discovery and mapping of systems, services, or vulnerabilities. Recon attacks precede access attacks or </a:t>
            </a:r>
            <a:r>
              <a:rPr lang="en-US" sz="2000" dirty="0" err="1">
                <a:solidFill>
                  <a:srgbClr val="000000"/>
                </a:solidFill>
              </a:rPr>
              <a:t>DoS</a:t>
            </a:r>
            <a:r>
              <a:rPr lang="en-US" sz="2000" dirty="0">
                <a:solidFill>
                  <a:srgbClr val="000000"/>
                </a:solidFill>
              </a:rPr>
              <a:t> attacks.</a:t>
            </a:r>
          </a:p>
          <a:p>
            <a:pPr algn="just">
              <a:buFont typeface="Wingdings" panose="05000000000000000000" pitchFamily="2" charset="2"/>
              <a:buChar char="q"/>
            </a:pPr>
            <a:endParaRPr lang="en-US" sz="2000" dirty="0">
              <a:solidFill>
                <a:srgbClr val="000000"/>
              </a:solidFill>
            </a:endParaRPr>
          </a:p>
        </p:txBody>
      </p:sp>
      <p:graphicFrame>
        <p:nvGraphicFramePr>
          <p:cNvPr id="5" name="Table 3">
            <a:extLst>
              <a:ext uri="{FF2B5EF4-FFF2-40B4-BE49-F238E27FC236}">
                <a16:creationId xmlns:a16="http://schemas.microsoft.com/office/drawing/2014/main" id="{518FBAD1-5CA2-440F-B4CE-26FAB6E7B21E}"/>
              </a:ext>
            </a:extLst>
          </p:cNvPr>
          <p:cNvGraphicFramePr>
            <a:graphicFrameLocks noGrp="1"/>
          </p:cNvGraphicFramePr>
          <p:nvPr/>
        </p:nvGraphicFramePr>
        <p:xfrm>
          <a:off x="142202" y="2397004"/>
          <a:ext cx="11907596" cy="3209290"/>
        </p:xfrm>
        <a:graphic>
          <a:graphicData uri="http://schemas.openxmlformats.org/drawingml/2006/table">
            <a:tbl>
              <a:tblPr firstRow="1" bandRow="1">
                <a:tableStyleId>{5C22544A-7EE6-4342-B048-85BDC9FD1C3A}</a:tableStyleId>
              </a:tblPr>
              <a:tblGrid>
                <a:gridCol w="2175351">
                  <a:extLst>
                    <a:ext uri="{9D8B030D-6E8A-4147-A177-3AD203B41FA5}">
                      <a16:colId xmlns:a16="http://schemas.microsoft.com/office/drawing/2014/main" val="3482076675"/>
                    </a:ext>
                  </a:extLst>
                </a:gridCol>
                <a:gridCol w="9732245">
                  <a:extLst>
                    <a:ext uri="{9D8B030D-6E8A-4147-A177-3AD203B41FA5}">
                      <a16:colId xmlns:a16="http://schemas.microsoft.com/office/drawing/2014/main" val="2123273653"/>
                    </a:ext>
                  </a:extLst>
                </a:gridCol>
              </a:tblGrid>
              <a:tr h="370840">
                <a:tc>
                  <a:txBody>
                    <a:bodyPr/>
                    <a:lstStyle/>
                    <a:p>
                      <a:pPr algn="l" fontAlgn="ctr"/>
                      <a:r>
                        <a:rPr lang="en-US" sz="1600" b="1" dirty="0">
                          <a:effectLst/>
                        </a:rPr>
                        <a:t>Technique</a:t>
                      </a:r>
                      <a:endParaRPr lang="en-US" sz="1600" dirty="0">
                        <a:effectLst/>
                      </a:endParaRP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2181595308"/>
                  </a:ext>
                </a:extLst>
              </a:tr>
              <a:tr h="370840">
                <a:tc>
                  <a:txBody>
                    <a:bodyPr/>
                    <a:lstStyle/>
                    <a:p>
                      <a:pPr fontAlgn="ctr"/>
                      <a:r>
                        <a:rPr lang="en-US" sz="1550" b="1" dirty="0">
                          <a:effectLst/>
                        </a:rPr>
                        <a:t>Perform an information query of a target</a:t>
                      </a:r>
                      <a:endParaRPr lang="en-US" sz="1550" b="0" dirty="0">
                        <a:effectLst/>
                      </a:endParaRPr>
                    </a:p>
                  </a:txBody>
                  <a:tcPr marL="47625" marR="47625" marT="47625" marB="47625" anchor="ctr"/>
                </a:tc>
                <a:tc>
                  <a:txBody>
                    <a:bodyPr/>
                    <a:lstStyle/>
                    <a:p>
                      <a:pPr fontAlgn="ctr"/>
                      <a:r>
                        <a:rPr lang="en-US" sz="1550" b="0" dirty="0">
                          <a:effectLst/>
                        </a:rPr>
                        <a:t>The threat actor is looking for initial information about a target. Various tools can be used, including the Google search, organizations website, whois, and more.</a:t>
                      </a:r>
                    </a:p>
                  </a:txBody>
                  <a:tcPr marL="47625" marR="47625" marT="47625" marB="47625" anchor="ctr"/>
                </a:tc>
                <a:extLst>
                  <a:ext uri="{0D108BD9-81ED-4DB2-BD59-A6C34878D82A}">
                    <a16:rowId xmlns:a16="http://schemas.microsoft.com/office/drawing/2014/main" val="3985911201"/>
                  </a:ext>
                </a:extLst>
              </a:tr>
              <a:tr h="370840">
                <a:tc>
                  <a:txBody>
                    <a:bodyPr/>
                    <a:lstStyle/>
                    <a:p>
                      <a:pPr fontAlgn="ctr"/>
                      <a:r>
                        <a:rPr lang="en-US" sz="1550" b="1" dirty="0">
                          <a:effectLst/>
                        </a:rPr>
                        <a:t>Initiate a ping sweep of the target network</a:t>
                      </a:r>
                      <a:endParaRPr lang="en-US" sz="1550" b="0" dirty="0">
                        <a:effectLst/>
                      </a:endParaRPr>
                    </a:p>
                  </a:txBody>
                  <a:tcPr marL="47625" marR="47625" marT="47625" marB="47625" anchor="ctr"/>
                </a:tc>
                <a:tc>
                  <a:txBody>
                    <a:bodyPr/>
                    <a:lstStyle/>
                    <a:p>
                      <a:pPr fontAlgn="ctr"/>
                      <a:r>
                        <a:rPr lang="en-US" sz="1550" b="0" dirty="0">
                          <a:effectLst/>
                        </a:rPr>
                        <a:t>The information query usually reveals the target’s network address. The threat actor can now initiate a ping sweep to determine which IP addresses are active.</a:t>
                      </a:r>
                    </a:p>
                  </a:txBody>
                  <a:tcPr marL="47625" marR="47625" marT="47625" marB="47625" anchor="ctr"/>
                </a:tc>
                <a:extLst>
                  <a:ext uri="{0D108BD9-81ED-4DB2-BD59-A6C34878D82A}">
                    <a16:rowId xmlns:a16="http://schemas.microsoft.com/office/drawing/2014/main" val="3316982949"/>
                  </a:ext>
                </a:extLst>
              </a:tr>
              <a:tr h="370840">
                <a:tc>
                  <a:txBody>
                    <a:bodyPr/>
                    <a:lstStyle/>
                    <a:p>
                      <a:pPr fontAlgn="ctr"/>
                      <a:r>
                        <a:rPr lang="en-US" sz="1550" b="1" dirty="0">
                          <a:effectLst/>
                        </a:rPr>
                        <a:t>Initiate a port scan of active IP addresses</a:t>
                      </a:r>
                      <a:endParaRPr lang="en-US" sz="1550" b="0" dirty="0">
                        <a:effectLst/>
                      </a:endParaRPr>
                    </a:p>
                  </a:txBody>
                  <a:tcPr marL="47625" marR="47625" marT="47625" marB="47625" anchor="ctr"/>
                </a:tc>
                <a:tc>
                  <a:txBody>
                    <a:bodyPr/>
                    <a:lstStyle/>
                    <a:p>
                      <a:pPr fontAlgn="ctr"/>
                      <a:r>
                        <a:rPr lang="en-US" sz="1550" b="0" dirty="0">
                          <a:effectLst/>
                        </a:rPr>
                        <a:t>This is used to determine which ports or services are available. Examples of port scanners include Nmap, SuperScan, Angry IP Scanner, and NetScanTools.</a:t>
                      </a:r>
                    </a:p>
                  </a:txBody>
                  <a:tcPr marL="47625" marR="47625" marT="47625" marB="47625" anchor="ctr"/>
                </a:tc>
                <a:extLst>
                  <a:ext uri="{0D108BD9-81ED-4DB2-BD59-A6C34878D82A}">
                    <a16:rowId xmlns:a16="http://schemas.microsoft.com/office/drawing/2014/main" val="3795215034"/>
                  </a:ext>
                </a:extLst>
              </a:tr>
              <a:tr h="370840">
                <a:tc>
                  <a:txBody>
                    <a:bodyPr/>
                    <a:lstStyle/>
                    <a:p>
                      <a:pPr fontAlgn="ctr"/>
                      <a:r>
                        <a:rPr lang="en-US" sz="1550" b="1" dirty="0">
                          <a:effectLst/>
                        </a:rPr>
                        <a:t>Run vulnerability scanners</a:t>
                      </a:r>
                      <a:endParaRPr lang="en-US" sz="1550" b="0" dirty="0">
                        <a:effectLst/>
                      </a:endParaRPr>
                    </a:p>
                  </a:txBody>
                  <a:tcPr marL="47625" marR="47625" marT="47625" marB="47625" anchor="ctr"/>
                </a:tc>
                <a:tc>
                  <a:txBody>
                    <a:bodyPr/>
                    <a:lstStyle/>
                    <a:p>
                      <a:pPr fontAlgn="ctr"/>
                      <a:r>
                        <a:rPr lang="en-US" sz="1550" b="0" dirty="0">
                          <a:effectLst/>
                        </a:rPr>
                        <a:t>This is to query the identified ports to determine the type and version of the application and operating system that is running on the host. Examples of tools include Nipper, Core Impact, Nessus, SAINT, and Open VAS.</a:t>
                      </a:r>
                    </a:p>
                  </a:txBody>
                  <a:tcPr marL="47625" marR="47625" marT="47625" marB="47625" anchor="ctr"/>
                </a:tc>
                <a:extLst>
                  <a:ext uri="{0D108BD9-81ED-4DB2-BD59-A6C34878D82A}">
                    <a16:rowId xmlns:a16="http://schemas.microsoft.com/office/drawing/2014/main" val="2950460782"/>
                  </a:ext>
                </a:extLst>
              </a:tr>
              <a:tr h="370840">
                <a:tc>
                  <a:txBody>
                    <a:bodyPr/>
                    <a:lstStyle/>
                    <a:p>
                      <a:pPr fontAlgn="ctr"/>
                      <a:r>
                        <a:rPr lang="en-US" sz="1550" b="1">
                          <a:effectLst/>
                        </a:rPr>
                        <a:t>Run exploitation tools</a:t>
                      </a:r>
                      <a:endParaRPr lang="en-US" sz="1550" b="0">
                        <a:effectLst/>
                      </a:endParaRPr>
                    </a:p>
                  </a:txBody>
                  <a:tcPr marL="47625" marR="47625" marT="47625" marB="47625" anchor="ctr"/>
                </a:tc>
                <a:tc>
                  <a:txBody>
                    <a:bodyPr/>
                    <a:lstStyle/>
                    <a:p>
                      <a:pPr fontAlgn="ctr"/>
                      <a:r>
                        <a:rPr lang="en-US" sz="1550" b="0" dirty="0">
                          <a:effectLst/>
                        </a:rPr>
                        <a:t>The threat actor now attempts to discover vulnerable services that can be exploited. A variety of vulnerability exploitation tools exist including Metasploit, Core Impact, </a:t>
                      </a:r>
                      <a:r>
                        <a:rPr lang="en-US" sz="1550" b="0" dirty="0" err="1">
                          <a:effectLst/>
                        </a:rPr>
                        <a:t>Sqlmap</a:t>
                      </a:r>
                      <a:r>
                        <a:rPr lang="en-US" sz="1550" b="0" dirty="0">
                          <a:effectLst/>
                        </a:rPr>
                        <a:t>, Social Engineer Toolkit, and </a:t>
                      </a:r>
                      <a:r>
                        <a:rPr lang="en-US" sz="1550" b="0" dirty="0" err="1">
                          <a:effectLst/>
                        </a:rPr>
                        <a:t>Netsparker</a:t>
                      </a:r>
                      <a:r>
                        <a:rPr lang="en-US" sz="1550" b="0" dirty="0">
                          <a:effectLst/>
                        </a:rPr>
                        <a:t>.</a:t>
                      </a:r>
                    </a:p>
                  </a:txBody>
                  <a:tcPr marL="47625" marR="47625" marT="47625" marB="47625" anchor="ctr"/>
                </a:tc>
                <a:extLst>
                  <a:ext uri="{0D108BD9-81ED-4DB2-BD59-A6C34878D82A}">
                    <a16:rowId xmlns:a16="http://schemas.microsoft.com/office/drawing/2014/main" val="1988712789"/>
                  </a:ext>
                </a:extLst>
              </a:tr>
            </a:tbl>
          </a:graphicData>
        </a:graphic>
      </p:graphicFrame>
    </p:spTree>
    <p:extLst>
      <p:ext uri="{BB962C8B-B14F-4D97-AF65-F5344CB8AC3E}">
        <p14:creationId xmlns:p14="http://schemas.microsoft.com/office/powerpoint/2010/main" val="972573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3339280"/>
          </a:xfrm>
        </p:spPr>
        <p:txBody>
          <a:bodyPr>
            <a:noAutofit/>
          </a:bodyPr>
          <a:lstStyle/>
          <a:p>
            <a:pPr algn="just">
              <a:buFont typeface="Wingdings" panose="05000000000000000000" pitchFamily="2" charset="2"/>
              <a:buChar char="q"/>
            </a:pPr>
            <a:r>
              <a:rPr lang="en-US" sz="1800" dirty="0">
                <a:solidFill>
                  <a:srgbClr val="000000"/>
                </a:solidFill>
              </a:rPr>
              <a:t>Access attacks exploit known vulnerabilities in authentication services, FTP services, and web services. The purpose of these types of attacks is to gain entry to web accounts, confidential databases, and other sensitive information.</a:t>
            </a:r>
          </a:p>
          <a:p>
            <a:pPr algn="just">
              <a:buFont typeface="Wingdings" panose="05000000000000000000" pitchFamily="2" charset="2"/>
              <a:buChar char="q"/>
            </a:pPr>
            <a:r>
              <a:rPr lang="en-US" sz="1800" dirty="0">
                <a:solidFill>
                  <a:srgbClr val="000000"/>
                </a:solidFill>
              </a:rPr>
              <a:t>Threat actors use access attacks on network devices and computers to retrieve data, gain access, or to escalate access privileges to administrator status.</a:t>
            </a:r>
          </a:p>
          <a:p>
            <a:pPr algn="just">
              <a:buFont typeface="Wingdings" panose="05000000000000000000" pitchFamily="2" charset="2"/>
              <a:buChar char="ü"/>
            </a:pPr>
            <a:r>
              <a:rPr lang="en-US" sz="1800" b="1" dirty="0">
                <a:solidFill>
                  <a:srgbClr val="000000"/>
                </a:solidFill>
              </a:rPr>
              <a:t>Password Attacks: </a:t>
            </a:r>
            <a:r>
              <a:rPr lang="en-US" sz="1800" dirty="0">
                <a:solidFill>
                  <a:srgbClr val="000000"/>
                </a:solidFill>
              </a:rPr>
              <a:t>In a password attack, the threat actor attempts to discover critical system passwords using various methods. Password attacks are very common and can be launched using a variety of password cracking tools.</a:t>
            </a:r>
          </a:p>
          <a:p>
            <a:pPr algn="just">
              <a:buFont typeface="Wingdings" panose="05000000000000000000" pitchFamily="2" charset="2"/>
              <a:buChar char="ü"/>
            </a:pPr>
            <a:r>
              <a:rPr lang="en-US" sz="1800" b="1" dirty="0">
                <a:solidFill>
                  <a:srgbClr val="000000"/>
                </a:solidFill>
              </a:rPr>
              <a:t>Spoofing Attacks: </a:t>
            </a:r>
            <a:r>
              <a:rPr lang="en-US" sz="1800" dirty="0">
                <a:solidFill>
                  <a:srgbClr val="000000"/>
                </a:solidFill>
              </a:rPr>
              <a:t>In spoofing attacks, the threat actor device attempts to pose as another device by falsifying data. Common spoofing attacks include IP spoofing, MAC spoofing, and DHCP spoofing. These spoofing attacks will be discussed in more detail later in this module</a:t>
            </a:r>
          </a:p>
          <a:p>
            <a:pPr algn="just">
              <a:buFont typeface="Wingdings" panose="05000000000000000000" pitchFamily="2" charset="2"/>
              <a:buChar char="ü"/>
            </a:pPr>
            <a:endParaRPr lang="en-US" sz="1800" dirty="0">
              <a:solidFill>
                <a:srgbClr val="000000"/>
              </a:solidFill>
            </a:endParaRPr>
          </a:p>
          <a:p>
            <a:pPr algn="just">
              <a:buFont typeface="Wingdings" panose="05000000000000000000" pitchFamily="2" charset="2"/>
              <a:buChar char="q"/>
            </a:pPr>
            <a:r>
              <a:rPr lang="en-US" sz="1800" dirty="0">
                <a:solidFill>
                  <a:srgbClr val="000000"/>
                </a:solidFill>
              </a:rPr>
              <a:t>Other Access attacks include:</a:t>
            </a:r>
          </a:p>
          <a:p>
            <a:pPr marL="358835" lvl="1" algn="just">
              <a:buFont typeface="Wingdings" panose="05000000000000000000" pitchFamily="2" charset="2"/>
              <a:buChar char="ü"/>
            </a:pPr>
            <a:r>
              <a:rPr lang="en-US" sz="1600" dirty="0">
                <a:solidFill>
                  <a:srgbClr val="000000"/>
                </a:solidFill>
              </a:rPr>
              <a:t>Trust exploitations, Port redirections, Man-in-the-middle attacks, Buffer overflow attacks</a:t>
            </a:r>
          </a:p>
          <a:p>
            <a:pPr algn="just">
              <a:buFont typeface="Wingdings" panose="05000000000000000000" pitchFamily="2" charset="2"/>
              <a:buChar char="q"/>
            </a:pPr>
            <a:endParaRPr lang="en-US" sz="1800" dirty="0">
              <a:solidFill>
                <a:srgbClr val="000000"/>
              </a:solidFill>
            </a:endParaRPr>
          </a:p>
        </p:txBody>
      </p:sp>
    </p:spTree>
    <p:extLst>
      <p:ext uri="{BB962C8B-B14F-4D97-AF65-F5344CB8AC3E}">
        <p14:creationId xmlns:p14="http://schemas.microsoft.com/office/powerpoint/2010/main" val="4142312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1539602"/>
          </a:xfrm>
        </p:spPr>
        <p:txBody>
          <a:bodyPr>
            <a:noAutofit/>
          </a:bodyPr>
          <a:lstStyle/>
          <a:p>
            <a:pPr algn="just">
              <a:buFont typeface="Wingdings" panose="05000000000000000000" pitchFamily="2" charset="2"/>
              <a:buChar char="q"/>
            </a:pPr>
            <a:r>
              <a:rPr lang="en-US" sz="2000" dirty="0">
                <a:solidFill>
                  <a:srgbClr val="000000"/>
                </a:solidFill>
              </a:rPr>
              <a:t>Social engineering is an access attack that attempts to manipulate individuals into performing actions or divulging confidential information. Some social engineering techniques are performed in-person while others may use the telephone or internet.</a:t>
            </a:r>
          </a:p>
          <a:p>
            <a:pPr algn="just">
              <a:buFont typeface="Wingdings" panose="05000000000000000000" pitchFamily="2" charset="2"/>
              <a:buChar char="q"/>
            </a:pPr>
            <a:r>
              <a:rPr lang="en-US" sz="2000" dirty="0">
                <a:solidFill>
                  <a:srgbClr val="000000"/>
                </a:solidFill>
              </a:rPr>
              <a:t>Social engineers often rely on people’s willingness to be helpful. They also prey on people’s weaknesses. </a:t>
            </a:r>
          </a:p>
          <a:p>
            <a:pPr algn="just">
              <a:buFont typeface="Wingdings" panose="05000000000000000000" pitchFamily="2" charset="2"/>
              <a:buChar char="q"/>
            </a:pPr>
            <a:endParaRPr lang="en-US" sz="2000" dirty="0">
              <a:solidFill>
                <a:srgbClr val="000000"/>
              </a:solidFill>
            </a:endParaRPr>
          </a:p>
        </p:txBody>
      </p:sp>
      <p:graphicFrame>
        <p:nvGraphicFramePr>
          <p:cNvPr id="6" name="Table 6">
            <a:extLst>
              <a:ext uri="{FF2B5EF4-FFF2-40B4-BE49-F238E27FC236}">
                <a16:creationId xmlns:a16="http://schemas.microsoft.com/office/drawing/2014/main" id="{B7D02695-C1BD-49D3-A936-01C3A4D4DE7B}"/>
              </a:ext>
            </a:extLst>
          </p:cNvPr>
          <p:cNvGraphicFramePr>
            <a:graphicFrameLocks/>
          </p:cNvGraphicFramePr>
          <p:nvPr/>
        </p:nvGraphicFramePr>
        <p:xfrm>
          <a:off x="519163" y="2624704"/>
          <a:ext cx="11461225" cy="3009900"/>
        </p:xfrm>
        <a:graphic>
          <a:graphicData uri="http://schemas.openxmlformats.org/drawingml/2006/table">
            <a:tbl>
              <a:tblPr firstRow="1" bandRow="1">
                <a:tableStyleId>{5C22544A-7EE6-4342-B048-85BDC9FD1C3A}</a:tableStyleId>
              </a:tblPr>
              <a:tblGrid>
                <a:gridCol w="1833816">
                  <a:extLst>
                    <a:ext uri="{9D8B030D-6E8A-4147-A177-3AD203B41FA5}">
                      <a16:colId xmlns:a16="http://schemas.microsoft.com/office/drawing/2014/main" val="3358651624"/>
                    </a:ext>
                  </a:extLst>
                </a:gridCol>
                <a:gridCol w="9627409">
                  <a:extLst>
                    <a:ext uri="{9D8B030D-6E8A-4147-A177-3AD203B41FA5}">
                      <a16:colId xmlns:a16="http://schemas.microsoft.com/office/drawing/2014/main" val="2724903743"/>
                    </a:ext>
                  </a:extLst>
                </a:gridCol>
              </a:tblGrid>
              <a:tr h="309081">
                <a:tc>
                  <a:txBody>
                    <a:bodyPr/>
                    <a:lstStyle/>
                    <a:p>
                      <a:pPr algn="l" fontAlgn="ctr"/>
                      <a:r>
                        <a:rPr lang="en-US" sz="1600" dirty="0">
                          <a:effectLst/>
                        </a:rPr>
                        <a:t>Social Engineering Attack</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198050877"/>
                  </a:ext>
                </a:extLst>
              </a:tr>
              <a:tr h="309081">
                <a:tc>
                  <a:txBody>
                    <a:bodyPr/>
                    <a:lstStyle/>
                    <a:p>
                      <a:pPr fontAlgn="ctr"/>
                      <a:r>
                        <a:rPr lang="en-US" sz="1600" b="0" dirty="0">
                          <a:effectLst/>
                        </a:rPr>
                        <a:t>Pretexting</a:t>
                      </a:r>
                    </a:p>
                  </a:txBody>
                  <a:tcPr marL="47625" marR="47625" marT="47625" marB="47625" anchor="ctr"/>
                </a:tc>
                <a:tc>
                  <a:txBody>
                    <a:bodyPr/>
                    <a:lstStyle/>
                    <a:p>
                      <a:pPr fontAlgn="ctr"/>
                      <a:r>
                        <a:rPr lang="en-US" sz="1600" b="0" dirty="0">
                          <a:effectLst/>
                        </a:rPr>
                        <a:t>A threat actor pretends to need personal or financial data to confirm the identity of the recipient.</a:t>
                      </a:r>
                    </a:p>
                  </a:txBody>
                  <a:tcPr marL="47625" marR="47625" marT="47625" marB="47625" anchor="ctr"/>
                </a:tc>
                <a:extLst>
                  <a:ext uri="{0D108BD9-81ED-4DB2-BD59-A6C34878D82A}">
                    <a16:rowId xmlns:a16="http://schemas.microsoft.com/office/drawing/2014/main" val="235120403"/>
                  </a:ext>
                </a:extLst>
              </a:tr>
              <a:tr h="333427">
                <a:tc>
                  <a:txBody>
                    <a:bodyPr/>
                    <a:lstStyle/>
                    <a:p>
                      <a:pPr fontAlgn="ctr"/>
                      <a:r>
                        <a:rPr lang="en-US" sz="1600" b="0" dirty="0">
                          <a:effectLst/>
                        </a:rPr>
                        <a:t>Phishing</a:t>
                      </a:r>
                    </a:p>
                  </a:txBody>
                  <a:tcPr marL="47625" marR="47625" marT="47625" marB="47625" anchor="ctr"/>
                </a:tc>
                <a:tc>
                  <a:txBody>
                    <a:bodyPr/>
                    <a:lstStyle/>
                    <a:p>
                      <a:pPr fontAlgn="ctr"/>
                      <a:r>
                        <a:rPr lang="en-US" sz="1600" b="0" dirty="0">
                          <a:effectLst/>
                        </a:rPr>
                        <a:t>A threat actor sends fraudulent email which is disguised as being from a legitimate, trusted source to trick the recipient into installing malware on their device, or to share personal or financial information.</a:t>
                      </a:r>
                    </a:p>
                  </a:txBody>
                  <a:tcPr marL="47625" marR="47625" marT="47625" marB="47625" anchor="ctr"/>
                </a:tc>
                <a:extLst>
                  <a:ext uri="{0D108BD9-81ED-4DB2-BD59-A6C34878D82A}">
                    <a16:rowId xmlns:a16="http://schemas.microsoft.com/office/drawing/2014/main" val="3656611265"/>
                  </a:ext>
                </a:extLst>
              </a:tr>
              <a:tr h="309081">
                <a:tc>
                  <a:txBody>
                    <a:bodyPr/>
                    <a:lstStyle/>
                    <a:p>
                      <a:pPr fontAlgn="ctr"/>
                      <a:r>
                        <a:rPr lang="en-US" sz="1600" b="0" dirty="0">
                          <a:effectLst/>
                        </a:rPr>
                        <a:t>Spear phishing</a:t>
                      </a:r>
                    </a:p>
                  </a:txBody>
                  <a:tcPr marL="47625" marR="47625" marT="47625" marB="47625" anchor="ctr"/>
                </a:tc>
                <a:tc>
                  <a:txBody>
                    <a:bodyPr/>
                    <a:lstStyle/>
                    <a:p>
                      <a:pPr fontAlgn="ctr"/>
                      <a:r>
                        <a:rPr lang="en-US" sz="1600" b="0" dirty="0">
                          <a:effectLst/>
                        </a:rPr>
                        <a:t>A threat actor creates a targeted phishing attack tailored for a specific individual or organization.</a:t>
                      </a:r>
                    </a:p>
                  </a:txBody>
                  <a:tcPr marL="47625" marR="47625" marT="47625" marB="47625" anchor="ctr"/>
                </a:tc>
                <a:extLst>
                  <a:ext uri="{0D108BD9-81ED-4DB2-BD59-A6C34878D82A}">
                    <a16:rowId xmlns:a16="http://schemas.microsoft.com/office/drawing/2014/main" val="2040029310"/>
                  </a:ext>
                </a:extLst>
              </a:tr>
              <a:tr h="333427">
                <a:tc>
                  <a:txBody>
                    <a:bodyPr/>
                    <a:lstStyle/>
                    <a:p>
                      <a:pPr fontAlgn="ctr"/>
                      <a:r>
                        <a:rPr lang="en-US" sz="1600" b="0" dirty="0">
                          <a:effectLst/>
                        </a:rPr>
                        <a:t>Spam</a:t>
                      </a:r>
                    </a:p>
                  </a:txBody>
                  <a:tcPr marL="47625" marR="47625" marT="47625" marB="47625" anchor="ctr"/>
                </a:tc>
                <a:tc>
                  <a:txBody>
                    <a:bodyPr/>
                    <a:lstStyle/>
                    <a:p>
                      <a:pPr fontAlgn="ctr"/>
                      <a:r>
                        <a:rPr lang="en-US" sz="1600" b="0" dirty="0">
                          <a:effectLst/>
                        </a:rPr>
                        <a:t>Also known as junk mail, this is unsolicited email which often contains harmful links, malware, or deceptive content.</a:t>
                      </a:r>
                    </a:p>
                  </a:txBody>
                  <a:tcPr marL="47625" marR="47625" marT="47625" marB="47625" anchor="ctr"/>
                </a:tc>
                <a:extLst>
                  <a:ext uri="{0D108BD9-81ED-4DB2-BD59-A6C34878D82A}">
                    <a16:rowId xmlns:a16="http://schemas.microsoft.com/office/drawing/2014/main" val="2088362173"/>
                  </a:ext>
                </a:extLst>
              </a:tr>
              <a:tr h="333427">
                <a:tc>
                  <a:txBody>
                    <a:bodyPr/>
                    <a:lstStyle/>
                    <a:p>
                      <a:pPr fontAlgn="ctr"/>
                      <a:r>
                        <a:rPr lang="en-US" sz="1600" b="0" dirty="0">
                          <a:effectLst/>
                        </a:rPr>
                        <a:t>Something for Something</a:t>
                      </a:r>
                    </a:p>
                  </a:txBody>
                  <a:tcPr marL="47625" marR="47625" marT="47625" marB="47625" anchor="ctr"/>
                </a:tc>
                <a:tc>
                  <a:txBody>
                    <a:bodyPr/>
                    <a:lstStyle/>
                    <a:p>
                      <a:pPr fontAlgn="ctr"/>
                      <a:r>
                        <a:rPr lang="en-US" sz="1600" b="0" dirty="0">
                          <a:effectLst/>
                        </a:rPr>
                        <a:t>Sometimes called “Quid pro quo”, this is when a threat actor requests personal information from a party in exchange for something such as a gift.</a:t>
                      </a:r>
                    </a:p>
                  </a:txBody>
                  <a:tcPr marL="47625" marR="47625" marT="47625" marB="47625" anchor="ctr"/>
                </a:tc>
                <a:extLst>
                  <a:ext uri="{0D108BD9-81ED-4DB2-BD59-A6C34878D82A}">
                    <a16:rowId xmlns:a16="http://schemas.microsoft.com/office/drawing/2014/main" val="1588045426"/>
                  </a:ext>
                </a:extLst>
              </a:tr>
            </a:tbl>
          </a:graphicData>
        </a:graphic>
      </p:graphicFrame>
    </p:spTree>
    <p:extLst>
      <p:ext uri="{BB962C8B-B14F-4D97-AF65-F5344CB8AC3E}">
        <p14:creationId xmlns:p14="http://schemas.microsoft.com/office/powerpoint/2010/main" val="2295941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1539602"/>
          </a:xfrm>
        </p:spPr>
        <p:txBody>
          <a:bodyPr>
            <a:noAutofit/>
          </a:bodyPr>
          <a:lstStyle/>
          <a:p>
            <a:pPr algn="just">
              <a:buFont typeface="Wingdings" panose="05000000000000000000" pitchFamily="2" charset="2"/>
              <a:buChar char="q"/>
            </a:pPr>
            <a:r>
              <a:rPr lang="en-US" sz="2000" dirty="0">
                <a:solidFill>
                  <a:srgbClr val="000000"/>
                </a:solidFill>
              </a:rPr>
              <a:t>Social engineering is an access attack that attempts to manipulate individuals into performing actions or divulging confidential information. Some social engineering techniques are performed in-person while others may use the telephone or internet.</a:t>
            </a:r>
          </a:p>
          <a:p>
            <a:pPr algn="just">
              <a:buFont typeface="Wingdings" panose="05000000000000000000" pitchFamily="2" charset="2"/>
              <a:buChar char="q"/>
            </a:pPr>
            <a:r>
              <a:rPr lang="en-US" sz="2000" dirty="0">
                <a:solidFill>
                  <a:srgbClr val="000000"/>
                </a:solidFill>
              </a:rPr>
              <a:t>Social engineers often rely on people’s willingness to be helpful. They also prey on people’s weaknesses. </a:t>
            </a:r>
          </a:p>
          <a:p>
            <a:pPr algn="just">
              <a:buFont typeface="Wingdings" panose="05000000000000000000" pitchFamily="2" charset="2"/>
              <a:buChar char="q"/>
            </a:pPr>
            <a:endParaRPr lang="en-US" sz="2000" dirty="0">
              <a:solidFill>
                <a:srgbClr val="000000"/>
              </a:solidFill>
            </a:endParaRPr>
          </a:p>
        </p:txBody>
      </p:sp>
      <p:graphicFrame>
        <p:nvGraphicFramePr>
          <p:cNvPr id="6" name="Table 6">
            <a:extLst>
              <a:ext uri="{FF2B5EF4-FFF2-40B4-BE49-F238E27FC236}">
                <a16:creationId xmlns:a16="http://schemas.microsoft.com/office/drawing/2014/main" id="{B7D02695-C1BD-49D3-A936-01C3A4D4DE7B}"/>
              </a:ext>
            </a:extLst>
          </p:cNvPr>
          <p:cNvGraphicFramePr>
            <a:graphicFrameLocks/>
          </p:cNvGraphicFramePr>
          <p:nvPr/>
        </p:nvGraphicFramePr>
        <p:xfrm>
          <a:off x="519163" y="2624704"/>
          <a:ext cx="11461225" cy="3009900"/>
        </p:xfrm>
        <a:graphic>
          <a:graphicData uri="http://schemas.openxmlformats.org/drawingml/2006/table">
            <a:tbl>
              <a:tblPr firstRow="1" bandRow="1">
                <a:tableStyleId>{5C22544A-7EE6-4342-B048-85BDC9FD1C3A}</a:tableStyleId>
              </a:tblPr>
              <a:tblGrid>
                <a:gridCol w="1833816">
                  <a:extLst>
                    <a:ext uri="{9D8B030D-6E8A-4147-A177-3AD203B41FA5}">
                      <a16:colId xmlns:a16="http://schemas.microsoft.com/office/drawing/2014/main" val="3358651624"/>
                    </a:ext>
                  </a:extLst>
                </a:gridCol>
                <a:gridCol w="9627409">
                  <a:extLst>
                    <a:ext uri="{9D8B030D-6E8A-4147-A177-3AD203B41FA5}">
                      <a16:colId xmlns:a16="http://schemas.microsoft.com/office/drawing/2014/main" val="2724903743"/>
                    </a:ext>
                  </a:extLst>
                </a:gridCol>
              </a:tblGrid>
              <a:tr h="309081">
                <a:tc>
                  <a:txBody>
                    <a:bodyPr/>
                    <a:lstStyle/>
                    <a:p>
                      <a:pPr algn="l" fontAlgn="ctr"/>
                      <a:r>
                        <a:rPr lang="en-US" sz="1600" dirty="0">
                          <a:effectLst/>
                        </a:rPr>
                        <a:t>Social Engineering Attack</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198050877"/>
                  </a:ext>
                </a:extLst>
              </a:tr>
              <a:tr h="309081">
                <a:tc>
                  <a:txBody>
                    <a:bodyPr/>
                    <a:lstStyle/>
                    <a:p>
                      <a:pPr fontAlgn="ctr"/>
                      <a:r>
                        <a:rPr lang="en-US" sz="1600" b="0" dirty="0">
                          <a:effectLst/>
                        </a:rPr>
                        <a:t>Baiting</a:t>
                      </a:r>
                    </a:p>
                  </a:txBody>
                  <a:tcPr marL="47625" marR="47625" marT="47625" marB="47625" anchor="ctr"/>
                </a:tc>
                <a:tc>
                  <a:txBody>
                    <a:bodyPr/>
                    <a:lstStyle/>
                    <a:p>
                      <a:pPr fontAlgn="ctr"/>
                      <a:r>
                        <a:rPr lang="en-US" sz="1600" b="0" dirty="0">
                          <a:effectLst/>
                        </a:rPr>
                        <a:t>A threat actor leaves a malware infected flash drive in a public location. A victim finds the drive and unsuspectingly inserts it into their laptop, unintentionally installing malware.</a:t>
                      </a:r>
                    </a:p>
                  </a:txBody>
                  <a:tcPr marL="47625" marR="47625" marT="47625" marB="47625" anchor="ctr"/>
                </a:tc>
                <a:extLst>
                  <a:ext uri="{0D108BD9-81ED-4DB2-BD59-A6C34878D82A}">
                    <a16:rowId xmlns:a16="http://schemas.microsoft.com/office/drawing/2014/main" val="235120403"/>
                  </a:ext>
                </a:extLst>
              </a:tr>
              <a:tr h="333427">
                <a:tc>
                  <a:txBody>
                    <a:bodyPr/>
                    <a:lstStyle/>
                    <a:p>
                      <a:pPr fontAlgn="ctr"/>
                      <a:r>
                        <a:rPr lang="en-US" sz="1600" b="0" dirty="0">
                          <a:effectLst/>
                        </a:rPr>
                        <a:t>Impersonation</a:t>
                      </a:r>
                    </a:p>
                  </a:txBody>
                  <a:tcPr marL="47625" marR="47625" marT="47625" marB="47625" anchor="ctr"/>
                </a:tc>
                <a:tc>
                  <a:txBody>
                    <a:bodyPr/>
                    <a:lstStyle/>
                    <a:p>
                      <a:pPr fontAlgn="ctr"/>
                      <a:r>
                        <a:rPr lang="en-US" sz="1600" b="0" dirty="0">
                          <a:effectLst/>
                        </a:rPr>
                        <a:t>This type of attack is where a threat actor pretends to be someone they are not to gain the trust of a victim.</a:t>
                      </a:r>
                    </a:p>
                  </a:txBody>
                  <a:tcPr marL="47625" marR="47625" marT="47625" marB="47625" anchor="ctr"/>
                </a:tc>
                <a:extLst>
                  <a:ext uri="{0D108BD9-81ED-4DB2-BD59-A6C34878D82A}">
                    <a16:rowId xmlns:a16="http://schemas.microsoft.com/office/drawing/2014/main" val="3656611265"/>
                  </a:ext>
                </a:extLst>
              </a:tr>
              <a:tr h="309081">
                <a:tc>
                  <a:txBody>
                    <a:bodyPr/>
                    <a:lstStyle/>
                    <a:p>
                      <a:pPr fontAlgn="ctr"/>
                      <a:r>
                        <a:rPr lang="en-US" sz="1600" b="0" dirty="0">
                          <a:effectLst/>
                        </a:rPr>
                        <a:t>Tailgating</a:t>
                      </a:r>
                    </a:p>
                  </a:txBody>
                  <a:tcPr marL="47625" marR="47625" marT="47625" marB="47625" anchor="ctr"/>
                </a:tc>
                <a:tc>
                  <a:txBody>
                    <a:bodyPr/>
                    <a:lstStyle/>
                    <a:p>
                      <a:pPr fontAlgn="ctr"/>
                      <a:r>
                        <a:rPr lang="en-US" sz="1600" b="0" dirty="0">
                          <a:effectLst/>
                        </a:rPr>
                        <a:t>This is where a threat actor quickly follows an authorized person into a secure location to gain access to a secure area.</a:t>
                      </a:r>
                    </a:p>
                  </a:txBody>
                  <a:tcPr marL="47625" marR="47625" marT="47625" marB="47625" anchor="ctr"/>
                </a:tc>
                <a:extLst>
                  <a:ext uri="{0D108BD9-81ED-4DB2-BD59-A6C34878D82A}">
                    <a16:rowId xmlns:a16="http://schemas.microsoft.com/office/drawing/2014/main" val="2040029310"/>
                  </a:ext>
                </a:extLst>
              </a:tr>
              <a:tr h="333427">
                <a:tc>
                  <a:txBody>
                    <a:bodyPr/>
                    <a:lstStyle/>
                    <a:p>
                      <a:pPr fontAlgn="ctr"/>
                      <a:r>
                        <a:rPr lang="en-US" sz="1600" b="0" dirty="0">
                          <a:effectLst/>
                        </a:rPr>
                        <a:t>Shoulder surfing</a:t>
                      </a:r>
                    </a:p>
                  </a:txBody>
                  <a:tcPr marL="47625" marR="47625" marT="47625" marB="47625" anchor="ctr"/>
                </a:tc>
                <a:tc>
                  <a:txBody>
                    <a:bodyPr/>
                    <a:lstStyle/>
                    <a:p>
                      <a:pPr fontAlgn="ctr"/>
                      <a:r>
                        <a:rPr lang="en-US" sz="1600" b="0" dirty="0">
                          <a:effectLst/>
                        </a:rPr>
                        <a:t>This is where a threat actor inconspicuously looks over someone’s shoulder to steal their passwords or other information.</a:t>
                      </a:r>
                    </a:p>
                  </a:txBody>
                  <a:tcPr marL="47625" marR="47625" marT="47625" marB="47625" anchor="ctr"/>
                </a:tc>
                <a:extLst>
                  <a:ext uri="{0D108BD9-81ED-4DB2-BD59-A6C34878D82A}">
                    <a16:rowId xmlns:a16="http://schemas.microsoft.com/office/drawing/2014/main" val="2088362173"/>
                  </a:ext>
                </a:extLst>
              </a:tr>
              <a:tr h="333427">
                <a:tc>
                  <a:txBody>
                    <a:bodyPr/>
                    <a:lstStyle/>
                    <a:p>
                      <a:pPr fontAlgn="ctr"/>
                      <a:r>
                        <a:rPr lang="en-US" sz="1600" b="0" dirty="0">
                          <a:effectLst/>
                        </a:rPr>
                        <a:t>Dumpster diving</a:t>
                      </a:r>
                    </a:p>
                  </a:txBody>
                  <a:tcPr marL="47625" marR="47625" marT="47625" marB="47625" anchor="ctr"/>
                </a:tc>
                <a:tc>
                  <a:txBody>
                    <a:bodyPr/>
                    <a:lstStyle/>
                    <a:p>
                      <a:pPr fontAlgn="ctr"/>
                      <a:r>
                        <a:rPr lang="en-US" sz="1600" b="0" dirty="0">
                          <a:effectLst/>
                        </a:rPr>
                        <a:t>This is where a threat actor rummages through trash bins to discover confidential documents</a:t>
                      </a:r>
                    </a:p>
                  </a:txBody>
                  <a:tcPr marL="47625" marR="47625" marT="47625" marB="47625" anchor="ctr"/>
                </a:tc>
                <a:extLst>
                  <a:ext uri="{0D108BD9-81ED-4DB2-BD59-A6C34878D82A}">
                    <a16:rowId xmlns:a16="http://schemas.microsoft.com/office/drawing/2014/main" val="1588045426"/>
                  </a:ext>
                </a:extLst>
              </a:tr>
            </a:tbl>
          </a:graphicData>
        </a:graphic>
      </p:graphicFrame>
    </p:spTree>
    <p:extLst>
      <p:ext uri="{BB962C8B-B14F-4D97-AF65-F5344CB8AC3E}">
        <p14:creationId xmlns:p14="http://schemas.microsoft.com/office/powerpoint/2010/main" val="1714499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7886428" cy="3467577"/>
          </a:xfrm>
        </p:spPr>
        <p:txBody>
          <a:bodyPr>
            <a:noAutofit/>
          </a:bodyPr>
          <a:lstStyle/>
          <a:p>
            <a:pPr algn="just">
              <a:buFont typeface="Wingdings" panose="05000000000000000000" pitchFamily="2" charset="2"/>
              <a:buChar char="q"/>
            </a:pPr>
            <a:r>
              <a:rPr lang="en-US" sz="2400" dirty="0">
                <a:solidFill>
                  <a:srgbClr val="000000"/>
                </a:solidFill>
              </a:rPr>
              <a:t>The Social Engineering Toolkit (SET) was designed to help white hat hackers and other network security professionals create social engineering attacks to test their own networks.</a:t>
            </a:r>
          </a:p>
          <a:p>
            <a:pPr algn="just">
              <a:buFont typeface="Wingdings" panose="05000000000000000000" pitchFamily="2" charset="2"/>
              <a:buChar char="q"/>
            </a:pPr>
            <a:endParaRPr lang="en-US" sz="2400" dirty="0">
              <a:solidFill>
                <a:srgbClr val="000000"/>
              </a:solidFill>
            </a:endParaRPr>
          </a:p>
          <a:p>
            <a:pPr algn="just">
              <a:buFont typeface="Wingdings" panose="05000000000000000000" pitchFamily="2" charset="2"/>
              <a:buChar char="q"/>
            </a:pPr>
            <a:r>
              <a:rPr lang="en-US" sz="2400" dirty="0">
                <a:solidFill>
                  <a:srgbClr val="000000"/>
                </a:solidFill>
              </a:rPr>
              <a:t>Enterprises must educate their users about the risks of social engineering, and develop strategies to validate identities over the phone, via email, or in person.</a:t>
            </a:r>
          </a:p>
          <a:p>
            <a:pPr algn="just">
              <a:buFont typeface="Wingdings" panose="05000000000000000000" pitchFamily="2" charset="2"/>
              <a:buChar char="q"/>
            </a:pPr>
            <a:endParaRPr lang="en-US" sz="2400" dirty="0">
              <a:solidFill>
                <a:srgbClr val="000000"/>
              </a:solidFill>
            </a:endParaRPr>
          </a:p>
        </p:txBody>
      </p:sp>
      <p:pic>
        <p:nvPicPr>
          <p:cNvPr id="8" name="Picture 7">
            <a:extLst>
              <a:ext uri="{FF2B5EF4-FFF2-40B4-BE49-F238E27FC236}">
                <a16:creationId xmlns:a16="http://schemas.microsoft.com/office/drawing/2014/main" id="{7CCBB16C-FBFB-4A7A-8A23-EBA3A217B3D8}"/>
              </a:ext>
            </a:extLst>
          </p:cNvPr>
          <p:cNvPicPr>
            <a:picLocks noChangeAspect="1"/>
          </p:cNvPicPr>
          <p:nvPr/>
        </p:nvPicPr>
        <p:blipFill>
          <a:blip r:embed="rId3"/>
          <a:stretch>
            <a:fillRect/>
          </a:stretch>
        </p:blipFill>
        <p:spPr>
          <a:xfrm>
            <a:off x="8136413" y="1332263"/>
            <a:ext cx="3937368" cy="3794709"/>
          </a:xfrm>
          <a:prstGeom prst="rect">
            <a:avLst/>
          </a:prstGeom>
        </p:spPr>
      </p:pic>
    </p:spTree>
    <p:extLst>
      <p:ext uri="{BB962C8B-B14F-4D97-AF65-F5344CB8AC3E}">
        <p14:creationId xmlns:p14="http://schemas.microsoft.com/office/powerpoint/2010/main" val="3543068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Cybersecurity: </a:t>
            </a:r>
            <a:r>
              <a:rPr lang="en-US" sz="3600" b="1" dirty="0">
                <a:solidFill>
                  <a:schemeClr val="accent1">
                    <a:lumMod val="50000"/>
                  </a:schemeClr>
                </a:solidFill>
              </a:rPr>
              <a:t>Network Attacks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88188" cy="3467577"/>
          </a:xfrm>
        </p:spPr>
        <p:txBody>
          <a:bodyPr>
            <a:noAutofit/>
          </a:bodyPr>
          <a:lstStyle/>
          <a:p>
            <a:pPr algn="just">
              <a:buFont typeface="Wingdings" panose="05000000000000000000" pitchFamily="2" charset="2"/>
              <a:buChar char="q"/>
            </a:pPr>
            <a:r>
              <a:rPr lang="en-US" sz="1600" dirty="0">
                <a:solidFill>
                  <a:srgbClr val="000000"/>
                </a:solidFill>
              </a:rPr>
              <a:t>A Denial of Service (</a:t>
            </a:r>
            <a:r>
              <a:rPr lang="en-US" sz="1600" dirty="0" err="1">
                <a:solidFill>
                  <a:srgbClr val="000000"/>
                </a:solidFill>
              </a:rPr>
              <a:t>DoS</a:t>
            </a:r>
            <a:r>
              <a:rPr lang="en-US" sz="1600" dirty="0">
                <a:solidFill>
                  <a:srgbClr val="000000"/>
                </a:solidFill>
              </a:rPr>
              <a:t>) attack creates some sort of interruption of network services to users, devices, or applications. There are two major types of </a:t>
            </a:r>
            <a:r>
              <a:rPr lang="en-US" sz="1600" dirty="0" err="1">
                <a:solidFill>
                  <a:srgbClr val="000000"/>
                </a:solidFill>
              </a:rPr>
              <a:t>DoS</a:t>
            </a:r>
            <a:r>
              <a:rPr lang="en-US" sz="1600" dirty="0">
                <a:solidFill>
                  <a:srgbClr val="000000"/>
                </a:solidFill>
              </a:rPr>
              <a:t> attacks:</a:t>
            </a:r>
          </a:p>
          <a:p>
            <a:pPr lvl="1" algn="just">
              <a:buFont typeface="Wingdings" panose="05000000000000000000" pitchFamily="2" charset="2"/>
              <a:buChar char="q"/>
            </a:pPr>
            <a:endParaRPr lang="en-US" sz="1600" b="1" dirty="0">
              <a:solidFill>
                <a:srgbClr val="000000"/>
              </a:solidFill>
            </a:endParaRPr>
          </a:p>
          <a:p>
            <a:pPr lvl="1" algn="just">
              <a:buFont typeface="Wingdings" panose="05000000000000000000" pitchFamily="2" charset="2"/>
              <a:buChar char="q"/>
            </a:pPr>
            <a:r>
              <a:rPr lang="en-US" sz="1600" b="1" dirty="0">
                <a:solidFill>
                  <a:srgbClr val="000000"/>
                </a:solidFill>
              </a:rPr>
              <a:t>Overwhelming Quantity of Traffic</a:t>
            </a:r>
            <a:r>
              <a:rPr lang="en-US" sz="1600" dirty="0">
                <a:solidFill>
                  <a:srgbClr val="000000"/>
                </a:solidFill>
              </a:rPr>
              <a:t> - The threat actor sends an enormous quantity of data at a rate that the network, host, or application cannot handle. This causes transmission and response times to slow down. It can also crash a device or service.</a:t>
            </a:r>
          </a:p>
          <a:p>
            <a:pPr lvl="1" algn="just">
              <a:buFont typeface="Wingdings" panose="05000000000000000000" pitchFamily="2" charset="2"/>
              <a:buChar char="q"/>
            </a:pPr>
            <a:endParaRPr lang="en-US" sz="1600" b="1" dirty="0">
              <a:solidFill>
                <a:srgbClr val="000000"/>
              </a:solidFill>
            </a:endParaRPr>
          </a:p>
          <a:p>
            <a:pPr lvl="1" algn="just">
              <a:buFont typeface="Wingdings" panose="05000000000000000000" pitchFamily="2" charset="2"/>
              <a:buChar char="q"/>
            </a:pPr>
            <a:r>
              <a:rPr lang="en-US" sz="1600" b="1" dirty="0">
                <a:solidFill>
                  <a:srgbClr val="000000"/>
                </a:solidFill>
              </a:rPr>
              <a:t>Maliciously Formatted Packets</a:t>
            </a:r>
            <a:r>
              <a:rPr lang="en-US" sz="1600" dirty="0">
                <a:solidFill>
                  <a:srgbClr val="000000"/>
                </a:solidFill>
              </a:rPr>
              <a:t> - The threat actor sends a maliciously formatted packet to a host or application and the receiver is unable to handle it. This causes the receiving device to run very slowly or crash.</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dirty="0" err="1">
                <a:solidFill>
                  <a:srgbClr val="000000"/>
                </a:solidFill>
              </a:rPr>
              <a:t>DoS</a:t>
            </a:r>
            <a:r>
              <a:rPr lang="en-US" sz="1600" dirty="0">
                <a:solidFill>
                  <a:srgbClr val="000000"/>
                </a:solidFill>
              </a:rPr>
              <a:t> attacks are a major risk because they interrupt communication and cause significant loss of time and money. These attacks are relatively simple to conduct, even by an unskilled threat actor.</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dirty="0">
                <a:solidFill>
                  <a:srgbClr val="000000"/>
                </a:solidFill>
              </a:rPr>
              <a:t>A Distributed </a:t>
            </a:r>
            <a:r>
              <a:rPr lang="en-US" sz="1600" dirty="0" err="1">
                <a:solidFill>
                  <a:srgbClr val="000000"/>
                </a:solidFill>
              </a:rPr>
              <a:t>DoS</a:t>
            </a:r>
            <a:r>
              <a:rPr lang="en-US" sz="1600" dirty="0">
                <a:solidFill>
                  <a:srgbClr val="000000"/>
                </a:solidFill>
              </a:rPr>
              <a:t> Attack (DDoS) is similar to a </a:t>
            </a:r>
            <a:r>
              <a:rPr lang="en-US" sz="1600" dirty="0" err="1">
                <a:solidFill>
                  <a:srgbClr val="000000"/>
                </a:solidFill>
              </a:rPr>
              <a:t>DoS</a:t>
            </a:r>
            <a:r>
              <a:rPr lang="en-US" sz="1600" dirty="0">
                <a:solidFill>
                  <a:srgbClr val="000000"/>
                </a:solidFill>
              </a:rPr>
              <a:t> attack, but it originates from multiple, coordinated sources. </a:t>
            </a:r>
          </a:p>
        </p:txBody>
      </p:sp>
    </p:spTree>
    <p:extLst>
      <p:ext uri="{BB962C8B-B14F-4D97-AF65-F5344CB8AC3E}">
        <p14:creationId xmlns:p14="http://schemas.microsoft.com/office/powerpoint/2010/main" val="3594984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88188" cy="3467577"/>
          </a:xfrm>
        </p:spPr>
        <p:txBody>
          <a:bodyPr>
            <a:noAutofit/>
          </a:bodyPr>
          <a:lstStyle/>
          <a:p>
            <a:pPr algn="just">
              <a:buFont typeface="Wingdings" panose="05000000000000000000" pitchFamily="2" charset="2"/>
              <a:buChar char="q"/>
            </a:pPr>
            <a:r>
              <a:rPr lang="en-US" sz="2400" dirty="0">
                <a:solidFill>
                  <a:srgbClr val="000000"/>
                </a:solidFill>
              </a:rPr>
              <a:t>IP does not validate whether the source IP address contained in a packet actually came from that source. </a:t>
            </a:r>
          </a:p>
          <a:p>
            <a:pPr algn="just">
              <a:buFont typeface="Wingdings" panose="05000000000000000000" pitchFamily="2" charset="2"/>
              <a:buChar char="q"/>
            </a:pPr>
            <a:endParaRPr lang="en-US" sz="2400" dirty="0">
              <a:solidFill>
                <a:srgbClr val="000000"/>
              </a:solidFill>
            </a:endParaRPr>
          </a:p>
          <a:p>
            <a:pPr algn="just">
              <a:buFont typeface="Wingdings" panose="05000000000000000000" pitchFamily="2" charset="2"/>
              <a:buChar char="q"/>
            </a:pPr>
            <a:r>
              <a:rPr lang="en-US" sz="2400" dirty="0">
                <a:solidFill>
                  <a:srgbClr val="000000"/>
                </a:solidFill>
              </a:rPr>
              <a:t>For this reason, threat actors can send packets using a spoofed source IP address. Security analysts must understand the different fields in both the IPv4 and IPv6 headers.</a:t>
            </a:r>
          </a:p>
          <a:p>
            <a:pPr algn="just">
              <a:buFont typeface="Wingdings" panose="05000000000000000000" pitchFamily="2" charset="2"/>
              <a:buChar char="q"/>
            </a:pPr>
            <a:endParaRPr lang="en-US" sz="2400" dirty="0">
              <a:solidFill>
                <a:srgbClr val="000000"/>
              </a:solidFill>
            </a:endParaRPr>
          </a:p>
        </p:txBody>
      </p:sp>
    </p:spTree>
    <p:extLst>
      <p:ext uri="{BB962C8B-B14F-4D97-AF65-F5344CB8AC3E}">
        <p14:creationId xmlns:p14="http://schemas.microsoft.com/office/powerpoint/2010/main" val="3662618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graphicFrame>
        <p:nvGraphicFramePr>
          <p:cNvPr id="5" name="Table 6">
            <a:extLst>
              <a:ext uri="{FF2B5EF4-FFF2-40B4-BE49-F238E27FC236}">
                <a16:creationId xmlns:a16="http://schemas.microsoft.com/office/drawing/2014/main" id="{C2F07540-9726-4E28-8A24-B837361A4384}"/>
              </a:ext>
            </a:extLst>
          </p:cNvPr>
          <p:cNvGraphicFramePr>
            <a:graphicFrameLocks noGrp="1"/>
          </p:cNvGraphicFramePr>
          <p:nvPr/>
        </p:nvGraphicFramePr>
        <p:xfrm>
          <a:off x="426915" y="1364744"/>
          <a:ext cx="11338170" cy="4137660"/>
        </p:xfrm>
        <a:graphic>
          <a:graphicData uri="http://schemas.openxmlformats.org/drawingml/2006/table">
            <a:tbl>
              <a:tblPr firstRow="1" bandRow="1">
                <a:tableStyleId>{5C22544A-7EE6-4342-B048-85BDC9FD1C3A}</a:tableStyleId>
              </a:tblPr>
              <a:tblGrid>
                <a:gridCol w="2415490">
                  <a:extLst>
                    <a:ext uri="{9D8B030D-6E8A-4147-A177-3AD203B41FA5}">
                      <a16:colId xmlns:a16="http://schemas.microsoft.com/office/drawing/2014/main" val="649453826"/>
                    </a:ext>
                  </a:extLst>
                </a:gridCol>
                <a:gridCol w="8922680">
                  <a:extLst>
                    <a:ext uri="{9D8B030D-6E8A-4147-A177-3AD203B41FA5}">
                      <a16:colId xmlns:a16="http://schemas.microsoft.com/office/drawing/2014/main" val="799201165"/>
                    </a:ext>
                  </a:extLst>
                </a:gridCol>
              </a:tblGrid>
              <a:tr h="305139">
                <a:tc>
                  <a:txBody>
                    <a:bodyPr/>
                    <a:lstStyle/>
                    <a:p>
                      <a:pPr algn="l" fontAlgn="ctr"/>
                      <a:r>
                        <a:rPr lang="en-US" sz="1800" b="1" dirty="0">
                          <a:effectLst/>
                        </a:rPr>
                        <a:t>IP Attack Techniques</a:t>
                      </a:r>
                      <a:endParaRPr lang="en-US" sz="1800" dirty="0">
                        <a:effectLst/>
                      </a:endParaRPr>
                    </a:p>
                  </a:txBody>
                  <a:tcPr marL="47625" marR="47625" marT="47625" marB="47625" anchor="ctr"/>
                </a:tc>
                <a:tc>
                  <a:txBody>
                    <a:bodyPr/>
                    <a:lstStyle/>
                    <a:p>
                      <a:pPr algn="l" fontAlgn="ctr"/>
                      <a:r>
                        <a:rPr lang="en-US" sz="1800" b="1" dirty="0">
                          <a:effectLst/>
                        </a:rPr>
                        <a:t>Description</a:t>
                      </a:r>
                      <a:endParaRPr lang="en-US" sz="1800" dirty="0">
                        <a:effectLst/>
                      </a:endParaRPr>
                    </a:p>
                  </a:txBody>
                  <a:tcPr marL="47625" marR="47625" marT="47625" marB="47625" anchor="ctr"/>
                </a:tc>
                <a:extLst>
                  <a:ext uri="{0D108BD9-81ED-4DB2-BD59-A6C34878D82A}">
                    <a16:rowId xmlns:a16="http://schemas.microsoft.com/office/drawing/2014/main" val="156536428"/>
                  </a:ext>
                </a:extLst>
              </a:tr>
              <a:tr h="529813">
                <a:tc>
                  <a:txBody>
                    <a:bodyPr/>
                    <a:lstStyle/>
                    <a:p>
                      <a:pPr algn="just" fontAlgn="ctr"/>
                      <a:r>
                        <a:rPr lang="en-US" sz="1800" b="1" dirty="0">
                          <a:effectLst/>
                        </a:rPr>
                        <a:t>ICMP attacks</a:t>
                      </a:r>
                      <a:endParaRPr lang="en-US" sz="1800" b="0" dirty="0">
                        <a:effectLst/>
                      </a:endParaRPr>
                    </a:p>
                  </a:txBody>
                  <a:tcPr marL="47625" marR="47625" marT="47625" marB="47625" anchor="ctr"/>
                </a:tc>
                <a:tc>
                  <a:txBody>
                    <a:bodyPr/>
                    <a:lstStyle/>
                    <a:p>
                      <a:pPr algn="just" fontAlgn="ctr"/>
                      <a:r>
                        <a:rPr lang="en-US" sz="1800" b="0" dirty="0">
                          <a:effectLst/>
                        </a:rPr>
                        <a:t>Threat actors use Internet Control Message Protocol (ICMP) echo packets (pings) to discover subnets and hosts on a protected network, to generate DoS flood attacks, and to alter host routing tables.</a:t>
                      </a:r>
                    </a:p>
                  </a:txBody>
                  <a:tcPr marL="47625" marR="47625" marT="47625" marB="47625" anchor="ctr"/>
                </a:tc>
                <a:extLst>
                  <a:ext uri="{0D108BD9-81ED-4DB2-BD59-A6C34878D82A}">
                    <a16:rowId xmlns:a16="http://schemas.microsoft.com/office/drawing/2014/main" val="1059098503"/>
                  </a:ext>
                </a:extLst>
              </a:tr>
              <a:tr h="379333">
                <a:tc>
                  <a:txBody>
                    <a:bodyPr/>
                    <a:lstStyle/>
                    <a:p>
                      <a:pPr algn="just" fontAlgn="ctr"/>
                      <a:r>
                        <a:rPr lang="en-US" sz="1800" b="1" dirty="0">
                          <a:effectLst/>
                        </a:rPr>
                        <a:t>Amplification and</a:t>
                      </a:r>
                      <a:endParaRPr lang="en-US" sz="1800" b="0" dirty="0">
                        <a:effectLst/>
                      </a:endParaRPr>
                    </a:p>
                    <a:p>
                      <a:pPr algn="just" fontAlgn="ctr"/>
                      <a:r>
                        <a:rPr lang="en-US" sz="1800" b="1" dirty="0">
                          <a:effectLst/>
                        </a:rPr>
                        <a:t>reflection attacks</a:t>
                      </a:r>
                      <a:endParaRPr lang="en-US" sz="1800" b="0" dirty="0">
                        <a:effectLst/>
                      </a:endParaRPr>
                    </a:p>
                  </a:txBody>
                  <a:tcPr marL="47625" marR="47625" marT="47625" marB="47625" anchor="ctr"/>
                </a:tc>
                <a:tc>
                  <a:txBody>
                    <a:bodyPr/>
                    <a:lstStyle/>
                    <a:p>
                      <a:pPr algn="just" fontAlgn="ctr"/>
                      <a:r>
                        <a:rPr lang="en-US" sz="1800" b="0" dirty="0">
                          <a:effectLst/>
                        </a:rPr>
                        <a:t>Threat actors attempt to prevent legitimate users from accessing information or services using DoS and DDoS attacks.</a:t>
                      </a:r>
                    </a:p>
                  </a:txBody>
                  <a:tcPr marL="47625" marR="47625" marT="47625" marB="47625" anchor="ctr"/>
                </a:tc>
                <a:extLst>
                  <a:ext uri="{0D108BD9-81ED-4DB2-BD59-A6C34878D82A}">
                    <a16:rowId xmlns:a16="http://schemas.microsoft.com/office/drawing/2014/main" val="651774668"/>
                  </a:ext>
                </a:extLst>
              </a:tr>
              <a:tr h="379333">
                <a:tc>
                  <a:txBody>
                    <a:bodyPr/>
                    <a:lstStyle/>
                    <a:p>
                      <a:pPr algn="just" fontAlgn="ctr"/>
                      <a:r>
                        <a:rPr lang="en-US" sz="1800" b="1" dirty="0">
                          <a:effectLst/>
                        </a:rPr>
                        <a:t>Address spoofing attacks</a:t>
                      </a:r>
                      <a:endParaRPr lang="en-US" sz="1800" b="0" dirty="0">
                        <a:effectLst/>
                      </a:endParaRPr>
                    </a:p>
                  </a:txBody>
                  <a:tcPr marL="47625" marR="47625" marT="47625" marB="47625" anchor="ctr"/>
                </a:tc>
                <a:tc>
                  <a:txBody>
                    <a:bodyPr/>
                    <a:lstStyle/>
                    <a:p>
                      <a:pPr algn="just" fontAlgn="ctr"/>
                      <a:r>
                        <a:rPr lang="en-US" sz="1800" b="0" dirty="0">
                          <a:effectLst/>
                        </a:rPr>
                        <a:t>Threat actors spoof the source IP address in an IP packet to perform blind spoofing or non-blind spoofing.</a:t>
                      </a:r>
                    </a:p>
                  </a:txBody>
                  <a:tcPr marL="47625" marR="47625" marT="47625" marB="47625" anchor="ctr"/>
                </a:tc>
                <a:extLst>
                  <a:ext uri="{0D108BD9-81ED-4DB2-BD59-A6C34878D82A}">
                    <a16:rowId xmlns:a16="http://schemas.microsoft.com/office/drawing/2014/main" val="346577273"/>
                  </a:ext>
                </a:extLst>
              </a:tr>
              <a:tr h="529813">
                <a:tc>
                  <a:txBody>
                    <a:bodyPr/>
                    <a:lstStyle/>
                    <a:p>
                      <a:pPr algn="just" fontAlgn="ctr"/>
                      <a:r>
                        <a:rPr lang="en-US" sz="1800" b="1" dirty="0">
                          <a:effectLst/>
                        </a:rPr>
                        <a:t>Man-in-the-middle attack (MITM)</a:t>
                      </a:r>
                      <a:endParaRPr lang="en-US" sz="1800" b="0" dirty="0">
                        <a:effectLst/>
                      </a:endParaRPr>
                    </a:p>
                  </a:txBody>
                  <a:tcPr marL="47625" marR="47625" marT="47625" marB="47625" anchor="ctr"/>
                </a:tc>
                <a:tc>
                  <a:txBody>
                    <a:bodyPr/>
                    <a:lstStyle/>
                    <a:p>
                      <a:pPr algn="just" fontAlgn="ctr"/>
                      <a:r>
                        <a:rPr lang="en-US" sz="1800" b="0" dirty="0">
                          <a:effectLst/>
                        </a:rPr>
                        <a:t>Threat actors position themselves between a source and destination to transparently monitor, capture, and control the communication. They could eavesdrop by inspecting captured packets, or alter packets and forward them to their original destination.</a:t>
                      </a:r>
                    </a:p>
                  </a:txBody>
                  <a:tcPr marL="47625" marR="47625" marT="47625" marB="47625" anchor="ctr"/>
                </a:tc>
                <a:extLst>
                  <a:ext uri="{0D108BD9-81ED-4DB2-BD59-A6C34878D82A}">
                    <a16:rowId xmlns:a16="http://schemas.microsoft.com/office/drawing/2014/main" val="508317162"/>
                  </a:ext>
                </a:extLst>
              </a:tr>
              <a:tr h="379333">
                <a:tc>
                  <a:txBody>
                    <a:bodyPr/>
                    <a:lstStyle/>
                    <a:p>
                      <a:pPr algn="just" fontAlgn="ctr"/>
                      <a:r>
                        <a:rPr lang="en-US" sz="1800" b="1" dirty="0">
                          <a:effectLst/>
                        </a:rPr>
                        <a:t>Session hijacking</a:t>
                      </a:r>
                      <a:endParaRPr lang="en-US" sz="1800" b="0" dirty="0">
                        <a:effectLst/>
                      </a:endParaRPr>
                    </a:p>
                  </a:txBody>
                  <a:tcPr marL="47625" marR="47625" marT="47625" marB="47625" anchor="ctr"/>
                </a:tc>
                <a:tc>
                  <a:txBody>
                    <a:bodyPr/>
                    <a:lstStyle/>
                    <a:p>
                      <a:pPr algn="just" fontAlgn="ctr"/>
                      <a:r>
                        <a:rPr lang="en-US" sz="1800" b="0" dirty="0">
                          <a:effectLst/>
                        </a:rPr>
                        <a:t>Threat actors gain access to the physical network, and then use an MITM attack to hijack a session</a:t>
                      </a:r>
                    </a:p>
                  </a:txBody>
                  <a:tcPr marL="47625" marR="47625" marT="47625" marB="47625" anchor="ctr"/>
                </a:tc>
                <a:extLst>
                  <a:ext uri="{0D108BD9-81ED-4DB2-BD59-A6C34878D82A}">
                    <a16:rowId xmlns:a16="http://schemas.microsoft.com/office/drawing/2014/main" val="1806343933"/>
                  </a:ext>
                </a:extLst>
              </a:tr>
            </a:tbl>
          </a:graphicData>
        </a:graphic>
      </p:graphicFrame>
    </p:spTree>
    <p:extLst>
      <p:ext uri="{BB962C8B-B14F-4D97-AF65-F5344CB8AC3E}">
        <p14:creationId xmlns:p14="http://schemas.microsoft.com/office/powerpoint/2010/main" val="1299143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1341"/>
            <a:ext cx="10972800" cy="1143000"/>
          </a:xfrm>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graphicFrame>
        <p:nvGraphicFramePr>
          <p:cNvPr id="4" name="Table 6">
            <a:extLst>
              <a:ext uri="{FF2B5EF4-FFF2-40B4-BE49-F238E27FC236}">
                <a16:creationId xmlns:a16="http://schemas.microsoft.com/office/drawing/2014/main" id="{F2567C71-60F3-426C-99FC-A42A5B8089BA}"/>
              </a:ext>
            </a:extLst>
          </p:cNvPr>
          <p:cNvGraphicFramePr>
            <a:graphicFrameLocks noGrp="1"/>
          </p:cNvGraphicFramePr>
          <p:nvPr>
            <p:ph idx="1"/>
          </p:nvPr>
        </p:nvGraphicFramePr>
        <p:xfrm>
          <a:off x="372258" y="1895264"/>
          <a:ext cx="11529022" cy="2437130"/>
        </p:xfrm>
        <a:graphic>
          <a:graphicData uri="http://schemas.openxmlformats.org/drawingml/2006/table">
            <a:tbl>
              <a:tblPr firstRow="1" bandRow="1">
                <a:tableStyleId>{5C22544A-7EE6-4342-B048-85BDC9FD1C3A}</a:tableStyleId>
              </a:tblPr>
              <a:tblGrid>
                <a:gridCol w="3343211">
                  <a:extLst>
                    <a:ext uri="{9D8B030D-6E8A-4147-A177-3AD203B41FA5}">
                      <a16:colId xmlns:a16="http://schemas.microsoft.com/office/drawing/2014/main" val="3989289619"/>
                    </a:ext>
                  </a:extLst>
                </a:gridCol>
                <a:gridCol w="8185811">
                  <a:extLst>
                    <a:ext uri="{9D8B030D-6E8A-4147-A177-3AD203B41FA5}">
                      <a16:colId xmlns:a16="http://schemas.microsoft.com/office/drawing/2014/main" val="804200512"/>
                    </a:ext>
                  </a:extLst>
                </a:gridCol>
              </a:tblGrid>
              <a:tr h="370840">
                <a:tc>
                  <a:txBody>
                    <a:bodyPr/>
                    <a:lstStyle/>
                    <a:p>
                      <a:pPr algn="l" fontAlgn="ctr"/>
                      <a:r>
                        <a:rPr lang="en-US" sz="1200" b="1" dirty="0">
                          <a:effectLst/>
                        </a:rPr>
                        <a:t>ICMP Messages used by Hackers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751362618"/>
                  </a:ext>
                </a:extLst>
              </a:tr>
              <a:tr h="370840">
                <a:tc>
                  <a:txBody>
                    <a:bodyPr/>
                    <a:lstStyle/>
                    <a:p>
                      <a:pPr fontAlgn="ctr"/>
                      <a:r>
                        <a:rPr lang="en-US" sz="1600" b="1" dirty="0">
                          <a:effectLst/>
                        </a:rPr>
                        <a:t>ICMP echo request and echo reply</a:t>
                      </a:r>
                      <a:endParaRPr lang="en-US" sz="1600" b="0" dirty="0">
                        <a:effectLst/>
                      </a:endParaRPr>
                    </a:p>
                  </a:txBody>
                  <a:tcPr marL="47625" marR="47625" marT="47625" marB="47625" anchor="ctr"/>
                </a:tc>
                <a:tc>
                  <a:txBody>
                    <a:bodyPr/>
                    <a:lstStyle/>
                    <a:p>
                      <a:pPr fontAlgn="ctr"/>
                      <a:r>
                        <a:rPr lang="en-US" sz="1600" b="0" dirty="0">
                          <a:effectLst/>
                        </a:rPr>
                        <a:t>This is used to perform host verification and DoS attacks.</a:t>
                      </a:r>
                    </a:p>
                  </a:txBody>
                  <a:tcPr marL="47625" marR="47625" marT="47625" marB="47625" anchor="ctr"/>
                </a:tc>
                <a:extLst>
                  <a:ext uri="{0D108BD9-81ED-4DB2-BD59-A6C34878D82A}">
                    <a16:rowId xmlns:a16="http://schemas.microsoft.com/office/drawing/2014/main" val="67869766"/>
                  </a:ext>
                </a:extLst>
              </a:tr>
              <a:tr h="370840">
                <a:tc>
                  <a:txBody>
                    <a:bodyPr/>
                    <a:lstStyle/>
                    <a:p>
                      <a:pPr fontAlgn="ctr"/>
                      <a:r>
                        <a:rPr lang="en-US" sz="1600" b="1" dirty="0">
                          <a:effectLst/>
                        </a:rPr>
                        <a:t>ICMP unreachable</a:t>
                      </a:r>
                      <a:endParaRPr lang="en-US" sz="1600" b="0" dirty="0">
                        <a:effectLst/>
                      </a:endParaRPr>
                    </a:p>
                  </a:txBody>
                  <a:tcPr marL="47625" marR="47625" marT="47625" marB="47625" anchor="ctr"/>
                </a:tc>
                <a:tc>
                  <a:txBody>
                    <a:bodyPr/>
                    <a:lstStyle/>
                    <a:p>
                      <a:pPr fontAlgn="ctr"/>
                      <a:r>
                        <a:rPr lang="en-US" sz="1600" b="0" dirty="0">
                          <a:effectLst/>
                        </a:rPr>
                        <a:t>This is used to perform network reconnaissance and scanning attacks.</a:t>
                      </a:r>
                    </a:p>
                  </a:txBody>
                  <a:tcPr marL="47625" marR="47625" marT="47625" marB="47625" anchor="ctr"/>
                </a:tc>
                <a:extLst>
                  <a:ext uri="{0D108BD9-81ED-4DB2-BD59-A6C34878D82A}">
                    <a16:rowId xmlns:a16="http://schemas.microsoft.com/office/drawing/2014/main" val="4027122473"/>
                  </a:ext>
                </a:extLst>
              </a:tr>
              <a:tr h="370840">
                <a:tc>
                  <a:txBody>
                    <a:bodyPr/>
                    <a:lstStyle/>
                    <a:p>
                      <a:pPr fontAlgn="ctr"/>
                      <a:r>
                        <a:rPr lang="en-US" sz="1600" b="1" dirty="0">
                          <a:effectLst/>
                        </a:rPr>
                        <a:t>ICMP mask reply</a:t>
                      </a:r>
                      <a:endParaRPr lang="en-US" sz="1600" b="0" dirty="0">
                        <a:effectLst/>
                      </a:endParaRPr>
                    </a:p>
                  </a:txBody>
                  <a:tcPr marL="47625" marR="47625" marT="47625" marB="47625" anchor="ctr"/>
                </a:tc>
                <a:tc>
                  <a:txBody>
                    <a:bodyPr/>
                    <a:lstStyle/>
                    <a:p>
                      <a:pPr fontAlgn="ctr"/>
                      <a:r>
                        <a:rPr lang="en-US" sz="1600" b="0" dirty="0">
                          <a:effectLst/>
                        </a:rPr>
                        <a:t>This is used to map an internal IP network.</a:t>
                      </a:r>
                    </a:p>
                  </a:txBody>
                  <a:tcPr marL="47625" marR="47625" marT="47625" marB="47625" anchor="ctr"/>
                </a:tc>
                <a:extLst>
                  <a:ext uri="{0D108BD9-81ED-4DB2-BD59-A6C34878D82A}">
                    <a16:rowId xmlns:a16="http://schemas.microsoft.com/office/drawing/2014/main" val="3584891914"/>
                  </a:ext>
                </a:extLst>
              </a:tr>
              <a:tr h="370840">
                <a:tc>
                  <a:txBody>
                    <a:bodyPr/>
                    <a:lstStyle/>
                    <a:p>
                      <a:pPr fontAlgn="ctr"/>
                      <a:r>
                        <a:rPr lang="en-US" sz="1600" b="1" dirty="0">
                          <a:effectLst/>
                        </a:rPr>
                        <a:t>ICMP redirects</a:t>
                      </a:r>
                      <a:endParaRPr lang="en-US" sz="1600" b="0" dirty="0">
                        <a:effectLst/>
                      </a:endParaRPr>
                    </a:p>
                  </a:txBody>
                  <a:tcPr marL="47625" marR="47625" marT="47625" marB="47625" anchor="ctr"/>
                </a:tc>
                <a:tc>
                  <a:txBody>
                    <a:bodyPr/>
                    <a:lstStyle/>
                    <a:p>
                      <a:pPr fontAlgn="ctr"/>
                      <a:r>
                        <a:rPr lang="en-US" sz="1600" b="0" dirty="0">
                          <a:effectLst/>
                        </a:rPr>
                        <a:t>This is used to lure a target host into sending all traffic through a compromised device and create a MITM attack.</a:t>
                      </a:r>
                    </a:p>
                  </a:txBody>
                  <a:tcPr marL="47625" marR="47625" marT="47625" marB="47625" anchor="ctr"/>
                </a:tc>
                <a:extLst>
                  <a:ext uri="{0D108BD9-81ED-4DB2-BD59-A6C34878D82A}">
                    <a16:rowId xmlns:a16="http://schemas.microsoft.com/office/drawing/2014/main" val="1228637458"/>
                  </a:ext>
                </a:extLst>
              </a:tr>
              <a:tr h="370840">
                <a:tc>
                  <a:txBody>
                    <a:bodyPr/>
                    <a:lstStyle/>
                    <a:p>
                      <a:pPr fontAlgn="ctr"/>
                      <a:r>
                        <a:rPr lang="en-US" sz="1600" b="1" dirty="0">
                          <a:effectLst/>
                        </a:rPr>
                        <a:t>ICMP router discovery</a:t>
                      </a:r>
                      <a:endParaRPr lang="en-US" sz="1600" b="0" dirty="0">
                        <a:effectLst/>
                      </a:endParaRPr>
                    </a:p>
                  </a:txBody>
                  <a:tcPr marL="47625" marR="47625" marT="47625" marB="47625" anchor="ctr"/>
                </a:tc>
                <a:tc>
                  <a:txBody>
                    <a:bodyPr/>
                    <a:lstStyle/>
                    <a:p>
                      <a:pPr fontAlgn="ctr"/>
                      <a:r>
                        <a:rPr lang="en-US" sz="1600" b="0" dirty="0">
                          <a:effectLst/>
                        </a:rPr>
                        <a:t>This is used to inject bogus route entries into the routing table of a target host.</a:t>
                      </a:r>
                    </a:p>
                  </a:txBody>
                  <a:tcPr marL="47625" marR="47625" marT="47625" marB="47625" anchor="ctr"/>
                </a:tc>
                <a:extLst>
                  <a:ext uri="{0D108BD9-81ED-4DB2-BD59-A6C34878D82A}">
                    <a16:rowId xmlns:a16="http://schemas.microsoft.com/office/drawing/2014/main" val="57009108"/>
                  </a:ext>
                </a:extLst>
              </a:tr>
            </a:tbl>
          </a:graphicData>
        </a:graphic>
      </p:graphicFrame>
    </p:spTree>
    <p:extLst>
      <p:ext uri="{BB962C8B-B14F-4D97-AF65-F5344CB8AC3E}">
        <p14:creationId xmlns:p14="http://schemas.microsoft.com/office/powerpoint/2010/main" val="463435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6884208" cy="3467577"/>
          </a:xfrm>
        </p:spPr>
        <p:txBody>
          <a:bodyPr>
            <a:noAutofit/>
          </a:bodyPr>
          <a:lstStyle/>
          <a:p>
            <a:pPr algn="just">
              <a:buFont typeface="Wingdings" panose="05000000000000000000" pitchFamily="2" charset="2"/>
              <a:buChar char="q"/>
            </a:pPr>
            <a:r>
              <a:rPr lang="en-US" sz="1800" dirty="0">
                <a:solidFill>
                  <a:srgbClr val="000000"/>
                </a:solidFill>
              </a:rPr>
              <a:t>Threat actors often use </a:t>
            </a:r>
            <a:r>
              <a:rPr lang="en-US" sz="1800" b="1" dirty="0">
                <a:solidFill>
                  <a:srgbClr val="FF0000"/>
                </a:solidFill>
                <a:effectLst>
                  <a:outerShdw blurRad="38100" dist="38100" dir="2700000" algn="tl">
                    <a:srgbClr val="000000">
                      <a:alpha val="43137"/>
                    </a:srgbClr>
                  </a:outerShdw>
                </a:effectLst>
              </a:rPr>
              <a:t>amplification and reflection techniques </a:t>
            </a:r>
            <a:r>
              <a:rPr lang="en-US" sz="1800" dirty="0">
                <a:solidFill>
                  <a:srgbClr val="000000"/>
                </a:solidFill>
              </a:rPr>
              <a:t>to create </a:t>
            </a:r>
            <a:r>
              <a:rPr lang="en-US" sz="1800" dirty="0" err="1">
                <a:solidFill>
                  <a:srgbClr val="000000"/>
                </a:solidFill>
              </a:rPr>
              <a:t>DoS</a:t>
            </a:r>
            <a:r>
              <a:rPr lang="en-US" sz="1800" dirty="0">
                <a:solidFill>
                  <a:srgbClr val="000000"/>
                </a:solidFill>
              </a:rPr>
              <a:t> attacks. The example in the figure illustrates a Smurf attack is used to overwhelm a target host. </a:t>
            </a:r>
          </a:p>
          <a:p>
            <a:pPr algn="just">
              <a:buFont typeface="Wingdings" panose="05000000000000000000" pitchFamily="2" charset="2"/>
              <a:buChar char="q"/>
            </a:pPr>
            <a:endParaRPr lang="en-US" sz="1800" b="1" dirty="0">
              <a:solidFill>
                <a:srgbClr val="000000"/>
              </a:solidFill>
            </a:endParaRPr>
          </a:p>
          <a:p>
            <a:pPr algn="just">
              <a:buFont typeface="Wingdings" panose="05000000000000000000" pitchFamily="2" charset="2"/>
              <a:buChar char="q"/>
            </a:pPr>
            <a:r>
              <a:rPr lang="en-US" sz="1800" b="1" dirty="0">
                <a:solidFill>
                  <a:srgbClr val="000000"/>
                </a:solidFill>
              </a:rPr>
              <a:t>Note</a:t>
            </a:r>
            <a:r>
              <a:rPr lang="en-US" sz="1800" dirty="0">
                <a:solidFill>
                  <a:srgbClr val="000000"/>
                </a:solidFill>
              </a:rPr>
              <a:t>: Newer forms of amplification and reflection attacks such as DNS-based reflection and amplification attacks and Network Time Protocol (NTP) amplification attacks are now being used.</a:t>
            </a:r>
          </a:p>
          <a:p>
            <a:pPr algn="just">
              <a:buFont typeface="Wingdings" panose="05000000000000000000" pitchFamily="2" charset="2"/>
              <a:buChar char="q"/>
            </a:pPr>
            <a:endParaRPr lang="en-US" sz="1800" dirty="0">
              <a:solidFill>
                <a:srgbClr val="000000"/>
              </a:solidFill>
            </a:endParaRPr>
          </a:p>
          <a:p>
            <a:pPr algn="just">
              <a:buFont typeface="Wingdings" panose="05000000000000000000" pitchFamily="2" charset="2"/>
              <a:buChar char="q"/>
            </a:pPr>
            <a:r>
              <a:rPr lang="en-US" sz="1800" dirty="0">
                <a:solidFill>
                  <a:srgbClr val="000000"/>
                </a:solidFill>
              </a:rPr>
              <a:t>Threat actors also use resource exhaustion attacks to either to crash a target host or to consume the resources of a network.</a:t>
            </a:r>
            <a:br>
              <a:rPr lang="en-US" sz="1800" dirty="0">
                <a:solidFill>
                  <a:srgbClr val="000000"/>
                </a:solidFill>
              </a:rPr>
            </a:br>
            <a:endParaRPr lang="en-US" sz="1800" dirty="0">
              <a:solidFill>
                <a:srgbClr val="000000"/>
              </a:solidFill>
            </a:endParaRPr>
          </a:p>
        </p:txBody>
      </p:sp>
      <p:pic>
        <p:nvPicPr>
          <p:cNvPr id="4" name="Picture 3">
            <a:extLst>
              <a:ext uri="{FF2B5EF4-FFF2-40B4-BE49-F238E27FC236}">
                <a16:creationId xmlns:a16="http://schemas.microsoft.com/office/drawing/2014/main" id="{3D66FFCA-12E6-432F-AAF9-8618342B8683}"/>
              </a:ext>
            </a:extLst>
          </p:cNvPr>
          <p:cNvPicPr>
            <a:picLocks noChangeAspect="1"/>
          </p:cNvPicPr>
          <p:nvPr/>
        </p:nvPicPr>
        <p:blipFill>
          <a:blip r:embed="rId3"/>
          <a:stretch>
            <a:fillRect/>
          </a:stretch>
        </p:blipFill>
        <p:spPr>
          <a:xfrm>
            <a:off x="7180125" y="1417638"/>
            <a:ext cx="4341056" cy="3689898"/>
          </a:xfrm>
          <a:prstGeom prst="rect">
            <a:avLst/>
          </a:prstGeom>
        </p:spPr>
      </p:pic>
    </p:spTree>
    <p:extLst>
      <p:ext uri="{BB962C8B-B14F-4D97-AF65-F5344CB8AC3E}">
        <p14:creationId xmlns:p14="http://schemas.microsoft.com/office/powerpoint/2010/main" val="1687034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619286" cy="3467577"/>
          </a:xfrm>
        </p:spPr>
        <p:txBody>
          <a:bodyPr>
            <a:noAutofit/>
          </a:bodyPr>
          <a:lstStyle/>
          <a:p>
            <a:pPr algn="just">
              <a:buFont typeface="Wingdings" panose="05000000000000000000" pitchFamily="2" charset="2"/>
              <a:buChar char="q"/>
            </a:pPr>
            <a:r>
              <a:rPr lang="en-US" sz="1800" b="1" dirty="0">
                <a:solidFill>
                  <a:srgbClr val="FF0000"/>
                </a:solidFill>
                <a:effectLst>
                  <a:outerShdw blurRad="38100" dist="38100" dir="2700000" algn="tl">
                    <a:srgbClr val="000000">
                      <a:alpha val="43137"/>
                    </a:srgbClr>
                  </a:outerShdw>
                </a:effectLst>
              </a:rPr>
              <a:t>IP address spoofing attacks </a:t>
            </a:r>
            <a:r>
              <a:rPr lang="en-US" sz="1800" dirty="0">
                <a:solidFill>
                  <a:srgbClr val="000000"/>
                </a:solidFill>
              </a:rPr>
              <a:t>occur when a threat actor creates packets with false source IP address information to either hide the identity of the sender, or to pose as another legitimate user. Spoofing is usually incorporated into another attack such as a Smurf attack.</a:t>
            </a:r>
          </a:p>
          <a:p>
            <a:pPr algn="just">
              <a:buFont typeface="Wingdings" panose="05000000000000000000" pitchFamily="2" charset="2"/>
              <a:buChar char="q"/>
            </a:pPr>
            <a:r>
              <a:rPr lang="en-US" sz="1800" dirty="0">
                <a:solidFill>
                  <a:srgbClr val="000000"/>
                </a:solidFill>
              </a:rPr>
              <a:t>Spoofing attacks can be non-blind or blind:</a:t>
            </a:r>
          </a:p>
          <a:p>
            <a:pPr lvl="1" algn="just">
              <a:buFont typeface="Wingdings" panose="05000000000000000000" pitchFamily="2" charset="2"/>
              <a:buChar char="ü"/>
            </a:pPr>
            <a:r>
              <a:rPr lang="en-US" sz="1800" b="1" dirty="0">
                <a:solidFill>
                  <a:srgbClr val="000000"/>
                </a:solidFill>
              </a:rPr>
              <a:t>Non-blind spoofing</a:t>
            </a:r>
            <a:r>
              <a:rPr lang="en-US" sz="1800" dirty="0">
                <a:solidFill>
                  <a:srgbClr val="000000"/>
                </a:solidFill>
              </a:rPr>
              <a:t> - The threat actor can see the traffic that is being sent between the host and the target. Non-blind spoofing determines the state of a firewall and sequence-number prediction. It can also hijack an authorized session.</a:t>
            </a:r>
          </a:p>
          <a:p>
            <a:pPr lvl="1" algn="just">
              <a:buFont typeface="Wingdings" panose="05000000000000000000" pitchFamily="2" charset="2"/>
              <a:buChar char="ü"/>
            </a:pPr>
            <a:r>
              <a:rPr lang="en-US" sz="1800" b="1" dirty="0">
                <a:solidFill>
                  <a:srgbClr val="000000"/>
                </a:solidFill>
              </a:rPr>
              <a:t>Blind spoofing</a:t>
            </a:r>
            <a:r>
              <a:rPr lang="en-US" sz="1800" dirty="0">
                <a:solidFill>
                  <a:srgbClr val="000000"/>
                </a:solidFill>
              </a:rPr>
              <a:t> - The threat actor cannot see the traffic that is being sent between the host and the target. Blind spoofing is used in </a:t>
            </a:r>
            <a:r>
              <a:rPr lang="en-US" sz="1800" dirty="0" err="1">
                <a:solidFill>
                  <a:srgbClr val="000000"/>
                </a:solidFill>
              </a:rPr>
              <a:t>DoS</a:t>
            </a:r>
            <a:r>
              <a:rPr lang="en-US" sz="1800" dirty="0">
                <a:solidFill>
                  <a:srgbClr val="000000"/>
                </a:solidFill>
              </a:rPr>
              <a:t> attacks.</a:t>
            </a:r>
          </a:p>
          <a:p>
            <a:pPr algn="just">
              <a:buFont typeface="Wingdings" panose="05000000000000000000" pitchFamily="2" charset="2"/>
              <a:buChar char="q"/>
            </a:pPr>
            <a:r>
              <a:rPr lang="en-US" sz="1800" dirty="0">
                <a:solidFill>
                  <a:srgbClr val="000000"/>
                </a:solidFill>
              </a:rPr>
              <a:t>MAC address spoofing attacks are used when threat actors have access to the internal network. Threat actors alter the MAC address of their host to match another known MAC address of a target host. </a:t>
            </a:r>
          </a:p>
        </p:txBody>
      </p:sp>
    </p:spTree>
    <p:extLst>
      <p:ext uri="{BB962C8B-B14F-4D97-AF65-F5344CB8AC3E}">
        <p14:creationId xmlns:p14="http://schemas.microsoft.com/office/powerpoint/2010/main" val="2192987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24122" cy="3467577"/>
          </a:xfrm>
        </p:spPr>
        <p:txBody>
          <a:bodyPr>
            <a:noAutofit/>
          </a:bodyPr>
          <a:lstStyle/>
          <a:p>
            <a:pPr algn="just">
              <a:buFont typeface="Wingdings" panose="05000000000000000000" pitchFamily="2" charset="2"/>
              <a:buChar char="q"/>
            </a:pPr>
            <a:r>
              <a:rPr lang="en-US" sz="2000" dirty="0">
                <a:solidFill>
                  <a:srgbClr val="000000"/>
                </a:solidFill>
              </a:rPr>
              <a:t>TCP segment information appears immediately after the IP header. The fields of the TCP segment and the flags for the Control Bits field are displayed in the figure. The following are the six control bits of the TCP segment:</a:t>
            </a:r>
          </a:p>
          <a:p>
            <a:pPr marL="1700213" lvl="1" indent="-355600" algn="just">
              <a:buFont typeface="Wingdings" panose="05000000000000000000" pitchFamily="2" charset="2"/>
              <a:buChar char="ü"/>
            </a:pPr>
            <a:r>
              <a:rPr lang="en-US" sz="1800" b="1" dirty="0">
                <a:solidFill>
                  <a:srgbClr val="000000"/>
                </a:solidFill>
              </a:rPr>
              <a:t>URG</a:t>
            </a:r>
            <a:r>
              <a:rPr lang="en-US" sz="1800" dirty="0">
                <a:solidFill>
                  <a:srgbClr val="000000"/>
                </a:solidFill>
              </a:rPr>
              <a:t> - Urgent pointer field significant</a:t>
            </a:r>
          </a:p>
          <a:p>
            <a:pPr marL="1700213" lvl="1" indent="-355600" algn="just">
              <a:buFont typeface="Wingdings" panose="05000000000000000000" pitchFamily="2" charset="2"/>
              <a:buChar char="ü"/>
            </a:pPr>
            <a:r>
              <a:rPr lang="en-US" sz="1800" b="1" dirty="0">
                <a:solidFill>
                  <a:srgbClr val="000000"/>
                </a:solidFill>
              </a:rPr>
              <a:t>ACK</a:t>
            </a:r>
            <a:r>
              <a:rPr lang="en-US" sz="1800" dirty="0">
                <a:solidFill>
                  <a:srgbClr val="000000"/>
                </a:solidFill>
              </a:rPr>
              <a:t> - Acknowledgment field significant</a:t>
            </a:r>
          </a:p>
          <a:p>
            <a:pPr marL="1700213" lvl="1" indent="-355600" algn="just">
              <a:buFont typeface="Wingdings" panose="05000000000000000000" pitchFamily="2" charset="2"/>
              <a:buChar char="ü"/>
            </a:pPr>
            <a:r>
              <a:rPr lang="en-US" sz="1800" b="1" dirty="0">
                <a:solidFill>
                  <a:srgbClr val="000000"/>
                </a:solidFill>
              </a:rPr>
              <a:t>PSH</a:t>
            </a:r>
            <a:r>
              <a:rPr lang="en-US" sz="1800" dirty="0">
                <a:solidFill>
                  <a:srgbClr val="000000"/>
                </a:solidFill>
              </a:rPr>
              <a:t> - Push function</a:t>
            </a:r>
          </a:p>
          <a:p>
            <a:pPr marL="1700213" lvl="1" indent="-355600" algn="just">
              <a:buFont typeface="Wingdings" panose="05000000000000000000" pitchFamily="2" charset="2"/>
              <a:buChar char="ü"/>
            </a:pPr>
            <a:r>
              <a:rPr lang="en-US" sz="1800" b="1" dirty="0">
                <a:solidFill>
                  <a:srgbClr val="000000"/>
                </a:solidFill>
              </a:rPr>
              <a:t>RST</a:t>
            </a:r>
            <a:r>
              <a:rPr lang="en-US" sz="1800" dirty="0">
                <a:solidFill>
                  <a:srgbClr val="000000"/>
                </a:solidFill>
              </a:rPr>
              <a:t>- Reset the connection</a:t>
            </a:r>
          </a:p>
          <a:p>
            <a:pPr marL="1700213" lvl="1" indent="-355600" algn="just">
              <a:buFont typeface="Wingdings" panose="05000000000000000000" pitchFamily="2" charset="2"/>
              <a:buChar char="ü"/>
            </a:pPr>
            <a:r>
              <a:rPr lang="en-US" sz="1800" b="1" dirty="0">
                <a:solidFill>
                  <a:srgbClr val="000000"/>
                </a:solidFill>
              </a:rPr>
              <a:t>SYN</a:t>
            </a:r>
            <a:r>
              <a:rPr lang="en-US" sz="1800" dirty="0">
                <a:solidFill>
                  <a:srgbClr val="000000"/>
                </a:solidFill>
              </a:rPr>
              <a:t> - Synchronize sequence numbers</a:t>
            </a:r>
          </a:p>
          <a:p>
            <a:pPr marL="1700213" lvl="1" indent="-355600" algn="just">
              <a:buFont typeface="Wingdings" panose="05000000000000000000" pitchFamily="2" charset="2"/>
              <a:buChar char="ü"/>
            </a:pPr>
            <a:r>
              <a:rPr lang="en-US" sz="1800" b="1" dirty="0">
                <a:solidFill>
                  <a:srgbClr val="000000"/>
                </a:solidFill>
              </a:rPr>
              <a:t>FIN</a:t>
            </a:r>
            <a:r>
              <a:rPr lang="en-US" sz="1800" dirty="0">
                <a:solidFill>
                  <a:srgbClr val="000000"/>
                </a:solidFill>
              </a:rPr>
              <a:t> - No more data from sender</a:t>
            </a:r>
          </a:p>
          <a:p>
            <a:pPr algn="just">
              <a:buFont typeface="Wingdings" panose="05000000000000000000" pitchFamily="2" charset="2"/>
              <a:buChar char="q"/>
            </a:pPr>
            <a:endParaRPr lang="en-US" sz="2000" dirty="0">
              <a:solidFill>
                <a:srgbClr val="000000"/>
              </a:solidFill>
            </a:endParaRPr>
          </a:p>
        </p:txBody>
      </p:sp>
      <p:pic>
        <p:nvPicPr>
          <p:cNvPr id="4" name="Picture 3">
            <a:extLst>
              <a:ext uri="{FF2B5EF4-FFF2-40B4-BE49-F238E27FC236}">
                <a16:creationId xmlns:a16="http://schemas.microsoft.com/office/drawing/2014/main" id="{1FA03D00-4F5E-4234-A523-3292516E8770}"/>
              </a:ext>
            </a:extLst>
          </p:cNvPr>
          <p:cNvPicPr>
            <a:picLocks noChangeAspect="1"/>
          </p:cNvPicPr>
          <p:nvPr/>
        </p:nvPicPr>
        <p:blipFill>
          <a:blip r:embed="rId3"/>
          <a:stretch>
            <a:fillRect/>
          </a:stretch>
        </p:blipFill>
        <p:spPr>
          <a:xfrm>
            <a:off x="6096000" y="2183998"/>
            <a:ext cx="5760138" cy="3127575"/>
          </a:xfrm>
          <a:prstGeom prst="rect">
            <a:avLst/>
          </a:prstGeom>
        </p:spPr>
      </p:pic>
    </p:spTree>
    <p:extLst>
      <p:ext uri="{BB962C8B-B14F-4D97-AF65-F5344CB8AC3E}">
        <p14:creationId xmlns:p14="http://schemas.microsoft.com/office/powerpoint/2010/main" val="1868119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6237723" cy="3467577"/>
          </a:xfrm>
        </p:spPr>
        <p:txBody>
          <a:bodyPr>
            <a:noAutofit/>
          </a:bodyPr>
          <a:lstStyle/>
          <a:p>
            <a:pPr marL="0" indent="0" algn="just">
              <a:buNone/>
            </a:pPr>
            <a:r>
              <a:rPr lang="en-US" sz="2000" dirty="0">
                <a:solidFill>
                  <a:srgbClr val="000000"/>
                </a:solidFill>
              </a:rPr>
              <a:t>TCP provides these services:</a:t>
            </a:r>
          </a:p>
          <a:p>
            <a:pPr lvl="1" algn="just">
              <a:buFont typeface="Wingdings" panose="05000000000000000000" pitchFamily="2" charset="2"/>
              <a:buChar char="q"/>
            </a:pPr>
            <a:r>
              <a:rPr lang="en-US" sz="1600" b="1" dirty="0">
                <a:solidFill>
                  <a:srgbClr val="000000"/>
                </a:solidFill>
              </a:rPr>
              <a:t>Reliable delivery</a:t>
            </a:r>
            <a:r>
              <a:rPr lang="en-US" sz="1600" dirty="0">
                <a:solidFill>
                  <a:srgbClr val="000000"/>
                </a:solidFill>
              </a:rPr>
              <a:t> - TCP incorporates acknowledgments to guarantee delivery. If a timely acknowledgment is not received, the sender retransmits the data. Requiring acknowledgments of received data can cause substantial delays. Examples of application layer protocols that make use of TCP reliability include HTTP, SSL/TLS, FTP, DNS zone transfers, and others.</a:t>
            </a:r>
          </a:p>
          <a:p>
            <a:pPr lvl="1" algn="just">
              <a:buFont typeface="Wingdings" panose="05000000000000000000" pitchFamily="2" charset="2"/>
              <a:buChar char="q"/>
            </a:pPr>
            <a:endParaRPr lang="en-US" sz="1600" dirty="0">
              <a:solidFill>
                <a:srgbClr val="000000"/>
              </a:solidFill>
            </a:endParaRPr>
          </a:p>
          <a:p>
            <a:pPr lvl="1" algn="just">
              <a:buFont typeface="Wingdings" panose="05000000000000000000" pitchFamily="2" charset="2"/>
              <a:buChar char="q"/>
            </a:pPr>
            <a:r>
              <a:rPr lang="en-US" sz="1600" b="1" dirty="0">
                <a:solidFill>
                  <a:srgbClr val="000000"/>
                </a:solidFill>
              </a:rPr>
              <a:t>Flow control</a:t>
            </a:r>
            <a:r>
              <a:rPr lang="en-US" sz="1600" dirty="0">
                <a:solidFill>
                  <a:srgbClr val="000000"/>
                </a:solidFill>
              </a:rPr>
              <a:t> - TCP implements flow control to address this issue. Rather than acknowledge one segment at a time, multiple segments can be acknowledged with a single acknowledgment segment.</a:t>
            </a:r>
          </a:p>
          <a:p>
            <a:pPr lvl="1" algn="just">
              <a:buFont typeface="Wingdings" panose="05000000000000000000" pitchFamily="2" charset="2"/>
              <a:buChar char="q"/>
            </a:pPr>
            <a:endParaRPr lang="en-US" sz="1600" b="1" dirty="0">
              <a:solidFill>
                <a:srgbClr val="000000"/>
              </a:solidFill>
            </a:endParaRPr>
          </a:p>
          <a:p>
            <a:pPr lvl="1" algn="just">
              <a:buFont typeface="Wingdings" panose="05000000000000000000" pitchFamily="2" charset="2"/>
              <a:buChar char="q"/>
            </a:pPr>
            <a:r>
              <a:rPr lang="en-US" sz="1600" b="1" dirty="0" err="1">
                <a:solidFill>
                  <a:srgbClr val="000000"/>
                </a:solidFill>
              </a:rPr>
              <a:t>Stateful</a:t>
            </a:r>
            <a:r>
              <a:rPr lang="en-US" sz="1600" b="1" dirty="0">
                <a:solidFill>
                  <a:srgbClr val="000000"/>
                </a:solidFill>
              </a:rPr>
              <a:t> communication</a:t>
            </a:r>
            <a:r>
              <a:rPr lang="en-US" sz="1600" dirty="0">
                <a:solidFill>
                  <a:srgbClr val="000000"/>
                </a:solidFill>
              </a:rPr>
              <a:t> - TCP </a:t>
            </a:r>
            <a:r>
              <a:rPr lang="en-US" sz="1600" dirty="0" err="1">
                <a:solidFill>
                  <a:srgbClr val="000000"/>
                </a:solidFill>
              </a:rPr>
              <a:t>stateful</a:t>
            </a:r>
            <a:r>
              <a:rPr lang="en-US" sz="1600" dirty="0">
                <a:solidFill>
                  <a:srgbClr val="000000"/>
                </a:solidFill>
              </a:rPr>
              <a:t> communication between two parties occurs during the TCP three-way handshake. </a:t>
            </a:r>
          </a:p>
          <a:p>
            <a:pPr algn="just">
              <a:buFont typeface="Wingdings" panose="05000000000000000000" pitchFamily="2" charset="2"/>
              <a:buChar char="q"/>
            </a:pPr>
            <a:endParaRPr lang="en-US" sz="2000" dirty="0">
              <a:solidFill>
                <a:srgbClr val="000000"/>
              </a:solidFill>
            </a:endParaRPr>
          </a:p>
        </p:txBody>
      </p:sp>
      <p:pic>
        <p:nvPicPr>
          <p:cNvPr id="5" name="Picture 4">
            <a:extLst>
              <a:ext uri="{FF2B5EF4-FFF2-40B4-BE49-F238E27FC236}">
                <a16:creationId xmlns:a16="http://schemas.microsoft.com/office/drawing/2014/main" id="{554ACE9D-11E7-4D60-AB2E-2358C9266848}"/>
              </a:ext>
            </a:extLst>
          </p:cNvPr>
          <p:cNvPicPr>
            <a:picLocks noChangeAspect="1"/>
          </p:cNvPicPr>
          <p:nvPr/>
        </p:nvPicPr>
        <p:blipFill>
          <a:blip r:embed="rId3"/>
          <a:stretch>
            <a:fillRect/>
          </a:stretch>
        </p:blipFill>
        <p:spPr>
          <a:xfrm>
            <a:off x="6628666" y="1117128"/>
            <a:ext cx="5175678" cy="2599765"/>
          </a:xfrm>
          <a:prstGeom prst="rect">
            <a:avLst/>
          </a:prstGeom>
        </p:spPr>
      </p:pic>
      <p:sp>
        <p:nvSpPr>
          <p:cNvPr id="3" name="Rectangle 2"/>
          <p:cNvSpPr/>
          <p:nvPr/>
        </p:nvSpPr>
        <p:spPr>
          <a:xfrm>
            <a:off x="6542523" y="3716893"/>
            <a:ext cx="5565997" cy="2123658"/>
          </a:xfrm>
          <a:prstGeom prst="rect">
            <a:avLst/>
          </a:prstGeom>
        </p:spPr>
        <p:txBody>
          <a:bodyPr wrap="square">
            <a:spAutoFit/>
          </a:bodyPr>
          <a:lstStyle/>
          <a:p>
            <a:pPr algn="just"/>
            <a:r>
              <a:rPr lang="en-US" sz="1600" dirty="0">
                <a:solidFill>
                  <a:srgbClr val="000000"/>
                </a:solidFill>
              </a:rPr>
              <a:t>A TCP connection is established in three steps:</a:t>
            </a:r>
          </a:p>
          <a:p>
            <a:pPr marL="342900" indent="-342900" algn="just">
              <a:buFont typeface="+mj-lt"/>
              <a:buAutoNum type="arabicPeriod"/>
            </a:pPr>
            <a:r>
              <a:rPr lang="en-US" sz="1600" dirty="0">
                <a:solidFill>
                  <a:srgbClr val="000000"/>
                </a:solidFill>
              </a:rPr>
              <a:t>The </a:t>
            </a:r>
            <a:r>
              <a:rPr lang="en-US" sz="1600" b="1" dirty="0">
                <a:solidFill>
                  <a:srgbClr val="000000"/>
                </a:solidFill>
              </a:rPr>
              <a:t>initiating client requests </a:t>
            </a:r>
            <a:r>
              <a:rPr lang="en-US" sz="1600" dirty="0">
                <a:solidFill>
                  <a:srgbClr val="000000"/>
                </a:solidFill>
              </a:rPr>
              <a:t>a client-to-server communication session with the server.</a:t>
            </a:r>
          </a:p>
          <a:p>
            <a:pPr marL="342900" indent="-342900" algn="just">
              <a:buFont typeface="+mj-lt"/>
              <a:buAutoNum type="arabicPeriod"/>
            </a:pPr>
            <a:r>
              <a:rPr lang="en-US" sz="1600" dirty="0">
                <a:solidFill>
                  <a:srgbClr val="000000"/>
                </a:solidFill>
              </a:rPr>
              <a:t>The </a:t>
            </a:r>
            <a:r>
              <a:rPr lang="en-US" sz="1600" b="1" dirty="0">
                <a:solidFill>
                  <a:srgbClr val="000000"/>
                </a:solidFill>
              </a:rPr>
              <a:t>server acknowledges </a:t>
            </a:r>
            <a:r>
              <a:rPr lang="en-US" sz="1600" dirty="0">
                <a:solidFill>
                  <a:srgbClr val="000000"/>
                </a:solidFill>
              </a:rPr>
              <a:t>the client-to-server communication session and requests a server-to-client communication session.</a:t>
            </a:r>
          </a:p>
          <a:p>
            <a:pPr marL="342900" indent="-342900" algn="just">
              <a:buFont typeface="+mj-lt"/>
              <a:buAutoNum type="arabicPeriod"/>
            </a:pPr>
            <a:r>
              <a:rPr lang="en-US" sz="1600" dirty="0">
                <a:solidFill>
                  <a:srgbClr val="000000"/>
                </a:solidFill>
              </a:rPr>
              <a:t>The </a:t>
            </a:r>
            <a:r>
              <a:rPr lang="en-US" sz="1600" b="1" dirty="0">
                <a:solidFill>
                  <a:srgbClr val="000000"/>
                </a:solidFill>
              </a:rPr>
              <a:t>initiating client acknowledges</a:t>
            </a:r>
            <a:r>
              <a:rPr lang="en-US" sz="1600" dirty="0">
                <a:solidFill>
                  <a:srgbClr val="000000"/>
                </a:solidFill>
              </a:rPr>
              <a:t> the server-to-client communication session.</a:t>
            </a:r>
          </a:p>
        </p:txBody>
      </p:sp>
    </p:spTree>
    <p:extLst>
      <p:ext uri="{BB962C8B-B14F-4D97-AF65-F5344CB8AC3E}">
        <p14:creationId xmlns:p14="http://schemas.microsoft.com/office/powerpoint/2010/main" val="3224511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8188831" cy="3467577"/>
          </a:xfrm>
        </p:spPr>
        <p:txBody>
          <a:bodyPr>
            <a:noAutofit/>
          </a:bodyPr>
          <a:lstStyle/>
          <a:p>
            <a:pPr marL="0" indent="0">
              <a:buNone/>
            </a:pPr>
            <a:r>
              <a:rPr lang="en-US" sz="2000" dirty="0">
                <a:solidFill>
                  <a:srgbClr val="000000"/>
                </a:solidFill>
              </a:rPr>
              <a:t>Terminating a TCP session uses the following four-way exchange process</a:t>
            </a:r>
            <a:endParaRPr lang="en-US" sz="2000" b="1" dirty="0">
              <a:solidFill>
                <a:srgbClr val="000000"/>
              </a:solidFill>
            </a:endParaRPr>
          </a:p>
        </p:txBody>
      </p:sp>
      <p:pic>
        <p:nvPicPr>
          <p:cNvPr id="5" name="Picture 4">
            <a:extLst>
              <a:ext uri="{FF2B5EF4-FFF2-40B4-BE49-F238E27FC236}">
                <a16:creationId xmlns:a16="http://schemas.microsoft.com/office/drawing/2014/main" id="{554ACE9D-11E7-4D60-AB2E-2358C9266848}"/>
              </a:ext>
            </a:extLst>
          </p:cNvPr>
          <p:cNvPicPr>
            <a:picLocks noChangeAspect="1"/>
          </p:cNvPicPr>
          <p:nvPr/>
        </p:nvPicPr>
        <p:blipFill>
          <a:blip r:embed="rId3"/>
          <a:stretch>
            <a:fillRect/>
          </a:stretch>
        </p:blipFill>
        <p:spPr>
          <a:xfrm>
            <a:off x="498940" y="2327164"/>
            <a:ext cx="6271894" cy="3150399"/>
          </a:xfrm>
          <a:prstGeom prst="rect">
            <a:avLst/>
          </a:prstGeom>
        </p:spPr>
      </p:pic>
      <p:pic>
        <p:nvPicPr>
          <p:cNvPr id="8" name="Picture 7">
            <a:extLst>
              <a:ext uri="{FF2B5EF4-FFF2-40B4-BE49-F238E27FC236}">
                <a16:creationId xmlns:a16="http://schemas.microsoft.com/office/drawing/2014/main" id="{D3309F30-99E1-4410-AF71-F035F5E462F1}"/>
              </a:ext>
            </a:extLst>
          </p:cNvPr>
          <p:cNvPicPr>
            <a:picLocks noChangeAspect="1"/>
          </p:cNvPicPr>
          <p:nvPr/>
        </p:nvPicPr>
        <p:blipFill>
          <a:blip r:embed="rId4"/>
          <a:stretch>
            <a:fillRect/>
          </a:stretch>
        </p:blipFill>
        <p:spPr>
          <a:xfrm>
            <a:off x="8059352" y="1246636"/>
            <a:ext cx="3901621" cy="4314631"/>
          </a:xfrm>
          <a:prstGeom prst="rect">
            <a:avLst/>
          </a:prstGeom>
        </p:spPr>
      </p:pic>
    </p:spTree>
    <p:extLst>
      <p:ext uri="{BB962C8B-B14F-4D97-AF65-F5344CB8AC3E}">
        <p14:creationId xmlns:p14="http://schemas.microsoft.com/office/powerpoint/2010/main" val="3475503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6237723" cy="3467577"/>
          </a:xfrm>
        </p:spPr>
        <p:txBody>
          <a:bodyPr>
            <a:noAutofit/>
          </a:bodyPr>
          <a:lstStyle/>
          <a:p>
            <a:pPr marL="0" indent="0">
              <a:buNone/>
            </a:pPr>
            <a:r>
              <a:rPr lang="en-US" sz="2000" b="1" dirty="0">
                <a:solidFill>
                  <a:srgbClr val="000000"/>
                </a:solidFill>
              </a:rPr>
              <a:t>TCP SYN Flood Attack</a:t>
            </a:r>
          </a:p>
        </p:txBody>
      </p:sp>
      <p:pic>
        <p:nvPicPr>
          <p:cNvPr id="6" name="Picture 5">
            <a:extLst>
              <a:ext uri="{FF2B5EF4-FFF2-40B4-BE49-F238E27FC236}">
                <a16:creationId xmlns:a16="http://schemas.microsoft.com/office/drawing/2014/main" id="{81C7EC66-C2E0-45E6-A930-D4C50B26E5CB}"/>
              </a:ext>
            </a:extLst>
          </p:cNvPr>
          <p:cNvPicPr>
            <a:picLocks noChangeAspect="1"/>
          </p:cNvPicPr>
          <p:nvPr/>
        </p:nvPicPr>
        <p:blipFill>
          <a:blip r:embed="rId3"/>
          <a:stretch>
            <a:fillRect/>
          </a:stretch>
        </p:blipFill>
        <p:spPr>
          <a:xfrm>
            <a:off x="347976" y="1850123"/>
            <a:ext cx="5869868" cy="3753471"/>
          </a:xfrm>
          <a:prstGeom prst="rect">
            <a:avLst/>
          </a:prstGeom>
        </p:spPr>
      </p:pic>
      <p:sp>
        <p:nvSpPr>
          <p:cNvPr id="3" name="Rectangle 2"/>
          <p:cNvSpPr/>
          <p:nvPr/>
        </p:nvSpPr>
        <p:spPr>
          <a:xfrm>
            <a:off x="5956220" y="1311501"/>
            <a:ext cx="6096000" cy="2031325"/>
          </a:xfrm>
          <a:prstGeom prst="rect">
            <a:avLst/>
          </a:prstGeom>
        </p:spPr>
        <p:txBody>
          <a:bodyPr>
            <a:spAutoFit/>
          </a:bodyPr>
          <a:lstStyle/>
          <a:p>
            <a:pPr algn="just"/>
            <a:r>
              <a:rPr lang="en-US" b="1" dirty="0">
                <a:solidFill>
                  <a:srgbClr val="000000"/>
                </a:solidFill>
              </a:rPr>
              <a:t>TCP session hijacking</a:t>
            </a:r>
            <a:r>
              <a:rPr lang="en-US" dirty="0">
                <a:solidFill>
                  <a:srgbClr val="000000"/>
                </a:solidFill>
              </a:rPr>
              <a:t> is another TCP vulnerability. Although difficult to conduct, a threat actor takes over an already-authenticated host as it communicates with the target. The threat actor must spoof the IP address of one host, predict the next sequence number, and send an ACK to the other host. If successful, the threat actor could send, but not receive, data from the target device.</a:t>
            </a:r>
          </a:p>
        </p:txBody>
      </p:sp>
    </p:spTree>
    <p:extLst>
      <p:ext uri="{BB962C8B-B14F-4D97-AF65-F5344CB8AC3E}">
        <p14:creationId xmlns:p14="http://schemas.microsoft.com/office/powerpoint/2010/main" val="2112769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5627429" cy="3467577"/>
          </a:xfrm>
        </p:spPr>
        <p:txBody>
          <a:bodyPr>
            <a:noAutofit/>
          </a:bodyPr>
          <a:lstStyle/>
          <a:p>
            <a:pPr algn="just">
              <a:buFont typeface="Wingdings" panose="05000000000000000000" pitchFamily="2" charset="2"/>
              <a:buChar char="q"/>
            </a:pPr>
            <a:r>
              <a:rPr lang="en-US" sz="1800" dirty="0">
                <a:solidFill>
                  <a:srgbClr val="000000"/>
                </a:solidFill>
              </a:rPr>
              <a:t>UDP is commonly used by DNS, TFTP, NFS, and SNMP. </a:t>
            </a:r>
          </a:p>
          <a:p>
            <a:pPr algn="just">
              <a:buFont typeface="Wingdings" panose="05000000000000000000" pitchFamily="2" charset="2"/>
              <a:buChar char="q"/>
            </a:pPr>
            <a:r>
              <a:rPr lang="en-US" sz="1800" dirty="0">
                <a:solidFill>
                  <a:srgbClr val="000000"/>
                </a:solidFill>
              </a:rPr>
              <a:t>It is also used with real-time applications such as media streaming or VoIP. </a:t>
            </a:r>
          </a:p>
          <a:p>
            <a:pPr algn="just">
              <a:buFont typeface="Wingdings" panose="05000000000000000000" pitchFamily="2" charset="2"/>
              <a:buChar char="q"/>
            </a:pPr>
            <a:r>
              <a:rPr lang="en-US" sz="1800" dirty="0">
                <a:solidFill>
                  <a:srgbClr val="000000"/>
                </a:solidFill>
              </a:rPr>
              <a:t>UDP is a connectionless transport layer protocol. </a:t>
            </a:r>
          </a:p>
          <a:p>
            <a:pPr algn="just">
              <a:buFont typeface="Wingdings" panose="05000000000000000000" pitchFamily="2" charset="2"/>
              <a:buChar char="q"/>
            </a:pPr>
            <a:r>
              <a:rPr lang="en-US" sz="1800" dirty="0">
                <a:solidFill>
                  <a:srgbClr val="000000"/>
                </a:solidFill>
              </a:rPr>
              <a:t>It has much lower overhead than TCP because it is not connection-oriented and does not offer the sophisticated retransmission, sequencing, and flow control mechanisms that provide reliability. </a:t>
            </a:r>
          </a:p>
          <a:p>
            <a:pPr algn="just">
              <a:buFont typeface="Wingdings" panose="05000000000000000000" pitchFamily="2" charset="2"/>
              <a:buChar char="q"/>
            </a:pPr>
            <a:r>
              <a:rPr lang="en-US" sz="1800" dirty="0">
                <a:solidFill>
                  <a:srgbClr val="000000"/>
                </a:solidFill>
              </a:rPr>
              <a:t>These reliability functions are not provided by the transport layer protocol and must be implemented elsewhere if required.</a:t>
            </a:r>
          </a:p>
          <a:p>
            <a:pPr algn="just">
              <a:buFont typeface="Wingdings" panose="05000000000000000000" pitchFamily="2" charset="2"/>
              <a:buChar char="q"/>
            </a:pPr>
            <a:r>
              <a:rPr lang="en-US" sz="1800" dirty="0">
                <a:solidFill>
                  <a:srgbClr val="000000"/>
                </a:solidFill>
              </a:rPr>
              <a:t>The low overhead of UDP makes it very desirable for protocols that make simple request and reply transactions. </a:t>
            </a:r>
          </a:p>
          <a:p>
            <a:pPr algn="just">
              <a:buFont typeface="Wingdings" panose="05000000000000000000" pitchFamily="2" charset="2"/>
              <a:buChar char="q"/>
            </a:pPr>
            <a:endParaRPr lang="en-US" sz="2000" dirty="0">
              <a:solidFill>
                <a:srgbClr val="000000"/>
              </a:solidFill>
            </a:endParaRPr>
          </a:p>
        </p:txBody>
      </p:sp>
      <p:pic>
        <p:nvPicPr>
          <p:cNvPr id="4" name="Picture 3">
            <a:extLst>
              <a:ext uri="{FF2B5EF4-FFF2-40B4-BE49-F238E27FC236}">
                <a16:creationId xmlns:a16="http://schemas.microsoft.com/office/drawing/2014/main" id="{1FA03D00-4F5E-4234-A523-3292516E8770}"/>
              </a:ext>
            </a:extLst>
          </p:cNvPr>
          <p:cNvPicPr>
            <a:picLocks noChangeAspect="1"/>
          </p:cNvPicPr>
          <p:nvPr/>
        </p:nvPicPr>
        <p:blipFill>
          <a:blip r:embed="rId3"/>
          <a:stretch>
            <a:fillRect/>
          </a:stretch>
        </p:blipFill>
        <p:spPr>
          <a:xfrm>
            <a:off x="8382771" y="1215686"/>
            <a:ext cx="3671390" cy="1993450"/>
          </a:xfrm>
          <a:prstGeom prst="rect">
            <a:avLst/>
          </a:prstGeom>
        </p:spPr>
      </p:pic>
      <p:pic>
        <p:nvPicPr>
          <p:cNvPr id="5" name="Picture 4">
            <a:extLst>
              <a:ext uri="{FF2B5EF4-FFF2-40B4-BE49-F238E27FC236}">
                <a16:creationId xmlns:a16="http://schemas.microsoft.com/office/drawing/2014/main" id="{2E0E2795-E731-4180-A589-E5F5879F945B}"/>
              </a:ext>
            </a:extLst>
          </p:cNvPr>
          <p:cNvPicPr>
            <a:picLocks noChangeAspect="1"/>
          </p:cNvPicPr>
          <p:nvPr/>
        </p:nvPicPr>
        <p:blipFill>
          <a:blip r:embed="rId4"/>
          <a:stretch>
            <a:fillRect/>
          </a:stretch>
        </p:blipFill>
        <p:spPr>
          <a:xfrm>
            <a:off x="5813804" y="3359389"/>
            <a:ext cx="6240356" cy="2085637"/>
          </a:xfrm>
          <a:prstGeom prst="rect">
            <a:avLst/>
          </a:prstGeom>
        </p:spPr>
      </p:pic>
    </p:spTree>
    <p:extLst>
      <p:ext uri="{BB962C8B-B14F-4D97-AF65-F5344CB8AC3E}">
        <p14:creationId xmlns:p14="http://schemas.microsoft.com/office/powerpoint/2010/main" val="4212915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TCP and UDP 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607638" cy="3467577"/>
          </a:xfrm>
        </p:spPr>
        <p:txBody>
          <a:bodyPr>
            <a:noAutofit/>
          </a:bodyPr>
          <a:lstStyle/>
          <a:p>
            <a:pPr algn="just">
              <a:buFont typeface="Wingdings" panose="05000000000000000000" pitchFamily="2" charset="2"/>
              <a:buChar char="q"/>
            </a:pPr>
            <a:r>
              <a:rPr lang="en-US" sz="1800" dirty="0">
                <a:solidFill>
                  <a:srgbClr val="000000"/>
                </a:solidFill>
              </a:rPr>
              <a:t>UDP is not protected by any encryption. </a:t>
            </a:r>
            <a:r>
              <a:rPr lang="en-US" sz="1800" b="1" i="1" dirty="0">
                <a:solidFill>
                  <a:srgbClr val="000000"/>
                </a:solidFill>
              </a:rPr>
              <a:t>You can add encryption to UDP, but it is not available by default</a:t>
            </a:r>
            <a:r>
              <a:rPr lang="en-US" sz="1800" dirty="0">
                <a:solidFill>
                  <a:srgbClr val="000000"/>
                </a:solidFill>
              </a:rPr>
              <a:t>. </a:t>
            </a:r>
          </a:p>
          <a:p>
            <a:pPr algn="just">
              <a:buFont typeface="Wingdings" panose="05000000000000000000" pitchFamily="2" charset="2"/>
              <a:buChar char="q"/>
            </a:pPr>
            <a:r>
              <a:rPr lang="en-US" sz="1800" dirty="0">
                <a:solidFill>
                  <a:srgbClr val="000000"/>
                </a:solidFill>
              </a:rPr>
              <a:t>The lack of encryption means that anyone can see the traffic, change it, and send it on to its destination.</a:t>
            </a:r>
          </a:p>
          <a:p>
            <a:pPr algn="just">
              <a:buFont typeface="Wingdings" panose="05000000000000000000" pitchFamily="2" charset="2"/>
              <a:buChar char="q"/>
            </a:pPr>
            <a:endParaRPr lang="en-US" sz="1800" b="1" dirty="0">
              <a:solidFill>
                <a:srgbClr val="000000"/>
              </a:solidFill>
            </a:endParaRPr>
          </a:p>
          <a:p>
            <a:pPr algn="just">
              <a:buFont typeface="Wingdings" panose="05000000000000000000" pitchFamily="2" charset="2"/>
              <a:buChar char="q"/>
            </a:pPr>
            <a:r>
              <a:rPr lang="en-US" sz="1800" b="1" dirty="0">
                <a:solidFill>
                  <a:srgbClr val="000000"/>
                </a:solidFill>
              </a:rPr>
              <a:t>UDP Flood Attacks: </a:t>
            </a:r>
          </a:p>
          <a:p>
            <a:pPr lvl="1" algn="just">
              <a:buFont typeface="Wingdings" panose="05000000000000000000" pitchFamily="2" charset="2"/>
              <a:buChar char="q"/>
            </a:pPr>
            <a:r>
              <a:rPr lang="en-US" sz="1400" dirty="0">
                <a:solidFill>
                  <a:srgbClr val="000000"/>
                </a:solidFill>
              </a:rPr>
              <a:t>The threat actor uses a tool like UDP Unicorn or Low Orbit Ion Cannon to send a flood of UDP packets, often from a spoofed host, to a server on the subnet. </a:t>
            </a:r>
          </a:p>
          <a:p>
            <a:pPr lvl="1" algn="just">
              <a:buFont typeface="Wingdings" panose="05000000000000000000" pitchFamily="2" charset="2"/>
              <a:buChar char="q"/>
            </a:pPr>
            <a:r>
              <a:rPr lang="en-US" sz="1400" dirty="0">
                <a:solidFill>
                  <a:srgbClr val="000000"/>
                </a:solidFill>
              </a:rPr>
              <a:t>The program will sweep through all the known ports trying to find closed ports. </a:t>
            </a:r>
          </a:p>
          <a:p>
            <a:pPr lvl="1" algn="just">
              <a:buFont typeface="Wingdings" panose="05000000000000000000" pitchFamily="2" charset="2"/>
              <a:buChar char="q"/>
            </a:pPr>
            <a:r>
              <a:rPr lang="en-US" sz="1400" dirty="0">
                <a:solidFill>
                  <a:srgbClr val="000000"/>
                </a:solidFill>
              </a:rPr>
              <a:t>This will cause the server to reply with an ICMP port unreachable message. </a:t>
            </a:r>
          </a:p>
          <a:p>
            <a:pPr lvl="1" algn="just">
              <a:buFont typeface="Wingdings" panose="05000000000000000000" pitchFamily="2" charset="2"/>
              <a:buChar char="q"/>
            </a:pPr>
            <a:r>
              <a:rPr lang="en-US" sz="1400" dirty="0">
                <a:solidFill>
                  <a:srgbClr val="000000"/>
                </a:solidFill>
              </a:rPr>
              <a:t>Because there are many closed ports on the server, this creates a lot of traffic on the segment, which uses up most of the bandwidth. </a:t>
            </a:r>
          </a:p>
          <a:p>
            <a:pPr lvl="1" algn="just">
              <a:buFont typeface="Wingdings" panose="05000000000000000000" pitchFamily="2" charset="2"/>
              <a:buChar char="q"/>
            </a:pPr>
            <a:r>
              <a:rPr lang="en-US" sz="1400" dirty="0">
                <a:solidFill>
                  <a:srgbClr val="000000"/>
                </a:solidFill>
              </a:rPr>
              <a:t>The result is very similar to a </a:t>
            </a:r>
            <a:r>
              <a:rPr lang="en-US" sz="1400" dirty="0" err="1">
                <a:solidFill>
                  <a:srgbClr val="000000"/>
                </a:solidFill>
              </a:rPr>
              <a:t>DoS</a:t>
            </a:r>
            <a:r>
              <a:rPr lang="en-US" sz="1400" dirty="0">
                <a:solidFill>
                  <a:srgbClr val="000000"/>
                </a:solidFill>
              </a:rPr>
              <a:t> attack.</a:t>
            </a:r>
          </a:p>
          <a:p>
            <a:pPr algn="just">
              <a:buFont typeface="Wingdings" panose="05000000000000000000" pitchFamily="2" charset="2"/>
              <a:buChar char="q"/>
            </a:pPr>
            <a:endParaRPr lang="en-US" sz="1800" dirty="0">
              <a:solidFill>
                <a:srgbClr val="000000"/>
              </a:solidFill>
            </a:endParaRPr>
          </a:p>
        </p:txBody>
      </p:sp>
    </p:spTree>
    <p:extLst>
      <p:ext uri="{BB962C8B-B14F-4D97-AF65-F5344CB8AC3E}">
        <p14:creationId xmlns:p14="http://schemas.microsoft.com/office/powerpoint/2010/main" val="11093848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800" dirty="0">
                <a:solidFill>
                  <a:srgbClr val="000000"/>
                </a:solidFill>
              </a:rPr>
              <a:t>Hosts broadcast an ARP Request to other hosts on the segment to determine the MAC address of a host with a particular IP address. The host with the matching IP address in the ARP Request sends an ARP Reply.</a:t>
            </a:r>
          </a:p>
          <a:p>
            <a:pPr algn="just">
              <a:buFont typeface="Wingdings" panose="05000000000000000000" pitchFamily="2" charset="2"/>
              <a:buChar char="q"/>
            </a:pPr>
            <a:r>
              <a:rPr lang="en-US" sz="1800" dirty="0">
                <a:solidFill>
                  <a:srgbClr val="000000"/>
                </a:solidFill>
              </a:rPr>
              <a:t>Any client can send an unsolicited ARP Reply called a “gratuitous ARP.” When a host sends a gratuitous ARP, other hosts on the subnet store the MAC address and IP address contained in the gratuitous ARP in their ARP tables.</a:t>
            </a:r>
            <a:endParaRPr lang="en-US" sz="1800" b="1" dirty="0">
              <a:solidFill>
                <a:srgbClr val="000000"/>
              </a:solidFill>
            </a:endParaRPr>
          </a:p>
          <a:p>
            <a:pPr algn="just">
              <a:buFont typeface="Wingdings" panose="05000000000000000000" pitchFamily="2" charset="2"/>
              <a:buChar char="q"/>
            </a:pPr>
            <a:r>
              <a:rPr lang="en-US" sz="1800" b="1" dirty="0">
                <a:solidFill>
                  <a:srgbClr val="000000"/>
                </a:solidFill>
              </a:rPr>
              <a:t>This feature of ARP also means that any host can claim to be the owner of any IP or MAC. A threat actor can poison the ARP cache of devices on the local network, creating an MITM attack to redirect traffic. </a:t>
            </a:r>
          </a:p>
          <a:p>
            <a:pPr algn="just">
              <a:buFont typeface="Wingdings" panose="05000000000000000000" pitchFamily="2" charset="2"/>
              <a:buChar char="q"/>
            </a:pPr>
            <a:endParaRPr lang="en-US" sz="1800" b="1" dirty="0">
              <a:solidFill>
                <a:srgbClr val="000000"/>
              </a:solidFill>
            </a:endParaRPr>
          </a:p>
          <a:p>
            <a:pPr algn="just">
              <a:buFont typeface="Wingdings" panose="05000000000000000000" pitchFamily="2" charset="2"/>
              <a:buChar char="q"/>
            </a:pPr>
            <a:r>
              <a:rPr lang="en-US" sz="1800" b="1" dirty="0">
                <a:solidFill>
                  <a:srgbClr val="000000"/>
                </a:solidFill>
              </a:rPr>
              <a:t>ARP cache poisoning </a:t>
            </a:r>
            <a:r>
              <a:rPr lang="en-US" sz="1800" dirty="0">
                <a:solidFill>
                  <a:srgbClr val="000000"/>
                </a:solidFill>
              </a:rPr>
              <a:t>can be used to launch various man-in-the-middle attacks.</a:t>
            </a:r>
          </a:p>
          <a:p>
            <a:pPr lvl="1" algn="just">
              <a:buFont typeface="Wingdings" panose="05000000000000000000" pitchFamily="2" charset="2"/>
              <a:buChar char="q"/>
            </a:pPr>
            <a:r>
              <a:rPr lang="en-US" sz="1400" dirty="0">
                <a:solidFill>
                  <a:srgbClr val="000000"/>
                </a:solidFill>
              </a:rPr>
              <a:t>PC-A requires the MAC address of its default gateway (R1); therefore, it sends an ARP Request for the MAC address of 192.168.10.1.</a:t>
            </a:r>
          </a:p>
          <a:p>
            <a:pPr lvl="1" algn="just">
              <a:buFont typeface="Wingdings" panose="05000000000000000000" pitchFamily="2" charset="2"/>
              <a:buChar char="q"/>
            </a:pPr>
            <a:r>
              <a:rPr lang="en-US" sz="1400" dirty="0">
                <a:solidFill>
                  <a:srgbClr val="000000"/>
                </a:solidFill>
              </a:rPr>
              <a:t>R1 updates its ARP cache with the IP and MAC addresses of PC-A. R1 sends an ARP Reply to PC-A, which then updates its ARP cache with the IP and MAC addresses of R1.</a:t>
            </a:r>
          </a:p>
          <a:p>
            <a:pPr lvl="1" algn="just">
              <a:buFont typeface="Wingdings" panose="05000000000000000000" pitchFamily="2" charset="2"/>
              <a:buChar char="q"/>
            </a:pPr>
            <a:r>
              <a:rPr lang="en-US" sz="1400" dirty="0">
                <a:solidFill>
                  <a:srgbClr val="000000"/>
                </a:solidFill>
              </a:rPr>
              <a:t>The threat actor sends two spoofed gratuitous ARP Replies using its own MAC address for the indicated destination IP addresses. PC-A updates its ARP cache with its default gateway which is now pointing to the threat actor’s host MAC address. R1 also updates its ARP cache with the IP address of PC-A pointing to the threat actor’s MAC address.</a:t>
            </a:r>
          </a:p>
          <a:p>
            <a:pPr lvl="1" algn="just">
              <a:buFont typeface="Wingdings" panose="05000000000000000000" pitchFamily="2" charset="2"/>
              <a:buChar char="q"/>
            </a:pPr>
            <a:r>
              <a:rPr lang="en-US" sz="1400" dirty="0">
                <a:solidFill>
                  <a:srgbClr val="000000"/>
                </a:solidFill>
              </a:rPr>
              <a:t>The ARP poisoning attack can be passive or active. Passive ARP poisoning is where threat actors steal confidential information. Active ARP poisoning is where threat actors modify data in transit or inject malicious data.</a:t>
            </a:r>
          </a:p>
          <a:p>
            <a:pPr algn="just">
              <a:buFont typeface="Wingdings" panose="05000000000000000000" pitchFamily="2" charset="2"/>
              <a:buChar char="q"/>
            </a:pPr>
            <a:endParaRPr lang="en-US" sz="1400" dirty="0">
              <a:solidFill>
                <a:srgbClr val="000000"/>
              </a:solidFill>
            </a:endParaRPr>
          </a:p>
          <a:p>
            <a:pPr algn="just">
              <a:buFont typeface="Wingdings" panose="05000000000000000000" pitchFamily="2" charset="2"/>
              <a:buChar char="q"/>
            </a:pPr>
            <a:endParaRPr lang="en-US" sz="1800" b="1" dirty="0">
              <a:solidFill>
                <a:srgbClr val="000000"/>
              </a:solidFill>
            </a:endParaRPr>
          </a:p>
        </p:txBody>
      </p:sp>
    </p:spTree>
    <p:extLst>
      <p:ext uri="{BB962C8B-B14F-4D97-AF65-F5344CB8AC3E}">
        <p14:creationId xmlns:p14="http://schemas.microsoft.com/office/powerpoint/2010/main" val="2884171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graphicFrame>
        <p:nvGraphicFramePr>
          <p:cNvPr id="4" name="Table 3">
            <a:extLst>
              <a:ext uri="{FF2B5EF4-FFF2-40B4-BE49-F238E27FC236}">
                <a16:creationId xmlns:a16="http://schemas.microsoft.com/office/drawing/2014/main" id="{9D5F923B-F118-014E-87E4-D0C1E311086E}"/>
              </a:ext>
            </a:extLst>
          </p:cNvPr>
          <p:cNvGraphicFramePr>
            <a:graphicFrameLocks noGrp="1"/>
          </p:cNvGraphicFramePr>
          <p:nvPr/>
        </p:nvGraphicFramePr>
        <p:xfrm>
          <a:off x="3979680" y="2405845"/>
          <a:ext cx="8088070" cy="2758440"/>
        </p:xfrm>
        <a:graphic>
          <a:graphicData uri="http://schemas.openxmlformats.org/drawingml/2006/table">
            <a:tbl>
              <a:tblPr firstRow="1" bandRow="1">
                <a:tableStyleId>{5C22544A-7EE6-4342-B048-85BDC9FD1C3A}</a:tableStyleId>
              </a:tblPr>
              <a:tblGrid>
                <a:gridCol w="1967254">
                  <a:extLst>
                    <a:ext uri="{9D8B030D-6E8A-4147-A177-3AD203B41FA5}">
                      <a16:colId xmlns:a16="http://schemas.microsoft.com/office/drawing/2014/main" val="3957751790"/>
                    </a:ext>
                  </a:extLst>
                </a:gridCol>
                <a:gridCol w="6120816">
                  <a:extLst>
                    <a:ext uri="{9D8B030D-6E8A-4147-A177-3AD203B41FA5}">
                      <a16:colId xmlns:a16="http://schemas.microsoft.com/office/drawing/2014/main" val="4255088830"/>
                    </a:ext>
                  </a:extLst>
                </a:gridCol>
              </a:tblGrid>
              <a:tr h="266566">
                <a:tc>
                  <a:txBody>
                    <a:bodyPr/>
                    <a:lstStyle/>
                    <a:p>
                      <a:pPr algn="l" fontAlgn="ctr"/>
                      <a:r>
                        <a:rPr lang="en-US" sz="1200" b="1" dirty="0">
                          <a:effectLst/>
                        </a:rPr>
                        <a:t>DNS Resolver Vulnerabilities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051490211"/>
                  </a:ext>
                </a:extLst>
              </a:tr>
              <a:tr h="594297">
                <a:tc>
                  <a:txBody>
                    <a:bodyPr/>
                    <a:lstStyle/>
                    <a:p>
                      <a:pPr fontAlgn="ctr"/>
                      <a:r>
                        <a:rPr lang="en-US" sz="1200" b="1" dirty="0">
                          <a:effectLst/>
                        </a:rPr>
                        <a:t>DNS cache poisoning attacks</a:t>
                      </a:r>
                      <a:endParaRPr lang="en-US" sz="1200" b="0" dirty="0">
                        <a:effectLst/>
                      </a:endParaRPr>
                    </a:p>
                  </a:txBody>
                  <a:tcPr marL="47625" marR="47625" marT="47625" marB="47625" anchor="ctr"/>
                </a:tc>
                <a:tc>
                  <a:txBody>
                    <a:bodyPr/>
                    <a:lstStyle/>
                    <a:p>
                      <a:pPr fontAlgn="ctr"/>
                      <a:r>
                        <a:rPr lang="en-US" sz="1200" b="0" dirty="0">
                          <a:effectLst/>
                        </a:rPr>
                        <a:t>Threat actors send spoofed, falsified record resource (RR) information to a DNS resolver to redirect users from legitimate sites to malicious sites. DNS cache poisoning attacks can all be used to inform the DNS resolver to use a malicious name server that is providing RR information for malicious activities.</a:t>
                      </a:r>
                    </a:p>
                  </a:txBody>
                  <a:tcPr marL="47625" marR="47625" marT="47625" marB="47625" anchor="ctr"/>
                </a:tc>
                <a:extLst>
                  <a:ext uri="{0D108BD9-81ED-4DB2-BD59-A6C34878D82A}">
                    <a16:rowId xmlns:a16="http://schemas.microsoft.com/office/drawing/2014/main" val="2396605549"/>
                  </a:ext>
                </a:extLst>
              </a:tr>
              <a:tr h="725754">
                <a:tc>
                  <a:txBody>
                    <a:bodyPr/>
                    <a:lstStyle/>
                    <a:p>
                      <a:pPr fontAlgn="ctr"/>
                      <a:r>
                        <a:rPr lang="en-US" sz="1200" b="1" dirty="0">
                          <a:effectLst/>
                        </a:rPr>
                        <a:t>DNS amplification and reflection attacks</a:t>
                      </a:r>
                      <a:endParaRPr lang="en-US" sz="1200" b="0" dirty="0">
                        <a:effectLst/>
                      </a:endParaRPr>
                    </a:p>
                  </a:txBody>
                  <a:tcPr marL="47625" marR="47625" marT="47625" marB="47625" anchor="ctr"/>
                </a:tc>
                <a:tc>
                  <a:txBody>
                    <a:bodyPr/>
                    <a:lstStyle/>
                    <a:p>
                      <a:pPr fontAlgn="ctr"/>
                      <a:r>
                        <a:rPr lang="en-US" sz="1200" b="0" dirty="0">
                          <a:effectLst/>
                        </a:rPr>
                        <a:t>Threat actors use DoS or DDoS attacks on DNS open resolvers to increase the volume of attacks and to hide the true source of an attack. Threat actors send DNS messages to the open resolvers using the IP address of a target host. These attacks are possible because the open resolver will respond to queries from anyone asking a question.</a:t>
                      </a:r>
                    </a:p>
                  </a:txBody>
                  <a:tcPr marL="47625" marR="47625" marT="47625" marB="47625" anchor="ctr"/>
                </a:tc>
                <a:extLst>
                  <a:ext uri="{0D108BD9-81ED-4DB2-BD59-A6C34878D82A}">
                    <a16:rowId xmlns:a16="http://schemas.microsoft.com/office/drawing/2014/main" val="2612989220"/>
                  </a:ext>
                </a:extLst>
              </a:tr>
              <a:tr h="594297">
                <a:tc>
                  <a:txBody>
                    <a:bodyPr/>
                    <a:lstStyle/>
                    <a:p>
                      <a:pPr fontAlgn="ctr"/>
                      <a:r>
                        <a:rPr lang="en-US" sz="1200" b="1" dirty="0">
                          <a:effectLst/>
                        </a:rPr>
                        <a:t>DNS resource utilization attacks</a:t>
                      </a:r>
                      <a:endParaRPr lang="en-US" sz="1200" b="0" dirty="0">
                        <a:effectLst/>
                      </a:endParaRPr>
                    </a:p>
                  </a:txBody>
                  <a:tcPr marL="47625" marR="47625" marT="47625" marB="47625" anchor="ctr"/>
                </a:tc>
                <a:tc>
                  <a:txBody>
                    <a:bodyPr/>
                    <a:lstStyle/>
                    <a:p>
                      <a:pPr fontAlgn="ctr"/>
                      <a:r>
                        <a:rPr lang="en-US" sz="1200" b="0" dirty="0">
                          <a:effectLst/>
                        </a:rPr>
                        <a:t>A DoS attack that consumes the resources of the DNS open resolvers. This DoS attack consumes all the available resources to negatively affect the operations of the DNS open resolver. The impact of this DoS attack may require the DNS open resolver to be rebooted or services to be stopped and restarted.</a:t>
                      </a:r>
                    </a:p>
                  </a:txBody>
                  <a:tcPr marL="47625" marR="47625" marT="47625" marB="47625" anchor="ctr"/>
                </a:tc>
                <a:extLst>
                  <a:ext uri="{0D108BD9-81ED-4DB2-BD59-A6C34878D82A}">
                    <a16:rowId xmlns:a16="http://schemas.microsoft.com/office/drawing/2014/main" val="591442658"/>
                  </a:ext>
                </a:extLst>
              </a:tr>
            </a:tbl>
          </a:graphicData>
        </a:graphic>
      </p:graphicFrame>
      <p:sp>
        <p:nvSpPr>
          <p:cNvPr id="3" name="Rectangle 2"/>
          <p:cNvSpPr/>
          <p:nvPr/>
        </p:nvSpPr>
        <p:spPr>
          <a:xfrm>
            <a:off x="186375" y="2602598"/>
            <a:ext cx="3721666" cy="2800767"/>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attacks: A </a:t>
            </a:r>
            <a:r>
              <a:rPr lang="en-US" sz="1600" b="1" i="1" dirty="0">
                <a:solidFill>
                  <a:srgbClr val="000000"/>
                </a:solidFill>
              </a:rPr>
              <a:t>DNS open resolver answers queries from clients outside of its administrative domain</a:t>
            </a:r>
            <a:r>
              <a:rPr lang="en-US" sz="1600" dirty="0">
                <a:solidFill>
                  <a:srgbClr val="000000"/>
                </a:solidFill>
              </a:rPr>
              <a:t>. DNS open resolvers are vulnerable to multiple malicious activities.</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stealth attacks</a:t>
            </a:r>
          </a:p>
          <a:p>
            <a:pPr marL="358835" lvl="1" algn="just">
              <a:buFont typeface="Wingdings" panose="05000000000000000000" pitchFamily="2" charset="2"/>
              <a:buChar char="ü"/>
            </a:pPr>
            <a:r>
              <a:rPr lang="en-US" sz="1600" dirty="0">
                <a:solidFill>
                  <a:srgbClr val="000000"/>
                </a:solidFill>
              </a:rPr>
              <a:t>DNS domain shadowing attacks</a:t>
            </a:r>
          </a:p>
          <a:p>
            <a:pPr marL="358835" lvl="1" algn="just">
              <a:buFont typeface="Wingdings" panose="05000000000000000000" pitchFamily="2" charset="2"/>
              <a:buChar char="ü"/>
            </a:pPr>
            <a:r>
              <a:rPr lang="en-US" sz="1600" dirty="0">
                <a:solidFill>
                  <a:srgbClr val="000000"/>
                </a:solidFill>
              </a:rPr>
              <a:t>DNS tunneling attacks</a:t>
            </a:r>
          </a:p>
        </p:txBody>
      </p:sp>
    </p:spTree>
    <p:extLst>
      <p:ext uri="{BB962C8B-B14F-4D97-AF65-F5344CB8AC3E}">
        <p14:creationId xmlns:p14="http://schemas.microsoft.com/office/powerpoint/2010/main" val="19576125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sp>
        <p:nvSpPr>
          <p:cNvPr id="3" name="Rectangle 2"/>
          <p:cNvSpPr/>
          <p:nvPr/>
        </p:nvSpPr>
        <p:spPr>
          <a:xfrm>
            <a:off x="186375" y="2602598"/>
            <a:ext cx="3721666" cy="2062103"/>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attacks</a:t>
            </a:r>
          </a:p>
          <a:p>
            <a:pPr marL="358835" lvl="1" algn="just">
              <a:buFont typeface="Wingdings" panose="05000000000000000000" pitchFamily="2" charset="2"/>
              <a:buChar char="ü"/>
            </a:pPr>
            <a:r>
              <a:rPr lang="en-US" sz="1600" dirty="0">
                <a:solidFill>
                  <a:srgbClr val="000000"/>
                </a:solidFill>
              </a:rPr>
              <a:t>DNS stealth attacks: </a:t>
            </a:r>
            <a:r>
              <a:rPr lang="en-US" sz="1600" b="1" dirty="0">
                <a:solidFill>
                  <a:srgbClr val="000000"/>
                </a:solidFill>
              </a:rPr>
              <a:t>To hide their identity, threat actors also use the DNS stealth techniques</a:t>
            </a:r>
            <a:r>
              <a:rPr lang="en-US" sz="1600" dirty="0">
                <a:solidFill>
                  <a:srgbClr val="000000"/>
                </a:solidFill>
              </a:rPr>
              <a:t>.</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domain shadowing attacks</a:t>
            </a:r>
          </a:p>
          <a:p>
            <a:pPr marL="358835" lvl="1" algn="just">
              <a:buFont typeface="Wingdings" panose="05000000000000000000" pitchFamily="2" charset="2"/>
              <a:buChar char="ü"/>
            </a:pPr>
            <a:r>
              <a:rPr lang="en-US" sz="1600" dirty="0">
                <a:solidFill>
                  <a:srgbClr val="000000"/>
                </a:solidFill>
              </a:rPr>
              <a:t>DNS tunneling attacks</a:t>
            </a:r>
          </a:p>
        </p:txBody>
      </p:sp>
      <p:graphicFrame>
        <p:nvGraphicFramePr>
          <p:cNvPr id="6" name="Table 5">
            <a:extLst>
              <a:ext uri="{FF2B5EF4-FFF2-40B4-BE49-F238E27FC236}">
                <a16:creationId xmlns:a16="http://schemas.microsoft.com/office/drawing/2014/main" id="{F5F6B81B-E2E6-F34D-B87D-6D9B8AE94047}"/>
              </a:ext>
            </a:extLst>
          </p:cNvPr>
          <p:cNvGraphicFramePr>
            <a:graphicFrameLocks noGrp="1"/>
          </p:cNvGraphicFramePr>
          <p:nvPr/>
        </p:nvGraphicFramePr>
        <p:xfrm>
          <a:off x="3908041" y="2602598"/>
          <a:ext cx="8154463" cy="2727960"/>
        </p:xfrm>
        <a:graphic>
          <a:graphicData uri="http://schemas.openxmlformats.org/drawingml/2006/table">
            <a:tbl>
              <a:tblPr firstRow="1" bandRow="1">
                <a:tableStyleId>{5C22544A-7EE6-4342-B048-85BDC9FD1C3A}</a:tableStyleId>
              </a:tblPr>
              <a:tblGrid>
                <a:gridCol w="1568172">
                  <a:extLst>
                    <a:ext uri="{9D8B030D-6E8A-4147-A177-3AD203B41FA5}">
                      <a16:colId xmlns:a16="http://schemas.microsoft.com/office/drawing/2014/main" val="3926019934"/>
                    </a:ext>
                  </a:extLst>
                </a:gridCol>
                <a:gridCol w="6586291">
                  <a:extLst>
                    <a:ext uri="{9D8B030D-6E8A-4147-A177-3AD203B41FA5}">
                      <a16:colId xmlns:a16="http://schemas.microsoft.com/office/drawing/2014/main" val="251562899"/>
                    </a:ext>
                  </a:extLst>
                </a:gridCol>
              </a:tblGrid>
              <a:tr h="370840">
                <a:tc>
                  <a:txBody>
                    <a:bodyPr/>
                    <a:lstStyle/>
                    <a:p>
                      <a:pPr algn="ctr" fontAlgn="ctr"/>
                      <a:r>
                        <a:rPr lang="en-US" sz="1400" b="1" dirty="0">
                          <a:effectLst/>
                        </a:rPr>
                        <a:t>DNS Stealth Techniques</a:t>
                      </a:r>
                      <a:endParaRPr lang="en-US" sz="1400" dirty="0">
                        <a:effectLst/>
                      </a:endParaRPr>
                    </a:p>
                  </a:txBody>
                  <a:tcPr marL="47625" marR="47625" marT="47625" marB="47625" anchor="ctr"/>
                </a:tc>
                <a:tc>
                  <a:txBody>
                    <a:bodyPr/>
                    <a:lstStyle/>
                    <a:p>
                      <a:pPr algn="ctr" fontAlgn="ctr"/>
                      <a:r>
                        <a:rPr lang="en-US" sz="1400" b="1" dirty="0">
                          <a:effectLst/>
                        </a:rPr>
                        <a:t>Description</a:t>
                      </a:r>
                      <a:endParaRPr lang="en-US" sz="1400" dirty="0">
                        <a:effectLst/>
                      </a:endParaRPr>
                    </a:p>
                  </a:txBody>
                  <a:tcPr marL="47625" marR="47625" marT="47625" marB="47625" anchor="ctr"/>
                </a:tc>
                <a:extLst>
                  <a:ext uri="{0D108BD9-81ED-4DB2-BD59-A6C34878D82A}">
                    <a16:rowId xmlns:a16="http://schemas.microsoft.com/office/drawing/2014/main" val="637447233"/>
                  </a:ext>
                </a:extLst>
              </a:tr>
              <a:tr h="370840">
                <a:tc>
                  <a:txBody>
                    <a:bodyPr/>
                    <a:lstStyle/>
                    <a:p>
                      <a:pPr algn="just" fontAlgn="ctr"/>
                      <a:r>
                        <a:rPr lang="en-US" sz="1400" b="1" dirty="0">
                          <a:effectLst/>
                        </a:rPr>
                        <a:t>Fast Flux</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to hide their phishing and malware delivery sites behind a quickly-changing network of compromised DNS hosts</a:t>
                      </a:r>
                      <a:r>
                        <a:rPr lang="en-US" sz="1400" b="0" dirty="0">
                          <a:effectLst/>
                        </a:rPr>
                        <a:t>. The DNS IP addresses are continuously changed within minutes. </a:t>
                      </a:r>
                      <a:r>
                        <a:rPr lang="en-US" sz="1400" b="1" dirty="0">
                          <a:effectLst/>
                        </a:rPr>
                        <a:t>Botnets often employ Fast Flux techniques to effectively hide malicious servers from being detected</a:t>
                      </a:r>
                      <a:r>
                        <a:rPr lang="en-US" sz="1400" b="0" dirty="0">
                          <a:effectLst/>
                        </a:rPr>
                        <a:t>.</a:t>
                      </a:r>
                    </a:p>
                  </a:txBody>
                  <a:tcPr marL="47625" marR="47625" marT="47625" marB="47625" anchor="ctr"/>
                </a:tc>
                <a:extLst>
                  <a:ext uri="{0D108BD9-81ED-4DB2-BD59-A6C34878D82A}">
                    <a16:rowId xmlns:a16="http://schemas.microsoft.com/office/drawing/2014/main" val="401785248"/>
                  </a:ext>
                </a:extLst>
              </a:tr>
              <a:tr h="370840">
                <a:tc>
                  <a:txBody>
                    <a:bodyPr/>
                    <a:lstStyle/>
                    <a:p>
                      <a:pPr algn="just" fontAlgn="ctr"/>
                      <a:r>
                        <a:rPr lang="en-US" sz="1400" b="1" dirty="0">
                          <a:effectLst/>
                        </a:rPr>
                        <a:t>Double IP Flux</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to rapidly change the hostname to IP address mappings and to also change the authoritative name server</a:t>
                      </a:r>
                      <a:r>
                        <a:rPr lang="en-US" sz="1400" b="0" dirty="0">
                          <a:effectLst/>
                        </a:rPr>
                        <a:t>. This increases the difficulty of identifying the source of the attack.</a:t>
                      </a:r>
                    </a:p>
                  </a:txBody>
                  <a:tcPr marL="47625" marR="47625" marT="47625" marB="47625" anchor="ctr"/>
                </a:tc>
                <a:extLst>
                  <a:ext uri="{0D108BD9-81ED-4DB2-BD59-A6C34878D82A}">
                    <a16:rowId xmlns:a16="http://schemas.microsoft.com/office/drawing/2014/main" val="538943384"/>
                  </a:ext>
                </a:extLst>
              </a:tr>
              <a:tr h="370840">
                <a:tc>
                  <a:txBody>
                    <a:bodyPr/>
                    <a:lstStyle/>
                    <a:p>
                      <a:pPr algn="just" fontAlgn="ctr"/>
                      <a:r>
                        <a:rPr lang="en-US" sz="1400" b="1" dirty="0">
                          <a:effectLst/>
                        </a:rPr>
                        <a:t>Domain Generation Algorithms</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in malware to randomly generate domain names </a:t>
                      </a:r>
                      <a:r>
                        <a:rPr lang="en-US" sz="1400" b="0" dirty="0">
                          <a:effectLst/>
                        </a:rPr>
                        <a:t>that can then be used as rendezvous points to their command and control (C&amp;C) servers.</a:t>
                      </a:r>
                    </a:p>
                  </a:txBody>
                  <a:tcPr marL="47625" marR="47625" marT="47625" marB="47625" anchor="ctr"/>
                </a:tc>
                <a:extLst>
                  <a:ext uri="{0D108BD9-81ED-4DB2-BD59-A6C34878D82A}">
                    <a16:rowId xmlns:a16="http://schemas.microsoft.com/office/drawing/2014/main" val="4165334643"/>
                  </a:ext>
                </a:extLst>
              </a:tr>
            </a:tbl>
          </a:graphicData>
        </a:graphic>
      </p:graphicFrame>
    </p:spTree>
    <p:extLst>
      <p:ext uri="{BB962C8B-B14F-4D97-AF65-F5344CB8AC3E}">
        <p14:creationId xmlns:p14="http://schemas.microsoft.com/office/powerpoint/2010/main" val="1532409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sp>
        <p:nvSpPr>
          <p:cNvPr id="3" name="Rectangle 2"/>
          <p:cNvSpPr/>
          <p:nvPr/>
        </p:nvSpPr>
        <p:spPr>
          <a:xfrm>
            <a:off x="186374" y="2602598"/>
            <a:ext cx="11700825" cy="2800767"/>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attacks</a:t>
            </a:r>
          </a:p>
          <a:p>
            <a:pPr marL="358835" lvl="1" algn="just">
              <a:buFont typeface="Wingdings" panose="05000000000000000000" pitchFamily="2" charset="2"/>
              <a:buChar char="ü"/>
            </a:pPr>
            <a:r>
              <a:rPr lang="en-US" sz="1600" dirty="0">
                <a:solidFill>
                  <a:srgbClr val="000000"/>
                </a:solidFill>
              </a:rPr>
              <a:t>DNS stealth attacks</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domain shadowing attacks: Domain shadowing involves </a:t>
            </a:r>
            <a:r>
              <a:rPr lang="en-US" sz="1600" b="1" dirty="0">
                <a:solidFill>
                  <a:srgbClr val="000000"/>
                </a:solidFill>
              </a:rPr>
              <a:t>the threat actor gathering domain account credentials in order to silently create multiple sub-domains to be used during the attacks</a:t>
            </a:r>
            <a:r>
              <a:rPr lang="en-US" sz="1600" dirty="0">
                <a:solidFill>
                  <a:srgbClr val="000000"/>
                </a:solidFill>
              </a:rPr>
              <a:t>. These subdomains typically point to malicious servers without alerting the actual owner of the parent domain</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tunneling attacks: Threat actors who use DNS tunneling </a:t>
            </a:r>
            <a:r>
              <a:rPr lang="en-US" sz="1600" b="1" dirty="0">
                <a:solidFill>
                  <a:srgbClr val="000000"/>
                </a:solidFill>
              </a:rPr>
              <a:t>place non-DNS traffic within DNS traffic</a:t>
            </a:r>
            <a:r>
              <a:rPr lang="en-US" sz="1600" dirty="0">
                <a:solidFill>
                  <a:srgbClr val="000000"/>
                </a:solidFill>
              </a:rPr>
              <a:t>. This method often circumvents security solutions when a threat actor wishes to communicate with bots inside a protected network, or </a:t>
            </a:r>
            <a:r>
              <a:rPr lang="en-US" sz="1600" dirty="0" err="1">
                <a:solidFill>
                  <a:srgbClr val="000000"/>
                </a:solidFill>
              </a:rPr>
              <a:t>exfiltrate</a:t>
            </a:r>
            <a:r>
              <a:rPr lang="en-US" sz="1600" dirty="0">
                <a:solidFill>
                  <a:srgbClr val="000000"/>
                </a:solidFill>
              </a:rPr>
              <a:t> data from the organization. </a:t>
            </a:r>
          </a:p>
        </p:txBody>
      </p:sp>
    </p:spTree>
    <p:extLst>
      <p:ext uri="{BB962C8B-B14F-4D97-AF65-F5344CB8AC3E}">
        <p14:creationId xmlns:p14="http://schemas.microsoft.com/office/powerpoint/2010/main" val="25520737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marL="0" indent="0" algn="just">
              <a:buNone/>
            </a:pPr>
            <a:r>
              <a:rPr lang="en-US" sz="1600" dirty="0">
                <a:solidFill>
                  <a:srgbClr val="000000"/>
                </a:solidFill>
              </a:rPr>
              <a:t>This is how </a:t>
            </a:r>
            <a:r>
              <a:rPr lang="en-US" sz="1600" b="1" dirty="0">
                <a:solidFill>
                  <a:srgbClr val="000000"/>
                </a:solidFill>
              </a:rPr>
              <a:t>DNS tunneling works </a:t>
            </a:r>
            <a:r>
              <a:rPr lang="en-US" sz="1600" dirty="0">
                <a:solidFill>
                  <a:srgbClr val="000000"/>
                </a:solidFill>
              </a:rPr>
              <a:t>for </a:t>
            </a:r>
            <a:r>
              <a:rPr lang="en-US" sz="1600" dirty="0" err="1">
                <a:solidFill>
                  <a:srgbClr val="000000"/>
                </a:solidFill>
              </a:rPr>
              <a:t>CnC</a:t>
            </a:r>
            <a:r>
              <a:rPr lang="en-US" sz="1600" dirty="0">
                <a:solidFill>
                  <a:srgbClr val="000000"/>
                </a:solidFill>
              </a:rPr>
              <a:t> commands sent to a botnet:</a:t>
            </a:r>
          </a:p>
          <a:p>
            <a:pPr marL="431860" lvl="2" indent="-285750" algn="just">
              <a:buFont typeface="Wingdings" panose="05000000000000000000" pitchFamily="2" charset="2"/>
              <a:buChar char="q"/>
            </a:pPr>
            <a:r>
              <a:rPr lang="en-US" sz="1800" dirty="0">
                <a:solidFill>
                  <a:srgbClr val="000000"/>
                </a:solidFill>
              </a:rPr>
              <a:t>The command data is split into multiple encoded chunks.</a:t>
            </a:r>
          </a:p>
          <a:p>
            <a:pPr marL="431860" lvl="2" indent="-285750" algn="just">
              <a:buFont typeface="Wingdings" panose="05000000000000000000" pitchFamily="2" charset="2"/>
              <a:buChar char="q"/>
            </a:pPr>
            <a:r>
              <a:rPr lang="en-US" sz="1800" dirty="0">
                <a:solidFill>
                  <a:srgbClr val="000000"/>
                </a:solidFill>
              </a:rPr>
              <a:t>Each chunk is placed into a lower level domain name label of the DNS query.</a:t>
            </a:r>
          </a:p>
          <a:p>
            <a:pPr marL="431860" lvl="2" indent="-285750" algn="just">
              <a:buFont typeface="Wingdings" panose="05000000000000000000" pitchFamily="2" charset="2"/>
              <a:buChar char="q"/>
            </a:pPr>
            <a:r>
              <a:rPr lang="en-US" sz="1800" dirty="0">
                <a:solidFill>
                  <a:srgbClr val="000000"/>
                </a:solidFill>
              </a:rPr>
              <a:t>Because there is no response from the local or networked DNS for the query, the request is sent to the ISP’s recursive DNS servers.</a:t>
            </a:r>
          </a:p>
          <a:p>
            <a:pPr marL="431860" lvl="2" indent="-285750" algn="just">
              <a:buFont typeface="Wingdings" panose="05000000000000000000" pitchFamily="2" charset="2"/>
              <a:buChar char="q"/>
            </a:pPr>
            <a:r>
              <a:rPr lang="en-US" sz="1800" dirty="0">
                <a:solidFill>
                  <a:srgbClr val="000000"/>
                </a:solidFill>
              </a:rPr>
              <a:t>The recursive DNS service will forward the query to the threat actor’s authoritative name server.</a:t>
            </a:r>
          </a:p>
          <a:p>
            <a:pPr marL="431860" lvl="2" indent="-285750" algn="just">
              <a:buFont typeface="Wingdings" panose="05000000000000000000" pitchFamily="2" charset="2"/>
              <a:buChar char="q"/>
            </a:pPr>
            <a:r>
              <a:rPr lang="en-US" sz="1800" dirty="0">
                <a:solidFill>
                  <a:srgbClr val="000000"/>
                </a:solidFill>
              </a:rPr>
              <a:t>The process is repeated until all the queries containing the chunks of are sent.</a:t>
            </a:r>
          </a:p>
          <a:p>
            <a:pPr marL="431860" lvl="2" indent="-285750" algn="just">
              <a:buFont typeface="Wingdings" panose="05000000000000000000" pitchFamily="2" charset="2"/>
              <a:buChar char="q"/>
            </a:pPr>
            <a:r>
              <a:rPr lang="en-US" sz="1800" dirty="0">
                <a:solidFill>
                  <a:srgbClr val="000000"/>
                </a:solidFill>
              </a:rPr>
              <a:t>When the threat actor’s authoritative name server receives the DNS queries from the infected devices, it sends responses for each DNS query, which contain the encapsulated, encoded </a:t>
            </a:r>
            <a:r>
              <a:rPr lang="en-US" sz="1800" dirty="0" err="1">
                <a:solidFill>
                  <a:srgbClr val="000000"/>
                </a:solidFill>
              </a:rPr>
              <a:t>CnC</a:t>
            </a:r>
            <a:r>
              <a:rPr lang="en-US" sz="1800" dirty="0">
                <a:solidFill>
                  <a:srgbClr val="000000"/>
                </a:solidFill>
              </a:rPr>
              <a:t> commands.</a:t>
            </a:r>
          </a:p>
          <a:p>
            <a:pPr marL="431860" lvl="2" indent="-285750" algn="just">
              <a:buFont typeface="Wingdings" panose="05000000000000000000" pitchFamily="2" charset="2"/>
              <a:buChar char="q"/>
            </a:pPr>
            <a:r>
              <a:rPr lang="en-US" sz="1800" dirty="0">
                <a:solidFill>
                  <a:srgbClr val="000000"/>
                </a:solidFill>
              </a:rPr>
              <a:t>The malware on the compromised host recombines the chunks and executes the commands hidden within the DNS record.</a:t>
            </a:r>
          </a:p>
          <a:p>
            <a:pPr marL="0" indent="0" algn="just">
              <a:buNone/>
            </a:pPr>
            <a:endParaRPr lang="en-US" sz="1600" dirty="0">
              <a:solidFill>
                <a:srgbClr val="000000"/>
              </a:solidFill>
            </a:endParaRPr>
          </a:p>
          <a:p>
            <a:pPr marL="0" indent="0" algn="just">
              <a:buNone/>
            </a:pPr>
            <a:r>
              <a:rPr lang="en-US" sz="1600" dirty="0">
                <a:solidFill>
                  <a:srgbClr val="000000"/>
                </a:solidFill>
              </a:rPr>
              <a:t>To stop DNS tunneling, the network administrator must use a filter that inspects DNS traffic. Pay close attention to DNS queries that are longer than average, or those that have a suspicious domain name..</a:t>
            </a:r>
          </a:p>
        </p:txBody>
      </p:sp>
    </p:spTree>
    <p:extLst>
      <p:ext uri="{BB962C8B-B14F-4D97-AF65-F5344CB8AC3E}">
        <p14:creationId xmlns:p14="http://schemas.microsoft.com/office/powerpoint/2010/main" val="30405127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7711245" cy="3467577"/>
          </a:xfrm>
        </p:spPr>
        <p:txBody>
          <a:bodyPr>
            <a:noAutofit/>
          </a:bodyPr>
          <a:lstStyle/>
          <a:p>
            <a:pPr algn="just">
              <a:buFont typeface="Wingdings" panose="05000000000000000000" pitchFamily="2" charset="2"/>
              <a:buChar char="q"/>
            </a:pPr>
            <a:r>
              <a:rPr lang="en-US" sz="1600" dirty="0">
                <a:solidFill>
                  <a:srgbClr val="000000"/>
                </a:solidFill>
              </a:rPr>
              <a:t>DHCP servers dynamically provide IP configuration information to clients. In the figure, a client broadcasts a DHCP discover message. The DHCP responds with a unicast offer that includes addressing information the client can use. The client broadcasts a DHCP request to tell the server that the client accepts the offer. The server responds with a unicast acknowledgment accepting the request.</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dirty="0">
                <a:solidFill>
                  <a:srgbClr val="000000"/>
                </a:solidFill>
              </a:rPr>
              <a:t>A </a:t>
            </a:r>
            <a:r>
              <a:rPr lang="en-US" sz="1600" b="1" dirty="0">
                <a:solidFill>
                  <a:srgbClr val="000000"/>
                </a:solidFill>
              </a:rPr>
              <a:t>DHCP spoofing attack </a:t>
            </a:r>
            <a:r>
              <a:rPr lang="en-US" sz="1600" dirty="0">
                <a:solidFill>
                  <a:srgbClr val="000000"/>
                </a:solidFill>
              </a:rPr>
              <a:t>occurs when a rogue DHCP server is connected to the network and provides false IP configuration parameters to legitimate clients. A rogue server can provide a variety of misleading information:</a:t>
            </a:r>
          </a:p>
          <a:p>
            <a:pPr algn="just">
              <a:buFont typeface="Wingdings" panose="05000000000000000000" pitchFamily="2" charset="2"/>
              <a:buChar char="q"/>
            </a:pPr>
            <a:r>
              <a:rPr lang="en-US" sz="1600" b="1" dirty="0">
                <a:solidFill>
                  <a:srgbClr val="000000"/>
                </a:solidFill>
              </a:rPr>
              <a:t>Wrong default gateway</a:t>
            </a:r>
            <a:r>
              <a:rPr lang="en-US" sz="1600" dirty="0">
                <a:solidFill>
                  <a:srgbClr val="000000"/>
                </a:solidFill>
              </a:rPr>
              <a:t> - Threat actor provides an invalid gateway, or the IP address of its host to create a MITM attack. This may go entirely undetected as the intruder intercepts the data flow through the network.</a:t>
            </a:r>
          </a:p>
          <a:p>
            <a:pPr algn="just">
              <a:buFont typeface="Wingdings" panose="05000000000000000000" pitchFamily="2" charset="2"/>
              <a:buChar char="q"/>
            </a:pPr>
            <a:r>
              <a:rPr lang="en-US" sz="1600" b="1" dirty="0">
                <a:solidFill>
                  <a:srgbClr val="000000"/>
                </a:solidFill>
              </a:rPr>
              <a:t>Wrong DNS server</a:t>
            </a:r>
            <a:r>
              <a:rPr lang="en-US" sz="1600" dirty="0">
                <a:solidFill>
                  <a:srgbClr val="000000"/>
                </a:solidFill>
              </a:rPr>
              <a:t> - Threat actor provides an incorrect DNS server address pointing the user to a malicious website.</a:t>
            </a:r>
          </a:p>
          <a:p>
            <a:pPr algn="just">
              <a:buFont typeface="Wingdings" panose="05000000000000000000" pitchFamily="2" charset="2"/>
              <a:buChar char="q"/>
            </a:pPr>
            <a:r>
              <a:rPr lang="en-US" sz="1600" b="1" dirty="0">
                <a:solidFill>
                  <a:srgbClr val="000000"/>
                </a:solidFill>
              </a:rPr>
              <a:t>Wrong IP address</a:t>
            </a:r>
            <a:r>
              <a:rPr lang="en-US" sz="1600" dirty="0">
                <a:solidFill>
                  <a:srgbClr val="000000"/>
                </a:solidFill>
              </a:rPr>
              <a:t> - Threat actor provides an invalid IP address, invalid default gateway IP address, or both. The threat actor then creates a </a:t>
            </a:r>
            <a:r>
              <a:rPr lang="en-US" sz="1600" dirty="0" err="1">
                <a:solidFill>
                  <a:srgbClr val="000000"/>
                </a:solidFill>
              </a:rPr>
              <a:t>DoS</a:t>
            </a:r>
            <a:r>
              <a:rPr lang="en-US" sz="1600" dirty="0">
                <a:solidFill>
                  <a:srgbClr val="000000"/>
                </a:solidFill>
              </a:rPr>
              <a:t> attack on the DHCP client.</a:t>
            </a:r>
          </a:p>
          <a:p>
            <a:pPr marL="0" indent="0" algn="just"/>
            <a:endParaRPr lang="en-US" sz="1600" dirty="0">
              <a:solidFill>
                <a:srgbClr val="000000"/>
              </a:solidFill>
            </a:endParaRPr>
          </a:p>
          <a:p>
            <a:pPr algn="just">
              <a:buFont typeface="Wingdings" panose="05000000000000000000" pitchFamily="2" charset="2"/>
              <a:buChar char="q"/>
            </a:pPr>
            <a:endParaRPr lang="en-US" sz="1600" dirty="0">
              <a:solidFill>
                <a:srgbClr val="000000"/>
              </a:solidFill>
            </a:endParaRPr>
          </a:p>
        </p:txBody>
      </p:sp>
      <p:pic>
        <p:nvPicPr>
          <p:cNvPr id="4" name="Picture 3">
            <a:extLst>
              <a:ext uri="{FF2B5EF4-FFF2-40B4-BE49-F238E27FC236}">
                <a16:creationId xmlns:a16="http://schemas.microsoft.com/office/drawing/2014/main" id="{6CC09945-66EB-C240-8769-DA33AA38109C}"/>
              </a:ext>
            </a:extLst>
          </p:cNvPr>
          <p:cNvPicPr>
            <a:picLocks noChangeAspect="1"/>
          </p:cNvPicPr>
          <p:nvPr/>
        </p:nvPicPr>
        <p:blipFill>
          <a:blip r:embed="rId3"/>
          <a:stretch>
            <a:fillRect/>
          </a:stretch>
        </p:blipFill>
        <p:spPr>
          <a:xfrm>
            <a:off x="7897620" y="1820652"/>
            <a:ext cx="4237269" cy="2909770"/>
          </a:xfrm>
          <a:prstGeom prst="rect">
            <a:avLst/>
          </a:prstGeom>
        </p:spPr>
      </p:pic>
    </p:spTree>
    <p:extLst>
      <p:ext uri="{BB962C8B-B14F-4D97-AF65-F5344CB8AC3E}">
        <p14:creationId xmlns:p14="http://schemas.microsoft.com/office/powerpoint/2010/main" val="9837159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 - Exploiting:</a:t>
            </a:r>
            <a:r>
              <a:rPr lang="en-US" sz="3600" b="1" dirty="0"/>
              <a:t> </a:t>
            </a:r>
            <a:r>
              <a:rPr lang="en-US" sz="3600" b="1" dirty="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800" dirty="0">
                <a:solidFill>
                  <a:srgbClr val="000000"/>
                </a:solidFill>
              </a:rPr>
              <a:t>Assume a threat actor has successfully connected a rogue DHCP server to a switch port on the same subnet as the target clients. The goal of the rogue server is to provide clients with false IP configuration information.</a:t>
            </a:r>
          </a:p>
          <a:p>
            <a:pPr marL="800100" lvl="1" indent="-342900" algn="just">
              <a:buFont typeface="+mj-lt"/>
              <a:buAutoNum type="arabicPeriod"/>
            </a:pPr>
            <a:r>
              <a:rPr lang="en-US" sz="1800" dirty="0">
                <a:solidFill>
                  <a:srgbClr val="000000"/>
                </a:solidFill>
              </a:rPr>
              <a:t>The client broadcasts a DHCP Discover request looking for a response from a DHCP server. </a:t>
            </a:r>
          </a:p>
          <a:p>
            <a:pPr marL="800100" lvl="1" indent="-342900" algn="just">
              <a:buFont typeface="+mj-lt"/>
              <a:buAutoNum type="arabicPeriod"/>
            </a:pPr>
            <a:r>
              <a:rPr lang="en-US" sz="1800" dirty="0">
                <a:solidFill>
                  <a:srgbClr val="000000"/>
                </a:solidFill>
              </a:rPr>
              <a:t>Both servers receive the message.</a:t>
            </a:r>
          </a:p>
          <a:p>
            <a:pPr marL="800100" lvl="1" indent="-342900" algn="just">
              <a:buFont typeface="+mj-lt"/>
              <a:buAutoNum type="arabicPeriod"/>
            </a:pPr>
            <a:r>
              <a:rPr lang="en-US" sz="1800" dirty="0">
                <a:solidFill>
                  <a:srgbClr val="000000"/>
                </a:solidFill>
              </a:rPr>
              <a:t>The legitimate and rogue DHCP servers each respond with valid IP configuration parameters. The client replies to the first offer received</a:t>
            </a:r>
          </a:p>
          <a:p>
            <a:pPr marL="800100" lvl="1" indent="-342900" algn="just">
              <a:buFont typeface="+mj-lt"/>
              <a:buAutoNum type="arabicPeriod"/>
            </a:pPr>
            <a:r>
              <a:rPr lang="en-US" sz="1800" dirty="0">
                <a:solidFill>
                  <a:srgbClr val="000000"/>
                </a:solidFill>
              </a:rPr>
              <a:t>In case, the client received the rogue offer first. It broadcasts a DHCP request accepting the parameters from the rogue server. The legitimate and rogue server each receive the request.</a:t>
            </a:r>
          </a:p>
          <a:p>
            <a:pPr marL="800100" lvl="1" indent="-342900" algn="just">
              <a:buFont typeface="+mj-lt"/>
              <a:buAutoNum type="arabicPeriod"/>
            </a:pPr>
            <a:r>
              <a:rPr lang="en-US" sz="1800" dirty="0">
                <a:solidFill>
                  <a:srgbClr val="000000"/>
                </a:solidFill>
              </a:rPr>
              <a:t>Only the rogue server unicasts a reply to the client to acknowledge its request. The legitimate server stops communicating with the client because the request has already been acknowledged.</a:t>
            </a:r>
          </a:p>
        </p:txBody>
      </p:sp>
    </p:spTree>
    <p:extLst>
      <p:ext uri="{BB962C8B-B14F-4D97-AF65-F5344CB8AC3E}">
        <p14:creationId xmlns:p14="http://schemas.microsoft.com/office/powerpoint/2010/main" val="2368466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CIA</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b="1" dirty="0">
                <a:solidFill>
                  <a:srgbClr val="000000"/>
                </a:solidFill>
              </a:rPr>
              <a:t>Network security consists of protecting information and information systems from unauthorized access, use, disclosure, disruption, modification, or destruction.</a:t>
            </a:r>
          </a:p>
          <a:p>
            <a:pPr algn="just">
              <a:buFont typeface="Wingdings" panose="05000000000000000000" pitchFamily="2" charset="2"/>
              <a:buChar char="q"/>
            </a:pPr>
            <a:r>
              <a:rPr lang="en-US" sz="2000" dirty="0">
                <a:solidFill>
                  <a:srgbClr val="000000"/>
                </a:solidFill>
              </a:rPr>
              <a:t>Most organizations follow the CIA information security triad:</a:t>
            </a:r>
          </a:p>
          <a:p>
            <a:pPr marL="73085" lvl="1" indent="0" algn="just">
              <a:buNone/>
            </a:pPr>
            <a:endParaRPr lang="en-US" sz="2000" b="1" dirty="0">
              <a:solidFill>
                <a:srgbClr val="000000"/>
              </a:solidFill>
            </a:endParaRPr>
          </a:p>
          <a:p>
            <a:pPr marL="415985" lvl="1" indent="-342900" algn="just">
              <a:buFont typeface="Wingdings" panose="05000000000000000000" pitchFamily="2" charset="2"/>
              <a:buChar char="ü"/>
            </a:pPr>
            <a:r>
              <a:rPr lang="en-US" sz="2000" b="1" dirty="0">
                <a:solidFill>
                  <a:srgbClr val="000000"/>
                </a:solidFill>
              </a:rPr>
              <a:t>Confidentiality</a:t>
            </a:r>
            <a:r>
              <a:rPr lang="en-US" sz="2000" dirty="0">
                <a:solidFill>
                  <a:srgbClr val="000000"/>
                </a:solidFill>
              </a:rPr>
              <a:t> - Only authorized individuals, entities, or processes can access sensitive information. It may require using cryptographic encryption algorithms such as AES to encrypt and decrypt data.</a:t>
            </a:r>
          </a:p>
          <a:p>
            <a:pPr marL="415985" lvl="1" indent="-342900" algn="just">
              <a:buFont typeface="Wingdings" panose="05000000000000000000" pitchFamily="2" charset="2"/>
              <a:buChar char="ü"/>
            </a:pPr>
            <a:endParaRPr lang="en-US" sz="2000" b="1" dirty="0">
              <a:solidFill>
                <a:srgbClr val="000000"/>
              </a:solidFill>
            </a:endParaRPr>
          </a:p>
          <a:p>
            <a:pPr marL="415985" lvl="1" indent="-342900" algn="just">
              <a:buFont typeface="Wingdings" panose="05000000000000000000" pitchFamily="2" charset="2"/>
              <a:buChar char="ü"/>
            </a:pPr>
            <a:r>
              <a:rPr lang="en-US" sz="2000" b="1" dirty="0">
                <a:solidFill>
                  <a:srgbClr val="000000"/>
                </a:solidFill>
              </a:rPr>
              <a:t>Integrity</a:t>
            </a:r>
            <a:r>
              <a:rPr lang="en-US" sz="2000" dirty="0">
                <a:solidFill>
                  <a:srgbClr val="000000"/>
                </a:solidFill>
              </a:rPr>
              <a:t> - Refers to protecting data from unauthorized alteration. It requires the use of cryptographic hashing algorithms such as SHA.</a:t>
            </a:r>
          </a:p>
          <a:p>
            <a:pPr marL="415985" lvl="1" indent="-342900" algn="just">
              <a:buFont typeface="Wingdings" panose="05000000000000000000" pitchFamily="2" charset="2"/>
              <a:buChar char="ü"/>
            </a:pPr>
            <a:endParaRPr lang="en-US" sz="2000" b="1" dirty="0">
              <a:solidFill>
                <a:srgbClr val="000000"/>
              </a:solidFill>
            </a:endParaRPr>
          </a:p>
          <a:p>
            <a:pPr marL="415985" lvl="1" indent="-342900" algn="just">
              <a:buFont typeface="Wingdings" panose="05000000000000000000" pitchFamily="2" charset="2"/>
              <a:buChar char="ü"/>
            </a:pPr>
            <a:r>
              <a:rPr lang="en-US" sz="2000" b="1" dirty="0">
                <a:solidFill>
                  <a:srgbClr val="000000"/>
                </a:solidFill>
              </a:rPr>
              <a:t>Availability</a:t>
            </a:r>
            <a:r>
              <a:rPr lang="en-US" sz="2000" dirty="0">
                <a:solidFill>
                  <a:srgbClr val="000000"/>
                </a:solidFill>
              </a:rPr>
              <a:t> - Authorized users must have uninterrupted access to important resources and data. It requires implementing redundant services, gateways, and links.</a:t>
            </a:r>
          </a:p>
          <a:p>
            <a:pPr algn="just">
              <a:buFont typeface="Wingdings" panose="05000000000000000000" pitchFamily="2" charset="2"/>
              <a:buChar char="ü"/>
            </a:pPr>
            <a:endParaRPr lang="en-US" sz="2000" dirty="0">
              <a:solidFill>
                <a:srgbClr val="000000"/>
              </a:solidFill>
            </a:endParaRPr>
          </a:p>
        </p:txBody>
      </p:sp>
    </p:spTree>
    <p:extLst>
      <p:ext uri="{BB962C8B-B14F-4D97-AF65-F5344CB8AC3E}">
        <p14:creationId xmlns:p14="http://schemas.microsoft.com/office/powerpoint/2010/main" val="2569991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Defense-in-Depth</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dirty="0">
                <a:solidFill>
                  <a:srgbClr val="000000"/>
                </a:solidFill>
              </a:rPr>
              <a:t>To ensure secure communications across both public and private networks, you must secure devices including routers, switches, servers, and hosts. Most organizations employ a defense-in-depth approach to security. It requires a combination of networking devices and services working together.</a:t>
            </a:r>
          </a:p>
          <a:p>
            <a:pPr algn="just">
              <a:buFont typeface="Wingdings" panose="05000000000000000000" pitchFamily="2" charset="2"/>
              <a:buChar char="q"/>
            </a:pPr>
            <a:r>
              <a:rPr lang="en-US" sz="2000" dirty="0">
                <a:solidFill>
                  <a:srgbClr val="000000"/>
                </a:solidFill>
              </a:rPr>
              <a:t>Several security devices and services are implemented.</a:t>
            </a:r>
          </a:p>
          <a:p>
            <a:pPr marL="1612900" lvl="1" indent="-268288" algn="just">
              <a:buFont typeface="Wingdings" panose="05000000000000000000" pitchFamily="2" charset="2"/>
              <a:buChar char="ü"/>
            </a:pPr>
            <a:r>
              <a:rPr lang="en-US" sz="1600" b="1" dirty="0">
                <a:solidFill>
                  <a:srgbClr val="000000"/>
                </a:solidFill>
              </a:rPr>
              <a:t>VPN</a:t>
            </a:r>
            <a:r>
              <a:rPr lang="en-US" sz="1600" dirty="0">
                <a:solidFill>
                  <a:srgbClr val="000000"/>
                </a:solidFill>
              </a:rPr>
              <a:t> </a:t>
            </a:r>
          </a:p>
          <a:p>
            <a:pPr marL="1612900" lvl="1" indent="-268288" algn="just">
              <a:buFont typeface="Wingdings" panose="05000000000000000000" pitchFamily="2" charset="2"/>
              <a:buChar char="ü"/>
            </a:pPr>
            <a:r>
              <a:rPr lang="en-US" sz="1600" b="1" dirty="0">
                <a:solidFill>
                  <a:srgbClr val="000000"/>
                </a:solidFill>
              </a:rPr>
              <a:t>ASA Firewall</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IPS</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ESA/WSA</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AAA Server</a:t>
            </a:r>
            <a:endParaRPr lang="en-US" sz="1600" dirty="0">
              <a:solidFill>
                <a:srgbClr val="000000"/>
              </a:solidFill>
            </a:endParaRPr>
          </a:p>
          <a:p>
            <a:pPr algn="just">
              <a:buFont typeface="Wingdings" panose="05000000000000000000" pitchFamily="2" charset="2"/>
              <a:buChar char="q"/>
            </a:pPr>
            <a:r>
              <a:rPr lang="en-US" sz="2000" dirty="0">
                <a:solidFill>
                  <a:srgbClr val="000000"/>
                </a:solidFill>
              </a:rPr>
              <a:t>All network devices including the router and switches are hardened. You must also secure data as it travels across various links. </a:t>
            </a:r>
          </a:p>
          <a:p>
            <a:pPr marL="244535" lvl="1" indent="-171450"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endParaRPr lang="en-US" sz="2000" dirty="0">
              <a:solidFill>
                <a:srgbClr val="000000"/>
              </a:solidFill>
            </a:endParaRPr>
          </a:p>
        </p:txBody>
      </p:sp>
    </p:spTree>
    <p:extLst>
      <p:ext uri="{BB962C8B-B14F-4D97-AF65-F5344CB8AC3E}">
        <p14:creationId xmlns:p14="http://schemas.microsoft.com/office/powerpoint/2010/main" val="36489416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Defense-in-Depth</a:t>
            </a:r>
            <a:endParaRPr lang="en-GB" sz="3600" b="1" dirty="0">
              <a:solidFill>
                <a:schemeClr val="accent1">
                  <a:lumMod val="50000"/>
                </a:schemeClr>
              </a:solidFill>
            </a:endParaRPr>
          </a:p>
        </p:txBody>
      </p:sp>
      <p:pic>
        <p:nvPicPr>
          <p:cNvPr id="5" name="Picture 4">
            <a:extLst>
              <a:ext uri="{FF2B5EF4-FFF2-40B4-BE49-F238E27FC236}">
                <a16:creationId xmlns:a16="http://schemas.microsoft.com/office/drawing/2014/main" id="{660DA74F-C7F9-4A46-B0C7-6E943DECA6FB}"/>
              </a:ext>
            </a:extLst>
          </p:cNvPr>
          <p:cNvPicPr>
            <a:picLocks noChangeAspect="1"/>
          </p:cNvPicPr>
          <p:nvPr/>
        </p:nvPicPr>
        <p:blipFill>
          <a:blip r:embed="rId3"/>
          <a:stretch>
            <a:fillRect/>
          </a:stretch>
        </p:blipFill>
        <p:spPr>
          <a:xfrm>
            <a:off x="5037936" y="3405031"/>
            <a:ext cx="3599358" cy="2261759"/>
          </a:xfrm>
          <a:prstGeom prst="rect">
            <a:avLst/>
          </a:prstGeom>
        </p:spPr>
      </p:pic>
      <p:sp>
        <p:nvSpPr>
          <p:cNvPr id="4" name="Rectangle 3"/>
          <p:cNvSpPr/>
          <p:nvPr/>
        </p:nvSpPr>
        <p:spPr>
          <a:xfrm>
            <a:off x="324214" y="1136065"/>
            <a:ext cx="11685294" cy="2554545"/>
          </a:xfrm>
          <a:prstGeom prst="rect">
            <a:avLst/>
          </a:prstGeom>
        </p:spPr>
        <p:txBody>
          <a:bodyPr wrap="square">
            <a:spAutoFit/>
          </a:bodyPr>
          <a:lstStyle/>
          <a:p>
            <a:pPr marL="285750" indent="-285750" algn="just">
              <a:buFont typeface="Wingdings" panose="05000000000000000000" pitchFamily="2" charset="2"/>
              <a:buChar char="q"/>
            </a:pPr>
            <a:r>
              <a:rPr lang="en-US" sz="1600" dirty="0">
                <a:solidFill>
                  <a:srgbClr val="000000"/>
                </a:solidFill>
              </a:rPr>
              <a:t>To defend against fast-moving and evolving attacks, you may need cost-effective detection and prevention systems integrated into the entry and exit points of the network.</a:t>
            </a:r>
          </a:p>
          <a:p>
            <a:pPr marL="285750" indent="-285750" algn="just">
              <a:buFont typeface="Wingdings" panose="05000000000000000000" pitchFamily="2" charset="2"/>
              <a:buChar char="q"/>
            </a:pPr>
            <a:r>
              <a:rPr lang="en-US" sz="1600" dirty="0">
                <a:solidFill>
                  <a:srgbClr val="000000"/>
                </a:solidFill>
              </a:rPr>
              <a:t>IDS &amp; IPS technologies detect patterns in network traffic using signatures, which is a set of rules that used to detect malicious activity. IDS and IPS technologies can detect atomic signature patterns (single-packet) or composite signature patterns (multi-packet).</a:t>
            </a:r>
          </a:p>
          <a:p>
            <a:pPr marL="285750" indent="-285750" algn="just">
              <a:buFont typeface="Wingdings" panose="05000000000000000000" pitchFamily="2" charset="2"/>
              <a:buChar char="q"/>
            </a:pPr>
            <a:r>
              <a:rPr lang="en-US" sz="1600" dirty="0">
                <a:solidFill>
                  <a:srgbClr val="000000"/>
                </a:solidFill>
              </a:rPr>
              <a:t>IDS and IPS technologies share several characteristics. IDS and IPS technologies are both deployed as sensors. </a:t>
            </a:r>
          </a:p>
          <a:p>
            <a:pPr marL="285750" indent="-285750" algn="just">
              <a:buFont typeface="Wingdings" panose="05000000000000000000" pitchFamily="2" charset="2"/>
              <a:buChar char="q"/>
            </a:pPr>
            <a:r>
              <a:rPr lang="en-US" sz="1600" dirty="0">
                <a:solidFill>
                  <a:srgbClr val="000000"/>
                </a:solidFill>
              </a:rPr>
              <a:t>An IDS or IPS sensor can be in the form of several different devices:</a:t>
            </a:r>
          </a:p>
          <a:p>
            <a:pPr marL="715963" lvl="1" indent="-268288" algn="just">
              <a:buFont typeface="Wingdings" panose="05000000000000000000" pitchFamily="2" charset="2"/>
              <a:buChar char="ü"/>
            </a:pPr>
            <a:r>
              <a:rPr lang="en-US" sz="1600" dirty="0">
                <a:solidFill>
                  <a:srgbClr val="000000"/>
                </a:solidFill>
              </a:rPr>
              <a:t>A router configured with Cisco IOS IPS software</a:t>
            </a:r>
          </a:p>
          <a:p>
            <a:pPr marL="715963" lvl="1" indent="-268288" algn="just">
              <a:buFont typeface="Wingdings" panose="05000000000000000000" pitchFamily="2" charset="2"/>
              <a:buChar char="ü"/>
            </a:pPr>
            <a:r>
              <a:rPr lang="en-US" sz="1600" dirty="0">
                <a:solidFill>
                  <a:srgbClr val="000000"/>
                </a:solidFill>
              </a:rPr>
              <a:t>A device specifically designed to provide dedicated IDS or IPS services</a:t>
            </a:r>
          </a:p>
          <a:p>
            <a:pPr marL="715963" lvl="1" indent="-268288" algn="just">
              <a:buFont typeface="Wingdings" panose="05000000000000000000" pitchFamily="2" charset="2"/>
              <a:buChar char="ü"/>
            </a:pPr>
            <a:r>
              <a:rPr lang="en-US" sz="1600" dirty="0">
                <a:solidFill>
                  <a:srgbClr val="000000"/>
                </a:solidFill>
              </a:rPr>
              <a:t>A network module installed in an adaptive security appliance (ASA), switch, or router</a:t>
            </a:r>
          </a:p>
          <a:p>
            <a:pPr marL="285750" indent="-285750" algn="just">
              <a:buFont typeface="Wingdings" panose="05000000000000000000" pitchFamily="2" charset="2"/>
              <a:buChar char="q"/>
            </a:pPr>
            <a:endParaRPr lang="en-US" sz="1600" dirty="0">
              <a:solidFill>
                <a:srgbClr val="000000"/>
              </a:solidFill>
            </a:endParaRPr>
          </a:p>
        </p:txBody>
      </p:sp>
      <p:pic>
        <p:nvPicPr>
          <p:cNvPr id="8" name="Picture 7">
            <a:extLst>
              <a:ext uri="{FF2B5EF4-FFF2-40B4-BE49-F238E27FC236}">
                <a16:creationId xmlns:a16="http://schemas.microsoft.com/office/drawing/2014/main" id="{66CB55A7-4B30-6347-86BF-F40FA845BBAC}"/>
              </a:ext>
            </a:extLst>
          </p:cNvPr>
          <p:cNvPicPr>
            <a:picLocks noChangeAspect="1"/>
          </p:cNvPicPr>
          <p:nvPr/>
        </p:nvPicPr>
        <p:blipFill>
          <a:blip r:embed="rId4"/>
          <a:stretch>
            <a:fillRect/>
          </a:stretch>
        </p:blipFill>
        <p:spPr>
          <a:xfrm>
            <a:off x="8899382" y="2726308"/>
            <a:ext cx="3110125" cy="2940482"/>
          </a:xfrm>
          <a:prstGeom prst="rect">
            <a:avLst/>
          </a:prstGeom>
        </p:spPr>
      </p:pic>
    </p:spTree>
    <p:extLst>
      <p:ext uri="{BB962C8B-B14F-4D97-AF65-F5344CB8AC3E}">
        <p14:creationId xmlns:p14="http://schemas.microsoft.com/office/powerpoint/2010/main" val="8537960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Defense-in-Depth</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dirty="0">
                <a:solidFill>
                  <a:srgbClr val="000000"/>
                </a:solidFill>
              </a:rPr>
              <a:t>The </a:t>
            </a:r>
            <a:r>
              <a:rPr lang="en-US" sz="2000" b="1" dirty="0">
                <a:solidFill>
                  <a:srgbClr val="000000"/>
                </a:solidFill>
              </a:rPr>
              <a:t>Cisco Email Security Appliance (ESA) </a:t>
            </a:r>
            <a:r>
              <a:rPr lang="en-US" sz="2000" dirty="0">
                <a:solidFill>
                  <a:srgbClr val="000000"/>
                </a:solidFill>
              </a:rPr>
              <a:t>is a special device designed to monitor Simple Mail Transfer Protocol (SMTP). The Cisco ESA is constantly updated by real-time feeds from the Cisco </a:t>
            </a:r>
            <a:r>
              <a:rPr lang="en-US" sz="2000" dirty="0" err="1">
                <a:solidFill>
                  <a:srgbClr val="000000"/>
                </a:solidFill>
              </a:rPr>
              <a:t>Talos</a:t>
            </a:r>
            <a:r>
              <a:rPr lang="en-US" sz="2000" dirty="0">
                <a:solidFill>
                  <a:srgbClr val="000000"/>
                </a:solidFill>
              </a:rPr>
              <a:t>. This threat intelligence data is pulled by the Cisco ESA every three to five minutes.</a:t>
            </a:r>
          </a:p>
          <a:p>
            <a:pPr algn="just">
              <a:buFont typeface="Wingdings" panose="05000000000000000000" pitchFamily="2" charset="2"/>
              <a:buChar char="q"/>
            </a:pPr>
            <a:endParaRPr lang="en-US" sz="2000" dirty="0">
              <a:solidFill>
                <a:srgbClr val="000000"/>
              </a:solidFill>
            </a:endParaRPr>
          </a:p>
          <a:p>
            <a:pPr algn="just">
              <a:buFont typeface="Wingdings" panose="05000000000000000000" pitchFamily="2" charset="2"/>
              <a:buChar char="q"/>
            </a:pPr>
            <a:r>
              <a:rPr lang="en-US" sz="2000" dirty="0">
                <a:solidFill>
                  <a:srgbClr val="000000"/>
                </a:solidFill>
              </a:rPr>
              <a:t>The </a:t>
            </a:r>
            <a:r>
              <a:rPr lang="en-US" sz="2000" b="1" dirty="0">
                <a:solidFill>
                  <a:srgbClr val="000000"/>
                </a:solidFill>
              </a:rPr>
              <a:t>Cisco Web Security Appliance (WSA) </a:t>
            </a:r>
            <a:r>
              <a:rPr lang="en-US" sz="2000" dirty="0">
                <a:solidFill>
                  <a:srgbClr val="000000"/>
                </a:solidFill>
              </a:rPr>
              <a:t>is a mitigation technology for web-based threats. The Cisco WSA combines advanced malware protection, application visibility and control, acceptable use policy controls, and reporting.</a:t>
            </a:r>
          </a:p>
          <a:p>
            <a:pPr algn="just">
              <a:buFont typeface="Wingdings" panose="05000000000000000000" pitchFamily="2" charset="2"/>
              <a:buChar char="q"/>
            </a:pPr>
            <a:r>
              <a:rPr lang="en-US" sz="2000" dirty="0">
                <a:solidFill>
                  <a:srgbClr val="000000"/>
                </a:solidFill>
              </a:rPr>
              <a:t>Cisco WSA provides complete control over how users access the internet. The WSA can perform blacklisting of URLs, URL-filtering, malware scanning, URL categorization, web application filtering, and encryption and decryption of web traffic.</a:t>
            </a:r>
          </a:p>
          <a:p>
            <a:pPr algn="just">
              <a:buFont typeface="Wingdings" panose="05000000000000000000" pitchFamily="2" charset="2"/>
              <a:buChar char="q"/>
            </a:pPr>
            <a:endParaRPr lang="en-US" sz="2000" dirty="0">
              <a:solidFill>
                <a:srgbClr val="000000"/>
              </a:solidFill>
            </a:endParaRPr>
          </a:p>
        </p:txBody>
      </p:sp>
    </p:spTree>
    <p:extLst>
      <p:ext uri="{BB962C8B-B14F-4D97-AF65-F5344CB8AC3E}">
        <p14:creationId xmlns:p14="http://schemas.microsoft.com/office/powerpoint/2010/main" val="7869938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Cryptography</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Organizations must provide support to secure the data as it travels across links. This may include internal traffic, but it is even more important to protect the data that travels outside of the organization.</a:t>
            </a:r>
          </a:p>
          <a:p>
            <a:pPr algn="just">
              <a:buFont typeface="Wingdings" panose="05000000000000000000" pitchFamily="2" charset="2"/>
              <a:buChar char="q"/>
            </a:pPr>
            <a:r>
              <a:rPr lang="en-US" sz="1600" dirty="0">
                <a:solidFill>
                  <a:srgbClr val="000000"/>
                </a:solidFill>
              </a:rPr>
              <a:t>These are the four elements of secure communications:</a:t>
            </a:r>
          </a:p>
          <a:p>
            <a:pPr marL="715963" lvl="1" indent="-268288" algn="just">
              <a:buFont typeface="Wingdings" panose="05000000000000000000" pitchFamily="2" charset="2"/>
              <a:buChar char="ü"/>
            </a:pPr>
            <a:r>
              <a:rPr lang="en-US" sz="1600" b="1" dirty="0">
                <a:solidFill>
                  <a:srgbClr val="000000"/>
                </a:solidFill>
              </a:rPr>
              <a:t>Data Integrity</a:t>
            </a:r>
            <a:r>
              <a:rPr lang="en-US" sz="1600" dirty="0">
                <a:solidFill>
                  <a:srgbClr val="000000"/>
                </a:solidFill>
              </a:rPr>
              <a:t> - Guarantees that the message was not altered. Integrity is ensured by implementing either Message Digest version 5 (MD5) or Secure Hash Algorithm (SHA) hash-generating algorithms.</a:t>
            </a:r>
          </a:p>
          <a:p>
            <a:pPr marL="715963" lvl="1" indent="-268288" algn="just">
              <a:buFont typeface="Wingdings" panose="05000000000000000000" pitchFamily="2" charset="2"/>
              <a:buChar char="ü"/>
            </a:pPr>
            <a:r>
              <a:rPr lang="en-US" sz="1600" b="1" dirty="0">
                <a:solidFill>
                  <a:srgbClr val="000000"/>
                </a:solidFill>
              </a:rPr>
              <a:t>Origin Authentication</a:t>
            </a:r>
            <a:r>
              <a:rPr lang="en-US" sz="1600" dirty="0">
                <a:solidFill>
                  <a:srgbClr val="000000"/>
                </a:solidFill>
              </a:rPr>
              <a:t> - Guarantees that the message is not a forgery and does come from whom it states. Many modern networks ensure authentication with protocols, such as hash message authentication code (HMAC).</a:t>
            </a:r>
          </a:p>
          <a:p>
            <a:pPr marL="715963" lvl="1" indent="-268288" algn="just">
              <a:buFont typeface="Wingdings" panose="05000000000000000000" pitchFamily="2" charset="2"/>
              <a:buChar char="ü"/>
            </a:pPr>
            <a:r>
              <a:rPr lang="en-US" sz="1600" b="1" dirty="0">
                <a:solidFill>
                  <a:srgbClr val="000000"/>
                </a:solidFill>
              </a:rPr>
              <a:t>Data Confidentiality</a:t>
            </a:r>
            <a:r>
              <a:rPr lang="en-US" sz="1600" dirty="0">
                <a:solidFill>
                  <a:srgbClr val="000000"/>
                </a:solidFill>
              </a:rPr>
              <a:t> - Guarantees that only authorized users can read the message. Data confidentiality is implemented using symmetric and asymmetric encryption algorithms.</a:t>
            </a:r>
          </a:p>
          <a:p>
            <a:pPr marL="715963" lvl="1" indent="-268288" algn="just">
              <a:buFont typeface="Wingdings" panose="05000000000000000000" pitchFamily="2" charset="2"/>
              <a:buChar char="ü"/>
            </a:pPr>
            <a:r>
              <a:rPr lang="en-US" sz="1600" b="1" dirty="0">
                <a:solidFill>
                  <a:srgbClr val="000000"/>
                </a:solidFill>
              </a:rPr>
              <a:t>Data Non-Repudiation</a:t>
            </a:r>
            <a:r>
              <a:rPr lang="en-US" sz="1600" dirty="0">
                <a:solidFill>
                  <a:srgbClr val="000000"/>
                </a:solidFill>
              </a:rPr>
              <a:t> - Guarantees that the sender cannot repudiate, or refute, the validity of a message sent. Nonrepudiation relies on the fact that only the sender has the unique characteristics or signature for how that message is treated.</a:t>
            </a:r>
          </a:p>
          <a:p>
            <a:pPr algn="just">
              <a:buFont typeface="Wingdings" panose="05000000000000000000" pitchFamily="2" charset="2"/>
              <a:buChar char="q"/>
            </a:pPr>
            <a:r>
              <a:rPr lang="en-US" sz="1600" dirty="0">
                <a:solidFill>
                  <a:srgbClr val="000000"/>
                </a:solidFill>
              </a:rPr>
              <a:t>Cryptography can be used almost anywhere that there is data communication. In fact, the trend is toward all communication being encrypted.</a:t>
            </a:r>
          </a:p>
          <a:p>
            <a:pPr algn="just">
              <a:buFont typeface="Wingdings" panose="05000000000000000000" pitchFamily="2" charset="2"/>
              <a:buChar char="q"/>
            </a:pPr>
            <a:endParaRPr lang="en-US" sz="1600" dirty="0">
              <a:solidFill>
                <a:srgbClr val="000000"/>
              </a:solidFill>
            </a:endParaRPr>
          </a:p>
        </p:txBody>
      </p:sp>
    </p:spTree>
    <p:extLst>
      <p:ext uri="{BB962C8B-B14F-4D97-AF65-F5344CB8AC3E}">
        <p14:creationId xmlns:p14="http://schemas.microsoft.com/office/powerpoint/2010/main" val="808299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Cryptography</a:t>
            </a:r>
            <a:endParaRPr lang="en-GB" sz="3600" b="1" dirty="0">
              <a:solidFill>
                <a:schemeClr val="accent1">
                  <a:lumMod val="50000"/>
                </a:schemeClr>
              </a:solidFill>
            </a:endParaRPr>
          </a:p>
        </p:txBody>
      </p:sp>
      <p:sp>
        <p:nvSpPr>
          <p:cNvPr id="4" name="Rectangle 3"/>
          <p:cNvSpPr/>
          <p:nvPr/>
        </p:nvSpPr>
        <p:spPr>
          <a:xfrm>
            <a:off x="133957" y="1136065"/>
            <a:ext cx="8328612" cy="4185761"/>
          </a:xfrm>
          <a:prstGeom prst="rect">
            <a:avLst/>
          </a:prstGeom>
        </p:spPr>
        <p:txBody>
          <a:bodyPr wrap="square">
            <a:spAutoFit/>
          </a:bodyPr>
          <a:lstStyle/>
          <a:p>
            <a:pPr marL="358835" lvl="1" indent="-285750" algn="just">
              <a:buFont typeface="Wingdings" panose="05000000000000000000" pitchFamily="2" charset="2"/>
              <a:buChar char="q"/>
            </a:pPr>
            <a:r>
              <a:rPr lang="en-US" sz="1400" b="1" dirty="0">
                <a:solidFill>
                  <a:srgbClr val="000000"/>
                </a:solidFill>
              </a:rPr>
              <a:t>MD5 with 128-bit Digest: </a:t>
            </a:r>
            <a:r>
              <a:rPr lang="en-US" sz="1400" i="1" u="sng" dirty="0">
                <a:solidFill>
                  <a:srgbClr val="000000"/>
                </a:solidFill>
              </a:rPr>
              <a:t>MD5 is a one-way function that produces a 128-bit hashed message</a:t>
            </a:r>
            <a:r>
              <a:rPr lang="en-US" sz="1400" dirty="0">
                <a:solidFill>
                  <a:srgbClr val="000000"/>
                </a:solidFill>
              </a:rPr>
              <a:t>. MD5 is a legacy algorithm that should only be used when no better alternatives are available. Use SHA-2 instead.</a:t>
            </a:r>
          </a:p>
          <a:p>
            <a:pPr marL="358835" lvl="1" indent="-285750" algn="just">
              <a:buFont typeface="Wingdings" panose="05000000000000000000" pitchFamily="2" charset="2"/>
              <a:buChar char="q"/>
            </a:pPr>
            <a:endParaRPr lang="en-US" sz="1400" b="1" dirty="0">
              <a:solidFill>
                <a:srgbClr val="000000"/>
              </a:solidFill>
            </a:endParaRPr>
          </a:p>
          <a:p>
            <a:pPr marL="358835" lvl="1" indent="-285750" algn="just">
              <a:buFont typeface="Wingdings" panose="05000000000000000000" pitchFamily="2" charset="2"/>
              <a:buChar char="q"/>
            </a:pPr>
            <a:r>
              <a:rPr lang="en-US" sz="1400" b="1" dirty="0">
                <a:solidFill>
                  <a:srgbClr val="000000"/>
                </a:solidFill>
              </a:rPr>
              <a:t>SHA Hashing Algorithm: </a:t>
            </a:r>
            <a:r>
              <a:rPr lang="en-US" sz="1400" dirty="0">
                <a:solidFill>
                  <a:srgbClr val="000000"/>
                </a:solidFill>
              </a:rPr>
              <a:t>SHA-1 is very similar to the MD5 hash functions. </a:t>
            </a:r>
            <a:r>
              <a:rPr lang="en-US" sz="1400" i="1" u="sng" dirty="0">
                <a:solidFill>
                  <a:srgbClr val="000000"/>
                </a:solidFill>
              </a:rPr>
              <a:t>SHA-1 creates a 160-bit hashed message and is slightly slower than MD5</a:t>
            </a:r>
            <a:r>
              <a:rPr lang="en-US" sz="1400" dirty="0">
                <a:solidFill>
                  <a:srgbClr val="000000"/>
                </a:solidFill>
              </a:rPr>
              <a:t>. SHA-1 has known flaws and is a legacy algorithm. Use SHA-2 when possible.</a:t>
            </a:r>
          </a:p>
          <a:p>
            <a:pPr marL="358835" lvl="1" indent="-285750" algn="just">
              <a:buFont typeface="Wingdings" panose="05000000000000000000" pitchFamily="2" charset="2"/>
              <a:buChar char="q"/>
            </a:pPr>
            <a:endParaRPr lang="en-US" sz="1400" b="1" dirty="0">
              <a:solidFill>
                <a:srgbClr val="000000"/>
              </a:solidFill>
            </a:endParaRPr>
          </a:p>
          <a:p>
            <a:pPr marL="358835" lvl="1" indent="-285750" algn="just">
              <a:buFont typeface="Wingdings" panose="05000000000000000000" pitchFamily="2" charset="2"/>
              <a:buChar char="q"/>
            </a:pPr>
            <a:r>
              <a:rPr lang="en-US" sz="1400" b="1" dirty="0">
                <a:solidFill>
                  <a:srgbClr val="000000"/>
                </a:solidFill>
              </a:rPr>
              <a:t>SHA-2: </a:t>
            </a:r>
            <a:r>
              <a:rPr lang="en-US" sz="1400" dirty="0">
                <a:solidFill>
                  <a:srgbClr val="000000"/>
                </a:solidFill>
              </a:rPr>
              <a:t>This includes SHA-224 (224 bit), SHA-256 (256 bit), SHA-384 (384 bit), and SHA-512 (512 bit). SHA-256, SHA-384, and SHA-512 are next-generation algorithms and should be used whenever possible.</a:t>
            </a:r>
          </a:p>
          <a:p>
            <a:pPr algn="just"/>
            <a:r>
              <a:rPr lang="en-US" sz="1400" b="1" i="1" dirty="0">
                <a:solidFill>
                  <a:srgbClr val="000000"/>
                </a:solidFill>
              </a:rPr>
              <a:t>While hashing can be used to detect accidental changes, it cannot be used to guard against deliberate changes. This means that anyone can compute a hash for any data, if they have the correct hash function. Therefore, hashing is vulnerable to man-in-the-middle attacks and does not provide security to transmitted data. </a:t>
            </a:r>
          </a:p>
          <a:p>
            <a:pPr algn="just"/>
            <a:endParaRPr lang="en-US" sz="1400" b="1" i="1" dirty="0">
              <a:solidFill>
                <a:srgbClr val="000000"/>
              </a:solidFill>
            </a:endParaRPr>
          </a:p>
          <a:p>
            <a:pPr algn="just"/>
            <a:r>
              <a:rPr lang="en-US" sz="1400" dirty="0">
                <a:solidFill>
                  <a:srgbClr val="000000"/>
                </a:solidFill>
              </a:rPr>
              <a:t>To add authentication to integrity assurance, use a keyed-hash message authentication code (HMAC). </a:t>
            </a:r>
          </a:p>
          <a:p>
            <a:pPr marL="342900" indent="-342900" algn="just">
              <a:buFont typeface="Arial" panose="020B0604020202020204" pitchFamily="34" charset="0"/>
              <a:buChar char="•"/>
            </a:pPr>
            <a:r>
              <a:rPr lang="en-US" sz="1400" dirty="0">
                <a:solidFill>
                  <a:srgbClr val="000000"/>
                </a:solidFill>
              </a:rPr>
              <a:t>An HMAC is calculated using any cryptographic algorithm that combines a cryptographic hash function with a secret key. </a:t>
            </a:r>
          </a:p>
          <a:p>
            <a:pPr marL="342900" indent="-342900" algn="just">
              <a:buFont typeface="Arial" panose="020B0604020202020204" pitchFamily="34" charset="0"/>
              <a:buChar char="•"/>
            </a:pPr>
            <a:r>
              <a:rPr lang="en-US" sz="1400" dirty="0">
                <a:solidFill>
                  <a:srgbClr val="000000"/>
                </a:solidFill>
              </a:rPr>
              <a:t>Only parties who have access to that secret key can compute the digest of an HMAC function. This defeats man-in-the-middle attacks and provides authentication of the data origin.</a:t>
            </a:r>
          </a:p>
        </p:txBody>
      </p:sp>
      <p:pic>
        <p:nvPicPr>
          <p:cNvPr id="6" name="Picture 5">
            <a:extLst>
              <a:ext uri="{FF2B5EF4-FFF2-40B4-BE49-F238E27FC236}">
                <a16:creationId xmlns:a16="http://schemas.microsoft.com/office/drawing/2014/main" id="{8E13228B-6D53-D14B-8847-D5A58A57A2E6}"/>
              </a:ext>
            </a:extLst>
          </p:cNvPr>
          <p:cNvPicPr>
            <a:picLocks noChangeAspect="1"/>
          </p:cNvPicPr>
          <p:nvPr/>
        </p:nvPicPr>
        <p:blipFill>
          <a:blip r:embed="rId3"/>
          <a:stretch>
            <a:fillRect/>
          </a:stretch>
        </p:blipFill>
        <p:spPr>
          <a:xfrm>
            <a:off x="8546130" y="1136065"/>
            <a:ext cx="3570091" cy="1329955"/>
          </a:xfrm>
          <a:prstGeom prst="rect">
            <a:avLst/>
          </a:prstGeom>
        </p:spPr>
      </p:pic>
      <p:pic>
        <p:nvPicPr>
          <p:cNvPr id="7" name="Picture 6">
            <a:extLst>
              <a:ext uri="{FF2B5EF4-FFF2-40B4-BE49-F238E27FC236}">
                <a16:creationId xmlns:a16="http://schemas.microsoft.com/office/drawing/2014/main" id="{29D04771-F99B-684A-8331-D96D49E98FA2}"/>
              </a:ext>
            </a:extLst>
          </p:cNvPr>
          <p:cNvPicPr>
            <a:picLocks noChangeAspect="1"/>
          </p:cNvPicPr>
          <p:nvPr/>
        </p:nvPicPr>
        <p:blipFill>
          <a:blip r:embed="rId4"/>
          <a:stretch>
            <a:fillRect/>
          </a:stretch>
        </p:blipFill>
        <p:spPr>
          <a:xfrm>
            <a:off x="8546130" y="2644636"/>
            <a:ext cx="3492500" cy="2984500"/>
          </a:xfrm>
          <a:prstGeom prst="rect">
            <a:avLst/>
          </a:prstGeom>
        </p:spPr>
      </p:pic>
    </p:spTree>
    <p:extLst>
      <p:ext uri="{BB962C8B-B14F-4D97-AF65-F5344CB8AC3E}">
        <p14:creationId xmlns:p14="http://schemas.microsoft.com/office/powerpoint/2010/main" val="20444208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Cryptography</a:t>
            </a:r>
            <a:endParaRPr lang="en-GB" sz="3600" b="1" dirty="0">
              <a:solidFill>
                <a:schemeClr val="accent1">
                  <a:lumMod val="50000"/>
                </a:schemeClr>
              </a:solidFill>
            </a:endParaRPr>
          </a:p>
        </p:txBody>
      </p:sp>
      <p:pic>
        <p:nvPicPr>
          <p:cNvPr id="8" name="Picture 7">
            <a:extLst>
              <a:ext uri="{FF2B5EF4-FFF2-40B4-BE49-F238E27FC236}">
                <a16:creationId xmlns:a16="http://schemas.microsoft.com/office/drawing/2014/main" id="{8BCDB622-2CA4-224F-9C60-AD6574E65379}"/>
              </a:ext>
            </a:extLst>
          </p:cNvPr>
          <p:cNvPicPr>
            <a:picLocks noChangeAspect="1"/>
          </p:cNvPicPr>
          <p:nvPr/>
        </p:nvPicPr>
        <p:blipFill>
          <a:blip r:embed="rId3"/>
          <a:stretch>
            <a:fillRect/>
          </a:stretch>
        </p:blipFill>
        <p:spPr>
          <a:xfrm>
            <a:off x="2008601" y="1254558"/>
            <a:ext cx="8633693" cy="2059413"/>
          </a:xfrm>
          <a:prstGeom prst="rect">
            <a:avLst/>
          </a:prstGeom>
        </p:spPr>
      </p:pic>
      <p:pic>
        <p:nvPicPr>
          <p:cNvPr id="9" name="Picture 8">
            <a:extLst>
              <a:ext uri="{FF2B5EF4-FFF2-40B4-BE49-F238E27FC236}">
                <a16:creationId xmlns:a16="http://schemas.microsoft.com/office/drawing/2014/main" id="{448C24AA-1687-4846-AB47-DEF74E5D041C}"/>
              </a:ext>
            </a:extLst>
          </p:cNvPr>
          <p:cNvPicPr>
            <a:picLocks noChangeAspect="1"/>
          </p:cNvPicPr>
          <p:nvPr/>
        </p:nvPicPr>
        <p:blipFill>
          <a:blip r:embed="rId4"/>
          <a:stretch>
            <a:fillRect/>
          </a:stretch>
        </p:blipFill>
        <p:spPr>
          <a:xfrm>
            <a:off x="1451698" y="3698030"/>
            <a:ext cx="4873749" cy="1715681"/>
          </a:xfrm>
          <a:prstGeom prst="rect">
            <a:avLst/>
          </a:prstGeom>
        </p:spPr>
      </p:pic>
      <p:pic>
        <p:nvPicPr>
          <p:cNvPr id="10" name="Picture 9">
            <a:extLst>
              <a:ext uri="{FF2B5EF4-FFF2-40B4-BE49-F238E27FC236}">
                <a16:creationId xmlns:a16="http://schemas.microsoft.com/office/drawing/2014/main" id="{565AB422-70F6-CC49-BAE7-8B193970E5FE}"/>
              </a:ext>
            </a:extLst>
          </p:cNvPr>
          <p:cNvPicPr>
            <a:picLocks noChangeAspect="1"/>
          </p:cNvPicPr>
          <p:nvPr/>
        </p:nvPicPr>
        <p:blipFill>
          <a:blip r:embed="rId5"/>
          <a:stretch>
            <a:fillRect/>
          </a:stretch>
        </p:blipFill>
        <p:spPr>
          <a:xfrm>
            <a:off x="8437144" y="3365850"/>
            <a:ext cx="3523807" cy="2162586"/>
          </a:xfrm>
          <a:prstGeom prst="rect">
            <a:avLst/>
          </a:prstGeom>
        </p:spPr>
      </p:pic>
    </p:spTree>
    <p:extLst>
      <p:ext uri="{BB962C8B-B14F-4D97-AF65-F5344CB8AC3E}">
        <p14:creationId xmlns:p14="http://schemas.microsoft.com/office/powerpoint/2010/main" val="9183948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Cryptography</a:t>
            </a:r>
            <a:endParaRPr lang="en-GB" sz="3600" b="1" dirty="0">
              <a:solidFill>
                <a:schemeClr val="accent1">
                  <a:lumMod val="50000"/>
                </a:schemeClr>
              </a:solidFill>
            </a:endParaRPr>
          </a:p>
        </p:txBody>
      </p:sp>
      <p:graphicFrame>
        <p:nvGraphicFramePr>
          <p:cNvPr id="6" name="Content Placeholder 5">
            <a:extLst>
              <a:ext uri="{FF2B5EF4-FFF2-40B4-BE49-F238E27FC236}">
                <a16:creationId xmlns:a16="http://schemas.microsoft.com/office/drawing/2014/main" id="{341A9DE2-957A-3841-978C-6386105104E6}"/>
              </a:ext>
            </a:extLst>
          </p:cNvPr>
          <p:cNvGraphicFramePr>
            <a:graphicFrameLocks noGrp="1"/>
          </p:cNvGraphicFramePr>
          <p:nvPr>
            <p:ph idx="1"/>
          </p:nvPr>
        </p:nvGraphicFramePr>
        <p:xfrm>
          <a:off x="139290" y="1151180"/>
          <a:ext cx="11913420" cy="4463624"/>
        </p:xfrm>
        <a:graphic>
          <a:graphicData uri="http://schemas.openxmlformats.org/drawingml/2006/table">
            <a:tbl>
              <a:tblPr firstRow="1" bandRow="1">
                <a:tableStyleId>{5C22544A-7EE6-4342-B048-85BDC9FD1C3A}</a:tableStyleId>
              </a:tblPr>
              <a:tblGrid>
                <a:gridCol w="2512038">
                  <a:extLst>
                    <a:ext uri="{9D8B030D-6E8A-4147-A177-3AD203B41FA5}">
                      <a16:colId xmlns:a16="http://schemas.microsoft.com/office/drawing/2014/main" val="4147586010"/>
                    </a:ext>
                  </a:extLst>
                </a:gridCol>
                <a:gridCol w="9401382">
                  <a:extLst>
                    <a:ext uri="{9D8B030D-6E8A-4147-A177-3AD203B41FA5}">
                      <a16:colId xmlns:a16="http://schemas.microsoft.com/office/drawing/2014/main" val="3070932338"/>
                    </a:ext>
                  </a:extLst>
                </a:gridCol>
              </a:tblGrid>
              <a:tr h="403267">
                <a:tc>
                  <a:txBody>
                    <a:bodyPr/>
                    <a:lstStyle/>
                    <a:p>
                      <a:pPr algn="l" fontAlgn="ctr"/>
                      <a:r>
                        <a:rPr lang="en-US" sz="1600" b="1" dirty="0">
                          <a:effectLst/>
                        </a:rPr>
                        <a:t>Symmetric Encrypt</a:t>
                      </a:r>
                      <a:r>
                        <a:rPr lang="en-US" sz="1600" b="1" baseline="0" dirty="0">
                          <a:effectLst/>
                        </a:rPr>
                        <a:t> </a:t>
                      </a:r>
                      <a:r>
                        <a:rPr lang="en-US" sz="1600" b="1" dirty="0">
                          <a:effectLst/>
                        </a:rPr>
                        <a:t>Algorithms</a:t>
                      </a:r>
                      <a:endParaRPr lang="en-US" sz="1600" dirty="0">
                        <a:effectLst/>
                      </a:endParaRPr>
                    </a:p>
                  </a:txBody>
                  <a:tcPr marL="47625" marR="47625" marT="47625" marB="47625" anchor="ctr"/>
                </a:tc>
                <a:tc>
                  <a:txBody>
                    <a:bodyPr/>
                    <a:lstStyle/>
                    <a:p>
                      <a:pPr algn="l" fontAlgn="ctr"/>
                      <a:r>
                        <a:rPr lang="en-US" sz="1600" b="1" dirty="0">
                          <a:effectLst/>
                        </a:rPr>
                        <a:t>Description</a:t>
                      </a:r>
                      <a:endParaRPr lang="en-US" sz="1600" dirty="0">
                        <a:effectLst/>
                      </a:endParaRPr>
                    </a:p>
                  </a:txBody>
                  <a:tcPr marL="47625" marR="47625" marT="47625" marB="47625" anchor="ctr"/>
                </a:tc>
                <a:extLst>
                  <a:ext uri="{0D108BD9-81ED-4DB2-BD59-A6C34878D82A}">
                    <a16:rowId xmlns:a16="http://schemas.microsoft.com/office/drawing/2014/main" val="3892308028"/>
                  </a:ext>
                </a:extLst>
              </a:tr>
              <a:tr h="700192">
                <a:tc>
                  <a:txBody>
                    <a:bodyPr/>
                    <a:lstStyle/>
                    <a:p>
                      <a:pPr fontAlgn="ctr"/>
                      <a:r>
                        <a:rPr lang="en-US" sz="1600" b="1" dirty="0">
                          <a:effectLst/>
                        </a:rPr>
                        <a:t>Data Encryption Algorithm</a:t>
                      </a:r>
                      <a:r>
                        <a:rPr lang="en-US" sz="1600" b="1" baseline="0" dirty="0">
                          <a:effectLst/>
                        </a:rPr>
                        <a:t>  </a:t>
                      </a:r>
                      <a:r>
                        <a:rPr lang="en-US" sz="1600" b="1" dirty="0">
                          <a:effectLst/>
                        </a:rPr>
                        <a:t>(DES)</a:t>
                      </a:r>
                      <a:endParaRPr lang="en-US" sz="1600" b="0" dirty="0">
                        <a:effectLst/>
                      </a:endParaRPr>
                    </a:p>
                  </a:txBody>
                  <a:tcPr marL="47625" marR="47625" marT="47625" marB="47625" anchor="ctr"/>
                </a:tc>
                <a:tc>
                  <a:txBody>
                    <a:bodyPr/>
                    <a:lstStyle/>
                    <a:p>
                      <a:pPr fontAlgn="ctr"/>
                      <a:r>
                        <a:rPr lang="en-US" sz="1600" b="0">
                          <a:effectLst/>
                        </a:rPr>
                        <a:t>This is a legacy symmetric encryption algorithm. It can be used in stream cipher mode but usually operates in block mode by encrypting data in 64-bit block size. A stream cipher encrypts one byte or one bit at a time.</a:t>
                      </a:r>
                    </a:p>
                  </a:txBody>
                  <a:tcPr marL="47625" marR="47625" marT="47625" marB="47625" anchor="ctr"/>
                </a:tc>
                <a:extLst>
                  <a:ext uri="{0D108BD9-81ED-4DB2-BD59-A6C34878D82A}">
                    <a16:rowId xmlns:a16="http://schemas.microsoft.com/office/drawing/2014/main" val="3686240316"/>
                  </a:ext>
                </a:extLst>
              </a:tr>
              <a:tr h="501321">
                <a:tc>
                  <a:txBody>
                    <a:bodyPr/>
                    <a:lstStyle/>
                    <a:p>
                      <a:pPr fontAlgn="ctr"/>
                      <a:r>
                        <a:rPr lang="en-US" sz="1600" b="1" dirty="0">
                          <a:effectLst/>
                        </a:rPr>
                        <a:t>3DES</a:t>
                      </a:r>
                      <a:br>
                        <a:rPr lang="en-US" sz="1600" b="1" dirty="0">
                          <a:effectLst/>
                        </a:rPr>
                      </a:br>
                      <a:r>
                        <a:rPr lang="en-US" sz="1600" b="1" dirty="0">
                          <a:effectLst/>
                        </a:rPr>
                        <a:t>(Triple DES)</a:t>
                      </a:r>
                      <a:endParaRPr lang="en-US" sz="1600" b="0" dirty="0">
                        <a:effectLst/>
                      </a:endParaRPr>
                    </a:p>
                  </a:txBody>
                  <a:tcPr marL="47625" marR="47625" marT="47625" marB="47625" anchor="ctr"/>
                </a:tc>
                <a:tc>
                  <a:txBody>
                    <a:bodyPr/>
                    <a:lstStyle/>
                    <a:p>
                      <a:pPr fontAlgn="ctr"/>
                      <a:r>
                        <a:rPr lang="en-US" sz="1600" b="0" dirty="0">
                          <a:effectLst/>
                        </a:rPr>
                        <a:t>This is a newer version of DES, but it repeats the DES algorithm process three times. It is considered very trustworthy when implemented using very short key lifetimes.</a:t>
                      </a:r>
                    </a:p>
                  </a:txBody>
                  <a:tcPr marL="47625" marR="47625" marT="47625" marB="47625" anchor="ctr"/>
                </a:tc>
                <a:extLst>
                  <a:ext uri="{0D108BD9-81ED-4DB2-BD59-A6C34878D82A}">
                    <a16:rowId xmlns:a16="http://schemas.microsoft.com/office/drawing/2014/main" val="1531584342"/>
                  </a:ext>
                </a:extLst>
              </a:tr>
              <a:tr h="899064">
                <a:tc>
                  <a:txBody>
                    <a:bodyPr/>
                    <a:lstStyle/>
                    <a:p>
                      <a:pPr fontAlgn="ctr"/>
                      <a:r>
                        <a:rPr lang="en-US" sz="1600" b="1" dirty="0">
                          <a:effectLst/>
                        </a:rPr>
                        <a:t>Advanced Encryption Standard</a:t>
                      </a:r>
                      <a:br>
                        <a:rPr lang="en-US" sz="1600" b="1" dirty="0">
                          <a:effectLst/>
                        </a:rPr>
                      </a:br>
                      <a:r>
                        <a:rPr lang="en-US" sz="1600" b="1" dirty="0">
                          <a:effectLst/>
                        </a:rPr>
                        <a:t>(AES)</a:t>
                      </a:r>
                      <a:endParaRPr lang="en-US" sz="1600" b="0" dirty="0">
                        <a:effectLst/>
                      </a:endParaRPr>
                    </a:p>
                  </a:txBody>
                  <a:tcPr marL="47625" marR="47625" marT="47625" marB="47625" anchor="ctr"/>
                </a:tc>
                <a:tc>
                  <a:txBody>
                    <a:bodyPr/>
                    <a:lstStyle/>
                    <a:p>
                      <a:pPr fontAlgn="ctr"/>
                      <a:r>
                        <a:rPr lang="en-US" sz="1600" b="0">
                          <a:effectLst/>
                        </a:rPr>
                        <a:t>AES is a secure and more efficient algorithm than 3DES.</a:t>
                      </a:r>
                    </a:p>
                    <a:p>
                      <a:pPr fontAlgn="ctr"/>
                      <a:r>
                        <a:rPr lang="en-US" sz="1600" b="0">
                          <a:effectLst/>
                        </a:rPr>
                        <a:t>It is a popular and recommended symmetric encryption algorithm. It offers nine combinations of key and block length by using a variable key length of 128-, 192-, or 256-bit key to encrypt data blocks that are 128, 192, or 256 bits long.</a:t>
                      </a:r>
                    </a:p>
                  </a:txBody>
                  <a:tcPr marL="47625" marR="47625" marT="47625" marB="47625" anchor="ctr"/>
                </a:tc>
                <a:extLst>
                  <a:ext uri="{0D108BD9-81ED-4DB2-BD59-A6C34878D82A}">
                    <a16:rowId xmlns:a16="http://schemas.microsoft.com/office/drawing/2014/main" val="3133339701"/>
                  </a:ext>
                </a:extLst>
              </a:tr>
              <a:tr h="700192">
                <a:tc>
                  <a:txBody>
                    <a:bodyPr/>
                    <a:lstStyle/>
                    <a:p>
                      <a:pPr fontAlgn="ctr"/>
                      <a:r>
                        <a:rPr lang="en-US" sz="1600" b="1">
                          <a:effectLst/>
                        </a:rPr>
                        <a:t>Software-Optimized Encryption Algorithm</a:t>
                      </a:r>
                      <a:br>
                        <a:rPr lang="en-US" sz="1600" b="1">
                          <a:effectLst/>
                        </a:rPr>
                      </a:br>
                      <a:r>
                        <a:rPr lang="en-US" sz="1600" b="1">
                          <a:effectLst/>
                        </a:rPr>
                        <a:t>(SEAL)</a:t>
                      </a:r>
                      <a:endParaRPr lang="en-US" sz="1600" b="0">
                        <a:effectLst/>
                      </a:endParaRPr>
                    </a:p>
                  </a:txBody>
                  <a:tcPr marL="47625" marR="47625" marT="47625" marB="47625" anchor="ctr"/>
                </a:tc>
                <a:tc>
                  <a:txBody>
                    <a:bodyPr/>
                    <a:lstStyle/>
                    <a:p>
                      <a:pPr fontAlgn="ctr"/>
                      <a:r>
                        <a:rPr lang="en-US" sz="1600" b="0">
                          <a:effectLst/>
                        </a:rPr>
                        <a:t>SEAL is a faster alternative symmetric encryption algorithm to DES, 3DES, and AES. It uses a 160-bit encryption key and has a lower impact on the CPU compared to other software-based algorithms.</a:t>
                      </a:r>
                    </a:p>
                  </a:txBody>
                  <a:tcPr marL="47625" marR="47625" marT="47625" marB="47625" anchor="ctr"/>
                </a:tc>
                <a:extLst>
                  <a:ext uri="{0D108BD9-81ED-4DB2-BD59-A6C34878D82A}">
                    <a16:rowId xmlns:a16="http://schemas.microsoft.com/office/drawing/2014/main" val="546547349"/>
                  </a:ext>
                </a:extLst>
              </a:tr>
              <a:tr h="700192">
                <a:tc>
                  <a:txBody>
                    <a:bodyPr/>
                    <a:lstStyle/>
                    <a:p>
                      <a:pPr fontAlgn="ctr"/>
                      <a:r>
                        <a:rPr lang="en-US" sz="1600" b="1">
                          <a:effectLst/>
                        </a:rPr>
                        <a:t>Rivest ciphers</a:t>
                      </a:r>
                      <a:br>
                        <a:rPr lang="en-US" sz="1600" b="1">
                          <a:effectLst/>
                        </a:rPr>
                      </a:br>
                      <a:r>
                        <a:rPr lang="en-US" sz="1600" b="1">
                          <a:effectLst/>
                        </a:rPr>
                        <a:t>(RC) series algorithms</a:t>
                      </a:r>
                      <a:endParaRPr lang="en-US" sz="1600" b="0">
                        <a:effectLst/>
                      </a:endParaRPr>
                    </a:p>
                  </a:txBody>
                  <a:tcPr marL="47625" marR="47625" marT="47625" marB="47625" anchor="ctr"/>
                </a:tc>
                <a:tc>
                  <a:txBody>
                    <a:bodyPr/>
                    <a:lstStyle/>
                    <a:p>
                      <a:pPr fontAlgn="ctr"/>
                      <a:r>
                        <a:rPr lang="en-US" sz="1600" b="0" dirty="0">
                          <a:effectLst/>
                        </a:rPr>
                        <a:t>This algorithm was developed by Ron </a:t>
                      </a:r>
                      <a:r>
                        <a:rPr lang="en-US" sz="1600" b="0" dirty="0" err="1">
                          <a:effectLst/>
                        </a:rPr>
                        <a:t>Rivest</a:t>
                      </a:r>
                      <a:r>
                        <a:rPr lang="en-US" sz="1600" b="0" dirty="0">
                          <a:effectLst/>
                        </a:rPr>
                        <a:t>. Several variations have been developed, but RC4 is the most prevalent in use. RC4 is a stream cipher and is used to secure web traffic in SSL and TLS.</a:t>
                      </a:r>
                    </a:p>
                  </a:txBody>
                  <a:tcPr marL="47625" marR="47625" marT="47625" marB="47625" anchor="ctr"/>
                </a:tc>
                <a:extLst>
                  <a:ext uri="{0D108BD9-81ED-4DB2-BD59-A6C34878D82A}">
                    <a16:rowId xmlns:a16="http://schemas.microsoft.com/office/drawing/2014/main" val="3745754845"/>
                  </a:ext>
                </a:extLst>
              </a:tr>
            </a:tbl>
          </a:graphicData>
        </a:graphic>
      </p:graphicFrame>
    </p:spTree>
    <p:extLst>
      <p:ext uri="{BB962C8B-B14F-4D97-AF65-F5344CB8AC3E}">
        <p14:creationId xmlns:p14="http://schemas.microsoft.com/office/powerpoint/2010/main" val="868036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a:solidFill>
                  <a:schemeClr val="accent1">
                    <a:lumMod val="50000"/>
                  </a:schemeClr>
                </a:solidFill>
              </a:rPr>
              <a:t>III – Best Practices:</a:t>
            </a:r>
            <a:r>
              <a:rPr lang="en-US" sz="3600" b="1" dirty="0"/>
              <a:t> </a:t>
            </a:r>
            <a:r>
              <a:rPr lang="en-US" sz="3600" b="1" dirty="0">
                <a:solidFill>
                  <a:schemeClr val="accent1">
                    <a:lumMod val="50000"/>
                  </a:schemeClr>
                </a:solidFill>
              </a:rPr>
              <a:t>Cryptography</a:t>
            </a:r>
            <a:endParaRPr lang="en-GB" sz="3600" b="1" dirty="0">
              <a:solidFill>
                <a:schemeClr val="accent1">
                  <a:lumMod val="50000"/>
                </a:schemeClr>
              </a:solidFill>
            </a:endParaRPr>
          </a:p>
        </p:txBody>
      </p:sp>
      <p:graphicFrame>
        <p:nvGraphicFramePr>
          <p:cNvPr id="5" name="Content Placeholder 5">
            <a:extLst>
              <a:ext uri="{FF2B5EF4-FFF2-40B4-BE49-F238E27FC236}">
                <a16:creationId xmlns:a16="http://schemas.microsoft.com/office/drawing/2014/main" id="{1463EBC9-E905-924E-97BF-8E0EAB654EBE}"/>
              </a:ext>
            </a:extLst>
          </p:cNvPr>
          <p:cNvGraphicFramePr>
            <a:graphicFrameLocks/>
          </p:cNvGraphicFramePr>
          <p:nvPr/>
        </p:nvGraphicFramePr>
        <p:xfrm>
          <a:off x="87363" y="1122061"/>
          <a:ext cx="12009507" cy="4556904"/>
        </p:xfrm>
        <a:graphic>
          <a:graphicData uri="http://schemas.openxmlformats.org/drawingml/2006/table">
            <a:tbl>
              <a:tblPr firstRow="1" bandRow="1">
                <a:tableStyleId>{5C22544A-7EE6-4342-B048-85BDC9FD1C3A}</a:tableStyleId>
              </a:tblPr>
              <a:tblGrid>
                <a:gridCol w="1578359">
                  <a:extLst>
                    <a:ext uri="{9D8B030D-6E8A-4147-A177-3AD203B41FA5}">
                      <a16:colId xmlns:a16="http://schemas.microsoft.com/office/drawing/2014/main" val="3996511865"/>
                    </a:ext>
                  </a:extLst>
                </a:gridCol>
                <a:gridCol w="1228907">
                  <a:extLst>
                    <a:ext uri="{9D8B030D-6E8A-4147-A177-3AD203B41FA5}">
                      <a16:colId xmlns:a16="http://schemas.microsoft.com/office/drawing/2014/main" val="1012834394"/>
                    </a:ext>
                  </a:extLst>
                </a:gridCol>
                <a:gridCol w="9202241">
                  <a:extLst>
                    <a:ext uri="{9D8B030D-6E8A-4147-A177-3AD203B41FA5}">
                      <a16:colId xmlns:a16="http://schemas.microsoft.com/office/drawing/2014/main" val="2323758169"/>
                    </a:ext>
                  </a:extLst>
                </a:gridCol>
              </a:tblGrid>
              <a:tr h="384932">
                <a:tc>
                  <a:txBody>
                    <a:bodyPr/>
                    <a:lstStyle/>
                    <a:p>
                      <a:pPr algn="l" fontAlgn="ctr"/>
                      <a:r>
                        <a:rPr lang="en-US" sz="1200" b="1" dirty="0">
                          <a:effectLst/>
                        </a:rPr>
                        <a:t>Asymmetric Encryption Algorithm</a:t>
                      </a:r>
                      <a:endParaRPr lang="en-US" sz="1200" dirty="0">
                        <a:effectLst/>
                      </a:endParaRPr>
                    </a:p>
                  </a:txBody>
                  <a:tcPr marL="47625" marR="47625" marT="47625" marB="47625" anchor="ctr"/>
                </a:tc>
                <a:tc>
                  <a:txBody>
                    <a:bodyPr/>
                    <a:lstStyle/>
                    <a:p>
                      <a:pPr algn="l" fontAlgn="ctr"/>
                      <a:r>
                        <a:rPr lang="en-US" sz="1200" b="1" dirty="0">
                          <a:effectLst/>
                        </a:rPr>
                        <a:t>Key Length</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13461226"/>
                  </a:ext>
                </a:extLst>
              </a:tr>
              <a:tr h="859685">
                <a:tc>
                  <a:txBody>
                    <a:bodyPr/>
                    <a:lstStyle/>
                    <a:p>
                      <a:pPr fontAlgn="ctr"/>
                      <a:r>
                        <a:rPr lang="en-US" sz="1200" b="1">
                          <a:effectLst/>
                        </a:rPr>
                        <a:t>Diffie-Hellman</a:t>
                      </a:r>
                      <a:br>
                        <a:rPr lang="en-US" sz="1200" b="1">
                          <a:effectLst/>
                        </a:rPr>
                      </a:br>
                      <a:r>
                        <a:rPr lang="en-US" sz="1200" b="1">
                          <a:effectLst/>
                        </a:rPr>
                        <a:t>(DH)</a:t>
                      </a:r>
                      <a:endParaRPr lang="en-US" sz="1200" b="0">
                        <a:effectLst/>
                      </a:endParaRPr>
                    </a:p>
                  </a:txBody>
                  <a:tcPr marL="47625" marR="47625" marT="47625" marB="47625" anchor="ctr"/>
                </a:tc>
                <a:tc>
                  <a:txBody>
                    <a:bodyPr/>
                    <a:lstStyle/>
                    <a:p>
                      <a:pPr fontAlgn="ctr"/>
                      <a:r>
                        <a:rPr lang="en-US" sz="1200" b="0">
                          <a:effectLst/>
                        </a:rPr>
                        <a:t>512, 1024, 2048, 3072, 4096</a:t>
                      </a:r>
                    </a:p>
                  </a:txBody>
                  <a:tcPr marL="47625" marR="47625" marT="47625" marB="47625" anchor="ctr"/>
                </a:tc>
                <a:tc>
                  <a:txBody>
                    <a:bodyPr/>
                    <a:lstStyle/>
                    <a:p>
                      <a:pPr fontAlgn="ctr"/>
                      <a:r>
                        <a:rPr lang="en-US" sz="1200" b="0">
                          <a:effectLst/>
                        </a:rPr>
                        <a:t>The Diffie-Hellman algorithm allows two parties to agree on a key that they can use to encrypt messages they want to send to each other. The security of this algorithm depends on the assumption that it is easy to raise a number to a certain power, but difficult to compute which power was used given the number and the outcome.</a:t>
                      </a:r>
                    </a:p>
                  </a:txBody>
                  <a:tcPr marL="47625" marR="47625" marT="47625" marB="47625" anchor="ctr"/>
                </a:tc>
                <a:extLst>
                  <a:ext uri="{0D108BD9-81ED-4DB2-BD59-A6C34878D82A}">
                    <a16:rowId xmlns:a16="http://schemas.microsoft.com/office/drawing/2014/main" val="2148606628"/>
                  </a:ext>
                </a:extLst>
              </a:tr>
              <a:tr h="843032">
                <a:tc>
                  <a:txBody>
                    <a:bodyPr/>
                    <a:lstStyle/>
                    <a:p>
                      <a:pPr fontAlgn="ctr"/>
                      <a:r>
                        <a:rPr lang="en-US" sz="1200" b="1" dirty="0">
                          <a:effectLst/>
                        </a:rPr>
                        <a:t>Digital Signature Standard (DSS),</a:t>
                      </a:r>
                      <a:br>
                        <a:rPr lang="en-US" sz="1200" b="1" dirty="0">
                          <a:effectLst/>
                        </a:rPr>
                      </a:br>
                      <a:r>
                        <a:rPr lang="en-US" sz="1200" b="1" dirty="0">
                          <a:effectLst/>
                        </a:rPr>
                        <a:t>Digital Signature Algorithm (DSA)</a:t>
                      </a:r>
                      <a:endParaRPr lang="en-US" sz="1200" b="0" dirty="0">
                        <a:effectLst/>
                      </a:endParaRPr>
                    </a:p>
                  </a:txBody>
                  <a:tcPr marL="47625" marR="47625" marT="47625" marB="47625" anchor="ctr"/>
                </a:tc>
                <a:tc>
                  <a:txBody>
                    <a:bodyPr/>
                    <a:lstStyle/>
                    <a:p>
                      <a:pPr fontAlgn="ctr"/>
                      <a:r>
                        <a:rPr lang="en-US" sz="1200" b="0">
                          <a:effectLst/>
                        </a:rPr>
                        <a:t>512 - 1024</a:t>
                      </a:r>
                    </a:p>
                  </a:txBody>
                  <a:tcPr marL="47625" marR="47625" marT="47625" marB="47625" anchor="ctr"/>
                </a:tc>
                <a:tc>
                  <a:txBody>
                    <a:bodyPr/>
                    <a:lstStyle/>
                    <a:p>
                      <a:pPr fontAlgn="ctr"/>
                      <a:r>
                        <a:rPr lang="en-US" sz="1200" b="0" dirty="0">
                          <a:effectLst/>
                        </a:rPr>
                        <a:t>DSS specifies DSA as the algorithm for digital signatures. DSA is a public key algorithm based on the </a:t>
                      </a:r>
                      <a:r>
                        <a:rPr lang="en-US" sz="1200" b="0" dirty="0" err="1">
                          <a:effectLst/>
                        </a:rPr>
                        <a:t>ElGamal</a:t>
                      </a:r>
                      <a:r>
                        <a:rPr lang="en-US" sz="1200" b="0" dirty="0">
                          <a:effectLst/>
                        </a:rPr>
                        <a:t> signature scheme. Signature creation speed is similar to RSA but is 10 to 40 times slower for verification.</a:t>
                      </a:r>
                    </a:p>
                  </a:txBody>
                  <a:tcPr marL="47625" marR="47625" marT="47625" marB="47625" anchor="ctr"/>
                </a:tc>
                <a:extLst>
                  <a:ext uri="{0D108BD9-81ED-4DB2-BD59-A6C34878D82A}">
                    <a16:rowId xmlns:a16="http://schemas.microsoft.com/office/drawing/2014/main" val="2866571815"/>
                  </a:ext>
                </a:extLst>
              </a:tr>
              <a:tr h="859685">
                <a:tc>
                  <a:txBody>
                    <a:bodyPr/>
                    <a:lstStyle/>
                    <a:p>
                      <a:pPr fontAlgn="ctr"/>
                      <a:r>
                        <a:rPr lang="en-US" sz="1200" b="1" dirty="0" err="1">
                          <a:effectLst/>
                        </a:rPr>
                        <a:t>Rivest</a:t>
                      </a:r>
                      <a:r>
                        <a:rPr lang="en-US" sz="1200" b="1" dirty="0">
                          <a:effectLst/>
                        </a:rPr>
                        <a:t>, Shamir, and </a:t>
                      </a:r>
                      <a:r>
                        <a:rPr lang="en-US" sz="1200" b="1" dirty="0" err="1">
                          <a:effectLst/>
                        </a:rPr>
                        <a:t>Adleman</a:t>
                      </a:r>
                      <a:r>
                        <a:rPr lang="en-US" sz="1200" b="1" dirty="0">
                          <a:effectLst/>
                        </a:rPr>
                        <a:t> encryption algorithms</a:t>
                      </a:r>
                      <a:br>
                        <a:rPr lang="en-US" sz="1200" b="1" dirty="0">
                          <a:effectLst/>
                        </a:rPr>
                      </a:br>
                      <a:r>
                        <a:rPr lang="en-US" sz="1200" b="1" dirty="0">
                          <a:effectLst/>
                        </a:rPr>
                        <a:t>(RSA)</a:t>
                      </a:r>
                      <a:endParaRPr lang="en-US" sz="1200" b="0" dirty="0">
                        <a:effectLst/>
                      </a:endParaRPr>
                    </a:p>
                  </a:txBody>
                  <a:tcPr marL="47625" marR="47625" marT="47625" marB="47625" anchor="ctr"/>
                </a:tc>
                <a:tc>
                  <a:txBody>
                    <a:bodyPr/>
                    <a:lstStyle/>
                    <a:p>
                      <a:pPr fontAlgn="ctr"/>
                      <a:r>
                        <a:rPr lang="en-US" sz="1200" b="0">
                          <a:effectLst/>
                        </a:rPr>
                        <a:t>512 to 2048</a:t>
                      </a:r>
                    </a:p>
                  </a:txBody>
                  <a:tcPr marL="47625" marR="47625" marT="47625" marB="47625" anchor="ctr"/>
                </a:tc>
                <a:tc>
                  <a:txBody>
                    <a:bodyPr/>
                    <a:lstStyle/>
                    <a:p>
                      <a:pPr fontAlgn="ctr"/>
                      <a:r>
                        <a:rPr lang="en-US" sz="1200" b="0">
                          <a:effectLst/>
                        </a:rPr>
                        <a:t>RSA is for public-key cryptography that is based on the current difficulty of factoring very large numbers. It is the first algorithm known to be suitable for signing as well as encryption. It is widely used in electronic commerce protocols and is believed to be secure given sufficiently long keys and the use of up-to-date implementations.</a:t>
                      </a:r>
                    </a:p>
                  </a:txBody>
                  <a:tcPr marL="47625" marR="47625" marT="47625" marB="47625" anchor="ctr"/>
                </a:tc>
                <a:extLst>
                  <a:ext uri="{0D108BD9-81ED-4DB2-BD59-A6C34878D82A}">
                    <a16:rowId xmlns:a16="http://schemas.microsoft.com/office/drawing/2014/main" val="2358129322"/>
                  </a:ext>
                </a:extLst>
              </a:tr>
              <a:tr h="859685">
                <a:tc>
                  <a:txBody>
                    <a:bodyPr/>
                    <a:lstStyle/>
                    <a:p>
                      <a:pPr fontAlgn="ctr"/>
                      <a:r>
                        <a:rPr lang="en-US" sz="1200" b="1" dirty="0" err="1">
                          <a:effectLst/>
                        </a:rPr>
                        <a:t>EIGamal</a:t>
                      </a:r>
                      <a:endParaRPr lang="en-US" sz="1200" b="0" dirty="0">
                        <a:effectLst/>
                      </a:endParaRPr>
                    </a:p>
                  </a:txBody>
                  <a:tcPr marL="47625" marR="47625" marT="47625" marB="47625" anchor="ctr"/>
                </a:tc>
                <a:tc>
                  <a:txBody>
                    <a:bodyPr/>
                    <a:lstStyle/>
                    <a:p>
                      <a:pPr fontAlgn="ctr"/>
                      <a:r>
                        <a:rPr lang="en-US" sz="1200" b="0">
                          <a:effectLst/>
                        </a:rPr>
                        <a:t>512 - 1024</a:t>
                      </a:r>
                    </a:p>
                  </a:txBody>
                  <a:tcPr marL="47625" marR="47625" marT="47625" marB="47625" anchor="ctr"/>
                </a:tc>
                <a:tc>
                  <a:txBody>
                    <a:bodyPr/>
                    <a:lstStyle/>
                    <a:p>
                      <a:pPr fontAlgn="ctr"/>
                      <a:r>
                        <a:rPr lang="en-US" sz="1200" b="0">
                          <a:effectLst/>
                        </a:rPr>
                        <a:t>An asymmetric key encryption algorithm for public-key cryptography which is based on the Diffie-Hellman key agreement. A disadvantage of the ElGamal system is that the encrypted message becomes very big, about twice the size of the original message and for this reason it is only used for small messages such as secret keys.</a:t>
                      </a:r>
                    </a:p>
                  </a:txBody>
                  <a:tcPr marL="47625" marR="47625" marT="47625" marB="47625" anchor="ctr"/>
                </a:tc>
                <a:extLst>
                  <a:ext uri="{0D108BD9-81ED-4DB2-BD59-A6C34878D82A}">
                    <a16:rowId xmlns:a16="http://schemas.microsoft.com/office/drawing/2014/main" val="2368773845"/>
                  </a:ext>
                </a:extLst>
              </a:tr>
              <a:tr h="673807">
                <a:tc>
                  <a:txBody>
                    <a:bodyPr/>
                    <a:lstStyle/>
                    <a:p>
                      <a:pPr fontAlgn="ctr"/>
                      <a:r>
                        <a:rPr lang="en-US" sz="1200" b="1" dirty="0">
                          <a:effectLst/>
                        </a:rPr>
                        <a:t>Elliptical curve techniques</a:t>
                      </a:r>
                      <a:endParaRPr lang="en-US" sz="1200" b="0" dirty="0">
                        <a:effectLst/>
                      </a:endParaRPr>
                    </a:p>
                  </a:txBody>
                  <a:tcPr marL="47625" marR="47625" marT="47625" marB="47625" anchor="ctr"/>
                </a:tc>
                <a:tc>
                  <a:txBody>
                    <a:bodyPr/>
                    <a:lstStyle/>
                    <a:p>
                      <a:pPr fontAlgn="ctr"/>
                      <a:r>
                        <a:rPr lang="en-US" sz="1200" b="0">
                          <a:effectLst/>
                        </a:rPr>
                        <a:t>160</a:t>
                      </a:r>
                    </a:p>
                  </a:txBody>
                  <a:tcPr marL="47625" marR="47625" marT="47625" marB="47625" anchor="ctr"/>
                </a:tc>
                <a:tc>
                  <a:txBody>
                    <a:bodyPr/>
                    <a:lstStyle/>
                    <a:p>
                      <a:pPr fontAlgn="ctr"/>
                      <a:r>
                        <a:rPr lang="en-US" sz="1200" b="0" dirty="0">
                          <a:effectLst/>
                        </a:rPr>
                        <a:t>Elliptic curve cryptography can be used to adapt many cryptographic algorithms, such as Diffie-Hellman or </a:t>
                      </a:r>
                      <a:r>
                        <a:rPr lang="en-US" sz="1200" b="0" dirty="0" err="1">
                          <a:effectLst/>
                        </a:rPr>
                        <a:t>ElGamal</a:t>
                      </a:r>
                      <a:r>
                        <a:rPr lang="en-US" sz="1200" b="0" dirty="0">
                          <a:effectLst/>
                        </a:rPr>
                        <a:t>. The main advantage of elliptic curve cryptography is that the keys can be much smaller.</a:t>
                      </a:r>
                    </a:p>
                  </a:txBody>
                  <a:tcPr marL="47625" marR="47625" marT="47625" marB="47625" anchor="ctr"/>
                </a:tc>
                <a:extLst>
                  <a:ext uri="{0D108BD9-81ED-4DB2-BD59-A6C34878D82A}">
                    <a16:rowId xmlns:a16="http://schemas.microsoft.com/office/drawing/2014/main" val="2295999212"/>
                  </a:ext>
                </a:extLst>
              </a:tr>
            </a:tbl>
          </a:graphicData>
        </a:graphic>
      </p:graphicFrame>
    </p:spTree>
    <p:extLst>
      <p:ext uri="{BB962C8B-B14F-4D97-AF65-F5344CB8AC3E}">
        <p14:creationId xmlns:p14="http://schemas.microsoft.com/office/powerpoint/2010/main" val="22946525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319610"/>
            <a:ext cx="11728006" cy="3432168"/>
          </a:xfrm>
        </p:spPr>
        <p:txBody>
          <a:bodyPr>
            <a:noAutofit/>
          </a:bodyPr>
          <a:lstStyle/>
          <a:p>
            <a:pPr algn="just">
              <a:spcBef>
                <a:spcPts val="0"/>
              </a:spcBef>
              <a:buFont typeface="Wingdings" panose="05000000000000000000" pitchFamily="2" charset="2"/>
              <a:buChar char="ü"/>
            </a:pPr>
            <a:r>
              <a:rPr lang="en-US" sz="1800" dirty="0"/>
              <a:t>Network security breaches can disrupt e-commerce, cause the loss of business data, threaten people’s privacy, and compromise the integrity of information. </a:t>
            </a:r>
          </a:p>
          <a:p>
            <a:pPr algn="just">
              <a:spcBef>
                <a:spcPts val="0"/>
              </a:spcBef>
              <a:buFont typeface="Wingdings" panose="05000000000000000000" pitchFamily="2" charset="2"/>
              <a:buChar char="ü"/>
            </a:pPr>
            <a:r>
              <a:rPr lang="en-US" sz="1800" dirty="0"/>
              <a:t>Vulnerabilities must be addressed before they become a threat and are exploited. Mitigation techniques are required before, during, and after an attack. </a:t>
            </a:r>
          </a:p>
          <a:p>
            <a:pPr algn="just">
              <a:spcBef>
                <a:spcPts val="0"/>
              </a:spcBef>
              <a:buFont typeface="Wingdings" panose="05000000000000000000" pitchFamily="2" charset="2"/>
              <a:buChar char="ü"/>
            </a:pPr>
            <a:r>
              <a:rPr lang="en-US" sz="1800" dirty="0"/>
              <a:t>An attack vector is a path by which a threat actor can gain access to a server, host, or network. Attack vectors originate from inside or outside the corporate network.</a:t>
            </a:r>
          </a:p>
          <a:p>
            <a:pPr algn="just">
              <a:spcBef>
                <a:spcPts val="0"/>
              </a:spcBef>
              <a:buFont typeface="Wingdings" panose="05000000000000000000" pitchFamily="2" charset="2"/>
              <a:buChar char="ü"/>
            </a:pPr>
            <a:r>
              <a:rPr lang="en-US" sz="1800" dirty="0"/>
              <a:t>The term ‘threat actor’ includes hackers and any device, person, group, or nation state that is, intentionally or unintentionally, the source of an attack. </a:t>
            </a:r>
          </a:p>
          <a:p>
            <a:pPr algn="just">
              <a:spcBef>
                <a:spcPts val="0"/>
              </a:spcBef>
              <a:buFont typeface="Wingdings" panose="05000000000000000000" pitchFamily="2" charset="2"/>
              <a:buChar char="ü"/>
            </a:pPr>
            <a:r>
              <a:rPr lang="en-US" sz="1800" dirty="0"/>
              <a:t>Attack tools have become more sophisticated and highly automated. These new tools require less technical knowledge to implement. </a:t>
            </a:r>
          </a:p>
          <a:p>
            <a:pPr algn="just">
              <a:spcBef>
                <a:spcPts val="0"/>
              </a:spcBef>
              <a:buFont typeface="Wingdings" panose="05000000000000000000" pitchFamily="2" charset="2"/>
              <a:buChar char="ü"/>
            </a:pPr>
            <a:r>
              <a:rPr lang="en-US" sz="1800" dirty="0"/>
              <a:t>A firewall is a system, or group of systems, that enforces an access control policy between networks. </a:t>
            </a:r>
          </a:p>
          <a:p>
            <a:pPr algn="just">
              <a:spcBef>
                <a:spcPts val="0"/>
              </a:spcBef>
              <a:buFont typeface="Wingdings" panose="05000000000000000000" pitchFamily="2" charset="2"/>
              <a:buChar char="ü"/>
            </a:pPr>
            <a:r>
              <a:rPr lang="en-US" sz="1800" dirty="0"/>
              <a:t>To defend against fast-moving and evolving attacks, you may need an intrusion detection systems (IDS), or the more scalable intrusion prevention systems (IPS).</a:t>
            </a:r>
          </a:p>
          <a:p>
            <a:pPr algn="just">
              <a:spcBef>
                <a:spcPts val="0"/>
              </a:spcBef>
              <a:buFont typeface="Wingdings" panose="05000000000000000000" pitchFamily="2" charset="2"/>
              <a:buChar char="ü"/>
            </a:pPr>
            <a:r>
              <a:rPr lang="en-US" sz="1800" dirty="0"/>
              <a:t>The four elements of secure communications are data integrity, origin authentication, data confidentiality, and data non-repudiation. </a:t>
            </a:r>
          </a:p>
        </p:txBody>
      </p:sp>
    </p:spTree>
    <p:extLst>
      <p:ext uri="{BB962C8B-B14F-4D97-AF65-F5344CB8AC3E}">
        <p14:creationId xmlns:p14="http://schemas.microsoft.com/office/powerpoint/2010/main" val="40653741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a:t>Complete the Lab exercises. </a:t>
            </a:r>
          </a:p>
          <a:p>
            <a:pPr lvl="1">
              <a:buFont typeface="Wingdings" panose="05000000000000000000" pitchFamily="2" charset="2"/>
              <a:buChar char="Ø"/>
            </a:pPr>
            <a:r>
              <a:rPr lang="en-US" sz="2000" dirty="0"/>
              <a:t>Activity 1: OSPF and IP addressing recap</a:t>
            </a:r>
          </a:p>
          <a:p>
            <a:pPr lvl="1">
              <a:buFont typeface="Wingdings" panose="05000000000000000000" pitchFamily="2" charset="2"/>
              <a:buChar char="Ø"/>
            </a:pPr>
            <a:r>
              <a:rPr lang="en-US" sz="2000" dirty="0"/>
              <a:t>Lab : Research on Social Engineering</a:t>
            </a:r>
          </a:p>
          <a:p>
            <a:pPr lvl="2">
              <a:buFont typeface="Wingdings" panose="05000000000000000000" pitchFamily="2" charset="2"/>
              <a:buChar char="Ø"/>
            </a:pPr>
            <a:endParaRPr lang="en-US" sz="1400" dirty="0"/>
          </a:p>
          <a:p>
            <a:pPr lvl="1">
              <a:buFont typeface="Wingdings" panose="05000000000000000000" pitchFamily="2" charset="2"/>
              <a:buChar char="Ø"/>
            </a:pPr>
            <a:r>
              <a:rPr lang="en-US" sz="2000" b="1" dirty="0"/>
              <a:t>Complete and Submit: </a:t>
            </a:r>
          </a:p>
          <a:p>
            <a:pPr lvl="2">
              <a:buFont typeface="Wingdings" panose="05000000000000000000" pitchFamily="2" charset="2"/>
              <a:buChar char="Ø"/>
            </a:pPr>
            <a:r>
              <a:rPr lang="en-GB" sz="1400" dirty="0"/>
              <a:t>Skill Integration Challenge (Submission Link Created in Moodle)  Deadline  </a:t>
            </a:r>
            <a:r>
              <a:rPr lang="en-GB" sz="1400"/>
              <a:t>28 February 2023</a:t>
            </a:r>
            <a:endParaRPr lang="en-US" sz="1400" dirty="0"/>
          </a:p>
        </p:txBody>
      </p:sp>
    </p:spTree>
    <p:extLst>
      <p:ext uri="{BB962C8B-B14F-4D97-AF65-F5344CB8AC3E}">
        <p14:creationId xmlns:p14="http://schemas.microsoft.com/office/powerpoint/2010/main" val="14239152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819</TotalTime>
  <Words>8135</Words>
  <Application>Microsoft Office PowerPoint</Application>
  <PresentationFormat>Widescreen</PresentationFormat>
  <Paragraphs>581</Paragraphs>
  <Slides>52</Slides>
  <Notes>45</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52</vt:i4>
      </vt:variant>
    </vt:vector>
  </HeadingPairs>
  <TitlesOfParts>
    <vt:vector size="62"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I - Cybersecurity: Current State of Affairs</vt:lpstr>
      <vt:lpstr>I - Cybersecurity: Attack Vectors &amp; Impact</vt:lpstr>
      <vt:lpstr>I - Cybersecurity: Threat Actors</vt:lpstr>
      <vt:lpstr>I - Cybersecurity: Security Tools</vt:lpstr>
      <vt:lpstr>I - Cybersecurity: Security Tools</vt:lpstr>
      <vt:lpstr>I - Cybersecurity: Attacks</vt:lpstr>
      <vt:lpstr>I - Cybersecurity: Attacks</vt:lpstr>
      <vt:lpstr>I - Cybersecurity: Malware</vt:lpstr>
      <vt:lpstr>Malware</vt:lpstr>
      <vt:lpstr>Malware</vt:lpstr>
      <vt:lpstr>Using Email and Browser Attacks</vt:lpstr>
      <vt:lpstr>Using Email and Browser Attacks</vt:lpstr>
      <vt:lpstr>I - Cybersecurity: Network Attacks</vt:lpstr>
      <vt:lpstr>I - Cybersecurity: Network Attacks</vt:lpstr>
      <vt:lpstr>I - Cybersecurity: Network Attacks</vt:lpstr>
      <vt:lpstr>I - Cybersecurity: Network Attacks</vt:lpstr>
      <vt:lpstr>I - Cybersecurity: Network Attacks</vt:lpstr>
      <vt:lpstr>I - Cybersecurity: Network Attacks</vt:lpstr>
      <vt:lpstr>I - Cybersecurity: Network Attacks</vt:lpstr>
      <vt:lpstr>II - Exploiting: IP Vulnerabilities and Threats</vt:lpstr>
      <vt:lpstr>II - Exploiting: IP Vulnerabilities and Threats</vt:lpstr>
      <vt:lpstr>II - Exploiting: IP Vulnerabilities and Threats</vt:lpstr>
      <vt:lpstr>II - Exploiting: IP Vulnerabilities and Threats</vt:lpstr>
      <vt:lpstr>II - Exploiting: IP Vulnerabilities and Threats</vt:lpstr>
      <vt:lpstr>II - Exploiting: TCP and UDP Vulnerabilities</vt:lpstr>
      <vt:lpstr>II - Exploiting: TCP and UDP Vulnerabilities</vt:lpstr>
      <vt:lpstr>II - Exploiting: TCP and UDP Vulnerabilities</vt:lpstr>
      <vt:lpstr>II - Exploiting: TCP and UDP Vulnerabilities</vt:lpstr>
      <vt:lpstr>II - Exploiting: TCP and UDP Vulnerabilities</vt:lpstr>
      <vt:lpstr>II - Exploiting: TCP and UDP Vulnerabilities</vt:lpstr>
      <vt:lpstr>II - Exploiting: IP Services</vt:lpstr>
      <vt:lpstr>II - Exploiting: IP Services</vt:lpstr>
      <vt:lpstr>II - Exploiting: IP Services</vt:lpstr>
      <vt:lpstr>II - Exploiting: IP Services</vt:lpstr>
      <vt:lpstr>II - Exploiting: IP Services</vt:lpstr>
      <vt:lpstr>II - Exploiting: IP Services</vt:lpstr>
      <vt:lpstr>II - Exploiting: IP Services</vt:lpstr>
      <vt:lpstr>III – Best Practices: CIA</vt:lpstr>
      <vt:lpstr>III – Best Practices: Defense-in-Depth</vt:lpstr>
      <vt:lpstr>III – Best Practices: Defense-in-Depth</vt:lpstr>
      <vt:lpstr>III – Best Practices: Defense-in-Depth</vt:lpstr>
      <vt:lpstr>III – Best Practices: Cryptography</vt:lpstr>
      <vt:lpstr>III – Best Practices: Cryptography</vt:lpstr>
      <vt:lpstr>III – Best Practices: Cryptography</vt:lpstr>
      <vt:lpstr>III – Best Practices: Cryptography</vt:lpstr>
      <vt:lpstr>III – Best Practices: Cryptography</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2023-02-14T08:39:28Z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