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8"/>
  </p:handoutMasterIdLst>
  <p:sldIdLst>
    <p:sldId id="290" r:id="rId2"/>
    <p:sldId id="291" r:id="rId3"/>
    <p:sldId id="292" r:id="rId4"/>
    <p:sldId id="293" r:id="rId5"/>
    <p:sldId id="296" r:id="rId6"/>
    <p:sldId id="294" r:id="rId7"/>
    <p:sldId id="295" r:id="rId8"/>
    <p:sldId id="297" r:id="rId9"/>
    <p:sldId id="298" r:id="rId10"/>
    <p:sldId id="299" r:id="rId11"/>
    <p:sldId id="300" r:id="rId12"/>
    <p:sldId id="302" r:id="rId13"/>
    <p:sldId id="303" r:id="rId14"/>
    <p:sldId id="304" r:id="rId15"/>
    <p:sldId id="305" r:id="rId16"/>
    <p:sldId id="306" r:id="rId17"/>
  </p:sldIdLst>
  <p:sldSz cx="9144000" cy="6858000" type="screen4x3"/>
  <p:notesSz cx="6669088" cy="97536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DA5E5A-5F55-4407-ABED-96654B7B3B58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D5C93-836E-4F8D-A931-9E3AAFBE29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5696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BC3DC-872D-A84F-8E42-7764AB483BBA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C7212-FABB-7542-8D86-5283830156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281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BC3DC-872D-A84F-8E42-7764AB483BBA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C7212-FABB-7542-8D86-5283830156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821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BC3DC-872D-A84F-8E42-7764AB483BBA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C7212-FABB-7542-8D86-5283830156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684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BC3DC-872D-A84F-8E42-7764AB483BBA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C7212-FABB-7542-8D86-5283830156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158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BC3DC-872D-A84F-8E42-7764AB483BBA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C7212-FABB-7542-8D86-5283830156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737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BC3DC-872D-A84F-8E42-7764AB483BBA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C7212-FABB-7542-8D86-5283830156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264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BC3DC-872D-A84F-8E42-7764AB483BBA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C7212-FABB-7542-8D86-5283830156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03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BC3DC-872D-A84F-8E42-7764AB483BBA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C7212-FABB-7542-8D86-5283830156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64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BC3DC-872D-A84F-8E42-7764AB483BBA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C7212-FABB-7542-8D86-5283830156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88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BC3DC-872D-A84F-8E42-7764AB483BBA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C7212-FABB-7542-8D86-5283830156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935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BC3DC-872D-A84F-8E42-7764AB483BBA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C7212-FABB-7542-8D86-5283830156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518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BC3DC-872D-A84F-8E42-7764AB483BBA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0C7212-FABB-7542-8D86-5283830156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5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Difference Tests</a:t>
            </a:r>
            <a:endParaRPr lang="en-GB" alt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2800" dirty="0"/>
              <a:t>	      Parametric			   </a:t>
            </a:r>
            <a:r>
              <a:rPr lang="en-GB" altLang="en-US" sz="2800" dirty="0" smtClean="0"/>
              <a:t>	Non </a:t>
            </a:r>
            <a:r>
              <a:rPr lang="en-GB" altLang="en-US" sz="2800" dirty="0"/>
              <a:t>Parametric</a:t>
            </a:r>
          </a:p>
          <a:p>
            <a:pPr marL="0" indent="0">
              <a:buNone/>
            </a:pPr>
            <a:endParaRPr lang="en-GB" altLang="en-US" sz="2800" dirty="0"/>
          </a:p>
          <a:p>
            <a:r>
              <a:rPr lang="en-GB" alt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Paired sample t-test</a:t>
            </a:r>
            <a:r>
              <a:rPr lang="en-GB" altLang="en-US" sz="2800" dirty="0"/>
              <a:t>		Wilcoxon t-test</a:t>
            </a:r>
          </a:p>
          <a:p>
            <a:r>
              <a:rPr lang="en-GB" alt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Independent t-test	</a:t>
            </a:r>
            <a:r>
              <a:rPr lang="en-GB" altLang="en-US" sz="2800" dirty="0"/>
              <a:t>	</a:t>
            </a:r>
            <a:r>
              <a:rPr lang="en-GB" altLang="en-US" sz="2800" dirty="0" smtClean="0"/>
              <a:t>	Mann-Whitney U-test</a:t>
            </a:r>
            <a:endParaRPr lang="en-GB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225571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143000" y="1686560"/>
            <a:ext cx="1073150" cy="5048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100" dirty="0">
                <a:effectLst/>
                <a:latin typeface="Calibri"/>
                <a:ea typeface="Calibri"/>
                <a:cs typeface="Times New Roman"/>
              </a:rPr>
              <a:t>Interval / Ratio Data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1145540" y="5193665"/>
            <a:ext cx="1073150" cy="341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Ordinal Data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107440" y="6621780"/>
            <a:ext cx="1073150" cy="341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Nominal Data</a:t>
            </a: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3768090" y="978535"/>
            <a:ext cx="1073150" cy="341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Relationship</a:t>
            </a: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692525" y="2471420"/>
            <a:ext cx="1073150" cy="341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Difference</a:t>
            </a: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3837305" y="4886960"/>
            <a:ext cx="1073150" cy="341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Difference</a:t>
            </a: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3846830" y="5946140"/>
            <a:ext cx="1073150" cy="341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Relationship</a:t>
            </a:r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7381240" y="6654165"/>
            <a:ext cx="1762125" cy="341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Chi Squared</a:t>
            </a:r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7410450" y="1295400"/>
            <a:ext cx="1733550" cy="341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 dirty="0">
                <a:effectLst/>
                <a:latin typeface="Calibri"/>
                <a:ea typeface="Calibri"/>
                <a:cs typeface="Times New Roman"/>
              </a:rPr>
              <a:t>Multiple </a:t>
            </a:r>
            <a:r>
              <a:rPr lang="en-GB" sz="1100" dirty="0" smtClean="0">
                <a:effectLst/>
                <a:latin typeface="Calibri"/>
                <a:ea typeface="Calibri"/>
                <a:cs typeface="Times New Roman"/>
              </a:rPr>
              <a:t>Correlation</a:t>
            </a:r>
            <a:endParaRPr lang="en-GB" sz="1400" b="1" dirty="0">
              <a:solidFill>
                <a:srgbClr val="FF00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3834130" y="6630035"/>
            <a:ext cx="1073150" cy="341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Difference</a:t>
            </a:r>
          </a:p>
        </p:txBody>
      </p:sp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7393940" y="715010"/>
            <a:ext cx="1746250" cy="341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 dirty="0" smtClean="0">
                <a:effectLst/>
                <a:latin typeface="Calibri"/>
                <a:ea typeface="Calibri"/>
                <a:cs typeface="Times New Roman"/>
              </a:rPr>
              <a:t>Pearson’s product moment</a:t>
            </a:r>
            <a:endParaRPr lang="en-GB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7391400" y="1990725"/>
            <a:ext cx="1752600" cy="341630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 dirty="0" smtClean="0">
                <a:latin typeface="Calibri"/>
                <a:ea typeface="Calibri"/>
                <a:cs typeface="Times New Roman"/>
              </a:rPr>
              <a:t>Paired</a:t>
            </a:r>
            <a:r>
              <a:rPr lang="en-GB" sz="1100" dirty="0" smtClean="0">
                <a:effectLst/>
                <a:latin typeface="Calibri"/>
                <a:ea typeface="Calibri"/>
                <a:cs typeface="Times New Roman"/>
              </a:rPr>
              <a:t> </a:t>
            </a:r>
            <a:r>
              <a:rPr lang="en-GB" sz="1100" dirty="0">
                <a:effectLst/>
                <a:latin typeface="Calibri"/>
                <a:ea typeface="Calibri"/>
                <a:cs typeface="Times New Roman"/>
              </a:rPr>
              <a:t>t-test</a:t>
            </a: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7391400" y="2476500"/>
            <a:ext cx="1752600" cy="341630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Independent t-test</a:t>
            </a: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7391400" y="5215890"/>
            <a:ext cx="1752600" cy="341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Kurskal- Wallis ANOVA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 </a:t>
            </a:r>
          </a:p>
        </p:txBody>
      </p:sp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7391400" y="3572510"/>
            <a:ext cx="1752600" cy="341630"/>
          </a:xfrm>
          <a:prstGeom prst="rect">
            <a:avLst/>
          </a:prstGeom>
          <a:solidFill>
            <a:srgbClr val="92D05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 dirty="0">
                <a:effectLst/>
                <a:latin typeface="Calibri"/>
                <a:ea typeface="Calibri"/>
                <a:cs typeface="Times New Roman"/>
              </a:rPr>
              <a:t>ANOVA repeat Measures</a:t>
            </a:r>
          </a:p>
        </p:txBody>
      </p:sp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7391400" y="4072890"/>
            <a:ext cx="1752600" cy="341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 dirty="0">
                <a:effectLst/>
                <a:latin typeface="Calibri"/>
                <a:ea typeface="Calibri"/>
                <a:cs typeface="Times New Roman"/>
              </a:rPr>
              <a:t>Mann-Whitney </a:t>
            </a:r>
            <a:r>
              <a:rPr lang="en-GB" sz="1100" dirty="0" smtClean="0">
                <a:effectLst/>
                <a:latin typeface="Calibri"/>
                <a:ea typeface="Calibri"/>
                <a:cs typeface="Times New Roman"/>
              </a:rPr>
              <a:t>U</a:t>
            </a:r>
            <a:endParaRPr lang="en-GB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auto">
          <a:xfrm>
            <a:off x="7391400" y="3028950"/>
            <a:ext cx="1752600" cy="341630"/>
          </a:xfrm>
          <a:prstGeom prst="rect">
            <a:avLst/>
          </a:prstGeom>
          <a:solidFill>
            <a:srgbClr val="92D05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ANOVA</a:t>
            </a:r>
          </a:p>
        </p:txBody>
      </p:sp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7391400" y="4663440"/>
            <a:ext cx="1752600" cy="381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 dirty="0">
                <a:effectLst/>
                <a:latin typeface="Calibri"/>
                <a:ea typeface="Calibri"/>
                <a:cs typeface="Times New Roman"/>
              </a:rPr>
              <a:t>Wilcoxon Matched </a:t>
            </a:r>
            <a:r>
              <a:rPr lang="en-GB" sz="1100" dirty="0" smtClean="0">
                <a:effectLst/>
                <a:latin typeface="Calibri"/>
                <a:ea typeface="Calibri"/>
                <a:cs typeface="Times New Roman"/>
              </a:rPr>
              <a:t>pairs</a:t>
            </a:r>
            <a:endParaRPr lang="en-GB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7381240" y="5730875"/>
            <a:ext cx="1762125" cy="341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Friedman’s 2 way ANOVA</a:t>
            </a: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7381240" y="6187440"/>
            <a:ext cx="1762125" cy="341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Spearman’s Rank Order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 flipV="1">
            <a:off x="4844415" y="872490"/>
            <a:ext cx="2536825" cy="2286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4848225" y="1186815"/>
            <a:ext cx="2552700" cy="2667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2216150" y="1186815"/>
            <a:ext cx="1555750" cy="71437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2216150" y="1901825"/>
            <a:ext cx="1479550" cy="7620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4772025" y="2425065"/>
            <a:ext cx="1133475" cy="1905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5905500" y="2120265"/>
            <a:ext cx="1485900" cy="3048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5904865" y="2425065"/>
            <a:ext cx="1495425" cy="23812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4806950" y="2615565"/>
            <a:ext cx="1098550" cy="48577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5908675" y="3101340"/>
            <a:ext cx="1492250" cy="10477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5904865" y="3101340"/>
            <a:ext cx="1476375" cy="65722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4924425" y="6158865"/>
            <a:ext cx="2476500" cy="19939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2216150" y="5377815"/>
            <a:ext cx="1622425" cy="69405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2176145" y="6784975"/>
            <a:ext cx="1668145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V="1">
            <a:off x="4911725" y="6787515"/>
            <a:ext cx="2470150" cy="952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V="1">
            <a:off x="2219325" y="5092065"/>
            <a:ext cx="1619250" cy="28575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V="1">
            <a:off x="4923790" y="4663440"/>
            <a:ext cx="1209675" cy="381000"/>
          </a:xfrm>
          <a:prstGeom prst="straightConnector1">
            <a:avLst/>
          </a:prstGeom>
          <a:ln w="28575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>
            <a:off x="4923790" y="5092065"/>
            <a:ext cx="1209675" cy="1905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flipV="1">
            <a:off x="6133465" y="4234815"/>
            <a:ext cx="1247775" cy="42862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>
            <a:off x="6134100" y="4663440"/>
            <a:ext cx="1276350" cy="21907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>
            <a:off x="6133465" y="5282565"/>
            <a:ext cx="1247775" cy="66675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>
            <a:off x="6133465" y="5282565"/>
            <a:ext cx="1247775" cy="9525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 Box 2"/>
          <p:cNvSpPr txBox="1">
            <a:spLocks noChangeArrowheads="1"/>
          </p:cNvSpPr>
          <p:nvPr/>
        </p:nvSpPr>
        <p:spPr bwMode="auto">
          <a:xfrm rot="378452">
            <a:off x="5092065" y="5186680"/>
            <a:ext cx="898525" cy="325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3+ variables</a:t>
            </a:r>
          </a:p>
        </p:txBody>
      </p:sp>
      <p:sp>
        <p:nvSpPr>
          <p:cNvPr id="46" name="Text Box 2"/>
          <p:cNvSpPr txBox="1">
            <a:spLocks noChangeArrowheads="1"/>
          </p:cNvSpPr>
          <p:nvPr/>
        </p:nvSpPr>
        <p:spPr bwMode="auto">
          <a:xfrm rot="20684725">
            <a:off x="5045075" y="4648200"/>
            <a:ext cx="898525" cy="325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2 variables</a:t>
            </a:r>
          </a:p>
        </p:txBody>
      </p:sp>
      <p:sp>
        <p:nvSpPr>
          <p:cNvPr id="47" name="Text Box 2"/>
          <p:cNvSpPr txBox="1">
            <a:spLocks noChangeArrowheads="1"/>
          </p:cNvSpPr>
          <p:nvPr/>
        </p:nvSpPr>
        <p:spPr bwMode="auto">
          <a:xfrm rot="21150726">
            <a:off x="4893310" y="2282190"/>
            <a:ext cx="898525" cy="325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2 variables</a:t>
            </a:r>
          </a:p>
        </p:txBody>
      </p:sp>
      <p:sp>
        <p:nvSpPr>
          <p:cNvPr id="48" name="Text Box 2"/>
          <p:cNvSpPr txBox="1">
            <a:spLocks noChangeArrowheads="1"/>
          </p:cNvSpPr>
          <p:nvPr/>
        </p:nvSpPr>
        <p:spPr bwMode="auto">
          <a:xfrm rot="21188392">
            <a:off x="5622290" y="722630"/>
            <a:ext cx="898525" cy="325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2 variables</a:t>
            </a:r>
          </a:p>
        </p:txBody>
      </p:sp>
      <p:sp>
        <p:nvSpPr>
          <p:cNvPr id="49" name="Text Box 2"/>
          <p:cNvSpPr txBox="1">
            <a:spLocks noChangeArrowheads="1"/>
          </p:cNvSpPr>
          <p:nvPr/>
        </p:nvSpPr>
        <p:spPr bwMode="auto">
          <a:xfrm rot="1278052">
            <a:off x="4831080" y="2914650"/>
            <a:ext cx="898525" cy="325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3+ variables</a:t>
            </a:r>
          </a:p>
        </p:txBody>
      </p:sp>
      <p:sp>
        <p:nvSpPr>
          <p:cNvPr id="50" name="Text Box 2"/>
          <p:cNvSpPr txBox="1">
            <a:spLocks noChangeArrowheads="1"/>
          </p:cNvSpPr>
          <p:nvPr/>
        </p:nvSpPr>
        <p:spPr bwMode="auto">
          <a:xfrm rot="377469">
            <a:off x="5767070" y="1385570"/>
            <a:ext cx="898525" cy="325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3+ variables</a:t>
            </a:r>
          </a:p>
        </p:txBody>
      </p:sp>
      <p:sp>
        <p:nvSpPr>
          <p:cNvPr id="51" name="Text Box 2"/>
          <p:cNvSpPr txBox="1">
            <a:spLocks noChangeArrowheads="1"/>
          </p:cNvSpPr>
          <p:nvPr/>
        </p:nvSpPr>
        <p:spPr bwMode="auto">
          <a:xfrm rot="568589">
            <a:off x="6134735" y="4772025"/>
            <a:ext cx="1275715" cy="325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Dependent </a:t>
            </a:r>
          </a:p>
        </p:txBody>
      </p:sp>
      <p:sp>
        <p:nvSpPr>
          <p:cNvPr id="52" name="Text Box 2"/>
          <p:cNvSpPr txBox="1">
            <a:spLocks noChangeArrowheads="1"/>
          </p:cNvSpPr>
          <p:nvPr/>
        </p:nvSpPr>
        <p:spPr bwMode="auto">
          <a:xfrm rot="20869695">
            <a:off x="5942965" y="1972945"/>
            <a:ext cx="1275715" cy="325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Dependent </a:t>
            </a:r>
          </a:p>
        </p:txBody>
      </p:sp>
      <p:sp>
        <p:nvSpPr>
          <p:cNvPr id="53" name="Text Box 2"/>
          <p:cNvSpPr txBox="1">
            <a:spLocks noChangeArrowheads="1"/>
          </p:cNvSpPr>
          <p:nvPr/>
        </p:nvSpPr>
        <p:spPr bwMode="auto">
          <a:xfrm rot="1709045">
            <a:off x="6031865" y="5666740"/>
            <a:ext cx="1275715" cy="325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Dependent</a:t>
            </a:r>
          </a:p>
        </p:txBody>
      </p:sp>
      <p:sp>
        <p:nvSpPr>
          <p:cNvPr id="54" name="Text Box 2"/>
          <p:cNvSpPr txBox="1">
            <a:spLocks noChangeArrowheads="1"/>
          </p:cNvSpPr>
          <p:nvPr/>
        </p:nvSpPr>
        <p:spPr bwMode="auto">
          <a:xfrm rot="20499860">
            <a:off x="6106160" y="4201160"/>
            <a:ext cx="1275715" cy="325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Independent </a:t>
            </a:r>
          </a:p>
        </p:txBody>
      </p:sp>
      <p:sp>
        <p:nvSpPr>
          <p:cNvPr id="55" name="Text Box 2"/>
          <p:cNvSpPr txBox="1">
            <a:spLocks noChangeArrowheads="1"/>
          </p:cNvSpPr>
          <p:nvPr/>
        </p:nvSpPr>
        <p:spPr bwMode="auto">
          <a:xfrm rot="589471">
            <a:off x="5912485" y="2496820"/>
            <a:ext cx="1275715" cy="325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Independent</a:t>
            </a:r>
          </a:p>
        </p:txBody>
      </p:sp>
      <p:sp>
        <p:nvSpPr>
          <p:cNvPr id="56" name="Text Box 2"/>
          <p:cNvSpPr txBox="1">
            <a:spLocks noChangeArrowheads="1"/>
          </p:cNvSpPr>
          <p:nvPr/>
        </p:nvSpPr>
        <p:spPr bwMode="auto">
          <a:xfrm rot="299940">
            <a:off x="6144260" y="5062220"/>
            <a:ext cx="1247140" cy="325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Independent</a:t>
            </a:r>
          </a:p>
        </p:txBody>
      </p:sp>
      <p:sp>
        <p:nvSpPr>
          <p:cNvPr id="57" name="Text Box 2"/>
          <p:cNvSpPr txBox="1">
            <a:spLocks noChangeArrowheads="1"/>
          </p:cNvSpPr>
          <p:nvPr/>
        </p:nvSpPr>
        <p:spPr bwMode="auto">
          <a:xfrm rot="313222">
            <a:off x="6012180" y="2911475"/>
            <a:ext cx="1275715" cy="325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Between</a:t>
            </a:r>
          </a:p>
        </p:txBody>
      </p:sp>
      <p:sp>
        <p:nvSpPr>
          <p:cNvPr id="58" name="Text Box 2"/>
          <p:cNvSpPr txBox="1">
            <a:spLocks noChangeArrowheads="1"/>
          </p:cNvSpPr>
          <p:nvPr/>
        </p:nvSpPr>
        <p:spPr bwMode="auto">
          <a:xfrm rot="1515435">
            <a:off x="5911215" y="3426460"/>
            <a:ext cx="1275715" cy="325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Calibri"/>
                <a:ea typeface="Calibri"/>
                <a:cs typeface="Times New Roman"/>
              </a:rPr>
              <a:t>Within GP</a:t>
            </a:r>
          </a:p>
        </p:txBody>
      </p:sp>
      <p:sp>
        <p:nvSpPr>
          <p:cNvPr id="59" name="Rectangle 56"/>
          <p:cNvSpPr>
            <a:spLocks noChangeArrowheads="1"/>
          </p:cNvSpPr>
          <p:nvPr/>
        </p:nvSpPr>
        <p:spPr bwMode="auto">
          <a:xfrm>
            <a:off x="3630364" y="-63787"/>
            <a:ext cx="188327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1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Statistics Decision Tree</a:t>
            </a:r>
            <a:endParaRPr kumimoji="0" lang="en-GB" altLang="en-US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19607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T-test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96975"/>
            <a:ext cx="8291512" cy="5381378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GB" altLang="en-US" sz="2800" b="1" dirty="0" smtClean="0">
                <a:solidFill>
                  <a:srgbClr val="0070C0"/>
                </a:solidFill>
              </a:rPr>
              <a:t>A T- test is used when you want to determine whether two sets of data are the same or different (compare the means).</a:t>
            </a:r>
          </a:p>
          <a:p>
            <a:pPr eaLnBrk="1" hangingPunct="1">
              <a:buFontTx/>
              <a:buNone/>
            </a:pPr>
            <a:endParaRPr lang="en-GB" altLang="en-US" sz="2800" dirty="0" smtClean="0"/>
          </a:p>
          <a:p>
            <a:pPr eaLnBrk="1" hangingPunct="1"/>
            <a:r>
              <a:rPr lang="en-GB" altLang="en-US" sz="2800" dirty="0" smtClean="0">
                <a:solidFill>
                  <a:srgbClr val="FF0000"/>
                </a:solidFill>
              </a:rPr>
              <a:t>However you can only use a t-test when the data is interval or ratio.</a:t>
            </a:r>
          </a:p>
          <a:p>
            <a:pPr eaLnBrk="1" hangingPunct="1"/>
            <a:endParaRPr lang="en-GB" altLang="en-US" sz="2800" dirty="0" smtClean="0"/>
          </a:p>
          <a:p>
            <a:pPr eaLnBrk="1" hangingPunct="1">
              <a:buFontTx/>
              <a:buAutoNum type="arabicPeriod"/>
            </a:pPr>
            <a:r>
              <a:rPr lang="en-GB" altLang="en-US" sz="2400" b="1" dirty="0" smtClean="0">
                <a:solidFill>
                  <a:srgbClr val="00B0F0"/>
                </a:solidFill>
              </a:rPr>
              <a:t>The effect of a certain diet on body fat</a:t>
            </a:r>
          </a:p>
          <a:p>
            <a:pPr eaLnBrk="1" hangingPunct="1">
              <a:buFontTx/>
              <a:buAutoNum type="arabicPeriod"/>
            </a:pPr>
            <a:r>
              <a:rPr lang="en-GB" altLang="en-US" sz="2400" b="1" dirty="0" smtClean="0">
                <a:solidFill>
                  <a:srgbClr val="7030A0"/>
                </a:solidFill>
              </a:rPr>
              <a:t>The impact of plyometric training on leg power</a:t>
            </a:r>
          </a:p>
          <a:p>
            <a:pPr eaLnBrk="1" hangingPunct="1">
              <a:buFontTx/>
              <a:buAutoNum type="arabicPeriod"/>
            </a:pPr>
            <a:r>
              <a:rPr lang="en-GB" altLang="en-US" sz="2400" dirty="0" smtClean="0">
                <a:solidFill>
                  <a:srgbClr val="00B050"/>
                </a:solidFill>
              </a:rPr>
              <a:t>The impact of providing playground equipment on children’s activity levels.</a:t>
            </a:r>
          </a:p>
          <a:p>
            <a:pPr eaLnBrk="1" hangingPunct="1">
              <a:buFontTx/>
              <a:buAutoNum type="arabicPeriod"/>
            </a:pPr>
            <a:r>
              <a:rPr lang="en-GB" altLang="en-US" sz="2400" b="1" dirty="0" smtClean="0">
                <a:solidFill>
                  <a:srgbClr val="C00000"/>
                </a:solidFill>
              </a:rPr>
              <a:t>The impact of coaching on climbing skills development </a:t>
            </a:r>
          </a:p>
          <a:p>
            <a:pPr eaLnBrk="1" hangingPunct="1"/>
            <a:endParaRPr lang="en-GB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4148946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Types of T-test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784725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defRPr/>
            </a:pPr>
            <a:r>
              <a:rPr lang="en-GB" sz="2000" dirty="0" smtClean="0"/>
              <a:t>There are several type of t-test but you will only need 2 variations;</a:t>
            </a:r>
          </a:p>
          <a:p>
            <a:pPr marL="0" indent="0" eaLnBrk="1" hangingPunct="1">
              <a:buFontTx/>
              <a:buNone/>
              <a:defRPr/>
            </a:pPr>
            <a:endParaRPr lang="en-GB" sz="2000" dirty="0" smtClean="0"/>
          </a:p>
          <a:p>
            <a:pPr eaLnBrk="1" hangingPunct="1">
              <a:defRPr/>
            </a:pPr>
            <a:r>
              <a:rPr lang="en-GB" sz="2600" b="1" dirty="0" smtClean="0">
                <a:solidFill>
                  <a:srgbClr val="FF0000"/>
                </a:solidFill>
              </a:rPr>
              <a:t>Independent t-test</a:t>
            </a:r>
            <a:r>
              <a:rPr lang="en-GB" sz="2600" dirty="0" smtClean="0">
                <a:solidFill>
                  <a:srgbClr val="FF0000"/>
                </a:solidFill>
              </a:rPr>
              <a:t> </a:t>
            </a:r>
            <a:r>
              <a:rPr lang="en-GB" sz="2600" dirty="0" smtClean="0"/>
              <a:t>– when you compare the means of two distinct groups e.g. males and females, obese and not obese, old and young</a:t>
            </a:r>
            <a:r>
              <a:rPr lang="en-GB" sz="2000" dirty="0" smtClean="0"/>
              <a:t>. </a:t>
            </a:r>
          </a:p>
          <a:p>
            <a:pPr marL="0" indent="0" eaLnBrk="1" hangingPunct="1">
              <a:buFontTx/>
              <a:buNone/>
              <a:defRPr/>
            </a:pPr>
            <a:r>
              <a:rPr lang="en-GB" sz="2000" dirty="0" smtClean="0"/>
              <a:t> </a:t>
            </a:r>
          </a:p>
          <a:p>
            <a:pPr eaLnBrk="1" hangingPunct="1">
              <a:defRPr/>
            </a:pPr>
            <a:r>
              <a:rPr lang="en-GB" sz="2600" b="1" dirty="0" smtClean="0">
                <a:solidFill>
                  <a:srgbClr val="FF0000"/>
                </a:solidFill>
              </a:rPr>
              <a:t>A Paired sample (Student) T-test </a:t>
            </a:r>
            <a:r>
              <a:rPr lang="en-GB" sz="2600" dirty="0" smtClean="0"/>
              <a:t>– when you compare the means of one group that has been measure on 2 occasions </a:t>
            </a:r>
            <a:r>
              <a:rPr lang="en-GB" sz="2600" dirty="0" err="1" smtClean="0"/>
              <a:t>e.g</a:t>
            </a:r>
            <a:r>
              <a:rPr lang="en-GB" sz="2600" dirty="0" smtClean="0"/>
              <a:t> body weight before and after a diet, strength before and after a training programme.</a:t>
            </a:r>
          </a:p>
          <a:p>
            <a:pPr marL="0" indent="0" eaLnBrk="1" hangingPunct="1">
              <a:buFontTx/>
              <a:buNone/>
              <a:defRPr/>
            </a:pPr>
            <a:endParaRPr lang="en-GB" sz="2000" dirty="0" smtClean="0"/>
          </a:p>
          <a:p>
            <a:pPr marL="0" indent="0" eaLnBrk="1" hangingPunct="1">
              <a:buFontTx/>
              <a:buNone/>
              <a:defRPr/>
            </a:pPr>
            <a:endParaRPr lang="en-GB" sz="2000" dirty="0"/>
          </a:p>
          <a:p>
            <a:pPr marL="0" indent="0" eaLnBrk="1" hangingPunct="1">
              <a:buFontTx/>
              <a:buNone/>
              <a:defRPr/>
            </a:pPr>
            <a:endParaRPr lang="en-GB" sz="2000" dirty="0" smtClean="0"/>
          </a:p>
          <a:p>
            <a:pPr marL="0" indent="0" eaLnBrk="1" hangingPunct="1">
              <a:buFontTx/>
              <a:buNone/>
              <a:defRPr/>
            </a:pPr>
            <a:endParaRPr lang="en-GB" sz="2000" dirty="0" smtClean="0"/>
          </a:p>
          <a:p>
            <a:pPr marL="0" indent="0" algn="ctr" eaLnBrk="1" hangingPunct="1">
              <a:buNone/>
              <a:defRPr/>
            </a:pPr>
            <a:r>
              <a:rPr lang="en-GB" sz="2000" dirty="0" smtClean="0">
                <a:solidFill>
                  <a:srgbClr val="0070C0"/>
                </a:solidFill>
              </a:rPr>
              <a:t>You will also be asked if it is one or two tailed.  To make life easy always use a two tailed test.</a:t>
            </a:r>
          </a:p>
          <a:p>
            <a:pPr eaLnBrk="1" hangingPunct="1">
              <a:defRPr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1753521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777875"/>
          </a:xfrm>
        </p:spPr>
        <p:txBody>
          <a:bodyPr/>
          <a:lstStyle/>
          <a:p>
            <a:pPr eaLnBrk="1" hangingPunct="1"/>
            <a:r>
              <a:rPr lang="en-GB" altLang="en-US" smtClean="0"/>
              <a:t>Example data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7921311"/>
              </p:ext>
            </p:extLst>
          </p:nvPr>
        </p:nvGraphicFramePr>
        <p:xfrm>
          <a:off x="3373823" y="712742"/>
          <a:ext cx="5257800" cy="56165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91352"/>
                <a:gridCol w="1966448"/>
              </a:tblGrid>
              <a:tr h="187219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gender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>
                          <a:effectLst/>
                        </a:rPr>
                        <a:t>energy</a:t>
                      </a:r>
                      <a:endParaRPr lang="en-GB" sz="1100" b="0" i="0" u="none" strike="noStrike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>
                          <a:effectLst/>
                        </a:rPr>
                        <a:t>1725</a:t>
                      </a:r>
                      <a:endParaRPr lang="en-GB" sz="1100" b="0" i="0" u="none" strike="noStrike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>
                          <a:effectLst/>
                        </a:rPr>
                        <a:t>1724</a:t>
                      </a:r>
                      <a:endParaRPr lang="en-GB" sz="1100" b="0" i="0" u="none" strike="noStrike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>
                          <a:effectLst/>
                        </a:rPr>
                        <a:t>1442</a:t>
                      </a:r>
                      <a:endParaRPr lang="en-GB" sz="1100" b="0" i="0" u="none" strike="noStrike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>
                          <a:effectLst/>
                        </a:rPr>
                        <a:t>1943</a:t>
                      </a:r>
                      <a:endParaRPr lang="en-GB" sz="1100" b="0" i="0" u="none" strike="noStrike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>
                          <a:effectLst/>
                        </a:rPr>
                        <a:t>1726</a:t>
                      </a:r>
                      <a:endParaRPr lang="en-GB" sz="1100" b="0" i="0" u="none" strike="noStrike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1198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1853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2915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2420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1532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3416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2419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1045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2540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2800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2500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2030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1900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1580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2080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1600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1986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2135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2172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2359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2270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1734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1545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  <a:tr h="1872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u="none" strike="noStrike" dirty="0">
                          <a:effectLst/>
                        </a:rPr>
                        <a:t>2712</a:t>
                      </a:r>
                      <a:endParaRPr lang="en-GB" sz="1100" b="0" i="0" u="none" strike="noStrike" dirty="0">
                        <a:effectLst/>
                        <a:latin typeface="Arial"/>
                      </a:endParaRPr>
                    </a:p>
                  </a:txBody>
                  <a:tcPr marL="8876" marR="8876" marT="8874" marB="0" anchor="ctr"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21942" y="777875"/>
            <a:ext cx="30272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Do men consume more calories than women?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2929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611188" y="404813"/>
            <a:ext cx="8229600" cy="50323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sz="3200" smtClean="0"/>
              <a:t/>
            </a:r>
            <a:br>
              <a:rPr lang="en-GB" altLang="en-US" sz="3200" smtClean="0"/>
            </a:br>
            <a:r>
              <a:rPr lang="en-GB" altLang="en-US" sz="3200" smtClean="0"/>
              <a:t>Conducting an Independent sample t-test</a:t>
            </a:r>
            <a:r>
              <a:rPr lang="en-GB" altLang="en-US" smtClean="0"/>
              <a:t/>
            </a:r>
            <a:br>
              <a:rPr lang="en-GB" altLang="en-US" smtClean="0"/>
            </a:br>
            <a:endParaRPr lang="en-GB" alt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616575"/>
          </a:xfrm>
        </p:spPr>
        <p:txBody>
          <a:bodyPr>
            <a:normAutofit/>
          </a:bodyPr>
          <a:lstStyle/>
          <a:p>
            <a:pPr marL="0" indent="0" eaLnBrk="1" hangingPunct="1">
              <a:buFontTx/>
              <a:buNone/>
              <a:defRPr/>
            </a:pPr>
            <a:r>
              <a:rPr lang="en-GB" sz="1800" dirty="0" smtClean="0">
                <a:solidFill>
                  <a:srgbClr val="0070C0"/>
                </a:solidFill>
              </a:rPr>
              <a:t>We may want to determine if there is a difference in calorific consumption  between men and women?</a:t>
            </a:r>
          </a:p>
          <a:p>
            <a:pPr marL="0" indent="0" eaLnBrk="1" hangingPunct="1">
              <a:buFontTx/>
              <a:buNone/>
              <a:defRPr/>
            </a:pPr>
            <a:endParaRPr lang="en-GB" sz="1800" dirty="0" smtClean="0">
              <a:solidFill>
                <a:srgbClr val="0070C0"/>
              </a:solidFill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GB" sz="1800" dirty="0" smtClean="0">
                <a:solidFill>
                  <a:srgbClr val="FF0000"/>
                </a:solidFill>
              </a:rPr>
              <a:t>Therefore the H</a:t>
            </a:r>
            <a:r>
              <a:rPr lang="en-GB" sz="1800" baseline="-25000" dirty="0" smtClean="0">
                <a:solidFill>
                  <a:srgbClr val="FF0000"/>
                </a:solidFill>
              </a:rPr>
              <a:t>0</a:t>
            </a:r>
            <a:r>
              <a:rPr lang="en-GB" sz="1800" dirty="0" smtClean="0">
                <a:solidFill>
                  <a:srgbClr val="FF0000"/>
                </a:solidFill>
              </a:rPr>
              <a:t>  is that there no difference in calorie intake between men and women</a:t>
            </a:r>
          </a:p>
          <a:p>
            <a:pPr marL="0" indent="0" eaLnBrk="1" hangingPunct="1">
              <a:buFontTx/>
              <a:buNone/>
              <a:defRPr/>
            </a:pPr>
            <a:endParaRPr lang="en-GB" sz="1800" dirty="0" smtClean="0">
              <a:solidFill>
                <a:srgbClr val="0070C0"/>
              </a:solidFill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GB" sz="1800" dirty="0" smtClean="0"/>
              <a:t>(1)	Set up your variable view information </a:t>
            </a:r>
          </a:p>
          <a:p>
            <a:pPr marL="0" indent="0" eaLnBrk="1" hangingPunct="1">
              <a:buFontTx/>
              <a:buNone/>
              <a:defRPr/>
            </a:pPr>
            <a:r>
              <a:rPr lang="en-GB" sz="1800" dirty="0" smtClean="0"/>
              <a:t> </a:t>
            </a:r>
          </a:p>
          <a:p>
            <a:pPr lvl="1" eaLnBrk="1" hangingPunct="1">
              <a:defRPr/>
            </a:pPr>
            <a:r>
              <a:rPr lang="en-GB" sz="1800" dirty="0" smtClean="0">
                <a:ea typeface="+mn-ea"/>
                <a:cs typeface="+mn-cs"/>
              </a:rPr>
              <a:t>In </a:t>
            </a:r>
            <a:r>
              <a:rPr lang="en-GB" sz="1800" u="sng" dirty="0" smtClean="0">
                <a:ea typeface="+mn-ea"/>
                <a:cs typeface="+mn-cs"/>
              </a:rPr>
              <a:t>Name</a:t>
            </a:r>
            <a:r>
              <a:rPr lang="en-GB" sz="1800" dirty="0" smtClean="0">
                <a:ea typeface="+mn-ea"/>
                <a:cs typeface="+mn-cs"/>
              </a:rPr>
              <a:t> type in gender</a:t>
            </a:r>
          </a:p>
          <a:p>
            <a:pPr lvl="1" eaLnBrk="1" hangingPunct="1">
              <a:defRPr/>
            </a:pPr>
            <a:r>
              <a:rPr lang="en-GB" sz="1800" dirty="0" smtClean="0">
                <a:ea typeface="+mn-ea"/>
                <a:cs typeface="+mn-cs"/>
              </a:rPr>
              <a:t>In </a:t>
            </a:r>
            <a:r>
              <a:rPr lang="en-GB" sz="1800" u="sng" dirty="0" smtClean="0">
                <a:ea typeface="+mn-ea"/>
                <a:cs typeface="+mn-cs"/>
              </a:rPr>
              <a:t>Values</a:t>
            </a:r>
            <a:r>
              <a:rPr lang="en-GB" sz="1800" dirty="0" smtClean="0">
                <a:ea typeface="+mn-ea"/>
                <a:cs typeface="+mn-cs"/>
              </a:rPr>
              <a:t> type in 1=m; 2=f (this means that any value 1 read under hand refers to a male and any number 2 refers to female– thus we differential between our groups)</a:t>
            </a:r>
          </a:p>
          <a:p>
            <a:pPr lvl="1" eaLnBrk="1" hangingPunct="1">
              <a:defRPr/>
            </a:pPr>
            <a:r>
              <a:rPr lang="en-GB" sz="1800" dirty="0" smtClean="0">
                <a:ea typeface="+mn-ea"/>
                <a:cs typeface="+mn-cs"/>
              </a:rPr>
              <a:t>Second row enter strength</a:t>
            </a:r>
          </a:p>
          <a:p>
            <a:pPr marL="400050" lvl="1" indent="0" eaLnBrk="1" hangingPunct="1">
              <a:buFontTx/>
              <a:buNone/>
              <a:defRPr/>
            </a:pPr>
            <a:endParaRPr lang="en-GB" sz="1400" dirty="0" smtClean="0">
              <a:solidFill>
                <a:srgbClr val="0070C0"/>
              </a:solidFill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GB" sz="1800" dirty="0" smtClean="0"/>
              <a:t>(2)	Go back to data view</a:t>
            </a:r>
          </a:p>
          <a:p>
            <a:pPr marL="0" indent="0" eaLnBrk="1" hangingPunct="1">
              <a:buFontTx/>
              <a:buNone/>
              <a:defRPr/>
            </a:pPr>
            <a:r>
              <a:rPr lang="en-GB" sz="1800" dirty="0" smtClean="0"/>
              <a:t>	</a:t>
            </a:r>
          </a:p>
          <a:p>
            <a:pPr eaLnBrk="1" hangingPunct="1">
              <a:buFontTx/>
              <a:buAutoNum type="arabicParenBoth" startAt="3"/>
              <a:defRPr/>
            </a:pPr>
            <a:r>
              <a:rPr lang="en-GB" sz="1800" dirty="0" smtClean="0"/>
              <a:t>Copy across from the data from excel spread sheet</a:t>
            </a:r>
          </a:p>
          <a:p>
            <a:pPr eaLnBrk="1" hangingPunct="1">
              <a:buFontTx/>
              <a:buAutoNum type="arabicParenBoth" startAt="3"/>
              <a:defRPr/>
            </a:pPr>
            <a:endParaRPr lang="en-GB" sz="1800" dirty="0" smtClean="0"/>
          </a:p>
          <a:p>
            <a:pPr marL="0" indent="0" eaLnBrk="1" hangingPunct="1">
              <a:buFontTx/>
              <a:buNone/>
              <a:defRPr/>
            </a:pPr>
            <a:endParaRPr lang="en-GB" sz="1800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578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Conducting the 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196975"/>
            <a:ext cx="8229600" cy="4525963"/>
          </a:xfrm>
        </p:spPr>
        <p:txBody>
          <a:bodyPr>
            <a:normAutofit fontScale="92500"/>
          </a:bodyPr>
          <a:lstStyle/>
          <a:p>
            <a:pPr eaLnBrk="1" hangingPunct="1">
              <a:defRPr/>
            </a:pPr>
            <a:r>
              <a:rPr lang="en-US" sz="2800" dirty="0" err="1" smtClean="0"/>
              <a:t>Analyse</a:t>
            </a:r>
            <a:endParaRPr lang="en-GB" sz="2800" dirty="0" smtClean="0"/>
          </a:p>
          <a:p>
            <a:pPr eaLnBrk="1" hangingPunct="1">
              <a:defRPr/>
            </a:pPr>
            <a:r>
              <a:rPr lang="en-US" sz="2800" dirty="0" smtClean="0"/>
              <a:t>Compare means</a:t>
            </a:r>
            <a:endParaRPr lang="en-GB" sz="2800" dirty="0" smtClean="0"/>
          </a:p>
          <a:p>
            <a:pPr eaLnBrk="1" hangingPunct="1">
              <a:defRPr/>
            </a:pPr>
            <a:r>
              <a:rPr lang="en-US" sz="2800" dirty="0" smtClean="0"/>
              <a:t>Independent t-test</a:t>
            </a:r>
            <a:endParaRPr lang="en-GB" sz="2800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sz="2400" dirty="0" smtClean="0"/>
              <a:t>You have two gender groups so move this to the grouping variable box – you then define the groups (in this example, group 1=m and group 2=f because in the data the genders are labeled 1 and 2)</a:t>
            </a:r>
          </a:p>
          <a:p>
            <a:pPr marL="0" indent="0" eaLnBrk="1" hangingPunct="1">
              <a:buFontTx/>
              <a:buNone/>
              <a:defRPr/>
            </a:pPr>
            <a:endParaRPr lang="en-GB" sz="2400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sz="2400" dirty="0" smtClean="0"/>
              <a:t>Energy intake is your test variable to move this to the test variable box</a:t>
            </a:r>
          </a:p>
          <a:p>
            <a:pPr marL="0" indent="0" eaLnBrk="1" hangingPunct="1">
              <a:buFontTx/>
              <a:buNone/>
              <a:defRPr/>
            </a:pPr>
            <a:endParaRPr lang="en-US" sz="2400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sz="2400" dirty="0" smtClean="0"/>
              <a:t>Press Ok and you get descriptive stats and the t-test scores</a:t>
            </a:r>
            <a:endParaRPr lang="en-GB" sz="2400" dirty="0" smtClean="0"/>
          </a:p>
          <a:p>
            <a:pPr marL="0" indent="0" eaLnBrk="1" hangingPunct="1">
              <a:buFontTx/>
              <a:buNone/>
              <a:defRPr/>
            </a:pPr>
            <a:endParaRPr lang="en-GB" sz="2400" dirty="0" smtClean="0"/>
          </a:p>
          <a:p>
            <a:pPr eaLnBrk="1" hangingPunct="1">
              <a:defRPr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171368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SPSS Output tables</a:t>
            </a:r>
          </a:p>
        </p:txBody>
      </p:sp>
      <p:sp>
        <p:nvSpPr>
          <p:cNvPr id="30778" name="Rectangle 4"/>
          <p:cNvSpPr>
            <a:spLocks noChangeArrowheads="1"/>
          </p:cNvSpPr>
          <p:nvPr/>
        </p:nvSpPr>
        <p:spPr bwMode="auto">
          <a:xfrm>
            <a:off x="457200" y="28289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30810" name="Rectangle 5"/>
          <p:cNvSpPr>
            <a:spLocks noChangeArrowheads="1"/>
          </p:cNvSpPr>
          <p:nvPr/>
        </p:nvSpPr>
        <p:spPr bwMode="auto">
          <a:xfrm>
            <a:off x="2381250" y="33543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897053"/>
              </p:ext>
            </p:extLst>
          </p:nvPr>
        </p:nvGraphicFramePr>
        <p:xfrm>
          <a:off x="430302" y="3092214"/>
          <a:ext cx="8114141" cy="330756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1950"/>
                <a:gridCol w="1211506"/>
                <a:gridCol w="726728"/>
                <a:gridCol w="726728"/>
                <a:gridCol w="507214"/>
                <a:gridCol w="696375"/>
                <a:gridCol w="726728"/>
                <a:gridCol w="726728"/>
                <a:gridCol w="726728"/>
                <a:gridCol w="726728"/>
                <a:gridCol w="726728"/>
              </a:tblGrid>
              <a:tr h="330455">
                <a:tc gridSpan="11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Independent Samples Test</a:t>
                      </a:r>
                      <a:endParaRPr lang="en-GB" sz="900" dirty="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713728">
                <a:tc rowSpan="3"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b"/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Levene's Test for Equality of Variances</a:t>
                      </a:r>
                      <a:endParaRPr lang="en-GB" sz="9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t-test for Equality of Means</a:t>
                      </a:r>
                      <a:endParaRPr lang="en-GB" sz="900" dirty="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713728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F</a:t>
                      </a:r>
                      <a:endParaRPr lang="en-GB" sz="9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b"/>
                </a:tc>
                <a:tc rowSpan="2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Sig.</a:t>
                      </a:r>
                      <a:endParaRPr lang="en-GB" sz="9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b"/>
                </a:tc>
                <a:tc rowSpan="2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t</a:t>
                      </a:r>
                      <a:endParaRPr lang="en-GB" sz="9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b"/>
                </a:tc>
                <a:tc rowSpan="2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df</a:t>
                      </a:r>
                      <a:endParaRPr lang="en-GB" sz="9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b"/>
                </a:tc>
                <a:tc rowSpan="2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Sig. (2-tailed)</a:t>
                      </a:r>
                      <a:endParaRPr lang="en-GB" sz="9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b"/>
                </a:tc>
                <a:tc rowSpan="2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Mean Difference</a:t>
                      </a:r>
                      <a:endParaRPr lang="en-GB" sz="9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b"/>
                </a:tc>
                <a:tc rowSpan="2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Std. Error Difference</a:t>
                      </a:r>
                      <a:endParaRPr lang="en-GB" sz="9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95% Confidence Interval of the Difference</a:t>
                      </a:r>
                      <a:endParaRPr lang="en-GB" sz="900" dirty="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30455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Lower</a:t>
                      </a:r>
                      <a:endParaRPr lang="en-GB" sz="900" dirty="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Upper</a:t>
                      </a:r>
                      <a:endParaRPr lang="en-GB" sz="9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330455">
                <a:tc rowSpan="2">
                  <a:txBody>
                    <a:bodyPr/>
                    <a:lstStyle/>
                    <a:p>
                      <a:pPr marL="38100" marR="38100" algn="l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energy</a:t>
                      </a:r>
                      <a:endParaRPr lang="en-GB" sz="1800" dirty="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l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Equal variances assumed</a:t>
                      </a:r>
                      <a:endParaRPr lang="en-GB" sz="1800" dirty="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l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.263</a:t>
                      </a:r>
                      <a:endParaRPr lang="en-GB" sz="1800" dirty="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l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FF0000"/>
                          </a:solidFill>
                          <a:effectLst/>
                        </a:rPr>
                        <a:t>.612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l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FF0000"/>
                          </a:solidFill>
                          <a:effectLst/>
                        </a:rPr>
                        <a:t>1.435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l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FF0000"/>
                          </a:solidFill>
                          <a:effectLst/>
                        </a:rPr>
                        <a:t>27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l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.163</a:t>
                      </a:r>
                      <a:endParaRPr lang="en-GB" sz="1800" dirty="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l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281.94231</a:t>
                      </a:r>
                      <a:endParaRPr lang="en-GB" sz="1800" dirty="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l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196.43997</a:t>
                      </a:r>
                      <a:endParaRPr lang="en-GB" sz="1800" dirty="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l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-121.11921</a:t>
                      </a:r>
                      <a:endParaRPr lang="en-GB" sz="1800" dirty="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l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685.00383</a:t>
                      </a:r>
                      <a:endParaRPr lang="en-GB" sz="1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56703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8100" marR="38100" algn="l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Equal variances not assumed</a:t>
                      </a:r>
                      <a:endParaRPr lang="en-GB" sz="1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 </a:t>
                      </a:r>
                      <a:endParaRPr lang="en-GB" sz="1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 </a:t>
                      </a:r>
                      <a:endParaRPr lang="en-GB" sz="1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l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1.466</a:t>
                      </a:r>
                      <a:endParaRPr lang="en-GB" sz="1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l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26.993</a:t>
                      </a:r>
                      <a:endParaRPr lang="en-GB" sz="1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l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.154</a:t>
                      </a:r>
                      <a:endParaRPr lang="en-GB" sz="1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l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281.94231</a:t>
                      </a:r>
                      <a:endParaRPr lang="en-GB" sz="1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l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192.33709</a:t>
                      </a:r>
                      <a:endParaRPr lang="en-GB" sz="1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l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-112.70543</a:t>
                      </a:r>
                      <a:endParaRPr lang="en-GB" sz="1800" dirty="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l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676.59005</a:t>
                      </a:r>
                      <a:endParaRPr lang="en-GB" sz="1800" dirty="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462725"/>
              </p:ext>
            </p:extLst>
          </p:nvPr>
        </p:nvGraphicFramePr>
        <p:xfrm>
          <a:off x="647699" y="1257437"/>
          <a:ext cx="5797924" cy="14602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87602"/>
                <a:gridCol w="794099"/>
                <a:gridCol w="925291"/>
                <a:gridCol w="1114362"/>
                <a:gridCol w="1138285"/>
                <a:gridCol w="1138285"/>
              </a:tblGrid>
              <a:tr h="351270">
                <a:tc gridSpan="6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Group Statistics</a:t>
                      </a:r>
                      <a:endParaRPr lang="en-GB" sz="2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512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2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gender</a:t>
                      </a:r>
                      <a:endParaRPr lang="en-GB" sz="2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N</a:t>
                      </a:r>
                      <a:endParaRPr lang="en-GB" sz="2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Mean</a:t>
                      </a:r>
                      <a:endParaRPr lang="en-GB" sz="2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Std. Deviation</a:t>
                      </a:r>
                      <a:endParaRPr lang="en-GB" sz="2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Std. Error Mean</a:t>
                      </a:r>
                      <a:endParaRPr lang="en-GB" sz="2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351270">
                <a:tc rowSpan="2"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energy</a:t>
                      </a:r>
                      <a:endParaRPr lang="en-GB" sz="2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m</a:t>
                      </a:r>
                      <a:endParaRPr lang="en-GB" sz="2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16</a:t>
                      </a:r>
                      <a:endParaRPr lang="en-GB" sz="2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2171.2500</a:t>
                      </a:r>
                      <a:endParaRPr lang="en-GB" sz="2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569.36040</a:t>
                      </a:r>
                      <a:endParaRPr lang="en-GB" sz="2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142.34010</a:t>
                      </a:r>
                      <a:endParaRPr lang="en-GB" sz="2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512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f</a:t>
                      </a:r>
                      <a:endParaRPr lang="en-GB" sz="2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13</a:t>
                      </a:r>
                      <a:endParaRPr lang="en-GB" sz="2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1889.3077</a:t>
                      </a:r>
                      <a:endParaRPr lang="en-GB" sz="2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466.39797</a:t>
                      </a:r>
                      <a:endParaRPr lang="en-GB" sz="280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129.35552</a:t>
                      </a:r>
                      <a:endParaRPr lang="en-GB" sz="2800" dirty="0">
                        <a:effectLst/>
                        <a:latin typeface="Cambria"/>
                        <a:ea typeface="MS Mincho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17657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Reporting the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5363206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1600" dirty="0" smtClean="0"/>
              <a:t>As the 2 tailed significance is 0.163 </a:t>
            </a:r>
            <a:r>
              <a:rPr lang="en-US" sz="1600" dirty="0" err="1" smtClean="0"/>
              <a:t>i.e</a:t>
            </a:r>
            <a:r>
              <a:rPr lang="en-US" sz="1600" dirty="0" smtClean="0"/>
              <a:t> greater than 0.05 then the two sets of data are not significantly different.</a:t>
            </a:r>
            <a:endParaRPr lang="en-GB" sz="1600" dirty="0" smtClean="0"/>
          </a:p>
          <a:p>
            <a:pPr marL="0" indent="0" eaLnBrk="1" hangingPunct="1">
              <a:buFontTx/>
              <a:buNone/>
              <a:defRPr/>
            </a:pPr>
            <a:endParaRPr lang="en-GB" sz="1600" dirty="0" smtClean="0"/>
          </a:p>
          <a:p>
            <a:pPr eaLnBrk="1" hangingPunct="1">
              <a:defRPr/>
            </a:pPr>
            <a:r>
              <a:rPr lang="en-US" sz="1600" dirty="0" smtClean="0"/>
              <a:t>This means that </a:t>
            </a:r>
            <a:r>
              <a:rPr lang="en-US" sz="1600" dirty="0" smtClean="0"/>
              <a:t>less </a:t>
            </a:r>
            <a:r>
              <a:rPr lang="en-US" sz="1600" dirty="0" smtClean="0"/>
              <a:t>than 95 time out of 100 men will eat a higher calorific diet than females and so we conclude there is no difference in calorific intake between men and women</a:t>
            </a:r>
            <a:endParaRPr lang="en-GB" sz="1600" dirty="0" smtClean="0"/>
          </a:p>
          <a:p>
            <a:pPr marL="0" indent="0" eaLnBrk="1" hangingPunct="1">
              <a:buFontTx/>
              <a:buNone/>
              <a:defRPr/>
            </a:pPr>
            <a:endParaRPr lang="en-GB" sz="1600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sz="1600" u="sng" dirty="0" smtClean="0"/>
              <a:t>The data would be reported;</a:t>
            </a:r>
            <a:endParaRPr lang="en-GB" sz="1600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sz="1600" dirty="0" smtClean="0"/>
              <a:t> </a:t>
            </a:r>
            <a:endParaRPr lang="en-GB" sz="1600" dirty="0" smtClean="0"/>
          </a:p>
          <a:p>
            <a:pPr eaLnBrk="1" hangingPunct="1">
              <a:defRPr/>
            </a:pPr>
            <a:r>
              <a:rPr lang="en-US" sz="1600" dirty="0" smtClean="0"/>
              <a:t>A comparison of energy intake identified that men (n=16, 2171</a:t>
            </a:r>
            <a:r>
              <a:rPr lang="en-GB" sz="1600" dirty="0" smtClean="0"/>
              <a:t>±569 Kcals) </a:t>
            </a:r>
            <a:r>
              <a:rPr lang="en-US" sz="1600" dirty="0" smtClean="0"/>
              <a:t>consumed more calories than women (n= 13, 1889</a:t>
            </a:r>
            <a:r>
              <a:rPr lang="en-GB" sz="1600" dirty="0" smtClean="0"/>
              <a:t>±466 Kcals) though this was not statistically different </a:t>
            </a:r>
            <a:r>
              <a:rPr lang="en-US" sz="1600" dirty="0" smtClean="0"/>
              <a:t>(t(27)=1.435, p=0.163) </a:t>
            </a:r>
            <a:endParaRPr lang="en-GB" sz="1600" dirty="0" smtClean="0"/>
          </a:p>
          <a:p>
            <a:pPr marL="0" indent="0" eaLnBrk="1" hangingPunct="1">
              <a:buFontTx/>
              <a:buNone/>
              <a:defRPr/>
            </a:pPr>
            <a:r>
              <a:rPr lang="en-GB" sz="1600" dirty="0" smtClean="0"/>
              <a:t> </a:t>
            </a:r>
          </a:p>
          <a:p>
            <a:pPr eaLnBrk="1" hangingPunct="1">
              <a:defRPr/>
            </a:pPr>
            <a:r>
              <a:rPr lang="en-GB" sz="1600" dirty="0" smtClean="0"/>
              <a:t>Where t(degrees of freedom)= score, p=value.</a:t>
            </a:r>
          </a:p>
          <a:p>
            <a:pPr marL="0" indent="0" eaLnBrk="1" hangingPunct="1">
              <a:buFontTx/>
              <a:buNone/>
              <a:defRPr/>
            </a:pPr>
            <a:endParaRPr lang="en-GB" sz="1600" dirty="0" smtClean="0"/>
          </a:p>
          <a:p>
            <a:pPr marL="0" indent="0" eaLnBrk="1" hangingPunct="1">
              <a:buFontTx/>
              <a:buNone/>
              <a:defRPr/>
            </a:pPr>
            <a:r>
              <a:rPr lang="en-GB" sz="1600" u="sng" dirty="0" smtClean="0"/>
              <a:t>Outcome</a:t>
            </a:r>
            <a:endParaRPr lang="en-GB" sz="1600" dirty="0" smtClean="0"/>
          </a:p>
          <a:p>
            <a:pPr marL="0" indent="0" eaLnBrk="1" hangingPunct="1">
              <a:buFontTx/>
              <a:buNone/>
              <a:defRPr/>
            </a:pPr>
            <a:endParaRPr lang="en-GB" sz="1600" dirty="0" smtClean="0"/>
          </a:p>
          <a:p>
            <a:pPr eaLnBrk="1" hangingPunct="1">
              <a:defRPr/>
            </a:pPr>
            <a:r>
              <a:rPr lang="en-GB" sz="1600" dirty="0" smtClean="0">
                <a:solidFill>
                  <a:srgbClr val="FF0000"/>
                </a:solidFill>
              </a:rPr>
              <a:t>The data therefore accepts the null hypothesis and concludes there is no difference in calorific consumption between men and women.</a:t>
            </a:r>
          </a:p>
          <a:p>
            <a:pPr eaLnBrk="1" hangingPunct="1">
              <a:defRPr/>
            </a:pPr>
            <a:endParaRPr lang="en-GB" sz="1600" dirty="0">
              <a:solidFill>
                <a:srgbClr val="FF0000"/>
              </a:solidFill>
            </a:endParaRPr>
          </a:p>
          <a:p>
            <a:pPr marL="0" indent="0" eaLnBrk="1" hangingPunct="1">
              <a:buFontTx/>
              <a:buNone/>
              <a:defRPr/>
            </a:pPr>
            <a:endParaRPr lang="en-GB" sz="1600" dirty="0" smtClean="0"/>
          </a:p>
          <a:p>
            <a:pPr eaLnBrk="1" hangingPunct="1">
              <a:defRPr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2376757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Dependent T-test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eaLnBrk="1" hangingPunct="1">
              <a:buFontTx/>
              <a:buNone/>
              <a:defRPr/>
            </a:pPr>
            <a:r>
              <a:rPr lang="en-GB" dirty="0" smtClean="0"/>
              <a:t>To compare two set of measures when one population is measure on two separate equations (the type of data must be exactly the same). </a:t>
            </a:r>
          </a:p>
          <a:p>
            <a:pPr marL="0" indent="0" eaLnBrk="1" hangingPunct="1">
              <a:buFontTx/>
              <a:buNone/>
              <a:defRPr/>
            </a:pPr>
            <a:endParaRPr lang="en-GB" dirty="0" smtClean="0"/>
          </a:p>
          <a:p>
            <a:pPr>
              <a:defRPr/>
            </a:pPr>
            <a:r>
              <a:rPr lang="en-GB" b="1" dirty="0" smtClean="0">
                <a:solidFill>
                  <a:srgbClr val="92D050"/>
                </a:solidFill>
              </a:rPr>
              <a:t>Strength before and after training</a:t>
            </a:r>
          </a:p>
          <a:p>
            <a:pPr>
              <a:defRPr/>
            </a:pPr>
            <a:r>
              <a:rPr lang="en-GB" b="1" dirty="0" smtClean="0">
                <a:solidFill>
                  <a:srgbClr val="0070C0"/>
                </a:solidFill>
              </a:rPr>
              <a:t>Mountain biking speed after coaching</a:t>
            </a:r>
          </a:p>
          <a:p>
            <a:pPr>
              <a:defRPr/>
            </a:pPr>
            <a:r>
              <a:rPr lang="en-GB" b="1" dirty="0" smtClean="0">
                <a:solidFill>
                  <a:schemeClr val="accent2">
                    <a:lumMod val="75000"/>
                  </a:schemeClr>
                </a:solidFill>
              </a:rPr>
              <a:t>VO2max tested using bleep test and </a:t>
            </a:r>
            <a:r>
              <a:rPr lang="en-GB" b="1" dirty="0" err="1" smtClean="0">
                <a:solidFill>
                  <a:schemeClr val="accent2">
                    <a:lumMod val="75000"/>
                  </a:schemeClr>
                </a:solidFill>
              </a:rPr>
              <a:t>Metamax</a:t>
            </a:r>
            <a:endParaRPr lang="en-GB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0" indent="0" eaLnBrk="1" hangingPunct="1">
              <a:buNone/>
              <a:defRPr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7178435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Research 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en-GB" dirty="0" smtClean="0"/>
              <a:t>We are going to determine whether the measure of body fat by sum of skinfolds (</a:t>
            </a:r>
            <a:r>
              <a:rPr lang="en-GB" dirty="0" err="1" smtClean="0"/>
              <a:t>siri</a:t>
            </a:r>
            <a:r>
              <a:rPr lang="en-GB" dirty="0" smtClean="0"/>
              <a:t>) provides the same information as body fat measured by impedance?</a:t>
            </a:r>
          </a:p>
          <a:p>
            <a:pPr marL="0" indent="0" eaLnBrk="1" hangingPunct="1">
              <a:buFontTx/>
              <a:buNone/>
              <a:defRPr/>
            </a:pPr>
            <a:endParaRPr lang="en-GB" dirty="0" smtClean="0"/>
          </a:p>
          <a:p>
            <a:pPr marL="0" indent="0" eaLnBrk="1" hangingPunct="1">
              <a:buFontTx/>
              <a:buNone/>
              <a:defRPr/>
            </a:pPr>
            <a:r>
              <a:rPr lang="en-GB" sz="2800" dirty="0" smtClean="0">
                <a:solidFill>
                  <a:srgbClr val="FF0000"/>
                </a:solidFill>
              </a:rPr>
              <a:t>H</a:t>
            </a:r>
            <a:r>
              <a:rPr lang="en-GB" sz="2800" baseline="-25000" dirty="0" smtClean="0">
                <a:solidFill>
                  <a:srgbClr val="FF0000"/>
                </a:solidFill>
              </a:rPr>
              <a:t>0</a:t>
            </a:r>
            <a:r>
              <a:rPr lang="en-GB" sz="2800" dirty="0" smtClean="0">
                <a:solidFill>
                  <a:srgbClr val="FF0000"/>
                </a:solidFill>
              </a:rPr>
              <a:t> there is no difference in body fat measured by impedance compared to using the </a:t>
            </a:r>
            <a:r>
              <a:rPr lang="en-GB" sz="2800" dirty="0" err="1" smtClean="0">
                <a:solidFill>
                  <a:srgbClr val="FF0000"/>
                </a:solidFill>
              </a:rPr>
              <a:t>siri</a:t>
            </a:r>
            <a:r>
              <a:rPr lang="en-GB" sz="2800" dirty="0" smtClean="0">
                <a:solidFill>
                  <a:srgbClr val="FF0000"/>
                </a:solidFill>
              </a:rPr>
              <a:t> equation method</a:t>
            </a:r>
          </a:p>
          <a:p>
            <a:pPr eaLnBrk="1" hangingPunct="1">
              <a:defRPr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6362252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Setting up SPSS</a:t>
            </a: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endParaRPr lang="en-GB" dirty="0" smtClean="0"/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929188"/>
          </a:xfrm>
        </p:spPr>
        <p:txBody>
          <a:bodyPr>
            <a:normAutofit/>
          </a:bodyPr>
          <a:lstStyle/>
          <a:p>
            <a:pPr marL="0" indent="0" eaLnBrk="1" hangingPunct="1">
              <a:buFontTx/>
              <a:buNone/>
            </a:pPr>
            <a:r>
              <a:rPr lang="en-GB" altLang="en-US" sz="2400" dirty="0" smtClean="0"/>
              <a:t>(1)	Set up your variable view information </a:t>
            </a:r>
          </a:p>
          <a:p>
            <a:pPr marL="0" indent="0" eaLnBrk="1" hangingPunct="1">
              <a:buFontTx/>
              <a:buNone/>
            </a:pPr>
            <a:endParaRPr lang="en-GB" altLang="en-US" sz="2400" dirty="0" smtClean="0"/>
          </a:p>
          <a:p>
            <a:pPr marL="1314450" lvl="2" indent="-457200" eaLnBrk="1" hangingPunct="1">
              <a:buFontTx/>
              <a:buAutoNum type="arabicPeriod"/>
            </a:pPr>
            <a:r>
              <a:rPr lang="en-GB" altLang="en-US" sz="2000" dirty="0" smtClean="0"/>
              <a:t>skinfold</a:t>
            </a:r>
          </a:p>
          <a:p>
            <a:pPr marL="1314450" lvl="2" indent="-457200" eaLnBrk="1" hangingPunct="1">
              <a:buFontTx/>
              <a:buAutoNum type="arabicPeriod"/>
            </a:pPr>
            <a:r>
              <a:rPr lang="en-GB" altLang="en-US" sz="2000" dirty="0" smtClean="0"/>
              <a:t>Imped</a:t>
            </a:r>
          </a:p>
          <a:p>
            <a:pPr marL="0" indent="0" eaLnBrk="1" hangingPunct="1">
              <a:buFontTx/>
              <a:buNone/>
            </a:pPr>
            <a:endParaRPr lang="en-GB" altLang="en-US" sz="2400" dirty="0" smtClean="0"/>
          </a:p>
          <a:p>
            <a:pPr marL="0" indent="0" eaLnBrk="1" hangingPunct="1">
              <a:buFontTx/>
              <a:buNone/>
            </a:pPr>
            <a:r>
              <a:rPr lang="en-GB" altLang="en-US" sz="2400" dirty="0" smtClean="0"/>
              <a:t>(2)	Go back to data view</a:t>
            </a:r>
          </a:p>
          <a:p>
            <a:pPr marL="0" indent="0" eaLnBrk="1" hangingPunct="1">
              <a:buFontTx/>
              <a:buNone/>
            </a:pPr>
            <a:endParaRPr lang="en-GB" altLang="en-US" sz="2400" dirty="0" smtClean="0"/>
          </a:p>
          <a:p>
            <a:pPr marL="0" indent="0" eaLnBrk="1" hangingPunct="1">
              <a:buFontTx/>
              <a:buNone/>
            </a:pPr>
            <a:r>
              <a:rPr lang="en-GB" altLang="en-US" sz="2400" dirty="0" smtClean="0"/>
              <a:t>(3)	Copy across from the excel spread sheet</a:t>
            </a:r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012350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Conducting the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eaLnBrk="1" hangingPunct="1">
              <a:buFontTx/>
              <a:buNone/>
              <a:defRPr/>
            </a:pPr>
            <a:r>
              <a:rPr lang="en-US" sz="2800" dirty="0" smtClean="0"/>
              <a:t>(5)	</a:t>
            </a:r>
            <a:r>
              <a:rPr lang="en-US" sz="2800" dirty="0" err="1" smtClean="0"/>
              <a:t>Analyse</a:t>
            </a:r>
            <a:endParaRPr lang="en-GB" sz="2800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sz="2800" dirty="0" smtClean="0"/>
              <a:t>(6)	Compare means</a:t>
            </a:r>
            <a:endParaRPr lang="en-GB" sz="2800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sz="2800" dirty="0" smtClean="0"/>
              <a:t>(7)	Paired samples t-test</a:t>
            </a:r>
            <a:endParaRPr lang="en-GB" sz="2800" dirty="0" smtClean="0"/>
          </a:p>
          <a:p>
            <a:pPr marL="0" indent="0" eaLnBrk="1" hangingPunct="1">
              <a:buFontTx/>
              <a:buNone/>
              <a:defRPr/>
            </a:pPr>
            <a:endParaRPr lang="en-GB" sz="2800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sz="2800" dirty="0" smtClean="0"/>
              <a:t>(8)	Move over skinfold to variable 1 and impedance 	to 	variable 2.</a:t>
            </a:r>
            <a:endParaRPr lang="en-GB" sz="2800" dirty="0" smtClean="0"/>
          </a:p>
          <a:p>
            <a:pPr eaLnBrk="1" hangingPunct="1">
              <a:defRPr/>
            </a:pPr>
            <a:endParaRPr lang="en-GB" sz="2800" dirty="0" smtClean="0"/>
          </a:p>
          <a:p>
            <a:pPr marL="514350" indent="-514350" eaLnBrk="1" hangingPunct="1">
              <a:buFontTx/>
              <a:buAutoNum type="arabicParenBoth" startAt="9"/>
              <a:defRPr/>
            </a:pPr>
            <a:r>
              <a:rPr lang="en-US" sz="2800" dirty="0" smtClean="0"/>
              <a:t>Press Ok and you get descriptive stats and the </a:t>
            </a:r>
          </a:p>
          <a:p>
            <a:pPr marL="0" indent="0" eaLnBrk="1" hangingPunct="1">
              <a:buNone/>
              <a:defRPr/>
            </a:pPr>
            <a:r>
              <a:rPr lang="en-US" sz="2800" dirty="0"/>
              <a:t>	</a:t>
            </a:r>
            <a:r>
              <a:rPr lang="en-US" sz="2800" dirty="0" smtClean="0"/>
              <a:t>t-test scores.</a:t>
            </a:r>
            <a:endParaRPr lang="en-GB" sz="2800" dirty="0" smtClean="0"/>
          </a:p>
          <a:p>
            <a:pPr eaLnBrk="1" hangingPunct="1">
              <a:defRPr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7223396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SPSS Outputs</a:t>
            </a:r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We get 3 outputs now;</a:t>
            </a:r>
            <a:endParaRPr lang="en-GB" altLang="en-US" dirty="0" smtClean="0"/>
          </a:p>
          <a:p>
            <a:pPr marL="0" indent="0" eaLnBrk="1" hangingPunct="1">
              <a:buNone/>
            </a:pPr>
            <a:r>
              <a:rPr lang="en-US" altLang="en-US" dirty="0" smtClean="0"/>
              <a:t> </a:t>
            </a:r>
            <a:endParaRPr lang="en-GB" altLang="en-US" dirty="0" smtClean="0"/>
          </a:p>
          <a:p>
            <a:pPr eaLnBrk="1" hangingPunct="1"/>
            <a:r>
              <a:rPr lang="en-US" altLang="en-US" dirty="0" smtClean="0"/>
              <a:t>Descriptive statistics</a:t>
            </a:r>
            <a:endParaRPr lang="en-GB" altLang="en-US" dirty="0" smtClean="0"/>
          </a:p>
          <a:p>
            <a:pPr eaLnBrk="1" hangingPunct="1"/>
            <a:r>
              <a:rPr lang="en-US" altLang="en-US" dirty="0" smtClean="0"/>
              <a:t>Correlations</a:t>
            </a:r>
            <a:endParaRPr lang="en-GB" altLang="en-US" dirty="0" smtClean="0"/>
          </a:p>
          <a:p>
            <a:pPr eaLnBrk="1" hangingPunct="1"/>
            <a:r>
              <a:rPr lang="en-US" altLang="en-US" dirty="0" smtClean="0"/>
              <a:t>T-test</a:t>
            </a:r>
            <a:endParaRPr lang="en-GB" altLang="en-US" dirty="0" smtClean="0"/>
          </a:p>
          <a:p>
            <a:pPr eaLnBrk="1" hangingPunct="1"/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980075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8044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dirty="0" smtClean="0"/>
              <a:t>SPSS Output Tables</a:t>
            </a:r>
          </a:p>
        </p:txBody>
      </p:sp>
      <p:sp>
        <p:nvSpPr>
          <p:cNvPr id="38966" name="Rectangle 4"/>
          <p:cNvSpPr>
            <a:spLocks noChangeArrowheads="1"/>
          </p:cNvSpPr>
          <p:nvPr/>
        </p:nvSpPr>
        <p:spPr bwMode="auto">
          <a:xfrm>
            <a:off x="2757488" y="35544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39007" name="Rectangle 5"/>
          <p:cNvSpPr>
            <a:spLocks noChangeArrowheads="1"/>
          </p:cNvSpPr>
          <p:nvPr/>
        </p:nvSpPr>
        <p:spPr bwMode="auto">
          <a:xfrm>
            <a:off x="552450" y="32527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8401132"/>
              </p:ext>
            </p:extLst>
          </p:nvPr>
        </p:nvGraphicFramePr>
        <p:xfrm>
          <a:off x="2408984" y="1344706"/>
          <a:ext cx="4753818" cy="108752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1252"/>
                <a:gridCol w="658171"/>
                <a:gridCol w="658171"/>
                <a:gridCol w="929910"/>
                <a:gridCol w="948157"/>
                <a:gridCol w="948157"/>
              </a:tblGrid>
              <a:tr h="227042">
                <a:tc gridSpan="6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Paired Samples Statistics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46231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Mean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N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Std. Deviation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Std. Error Mean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227042">
                <a:tc rowSpan="2"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Pair 1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skinfold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28.6037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27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5.91208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1.13778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22704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solidFill>
                            <a:srgbClr val="FF0000"/>
                          </a:solidFill>
                          <a:effectLst/>
                        </a:rPr>
                        <a:t>imped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solidFill>
                            <a:srgbClr val="FF0000"/>
                          </a:solidFill>
                          <a:effectLst/>
                        </a:rPr>
                        <a:t>29.7926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27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6.02679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1.15986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7272259"/>
              </p:ext>
            </p:extLst>
          </p:nvPr>
        </p:nvGraphicFramePr>
        <p:xfrm>
          <a:off x="2757488" y="2461131"/>
          <a:ext cx="4055689" cy="102025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0033"/>
                <a:gridCol w="1199228"/>
                <a:gridCol w="720536"/>
                <a:gridCol w="865356"/>
                <a:gridCol w="720536"/>
              </a:tblGrid>
              <a:tr h="330767">
                <a:tc gridSpan="5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Paired Samples Correlations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58723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N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Correlation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Sig.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330767">
                <a:tc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Pair 1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skinfold &amp; imped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27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.992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.000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4322585"/>
              </p:ext>
            </p:extLst>
          </p:nvPr>
        </p:nvGraphicFramePr>
        <p:xfrm>
          <a:off x="666747" y="3709988"/>
          <a:ext cx="8020053" cy="196692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9354"/>
                <a:gridCol w="945805"/>
                <a:gridCol w="832402"/>
                <a:gridCol w="849354"/>
                <a:gridCol w="849354"/>
                <a:gridCol w="849354"/>
                <a:gridCol w="849354"/>
                <a:gridCol w="589813"/>
                <a:gridCol w="589813"/>
                <a:gridCol w="815450"/>
              </a:tblGrid>
              <a:tr h="296571">
                <a:tc gridSpan="10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Paired Samples Test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96571">
                <a:tc rowSpan="3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Paired Differences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t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  <a:tc rowSpan="3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solidFill>
                            <a:srgbClr val="FF0000"/>
                          </a:solidFill>
                          <a:effectLst/>
                        </a:rPr>
                        <a:t>df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  <a:tc rowSpan="3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solidFill>
                            <a:srgbClr val="FF0000"/>
                          </a:solidFill>
                          <a:effectLst/>
                        </a:rPr>
                        <a:t>Sig. (2-tailed)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626668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Mean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  <a:tc rowSpan="2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Std. Deviation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  <a:tc rowSpan="2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Std. Error Mean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95% Confidence Interval of the Difference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40712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Lower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38100" marR="3810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Upper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96571">
                <a:tc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Pair 1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skinfold - imped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-1.18889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.77872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.14987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-1.49694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-.88084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-7.933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26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0" marR="3810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.000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38208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smtClean="0"/>
              <a:t>Reporting the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288" y="1341438"/>
            <a:ext cx="8229600" cy="5157016"/>
          </a:xfrm>
        </p:spPr>
        <p:txBody>
          <a:bodyPr>
            <a:normAutofit fontScale="92500" lnSpcReduction="10000"/>
          </a:bodyPr>
          <a:lstStyle/>
          <a:p>
            <a:pPr marL="0" indent="0" eaLnBrk="1" hangingPunct="1">
              <a:buFontTx/>
              <a:buNone/>
              <a:defRPr/>
            </a:pPr>
            <a:r>
              <a:rPr lang="en-US" sz="2800" dirty="0" smtClean="0"/>
              <a:t>In a comparison of methods used to determine percentage body fat it was found that the skinfold method (28.4</a:t>
            </a:r>
            <a:r>
              <a:rPr lang="en-GB" sz="2800" dirty="0" smtClean="0"/>
              <a:t>±6%) resulted in significantly lower values (t(20)=-6.728, p&lt;0.01) than the impedance method </a:t>
            </a:r>
            <a:r>
              <a:rPr lang="en-US" sz="2800" dirty="0" smtClean="0"/>
              <a:t>(29.7</a:t>
            </a:r>
            <a:r>
              <a:rPr lang="en-GB" sz="2800" dirty="0" smtClean="0"/>
              <a:t>±6%). </a:t>
            </a:r>
          </a:p>
          <a:p>
            <a:pPr marL="0" indent="0" eaLnBrk="1" hangingPunct="1">
              <a:buFontTx/>
              <a:buNone/>
              <a:defRPr/>
            </a:pPr>
            <a:endParaRPr lang="en-GB" sz="2800" u="sng" dirty="0" smtClean="0"/>
          </a:p>
          <a:p>
            <a:pPr marL="0" indent="0" eaLnBrk="1" hangingPunct="1">
              <a:buFontTx/>
              <a:buNone/>
              <a:defRPr/>
            </a:pPr>
            <a:r>
              <a:rPr lang="en-GB" sz="2800" u="sng" dirty="0" smtClean="0"/>
              <a:t>Outcome</a:t>
            </a:r>
            <a:endParaRPr lang="en-GB" sz="2800" dirty="0" smtClean="0"/>
          </a:p>
          <a:p>
            <a:pPr marL="0" indent="0" eaLnBrk="1" hangingPunct="1">
              <a:buFontTx/>
              <a:buNone/>
              <a:defRPr/>
            </a:pPr>
            <a:endParaRPr lang="en-GB" sz="2800" dirty="0" smtClean="0"/>
          </a:p>
          <a:p>
            <a:pPr marL="0" indent="0" eaLnBrk="1" hangingPunct="1">
              <a:buFontTx/>
              <a:buNone/>
              <a:defRPr/>
            </a:pPr>
            <a:r>
              <a:rPr lang="en-GB" sz="2400" dirty="0" smtClean="0">
                <a:solidFill>
                  <a:srgbClr val="FF0000"/>
                </a:solidFill>
              </a:rPr>
              <a:t>The null hypothesis is rejected and it is concluded that the skinfold method and impedance method provide different measures of body composition.</a:t>
            </a:r>
          </a:p>
          <a:p>
            <a:pPr marL="0" indent="0" eaLnBrk="1" hangingPunct="1">
              <a:buFontTx/>
              <a:buNone/>
              <a:defRPr/>
            </a:pPr>
            <a:endParaRPr lang="en-GB" sz="2400" dirty="0">
              <a:solidFill>
                <a:srgbClr val="FF0000"/>
              </a:solidFill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GB" sz="2400" dirty="0" smtClean="0">
                <a:solidFill>
                  <a:srgbClr val="002060"/>
                </a:solidFill>
              </a:rPr>
              <a:t>However it should also be notes that the two sets of data are highly correlated!</a:t>
            </a:r>
          </a:p>
          <a:p>
            <a:pPr eaLnBrk="1" hangingPunct="1">
              <a:defRPr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4265693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</TotalTime>
  <Words>825</Words>
  <Application>Microsoft Office PowerPoint</Application>
  <PresentationFormat>On-screen Show (4:3)</PresentationFormat>
  <Paragraphs>307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Difference Tests</vt:lpstr>
      <vt:lpstr>PowerPoint Presentation</vt:lpstr>
      <vt:lpstr>T-test</vt:lpstr>
      <vt:lpstr>Types of T-test</vt:lpstr>
      <vt:lpstr>Example data</vt:lpstr>
      <vt:lpstr> Conducting an Independent sample t-test </vt:lpstr>
      <vt:lpstr>Conducting the assessment</vt:lpstr>
      <vt:lpstr>SPSS Output tables</vt:lpstr>
      <vt:lpstr>Reporting the Information</vt:lpstr>
      <vt:lpstr>Dependent T-test</vt:lpstr>
      <vt:lpstr>Research question</vt:lpstr>
      <vt:lpstr>Setting up SPSS </vt:lpstr>
      <vt:lpstr>Conducting the Analysis</vt:lpstr>
      <vt:lpstr>SPSS Outputs</vt:lpstr>
      <vt:lpstr>SPSS Output Tables</vt:lpstr>
      <vt:lpstr>Reporting the Data</vt:lpstr>
    </vt:vector>
  </TitlesOfParts>
  <Company>Trinity Saint David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Non-parametric Statistics</dc:title>
  <dc:creator>SHOE2</dc:creator>
  <cp:lastModifiedBy>Administrator</cp:lastModifiedBy>
  <cp:revision>32</cp:revision>
  <cp:lastPrinted>2019-02-21T11:58:49Z</cp:lastPrinted>
  <dcterms:created xsi:type="dcterms:W3CDTF">2013-11-25T20:12:57Z</dcterms:created>
  <dcterms:modified xsi:type="dcterms:W3CDTF">2019-02-21T12:00:30Z</dcterms:modified>
</cp:coreProperties>
</file>