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 id="2147483673" r:id="rId6"/>
  </p:sldMasterIdLst>
  <p:notesMasterIdLst>
    <p:notesMasterId r:id="rId12"/>
  </p:notesMasterIdLst>
  <p:handoutMasterIdLst>
    <p:handoutMasterId r:id="rId13"/>
  </p:handoutMasterIdLst>
  <p:sldIdLst>
    <p:sldId id="256" r:id="rId7"/>
    <p:sldId id="267" r:id="rId8"/>
    <p:sldId id="262" r:id="rId9"/>
    <p:sldId id="263" r:id="rId10"/>
    <p:sldId id="265" r:id="rId11"/>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C480"/>
    <a:srgbClr val="A18616"/>
    <a:srgbClr val="F3F5FA"/>
    <a:srgbClr val="F1D906"/>
    <a:srgbClr val="107A74"/>
    <a:srgbClr val="143161"/>
    <a:srgbClr val="FCE400"/>
    <a:srgbClr val="147B5F"/>
    <a:srgbClr val="0575AC"/>
    <a:srgbClr val="0C769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18" autoAdjust="0"/>
    <p:restoredTop sz="94689" autoAdjust="0"/>
  </p:normalViewPr>
  <p:slideViewPr>
    <p:cSldViewPr snapToGrid="0" snapToObjects="1" showGuides="1">
      <p:cViewPr>
        <p:scale>
          <a:sx n="22" d="100"/>
          <a:sy n="22" d="100"/>
        </p:scale>
        <p:origin x="-32" y="-210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1.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5" Type="http://schemas.openxmlformats.org/officeDocument/2006/relationships/slideMaster" Target="slideMasters/slideMaster5.xml"/><Relationship Id="rId15" Type="http://schemas.openxmlformats.org/officeDocument/2006/relationships/presProps" Target="presProps.xml"/><Relationship Id="rId10" Type="http://schemas.openxmlformats.org/officeDocument/2006/relationships/slide" Target="slides/slide4.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25/03/2026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25/03/2026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25/03/2026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25/03/2026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25/03/2026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25/03/2026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25/03/2026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25/03/2026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25/03/2026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25/03/2026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25/03/2026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08274" y="4640389"/>
            <a:ext cx="15960436" cy="3201937"/>
          </a:xfrm>
        </p:spPr>
        <p:txBody>
          <a:bodyPr/>
          <a:lstStyle/>
          <a:p>
            <a:r>
              <a:rPr lang="en-US"/>
              <a:t>Click to edit Master title style</a:t>
            </a:r>
          </a:p>
        </p:txBody>
      </p:sp>
      <p:sp>
        <p:nvSpPr>
          <p:cNvPr id="3" name="Subtitle 2"/>
          <p:cNvSpPr>
            <a:spLocks noGrp="1"/>
          </p:cNvSpPr>
          <p:nvPr>
            <p:ph type="subTitle" idx="1"/>
          </p:nvPr>
        </p:nvSpPr>
        <p:spPr>
          <a:xfrm>
            <a:off x="2816547" y="8464731"/>
            <a:ext cx="13143889" cy="3817428"/>
          </a:xfrm>
        </p:spPr>
        <p:txBody>
          <a:bodyPr/>
          <a:lstStyle>
            <a:lvl1pPr marL="0" indent="0" algn="ctr">
              <a:buNone/>
              <a:defRPr>
                <a:solidFill>
                  <a:schemeClr val="tx1">
                    <a:tint val="75000"/>
                  </a:schemeClr>
                </a:solidFill>
              </a:defRPr>
            </a:lvl1pPr>
            <a:lvl2pPr marL="938860" indent="0" algn="ctr">
              <a:buNone/>
              <a:defRPr>
                <a:solidFill>
                  <a:schemeClr val="tx1">
                    <a:tint val="75000"/>
                  </a:schemeClr>
                </a:solidFill>
              </a:defRPr>
            </a:lvl2pPr>
            <a:lvl3pPr marL="1877720" indent="0" algn="ctr">
              <a:buNone/>
              <a:defRPr>
                <a:solidFill>
                  <a:schemeClr val="tx1">
                    <a:tint val="75000"/>
                  </a:schemeClr>
                </a:solidFill>
              </a:defRPr>
            </a:lvl3pPr>
            <a:lvl4pPr marL="2816581" indent="0" algn="ctr">
              <a:buNone/>
              <a:defRPr>
                <a:solidFill>
                  <a:schemeClr val="tx1">
                    <a:tint val="75000"/>
                  </a:schemeClr>
                </a:solidFill>
              </a:defRPr>
            </a:lvl4pPr>
            <a:lvl5pPr marL="3755441" indent="0" algn="ctr">
              <a:buNone/>
              <a:defRPr>
                <a:solidFill>
                  <a:schemeClr val="tx1">
                    <a:tint val="75000"/>
                  </a:schemeClr>
                </a:solidFill>
              </a:defRPr>
            </a:lvl5pPr>
            <a:lvl6pPr marL="4694301" indent="0" algn="ctr">
              <a:buNone/>
              <a:defRPr>
                <a:solidFill>
                  <a:schemeClr val="tx1">
                    <a:tint val="75000"/>
                  </a:schemeClr>
                </a:solidFill>
              </a:defRPr>
            </a:lvl6pPr>
            <a:lvl7pPr marL="5633161" indent="0" algn="ctr">
              <a:buNone/>
              <a:defRPr>
                <a:solidFill>
                  <a:schemeClr val="tx1">
                    <a:tint val="75000"/>
                  </a:schemeClr>
                </a:solidFill>
              </a:defRPr>
            </a:lvl7pPr>
            <a:lvl8pPr marL="6572021" indent="0" algn="ctr">
              <a:buNone/>
              <a:defRPr>
                <a:solidFill>
                  <a:schemeClr val="tx1">
                    <a:tint val="75000"/>
                  </a:schemeClr>
                </a:solidFill>
              </a:defRPr>
            </a:lvl8pPr>
            <a:lvl9pPr marL="751088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404010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547632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83253" y="9598896"/>
            <a:ext cx="15960436" cy="2966805"/>
          </a:xfrm>
        </p:spPr>
        <p:txBody>
          <a:bodyPr anchor="t"/>
          <a:lstStyle>
            <a:lvl1pPr algn="l">
              <a:defRPr sz="8214" b="1" cap="all"/>
            </a:lvl1pPr>
          </a:lstStyle>
          <a:p>
            <a:r>
              <a:rPr lang="en-US"/>
              <a:t>Click to edit Master title style</a:t>
            </a:r>
          </a:p>
        </p:txBody>
      </p:sp>
      <p:sp>
        <p:nvSpPr>
          <p:cNvPr id="3" name="Text Placeholder 2"/>
          <p:cNvSpPr>
            <a:spLocks noGrp="1"/>
          </p:cNvSpPr>
          <p:nvPr>
            <p:ph type="body" idx="1"/>
          </p:nvPr>
        </p:nvSpPr>
        <p:spPr>
          <a:xfrm>
            <a:off x="1483253" y="6331262"/>
            <a:ext cx="15960436" cy="3267634"/>
          </a:xfrm>
        </p:spPr>
        <p:txBody>
          <a:bodyPr anchor="b"/>
          <a:lstStyle>
            <a:lvl1pPr marL="0" indent="0">
              <a:buNone/>
              <a:defRPr sz="4107">
                <a:solidFill>
                  <a:schemeClr val="tx1">
                    <a:tint val="75000"/>
                  </a:schemeClr>
                </a:solidFill>
              </a:defRPr>
            </a:lvl1pPr>
            <a:lvl2pPr marL="938860" indent="0">
              <a:buNone/>
              <a:defRPr sz="3696">
                <a:solidFill>
                  <a:schemeClr val="tx1">
                    <a:tint val="75000"/>
                  </a:schemeClr>
                </a:solidFill>
              </a:defRPr>
            </a:lvl2pPr>
            <a:lvl3pPr marL="1877720" indent="0">
              <a:buNone/>
              <a:defRPr sz="3286">
                <a:solidFill>
                  <a:schemeClr val="tx1">
                    <a:tint val="75000"/>
                  </a:schemeClr>
                </a:solidFill>
              </a:defRPr>
            </a:lvl3pPr>
            <a:lvl4pPr marL="2816581" indent="0">
              <a:buNone/>
              <a:defRPr sz="2875">
                <a:solidFill>
                  <a:schemeClr val="tx1">
                    <a:tint val="75000"/>
                  </a:schemeClr>
                </a:solidFill>
              </a:defRPr>
            </a:lvl4pPr>
            <a:lvl5pPr marL="3755441" indent="0">
              <a:buNone/>
              <a:defRPr sz="2875">
                <a:solidFill>
                  <a:schemeClr val="tx1">
                    <a:tint val="75000"/>
                  </a:schemeClr>
                </a:solidFill>
              </a:defRPr>
            </a:lvl5pPr>
            <a:lvl6pPr marL="4694301" indent="0">
              <a:buNone/>
              <a:defRPr sz="2875">
                <a:solidFill>
                  <a:schemeClr val="tx1">
                    <a:tint val="75000"/>
                  </a:schemeClr>
                </a:solidFill>
              </a:defRPr>
            </a:lvl6pPr>
            <a:lvl7pPr marL="5633161" indent="0">
              <a:buNone/>
              <a:defRPr sz="2875">
                <a:solidFill>
                  <a:schemeClr val="tx1">
                    <a:tint val="75000"/>
                  </a:schemeClr>
                </a:solidFill>
              </a:defRPr>
            </a:lvl7pPr>
            <a:lvl8pPr marL="6572021" indent="0">
              <a:buNone/>
              <a:defRPr sz="2875">
                <a:solidFill>
                  <a:schemeClr val="tx1">
                    <a:tint val="75000"/>
                  </a:schemeClr>
                </a:solidFill>
              </a:defRPr>
            </a:lvl8pPr>
            <a:lvl9pPr marL="7510882" indent="0">
              <a:buNone/>
              <a:defRPr sz="287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769804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38849" y="3485479"/>
            <a:ext cx="8293168" cy="9858232"/>
          </a:xfrm>
        </p:spPr>
        <p:txBody>
          <a:bodyPr/>
          <a:lstStyle>
            <a:lvl1pPr>
              <a:defRPr sz="5750"/>
            </a:lvl1pPr>
            <a:lvl2pPr>
              <a:defRPr sz="4928"/>
            </a:lvl2pPr>
            <a:lvl3pPr>
              <a:defRPr sz="4107"/>
            </a:lvl3pPr>
            <a:lvl4pPr>
              <a:defRPr sz="3696"/>
            </a:lvl4pPr>
            <a:lvl5pPr>
              <a:defRPr sz="3696"/>
            </a:lvl5pPr>
            <a:lvl6pPr>
              <a:defRPr sz="3696"/>
            </a:lvl6pPr>
            <a:lvl7pPr>
              <a:defRPr sz="3696"/>
            </a:lvl7pPr>
            <a:lvl8pPr>
              <a:defRPr sz="3696"/>
            </a:lvl8pPr>
            <a:lvl9pPr>
              <a:defRPr sz="369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544967" y="3485479"/>
            <a:ext cx="8293168" cy="9858232"/>
          </a:xfrm>
        </p:spPr>
        <p:txBody>
          <a:bodyPr/>
          <a:lstStyle>
            <a:lvl1pPr>
              <a:defRPr sz="5750"/>
            </a:lvl1pPr>
            <a:lvl2pPr>
              <a:defRPr sz="4928"/>
            </a:lvl2pPr>
            <a:lvl3pPr>
              <a:defRPr sz="4107"/>
            </a:lvl3pPr>
            <a:lvl4pPr>
              <a:defRPr sz="3696"/>
            </a:lvl4pPr>
            <a:lvl5pPr>
              <a:defRPr sz="3696"/>
            </a:lvl5pPr>
            <a:lvl6pPr>
              <a:defRPr sz="3696"/>
            </a:lvl6pPr>
            <a:lvl7pPr>
              <a:defRPr sz="3696"/>
            </a:lvl7pPr>
            <a:lvl8pPr>
              <a:defRPr sz="3696"/>
            </a:lvl8pPr>
            <a:lvl9pPr>
              <a:defRPr sz="369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020673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38849" y="3343709"/>
            <a:ext cx="8296429" cy="1393498"/>
          </a:xfrm>
        </p:spPr>
        <p:txBody>
          <a:bodyPr anchor="b"/>
          <a:lstStyle>
            <a:lvl1pPr marL="0" indent="0">
              <a:buNone/>
              <a:defRPr sz="4928" b="1"/>
            </a:lvl1pPr>
            <a:lvl2pPr marL="938860" indent="0">
              <a:buNone/>
              <a:defRPr sz="4107" b="1"/>
            </a:lvl2pPr>
            <a:lvl3pPr marL="1877720" indent="0">
              <a:buNone/>
              <a:defRPr sz="3696" b="1"/>
            </a:lvl3pPr>
            <a:lvl4pPr marL="2816581" indent="0">
              <a:buNone/>
              <a:defRPr sz="3286" b="1"/>
            </a:lvl4pPr>
            <a:lvl5pPr marL="3755441" indent="0">
              <a:buNone/>
              <a:defRPr sz="3286" b="1"/>
            </a:lvl5pPr>
            <a:lvl6pPr marL="4694301" indent="0">
              <a:buNone/>
              <a:defRPr sz="3286" b="1"/>
            </a:lvl6pPr>
            <a:lvl7pPr marL="5633161" indent="0">
              <a:buNone/>
              <a:defRPr sz="3286" b="1"/>
            </a:lvl7pPr>
            <a:lvl8pPr marL="6572021" indent="0">
              <a:buNone/>
              <a:defRPr sz="3286" b="1"/>
            </a:lvl8pPr>
            <a:lvl9pPr marL="7510882" indent="0">
              <a:buNone/>
              <a:defRPr sz="3286" b="1"/>
            </a:lvl9pPr>
          </a:lstStyle>
          <a:p>
            <a:pPr lvl="0"/>
            <a:r>
              <a:rPr lang="en-US"/>
              <a:t>Click to edit Master text styles</a:t>
            </a:r>
          </a:p>
        </p:txBody>
      </p:sp>
      <p:sp>
        <p:nvSpPr>
          <p:cNvPr id="4" name="Content Placeholder 3"/>
          <p:cNvSpPr>
            <a:spLocks noGrp="1"/>
          </p:cNvSpPr>
          <p:nvPr>
            <p:ph sz="half" idx="2"/>
          </p:nvPr>
        </p:nvSpPr>
        <p:spPr>
          <a:xfrm>
            <a:off x="938849" y="4737207"/>
            <a:ext cx="8296429" cy="8606503"/>
          </a:xfrm>
        </p:spPr>
        <p:txBody>
          <a:bodyPr/>
          <a:lstStyle>
            <a:lvl1pPr>
              <a:defRPr sz="4928"/>
            </a:lvl1pPr>
            <a:lvl2pPr>
              <a:defRPr sz="4107"/>
            </a:lvl2pPr>
            <a:lvl3pPr>
              <a:defRPr sz="3696"/>
            </a:lvl3pPr>
            <a:lvl4pPr>
              <a:defRPr sz="3286"/>
            </a:lvl4pPr>
            <a:lvl5pPr>
              <a:defRPr sz="3286"/>
            </a:lvl5pPr>
            <a:lvl6pPr>
              <a:defRPr sz="3286"/>
            </a:lvl6pPr>
            <a:lvl7pPr>
              <a:defRPr sz="3286"/>
            </a:lvl7pPr>
            <a:lvl8pPr>
              <a:defRPr sz="3286"/>
            </a:lvl8pPr>
            <a:lvl9pPr>
              <a:defRPr sz="328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538448" y="3343709"/>
            <a:ext cx="8299688" cy="1393498"/>
          </a:xfrm>
        </p:spPr>
        <p:txBody>
          <a:bodyPr anchor="b"/>
          <a:lstStyle>
            <a:lvl1pPr marL="0" indent="0">
              <a:buNone/>
              <a:defRPr sz="4928" b="1"/>
            </a:lvl1pPr>
            <a:lvl2pPr marL="938860" indent="0">
              <a:buNone/>
              <a:defRPr sz="4107" b="1"/>
            </a:lvl2pPr>
            <a:lvl3pPr marL="1877720" indent="0">
              <a:buNone/>
              <a:defRPr sz="3696" b="1"/>
            </a:lvl3pPr>
            <a:lvl4pPr marL="2816581" indent="0">
              <a:buNone/>
              <a:defRPr sz="3286" b="1"/>
            </a:lvl4pPr>
            <a:lvl5pPr marL="3755441" indent="0">
              <a:buNone/>
              <a:defRPr sz="3286" b="1"/>
            </a:lvl5pPr>
            <a:lvl6pPr marL="4694301" indent="0">
              <a:buNone/>
              <a:defRPr sz="3286" b="1"/>
            </a:lvl6pPr>
            <a:lvl7pPr marL="5633161" indent="0">
              <a:buNone/>
              <a:defRPr sz="3286" b="1"/>
            </a:lvl7pPr>
            <a:lvl8pPr marL="6572021" indent="0">
              <a:buNone/>
              <a:defRPr sz="3286" b="1"/>
            </a:lvl8pPr>
            <a:lvl9pPr marL="7510882" indent="0">
              <a:buNone/>
              <a:defRPr sz="3286" b="1"/>
            </a:lvl9pPr>
          </a:lstStyle>
          <a:p>
            <a:pPr lvl="0"/>
            <a:r>
              <a:rPr lang="en-US"/>
              <a:t>Click to edit Master text styles</a:t>
            </a:r>
          </a:p>
        </p:txBody>
      </p:sp>
      <p:sp>
        <p:nvSpPr>
          <p:cNvPr id="6" name="Content Placeholder 5"/>
          <p:cNvSpPr>
            <a:spLocks noGrp="1"/>
          </p:cNvSpPr>
          <p:nvPr>
            <p:ph sz="quarter" idx="4"/>
          </p:nvPr>
        </p:nvSpPr>
        <p:spPr>
          <a:xfrm>
            <a:off x="9538448" y="4737207"/>
            <a:ext cx="8299688" cy="8606503"/>
          </a:xfrm>
        </p:spPr>
        <p:txBody>
          <a:bodyPr/>
          <a:lstStyle>
            <a:lvl1pPr>
              <a:defRPr sz="4928"/>
            </a:lvl1pPr>
            <a:lvl2pPr>
              <a:defRPr sz="4107"/>
            </a:lvl2pPr>
            <a:lvl3pPr>
              <a:defRPr sz="3696"/>
            </a:lvl3pPr>
            <a:lvl4pPr>
              <a:defRPr sz="3286"/>
            </a:lvl4pPr>
            <a:lvl5pPr>
              <a:defRPr sz="3286"/>
            </a:lvl5pPr>
            <a:lvl6pPr>
              <a:defRPr sz="3286"/>
            </a:lvl6pPr>
            <a:lvl7pPr>
              <a:defRPr sz="3286"/>
            </a:lvl7pPr>
            <a:lvl8pPr>
              <a:defRPr sz="3286"/>
            </a:lvl8pPr>
            <a:lvl9pPr>
              <a:defRPr sz="328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606896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632482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735742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8850" y="594744"/>
            <a:ext cx="6177498" cy="2531121"/>
          </a:xfrm>
        </p:spPr>
        <p:txBody>
          <a:bodyPr anchor="b"/>
          <a:lstStyle>
            <a:lvl1pPr algn="l">
              <a:defRPr sz="4107" b="1"/>
            </a:lvl1pPr>
          </a:lstStyle>
          <a:p>
            <a:r>
              <a:rPr lang="en-US"/>
              <a:t>Click to edit Master title style</a:t>
            </a:r>
          </a:p>
        </p:txBody>
      </p:sp>
      <p:sp>
        <p:nvSpPr>
          <p:cNvPr id="3" name="Content Placeholder 2"/>
          <p:cNvSpPr>
            <a:spLocks noGrp="1"/>
          </p:cNvSpPr>
          <p:nvPr>
            <p:ph idx="1"/>
          </p:nvPr>
        </p:nvSpPr>
        <p:spPr>
          <a:xfrm>
            <a:off x="7341279" y="594746"/>
            <a:ext cx="10496856" cy="12748965"/>
          </a:xfrm>
        </p:spPr>
        <p:txBody>
          <a:bodyPr/>
          <a:lstStyle>
            <a:lvl1pPr>
              <a:defRPr sz="6571"/>
            </a:lvl1pPr>
            <a:lvl2pPr>
              <a:defRPr sz="5750"/>
            </a:lvl2pPr>
            <a:lvl3pPr>
              <a:defRPr sz="4928"/>
            </a:lvl3pPr>
            <a:lvl4pPr>
              <a:defRPr sz="4107"/>
            </a:lvl4pPr>
            <a:lvl5pPr>
              <a:defRPr sz="4107"/>
            </a:lvl5pPr>
            <a:lvl6pPr>
              <a:defRPr sz="4107"/>
            </a:lvl6pPr>
            <a:lvl7pPr>
              <a:defRPr sz="4107"/>
            </a:lvl7pPr>
            <a:lvl8pPr>
              <a:defRPr sz="4107"/>
            </a:lvl8pPr>
            <a:lvl9pPr>
              <a:defRPr sz="410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38850" y="3125866"/>
            <a:ext cx="6177498" cy="10217845"/>
          </a:xfrm>
        </p:spPr>
        <p:txBody>
          <a:bodyPr/>
          <a:lstStyle>
            <a:lvl1pPr marL="0" indent="0">
              <a:buNone/>
              <a:defRPr sz="2875"/>
            </a:lvl1pPr>
            <a:lvl2pPr marL="938860" indent="0">
              <a:buNone/>
              <a:defRPr sz="2464"/>
            </a:lvl2pPr>
            <a:lvl3pPr marL="1877720" indent="0">
              <a:buNone/>
              <a:defRPr sz="2054"/>
            </a:lvl3pPr>
            <a:lvl4pPr marL="2816581" indent="0">
              <a:buNone/>
              <a:defRPr sz="1848"/>
            </a:lvl4pPr>
            <a:lvl5pPr marL="3755441" indent="0">
              <a:buNone/>
              <a:defRPr sz="1848"/>
            </a:lvl5pPr>
            <a:lvl6pPr marL="4694301" indent="0">
              <a:buNone/>
              <a:defRPr sz="1848"/>
            </a:lvl6pPr>
            <a:lvl7pPr marL="5633161" indent="0">
              <a:buNone/>
              <a:defRPr sz="1848"/>
            </a:lvl7pPr>
            <a:lvl8pPr marL="6572021" indent="0">
              <a:buNone/>
              <a:defRPr sz="1848"/>
            </a:lvl8pPr>
            <a:lvl9pPr marL="7510882" indent="0">
              <a:buNone/>
              <a:defRPr sz="1848"/>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455987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80420" y="10456433"/>
            <a:ext cx="11266190" cy="1234441"/>
          </a:xfrm>
        </p:spPr>
        <p:txBody>
          <a:bodyPr anchor="b"/>
          <a:lstStyle>
            <a:lvl1pPr algn="l">
              <a:defRPr sz="4107" b="1"/>
            </a:lvl1pPr>
          </a:lstStyle>
          <a:p>
            <a:r>
              <a:rPr lang="en-US"/>
              <a:t>Click to edit Master title style</a:t>
            </a:r>
          </a:p>
        </p:txBody>
      </p:sp>
      <p:sp>
        <p:nvSpPr>
          <p:cNvPr id="3" name="Picture Placeholder 2"/>
          <p:cNvSpPr>
            <a:spLocks noGrp="1"/>
          </p:cNvSpPr>
          <p:nvPr>
            <p:ph type="pic" idx="1"/>
          </p:nvPr>
        </p:nvSpPr>
        <p:spPr>
          <a:xfrm>
            <a:off x="3680420" y="1334717"/>
            <a:ext cx="11266190" cy="8962657"/>
          </a:xfrm>
        </p:spPr>
        <p:txBody>
          <a:bodyPr/>
          <a:lstStyle>
            <a:lvl1pPr marL="0" indent="0">
              <a:buNone/>
              <a:defRPr sz="6571"/>
            </a:lvl1pPr>
            <a:lvl2pPr marL="938860" indent="0">
              <a:buNone/>
              <a:defRPr sz="5750"/>
            </a:lvl2pPr>
            <a:lvl3pPr marL="1877720" indent="0">
              <a:buNone/>
              <a:defRPr sz="4928"/>
            </a:lvl3pPr>
            <a:lvl4pPr marL="2816581" indent="0">
              <a:buNone/>
              <a:defRPr sz="4107"/>
            </a:lvl4pPr>
            <a:lvl5pPr marL="3755441" indent="0">
              <a:buNone/>
              <a:defRPr sz="4107"/>
            </a:lvl5pPr>
            <a:lvl6pPr marL="4694301" indent="0">
              <a:buNone/>
              <a:defRPr sz="4107"/>
            </a:lvl6pPr>
            <a:lvl7pPr marL="5633161" indent="0">
              <a:buNone/>
              <a:defRPr sz="4107"/>
            </a:lvl7pPr>
            <a:lvl8pPr marL="6572021" indent="0">
              <a:buNone/>
              <a:defRPr sz="4107"/>
            </a:lvl8pPr>
            <a:lvl9pPr marL="7510882" indent="0">
              <a:buNone/>
              <a:defRPr sz="4107"/>
            </a:lvl9pPr>
          </a:lstStyle>
          <a:p>
            <a:endParaRPr lang="en-US"/>
          </a:p>
        </p:txBody>
      </p:sp>
      <p:sp>
        <p:nvSpPr>
          <p:cNvPr id="4" name="Text Placeholder 3"/>
          <p:cNvSpPr>
            <a:spLocks noGrp="1"/>
          </p:cNvSpPr>
          <p:nvPr>
            <p:ph type="body" sz="half" idx="2"/>
          </p:nvPr>
        </p:nvSpPr>
        <p:spPr>
          <a:xfrm>
            <a:off x="3680420" y="11690874"/>
            <a:ext cx="11266190" cy="1753111"/>
          </a:xfrm>
        </p:spPr>
        <p:txBody>
          <a:bodyPr/>
          <a:lstStyle>
            <a:lvl1pPr marL="0" indent="0">
              <a:buNone/>
              <a:defRPr sz="2875"/>
            </a:lvl1pPr>
            <a:lvl2pPr marL="938860" indent="0">
              <a:buNone/>
              <a:defRPr sz="2464"/>
            </a:lvl2pPr>
            <a:lvl3pPr marL="1877720" indent="0">
              <a:buNone/>
              <a:defRPr sz="2054"/>
            </a:lvl3pPr>
            <a:lvl4pPr marL="2816581" indent="0">
              <a:buNone/>
              <a:defRPr sz="1848"/>
            </a:lvl4pPr>
            <a:lvl5pPr marL="3755441" indent="0">
              <a:buNone/>
              <a:defRPr sz="1848"/>
            </a:lvl5pPr>
            <a:lvl6pPr marL="4694301" indent="0">
              <a:buNone/>
              <a:defRPr sz="1848"/>
            </a:lvl6pPr>
            <a:lvl7pPr marL="5633161" indent="0">
              <a:buNone/>
              <a:defRPr sz="1848"/>
            </a:lvl7pPr>
            <a:lvl8pPr marL="6572021" indent="0">
              <a:buNone/>
              <a:defRPr sz="1848"/>
            </a:lvl8pPr>
            <a:lvl9pPr marL="7510882" indent="0">
              <a:buNone/>
              <a:defRPr sz="1848"/>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245669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150626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613314" y="598204"/>
            <a:ext cx="4224821" cy="1274550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38849" y="598204"/>
            <a:ext cx="12361514" cy="127455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55483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6.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25/03/2026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8849" y="598203"/>
            <a:ext cx="16899286" cy="248962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38849" y="3485479"/>
            <a:ext cx="16899286" cy="98582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38849" y="13845093"/>
            <a:ext cx="4381296" cy="795297"/>
          </a:xfrm>
          <a:prstGeom prst="rect">
            <a:avLst/>
          </a:prstGeom>
        </p:spPr>
        <p:txBody>
          <a:bodyPr vert="horz" lIns="91440" tIns="45720" rIns="91440" bIns="45720" rtlCol="0" anchor="ctr"/>
          <a:lstStyle>
            <a:lvl1pPr algn="l">
              <a:defRPr sz="2464">
                <a:solidFill>
                  <a:schemeClr val="tx1">
                    <a:tint val="75000"/>
                  </a:schemeClr>
                </a:solidFill>
              </a:defRPr>
            </a:lvl1pPr>
          </a:lstStyle>
          <a:p>
            <a:fld id="{1D8BD707-D9CF-40AE-B4C6-C98DA3205C09}" type="datetimeFigureOut">
              <a:rPr lang="en-US" smtClean="0"/>
              <a:pPr/>
              <a:t>3/25/2026</a:t>
            </a:fld>
            <a:endParaRPr lang="en-US"/>
          </a:p>
        </p:txBody>
      </p:sp>
      <p:sp>
        <p:nvSpPr>
          <p:cNvPr id="5" name="Footer Placeholder 4"/>
          <p:cNvSpPr>
            <a:spLocks noGrp="1"/>
          </p:cNvSpPr>
          <p:nvPr>
            <p:ph type="ftr" sz="quarter" idx="3"/>
          </p:nvPr>
        </p:nvSpPr>
        <p:spPr>
          <a:xfrm>
            <a:off x="6415469" y="13845093"/>
            <a:ext cx="5946045" cy="795297"/>
          </a:xfrm>
          <a:prstGeom prst="rect">
            <a:avLst/>
          </a:prstGeom>
        </p:spPr>
        <p:txBody>
          <a:bodyPr vert="horz" lIns="91440" tIns="45720" rIns="91440" bIns="45720" rtlCol="0" anchor="ctr"/>
          <a:lstStyle>
            <a:lvl1pPr algn="ctr">
              <a:defRPr sz="246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456839" y="13845093"/>
            <a:ext cx="4381296" cy="795297"/>
          </a:xfrm>
          <a:prstGeom prst="rect">
            <a:avLst/>
          </a:prstGeom>
        </p:spPr>
        <p:txBody>
          <a:bodyPr vert="horz" lIns="91440" tIns="45720" rIns="91440" bIns="45720" rtlCol="0" anchor="ctr"/>
          <a:lstStyle>
            <a:lvl1pPr algn="r">
              <a:defRPr sz="2464">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12176334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1877720" rtl="0" eaLnBrk="1" latinLnBrk="0" hangingPunct="1">
        <a:spcBef>
          <a:spcPct val="0"/>
        </a:spcBef>
        <a:buNone/>
        <a:defRPr sz="9035" kern="1200">
          <a:solidFill>
            <a:schemeClr val="tx1"/>
          </a:solidFill>
          <a:latin typeface="+mj-lt"/>
          <a:ea typeface="+mj-ea"/>
          <a:cs typeface="+mj-cs"/>
        </a:defRPr>
      </a:lvl1pPr>
    </p:titleStyle>
    <p:bodyStyle>
      <a:lvl1pPr marL="704145" indent="-704145" algn="l" defTabSz="1877720" rtl="0" eaLnBrk="1" latinLnBrk="0" hangingPunct="1">
        <a:spcBef>
          <a:spcPct val="20000"/>
        </a:spcBef>
        <a:buFont typeface="Arial" pitchFamily="34" charset="0"/>
        <a:buChar char="•"/>
        <a:defRPr sz="6571" kern="1200">
          <a:solidFill>
            <a:schemeClr val="tx1"/>
          </a:solidFill>
          <a:latin typeface="+mn-lt"/>
          <a:ea typeface="+mn-ea"/>
          <a:cs typeface="+mn-cs"/>
        </a:defRPr>
      </a:lvl1pPr>
      <a:lvl2pPr marL="1525648" indent="-586788" algn="l" defTabSz="1877720" rtl="0" eaLnBrk="1" latinLnBrk="0" hangingPunct="1">
        <a:spcBef>
          <a:spcPct val="20000"/>
        </a:spcBef>
        <a:buFont typeface="Arial" pitchFamily="34" charset="0"/>
        <a:buChar char="–"/>
        <a:defRPr sz="5750" kern="1200">
          <a:solidFill>
            <a:schemeClr val="tx1"/>
          </a:solidFill>
          <a:latin typeface="+mn-lt"/>
          <a:ea typeface="+mn-ea"/>
          <a:cs typeface="+mn-cs"/>
        </a:defRPr>
      </a:lvl2pPr>
      <a:lvl3pPr marL="2347151" indent="-469430" algn="l" defTabSz="1877720" rtl="0" eaLnBrk="1" latinLnBrk="0" hangingPunct="1">
        <a:spcBef>
          <a:spcPct val="20000"/>
        </a:spcBef>
        <a:buFont typeface="Arial" pitchFamily="34" charset="0"/>
        <a:buChar char="•"/>
        <a:defRPr sz="4928" kern="1200">
          <a:solidFill>
            <a:schemeClr val="tx1"/>
          </a:solidFill>
          <a:latin typeface="+mn-lt"/>
          <a:ea typeface="+mn-ea"/>
          <a:cs typeface="+mn-cs"/>
        </a:defRPr>
      </a:lvl3pPr>
      <a:lvl4pPr marL="3286011" indent="-469430" algn="l" defTabSz="1877720" rtl="0" eaLnBrk="1" latinLnBrk="0" hangingPunct="1">
        <a:spcBef>
          <a:spcPct val="20000"/>
        </a:spcBef>
        <a:buFont typeface="Arial" pitchFamily="34" charset="0"/>
        <a:buChar char="–"/>
        <a:defRPr sz="4107" kern="1200">
          <a:solidFill>
            <a:schemeClr val="tx1"/>
          </a:solidFill>
          <a:latin typeface="+mn-lt"/>
          <a:ea typeface="+mn-ea"/>
          <a:cs typeface="+mn-cs"/>
        </a:defRPr>
      </a:lvl4pPr>
      <a:lvl5pPr marL="4224871" indent="-469430" algn="l" defTabSz="1877720" rtl="0" eaLnBrk="1" latinLnBrk="0" hangingPunct="1">
        <a:spcBef>
          <a:spcPct val="20000"/>
        </a:spcBef>
        <a:buFont typeface="Arial" pitchFamily="34" charset="0"/>
        <a:buChar char="»"/>
        <a:defRPr sz="4107" kern="1200">
          <a:solidFill>
            <a:schemeClr val="tx1"/>
          </a:solidFill>
          <a:latin typeface="+mn-lt"/>
          <a:ea typeface="+mn-ea"/>
          <a:cs typeface="+mn-cs"/>
        </a:defRPr>
      </a:lvl5pPr>
      <a:lvl6pPr marL="5163731" indent="-469430" algn="l" defTabSz="1877720" rtl="0" eaLnBrk="1" latinLnBrk="0" hangingPunct="1">
        <a:spcBef>
          <a:spcPct val="20000"/>
        </a:spcBef>
        <a:buFont typeface="Arial" pitchFamily="34" charset="0"/>
        <a:buChar char="•"/>
        <a:defRPr sz="4107" kern="1200">
          <a:solidFill>
            <a:schemeClr val="tx1"/>
          </a:solidFill>
          <a:latin typeface="+mn-lt"/>
          <a:ea typeface="+mn-ea"/>
          <a:cs typeface="+mn-cs"/>
        </a:defRPr>
      </a:lvl6pPr>
      <a:lvl7pPr marL="6102591" indent="-469430" algn="l" defTabSz="1877720" rtl="0" eaLnBrk="1" latinLnBrk="0" hangingPunct="1">
        <a:spcBef>
          <a:spcPct val="20000"/>
        </a:spcBef>
        <a:buFont typeface="Arial" pitchFamily="34" charset="0"/>
        <a:buChar char="•"/>
        <a:defRPr sz="4107" kern="1200">
          <a:solidFill>
            <a:schemeClr val="tx1"/>
          </a:solidFill>
          <a:latin typeface="+mn-lt"/>
          <a:ea typeface="+mn-ea"/>
          <a:cs typeface="+mn-cs"/>
        </a:defRPr>
      </a:lvl7pPr>
      <a:lvl8pPr marL="7041452" indent="-469430" algn="l" defTabSz="1877720" rtl="0" eaLnBrk="1" latinLnBrk="0" hangingPunct="1">
        <a:spcBef>
          <a:spcPct val="20000"/>
        </a:spcBef>
        <a:buFont typeface="Arial" pitchFamily="34" charset="0"/>
        <a:buChar char="•"/>
        <a:defRPr sz="4107" kern="1200">
          <a:solidFill>
            <a:schemeClr val="tx1"/>
          </a:solidFill>
          <a:latin typeface="+mn-lt"/>
          <a:ea typeface="+mn-ea"/>
          <a:cs typeface="+mn-cs"/>
        </a:defRPr>
      </a:lvl8pPr>
      <a:lvl9pPr marL="7980312" indent="-469430" algn="l" defTabSz="1877720" rtl="0" eaLnBrk="1" latinLnBrk="0" hangingPunct="1">
        <a:spcBef>
          <a:spcPct val="20000"/>
        </a:spcBef>
        <a:buFont typeface="Arial" pitchFamily="34" charset="0"/>
        <a:buChar char="•"/>
        <a:defRPr sz="4107" kern="1200">
          <a:solidFill>
            <a:schemeClr val="tx1"/>
          </a:solidFill>
          <a:latin typeface="+mn-lt"/>
          <a:ea typeface="+mn-ea"/>
          <a:cs typeface="+mn-cs"/>
        </a:defRPr>
      </a:lvl9pPr>
    </p:bodyStyle>
    <p:otherStyle>
      <a:defPPr>
        <a:defRPr lang="en-US"/>
      </a:defPPr>
      <a:lvl1pPr marL="0" algn="l" defTabSz="1877720" rtl="0" eaLnBrk="1" latinLnBrk="0" hangingPunct="1">
        <a:defRPr sz="3696" kern="1200">
          <a:solidFill>
            <a:schemeClr val="tx1"/>
          </a:solidFill>
          <a:latin typeface="+mn-lt"/>
          <a:ea typeface="+mn-ea"/>
          <a:cs typeface="+mn-cs"/>
        </a:defRPr>
      </a:lvl1pPr>
      <a:lvl2pPr marL="938860" algn="l" defTabSz="1877720" rtl="0" eaLnBrk="1" latinLnBrk="0" hangingPunct="1">
        <a:defRPr sz="3696" kern="1200">
          <a:solidFill>
            <a:schemeClr val="tx1"/>
          </a:solidFill>
          <a:latin typeface="+mn-lt"/>
          <a:ea typeface="+mn-ea"/>
          <a:cs typeface="+mn-cs"/>
        </a:defRPr>
      </a:lvl2pPr>
      <a:lvl3pPr marL="1877720" algn="l" defTabSz="1877720" rtl="0" eaLnBrk="1" latinLnBrk="0" hangingPunct="1">
        <a:defRPr sz="3696" kern="1200">
          <a:solidFill>
            <a:schemeClr val="tx1"/>
          </a:solidFill>
          <a:latin typeface="+mn-lt"/>
          <a:ea typeface="+mn-ea"/>
          <a:cs typeface="+mn-cs"/>
        </a:defRPr>
      </a:lvl3pPr>
      <a:lvl4pPr marL="2816581" algn="l" defTabSz="1877720" rtl="0" eaLnBrk="1" latinLnBrk="0" hangingPunct="1">
        <a:defRPr sz="3696" kern="1200">
          <a:solidFill>
            <a:schemeClr val="tx1"/>
          </a:solidFill>
          <a:latin typeface="+mn-lt"/>
          <a:ea typeface="+mn-ea"/>
          <a:cs typeface="+mn-cs"/>
        </a:defRPr>
      </a:lvl4pPr>
      <a:lvl5pPr marL="3755441" algn="l" defTabSz="1877720" rtl="0" eaLnBrk="1" latinLnBrk="0" hangingPunct="1">
        <a:defRPr sz="3696" kern="1200">
          <a:solidFill>
            <a:schemeClr val="tx1"/>
          </a:solidFill>
          <a:latin typeface="+mn-lt"/>
          <a:ea typeface="+mn-ea"/>
          <a:cs typeface="+mn-cs"/>
        </a:defRPr>
      </a:lvl5pPr>
      <a:lvl6pPr marL="4694301" algn="l" defTabSz="1877720" rtl="0" eaLnBrk="1" latinLnBrk="0" hangingPunct="1">
        <a:defRPr sz="3696" kern="1200">
          <a:solidFill>
            <a:schemeClr val="tx1"/>
          </a:solidFill>
          <a:latin typeface="+mn-lt"/>
          <a:ea typeface="+mn-ea"/>
          <a:cs typeface="+mn-cs"/>
        </a:defRPr>
      </a:lvl6pPr>
      <a:lvl7pPr marL="5633161" algn="l" defTabSz="1877720" rtl="0" eaLnBrk="1" latinLnBrk="0" hangingPunct="1">
        <a:defRPr sz="3696" kern="1200">
          <a:solidFill>
            <a:schemeClr val="tx1"/>
          </a:solidFill>
          <a:latin typeface="+mn-lt"/>
          <a:ea typeface="+mn-ea"/>
          <a:cs typeface="+mn-cs"/>
        </a:defRPr>
      </a:lvl7pPr>
      <a:lvl8pPr marL="6572021" algn="l" defTabSz="1877720" rtl="0" eaLnBrk="1" latinLnBrk="0" hangingPunct="1">
        <a:defRPr sz="3696" kern="1200">
          <a:solidFill>
            <a:schemeClr val="tx1"/>
          </a:solidFill>
          <a:latin typeface="+mn-lt"/>
          <a:ea typeface="+mn-ea"/>
          <a:cs typeface="+mn-cs"/>
        </a:defRPr>
      </a:lvl8pPr>
      <a:lvl9pPr marL="7510882" algn="l" defTabSz="1877720" rtl="0" eaLnBrk="1" latinLnBrk="0" hangingPunct="1">
        <a:defRPr sz="369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18" Type="http://schemas.openxmlformats.org/officeDocument/2006/relationships/image" Target="../media/image26.svg"/><Relationship Id="rId3" Type="http://schemas.openxmlformats.org/officeDocument/2006/relationships/image" Target="../media/image11.png"/><Relationship Id="rId21" Type="http://schemas.openxmlformats.org/officeDocument/2006/relationships/image" Target="../media/image29.png"/><Relationship Id="rId7" Type="http://schemas.openxmlformats.org/officeDocument/2006/relationships/image" Target="../media/image15.png"/><Relationship Id="rId12" Type="http://schemas.openxmlformats.org/officeDocument/2006/relationships/image" Target="../media/image20.svg"/><Relationship Id="rId17" Type="http://schemas.openxmlformats.org/officeDocument/2006/relationships/image" Target="../media/image25.png"/><Relationship Id="rId2" Type="http://schemas.openxmlformats.org/officeDocument/2006/relationships/image" Target="../media/image10.png"/><Relationship Id="rId16" Type="http://schemas.openxmlformats.org/officeDocument/2006/relationships/image" Target="../media/image24.svg"/><Relationship Id="rId20" Type="http://schemas.openxmlformats.org/officeDocument/2006/relationships/image" Target="../media/image28.svg"/><Relationship Id="rId1" Type="http://schemas.openxmlformats.org/officeDocument/2006/relationships/slideLayout" Target="../slideLayouts/slideLayout22.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svg"/><Relationship Id="rId15" Type="http://schemas.openxmlformats.org/officeDocument/2006/relationships/image" Target="../media/image23.png"/><Relationship Id="rId23" Type="http://schemas.openxmlformats.org/officeDocument/2006/relationships/image" Target="../media/image31.svg"/><Relationship Id="rId10" Type="http://schemas.openxmlformats.org/officeDocument/2006/relationships/image" Target="../media/image18.svg"/><Relationship Id="rId19" Type="http://schemas.openxmlformats.org/officeDocument/2006/relationships/image" Target="../media/image27.png"/><Relationship Id="rId4" Type="http://schemas.openxmlformats.org/officeDocument/2006/relationships/image" Target="../media/image12.png"/><Relationship Id="rId9" Type="http://schemas.openxmlformats.org/officeDocument/2006/relationships/image" Target="../media/image17.png"/><Relationship Id="rId14" Type="http://schemas.openxmlformats.org/officeDocument/2006/relationships/image" Target="../media/image22.svg"/><Relationship Id="rId22" Type="http://schemas.openxmlformats.org/officeDocument/2006/relationships/image" Target="../media/image30.png"/></Relationships>
</file>

<file path=ppt/slides/_rels/slide3.xml.rels><?xml version="1.0" encoding="UTF-8" standalone="yes"?>
<Relationships xmlns="http://schemas.openxmlformats.org/package/2006/relationships"><Relationship Id="rId8" Type="http://schemas.openxmlformats.org/officeDocument/2006/relationships/hyperlink" Target="https://www.mentalhealth.org.uk/explore-mental-health/statistics/most-common-diagnosed-mental-health-problems-statistics?utm_source=chatgpt.com" TargetMode="External"/><Relationship Id="rId3" Type="http://schemas.openxmlformats.org/officeDocument/2006/relationships/hyperlink" Target="https://doi.org/10.1038/s41380-023-02369-5" TargetMode="External"/><Relationship Id="rId7" Type="http://schemas.openxmlformats.org/officeDocument/2006/relationships/hyperlink" Target="https://link.springer.com/article/10.1186/s12888-025-07719-x" TargetMode="External"/><Relationship Id="rId2" Type="http://schemas.openxmlformats.org/officeDocument/2006/relationships/hyperlink" Target="https://doi.org/10.1038/s43856-025-01366-9" TargetMode="External"/><Relationship Id="rId1" Type="http://schemas.openxmlformats.org/officeDocument/2006/relationships/slideLayout" Target="../slideLayouts/slideLayout11.xml"/><Relationship Id="rId6" Type="http://schemas.openxmlformats.org/officeDocument/2006/relationships/hyperlink" Target="https://pubmed.ncbi.nlm.nih.gov/41422965?utm_source=chatgpt.com" TargetMode="External"/><Relationship Id="rId5" Type="http://schemas.openxmlformats.org/officeDocument/2006/relationships/hyperlink" Target="https://link.springer.com/article/10.1007/s12144-025-08114-1?utm_source=chatgpt.com" TargetMode="External"/><Relationship Id="rId10" Type="http://schemas.openxmlformats.org/officeDocument/2006/relationships/hyperlink" Target="https://www.england.nhs.uk/mental-health/adults/nhs-talking-therapies/" TargetMode="External"/><Relationship Id="rId4" Type="http://schemas.openxmlformats.org/officeDocument/2006/relationships/hyperlink" Target="https://doi.org/10.1017/S0033291723000983" TargetMode="External"/><Relationship Id="rId9" Type="http://schemas.openxmlformats.org/officeDocument/2006/relationships/hyperlink" Target="https://www.nhs.uk/mental-health/talking-therapies-medicine-treatments/talking-therapies-and-counselling/cognitive-behavioural-therapy-cbt/"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icd.who.int/browse/2024-01/mms/en#334423054" TargetMode="External"/><Relationship Id="rId3" Type="http://schemas.openxmlformats.org/officeDocument/2006/relationships/hyperlink" Target="https://www.england.nhs.uk/mental-health/" TargetMode="External"/><Relationship Id="rId7" Type="http://schemas.openxmlformats.org/officeDocument/2006/relationships/hyperlink" Target="https://doi.org/10.2196/46289" TargetMode="External"/><Relationship Id="rId2" Type="http://schemas.openxmlformats.org/officeDocument/2006/relationships/hyperlink" Target="https://www.nice.org.uk/news/articles/nice-recommends-8-digitally-enabled-therapies-to-treat-depression-and-anxiety" TargetMode="External"/><Relationship Id="rId1" Type="http://schemas.openxmlformats.org/officeDocument/2006/relationships/slideLayout" Target="../slideLayouts/slideLayout11.xml"/><Relationship Id="rId6" Type="http://schemas.openxmlformats.org/officeDocument/2006/relationships/hyperlink" Target="https://onlinelibrary.wiley.com/doi/full/10.1002/da.23113" TargetMode="External"/><Relationship Id="rId5" Type="http://schemas.openxmlformats.org/officeDocument/2006/relationships/hyperlink" Target="https://doi.org/10.1007/s10578-021-01286-4" TargetMode="External"/><Relationship Id="rId4" Type="http://schemas.openxmlformats.org/officeDocument/2006/relationships/hyperlink" Target="https://digital.nhs.uk/data-and-information/publications/statistical/adult-psychiatric-morbidity-survey/survey-of-mental-health-and-wellbeing-england-2023-24/common-mental-health-conditions?utm_source=chatgpt.com" TargetMode="External"/><Relationship Id="rId9" Type="http://schemas.openxmlformats.org/officeDocument/2006/relationships/hyperlink" Target="https://iris.who.int/server/api/core/bitstreams/40e5a13a-fe50-4efa-b56d-6e8cf00d5bfa/conte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396999" y="23551007"/>
            <a:ext cx="40987579" cy="6513897"/>
          </a:xfrm>
        </p:spPr>
        <p:txBody>
          <a:bodyPr>
            <a:normAutofit fontScale="90000"/>
          </a:bodyPr>
          <a:lstStyle/>
          <a:p>
            <a:pPr algn="l"/>
            <a:br>
              <a:rPr lang="en-GB" sz="3100" b="1" dirty="0">
                <a:effectLst/>
                <a:ea typeface="Aptos" panose="020B0004020202020204" pitchFamily="34" charset="0"/>
              </a:rPr>
            </a:br>
            <a:br>
              <a:rPr lang="en-GB" sz="5300" b="1" dirty="0">
                <a:solidFill>
                  <a:schemeClr val="tx2">
                    <a:lumMod val="90000"/>
                    <a:lumOff val="10000"/>
                  </a:schemeClr>
                </a:solidFill>
              </a:rPr>
            </a:br>
            <a:r>
              <a:rPr lang="en-GB" sz="8900" b="1" dirty="0">
                <a:solidFill>
                  <a:schemeClr val="tx2">
                    <a:lumMod val="90000"/>
                    <a:lumOff val="10000"/>
                  </a:schemeClr>
                </a:solidFill>
                <a:latin typeface="Arial" panose="020B0604020202020204" pitchFamily="34" charset="0"/>
                <a:cs typeface="Arial" panose="020B0604020202020204" pitchFamily="34" charset="0"/>
              </a:rPr>
              <a:t>Student name</a:t>
            </a:r>
            <a:r>
              <a:rPr lang="en-GB" sz="8900" dirty="0">
                <a:latin typeface="Arial" panose="020B0604020202020204" pitchFamily="34" charset="0"/>
                <a:cs typeface="Arial" panose="020B0604020202020204" pitchFamily="34" charset="0"/>
              </a:rPr>
              <a:t>: Angie Camila Vasquez Sanchez </a:t>
            </a:r>
            <a:br>
              <a:rPr lang="en-GB" sz="8900" dirty="0">
                <a:latin typeface="Arial" panose="020B0604020202020204" pitchFamily="34" charset="0"/>
                <a:cs typeface="Arial" panose="020B0604020202020204" pitchFamily="34" charset="0"/>
              </a:rPr>
            </a:br>
            <a:r>
              <a:rPr lang="en-GB" sz="8900" b="1" dirty="0">
                <a:solidFill>
                  <a:schemeClr val="tx2">
                    <a:lumMod val="90000"/>
                    <a:lumOff val="10000"/>
                  </a:schemeClr>
                </a:solidFill>
                <a:latin typeface="Arial" panose="020B0604020202020204" pitchFamily="34" charset="0"/>
                <a:cs typeface="Arial" panose="020B0604020202020204" pitchFamily="34" charset="0"/>
              </a:rPr>
              <a:t>Student number</a:t>
            </a:r>
            <a:r>
              <a:rPr lang="en-GB" sz="8900" dirty="0">
                <a:latin typeface="Arial" panose="020B0604020202020204" pitchFamily="34" charset="0"/>
                <a:cs typeface="Arial" panose="020B0604020202020204" pitchFamily="34" charset="0"/>
              </a:rPr>
              <a:t>: 2325813</a:t>
            </a:r>
            <a:br>
              <a:rPr lang="en-GB" sz="8900" dirty="0">
                <a:latin typeface="Arial" panose="020B0604020202020204" pitchFamily="34" charset="0"/>
                <a:cs typeface="Arial" panose="020B0604020202020204" pitchFamily="34" charset="0"/>
              </a:rPr>
            </a:br>
            <a:r>
              <a:rPr lang="en-GB" sz="8900" b="1" dirty="0">
                <a:solidFill>
                  <a:schemeClr val="tx2">
                    <a:lumMod val="90000"/>
                    <a:lumOff val="10000"/>
                  </a:schemeClr>
                </a:solidFill>
                <a:latin typeface="Arial" panose="020B0604020202020204" pitchFamily="34" charset="0"/>
                <a:cs typeface="Arial" panose="020B0604020202020204" pitchFamily="34" charset="0"/>
              </a:rPr>
              <a:t>Name of Tutor</a:t>
            </a:r>
            <a:r>
              <a:rPr lang="en-GB" sz="8900" dirty="0">
                <a:latin typeface="Arial" panose="020B0604020202020204" pitchFamily="34" charset="0"/>
                <a:cs typeface="Arial" panose="020B0604020202020204" pitchFamily="34" charset="0"/>
              </a:rPr>
              <a:t>: Bianca Sanfilippo</a:t>
            </a:r>
            <a:br>
              <a:rPr lang="en-GB" sz="8900" dirty="0">
                <a:latin typeface="Arial" panose="020B0604020202020204" pitchFamily="34" charset="0"/>
                <a:cs typeface="Arial" panose="020B0604020202020204" pitchFamily="34" charset="0"/>
              </a:rPr>
            </a:br>
            <a:br>
              <a:rPr lang="en-GB" sz="107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396999" y="291338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3079013" y="6110444"/>
            <a:ext cx="36484559" cy="7755969"/>
          </a:xfrm>
          <a:prstGeom prst="rect">
            <a:avLst/>
          </a:prstGeom>
          <a:noFill/>
        </p:spPr>
        <p:txBody>
          <a:bodyPr wrap="square" rtlCol="0">
            <a:spAutoFit/>
          </a:bodyPr>
          <a:lstStyle/>
          <a:p>
            <a:pPr algn="ctr"/>
            <a:r>
              <a:rPr lang="en-GB" sz="16600" b="1" i="0" u="none" strike="noStrike" dirty="0">
                <a:solidFill>
                  <a:schemeClr val="tx2">
                    <a:lumMod val="90000"/>
                    <a:lumOff val="10000"/>
                  </a:schemeClr>
                </a:solidFill>
                <a:effectLst/>
                <a:latin typeface="Arial" panose="020B0604020202020204" pitchFamily="34" charset="0"/>
                <a:cs typeface="Arial" panose="020B0604020202020204" pitchFamily="34" charset="0"/>
              </a:rPr>
              <a:t>BMHP6029</a:t>
            </a:r>
          </a:p>
          <a:p>
            <a:pPr algn="ctr"/>
            <a:r>
              <a:rPr lang="en-GB" sz="16600" b="1" i="0" u="none" strike="noStrike" dirty="0">
                <a:solidFill>
                  <a:schemeClr val="tx2">
                    <a:lumMod val="90000"/>
                    <a:lumOff val="10000"/>
                  </a:schemeClr>
                </a:solidFill>
                <a:effectLst/>
                <a:latin typeface="Arial" panose="020B0604020202020204" pitchFamily="34" charset="0"/>
                <a:cs typeface="Arial" panose="020B0604020202020204" pitchFamily="34" charset="0"/>
              </a:rPr>
              <a:t>Psychopathological Classifications and Provisions </a:t>
            </a:r>
            <a:r>
              <a:rPr lang="en-GB" sz="16600" b="1" dirty="0">
                <a:solidFill>
                  <a:schemeClr val="tx2">
                    <a:lumMod val="90000"/>
                    <a:lumOff val="10000"/>
                  </a:schemeClr>
                </a:solidFill>
                <a:effectLst/>
                <a:latin typeface="Arial" panose="020B0604020202020204" pitchFamily="34" charset="0"/>
                <a:ea typeface="Aptos" panose="020B0004020202020204" pitchFamily="34" charset="0"/>
                <a:cs typeface="Arial" panose="020B0604020202020204" pitchFamily="34" charset="0"/>
              </a:rPr>
              <a:t>Component</a:t>
            </a:r>
            <a:endParaRPr lang="en-GB" sz="16600" dirty="0">
              <a:solidFill>
                <a:schemeClr val="tx2">
                  <a:lumMod val="90000"/>
                  <a:lumOff val="10000"/>
                </a:schemeClr>
              </a:solidFill>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5FBDE467-B045-388C-5C34-C9FE82DFC7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040" y="1"/>
            <a:ext cx="44211240" cy="4346016"/>
          </a:xfrm>
          <a:prstGeom prst="rect">
            <a:avLst/>
          </a:prstGeom>
        </p:spPr>
      </p:pic>
      <p:sp>
        <p:nvSpPr>
          <p:cNvPr id="16" name="TextBox 15">
            <a:extLst>
              <a:ext uri="{FF2B5EF4-FFF2-40B4-BE49-F238E27FC236}">
                <a16:creationId xmlns:a16="http://schemas.microsoft.com/office/drawing/2014/main" id="{8EDC5B8F-36D3-07ED-C581-99C4F22ABCE6}"/>
              </a:ext>
            </a:extLst>
          </p:cNvPr>
          <p:cNvSpPr txBox="1"/>
          <p:nvPr/>
        </p:nvSpPr>
        <p:spPr>
          <a:xfrm>
            <a:off x="7338060" y="15043428"/>
            <a:ext cx="28895040" cy="1415772"/>
          </a:xfrm>
          <a:prstGeom prst="rect">
            <a:avLst/>
          </a:prstGeom>
          <a:noFill/>
        </p:spPr>
        <p:txBody>
          <a:bodyPr wrap="square">
            <a:spAutoFit/>
          </a:bodyPr>
          <a:lstStyle/>
          <a:p>
            <a:pPr algn="ctr"/>
            <a:r>
              <a:rPr lang="en-GB" b="1" dirty="0"/>
              <a:t>Component 1: Individual Presentation (Academic Poster) </a:t>
            </a:r>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5616" y="7809"/>
            <a:ext cx="43891200" cy="5407767"/>
            <a:chOff x="0" y="0"/>
            <a:chExt cx="5601010" cy="629184"/>
          </a:xfrm>
        </p:grpSpPr>
        <p:sp>
          <p:nvSpPr>
            <p:cNvPr id="3" name="Freeform 3">
              <a:extLst>
                <a:ext uri="{C183D7F6-B498-43B3-948B-1728B52AA6E4}">
                  <adec:decorative xmlns:adec="http://schemas.microsoft.com/office/drawing/2017/decorative" val="1"/>
                </a:ext>
              </a:extLst>
            </p:cNvPr>
            <p:cNvSpPr/>
            <p:nvPr/>
          </p:nvSpPr>
          <p:spPr>
            <a:xfrm>
              <a:off x="0" y="0"/>
              <a:ext cx="5601010" cy="629184"/>
            </a:xfrm>
            <a:custGeom>
              <a:avLst/>
              <a:gdLst/>
              <a:ahLst/>
              <a:cxnLst/>
              <a:rect l="l" t="t" r="r" b="b"/>
              <a:pathLst>
                <a:path w="5601010" h="629184">
                  <a:moveTo>
                    <a:pt x="0" y="0"/>
                  </a:moveTo>
                  <a:lnTo>
                    <a:pt x="5601010" y="0"/>
                  </a:lnTo>
                  <a:lnTo>
                    <a:pt x="5601010" y="629184"/>
                  </a:lnTo>
                  <a:lnTo>
                    <a:pt x="0" y="629184"/>
                  </a:lnTo>
                  <a:close/>
                </a:path>
              </a:pathLst>
            </a:custGeom>
            <a:solidFill>
              <a:srgbClr val="47779C"/>
            </a:solidFill>
          </p:spPr>
          <p:txBody>
            <a:bodyPr/>
            <a:lstStyle/>
            <a:p>
              <a:endParaRPr lang="en-GB"/>
            </a:p>
          </p:txBody>
        </p:sp>
        <p:sp>
          <p:nvSpPr>
            <p:cNvPr id="4" name="TextBox 4"/>
            <p:cNvSpPr txBox="1"/>
            <p:nvPr/>
          </p:nvSpPr>
          <p:spPr>
            <a:xfrm>
              <a:off x="0" y="-47625"/>
              <a:ext cx="5601010" cy="676809"/>
            </a:xfrm>
            <a:prstGeom prst="rect">
              <a:avLst/>
            </a:prstGeom>
          </p:spPr>
          <p:txBody>
            <a:bodyPr lIns="71872" tIns="71872" rIns="71872" bIns="71872" rtlCol="0" anchor="ctr"/>
            <a:lstStyle/>
            <a:p>
              <a:pPr algn="ctr" defTabSz="1877720">
                <a:lnSpc>
                  <a:spcPts val="6337"/>
                </a:lnSpc>
              </a:pPr>
              <a:endParaRPr sz="3696">
                <a:solidFill>
                  <a:prstClr val="black"/>
                </a:solidFill>
                <a:latin typeface="Calibri"/>
              </a:endParaRPr>
            </a:p>
          </p:txBody>
        </p:sp>
      </p:grpSp>
      <p:grpSp>
        <p:nvGrpSpPr>
          <p:cNvPr id="5" name="Group 5"/>
          <p:cNvGrpSpPr/>
          <p:nvPr/>
        </p:nvGrpSpPr>
        <p:grpSpPr>
          <a:xfrm>
            <a:off x="12181514" y="5872717"/>
            <a:ext cx="16077168" cy="14690105"/>
            <a:chOff x="0" y="0"/>
            <a:chExt cx="1402913" cy="1240861"/>
          </a:xfrm>
        </p:grpSpPr>
        <p:sp>
          <p:nvSpPr>
            <p:cNvPr id="6" name="Freeform 6"/>
            <p:cNvSpPr/>
            <p:nvPr/>
          </p:nvSpPr>
          <p:spPr>
            <a:xfrm>
              <a:off x="0" y="0"/>
              <a:ext cx="1402913" cy="1240861"/>
            </a:xfrm>
            <a:custGeom>
              <a:avLst/>
              <a:gdLst/>
              <a:ahLst/>
              <a:cxnLst/>
              <a:rect l="l" t="t" r="r" b="b"/>
              <a:pathLst>
                <a:path w="1402913" h="1240861">
                  <a:moveTo>
                    <a:pt x="0" y="0"/>
                  </a:moveTo>
                  <a:lnTo>
                    <a:pt x="1402913" y="0"/>
                  </a:lnTo>
                  <a:lnTo>
                    <a:pt x="1402913" y="1240861"/>
                  </a:lnTo>
                  <a:lnTo>
                    <a:pt x="0" y="1240861"/>
                  </a:lnTo>
                  <a:close/>
                </a:path>
              </a:pathLst>
            </a:custGeom>
            <a:ln w="38100" cap="sq">
              <a:solidFill>
                <a:srgbClr val="CE961D"/>
              </a:solidFill>
              <a:prstDash val="sysDot"/>
              <a:miter/>
            </a:ln>
          </p:spPr>
          <p:txBody>
            <a:bodyPr/>
            <a:lstStyle/>
            <a:p>
              <a:endParaRPr lang="en-GB"/>
            </a:p>
          </p:txBody>
        </p:sp>
        <p:sp>
          <p:nvSpPr>
            <p:cNvPr id="7" name="TextBox 7"/>
            <p:cNvSpPr txBox="1"/>
            <p:nvPr/>
          </p:nvSpPr>
          <p:spPr>
            <a:xfrm>
              <a:off x="0" y="-47625"/>
              <a:ext cx="1402913" cy="1288486"/>
            </a:xfrm>
            <a:prstGeom prst="rect">
              <a:avLst/>
            </a:prstGeom>
          </p:spPr>
          <p:txBody>
            <a:bodyPr lIns="47914" tIns="47914" rIns="47914" bIns="47914" rtlCol="0" anchor="ctr"/>
            <a:lstStyle/>
            <a:p>
              <a:pPr algn="ctr" defTabSz="1877720">
                <a:lnSpc>
                  <a:spcPts val="6337"/>
                </a:lnSpc>
              </a:pPr>
              <a:endParaRPr sz="3696">
                <a:solidFill>
                  <a:prstClr val="black"/>
                </a:solidFill>
                <a:latin typeface="Calibri"/>
              </a:endParaRPr>
            </a:p>
          </p:txBody>
        </p:sp>
      </p:grpSp>
      <p:grpSp>
        <p:nvGrpSpPr>
          <p:cNvPr id="8" name="Group 8"/>
          <p:cNvGrpSpPr/>
          <p:nvPr/>
        </p:nvGrpSpPr>
        <p:grpSpPr>
          <a:xfrm>
            <a:off x="927176" y="5872718"/>
            <a:ext cx="11039242" cy="12394290"/>
            <a:chOff x="0" y="0"/>
            <a:chExt cx="963297" cy="1028596"/>
          </a:xfrm>
        </p:grpSpPr>
        <p:sp>
          <p:nvSpPr>
            <p:cNvPr id="9" name="Freeform 9"/>
            <p:cNvSpPr/>
            <p:nvPr/>
          </p:nvSpPr>
          <p:spPr>
            <a:xfrm>
              <a:off x="0" y="0"/>
              <a:ext cx="963297" cy="1028596"/>
            </a:xfrm>
            <a:custGeom>
              <a:avLst/>
              <a:gdLst/>
              <a:ahLst/>
              <a:cxnLst/>
              <a:rect l="l" t="t" r="r" b="b"/>
              <a:pathLst>
                <a:path w="963297" h="1028596">
                  <a:moveTo>
                    <a:pt x="0" y="0"/>
                  </a:moveTo>
                  <a:lnTo>
                    <a:pt x="963297" y="0"/>
                  </a:lnTo>
                  <a:lnTo>
                    <a:pt x="963297" y="1028596"/>
                  </a:lnTo>
                  <a:lnTo>
                    <a:pt x="0" y="1028596"/>
                  </a:lnTo>
                  <a:close/>
                </a:path>
              </a:pathLst>
            </a:custGeom>
            <a:ln w="38100" cap="sq">
              <a:solidFill>
                <a:srgbClr val="CE961D"/>
              </a:solidFill>
              <a:prstDash val="sysDot"/>
              <a:miter/>
            </a:ln>
          </p:spPr>
          <p:txBody>
            <a:bodyPr/>
            <a:lstStyle/>
            <a:p>
              <a:endParaRPr lang="en-GB"/>
            </a:p>
          </p:txBody>
        </p:sp>
        <p:sp>
          <p:nvSpPr>
            <p:cNvPr id="10" name="TextBox 10"/>
            <p:cNvSpPr txBox="1"/>
            <p:nvPr/>
          </p:nvSpPr>
          <p:spPr>
            <a:xfrm>
              <a:off x="0" y="-47625"/>
              <a:ext cx="963297" cy="1076221"/>
            </a:xfrm>
            <a:prstGeom prst="rect">
              <a:avLst/>
            </a:prstGeom>
          </p:spPr>
          <p:txBody>
            <a:bodyPr lIns="47914" tIns="47914" rIns="47914" bIns="47914" rtlCol="0" anchor="ctr"/>
            <a:lstStyle/>
            <a:p>
              <a:pPr algn="ctr" defTabSz="1877720">
                <a:lnSpc>
                  <a:spcPts val="6337"/>
                </a:lnSpc>
              </a:pPr>
              <a:endParaRPr sz="3696">
                <a:solidFill>
                  <a:prstClr val="black"/>
                </a:solidFill>
                <a:latin typeface="Calibri"/>
              </a:endParaRPr>
            </a:p>
          </p:txBody>
        </p:sp>
      </p:grpSp>
      <p:grpSp>
        <p:nvGrpSpPr>
          <p:cNvPr id="11" name="Group 11"/>
          <p:cNvGrpSpPr/>
          <p:nvPr/>
        </p:nvGrpSpPr>
        <p:grpSpPr>
          <a:xfrm>
            <a:off x="28950731" y="5843247"/>
            <a:ext cx="14734729" cy="5290997"/>
            <a:chOff x="0" y="0"/>
            <a:chExt cx="1226749" cy="467632"/>
          </a:xfrm>
        </p:grpSpPr>
        <p:sp>
          <p:nvSpPr>
            <p:cNvPr id="12" name="Freeform 12"/>
            <p:cNvSpPr/>
            <p:nvPr/>
          </p:nvSpPr>
          <p:spPr>
            <a:xfrm>
              <a:off x="0" y="0"/>
              <a:ext cx="1226749" cy="467632"/>
            </a:xfrm>
            <a:custGeom>
              <a:avLst/>
              <a:gdLst/>
              <a:ahLst/>
              <a:cxnLst/>
              <a:rect l="l" t="t" r="r" b="b"/>
              <a:pathLst>
                <a:path w="1226749" h="467632">
                  <a:moveTo>
                    <a:pt x="0" y="0"/>
                  </a:moveTo>
                  <a:lnTo>
                    <a:pt x="1226749" y="0"/>
                  </a:lnTo>
                  <a:lnTo>
                    <a:pt x="1226749" y="467632"/>
                  </a:lnTo>
                  <a:lnTo>
                    <a:pt x="0" y="467632"/>
                  </a:lnTo>
                  <a:close/>
                </a:path>
              </a:pathLst>
            </a:custGeom>
            <a:ln w="38100" cap="sq">
              <a:solidFill>
                <a:srgbClr val="CE961D"/>
              </a:solidFill>
              <a:prstDash val="sysDot"/>
              <a:miter/>
            </a:ln>
          </p:spPr>
          <p:txBody>
            <a:bodyPr/>
            <a:lstStyle/>
            <a:p>
              <a:endParaRPr lang="en-GB"/>
            </a:p>
          </p:txBody>
        </p:sp>
        <p:sp>
          <p:nvSpPr>
            <p:cNvPr id="13" name="TextBox 13"/>
            <p:cNvSpPr txBox="1"/>
            <p:nvPr/>
          </p:nvSpPr>
          <p:spPr>
            <a:xfrm>
              <a:off x="0" y="-47625"/>
              <a:ext cx="1226749" cy="515257"/>
            </a:xfrm>
            <a:prstGeom prst="rect">
              <a:avLst/>
            </a:prstGeom>
          </p:spPr>
          <p:txBody>
            <a:bodyPr lIns="47914" tIns="47914" rIns="47914" bIns="47914" rtlCol="0" anchor="ctr"/>
            <a:lstStyle/>
            <a:p>
              <a:pPr algn="ctr" defTabSz="1877720">
                <a:lnSpc>
                  <a:spcPts val="6337"/>
                </a:lnSpc>
              </a:pPr>
              <a:endParaRPr sz="3696">
                <a:solidFill>
                  <a:prstClr val="black"/>
                </a:solidFill>
                <a:latin typeface="Calibri"/>
              </a:endParaRPr>
            </a:p>
          </p:txBody>
        </p:sp>
      </p:grpSp>
      <p:grpSp>
        <p:nvGrpSpPr>
          <p:cNvPr id="14" name="Group 14"/>
          <p:cNvGrpSpPr/>
          <p:nvPr/>
        </p:nvGrpSpPr>
        <p:grpSpPr>
          <a:xfrm>
            <a:off x="835718" y="23617571"/>
            <a:ext cx="11222158" cy="8843629"/>
            <a:chOff x="0" y="0"/>
            <a:chExt cx="979259" cy="682275"/>
          </a:xfrm>
        </p:grpSpPr>
        <p:sp>
          <p:nvSpPr>
            <p:cNvPr id="15" name="Freeform 15"/>
            <p:cNvSpPr/>
            <p:nvPr/>
          </p:nvSpPr>
          <p:spPr>
            <a:xfrm>
              <a:off x="0" y="0"/>
              <a:ext cx="979259" cy="682275"/>
            </a:xfrm>
            <a:custGeom>
              <a:avLst/>
              <a:gdLst/>
              <a:ahLst/>
              <a:cxnLst/>
              <a:rect l="l" t="t" r="r" b="b"/>
              <a:pathLst>
                <a:path w="979259" h="682275">
                  <a:moveTo>
                    <a:pt x="0" y="0"/>
                  </a:moveTo>
                  <a:lnTo>
                    <a:pt x="979259" y="0"/>
                  </a:lnTo>
                  <a:lnTo>
                    <a:pt x="979259" y="682275"/>
                  </a:lnTo>
                  <a:lnTo>
                    <a:pt x="0" y="682275"/>
                  </a:lnTo>
                  <a:close/>
                </a:path>
              </a:pathLst>
            </a:custGeom>
            <a:ln w="38100" cap="sq">
              <a:solidFill>
                <a:srgbClr val="CE961D"/>
              </a:solidFill>
              <a:prstDash val="sysDot"/>
              <a:miter/>
            </a:ln>
          </p:spPr>
          <p:txBody>
            <a:bodyPr/>
            <a:lstStyle/>
            <a:p>
              <a:endParaRPr lang="en-GB"/>
            </a:p>
          </p:txBody>
        </p:sp>
        <p:sp>
          <p:nvSpPr>
            <p:cNvPr id="16" name="TextBox 16"/>
            <p:cNvSpPr txBox="1"/>
            <p:nvPr/>
          </p:nvSpPr>
          <p:spPr>
            <a:xfrm>
              <a:off x="0" y="-47625"/>
              <a:ext cx="979259" cy="729900"/>
            </a:xfrm>
            <a:prstGeom prst="rect">
              <a:avLst/>
            </a:prstGeom>
          </p:spPr>
          <p:txBody>
            <a:bodyPr lIns="47914" tIns="47914" rIns="47914" bIns="47914" rtlCol="0" anchor="ctr"/>
            <a:lstStyle/>
            <a:p>
              <a:pPr algn="ctr" defTabSz="1877720">
                <a:lnSpc>
                  <a:spcPts val="6337"/>
                </a:lnSpc>
              </a:pPr>
              <a:endParaRPr sz="3696">
                <a:solidFill>
                  <a:prstClr val="black"/>
                </a:solidFill>
                <a:latin typeface="Calibri"/>
              </a:endParaRPr>
            </a:p>
          </p:txBody>
        </p:sp>
      </p:grpSp>
      <p:grpSp>
        <p:nvGrpSpPr>
          <p:cNvPr id="17" name="Group 17"/>
          <p:cNvGrpSpPr/>
          <p:nvPr/>
        </p:nvGrpSpPr>
        <p:grpSpPr>
          <a:xfrm>
            <a:off x="29194188" y="23898818"/>
            <a:ext cx="13897147" cy="4763625"/>
            <a:chOff x="0" y="0"/>
            <a:chExt cx="1212681" cy="415680"/>
          </a:xfrm>
        </p:grpSpPr>
        <p:sp>
          <p:nvSpPr>
            <p:cNvPr id="18" name="Freeform 18"/>
            <p:cNvSpPr/>
            <p:nvPr/>
          </p:nvSpPr>
          <p:spPr>
            <a:xfrm>
              <a:off x="0" y="0"/>
              <a:ext cx="1212681" cy="415680"/>
            </a:xfrm>
            <a:custGeom>
              <a:avLst/>
              <a:gdLst/>
              <a:ahLst/>
              <a:cxnLst/>
              <a:rect l="l" t="t" r="r" b="b"/>
              <a:pathLst>
                <a:path w="1212681" h="415680">
                  <a:moveTo>
                    <a:pt x="0" y="0"/>
                  </a:moveTo>
                  <a:lnTo>
                    <a:pt x="1212681" y="0"/>
                  </a:lnTo>
                  <a:lnTo>
                    <a:pt x="1212681" y="415680"/>
                  </a:lnTo>
                  <a:lnTo>
                    <a:pt x="0" y="415680"/>
                  </a:lnTo>
                  <a:close/>
                </a:path>
              </a:pathLst>
            </a:custGeom>
            <a:ln w="38100" cap="sq">
              <a:solidFill>
                <a:srgbClr val="CE961D"/>
              </a:solidFill>
              <a:prstDash val="sysDot"/>
              <a:miter/>
            </a:ln>
          </p:spPr>
          <p:txBody>
            <a:bodyPr/>
            <a:lstStyle/>
            <a:p>
              <a:endParaRPr lang="en-GB"/>
            </a:p>
          </p:txBody>
        </p:sp>
        <p:sp>
          <p:nvSpPr>
            <p:cNvPr id="19" name="TextBox 19"/>
            <p:cNvSpPr txBox="1"/>
            <p:nvPr/>
          </p:nvSpPr>
          <p:spPr>
            <a:xfrm>
              <a:off x="0" y="-47625"/>
              <a:ext cx="1212681" cy="463305"/>
            </a:xfrm>
            <a:prstGeom prst="rect">
              <a:avLst/>
            </a:prstGeom>
          </p:spPr>
          <p:txBody>
            <a:bodyPr lIns="47914" tIns="47914" rIns="47914" bIns="47914" rtlCol="0" anchor="ctr"/>
            <a:lstStyle/>
            <a:p>
              <a:pPr algn="ctr" defTabSz="1877720">
                <a:lnSpc>
                  <a:spcPts val="6337"/>
                </a:lnSpc>
              </a:pPr>
              <a:endParaRPr sz="3696">
                <a:solidFill>
                  <a:prstClr val="black"/>
                </a:solidFill>
                <a:latin typeface="Calibri"/>
              </a:endParaRPr>
            </a:p>
          </p:txBody>
        </p:sp>
      </p:grpSp>
      <p:grpSp>
        <p:nvGrpSpPr>
          <p:cNvPr id="20" name="Group 20"/>
          <p:cNvGrpSpPr/>
          <p:nvPr/>
        </p:nvGrpSpPr>
        <p:grpSpPr>
          <a:xfrm>
            <a:off x="29090680" y="19312074"/>
            <a:ext cx="13897147" cy="4359542"/>
            <a:chOff x="0" y="0"/>
            <a:chExt cx="1212681" cy="380419"/>
          </a:xfrm>
        </p:grpSpPr>
        <p:sp>
          <p:nvSpPr>
            <p:cNvPr id="21" name="Freeform 21"/>
            <p:cNvSpPr/>
            <p:nvPr/>
          </p:nvSpPr>
          <p:spPr>
            <a:xfrm>
              <a:off x="0" y="0"/>
              <a:ext cx="1212681" cy="380419"/>
            </a:xfrm>
            <a:custGeom>
              <a:avLst/>
              <a:gdLst/>
              <a:ahLst/>
              <a:cxnLst/>
              <a:rect l="l" t="t" r="r" b="b"/>
              <a:pathLst>
                <a:path w="1212681" h="380419">
                  <a:moveTo>
                    <a:pt x="0" y="0"/>
                  </a:moveTo>
                  <a:lnTo>
                    <a:pt x="1212681" y="0"/>
                  </a:lnTo>
                  <a:lnTo>
                    <a:pt x="1212681" y="380419"/>
                  </a:lnTo>
                  <a:lnTo>
                    <a:pt x="0" y="380419"/>
                  </a:lnTo>
                  <a:close/>
                </a:path>
              </a:pathLst>
            </a:custGeom>
            <a:ln w="38100" cap="sq">
              <a:solidFill>
                <a:srgbClr val="CE961D"/>
              </a:solidFill>
              <a:prstDash val="sysDot"/>
              <a:miter/>
            </a:ln>
          </p:spPr>
          <p:txBody>
            <a:bodyPr/>
            <a:lstStyle/>
            <a:p>
              <a:endParaRPr lang="en-GB"/>
            </a:p>
          </p:txBody>
        </p:sp>
        <p:sp>
          <p:nvSpPr>
            <p:cNvPr id="22" name="TextBox 22"/>
            <p:cNvSpPr txBox="1"/>
            <p:nvPr/>
          </p:nvSpPr>
          <p:spPr>
            <a:xfrm>
              <a:off x="0" y="-47625"/>
              <a:ext cx="1212681" cy="428044"/>
            </a:xfrm>
            <a:prstGeom prst="rect">
              <a:avLst/>
            </a:prstGeom>
          </p:spPr>
          <p:txBody>
            <a:bodyPr lIns="47914" tIns="47914" rIns="47914" bIns="47914" rtlCol="0" anchor="ctr"/>
            <a:lstStyle/>
            <a:p>
              <a:pPr algn="ctr" defTabSz="1877720">
                <a:lnSpc>
                  <a:spcPts val="6337"/>
                </a:lnSpc>
              </a:pPr>
              <a:r>
                <a:rPr lang="en-US" sz="4526">
                  <a:solidFill>
                    <a:srgbClr val="FFFFFF"/>
                  </a:solidFill>
                  <a:latin typeface="League Spartan"/>
                  <a:ea typeface="League Spartan"/>
                  <a:cs typeface="League Spartan"/>
                  <a:sym typeface="League Spartan"/>
                </a:rPr>
                <a:t>1. Improve Early Detection and Screening</a:t>
              </a:r>
            </a:p>
          </p:txBody>
        </p:sp>
      </p:grpSp>
      <p:grpSp>
        <p:nvGrpSpPr>
          <p:cNvPr id="23" name="Group 23"/>
          <p:cNvGrpSpPr/>
          <p:nvPr/>
        </p:nvGrpSpPr>
        <p:grpSpPr>
          <a:xfrm>
            <a:off x="12324121" y="7051218"/>
            <a:ext cx="15837105" cy="13460098"/>
            <a:chOff x="0" y="0"/>
            <a:chExt cx="812920" cy="665725"/>
          </a:xfrm>
        </p:grpSpPr>
        <p:sp>
          <p:nvSpPr>
            <p:cNvPr id="24" name="Freeform 24"/>
            <p:cNvSpPr/>
            <p:nvPr/>
          </p:nvSpPr>
          <p:spPr>
            <a:xfrm>
              <a:off x="0" y="0"/>
              <a:ext cx="812920" cy="665725"/>
            </a:xfrm>
            <a:custGeom>
              <a:avLst/>
              <a:gdLst/>
              <a:ahLst/>
              <a:cxnLst/>
              <a:rect l="l" t="t" r="r" b="b"/>
              <a:pathLst>
                <a:path w="812920" h="665725">
                  <a:moveTo>
                    <a:pt x="0" y="0"/>
                  </a:moveTo>
                  <a:lnTo>
                    <a:pt x="812920" y="0"/>
                  </a:lnTo>
                  <a:lnTo>
                    <a:pt x="812920" y="665725"/>
                  </a:lnTo>
                  <a:lnTo>
                    <a:pt x="0" y="665725"/>
                  </a:lnTo>
                  <a:close/>
                </a:path>
              </a:pathLst>
            </a:custGeom>
            <a:blipFill>
              <a:blip r:embed="rId2">
                <a:alphaModFix amt="29000"/>
              </a:blip>
              <a:stretch>
                <a:fillRect l="-168931" t="-29418" b="-55302"/>
              </a:stretch>
            </a:blipFill>
          </p:spPr>
          <p:txBody>
            <a:bodyPr/>
            <a:lstStyle/>
            <a:p>
              <a:endParaRPr lang="en-GB" dirty="0"/>
            </a:p>
          </p:txBody>
        </p:sp>
      </p:grpSp>
      <p:grpSp>
        <p:nvGrpSpPr>
          <p:cNvPr id="25" name="Group 25"/>
          <p:cNvGrpSpPr/>
          <p:nvPr/>
        </p:nvGrpSpPr>
        <p:grpSpPr>
          <a:xfrm>
            <a:off x="963721" y="18424508"/>
            <a:ext cx="11002697" cy="5193061"/>
            <a:chOff x="0" y="0"/>
            <a:chExt cx="564769" cy="248627"/>
          </a:xfrm>
        </p:grpSpPr>
        <p:sp>
          <p:nvSpPr>
            <p:cNvPr id="26" name="Freeform 26"/>
            <p:cNvSpPr/>
            <p:nvPr/>
          </p:nvSpPr>
          <p:spPr>
            <a:xfrm>
              <a:off x="0" y="0"/>
              <a:ext cx="564769" cy="248627"/>
            </a:xfrm>
            <a:custGeom>
              <a:avLst/>
              <a:gdLst/>
              <a:ahLst/>
              <a:cxnLst/>
              <a:rect l="l" t="t" r="r" b="b"/>
              <a:pathLst>
                <a:path w="564769" h="248627">
                  <a:moveTo>
                    <a:pt x="0" y="0"/>
                  </a:moveTo>
                  <a:lnTo>
                    <a:pt x="564769" y="0"/>
                  </a:lnTo>
                  <a:lnTo>
                    <a:pt x="564769" y="248627"/>
                  </a:lnTo>
                  <a:lnTo>
                    <a:pt x="0" y="248627"/>
                  </a:lnTo>
                  <a:close/>
                </a:path>
              </a:pathLst>
            </a:custGeom>
            <a:blipFill>
              <a:blip r:embed="rId3"/>
              <a:stretch>
                <a:fillRect t="-25671" b="-25671"/>
              </a:stretch>
            </a:blipFill>
          </p:spPr>
          <p:txBody>
            <a:bodyPr/>
            <a:lstStyle/>
            <a:p>
              <a:endParaRPr lang="en-GB"/>
            </a:p>
          </p:txBody>
        </p:sp>
      </p:grpSp>
      <p:grpSp>
        <p:nvGrpSpPr>
          <p:cNvPr id="27" name="Group 27"/>
          <p:cNvGrpSpPr/>
          <p:nvPr/>
        </p:nvGrpSpPr>
        <p:grpSpPr>
          <a:xfrm>
            <a:off x="13458766" y="20983212"/>
            <a:ext cx="9631389" cy="11339618"/>
            <a:chOff x="0" y="0"/>
            <a:chExt cx="840446" cy="827374"/>
          </a:xfrm>
        </p:grpSpPr>
        <p:sp>
          <p:nvSpPr>
            <p:cNvPr id="28" name="Freeform 28"/>
            <p:cNvSpPr/>
            <p:nvPr/>
          </p:nvSpPr>
          <p:spPr>
            <a:xfrm>
              <a:off x="0" y="0"/>
              <a:ext cx="840446" cy="827374"/>
            </a:xfrm>
            <a:custGeom>
              <a:avLst/>
              <a:gdLst/>
              <a:ahLst/>
              <a:cxnLst/>
              <a:rect l="l" t="t" r="r" b="b"/>
              <a:pathLst>
                <a:path w="840446" h="827374">
                  <a:moveTo>
                    <a:pt x="0" y="0"/>
                  </a:moveTo>
                  <a:lnTo>
                    <a:pt x="840446" y="0"/>
                  </a:lnTo>
                  <a:lnTo>
                    <a:pt x="840446" y="827374"/>
                  </a:lnTo>
                  <a:lnTo>
                    <a:pt x="0" y="827374"/>
                  </a:lnTo>
                  <a:close/>
                </a:path>
              </a:pathLst>
            </a:custGeom>
            <a:ln w="38100" cap="sq">
              <a:solidFill>
                <a:srgbClr val="CE961D"/>
              </a:solidFill>
              <a:prstDash val="sysDot"/>
              <a:miter/>
            </a:ln>
          </p:spPr>
          <p:txBody>
            <a:bodyPr/>
            <a:lstStyle/>
            <a:p>
              <a:endParaRPr lang="en-GB"/>
            </a:p>
          </p:txBody>
        </p:sp>
        <p:sp>
          <p:nvSpPr>
            <p:cNvPr id="29" name="TextBox 29"/>
            <p:cNvSpPr txBox="1"/>
            <p:nvPr/>
          </p:nvSpPr>
          <p:spPr>
            <a:xfrm>
              <a:off x="0" y="-47625"/>
              <a:ext cx="840446" cy="874999"/>
            </a:xfrm>
            <a:prstGeom prst="rect">
              <a:avLst/>
            </a:prstGeom>
          </p:spPr>
          <p:txBody>
            <a:bodyPr lIns="47914" tIns="47914" rIns="47914" bIns="47914" rtlCol="0" anchor="ctr"/>
            <a:lstStyle/>
            <a:p>
              <a:pPr algn="ctr" defTabSz="1877720">
                <a:lnSpc>
                  <a:spcPts val="6337"/>
                </a:lnSpc>
              </a:pPr>
              <a:endParaRPr sz="3696">
                <a:solidFill>
                  <a:prstClr val="black"/>
                </a:solidFill>
                <a:latin typeface="Calibri"/>
              </a:endParaRPr>
            </a:p>
          </p:txBody>
        </p:sp>
      </p:grpSp>
      <p:sp>
        <p:nvSpPr>
          <p:cNvPr id="30" name="Freeform 30"/>
          <p:cNvSpPr/>
          <p:nvPr/>
        </p:nvSpPr>
        <p:spPr>
          <a:xfrm>
            <a:off x="12324121" y="27191490"/>
            <a:ext cx="906667" cy="670934"/>
          </a:xfrm>
          <a:custGeom>
            <a:avLst/>
            <a:gdLst/>
            <a:ahLst/>
            <a:cxnLst/>
            <a:rect l="l" t="t" r="r" b="b"/>
            <a:pathLst>
              <a:path w="441528" h="326731">
                <a:moveTo>
                  <a:pt x="0" y="0"/>
                </a:moveTo>
                <a:lnTo>
                  <a:pt x="441528" y="0"/>
                </a:lnTo>
                <a:lnTo>
                  <a:pt x="441528" y="326731"/>
                </a:lnTo>
                <a:lnTo>
                  <a:pt x="0" y="32673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1" name="Freeform 31"/>
          <p:cNvSpPr/>
          <p:nvPr/>
        </p:nvSpPr>
        <p:spPr>
          <a:xfrm>
            <a:off x="23497741" y="21108597"/>
            <a:ext cx="4982893" cy="11310789"/>
          </a:xfrm>
          <a:custGeom>
            <a:avLst/>
            <a:gdLst/>
            <a:ahLst/>
            <a:cxnLst/>
            <a:rect l="l" t="t" r="r" b="b"/>
            <a:pathLst>
              <a:path w="2426565" h="4767585">
                <a:moveTo>
                  <a:pt x="0" y="0"/>
                </a:moveTo>
                <a:lnTo>
                  <a:pt x="2426565" y="0"/>
                </a:lnTo>
                <a:lnTo>
                  <a:pt x="2426565" y="4767585"/>
                </a:lnTo>
                <a:lnTo>
                  <a:pt x="0" y="4767585"/>
                </a:lnTo>
                <a:lnTo>
                  <a:pt x="0" y="0"/>
                </a:lnTo>
                <a:close/>
              </a:path>
            </a:pathLst>
          </a:custGeom>
          <a:blipFill>
            <a:blip r:embed="rId6">
              <a:alphaModFix amt="80000"/>
            </a:blip>
            <a:stretch>
              <a:fillRect l="-64933" t="-5706" r="-100725" b="-15646"/>
            </a:stretch>
          </a:blipFill>
        </p:spPr>
        <p:txBody>
          <a:bodyPr/>
          <a:lstStyle/>
          <a:p>
            <a:endParaRPr lang="en-GB"/>
          </a:p>
        </p:txBody>
      </p:sp>
      <p:sp>
        <p:nvSpPr>
          <p:cNvPr id="32" name="Freeform 32"/>
          <p:cNvSpPr/>
          <p:nvPr/>
        </p:nvSpPr>
        <p:spPr>
          <a:xfrm>
            <a:off x="12856407" y="16459686"/>
            <a:ext cx="835264" cy="835264"/>
          </a:xfrm>
          <a:custGeom>
            <a:avLst/>
            <a:gdLst/>
            <a:ahLst/>
            <a:cxnLst/>
            <a:rect l="l" t="t" r="r" b="b"/>
            <a:pathLst>
              <a:path w="406756" h="406756">
                <a:moveTo>
                  <a:pt x="0" y="0"/>
                </a:moveTo>
                <a:lnTo>
                  <a:pt x="406757" y="0"/>
                </a:lnTo>
                <a:lnTo>
                  <a:pt x="406757" y="406756"/>
                </a:lnTo>
                <a:lnTo>
                  <a:pt x="0" y="40675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3" name="Freeform 33"/>
          <p:cNvSpPr/>
          <p:nvPr/>
        </p:nvSpPr>
        <p:spPr>
          <a:xfrm>
            <a:off x="12819035" y="7541833"/>
            <a:ext cx="829385" cy="829385"/>
          </a:xfrm>
          <a:custGeom>
            <a:avLst/>
            <a:gdLst/>
            <a:ahLst/>
            <a:cxnLst/>
            <a:rect l="l" t="t" r="r" b="b"/>
            <a:pathLst>
              <a:path w="403893" h="403893">
                <a:moveTo>
                  <a:pt x="0" y="0"/>
                </a:moveTo>
                <a:lnTo>
                  <a:pt x="403893" y="0"/>
                </a:lnTo>
                <a:lnTo>
                  <a:pt x="403893" y="403893"/>
                </a:lnTo>
                <a:lnTo>
                  <a:pt x="0" y="40389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4" name="Freeform 34"/>
          <p:cNvSpPr/>
          <p:nvPr/>
        </p:nvSpPr>
        <p:spPr>
          <a:xfrm>
            <a:off x="12824062" y="9684642"/>
            <a:ext cx="804671" cy="804671"/>
          </a:xfrm>
          <a:custGeom>
            <a:avLst/>
            <a:gdLst/>
            <a:ahLst/>
            <a:cxnLst/>
            <a:rect l="l" t="t" r="r" b="b"/>
            <a:pathLst>
              <a:path w="391858" h="391858">
                <a:moveTo>
                  <a:pt x="0" y="0"/>
                </a:moveTo>
                <a:lnTo>
                  <a:pt x="391858" y="0"/>
                </a:lnTo>
                <a:lnTo>
                  <a:pt x="391858" y="391858"/>
                </a:lnTo>
                <a:lnTo>
                  <a:pt x="0" y="39185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35" name="Freeform 35"/>
          <p:cNvSpPr/>
          <p:nvPr/>
        </p:nvSpPr>
        <p:spPr>
          <a:xfrm>
            <a:off x="12852528" y="11055154"/>
            <a:ext cx="795892" cy="795892"/>
          </a:xfrm>
          <a:custGeom>
            <a:avLst/>
            <a:gdLst/>
            <a:ahLst/>
            <a:cxnLst/>
            <a:rect l="l" t="t" r="r" b="b"/>
            <a:pathLst>
              <a:path w="387583" h="387583">
                <a:moveTo>
                  <a:pt x="0" y="0"/>
                </a:moveTo>
                <a:lnTo>
                  <a:pt x="387582" y="0"/>
                </a:lnTo>
                <a:lnTo>
                  <a:pt x="387582" y="387583"/>
                </a:lnTo>
                <a:lnTo>
                  <a:pt x="0" y="387583"/>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36" name="Freeform 36"/>
          <p:cNvSpPr/>
          <p:nvPr/>
        </p:nvSpPr>
        <p:spPr>
          <a:xfrm>
            <a:off x="12833916" y="13191814"/>
            <a:ext cx="835264" cy="835264"/>
          </a:xfrm>
          <a:custGeom>
            <a:avLst/>
            <a:gdLst/>
            <a:ahLst/>
            <a:cxnLst/>
            <a:rect l="l" t="t" r="r" b="b"/>
            <a:pathLst>
              <a:path w="406756" h="406756">
                <a:moveTo>
                  <a:pt x="0" y="0"/>
                </a:moveTo>
                <a:lnTo>
                  <a:pt x="406756" y="0"/>
                </a:lnTo>
                <a:lnTo>
                  <a:pt x="406756" y="406757"/>
                </a:lnTo>
                <a:lnTo>
                  <a:pt x="0" y="406757"/>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37" name="Freeform 37"/>
          <p:cNvSpPr/>
          <p:nvPr/>
        </p:nvSpPr>
        <p:spPr>
          <a:xfrm>
            <a:off x="12858569" y="14860009"/>
            <a:ext cx="835264" cy="835264"/>
          </a:xfrm>
          <a:custGeom>
            <a:avLst/>
            <a:gdLst/>
            <a:ahLst/>
            <a:cxnLst/>
            <a:rect l="l" t="t" r="r" b="b"/>
            <a:pathLst>
              <a:path w="406756" h="406756">
                <a:moveTo>
                  <a:pt x="0" y="0"/>
                </a:moveTo>
                <a:lnTo>
                  <a:pt x="406756" y="0"/>
                </a:lnTo>
                <a:lnTo>
                  <a:pt x="406756" y="406757"/>
                </a:lnTo>
                <a:lnTo>
                  <a:pt x="0" y="40675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38" name="Freeform 38"/>
          <p:cNvSpPr/>
          <p:nvPr/>
        </p:nvSpPr>
        <p:spPr>
          <a:xfrm>
            <a:off x="12923210" y="18299464"/>
            <a:ext cx="869425" cy="869425"/>
          </a:xfrm>
          <a:custGeom>
            <a:avLst/>
            <a:gdLst/>
            <a:ahLst/>
            <a:cxnLst/>
            <a:rect l="l" t="t" r="r" b="b"/>
            <a:pathLst>
              <a:path w="423392" h="423392">
                <a:moveTo>
                  <a:pt x="0" y="0"/>
                </a:moveTo>
                <a:lnTo>
                  <a:pt x="423392" y="0"/>
                </a:lnTo>
                <a:lnTo>
                  <a:pt x="423392" y="423392"/>
                </a:lnTo>
                <a:lnTo>
                  <a:pt x="0" y="423392"/>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39" name="Freeform 39"/>
          <p:cNvSpPr/>
          <p:nvPr/>
        </p:nvSpPr>
        <p:spPr>
          <a:xfrm>
            <a:off x="29243087" y="28940754"/>
            <a:ext cx="13799350" cy="3478631"/>
          </a:xfrm>
          <a:custGeom>
            <a:avLst/>
            <a:gdLst/>
            <a:ahLst/>
            <a:cxnLst/>
            <a:rect l="l" t="t" r="r" b="b"/>
            <a:pathLst>
              <a:path w="6719996" h="1468032">
                <a:moveTo>
                  <a:pt x="0" y="0"/>
                </a:moveTo>
                <a:lnTo>
                  <a:pt x="6719996" y="0"/>
                </a:lnTo>
                <a:lnTo>
                  <a:pt x="6719996" y="1468032"/>
                </a:lnTo>
                <a:lnTo>
                  <a:pt x="0" y="1468032"/>
                </a:lnTo>
                <a:lnTo>
                  <a:pt x="0" y="0"/>
                </a:lnTo>
                <a:close/>
              </a:path>
            </a:pathLst>
          </a:custGeom>
          <a:blipFill>
            <a:blip r:embed="rId21">
              <a:alphaModFix amt="26000"/>
            </a:blip>
            <a:stretch>
              <a:fillRect t="-110826" b="-122190"/>
            </a:stretch>
          </a:blipFill>
        </p:spPr>
        <p:txBody>
          <a:bodyPr/>
          <a:lstStyle/>
          <a:p>
            <a:endParaRPr lang="en-GB"/>
          </a:p>
        </p:txBody>
      </p:sp>
      <p:sp>
        <p:nvSpPr>
          <p:cNvPr id="40" name="TextBox 40"/>
          <p:cNvSpPr txBox="1"/>
          <p:nvPr/>
        </p:nvSpPr>
        <p:spPr>
          <a:xfrm>
            <a:off x="14083582" y="7383994"/>
            <a:ext cx="14051027" cy="12388007"/>
          </a:xfrm>
          <a:prstGeom prst="rect">
            <a:avLst/>
          </a:prstGeom>
        </p:spPr>
        <p:txBody>
          <a:bodyPr wrap="square" lIns="0" tIns="0" rIns="0" bIns="0" rtlCol="0" anchor="t">
            <a:spAutoFit/>
          </a:bodyPr>
          <a:lstStyle/>
          <a:p>
            <a:pPr defTabSz="1877720">
              <a:lnSpc>
                <a:spcPts val="4167"/>
              </a:lnSpc>
              <a:spcBef>
                <a:spcPct val="0"/>
              </a:spcBef>
            </a:pPr>
            <a:r>
              <a:rPr lang="en-GB" sz="3600" dirty="0">
                <a:latin typeface="League Spartan"/>
              </a:rPr>
              <a:t>Historically described as “nervous weakness” or “neurotic disorders,” anxiety and depression were often under-recognised or misclassified (World Health Organization, 2022).</a:t>
            </a:r>
          </a:p>
          <a:p>
            <a:pPr defTabSz="1877720">
              <a:lnSpc>
                <a:spcPts val="4167"/>
              </a:lnSpc>
              <a:spcBef>
                <a:spcPct val="0"/>
              </a:spcBef>
            </a:pPr>
            <a:endParaRPr lang="en-US" sz="3600" dirty="0">
              <a:solidFill>
                <a:srgbClr val="000000"/>
              </a:solidFill>
              <a:latin typeface="League Spartan"/>
              <a:ea typeface="League Spartan"/>
              <a:cs typeface="League Spartan"/>
              <a:sym typeface="League Spartan"/>
            </a:endParaRPr>
          </a:p>
          <a:p>
            <a:pPr defTabSz="1877720">
              <a:lnSpc>
                <a:spcPts val="4167"/>
              </a:lnSpc>
              <a:spcBef>
                <a:spcPct val="0"/>
              </a:spcBef>
            </a:pPr>
            <a:r>
              <a:rPr lang="en-GB" sz="3600" dirty="0">
                <a:latin typeface="League Spartan"/>
              </a:rPr>
              <a:t>Social inequalities influence access to mental health care (National Health Service England, 2024)</a:t>
            </a:r>
            <a:r>
              <a:rPr lang="en-GB" sz="3600" dirty="0">
                <a:solidFill>
                  <a:srgbClr val="000000"/>
                </a:solidFill>
                <a:latin typeface="League Spartan"/>
                <a:ea typeface="League Spartan"/>
                <a:cs typeface="League Spartan"/>
                <a:sym typeface="League Spartan"/>
              </a:rPr>
              <a:t>. </a:t>
            </a:r>
          </a:p>
          <a:p>
            <a:pPr defTabSz="1877720">
              <a:lnSpc>
                <a:spcPts val="4167"/>
              </a:lnSpc>
              <a:spcBef>
                <a:spcPct val="0"/>
              </a:spcBef>
            </a:pPr>
            <a:endParaRPr lang="en-US" sz="3600" dirty="0">
              <a:solidFill>
                <a:srgbClr val="000000"/>
              </a:solidFill>
              <a:latin typeface="League Spartan"/>
              <a:ea typeface="League Spartan"/>
              <a:cs typeface="League Spartan"/>
              <a:sym typeface="League Spartan"/>
            </a:endParaRPr>
          </a:p>
          <a:p>
            <a:pPr defTabSz="1877720">
              <a:lnSpc>
                <a:spcPts val="4167"/>
              </a:lnSpc>
              <a:spcBef>
                <a:spcPct val="0"/>
              </a:spcBef>
            </a:pPr>
            <a:r>
              <a:rPr lang="en-US" sz="3600" dirty="0">
                <a:solidFill>
                  <a:srgbClr val="000000"/>
                </a:solidFill>
                <a:latin typeface="League Spartan"/>
                <a:ea typeface="League Spartan"/>
                <a:cs typeface="League Spartan"/>
                <a:sym typeface="League Spartan"/>
              </a:rPr>
              <a:t>Treated with integrated psychological and pharmacological approaches, sedatives or early tranquillisers, or in severe cases, Institutionalization </a:t>
            </a:r>
            <a:r>
              <a:rPr lang="en-GB" sz="3600" dirty="0">
                <a:latin typeface="League Spartan"/>
              </a:rPr>
              <a:t>(World Health Organization, 2022).</a:t>
            </a:r>
          </a:p>
          <a:p>
            <a:pPr defTabSz="1877720">
              <a:lnSpc>
                <a:spcPts val="4167"/>
              </a:lnSpc>
              <a:spcBef>
                <a:spcPct val="0"/>
              </a:spcBef>
            </a:pPr>
            <a:endParaRPr lang="en-US" sz="3600" dirty="0">
              <a:solidFill>
                <a:srgbClr val="000000"/>
              </a:solidFill>
              <a:latin typeface="League Spartan"/>
              <a:ea typeface="League Spartan"/>
              <a:cs typeface="League Spartan"/>
              <a:sym typeface="League Spartan"/>
            </a:endParaRPr>
          </a:p>
          <a:p>
            <a:pPr defTabSz="1877720">
              <a:lnSpc>
                <a:spcPts val="4167"/>
              </a:lnSpc>
              <a:spcBef>
                <a:spcPct val="0"/>
              </a:spcBef>
            </a:pPr>
            <a:r>
              <a:rPr lang="en-GB" sz="3600" dirty="0"/>
              <a:t>Historically, anxiety and depression were treated as separate conditions despite their frequent overlap (Saha et al., 2021)</a:t>
            </a:r>
          </a:p>
          <a:p>
            <a:pPr defTabSz="1877720">
              <a:lnSpc>
                <a:spcPts val="4167"/>
              </a:lnSpc>
              <a:spcBef>
                <a:spcPct val="0"/>
              </a:spcBef>
            </a:pPr>
            <a:endParaRPr lang="en-US" sz="3600" dirty="0">
              <a:solidFill>
                <a:srgbClr val="000000"/>
              </a:solidFill>
              <a:latin typeface="League Spartan"/>
              <a:ea typeface="League Spartan"/>
              <a:cs typeface="League Spartan"/>
              <a:sym typeface="League Spartan"/>
            </a:endParaRPr>
          </a:p>
          <a:p>
            <a:pPr defTabSz="1877720">
              <a:lnSpc>
                <a:spcPts val="4167"/>
              </a:lnSpc>
              <a:spcBef>
                <a:spcPct val="0"/>
              </a:spcBef>
            </a:pPr>
            <a:r>
              <a:rPr lang="en-US" sz="3600" dirty="0">
                <a:solidFill>
                  <a:srgbClr val="000000"/>
                </a:solidFill>
                <a:latin typeface="League Spartan"/>
                <a:ea typeface="League Spartan"/>
                <a:cs typeface="League Spartan"/>
                <a:sym typeface="League Spartan"/>
              </a:rPr>
              <a:t>The Mental Health Act 1959 in the UK marked recognition of mental health as a medical </a:t>
            </a:r>
            <a:r>
              <a:rPr lang="en-GB" sz="3600" dirty="0">
                <a:solidFill>
                  <a:srgbClr val="000000"/>
                </a:solidFill>
                <a:latin typeface="League Spartan"/>
                <a:ea typeface="League Spartan"/>
                <a:cs typeface="League Spartan"/>
                <a:sym typeface="League Spartan"/>
              </a:rPr>
              <a:t>condition (</a:t>
            </a:r>
            <a:r>
              <a:rPr lang="en-GB" sz="3600" dirty="0">
                <a:latin typeface="League Spartan"/>
              </a:rPr>
              <a:t>Department of Health and Social Care, 2021)</a:t>
            </a:r>
            <a:r>
              <a:rPr lang="en-GB" sz="3600" dirty="0">
                <a:solidFill>
                  <a:srgbClr val="000000"/>
                </a:solidFill>
                <a:latin typeface="League Spartan"/>
                <a:ea typeface="League Spartan"/>
                <a:cs typeface="League Spartan"/>
                <a:sym typeface="League Spartan"/>
              </a:rPr>
              <a:t>. </a:t>
            </a:r>
          </a:p>
          <a:p>
            <a:pPr defTabSz="1877720">
              <a:lnSpc>
                <a:spcPts val="4167"/>
              </a:lnSpc>
              <a:spcBef>
                <a:spcPct val="0"/>
              </a:spcBef>
            </a:pPr>
            <a:endParaRPr lang="en-US" sz="3600" dirty="0">
              <a:solidFill>
                <a:srgbClr val="000000"/>
              </a:solidFill>
              <a:latin typeface="League Spartan"/>
              <a:ea typeface="League Spartan"/>
              <a:cs typeface="League Spartan"/>
              <a:sym typeface="League Spartan"/>
            </a:endParaRPr>
          </a:p>
          <a:p>
            <a:pPr defTabSz="1877720">
              <a:lnSpc>
                <a:spcPts val="4167"/>
              </a:lnSpc>
              <a:spcBef>
                <a:spcPct val="0"/>
              </a:spcBef>
            </a:pPr>
            <a:r>
              <a:rPr lang="en-GB" sz="3600" dirty="0">
                <a:latin typeface="League Spartan"/>
              </a:rPr>
              <a:t>Early detection of common mental health conditions was limited due to lack of screening and awareness among healthcare providers (World Health Organization, 2022).</a:t>
            </a:r>
          </a:p>
          <a:p>
            <a:pPr defTabSz="1877720">
              <a:lnSpc>
                <a:spcPts val="4167"/>
              </a:lnSpc>
              <a:spcBef>
                <a:spcPct val="0"/>
              </a:spcBef>
            </a:pPr>
            <a:endParaRPr lang="en-US" sz="3600" dirty="0">
              <a:solidFill>
                <a:srgbClr val="000000"/>
              </a:solidFill>
              <a:latin typeface="League Spartan"/>
              <a:ea typeface="League Spartan"/>
              <a:cs typeface="League Spartan"/>
              <a:sym typeface="League Spartan"/>
            </a:endParaRPr>
          </a:p>
          <a:p>
            <a:pPr defTabSz="1877720">
              <a:lnSpc>
                <a:spcPts val="4167"/>
              </a:lnSpc>
              <a:spcBef>
                <a:spcPct val="0"/>
              </a:spcBef>
            </a:pPr>
            <a:r>
              <a:rPr lang="en-US" sz="3600" dirty="0">
                <a:solidFill>
                  <a:srgbClr val="000000"/>
                </a:solidFill>
                <a:latin typeface="League Spartan"/>
                <a:ea typeface="League Spartan"/>
                <a:cs typeface="League Spartan"/>
                <a:sym typeface="League Spartan"/>
              </a:rPr>
              <a:t>Now formally </a:t>
            </a:r>
            <a:r>
              <a:rPr lang="en-GB" sz="3600" dirty="0">
                <a:solidFill>
                  <a:srgbClr val="000000"/>
                </a:solidFill>
                <a:latin typeface="League Spartan"/>
                <a:ea typeface="League Spartan"/>
                <a:cs typeface="League Spartan"/>
                <a:sym typeface="League Spartan"/>
              </a:rPr>
              <a:t>recognised</a:t>
            </a:r>
            <a:r>
              <a:rPr lang="en-US" sz="3600" dirty="0">
                <a:solidFill>
                  <a:srgbClr val="000000"/>
                </a:solidFill>
                <a:latin typeface="League Spartan"/>
                <a:ea typeface="League Spartan"/>
                <a:cs typeface="League Spartan"/>
                <a:sym typeface="League Spartan"/>
              </a:rPr>
              <a:t> in ICD-11 (World Health Organisation, 2024).</a:t>
            </a:r>
          </a:p>
          <a:p>
            <a:pPr defTabSz="1877720">
              <a:lnSpc>
                <a:spcPts val="4167"/>
              </a:lnSpc>
              <a:spcBef>
                <a:spcPct val="0"/>
              </a:spcBef>
            </a:pPr>
            <a:endParaRPr lang="en-US" sz="3600" dirty="0">
              <a:solidFill>
                <a:srgbClr val="000000"/>
              </a:solidFill>
              <a:latin typeface="League Spartan"/>
              <a:ea typeface="League Spartan"/>
              <a:cs typeface="League Spartan"/>
              <a:sym typeface="League Spartan"/>
            </a:endParaRPr>
          </a:p>
        </p:txBody>
      </p:sp>
      <p:sp>
        <p:nvSpPr>
          <p:cNvPr id="41" name="TextBox 41"/>
          <p:cNvSpPr txBox="1"/>
          <p:nvPr/>
        </p:nvSpPr>
        <p:spPr>
          <a:xfrm>
            <a:off x="30455138" y="5775255"/>
            <a:ext cx="10461733" cy="1567096"/>
          </a:xfrm>
          <a:prstGeom prst="rect">
            <a:avLst/>
          </a:prstGeom>
        </p:spPr>
        <p:txBody>
          <a:bodyPr lIns="0" tIns="0" rIns="0" bIns="0" rtlCol="0" anchor="t">
            <a:spAutoFit/>
          </a:bodyPr>
          <a:lstStyle/>
          <a:p>
            <a:pPr algn="ctr" defTabSz="1877720">
              <a:lnSpc>
                <a:spcPts val="6337"/>
              </a:lnSpc>
            </a:pPr>
            <a:r>
              <a:rPr lang="en-US" sz="4526" b="1" dirty="0">
                <a:solidFill>
                  <a:srgbClr val="47779C"/>
                </a:solidFill>
                <a:latin typeface="League Spartan"/>
                <a:ea typeface="League Spartan"/>
                <a:cs typeface="League Spartan"/>
                <a:sym typeface="League Spartan"/>
              </a:rPr>
              <a:t>Current services and treatments </a:t>
            </a:r>
          </a:p>
          <a:p>
            <a:pPr algn="ctr" defTabSz="1877720">
              <a:lnSpc>
                <a:spcPts val="6337"/>
              </a:lnSpc>
            </a:pPr>
            <a:endParaRPr lang="en-US" sz="4526" dirty="0">
              <a:solidFill>
                <a:srgbClr val="47779C"/>
              </a:solidFill>
              <a:latin typeface="League Spartan"/>
              <a:ea typeface="League Spartan"/>
              <a:cs typeface="League Spartan"/>
              <a:sym typeface="League Spartan"/>
            </a:endParaRPr>
          </a:p>
        </p:txBody>
      </p:sp>
      <p:sp>
        <p:nvSpPr>
          <p:cNvPr id="42" name="TextBox 42"/>
          <p:cNvSpPr txBox="1"/>
          <p:nvPr/>
        </p:nvSpPr>
        <p:spPr>
          <a:xfrm>
            <a:off x="28745522" y="6518812"/>
            <a:ext cx="14794477" cy="4282583"/>
          </a:xfrm>
          <a:prstGeom prst="rect">
            <a:avLst/>
          </a:prstGeom>
        </p:spPr>
        <p:txBody>
          <a:bodyPr wrap="square" lIns="0" tIns="0" rIns="0" bIns="0" rtlCol="0" anchor="t">
            <a:spAutoFit/>
          </a:bodyPr>
          <a:lstStyle/>
          <a:p>
            <a:pPr marL="645390" lvl="1" indent="-322695" algn="just" defTabSz="1877720">
              <a:lnSpc>
                <a:spcPts val="4183"/>
              </a:lnSpc>
              <a:spcBef>
                <a:spcPct val="0"/>
              </a:spcBef>
              <a:buFont typeface="Arial"/>
              <a:buChar char="•"/>
            </a:pPr>
            <a:r>
              <a:rPr lang="en-US" sz="3500" dirty="0">
                <a:solidFill>
                  <a:srgbClr val="000000"/>
                </a:solidFill>
                <a:latin typeface="League Spartan"/>
                <a:ea typeface="Arial"/>
                <a:cs typeface="Arial" panose="020B0604020202020204" pitchFamily="34" charset="0"/>
                <a:sym typeface="Arial"/>
              </a:rPr>
              <a:t>Cognitive </a:t>
            </a:r>
            <a:r>
              <a:rPr lang="en-US" sz="3500" dirty="0" err="1">
                <a:solidFill>
                  <a:srgbClr val="000000"/>
                </a:solidFill>
                <a:latin typeface="League Spartan"/>
                <a:ea typeface="Arial"/>
                <a:cs typeface="Arial" panose="020B0604020202020204" pitchFamily="34" charset="0"/>
                <a:sym typeface="Arial"/>
              </a:rPr>
              <a:t>Behavioural</a:t>
            </a:r>
            <a:r>
              <a:rPr lang="en-US" sz="3500" dirty="0">
                <a:solidFill>
                  <a:srgbClr val="000000"/>
                </a:solidFill>
                <a:latin typeface="League Spartan"/>
                <a:ea typeface="Arial"/>
                <a:cs typeface="Arial" panose="020B0604020202020204" pitchFamily="34" charset="0"/>
                <a:sym typeface="Arial"/>
              </a:rPr>
              <a:t> Therapy (CBT), Counselling and interpersonal therapy </a:t>
            </a:r>
            <a:r>
              <a:rPr lang="en-GB" sz="3500" dirty="0">
                <a:solidFill>
                  <a:srgbClr val="000000"/>
                </a:solidFill>
                <a:latin typeface="League Spartan"/>
                <a:ea typeface="Arial"/>
                <a:cs typeface="Arial" panose="020B0604020202020204" pitchFamily="34" charset="0"/>
                <a:sym typeface="Arial"/>
              </a:rPr>
              <a:t>(</a:t>
            </a:r>
            <a:r>
              <a:rPr lang="en-GB" sz="3500" dirty="0">
                <a:latin typeface="League Spartan"/>
                <a:cs typeface="Arial" panose="020B0604020202020204" pitchFamily="34" charset="0"/>
              </a:rPr>
              <a:t>National Health Service, 2024)</a:t>
            </a:r>
            <a:r>
              <a:rPr lang="en-US" sz="3500" dirty="0">
                <a:solidFill>
                  <a:srgbClr val="000000"/>
                </a:solidFill>
                <a:latin typeface="League Spartan"/>
                <a:ea typeface="Arial"/>
                <a:cs typeface="Arial" panose="020B0604020202020204" pitchFamily="34" charset="0"/>
                <a:sym typeface="Arial"/>
              </a:rPr>
              <a:t>. </a:t>
            </a:r>
          </a:p>
          <a:p>
            <a:pPr marL="645390" lvl="1" indent="-322695" algn="just" defTabSz="1877720">
              <a:lnSpc>
                <a:spcPts val="4183"/>
              </a:lnSpc>
              <a:spcBef>
                <a:spcPct val="0"/>
              </a:spcBef>
              <a:buFont typeface="Arial"/>
              <a:buChar char="•"/>
            </a:pPr>
            <a:r>
              <a:rPr lang="en-US" sz="3500" dirty="0">
                <a:solidFill>
                  <a:srgbClr val="000000"/>
                </a:solidFill>
                <a:latin typeface="League Spartan"/>
                <a:ea typeface="Arial"/>
                <a:cs typeface="Arial" panose="020B0604020202020204" pitchFamily="34" charset="0"/>
                <a:sym typeface="Arial"/>
              </a:rPr>
              <a:t>Antidepressant medication (SSRIs/SNRIs) </a:t>
            </a:r>
            <a:r>
              <a:rPr lang="en-GB" sz="3500" dirty="0">
                <a:latin typeface="League Spartan"/>
                <a:cs typeface="Arial" panose="020B0604020202020204" pitchFamily="34" charset="0"/>
              </a:rPr>
              <a:t>(National Institute for Health and Care Excellence, 2023).</a:t>
            </a:r>
            <a:endParaRPr lang="en-US" sz="3500" dirty="0">
              <a:solidFill>
                <a:srgbClr val="000000"/>
              </a:solidFill>
              <a:latin typeface="League Spartan"/>
              <a:ea typeface="Arial"/>
              <a:cs typeface="Arial" panose="020B0604020202020204" pitchFamily="34" charset="0"/>
              <a:sym typeface="Arial"/>
            </a:endParaRPr>
          </a:p>
          <a:p>
            <a:pPr marL="645390" lvl="1" indent="-322695" algn="just" defTabSz="1877720">
              <a:lnSpc>
                <a:spcPts val="4183"/>
              </a:lnSpc>
              <a:spcBef>
                <a:spcPct val="0"/>
              </a:spcBef>
              <a:buFont typeface="Arial"/>
              <a:buChar char="•"/>
            </a:pPr>
            <a:r>
              <a:rPr lang="en-US" sz="3500" dirty="0">
                <a:solidFill>
                  <a:srgbClr val="000000"/>
                </a:solidFill>
                <a:latin typeface="League Spartan"/>
                <a:ea typeface="Arial"/>
                <a:cs typeface="Arial" panose="020B0604020202020204" pitchFamily="34" charset="0"/>
                <a:sym typeface="Arial"/>
              </a:rPr>
              <a:t>Digital mental health therapies </a:t>
            </a:r>
            <a:r>
              <a:rPr lang="en-GB" sz="3500" dirty="0">
                <a:latin typeface="League Spartan"/>
                <a:cs typeface="Arial" panose="020B0604020202020204" pitchFamily="34" charset="0"/>
              </a:rPr>
              <a:t>(National Health Service England, 2024).</a:t>
            </a:r>
            <a:endParaRPr lang="en-US" sz="3500" dirty="0">
              <a:solidFill>
                <a:srgbClr val="000000"/>
              </a:solidFill>
              <a:latin typeface="League Spartan"/>
              <a:ea typeface="Arial"/>
              <a:cs typeface="Arial" panose="020B0604020202020204" pitchFamily="34" charset="0"/>
              <a:sym typeface="Arial"/>
            </a:endParaRPr>
          </a:p>
          <a:p>
            <a:pPr marL="645390" lvl="1" indent="-322695" algn="just" defTabSz="1877720">
              <a:lnSpc>
                <a:spcPts val="4183"/>
              </a:lnSpc>
              <a:spcBef>
                <a:spcPct val="0"/>
              </a:spcBef>
              <a:buFont typeface="Arial"/>
              <a:buChar char="•"/>
            </a:pPr>
            <a:r>
              <a:rPr lang="en-US" sz="3500" dirty="0">
                <a:solidFill>
                  <a:srgbClr val="000000"/>
                </a:solidFill>
                <a:latin typeface="League Spartan"/>
                <a:ea typeface="Arial"/>
                <a:cs typeface="Arial" panose="020B0604020202020204" pitchFamily="34" charset="0"/>
                <a:sym typeface="Arial"/>
              </a:rPr>
              <a:t>Cultural beliefs can affect treatment </a:t>
            </a:r>
            <a:r>
              <a:rPr lang="en-GB" sz="3500" dirty="0">
                <a:latin typeface="League Spartan"/>
                <a:cs typeface="Arial" panose="020B0604020202020204" pitchFamily="34" charset="0"/>
              </a:rPr>
              <a:t>(National Health Service England, 2024).</a:t>
            </a:r>
            <a:endParaRPr lang="en-US" sz="3500" dirty="0">
              <a:solidFill>
                <a:srgbClr val="000000"/>
              </a:solidFill>
              <a:latin typeface="League Spartan"/>
              <a:ea typeface="Arial"/>
              <a:cs typeface="Arial" panose="020B0604020202020204" pitchFamily="34" charset="0"/>
              <a:sym typeface="Arial"/>
            </a:endParaRPr>
          </a:p>
          <a:p>
            <a:pPr marL="645390" lvl="1" indent="-322695" algn="just" defTabSz="1877720">
              <a:lnSpc>
                <a:spcPts val="4183"/>
              </a:lnSpc>
              <a:spcBef>
                <a:spcPct val="0"/>
              </a:spcBef>
              <a:buFont typeface="Arial"/>
              <a:buChar char="•"/>
            </a:pPr>
            <a:r>
              <a:rPr lang="en-US" sz="3500" dirty="0">
                <a:solidFill>
                  <a:srgbClr val="000000"/>
                </a:solidFill>
                <a:latin typeface="League Spartan"/>
                <a:ea typeface="Arial"/>
                <a:cs typeface="Arial" panose="020B0604020202020204" pitchFamily="34" charset="0"/>
                <a:sym typeface="Arial"/>
              </a:rPr>
              <a:t>Inequalities in access to mental health still exist across different populations </a:t>
            </a:r>
            <a:r>
              <a:rPr lang="en-GB" sz="3500" dirty="0">
                <a:latin typeface="League Spartan"/>
                <a:cs typeface="Arial" panose="020B0604020202020204" pitchFamily="34" charset="0"/>
              </a:rPr>
              <a:t>(National Health Service England, 2024; National Health Service, 2024).</a:t>
            </a:r>
            <a:endParaRPr lang="en-US" sz="3500" dirty="0">
              <a:solidFill>
                <a:srgbClr val="000000"/>
              </a:solidFill>
              <a:latin typeface="League Spartan"/>
              <a:ea typeface="Arial"/>
              <a:cs typeface="Arial" panose="020B0604020202020204" pitchFamily="34" charset="0"/>
              <a:sym typeface="Arial"/>
            </a:endParaRPr>
          </a:p>
        </p:txBody>
      </p:sp>
      <p:sp>
        <p:nvSpPr>
          <p:cNvPr id="43" name="Freeform 43"/>
          <p:cNvSpPr/>
          <p:nvPr/>
        </p:nvSpPr>
        <p:spPr>
          <a:xfrm rot="2700000">
            <a:off x="31158705" y="7834610"/>
            <a:ext cx="9401712" cy="9384617"/>
          </a:xfrm>
          <a:custGeom>
            <a:avLst/>
            <a:gdLst/>
            <a:ahLst/>
            <a:cxnLst/>
            <a:rect l="l" t="t" r="r" b="b"/>
            <a:pathLst>
              <a:path w="4578438" h="4570113">
                <a:moveTo>
                  <a:pt x="0" y="0"/>
                </a:moveTo>
                <a:lnTo>
                  <a:pt x="4578438" y="0"/>
                </a:lnTo>
                <a:lnTo>
                  <a:pt x="4578438" y="4570114"/>
                </a:lnTo>
                <a:lnTo>
                  <a:pt x="0" y="4570114"/>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txBody>
          <a:bodyPr/>
          <a:lstStyle/>
          <a:p>
            <a:endParaRPr lang="en-GB"/>
          </a:p>
        </p:txBody>
      </p:sp>
      <p:sp>
        <p:nvSpPr>
          <p:cNvPr id="44" name="TextBox 44"/>
          <p:cNvSpPr txBox="1"/>
          <p:nvPr/>
        </p:nvSpPr>
        <p:spPr>
          <a:xfrm>
            <a:off x="35689053" y="12275328"/>
            <a:ext cx="8202147" cy="6160982"/>
          </a:xfrm>
          <a:prstGeom prst="rect">
            <a:avLst/>
          </a:prstGeom>
        </p:spPr>
        <p:txBody>
          <a:bodyPr wrap="square" lIns="0" tIns="0" rIns="0" bIns="0" rtlCol="0" anchor="t">
            <a:spAutoFit/>
          </a:bodyPr>
          <a:lstStyle/>
          <a:p>
            <a:pPr defTabSz="1877720">
              <a:lnSpc>
                <a:spcPts val="4072"/>
              </a:lnSpc>
            </a:pPr>
            <a:r>
              <a:rPr lang="en-US" sz="2908" dirty="0">
                <a:solidFill>
                  <a:srgbClr val="000000"/>
                </a:solidFill>
                <a:latin typeface="League Spartan"/>
                <a:ea typeface="League Spartan"/>
                <a:cs typeface="League Spartan"/>
                <a:sym typeface="League Spartan"/>
              </a:rPr>
              <a:t> </a:t>
            </a:r>
          </a:p>
          <a:p>
            <a:pPr marL="628020" lvl="1" indent="-314011" defTabSz="1877720">
              <a:lnSpc>
                <a:spcPts val="4072"/>
              </a:lnSpc>
              <a:buFont typeface="Arial"/>
              <a:buChar char="•"/>
            </a:pPr>
            <a:r>
              <a:rPr lang="en-US" sz="2908" b="1" dirty="0">
                <a:solidFill>
                  <a:srgbClr val="000000"/>
                </a:solidFill>
                <a:latin typeface="League Spartan"/>
                <a:ea typeface="League Spartan"/>
                <a:cs typeface="League Spartan"/>
                <a:sym typeface="League Spartan"/>
              </a:rPr>
              <a:t>Biopsychosocial disorder.</a:t>
            </a:r>
          </a:p>
          <a:p>
            <a:pPr defTabSz="1877720">
              <a:lnSpc>
                <a:spcPts val="4072"/>
              </a:lnSpc>
            </a:pPr>
            <a:endParaRPr lang="en-US" sz="2908" b="1" dirty="0">
              <a:solidFill>
                <a:srgbClr val="000000"/>
              </a:solidFill>
              <a:latin typeface="League Spartan"/>
              <a:ea typeface="League Spartan"/>
              <a:cs typeface="League Spartan"/>
              <a:sym typeface="League Spartan"/>
            </a:endParaRPr>
          </a:p>
          <a:p>
            <a:pPr marL="628020" lvl="1" indent="-314011" defTabSz="1877720">
              <a:lnSpc>
                <a:spcPts val="4072"/>
              </a:lnSpc>
              <a:buFont typeface="Arial"/>
              <a:buChar char="•"/>
            </a:pPr>
            <a:r>
              <a:rPr lang="en-US" sz="2908" b="1" dirty="0">
                <a:solidFill>
                  <a:srgbClr val="000000"/>
                </a:solidFill>
                <a:latin typeface="League Spartan"/>
                <a:ea typeface="League Spartan"/>
                <a:cs typeface="League Spartan"/>
                <a:sym typeface="League Spartan"/>
              </a:rPr>
              <a:t>psychological therapies, antidepressant medication, lifestyle interventions, and community-based mental health services.</a:t>
            </a:r>
          </a:p>
          <a:p>
            <a:pPr marL="628020" lvl="1" indent="-314011" defTabSz="1877720">
              <a:lnSpc>
                <a:spcPts val="4072"/>
              </a:lnSpc>
              <a:buFont typeface="Arial"/>
              <a:buChar char="•"/>
            </a:pPr>
            <a:r>
              <a:rPr lang="en-US" sz="2908" b="1" dirty="0">
                <a:solidFill>
                  <a:srgbClr val="000000"/>
                </a:solidFill>
                <a:latin typeface="League Spartan"/>
                <a:ea typeface="League Spartan"/>
                <a:cs typeface="League Spartan"/>
                <a:sym typeface="League Spartan"/>
              </a:rPr>
              <a:t>Co-occurring anxiety and depression are widely recognized.</a:t>
            </a:r>
          </a:p>
          <a:p>
            <a:pPr marL="628020" lvl="1" indent="-314011" defTabSz="1877720">
              <a:lnSpc>
                <a:spcPts val="4072"/>
              </a:lnSpc>
              <a:buFont typeface="Arial"/>
              <a:buChar char="•"/>
            </a:pPr>
            <a:r>
              <a:rPr lang="en-US" sz="2908" b="1" dirty="0">
                <a:solidFill>
                  <a:srgbClr val="000000"/>
                </a:solidFill>
                <a:latin typeface="League Spartan"/>
                <a:ea typeface="League Spartan"/>
                <a:cs typeface="League Spartan"/>
                <a:sym typeface="League Spartan"/>
              </a:rPr>
              <a:t>Specific diagnostic criteria ( ICD-11 and DSM-5,).</a:t>
            </a:r>
          </a:p>
          <a:p>
            <a:pPr marL="314009" lvl="1" defTabSz="1877720">
              <a:lnSpc>
                <a:spcPts val="4072"/>
              </a:lnSpc>
            </a:pPr>
            <a:endParaRPr lang="en-US" sz="2908" b="1" dirty="0">
              <a:solidFill>
                <a:srgbClr val="000000"/>
              </a:solidFill>
              <a:latin typeface="League Spartan"/>
              <a:ea typeface="League Spartan"/>
              <a:cs typeface="League Spartan"/>
              <a:sym typeface="League Spartan"/>
            </a:endParaRPr>
          </a:p>
          <a:p>
            <a:pPr marL="628020" lvl="1" indent="-314011" defTabSz="1877720">
              <a:lnSpc>
                <a:spcPts val="4072"/>
              </a:lnSpc>
              <a:buFont typeface="Arial"/>
              <a:buChar char="•"/>
            </a:pPr>
            <a:r>
              <a:rPr lang="en-US" sz="2908" b="1" dirty="0">
                <a:solidFill>
                  <a:srgbClr val="000000"/>
                </a:solidFill>
                <a:latin typeface="League Spartan"/>
                <a:ea typeface="League Spartan"/>
                <a:cs typeface="League Spartan"/>
                <a:sym typeface="League Spartan"/>
              </a:rPr>
              <a:t>Primary care screening &amp; early intervention.</a:t>
            </a:r>
          </a:p>
          <a:p>
            <a:pPr defTabSz="1877720">
              <a:lnSpc>
                <a:spcPts val="2873"/>
              </a:lnSpc>
            </a:pPr>
            <a:endParaRPr lang="en-US" sz="2908" b="1" dirty="0">
              <a:solidFill>
                <a:srgbClr val="000000"/>
              </a:solidFill>
              <a:latin typeface="League Spartan"/>
              <a:ea typeface="League Spartan"/>
              <a:cs typeface="League Spartan"/>
              <a:sym typeface="League Spartan"/>
            </a:endParaRPr>
          </a:p>
        </p:txBody>
      </p:sp>
      <p:sp>
        <p:nvSpPr>
          <p:cNvPr id="45" name="TextBox 45"/>
          <p:cNvSpPr txBox="1"/>
          <p:nvPr/>
        </p:nvSpPr>
        <p:spPr>
          <a:xfrm>
            <a:off x="28285041" y="12770761"/>
            <a:ext cx="7847771" cy="5225469"/>
          </a:xfrm>
          <a:prstGeom prst="rect">
            <a:avLst/>
          </a:prstGeom>
        </p:spPr>
        <p:txBody>
          <a:bodyPr lIns="0" tIns="0" rIns="0" bIns="0" rtlCol="0" anchor="t">
            <a:spAutoFit/>
          </a:bodyPr>
          <a:lstStyle/>
          <a:p>
            <a:pPr marL="631977" lvl="1" indent="-315988" defTabSz="1877720">
              <a:lnSpc>
                <a:spcPts val="4097"/>
              </a:lnSpc>
              <a:buFont typeface="Arial"/>
              <a:buChar char="•"/>
            </a:pPr>
            <a:r>
              <a:rPr lang="en-US" sz="2926" b="1" dirty="0">
                <a:solidFill>
                  <a:srgbClr val="000000"/>
                </a:solidFill>
                <a:latin typeface="League Spartan"/>
                <a:ea typeface="League Spartan"/>
                <a:cs typeface="League Spartan"/>
                <a:sym typeface="League Spartan"/>
              </a:rPr>
              <a:t>“Nervous weakness” or “Neurasthenia”.</a:t>
            </a:r>
          </a:p>
          <a:p>
            <a:pPr marL="631977" lvl="1" indent="-315988" defTabSz="1877720">
              <a:lnSpc>
                <a:spcPts val="4097"/>
              </a:lnSpc>
              <a:buFont typeface="Arial"/>
              <a:buChar char="•"/>
            </a:pPr>
            <a:endParaRPr lang="en-US" sz="2926" b="1" dirty="0">
              <a:solidFill>
                <a:srgbClr val="000000"/>
              </a:solidFill>
              <a:latin typeface="League Spartan"/>
              <a:ea typeface="League Spartan"/>
              <a:cs typeface="League Spartan"/>
              <a:sym typeface="League Spartan"/>
            </a:endParaRPr>
          </a:p>
          <a:p>
            <a:pPr marL="631977" lvl="1" indent="-315988" defTabSz="1877720">
              <a:lnSpc>
                <a:spcPts val="4097"/>
              </a:lnSpc>
              <a:buFont typeface="Arial"/>
              <a:buChar char="•"/>
            </a:pPr>
            <a:r>
              <a:rPr lang="en-US" sz="2926" b="1" dirty="0">
                <a:solidFill>
                  <a:srgbClr val="000000"/>
                </a:solidFill>
                <a:latin typeface="League Spartan"/>
                <a:ea typeface="League Spartan"/>
                <a:cs typeface="League Spartan"/>
                <a:sym typeface="League Spartan"/>
              </a:rPr>
              <a:t>Rest cures, sedatives, early tranquilizers, psychotherapy, or institutionalisation.</a:t>
            </a:r>
          </a:p>
          <a:p>
            <a:pPr marL="631977" lvl="1" indent="-315988" defTabSz="1877720">
              <a:lnSpc>
                <a:spcPts val="4097"/>
              </a:lnSpc>
              <a:buFont typeface="Arial"/>
              <a:buChar char="•"/>
            </a:pPr>
            <a:endParaRPr lang="en-US" sz="2926" b="1" dirty="0">
              <a:solidFill>
                <a:srgbClr val="000000"/>
              </a:solidFill>
              <a:latin typeface="League Spartan"/>
              <a:ea typeface="League Spartan"/>
              <a:cs typeface="League Spartan"/>
              <a:sym typeface="League Spartan"/>
            </a:endParaRPr>
          </a:p>
          <a:p>
            <a:pPr marL="631977" lvl="1" indent="-315988" defTabSz="1877720">
              <a:lnSpc>
                <a:spcPts val="4097"/>
              </a:lnSpc>
              <a:buFont typeface="Arial"/>
              <a:buChar char="•"/>
            </a:pPr>
            <a:r>
              <a:rPr lang="en-US" sz="2926" b="1" dirty="0">
                <a:solidFill>
                  <a:srgbClr val="000000"/>
                </a:solidFill>
                <a:latin typeface="League Spartan"/>
                <a:ea typeface="League Spartan"/>
                <a:cs typeface="League Spartan"/>
                <a:sym typeface="League Spartan"/>
              </a:rPr>
              <a:t>Anxiety &amp; depression treated separately.</a:t>
            </a:r>
          </a:p>
          <a:p>
            <a:pPr marL="315989" lvl="1" defTabSz="1877720">
              <a:lnSpc>
                <a:spcPts val="4097"/>
              </a:lnSpc>
            </a:pPr>
            <a:endParaRPr lang="en-US" sz="2926" b="1" dirty="0">
              <a:solidFill>
                <a:srgbClr val="000000"/>
              </a:solidFill>
              <a:latin typeface="League Spartan"/>
              <a:ea typeface="League Spartan"/>
              <a:cs typeface="League Spartan"/>
              <a:sym typeface="League Spartan"/>
            </a:endParaRPr>
          </a:p>
          <a:p>
            <a:pPr marL="631977" lvl="1" indent="-315988" defTabSz="1877720">
              <a:lnSpc>
                <a:spcPts val="4097"/>
              </a:lnSpc>
              <a:buFont typeface="Arial"/>
              <a:buChar char="•"/>
            </a:pPr>
            <a:r>
              <a:rPr lang="en-US" sz="2926" b="1" dirty="0">
                <a:solidFill>
                  <a:srgbClr val="000000"/>
                </a:solidFill>
                <a:latin typeface="League Spartan"/>
                <a:ea typeface="League Spartan"/>
                <a:cs typeface="League Spartan"/>
                <a:sym typeface="League Spartan"/>
              </a:rPr>
              <a:t>Inconsistent diagnoses.</a:t>
            </a:r>
          </a:p>
          <a:p>
            <a:pPr defTabSz="1877720">
              <a:lnSpc>
                <a:spcPts val="4097"/>
              </a:lnSpc>
            </a:pPr>
            <a:endParaRPr lang="en-US" sz="2926" b="1" dirty="0">
              <a:solidFill>
                <a:srgbClr val="000000"/>
              </a:solidFill>
              <a:latin typeface="League Spartan"/>
              <a:ea typeface="League Spartan"/>
              <a:cs typeface="League Spartan"/>
              <a:sym typeface="League Spartan"/>
            </a:endParaRPr>
          </a:p>
          <a:p>
            <a:pPr marL="631977" lvl="1" indent="-315988" defTabSz="1877720">
              <a:lnSpc>
                <a:spcPts val="4097"/>
              </a:lnSpc>
              <a:buFont typeface="Arial"/>
              <a:buChar char="•"/>
            </a:pPr>
            <a:r>
              <a:rPr lang="en-US" sz="2926" b="1" dirty="0">
                <a:solidFill>
                  <a:srgbClr val="000000"/>
                </a:solidFill>
                <a:latin typeface="League Spartan"/>
                <a:ea typeface="League Spartan"/>
                <a:cs typeface="League Spartan"/>
                <a:sym typeface="League Spartan"/>
              </a:rPr>
              <a:t>Limited early detection.</a:t>
            </a:r>
          </a:p>
        </p:txBody>
      </p:sp>
      <p:sp>
        <p:nvSpPr>
          <p:cNvPr id="46" name="TextBox 46"/>
          <p:cNvSpPr txBox="1"/>
          <p:nvPr/>
        </p:nvSpPr>
        <p:spPr>
          <a:xfrm>
            <a:off x="30331393" y="11608237"/>
            <a:ext cx="11301750" cy="685701"/>
          </a:xfrm>
          <a:prstGeom prst="rect">
            <a:avLst/>
          </a:prstGeom>
        </p:spPr>
        <p:txBody>
          <a:bodyPr lIns="0" tIns="0" rIns="0" bIns="0" rtlCol="0" anchor="t">
            <a:spAutoFit/>
          </a:bodyPr>
          <a:lstStyle/>
          <a:p>
            <a:pPr algn="ctr" defTabSz="1877720">
              <a:lnSpc>
                <a:spcPts val="5684"/>
              </a:lnSpc>
              <a:spcBef>
                <a:spcPct val="0"/>
              </a:spcBef>
            </a:pPr>
            <a:r>
              <a:rPr lang="en-US" sz="4060">
                <a:solidFill>
                  <a:srgbClr val="CE961D"/>
                </a:solidFill>
                <a:latin typeface="League Spartan"/>
                <a:ea typeface="League Spartan"/>
                <a:cs typeface="League Spartan"/>
                <a:sym typeface="League Spartan"/>
              </a:rPr>
              <a:t>Past</a:t>
            </a:r>
            <a:r>
              <a:rPr lang="en-US" sz="4060" b="1">
                <a:solidFill>
                  <a:srgbClr val="CE961D"/>
                </a:solidFill>
                <a:latin typeface="League Spartan"/>
                <a:ea typeface="League Spartan"/>
                <a:cs typeface="League Spartan"/>
                <a:sym typeface="League Spartan"/>
              </a:rPr>
              <a:t> View             vs             Current View </a:t>
            </a:r>
          </a:p>
        </p:txBody>
      </p:sp>
      <p:sp>
        <p:nvSpPr>
          <p:cNvPr id="47" name="TextBox 47"/>
          <p:cNvSpPr txBox="1"/>
          <p:nvPr/>
        </p:nvSpPr>
        <p:spPr>
          <a:xfrm>
            <a:off x="35289273" y="16233601"/>
            <a:ext cx="608882" cy="746936"/>
          </a:xfrm>
          <a:prstGeom prst="rect">
            <a:avLst/>
          </a:prstGeom>
        </p:spPr>
        <p:txBody>
          <a:bodyPr lIns="0" tIns="0" rIns="0" bIns="0" rtlCol="0" anchor="t">
            <a:spAutoFit/>
          </a:bodyPr>
          <a:lstStyle/>
          <a:p>
            <a:pPr algn="ctr" defTabSz="1877720">
              <a:lnSpc>
                <a:spcPts val="6228"/>
              </a:lnSpc>
            </a:pPr>
            <a:r>
              <a:rPr lang="en-US" sz="4448" b="1" dirty="0">
                <a:solidFill>
                  <a:srgbClr val="47779C"/>
                </a:solidFill>
                <a:latin typeface="Canva Sans Bold"/>
                <a:ea typeface="Canva Sans Bold"/>
                <a:cs typeface="Canva Sans Bold"/>
                <a:sym typeface="Canva Sans Bold"/>
              </a:rPr>
              <a:t>vs</a:t>
            </a:r>
          </a:p>
        </p:txBody>
      </p:sp>
      <p:sp>
        <p:nvSpPr>
          <p:cNvPr id="48" name="TextBox 48"/>
          <p:cNvSpPr txBox="1"/>
          <p:nvPr/>
        </p:nvSpPr>
        <p:spPr>
          <a:xfrm>
            <a:off x="35340184" y="15208354"/>
            <a:ext cx="608882" cy="746936"/>
          </a:xfrm>
          <a:prstGeom prst="rect">
            <a:avLst/>
          </a:prstGeom>
        </p:spPr>
        <p:txBody>
          <a:bodyPr lIns="0" tIns="0" rIns="0" bIns="0" rtlCol="0" anchor="t">
            <a:spAutoFit/>
          </a:bodyPr>
          <a:lstStyle/>
          <a:p>
            <a:pPr algn="ctr" defTabSz="1877720">
              <a:lnSpc>
                <a:spcPts val="6228"/>
              </a:lnSpc>
            </a:pPr>
            <a:r>
              <a:rPr lang="en-US" sz="4448" b="1" dirty="0">
                <a:solidFill>
                  <a:srgbClr val="47779C"/>
                </a:solidFill>
                <a:latin typeface="Canva Sans Bold"/>
                <a:ea typeface="Canva Sans Bold"/>
                <a:cs typeface="Canva Sans Bold"/>
                <a:sym typeface="Canva Sans Bold"/>
              </a:rPr>
              <a:t>vs</a:t>
            </a:r>
          </a:p>
        </p:txBody>
      </p:sp>
      <p:sp>
        <p:nvSpPr>
          <p:cNvPr id="49" name="TextBox 49"/>
          <p:cNvSpPr txBox="1"/>
          <p:nvPr/>
        </p:nvSpPr>
        <p:spPr>
          <a:xfrm>
            <a:off x="35289273" y="17291350"/>
            <a:ext cx="608882" cy="746936"/>
          </a:xfrm>
          <a:prstGeom prst="rect">
            <a:avLst/>
          </a:prstGeom>
        </p:spPr>
        <p:txBody>
          <a:bodyPr lIns="0" tIns="0" rIns="0" bIns="0" rtlCol="0" anchor="t">
            <a:spAutoFit/>
          </a:bodyPr>
          <a:lstStyle/>
          <a:p>
            <a:pPr algn="ctr" defTabSz="1877720">
              <a:lnSpc>
                <a:spcPts val="6228"/>
              </a:lnSpc>
            </a:pPr>
            <a:r>
              <a:rPr lang="en-US" sz="4448" b="1" dirty="0">
                <a:solidFill>
                  <a:srgbClr val="47779C"/>
                </a:solidFill>
                <a:latin typeface="Canva Sans Bold"/>
                <a:ea typeface="Canva Sans Bold"/>
                <a:cs typeface="Canva Sans Bold"/>
                <a:sym typeface="Canva Sans Bold"/>
              </a:rPr>
              <a:t>vs</a:t>
            </a:r>
          </a:p>
        </p:txBody>
      </p:sp>
      <p:sp>
        <p:nvSpPr>
          <p:cNvPr id="50" name="TextBox 50"/>
          <p:cNvSpPr txBox="1"/>
          <p:nvPr/>
        </p:nvSpPr>
        <p:spPr>
          <a:xfrm>
            <a:off x="35290230" y="13631017"/>
            <a:ext cx="608882" cy="746936"/>
          </a:xfrm>
          <a:prstGeom prst="rect">
            <a:avLst/>
          </a:prstGeom>
        </p:spPr>
        <p:txBody>
          <a:bodyPr lIns="0" tIns="0" rIns="0" bIns="0" rtlCol="0" anchor="t">
            <a:spAutoFit/>
          </a:bodyPr>
          <a:lstStyle/>
          <a:p>
            <a:pPr algn="ctr" defTabSz="1877720">
              <a:lnSpc>
                <a:spcPts val="6228"/>
              </a:lnSpc>
            </a:pPr>
            <a:r>
              <a:rPr lang="en-US" sz="4448" b="1">
                <a:solidFill>
                  <a:srgbClr val="47779C"/>
                </a:solidFill>
                <a:latin typeface="Canva Sans Bold"/>
                <a:ea typeface="Canva Sans Bold"/>
                <a:cs typeface="Canva Sans Bold"/>
                <a:sym typeface="Canva Sans Bold"/>
              </a:rPr>
              <a:t>vs</a:t>
            </a:r>
          </a:p>
        </p:txBody>
      </p:sp>
      <p:sp>
        <p:nvSpPr>
          <p:cNvPr id="51" name="TextBox 51"/>
          <p:cNvSpPr txBox="1"/>
          <p:nvPr/>
        </p:nvSpPr>
        <p:spPr>
          <a:xfrm>
            <a:off x="35342813" y="12550536"/>
            <a:ext cx="608882" cy="746936"/>
          </a:xfrm>
          <a:prstGeom prst="rect">
            <a:avLst/>
          </a:prstGeom>
        </p:spPr>
        <p:txBody>
          <a:bodyPr lIns="0" tIns="0" rIns="0" bIns="0" rtlCol="0" anchor="t">
            <a:spAutoFit/>
          </a:bodyPr>
          <a:lstStyle/>
          <a:p>
            <a:pPr algn="ctr" defTabSz="1877720">
              <a:lnSpc>
                <a:spcPts val="6228"/>
              </a:lnSpc>
            </a:pPr>
            <a:r>
              <a:rPr lang="en-US" sz="4448" b="1" dirty="0">
                <a:solidFill>
                  <a:srgbClr val="47779C"/>
                </a:solidFill>
                <a:latin typeface="Canva Sans Bold"/>
                <a:ea typeface="Canva Sans Bold"/>
                <a:cs typeface="Canva Sans Bold"/>
                <a:sym typeface="Canva Sans Bold"/>
              </a:rPr>
              <a:t>vs</a:t>
            </a:r>
          </a:p>
        </p:txBody>
      </p:sp>
      <p:grpSp>
        <p:nvGrpSpPr>
          <p:cNvPr id="52" name="Group 52"/>
          <p:cNvGrpSpPr/>
          <p:nvPr/>
        </p:nvGrpSpPr>
        <p:grpSpPr>
          <a:xfrm>
            <a:off x="28416894" y="11002379"/>
            <a:ext cx="15268566" cy="7923602"/>
            <a:chOff x="-5530" y="-47625"/>
            <a:chExt cx="1324678" cy="691423"/>
          </a:xfrm>
        </p:grpSpPr>
        <p:sp>
          <p:nvSpPr>
            <p:cNvPr id="53" name="Freeform 53"/>
            <p:cNvSpPr/>
            <p:nvPr/>
          </p:nvSpPr>
          <p:spPr>
            <a:xfrm>
              <a:off x="-5530" y="-8393"/>
              <a:ext cx="1319148" cy="643798"/>
            </a:xfrm>
            <a:custGeom>
              <a:avLst/>
              <a:gdLst/>
              <a:ahLst/>
              <a:cxnLst/>
              <a:rect l="l" t="t" r="r" b="b"/>
              <a:pathLst>
                <a:path w="1319148" h="643798">
                  <a:moveTo>
                    <a:pt x="51530" y="0"/>
                  </a:moveTo>
                  <a:lnTo>
                    <a:pt x="1267618" y="0"/>
                  </a:lnTo>
                  <a:cubicBezTo>
                    <a:pt x="1296077" y="0"/>
                    <a:pt x="1319148" y="23071"/>
                    <a:pt x="1319148" y="51530"/>
                  </a:cubicBezTo>
                  <a:lnTo>
                    <a:pt x="1319148" y="592268"/>
                  </a:lnTo>
                  <a:cubicBezTo>
                    <a:pt x="1319148" y="620727"/>
                    <a:pt x="1296077" y="643798"/>
                    <a:pt x="1267618" y="643798"/>
                  </a:cubicBezTo>
                  <a:lnTo>
                    <a:pt x="51530" y="643798"/>
                  </a:lnTo>
                  <a:cubicBezTo>
                    <a:pt x="23071" y="643798"/>
                    <a:pt x="0" y="620727"/>
                    <a:pt x="0" y="592268"/>
                  </a:cubicBezTo>
                  <a:lnTo>
                    <a:pt x="0" y="51530"/>
                  </a:lnTo>
                  <a:cubicBezTo>
                    <a:pt x="0" y="23071"/>
                    <a:pt x="23071" y="0"/>
                    <a:pt x="51530" y="0"/>
                  </a:cubicBezTo>
                  <a:close/>
                </a:path>
              </a:pathLst>
            </a:custGeom>
            <a:solidFill>
              <a:srgbClr val="85B4E3">
                <a:alpha val="26667"/>
              </a:srgbClr>
            </a:solidFill>
            <a:ln w="28575" cap="rnd">
              <a:solidFill>
                <a:srgbClr val="31356E">
                  <a:alpha val="26667"/>
                </a:srgbClr>
              </a:solidFill>
              <a:prstDash val="solid"/>
              <a:round/>
            </a:ln>
          </p:spPr>
          <p:txBody>
            <a:bodyPr/>
            <a:lstStyle/>
            <a:p>
              <a:endParaRPr lang="en-GB"/>
            </a:p>
          </p:txBody>
        </p:sp>
        <p:sp>
          <p:nvSpPr>
            <p:cNvPr id="54" name="TextBox 54"/>
            <p:cNvSpPr txBox="1"/>
            <p:nvPr/>
          </p:nvSpPr>
          <p:spPr>
            <a:xfrm>
              <a:off x="0" y="-47625"/>
              <a:ext cx="1319148" cy="691423"/>
            </a:xfrm>
            <a:prstGeom prst="rect">
              <a:avLst/>
            </a:prstGeom>
          </p:spPr>
          <p:txBody>
            <a:bodyPr lIns="47914" tIns="47914" rIns="47914" bIns="47914" rtlCol="0" anchor="ctr"/>
            <a:lstStyle/>
            <a:p>
              <a:pPr algn="ctr" defTabSz="1877720">
                <a:lnSpc>
                  <a:spcPts val="6337"/>
                </a:lnSpc>
              </a:pPr>
              <a:endParaRPr sz="3696">
                <a:solidFill>
                  <a:prstClr val="black"/>
                </a:solidFill>
                <a:latin typeface="Calibri"/>
              </a:endParaRPr>
            </a:p>
          </p:txBody>
        </p:sp>
      </p:grpSp>
      <p:sp>
        <p:nvSpPr>
          <p:cNvPr id="55" name="TextBox 55"/>
          <p:cNvSpPr txBox="1"/>
          <p:nvPr/>
        </p:nvSpPr>
        <p:spPr>
          <a:xfrm>
            <a:off x="31417364" y="24192208"/>
            <a:ext cx="8537283" cy="759182"/>
          </a:xfrm>
          <a:prstGeom prst="rect">
            <a:avLst/>
          </a:prstGeom>
        </p:spPr>
        <p:txBody>
          <a:bodyPr lIns="0" tIns="0" rIns="0" bIns="0" rtlCol="0" anchor="t">
            <a:spAutoFit/>
          </a:bodyPr>
          <a:lstStyle/>
          <a:p>
            <a:pPr algn="ctr" defTabSz="1877720">
              <a:lnSpc>
                <a:spcPts val="6337"/>
              </a:lnSpc>
            </a:pPr>
            <a:r>
              <a:rPr lang="en-US" sz="4526" b="1" dirty="0">
                <a:solidFill>
                  <a:srgbClr val="47779C"/>
                </a:solidFill>
                <a:latin typeface="League Spartan"/>
                <a:ea typeface="League Spartan"/>
                <a:cs typeface="League Spartan"/>
                <a:sym typeface="League Spartan"/>
              </a:rPr>
              <a:t>Conclusion</a:t>
            </a:r>
          </a:p>
        </p:txBody>
      </p:sp>
      <p:sp>
        <p:nvSpPr>
          <p:cNvPr id="56" name="TextBox 56"/>
          <p:cNvSpPr txBox="1"/>
          <p:nvPr/>
        </p:nvSpPr>
        <p:spPr>
          <a:xfrm>
            <a:off x="31420411" y="19429255"/>
            <a:ext cx="8537283" cy="759182"/>
          </a:xfrm>
          <a:prstGeom prst="rect">
            <a:avLst/>
          </a:prstGeom>
        </p:spPr>
        <p:txBody>
          <a:bodyPr lIns="0" tIns="0" rIns="0" bIns="0" rtlCol="0" anchor="t">
            <a:spAutoFit/>
          </a:bodyPr>
          <a:lstStyle/>
          <a:p>
            <a:pPr algn="ctr" defTabSz="1877720">
              <a:lnSpc>
                <a:spcPts val="6337"/>
              </a:lnSpc>
            </a:pPr>
            <a:r>
              <a:rPr lang="en-US" sz="4526" b="1" dirty="0">
                <a:solidFill>
                  <a:srgbClr val="47779C"/>
                </a:solidFill>
                <a:latin typeface="League Spartan"/>
                <a:ea typeface="League Spartan"/>
                <a:cs typeface="League Spartan"/>
                <a:sym typeface="League Spartan"/>
              </a:rPr>
              <a:t>Recommendations</a:t>
            </a:r>
          </a:p>
        </p:txBody>
      </p:sp>
      <p:sp>
        <p:nvSpPr>
          <p:cNvPr id="57" name="TextBox 57"/>
          <p:cNvSpPr txBox="1"/>
          <p:nvPr/>
        </p:nvSpPr>
        <p:spPr>
          <a:xfrm>
            <a:off x="2156778" y="24015292"/>
            <a:ext cx="8279615" cy="2375009"/>
          </a:xfrm>
          <a:prstGeom prst="rect">
            <a:avLst/>
          </a:prstGeom>
        </p:spPr>
        <p:txBody>
          <a:bodyPr lIns="0" tIns="0" rIns="0" bIns="0" rtlCol="0" anchor="t">
            <a:spAutoFit/>
          </a:bodyPr>
          <a:lstStyle/>
          <a:p>
            <a:pPr algn="ctr" defTabSz="1877720">
              <a:lnSpc>
                <a:spcPts val="6337"/>
              </a:lnSpc>
            </a:pPr>
            <a:r>
              <a:rPr lang="en-US" sz="6000" b="1" dirty="0">
                <a:solidFill>
                  <a:srgbClr val="47779C"/>
                </a:solidFill>
                <a:latin typeface="League Spartan"/>
                <a:ea typeface="League Spartan"/>
                <a:cs typeface="League Spartan"/>
                <a:sym typeface="League Spartan"/>
              </a:rPr>
              <a:t>Causes, Symptoms, Diagnosis</a:t>
            </a:r>
          </a:p>
          <a:p>
            <a:pPr algn="ctr" defTabSz="1877720">
              <a:lnSpc>
                <a:spcPts val="6337"/>
              </a:lnSpc>
            </a:pPr>
            <a:endParaRPr lang="en-US" sz="4526" dirty="0">
              <a:solidFill>
                <a:srgbClr val="47779C"/>
              </a:solidFill>
              <a:latin typeface="League Spartan"/>
              <a:ea typeface="League Spartan"/>
              <a:cs typeface="League Spartan"/>
              <a:sym typeface="League Spartan"/>
            </a:endParaRPr>
          </a:p>
        </p:txBody>
      </p:sp>
      <p:sp>
        <p:nvSpPr>
          <p:cNvPr id="58" name="TextBox 58"/>
          <p:cNvSpPr txBox="1"/>
          <p:nvPr/>
        </p:nvSpPr>
        <p:spPr>
          <a:xfrm>
            <a:off x="13226397" y="5945938"/>
            <a:ext cx="14174701" cy="759182"/>
          </a:xfrm>
          <a:prstGeom prst="rect">
            <a:avLst/>
          </a:prstGeom>
        </p:spPr>
        <p:txBody>
          <a:bodyPr lIns="0" tIns="0" rIns="0" bIns="0" rtlCol="0" anchor="t">
            <a:spAutoFit/>
          </a:bodyPr>
          <a:lstStyle/>
          <a:p>
            <a:pPr algn="ctr" defTabSz="1877720">
              <a:lnSpc>
                <a:spcPts val="6337"/>
              </a:lnSpc>
            </a:pPr>
            <a:r>
              <a:rPr lang="en-US" sz="4526" b="1" dirty="0">
                <a:solidFill>
                  <a:srgbClr val="47779C"/>
                </a:solidFill>
                <a:latin typeface="League Spartan"/>
                <a:ea typeface="League Spartan"/>
                <a:cs typeface="League Spartan"/>
                <a:sym typeface="League Spartan"/>
              </a:rPr>
              <a:t>Historical perspectives and treatments</a:t>
            </a:r>
          </a:p>
        </p:txBody>
      </p:sp>
      <p:sp>
        <p:nvSpPr>
          <p:cNvPr id="59" name="TextBox 59"/>
          <p:cNvSpPr txBox="1"/>
          <p:nvPr/>
        </p:nvSpPr>
        <p:spPr>
          <a:xfrm>
            <a:off x="4361583" y="816211"/>
            <a:ext cx="35188364" cy="4052391"/>
          </a:xfrm>
          <a:prstGeom prst="rect">
            <a:avLst/>
          </a:prstGeom>
        </p:spPr>
        <p:txBody>
          <a:bodyPr lIns="0" tIns="0" rIns="0" bIns="0" rtlCol="0" anchor="t">
            <a:spAutoFit/>
          </a:bodyPr>
          <a:lstStyle/>
          <a:p>
            <a:pPr algn="ctr" defTabSz="1877720">
              <a:lnSpc>
                <a:spcPts val="15845"/>
              </a:lnSpc>
            </a:pPr>
            <a:r>
              <a:rPr lang="en-US" sz="13600" b="1" dirty="0">
                <a:solidFill>
                  <a:srgbClr val="FFFFFF"/>
                </a:solidFill>
                <a:latin typeface="League Spartan"/>
                <a:ea typeface="League Spartan"/>
                <a:cs typeface="League Spartan"/>
                <a:sym typeface="League Spartan"/>
              </a:rPr>
              <a:t>6A73 MIXED DEPRESSIVE AND ANXIETY DISORDER (ICD-11 - WHO, 2024)</a:t>
            </a:r>
          </a:p>
        </p:txBody>
      </p:sp>
      <p:sp>
        <p:nvSpPr>
          <p:cNvPr id="60" name="TextBox 60"/>
          <p:cNvSpPr txBox="1"/>
          <p:nvPr/>
        </p:nvSpPr>
        <p:spPr>
          <a:xfrm>
            <a:off x="2156777" y="5842532"/>
            <a:ext cx="8279615" cy="759182"/>
          </a:xfrm>
          <a:prstGeom prst="rect">
            <a:avLst/>
          </a:prstGeom>
        </p:spPr>
        <p:txBody>
          <a:bodyPr lIns="0" tIns="0" rIns="0" bIns="0" rtlCol="0" anchor="t">
            <a:spAutoFit/>
          </a:bodyPr>
          <a:lstStyle/>
          <a:p>
            <a:pPr algn="ctr" defTabSz="1877720">
              <a:lnSpc>
                <a:spcPts val="6337"/>
              </a:lnSpc>
            </a:pPr>
            <a:r>
              <a:rPr lang="en-US" sz="4526" b="1" dirty="0">
                <a:solidFill>
                  <a:srgbClr val="47779C"/>
                </a:solidFill>
                <a:latin typeface="League Spartan"/>
                <a:ea typeface="League Spartan"/>
                <a:cs typeface="League Spartan"/>
                <a:sym typeface="League Spartan"/>
              </a:rPr>
              <a:t>Introduction</a:t>
            </a:r>
          </a:p>
        </p:txBody>
      </p:sp>
      <p:sp>
        <p:nvSpPr>
          <p:cNvPr id="61" name="TextBox 61"/>
          <p:cNvSpPr txBox="1"/>
          <p:nvPr/>
        </p:nvSpPr>
        <p:spPr>
          <a:xfrm>
            <a:off x="1387050" y="6772304"/>
            <a:ext cx="10102415" cy="12478288"/>
          </a:xfrm>
          <a:prstGeom prst="rect">
            <a:avLst/>
          </a:prstGeom>
        </p:spPr>
        <p:txBody>
          <a:bodyPr wrap="square" lIns="0" tIns="0" rIns="0" bIns="0" rtlCol="0" anchor="t">
            <a:spAutoFit/>
          </a:bodyPr>
          <a:lstStyle/>
          <a:p>
            <a:pPr algn="just" defTabSz="1877720">
              <a:lnSpc>
                <a:spcPts val="3735"/>
              </a:lnSpc>
            </a:pPr>
            <a:r>
              <a:rPr lang="en-US" sz="3600" dirty="0">
                <a:solidFill>
                  <a:srgbClr val="31356E"/>
                </a:solidFill>
                <a:latin typeface="League Spartan"/>
                <a:ea typeface="ABeeZee Bold"/>
                <a:cs typeface="ABeeZee Bold"/>
                <a:sym typeface="ABeeZee Bold"/>
              </a:rPr>
              <a:t>Classification</a:t>
            </a:r>
            <a:r>
              <a:rPr lang="en-US" sz="3600" dirty="0">
                <a:solidFill>
                  <a:srgbClr val="000000"/>
                </a:solidFill>
                <a:latin typeface="League Spartan"/>
                <a:ea typeface="ABeeZee"/>
                <a:cs typeface="ABeeZee"/>
                <a:sym typeface="ABeeZee"/>
              </a:rPr>
              <a:t>: Mood disorders, Depressive disorders (ICD-11 - WHO, 2024)</a:t>
            </a:r>
          </a:p>
          <a:p>
            <a:pPr algn="just" defTabSz="1877720">
              <a:lnSpc>
                <a:spcPts val="3735"/>
              </a:lnSpc>
            </a:pPr>
            <a:endParaRPr lang="en-US" sz="3600" dirty="0">
              <a:solidFill>
                <a:srgbClr val="000000"/>
              </a:solidFill>
              <a:latin typeface="League Spartan"/>
              <a:ea typeface="ABeeZee"/>
              <a:cs typeface="ABeeZee"/>
              <a:sym typeface="ABeeZee"/>
            </a:endParaRPr>
          </a:p>
          <a:p>
            <a:pPr algn="just" defTabSz="1877720">
              <a:lnSpc>
                <a:spcPts val="3735"/>
              </a:lnSpc>
            </a:pPr>
            <a:r>
              <a:rPr lang="en-US" sz="3600" dirty="0">
                <a:solidFill>
                  <a:srgbClr val="31356E"/>
                </a:solidFill>
                <a:latin typeface="League Spartan"/>
                <a:ea typeface="ABeeZee Bold"/>
                <a:cs typeface="ABeeZee Bold"/>
                <a:sym typeface="ABeeZee Bold"/>
              </a:rPr>
              <a:t>Definition: </a:t>
            </a:r>
            <a:r>
              <a:rPr lang="en-GB" sz="3600" dirty="0">
                <a:latin typeface="League Spartan"/>
              </a:rPr>
              <a:t>Mixed depressive and anxiety disorder is a mental health condition characterised by persistent symptoms of both depression and anxiety lasting at least two weeks</a:t>
            </a:r>
            <a:r>
              <a:rPr lang="en-US" sz="3600" dirty="0">
                <a:solidFill>
                  <a:srgbClr val="000000"/>
                </a:solidFill>
                <a:latin typeface="League Spartan"/>
                <a:ea typeface="ABeeZee"/>
                <a:cs typeface="ABeeZee"/>
                <a:sym typeface="ABeeZee"/>
              </a:rPr>
              <a:t>, where neither alone meets criteria for a separate disorder, but together cause significant distress or impairment in daily functioning (ICD-11 - WHO, 2024).</a:t>
            </a:r>
          </a:p>
          <a:p>
            <a:pPr algn="just" defTabSz="1877720">
              <a:lnSpc>
                <a:spcPts val="3961"/>
              </a:lnSpc>
            </a:pPr>
            <a:endParaRPr lang="en-US" sz="3600" dirty="0">
              <a:solidFill>
                <a:srgbClr val="000000"/>
              </a:solidFill>
              <a:latin typeface="League Spartan"/>
              <a:ea typeface="ABeeZee"/>
              <a:cs typeface="ABeeZee"/>
              <a:sym typeface="ABeeZee"/>
            </a:endParaRPr>
          </a:p>
          <a:p>
            <a:pPr algn="just" defTabSz="1877720">
              <a:lnSpc>
                <a:spcPts val="4249"/>
              </a:lnSpc>
            </a:pPr>
            <a:r>
              <a:rPr lang="en-US" sz="3600" dirty="0">
                <a:solidFill>
                  <a:srgbClr val="31356E"/>
                </a:solidFill>
                <a:latin typeface="League Spartan"/>
                <a:ea typeface="ABeeZee Bold"/>
                <a:cs typeface="ABeeZee Bold"/>
                <a:sym typeface="ABeeZee Bold"/>
              </a:rPr>
              <a:t>Data</a:t>
            </a:r>
            <a:r>
              <a:rPr lang="en-US" sz="3600" dirty="0">
                <a:solidFill>
                  <a:srgbClr val="000000"/>
                </a:solidFill>
                <a:latin typeface="League Spartan"/>
                <a:ea typeface="ABeeZee Bold"/>
                <a:cs typeface="ABeeZee Bold"/>
                <a:sym typeface="ABeeZee Bold"/>
              </a:rPr>
              <a:t>: </a:t>
            </a:r>
          </a:p>
          <a:p>
            <a:pPr marL="576354" lvl="1" indent="-288178" algn="just" defTabSz="1877720">
              <a:lnSpc>
                <a:spcPts val="3735"/>
              </a:lnSpc>
              <a:buFont typeface="Arial"/>
              <a:buChar char="•"/>
            </a:pPr>
            <a:r>
              <a:rPr lang="en-US" sz="3600" dirty="0">
                <a:solidFill>
                  <a:srgbClr val="000000"/>
                </a:solidFill>
                <a:latin typeface="League Spartan"/>
                <a:ea typeface="ABeeZee"/>
                <a:cs typeface="ABeeZee"/>
                <a:sym typeface="ABeeZee"/>
              </a:rPr>
              <a:t>Britain’s most common mental disorder: mixed anxiety and depression (7.8%) (NHS Digital, 2025).</a:t>
            </a:r>
          </a:p>
          <a:p>
            <a:pPr marL="576354" lvl="1" indent="-288178" algn="just" defTabSz="1877720">
              <a:lnSpc>
                <a:spcPts val="3735"/>
              </a:lnSpc>
              <a:buFont typeface="Arial"/>
              <a:buChar char="•"/>
            </a:pPr>
            <a:r>
              <a:rPr lang="en-US" sz="3600" dirty="0">
                <a:solidFill>
                  <a:srgbClr val="000000"/>
                </a:solidFill>
                <a:latin typeface="League Spartan"/>
                <a:ea typeface="ABeeZee"/>
                <a:cs typeface="ABeeZee"/>
                <a:sym typeface="ABeeZee"/>
              </a:rPr>
              <a:t>1 in 5 adults in England has anxiety or depression symptoms (a common mental health condition). </a:t>
            </a:r>
          </a:p>
          <a:p>
            <a:pPr marL="576354" lvl="1" indent="-288178" algn="just" defTabSz="1877720">
              <a:lnSpc>
                <a:spcPts val="3735"/>
              </a:lnSpc>
              <a:buFont typeface="Arial"/>
              <a:buChar char="•"/>
            </a:pPr>
            <a:r>
              <a:rPr lang="en-US" sz="3600" dirty="0">
                <a:solidFill>
                  <a:srgbClr val="000000"/>
                </a:solidFill>
                <a:latin typeface="League Spartan"/>
                <a:ea typeface="ABeeZee"/>
                <a:cs typeface="ABeeZee"/>
                <a:sym typeface="ABeeZee"/>
              </a:rPr>
              <a:t>≈7.5 % have generalised anxiety disorder; ≈3.8 % have a depressive episode. (NHS Digital, 2025)</a:t>
            </a:r>
          </a:p>
          <a:p>
            <a:pPr marL="576354" lvl="1" indent="-288178" algn="just" defTabSz="1877720">
              <a:lnSpc>
                <a:spcPts val="3735"/>
              </a:lnSpc>
              <a:buFont typeface="Arial"/>
              <a:buChar char="•"/>
            </a:pPr>
            <a:r>
              <a:rPr lang="en-US" sz="3600" dirty="0">
                <a:solidFill>
                  <a:srgbClr val="000000"/>
                </a:solidFill>
                <a:latin typeface="League Spartan"/>
                <a:ea typeface="ABeeZee"/>
                <a:cs typeface="ABeeZee"/>
                <a:sym typeface="ABeeZee"/>
              </a:rPr>
              <a:t> ≈25.8 % of young adults (16–24) have a common mental health condition (Mental Health Foundation, 2026). </a:t>
            </a:r>
          </a:p>
          <a:p>
            <a:pPr marL="576354" lvl="1" indent="-288178" algn="just" defTabSz="1877720">
              <a:lnSpc>
                <a:spcPts val="3735"/>
              </a:lnSpc>
              <a:buFont typeface="Arial"/>
              <a:buChar char="•"/>
            </a:pPr>
            <a:r>
              <a:rPr lang="en-US" sz="3600" dirty="0">
                <a:solidFill>
                  <a:srgbClr val="000000"/>
                </a:solidFill>
                <a:latin typeface="League Spartan"/>
                <a:ea typeface="ABeeZee"/>
                <a:cs typeface="ABeeZee"/>
                <a:sym typeface="ABeeZee"/>
              </a:rPr>
              <a:t>Rates have increased </a:t>
            </a:r>
            <a:r>
              <a:rPr lang="en-GB" sz="3600" dirty="0">
                <a:latin typeface="League Spartan"/>
              </a:rPr>
              <a:t>significantly </a:t>
            </a:r>
            <a:r>
              <a:rPr lang="en-US" sz="3600" dirty="0">
                <a:solidFill>
                  <a:srgbClr val="000000"/>
                </a:solidFill>
                <a:latin typeface="League Spartan"/>
                <a:ea typeface="ABeeZee"/>
                <a:cs typeface="ABeeZee"/>
                <a:sym typeface="ABeeZee"/>
              </a:rPr>
              <a:t>over time (from ~15.5 % in 1993 to ~22.6 % in 2023–24) (NHS Digital, 2025).</a:t>
            </a:r>
          </a:p>
          <a:p>
            <a:pPr algn="just" defTabSz="1877720">
              <a:lnSpc>
                <a:spcPts val="3961"/>
              </a:lnSpc>
            </a:pPr>
            <a:endParaRPr lang="en-US" sz="2667" dirty="0">
              <a:solidFill>
                <a:srgbClr val="000000"/>
              </a:solidFill>
              <a:latin typeface="ABeeZee"/>
              <a:ea typeface="ABeeZee"/>
              <a:cs typeface="ABeeZee"/>
              <a:sym typeface="ABeeZee"/>
            </a:endParaRPr>
          </a:p>
          <a:p>
            <a:pPr algn="just" defTabSz="1877720">
              <a:lnSpc>
                <a:spcPts val="3961"/>
              </a:lnSpc>
            </a:pPr>
            <a:endParaRPr lang="en-US" sz="2667" dirty="0">
              <a:solidFill>
                <a:srgbClr val="000000"/>
              </a:solidFill>
              <a:latin typeface="ABeeZee"/>
              <a:ea typeface="ABeeZee"/>
              <a:cs typeface="ABeeZee"/>
              <a:sym typeface="ABeeZee"/>
            </a:endParaRPr>
          </a:p>
        </p:txBody>
      </p:sp>
      <p:sp>
        <p:nvSpPr>
          <p:cNvPr id="62" name="TextBox 62"/>
          <p:cNvSpPr txBox="1"/>
          <p:nvPr/>
        </p:nvSpPr>
        <p:spPr>
          <a:xfrm>
            <a:off x="1474008" y="25758009"/>
            <a:ext cx="10442527" cy="8174867"/>
          </a:xfrm>
          <a:prstGeom prst="rect">
            <a:avLst/>
          </a:prstGeom>
        </p:spPr>
        <p:txBody>
          <a:bodyPr wrap="square" lIns="0" tIns="0" rIns="0" bIns="0" rtlCol="0" anchor="t">
            <a:spAutoFit/>
          </a:bodyPr>
          <a:lstStyle/>
          <a:p>
            <a:pPr defTabSz="1877720">
              <a:lnSpc>
                <a:spcPts val="3961"/>
              </a:lnSpc>
            </a:pPr>
            <a:r>
              <a:rPr lang="en-US" sz="4300" b="1" dirty="0">
                <a:solidFill>
                  <a:srgbClr val="31356E"/>
                </a:solidFill>
                <a:latin typeface="League Spartan"/>
                <a:ea typeface="ABeeZee Bold"/>
                <a:cs typeface="Arial" panose="020B0604020202020204" pitchFamily="34" charset="0"/>
                <a:sym typeface="ABeeZee Bold"/>
              </a:rPr>
              <a:t>Causes:</a:t>
            </a:r>
          </a:p>
          <a:p>
            <a:pPr marL="610912" lvl="1" indent="-305456" defTabSz="1877720">
              <a:lnSpc>
                <a:spcPts val="3961"/>
              </a:lnSpc>
              <a:buFont typeface="Arial"/>
              <a:buChar char="•"/>
            </a:pPr>
            <a:r>
              <a:rPr lang="en-US" sz="4300" dirty="0">
                <a:solidFill>
                  <a:srgbClr val="000000"/>
                </a:solidFill>
                <a:latin typeface="League Spartan"/>
                <a:ea typeface="ABeeZee"/>
                <a:cs typeface="Arial" panose="020B0604020202020204" pitchFamily="34" charset="0"/>
                <a:sym typeface="ABeeZee"/>
              </a:rPr>
              <a:t>Genetic and biological </a:t>
            </a:r>
            <a:r>
              <a:rPr lang="en-GB" sz="4300" dirty="0">
                <a:solidFill>
                  <a:srgbClr val="000000"/>
                </a:solidFill>
                <a:latin typeface="League Spartan"/>
                <a:ea typeface="ABeeZee"/>
                <a:cs typeface="Arial" panose="020B0604020202020204" pitchFamily="34" charset="0"/>
                <a:sym typeface="ABeeZee"/>
              </a:rPr>
              <a:t>vulnerability</a:t>
            </a:r>
            <a:r>
              <a:rPr lang="en-GB" sz="4300" dirty="0">
                <a:latin typeface="League Spartan"/>
              </a:rPr>
              <a:t> may increase risk.</a:t>
            </a:r>
            <a:r>
              <a:rPr lang="en-US" sz="4300" dirty="0">
                <a:solidFill>
                  <a:srgbClr val="000000"/>
                </a:solidFill>
                <a:latin typeface="League Spartan"/>
                <a:ea typeface="ABeeZee"/>
                <a:cs typeface="Arial" panose="020B0604020202020204" pitchFamily="34" charset="0"/>
                <a:sym typeface="ABeeZee"/>
              </a:rPr>
              <a:t> (Coombes et al., 2023). </a:t>
            </a:r>
          </a:p>
          <a:p>
            <a:pPr marL="610912" lvl="1" indent="-305456" defTabSz="1877720">
              <a:lnSpc>
                <a:spcPts val="3961"/>
              </a:lnSpc>
              <a:buFont typeface="Arial"/>
              <a:buChar char="•"/>
            </a:pPr>
            <a:r>
              <a:rPr lang="en-US" sz="4300" dirty="0">
                <a:solidFill>
                  <a:srgbClr val="000000"/>
                </a:solidFill>
                <a:latin typeface="League Spartan"/>
                <a:ea typeface="ABeeZee"/>
                <a:cs typeface="Arial" panose="020B0604020202020204" pitchFamily="34" charset="0"/>
                <a:sym typeface="ABeeZee"/>
              </a:rPr>
              <a:t>Stress, life events &amp; environmental pressures (Karaca et al., 2025), (Liu et al., 2026) and (Luo et al., 2026).</a:t>
            </a:r>
          </a:p>
          <a:p>
            <a:pPr marL="610912" lvl="1" indent="-305456" defTabSz="1877720">
              <a:lnSpc>
                <a:spcPts val="3961"/>
              </a:lnSpc>
              <a:buFont typeface="Arial"/>
              <a:buChar char="•"/>
            </a:pPr>
            <a:r>
              <a:rPr lang="en-US" sz="4300" dirty="0">
                <a:solidFill>
                  <a:srgbClr val="000000"/>
                </a:solidFill>
                <a:latin typeface="League Spartan"/>
                <a:ea typeface="ABeeZee"/>
                <a:cs typeface="Arial" panose="020B0604020202020204" pitchFamily="34" charset="0"/>
                <a:sym typeface="ABeeZee"/>
              </a:rPr>
              <a:t>Unhealthy lifestyle factors (poor sleep, inactivity, smoking) are associated with a higher risk (Wang et al., 2023). </a:t>
            </a:r>
          </a:p>
          <a:p>
            <a:pPr marL="610912" lvl="1" indent="-305456" defTabSz="1877720">
              <a:lnSpc>
                <a:spcPts val="3961"/>
              </a:lnSpc>
              <a:buFont typeface="Arial"/>
              <a:buChar char="•"/>
            </a:pPr>
            <a:r>
              <a:rPr lang="en-GB" sz="4300" dirty="0">
                <a:latin typeface="League Spartan"/>
              </a:rPr>
              <a:t>Demographic factors, including age, gender, and socioeconomic status, may influence symptom patterns </a:t>
            </a:r>
            <a:r>
              <a:rPr lang="en-US" sz="4300" dirty="0">
                <a:solidFill>
                  <a:srgbClr val="000000"/>
                </a:solidFill>
                <a:latin typeface="League Spartan"/>
                <a:ea typeface="ABeeZee"/>
                <a:cs typeface="Arial" panose="020B0604020202020204" pitchFamily="34" charset="0"/>
                <a:sym typeface="ABeeZee"/>
              </a:rPr>
              <a:t>(Bradshaw et al., 2026). </a:t>
            </a:r>
          </a:p>
          <a:p>
            <a:pPr defTabSz="1877720">
              <a:lnSpc>
                <a:spcPts val="3961"/>
              </a:lnSpc>
            </a:pPr>
            <a:endParaRPr lang="en-US" sz="2828" dirty="0">
              <a:solidFill>
                <a:srgbClr val="000000"/>
              </a:solidFill>
              <a:latin typeface="ABeeZee"/>
              <a:ea typeface="ABeeZee"/>
              <a:cs typeface="ABeeZee"/>
              <a:sym typeface="ABeeZee"/>
            </a:endParaRPr>
          </a:p>
          <a:p>
            <a:pPr defTabSz="1877720">
              <a:lnSpc>
                <a:spcPts val="3961"/>
              </a:lnSpc>
            </a:pPr>
            <a:endParaRPr lang="en-US" sz="2828" dirty="0">
              <a:solidFill>
                <a:srgbClr val="000000"/>
              </a:solidFill>
              <a:latin typeface="ABeeZee"/>
              <a:ea typeface="ABeeZee"/>
              <a:cs typeface="ABeeZee"/>
              <a:sym typeface="ABeeZee"/>
            </a:endParaRPr>
          </a:p>
          <a:p>
            <a:pPr defTabSz="1877720">
              <a:lnSpc>
                <a:spcPts val="3961"/>
              </a:lnSpc>
            </a:pPr>
            <a:endParaRPr lang="en-US" sz="2828" dirty="0">
              <a:solidFill>
                <a:srgbClr val="000000"/>
              </a:solidFill>
              <a:latin typeface="ABeeZee"/>
              <a:ea typeface="ABeeZee"/>
              <a:cs typeface="ABeeZee"/>
              <a:sym typeface="ABeeZee"/>
            </a:endParaRPr>
          </a:p>
          <a:p>
            <a:pPr defTabSz="1877720">
              <a:lnSpc>
                <a:spcPts val="3961"/>
              </a:lnSpc>
            </a:pPr>
            <a:endParaRPr lang="en-US" sz="2828" dirty="0">
              <a:solidFill>
                <a:srgbClr val="000000"/>
              </a:solidFill>
              <a:latin typeface="ABeeZee"/>
              <a:ea typeface="ABeeZee"/>
              <a:cs typeface="ABeeZee"/>
              <a:sym typeface="ABeeZee"/>
            </a:endParaRPr>
          </a:p>
        </p:txBody>
      </p:sp>
      <p:sp>
        <p:nvSpPr>
          <p:cNvPr id="63" name="TextBox 63"/>
          <p:cNvSpPr txBox="1"/>
          <p:nvPr/>
        </p:nvSpPr>
        <p:spPr>
          <a:xfrm>
            <a:off x="13635231" y="21173672"/>
            <a:ext cx="9278461" cy="12853390"/>
          </a:xfrm>
          <a:prstGeom prst="rect">
            <a:avLst/>
          </a:prstGeom>
        </p:spPr>
        <p:txBody>
          <a:bodyPr lIns="0" tIns="0" rIns="0" bIns="0" rtlCol="0" anchor="t">
            <a:spAutoFit/>
          </a:bodyPr>
          <a:lstStyle/>
          <a:p>
            <a:pPr defTabSz="1877720">
              <a:lnSpc>
                <a:spcPts val="3682"/>
              </a:lnSpc>
            </a:pPr>
            <a:r>
              <a:rPr lang="en-US" sz="3600" b="1" dirty="0">
                <a:solidFill>
                  <a:srgbClr val="31356E"/>
                </a:solidFill>
                <a:latin typeface="League Spartan"/>
                <a:ea typeface="ABeeZee Bold"/>
                <a:cs typeface="Arial" panose="020B0604020202020204" pitchFamily="34" charset="0"/>
                <a:sym typeface="ABeeZee Bold"/>
              </a:rPr>
              <a:t>Symptoms</a:t>
            </a:r>
            <a:r>
              <a:rPr lang="en-US" sz="3600" dirty="0">
                <a:solidFill>
                  <a:srgbClr val="31356E"/>
                </a:solidFill>
                <a:latin typeface="League Spartan"/>
                <a:ea typeface="ABeeZee Bold"/>
                <a:cs typeface="Arial" panose="020B0604020202020204" pitchFamily="34" charset="0"/>
                <a:sym typeface="ABeeZee Bold"/>
              </a:rPr>
              <a:t>:</a:t>
            </a:r>
          </a:p>
          <a:p>
            <a:pPr marL="567848" lvl="1" indent="-283925" defTabSz="1877720">
              <a:lnSpc>
                <a:spcPts val="3682"/>
              </a:lnSpc>
              <a:buFont typeface="Arial"/>
              <a:buChar char="•"/>
            </a:pPr>
            <a:r>
              <a:rPr lang="en-US" sz="3600" dirty="0">
                <a:solidFill>
                  <a:srgbClr val="000000"/>
                </a:solidFill>
                <a:latin typeface="League Spartan"/>
                <a:ea typeface="ABeeZee"/>
                <a:cs typeface="Arial" panose="020B0604020202020204" pitchFamily="34" charset="0"/>
                <a:sym typeface="ABeeZee"/>
              </a:rPr>
              <a:t>Persistent low mood</a:t>
            </a:r>
          </a:p>
          <a:p>
            <a:pPr marL="567848" lvl="1" indent="-283925" defTabSz="1877720">
              <a:lnSpc>
                <a:spcPts val="3682"/>
              </a:lnSpc>
              <a:buFont typeface="Arial"/>
              <a:buChar char="•"/>
            </a:pPr>
            <a:r>
              <a:rPr lang="en-US" sz="3600" dirty="0">
                <a:solidFill>
                  <a:srgbClr val="000000"/>
                </a:solidFill>
                <a:latin typeface="League Spartan"/>
                <a:ea typeface="ABeeZee"/>
                <a:cs typeface="Arial" panose="020B0604020202020204" pitchFamily="34" charset="0"/>
                <a:sym typeface="ABeeZee"/>
              </a:rPr>
              <a:t>Uncontrollable worry / excessive worrying</a:t>
            </a:r>
          </a:p>
          <a:p>
            <a:pPr marL="567848" lvl="1" indent="-283925" defTabSz="1877720">
              <a:lnSpc>
                <a:spcPts val="3682"/>
              </a:lnSpc>
              <a:buFont typeface="Arial"/>
              <a:buChar char="•"/>
            </a:pPr>
            <a:r>
              <a:rPr lang="en-US" sz="3600" dirty="0">
                <a:solidFill>
                  <a:srgbClr val="000000"/>
                </a:solidFill>
                <a:latin typeface="League Spartan"/>
                <a:ea typeface="ABeeZee"/>
                <a:cs typeface="Arial" panose="020B0604020202020204" pitchFamily="34" charset="0"/>
                <a:sym typeface="ABeeZee"/>
              </a:rPr>
              <a:t>Restlessness or inability to relax</a:t>
            </a:r>
          </a:p>
          <a:p>
            <a:pPr marL="567848" lvl="1" indent="-283925" defTabSz="1877720">
              <a:lnSpc>
                <a:spcPts val="3682"/>
              </a:lnSpc>
              <a:buFont typeface="Arial"/>
              <a:buChar char="•"/>
            </a:pPr>
            <a:r>
              <a:rPr lang="en-US" sz="3600" dirty="0">
                <a:solidFill>
                  <a:srgbClr val="000000"/>
                </a:solidFill>
                <a:latin typeface="League Spartan"/>
                <a:ea typeface="ABeeZee"/>
                <a:cs typeface="Arial" panose="020B0604020202020204" pitchFamily="34" charset="0"/>
                <a:sym typeface="ABeeZee"/>
              </a:rPr>
              <a:t>Sleep difficulties and fatigue</a:t>
            </a:r>
          </a:p>
          <a:p>
            <a:pPr marL="567848" lvl="1" indent="-283925" defTabSz="1877720">
              <a:lnSpc>
                <a:spcPts val="3682"/>
              </a:lnSpc>
              <a:buFont typeface="Arial"/>
              <a:buChar char="•"/>
            </a:pPr>
            <a:r>
              <a:rPr lang="en-US" sz="3600" dirty="0">
                <a:solidFill>
                  <a:srgbClr val="000000"/>
                </a:solidFill>
                <a:latin typeface="League Spartan"/>
                <a:ea typeface="ABeeZee"/>
                <a:cs typeface="Arial" panose="020B0604020202020204" pitchFamily="34" charset="0"/>
                <a:sym typeface="ABeeZee"/>
              </a:rPr>
              <a:t>Motor disturbance and irritability (Cai et al., 2024)</a:t>
            </a:r>
          </a:p>
          <a:p>
            <a:pPr marL="567848" lvl="1" indent="-283925" defTabSz="1877720">
              <a:lnSpc>
                <a:spcPts val="3682"/>
              </a:lnSpc>
              <a:buFont typeface="Arial"/>
              <a:buChar char="•"/>
            </a:pPr>
            <a:r>
              <a:rPr lang="en-US" sz="3600" dirty="0">
                <a:solidFill>
                  <a:srgbClr val="000000"/>
                </a:solidFill>
                <a:latin typeface="League Spartan"/>
                <a:ea typeface="ABeeZee"/>
                <a:cs typeface="Arial" panose="020B0604020202020204" pitchFamily="34" charset="0"/>
                <a:sym typeface="ABeeZee"/>
              </a:rPr>
              <a:t>In children and adolescents, loneliness, feeling unloved, worries, depressed mood, school fears, and suicidal thoughts (Sánchez Hernández et al., 2023).</a:t>
            </a:r>
          </a:p>
          <a:p>
            <a:pPr defTabSz="1877720">
              <a:lnSpc>
                <a:spcPts val="3682"/>
              </a:lnSpc>
            </a:pPr>
            <a:endParaRPr lang="en-US" sz="3600" dirty="0">
              <a:solidFill>
                <a:srgbClr val="000000"/>
              </a:solidFill>
              <a:latin typeface="League Spartan"/>
              <a:ea typeface="ABeeZee"/>
              <a:cs typeface="Arial" panose="020B0604020202020204" pitchFamily="34" charset="0"/>
              <a:sym typeface="ABeeZee"/>
            </a:endParaRPr>
          </a:p>
          <a:p>
            <a:pPr defTabSz="1877720">
              <a:lnSpc>
                <a:spcPts val="3682"/>
              </a:lnSpc>
            </a:pPr>
            <a:r>
              <a:rPr lang="en-US" sz="3600" b="1" dirty="0">
                <a:solidFill>
                  <a:srgbClr val="31356E"/>
                </a:solidFill>
                <a:latin typeface="League Spartan"/>
                <a:ea typeface="ABeeZee Bold"/>
                <a:cs typeface="Arial" panose="020B0604020202020204" pitchFamily="34" charset="0"/>
                <a:sym typeface="ABeeZee Bold"/>
              </a:rPr>
              <a:t>Diagnosis </a:t>
            </a:r>
            <a:r>
              <a:rPr lang="en-US" sz="3600" dirty="0">
                <a:solidFill>
                  <a:srgbClr val="31356E"/>
                </a:solidFill>
                <a:latin typeface="League Spartan"/>
                <a:ea typeface="ABeeZee Bold"/>
                <a:cs typeface="Arial" panose="020B0604020202020204" pitchFamily="34" charset="0"/>
                <a:sym typeface="ABeeZee Bold"/>
              </a:rPr>
              <a:t>Criteria (ICD-11 - WHO, 2024):</a:t>
            </a:r>
          </a:p>
          <a:p>
            <a:pPr defTabSz="1877720">
              <a:lnSpc>
                <a:spcPts val="2939"/>
              </a:lnSpc>
            </a:pPr>
            <a:r>
              <a:rPr lang="en-US" sz="3600" dirty="0">
                <a:solidFill>
                  <a:srgbClr val="CE961D"/>
                </a:solidFill>
                <a:latin typeface="League Spartan"/>
                <a:ea typeface="ABeeZee Bold"/>
                <a:cs typeface="Arial" panose="020B0604020202020204" pitchFamily="34" charset="0"/>
                <a:sym typeface="ABeeZee Bold"/>
              </a:rPr>
              <a:t>Step 1:</a:t>
            </a:r>
            <a:r>
              <a:rPr lang="en-US" sz="3600" dirty="0">
                <a:solidFill>
                  <a:srgbClr val="000000"/>
                </a:solidFill>
                <a:latin typeface="League Spartan"/>
                <a:ea typeface="ABeeZee"/>
                <a:cs typeface="Arial" panose="020B0604020202020204" pitchFamily="34" charset="0"/>
                <a:sym typeface="ABeeZee"/>
              </a:rPr>
              <a:t> Anxiety + depressive symptoms present together</a:t>
            </a:r>
          </a:p>
          <a:p>
            <a:pPr defTabSz="1877720">
              <a:lnSpc>
                <a:spcPts val="2939"/>
              </a:lnSpc>
            </a:pPr>
            <a:r>
              <a:rPr lang="en-US" sz="3600" dirty="0">
                <a:solidFill>
                  <a:srgbClr val="000000"/>
                </a:solidFill>
                <a:latin typeface="League Spartan"/>
                <a:ea typeface="ABeeZee"/>
                <a:cs typeface="Arial" panose="020B0604020202020204" pitchFamily="34" charset="0"/>
                <a:sym typeface="ABeeZee"/>
              </a:rPr>
              <a:t> ⬇</a:t>
            </a:r>
          </a:p>
          <a:p>
            <a:pPr defTabSz="1877720">
              <a:lnSpc>
                <a:spcPts val="2939"/>
              </a:lnSpc>
            </a:pPr>
            <a:r>
              <a:rPr lang="en-US" sz="3600" dirty="0">
                <a:solidFill>
                  <a:srgbClr val="CE961D"/>
                </a:solidFill>
                <a:latin typeface="League Spartan"/>
                <a:ea typeface="ABeeZee Bold"/>
                <a:cs typeface="Arial" panose="020B0604020202020204" pitchFamily="34" charset="0"/>
                <a:sym typeface="ABeeZee Bold"/>
              </a:rPr>
              <a:t>Step 2: </a:t>
            </a:r>
            <a:r>
              <a:rPr lang="en-US" sz="3600" dirty="0">
                <a:solidFill>
                  <a:srgbClr val="000000"/>
                </a:solidFill>
                <a:latin typeface="League Spartan"/>
                <a:ea typeface="ABeeZee"/>
                <a:cs typeface="Arial" panose="020B0604020202020204" pitchFamily="34" charset="0"/>
                <a:sym typeface="ABeeZee"/>
              </a:rPr>
              <a:t>Symptoms persist for at last two weeks</a:t>
            </a:r>
          </a:p>
          <a:p>
            <a:pPr defTabSz="1877720">
              <a:lnSpc>
                <a:spcPts val="2939"/>
              </a:lnSpc>
            </a:pPr>
            <a:r>
              <a:rPr lang="en-US" sz="3600" dirty="0">
                <a:solidFill>
                  <a:srgbClr val="000000"/>
                </a:solidFill>
                <a:latin typeface="League Spartan"/>
                <a:ea typeface="ABeeZee"/>
                <a:cs typeface="Arial" panose="020B0604020202020204" pitchFamily="34" charset="0"/>
                <a:sym typeface="ABeeZee"/>
              </a:rPr>
              <a:t> ⬇</a:t>
            </a:r>
          </a:p>
          <a:p>
            <a:pPr defTabSz="1877720">
              <a:lnSpc>
                <a:spcPts val="2939"/>
              </a:lnSpc>
            </a:pPr>
            <a:r>
              <a:rPr lang="en-US" sz="3600" dirty="0">
                <a:solidFill>
                  <a:srgbClr val="CE961D"/>
                </a:solidFill>
                <a:latin typeface="League Spartan"/>
                <a:ea typeface="ABeeZee Bold"/>
                <a:cs typeface="Arial" panose="020B0604020202020204" pitchFamily="34" charset="0"/>
                <a:sym typeface="ABeeZee Bold"/>
              </a:rPr>
              <a:t>Step 3:</a:t>
            </a:r>
            <a:r>
              <a:rPr lang="en-US" sz="3600" dirty="0">
                <a:solidFill>
                  <a:srgbClr val="000000"/>
                </a:solidFill>
                <a:latin typeface="League Spartan"/>
                <a:ea typeface="ABeeZee"/>
                <a:cs typeface="Arial" panose="020B0604020202020204" pitchFamily="34" charset="0"/>
                <a:sym typeface="ABeeZee"/>
              </a:rPr>
              <a:t> Neither anxiety nor depression alone meets full diagnostic criteria</a:t>
            </a:r>
          </a:p>
          <a:p>
            <a:pPr defTabSz="1877720">
              <a:lnSpc>
                <a:spcPts val="2939"/>
              </a:lnSpc>
            </a:pPr>
            <a:r>
              <a:rPr lang="en-US" sz="3600" dirty="0">
                <a:solidFill>
                  <a:srgbClr val="000000"/>
                </a:solidFill>
                <a:latin typeface="League Spartan"/>
                <a:ea typeface="ABeeZee"/>
                <a:cs typeface="Arial" panose="020B0604020202020204" pitchFamily="34" charset="0"/>
                <a:sym typeface="ABeeZee"/>
              </a:rPr>
              <a:t> ⬇</a:t>
            </a:r>
          </a:p>
          <a:p>
            <a:pPr defTabSz="1877720">
              <a:lnSpc>
                <a:spcPts val="2939"/>
              </a:lnSpc>
            </a:pPr>
            <a:r>
              <a:rPr lang="en-US" sz="3600" dirty="0">
                <a:solidFill>
                  <a:srgbClr val="CE961D"/>
                </a:solidFill>
                <a:latin typeface="League Spartan"/>
                <a:ea typeface="ABeeZee Bold"/>
                <a:cs typeface="Arial" panose="020B0604020202020204" pitchFamily="34" charset="0"/>
                <a:sym typeface="ABeeZee Bold"/>
              </a:rPr>
              <a:t>Step 4:</a:t>
            </a:r>
            <a:r>
              <a:rPr lang="en-US" sz="3600" dirty="0">
                <a:solidFill>
                  <a:srgbClr val="000000"/>
                </a:solidFill>
                <a:latin typeface="League Spartan"/>
                <a:ea typeface="ABeeZee"/>
                <a:cs typeface="Arial" panose="020B0604020202020204" pitchFamily="34" charset="0"/>
                <a:sym typeface="ABeeZee"/>
              </a:rPr>
              <a:t> Significant distress or impairment in daily functioning</a:t>
            </a:r>
          </a:p>
          <a:p>
            <a:pPr defTabSz="1877720">
              <a:lnSpc>
                <a:spcPts val="2939"/>
              </a:lnSpc>
            </a:pPr>
            <a:r>
              <a:rPr lang="en-US" sz="3600" dirty="0">
                <a:solidFill>
                  <a:srgbClr val="000000"/>
                </a:solidFill>
                <a:latin typeface="League Spartan"/>
                <a:ea typeface="ABeeZee"/>
                <a:cs typeface="Arial" panose="020B0604020202020204" pitchFamily="34" charset="0"/>
                <a:sym typeface="ABeeZee"/>
              </a:rPr>
              <a:t> ⬇</a:t>
            </a:r>
          </a:p>
          <a:p>
            <a:pPr defTabSz="1877720">
              <a:lnSpc>
                <a:spcPts val="2939"/>
              </a:lnSpc>
            </a:pPr>
            <a:r>
              <a:rPr lang="en-US" sz="3600" dirty="0">
                <a:solidFill>
                  <a:srgbClr val="CE961D"/>
                </a:solidFill>
                <a:latin typeface="League Spartan"/>
                <a:ea typeface="ABeeZee Bold"/>
                <a:cs typeface="Arial" panose="020B0604020202020204" pitchFamily="34" charset="0"/>
                <a:sym typeface="ABeeZee Bold"/>
              </a:rPr>
              <a:t>Diagnosis:</a:t>
            </a:r>
            <a:r>
              <a:rPr lang="en-US" sz="3600" dirty="0">
                <a:solidFill>
                  <a:srgbClr val="000000"/>
                </a:solidFill>
                <a:latin typeface="League Spartan"/>
                <a:ea typeface="ABeeZee"/>
                <a:cs typeface="Arial" panose="020B0604020202020204" pitchFamily="34" charset="0"/>
                <a:sym typeface="ABeeZee"/>
              </a:rPr>
              <a:t> Mixed Anxiety–Depressive Disorder (MADD</a:t>
            </a:r>
            <a:r>
              <a:rPr lang="en-US" sz="3600" dirty="0">
                <a:solidFill>
                  <a:srgbClr val="31356E"/>
                </a:solidFill>
                <a:latin typeface="League Spartan"/>
                <a:ea typeface="ABeeZee Bold"/>
                <a:cs typeface="Arial" panose="020B0604020202020204" pitchFamily="34" charset="0"/>
                <a:sym typeface="ABeeZee Bold"/>
              </a:rPr>
              <a:t>)</a:t>
            </a:r>
          </a:p>
          <a:p>
            <a:pPr defTabSz="1877720">
              <a:lnSpc>
                <a:spcPts val="3682"/>
              </a:lnSpc>
            </a:pPr>
            <a:endParaRPr lang="en-US" sz="2099" dirty="0">
              <a:solidFill>
                <a:srgbClr val="31356E"/>
              </a:solidFill>
              <a:latin typeface="ABeeZee Bold"/>
              <a:ea typeface="ABeeZee Bold"/>
              <a:cs typeface="ABeeZee Bold"/>
              <a:sym typeface="ABeeZee Bold"/>
            </a:endParaRPr>
          </a:p>
          <a:p>
            <a:pPr defTabSz="1877720">
              <a:lnSpc>
                <a:spcPts val="3682"/>
              </a:lnSpc>
            </a:pPr>
            <a:endParaRPr lang="en-US" sz="2099" dirty="0">
              <a:solidFill>
                <a:srgbClr val="31356E"/>
              </a:solidFill>
              <a:latin typeface="ABeeZee Bold"/>
              <a:ea typeface="ABeeZee Bold"/>
              <a:cs typeface="ABeeZee Bold"/>
              <a:sym typeface="ABeeZee Bold"/>
            </a:endParaRPr>
          </a:p>
          <a:p>
            <a:pPr defTabSz="1877720">
              <a:lnSpc>
                <a:spcPts val="3682"/>
              </a:lnSpc>
            </a:pPr>
            <a:endParaRPr lang="en-US" sz="2099" dirty="0">
              <a:solidFill>
                <a:srgbClr val="31356E"/>
              </a:solidFill>
              <a:latin typeface="ABeeZee Bold"/>
              <a:ea typeface="ABeeZee Bold"/>
              <a:cs typeface="ABeeZee Bold"/>
              <a:sym typeface="ABeeZee Bold"/>
            </a:endParaRPr>
          </a:p>
          <a:p>
            <a:pPr defTabSz="1877720">
              <a:lnSpc>
                <a:spcPts val="3682"/>
              </a:lnSpc>
            </a:pPr>
            <a:endParaRPr lang="en-US" sz="2099" dirty="0">
              <a:solidFill>
                <a:srgbClr val="31356E"/>
              </a:solidFill>
              <a:latin typeface="ABeeZee Bold"/>
              <a:ea typeface="ABeeZee Bold"/>
              <a:cs typeface="ABeeZee Bold"/>
              <a:sym typeface="ABeeZee Bold"/>
            </a:endParaRPr>
          </a:p>
        </p:txBody>
      </p:sp>
      <p:sp>
        <p:nvSpPr>
          <p:cNvPr id="64" name="TextBox 64"/>
          <p:cNvSpPr txBox="1"/>
          <p:nvPr/>
        </p:nvSpPr>
        <p:spPr>
          <a:xfrm>
            <a:off x="29646157" y="20227895"/>
            <a:ext cx="13281322" cy="2913555"/>
          </a:xfrm>
          <a:prstGeom prst="rect">
            <a:avLst/>
          </a:prstGeom>
        </p:spPr>
        <p:txBody>
          <a:bodyPr lIns="0" tIns="0" rIns="0" bIns="0" rtlCol="0" anchor="t">
            <a:spAutoFit/>
          </a:bodyPr>
          <a:lstStyle/>
          <a:p>
            <a:pPr algn="just" defTabSz="1877720">
              <a:lnSpc>
                <a:spcPts val="4612"/>
              </a:lnSpc>
              <a:spcBef>
                <a:spcPct val="0"/>
              </a:spcBef>
            </a:pPr>
            <a:r>
              <a:rPr lang="en-US" sz="3600" dirty="0">
                <a:solidFill>
                  <a:srgbClr val="000000"/>
                </a:solidFill>
                <a:latin typeface="League Spartan"/>
                <a:ea typeface="ABeeZee"/>
                <a:cs typeface="ABeeZee"/>
                <a:sym typeface="ABeeZee"/>
              </a:rPr>
              <a:t>1. Improve Early Detection and Screening (WHO, 2022).</a:t>
            </a:r>
          </a:p>
          <a:p>
            <a:pPr algn="just" defTabSz="1877720">
              <a:lnSpc>
                <a:spcPts val="4612"/>
              </a:lnSpc>
              <a:spcBef>
                <a:spcPct val="0"/>
              </a:spcBef>
            </a:pPr>
            <a:r>
              <a:rPr lang="en-US" sz="3600" dirty="0">
                <a:solidFill>
                  <a:srgbClr val="000000"/>
                </a:solidFill>
                <a:latin typeface="League Spartan"/>
                <a:ea typeface="ABeeZee"/>
                <a:cs typeface="ABeeZee"/>
                <a:sym typeface="ABeeZee"/>
              </a:rPr>
              <a:t>2. Increase Access to Mental Health Services (NICE, 2022).</a:t>
            </a:r>
          </a:p>
          <a:p>
            <a:pPr algn="just" defTabSz="1877720">
              <a:lnSpc>
                <a:spcPts val="4612"/>
              </a:lnSpc>
              <a:spcBef>
                <a:spcPct val="0"/>
              </a:spcBef>
            </a:pPr>
            <a:r>
              <a:rPr lang="en-US" sz="3600" dirty="0">
                <a:solidFill>
                  <a:srgbClr val="000000"/>
                </a:solidFill>
                <a:latin typeface="League Spartan"/>
                <a:ea typeface="ABeeZee"/>
                <a:cs typeface="ABeeZee"/>
                <a:sym typeface="ABeeZee"/>
              </a:rPr>
              <a:t>3. Promote Integrated Treatment Approaches (Yu et al., 2025).</a:t>
            </a:r>
          </a:p>
          <a:p>
            <a:pPr algn="just" defTabSz="1877720">
              <a:lnSpc>
                <a:spcPts val="4612"/>
              </a:lnSpc>
              <a:spcBef>
                <a:spcPct val="0"/>
              </a:spcBef>
            </a:pPr>
            <a:r>
              <a:rPr lang="en-US" sz="3600" dirty="0">
                <a:solidFill>
                  <a:srgbClr val="000000"/>
                </a:solidFill>
                <a:latin typeface="League Spartan"/>
                <a:ea typeface="ABeeZee"/>
                <a:cs typeface="ABeeZee"/>
                <a:sym typeface="ABeeZee"/>
              </a:rPr>
              <a:t>4. Reduce Mental Health Stigma (WHO, 2022).</a:t>
            </a:r>
          </a:p>
          <a:p>
            <a:pPr algn="just" defTabSz="1877720">
              <a:lnSpc>
                <a:spcPts val="4612"/>
              </a:lnSpc>
              <a:spcBef>
                <a:spcPct val="0"/>
              </a:spcBef>
            </a:pPr>
            <a:r>
              <a:rPr lang="en-US" sz="3600" dirty="0">
                <a:solidFill>
                  <a:srgbClr val="000000"/>
                </a:solidFill>
                <a:latin typeface="League Spartan"/>
                <a:ea typeface="ABeeZee"/>
                <a:cs typeface="ABeeZee"/>
                <a:sym typeface="ABeeZee"/>
              </a:rPr>
              <a:t>5.Strengthen Mental Health Education and Training (WHO, 2022).</a:t>
            </a:r>
          </a:p>
        </p:txBody>
      </p:sp>
      <p:sp>
        <p:nvSpPr>
          <p:cNvPr id="65" name="TextBox 65"/>
          <p:cNvSpPr txBox="1"/>
          <p:nvPr/>
        </p:nvSpPr>
        <p:spPr>
          <a:xfrm>
            <a:off x="29275571" y="29896521"/>
            <a:ext cx="13897147" cy="1567096"/>
          </a:xfrm>
          <a:prstGeom prst="rect">
            <a:avLst/>
          </a:prstGeom>
        </p:spPr>
        <p:txBody>
          <a:bodyPr lIns="0" tIns="0" rIns="0" bIns="0" rtlCol="0" anchor="t">
            <a:spAutoFit/>
          </a:bodyPr>
          <a:lstStyle/>
          <a:p>
            <a:pPr algn="ctr" defTabSz="1877720">
              <a:lnSpc>
                <a:spcPts val="6337"/>
              </a:lnSpc>
              <a:spcBef>
                <a:spcPct val="0"/>
              </a:spcBef>
            </a:pPr>
            <a:r>
              <a:rPr lang="en-US" sz="4800" b="1" dirty="0">
                <a:solidFill>
                  <a:srgbClr val="CE961D"/>
                </a:solidFill>
                <a:latin typeface="League Spartan"/>
                <a:ea typeface="League Spartan"/>
                <a:cs typeface="League Spartan"/>
                <a:sym typeface="League Spartan"/>
              </a:rPr>
              <a:t>Early detection + integrated care = better mental health for all.</a:t>
            </a:r>
          </a:p>
        </p:txBody>
      </p:sp>
      <p:sp>
        <p:nvSpPr>
          <p:cNvPr id="66" name="TextBox 66"/>
          <p:cNvSpPr txBox="1"/>
          <p:nvPr/>
        </p:nvSpPr>
        <p:spPr>
          <a:xfrm>
            <a:off x="29619701" y="25094302"/>
            <a:ext cx="13208889" cy="3120213"/>
          </a:xfrm>
          <a:prstGeom prst="rect">
            <a:avLst/>
          </a:prstGeom>
        </p:spPr>
        <p:txBody>
          <a:bodyPr lIns="0" tIns="0" rIns="0" bIns="0" rtlCol="0" anchor="t">
            <a:spAutoFit/>
          </a:bodyPr>
          <a:lstStyle/>
          <a:p>
            <a:pPr algn="just" defTabSz="1877720">
              <a:lnSpc>
                <a:spcPts val="4930"/>
              </a:lnSpc>
              <a:spcBef>
                <a:spcPct val="0"/>
              </a:spcBef>
            </a:pPr>
            <a:r>
              <a:rPr lang="en-US" sz="4000" dirty="0">
                <a:solidFill>
                  <a:srgbClr val="000000"/>
                </a:solidFill>
                <a:latin typeface="League Spartan"/>
                <a:ea typeface="ABeeZee"/>
                <a:cs typeface="ABeeZee"/>
                <a:sym typeface="ABeeZee"/>
              </a:rPr>
              <a:t>Mixed anxiety and depression is now recognized as a single disorder in ICD-11, allowing for more appropriate and effective treatments. </a:t>
            </a:r>
            <a:r>
              <a:rPr lang="en-GB" sz="4000" dirty="0">
                <a:latin typeface="League Spartan"/>
              </a:rPr>
              <a:t>Early detection, integrated treatment approaches, and improved access to mental health services are essential for improving outcomes.</a:t>
            </a:r>
            <a:endParaRPr lang="en-US" sz="4000" dirty="0">
              <a:solidFill>
                <a:srgbClr val="000000"/>
              </a:solidFill>
              <a:latin typeface="League Spartan"/>
              <a:ea typeface="ABeeZee"/>
              <a:cs typeface="ABeeZee"/>
              <a:sym typeface="ABeeZee"/>
            </a:endParaRPr>
          </a:p>
        </p:txBody>
      </p:sp>
      <p:sp>
        <p:nvSpPr>
          <p:cNvPr id="69" name="Oval 68">
            <a:extLst>
              <a:ext uri="{FF2B5EF4-FFF2-40B4-BE49-F238E27FC236}">
                <a16:creationId xmlns:a16="http://schemas.microsoft.com/office/drawing/2014/main" id="{14C9F11A-BDBB-98F1-31BB-20A92C5E9866}"/>
              </a:ext>
            </a:extLst>
          </p:cNvPr>
          <p:cNvSpPr/>
          <p:nvPr/>
        </p:nvSpPr>
        <p:spPr>
          <a:xfrm>
            <a:off x="-3325862" y="101089"/>
            <a:ext cx="6384058" cy="4933041"/>
          </a:xfrm>
          <a:prstGeom prst="ellipse">
            <a:avLst/>
          </a:prstGeom>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0" name="Oval 69">
            <a:extLst>
              <a:ext uri="{FF2B5EF4-FFF2-40B4-BE49-F238E27FC236}">
                <a16:creationId xmlns:a16="http://schemas.microsoft.com/office/drawing/2014/main" id="{2006D399-EBD3-46D3-CD00-81B4FB4F586D}"/>
              </a:ext>
            </a:extLst>
          </p:cNvPr>
          <p:cNvSpPr/>
          <p:nvPr/>
        </p:nvSpPr>
        <p:spPr>
          <a:xfrm>
            <a:off x="-2356311" y="208309"/>
            <a:ext cx="6384058" cy="4933041"/>
          </a:xfrm>
          <a:prstGeom prst="ellipse">
            <a:avLst/>
          </a:prstGeom>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1" name="Oval 70">
            <a:extLst>
              <a:ext uri="{FF2B5EF4-FFF2-40B4-BE49-F238E27FC236}">
                <a16:creationId xmlns:a16="http://schemas.microsoft.com/office/drawing/2014/main" id="{2692D9EE-8B95-BDB7-EA42-80BFB97CF042}"/>
              </a:ext>
            </a:extLst>
          </p:cNvPr>
          <p:cNvSpPr/>
          <p:nvPr/>
        </p:nvSpPr>
        <p:spPr>
          <a:xfrm>
            <a:off x="-4584987" y="134282"/>
            <a:ext cx="6384058" cy="4933041"/>
          </a:xfrm>
          <a:prstGeom prst="ellipse">
            <a:avLst/>
          </a:prstGeom>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2" name="Oval 71">
            <a:extLst>
              <a:ext uri="{FF2B5EF4-FFF2-40B4-BE49-F238E27FC236}">
                <a16:creationId xmlns:a16="http://schemas.microsoft.com/office/drawing/2014/main" id="{31296347-38AB-40F9-541C-3EEB67D7D664}"/>
              </a:ext>
            </a:extLst>
          </p:cNvPr>
          <p:cNvSpPr/>
          <p:nvPr/>
        </p:nvSpPr>
        <p:spPr>
          <a:xfrm>
            <a:off x="-1482777" y="134282"/>
            <a:ext cx="6384058" cy="4933041"/>
          </a:xfrm>
          <a:prstGeom prst="ellipse">
            <a:avLst/>
          </a:prstGeom>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3" name="Oval 72">
            <a:extLst>
              <a:ext uri="{FF2B5EF4-FFF2-40B4-BE49-F238E27FC236}">
                <a16:creationId xmlns:a16="http://schemas.microsoft.com/office/drawing/2014/main" id="{19E5F9B1-3391-C179-DE08-97A009E284EC}"/>
              </a:ext>
            </a:extLst>
          </p:cNvPr>
          <p:cNvSpPr/>
          <p:nvPr/>
        </p:nvSpPr>
        <p:spPr>
          <a:xfrm>
            <a:off x="39954647" y="169744"/>
            <a:ext cx="6384058" cy="4933041"/>
          </a:xfrm>
          <a:prstGeom prst="ellipse">
            <a:avLst/>
          </a:prstGeom>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5" name="Oval 74">
            <a:extLst>
              <a:ext uri="{FF2B5EF4-FFF2-40B4-BE49-F238E27FC236}">
                <a16:creationId xmlns:a16="http://schemas.microsoft.com/office/drawing/2014/main" id="{A1BF2C85-BD76-0791-AFC2-99EB9C31CC76}"/>
              </a:ext>
            </a:extLst>
          </p:cNvPr>
          <p:cNvSpPr/>
          <p:nvPr/>
        </p:nvSpPr>
        <p:spPr>
          <a:xfrm>
            <a:off x="41763427" y="49950"/>
            <a:ext cx="6384058" cy="4933041"/>
          </a:xfrm>
          <a:prstGeom prst="ellipse">
            <a:avLst/>
          </a:prstGeom>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6" name="Oval 75">
            <a:extLst>
              <a:ext uri="{FF2B5EF4-FFF2-40B4-BE49-F238E27FC236}">
                <a16:creationId xmlns:a16="http://schemas.microsoft.com/office/drawing/2014/main" id="{D7ADFFF5-63F0-DC8E-74C8-B9E90263EBBE}"/>
              </a:ext>
            </a:extLst>
          </p:cNvPr>
          <p:cNvSpPr/>
          <p:nvPr/>
        </p:nvSpPr>
        <p:spPr>
          <a:xfrm>
            <a:off x="40946276" y="169744"/>
            <a:ext cx="6384058" cy="4933041"/>
          </a:xfrm>
          <a:prstGeom prst="ellipse">
            <a:avLst/>
          </a:prstGeom>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7" name="Oval 76">
            <a:extLst>
              <a:ext uri="{FF2B5EF4-FFF2-40B4-BE49-F238E27FC236}">
                <a16:creationId xmlns:a16="http://schemas.microsoft.com/office/drawing/2014/main" id="{F965A359-C69E-83F8-2C60-387FC17BDAD3}"/>
              </a:ext>
            </a:extLst>
          </p:cNvPr>
          <p:cNvSpPr/>
          <p:nvPr/>
        </p:nvSpPr>
        <p:spPr>
          <a:xfrm>
            <a:off x="39081113" y="208308"/>
            <a:ext cx="6384058" cy="4933041"/>
          </a:xfrm>
          <a:prstGeom prst="ellipse">
            <a:avLst/>
          </a:prstGeom>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07C5EC-A9E5-DEC9-6A65-CD46ACD81478}"/>
              </a:ext>
            </a:extLst>
          </p:cNvPr>
          <p:cNvSpPr txBox="1"/>
          <p:nvPr/>
        </p:nvSpPr>
        <p:spPr>
          <a:xfrm>
            <a:off x="2115670" y="1749168"/>
            <a:ext cx="40164444" cy="40703963"/>
          </a:xfrm>
          <a:prstGeom prst="rect">
            <a:avLst/>
          </a:prstGeom>
          <a:noFill/>
        </p:spPr>
        <p:txBody>
          <a:bodyPr wrap="square" rtlCol="0">
            <a:spAutoFit/>
          </a:bodyPr>
          <a:lstStyle/>
          <a:p>
            <a:pPr>
              <a:lnSpc>
                <a:spcPct val="115000"/>
              </a:lnSpc>
              <a:spcAft>
                <a:spcPts val="800"/>
              </a:spcAft>
              <a:buNone/>
            </a:pPr>
            <a:r>
              <a:rPr lang="en-GB" sz="54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15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Bradshaw, M. </a:t>
            </a:r>
            <a:r>
              <a:rPr lang="en-GB" sz="4800" i="1" kern="100" dirty="0">
                <a:effectLst/>
                <a:latin typeface="Arial" panose="020B0604020202020204" pitchFamily="34" charset="0"/>
                <a:ea typeface="Aptos" panose="020B0004020202020204" pitchFamily="34" charset="0"/>
                <a:cs typeface="Arial" panose="020B0604020202020204" pitchFamily="34" charset="0"/>
              </a:rPr>
              <a:t>et al.</a:t>
            </a:r>
            <a:r>
              <a:rPr lang="en-GB" sz="4800" kern="100" dirty="0">
                <a:effectLst/>
                <a:latin typeface="Arial" panose="020B0604020202020204" pitchFamily="34" charset="0"/>
                <a:ea typeface="Aptos" panose="020B0004020202020204" pitchFamily="34" charset="0"/>
                <a:cs typeface="Arial" panose="020B0604020202020204" pitchFamily="34" charset="0"/>
              </a:rPr>
              <a:t> (2026) ‘Demographic variation in symptoms of depression and anxiety across 22 Global Flourishing Study countries,’ </a:t>
            </a:r>
            <a:r>
              <a:rPr lang="en-GB" sz="4800" i="1" kern="100" dirty="0">
                <a:effectLst/>
                <a:latin typeface="Arial" panose="020B0604020202020204" pitchFamily="34" charset="0"/>
                <a:ea typeface="Aptos" panose="020B0004020202020204" pitchFamily="34" charset="0"/>
                <a:cs typeface="Arial" panose="020B0604020202020204" pitchFamily="34" charset="0"/>
              </a:rPr>
              <a:t>Communications medicine</a:t>
            </a:r>
            <a:r>
              <a:rPr lang="en-GB" sz="4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https://doi.org/10.1038/s43856-025-01366-9</a:t>
            </a:r>
            <a:r>
              <a:rPr lang="en-GB" sz="48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Cai </a:t>
            </a:r>
            <a:r>
              <a:rPr lang="en-GB" sz="4800" i="1" kern="100" dirty="0">
                <a:effectLst/>
                <a:latin typeface="Arial" panose="020B0604020202020204" pitchFamily="34" charset="0"/>
                <a:ea typeface="Aptos" panose="020B0004020202020204" pitchFamily="34" charset="0"/>
                <a:cs typeface="Arial" panose="020B0604020202020204" pitchFamily="34" charset="0"/>
              </a:rPr>
              <a:t>et al.</a:t>
            </a:r>
            <a:r>
              <a:rPr lang="en-GB" sz="4800" kern="100" dirty="0">
                <a:effectLst/>
                <a:latin typeface="Arial" panose="020B0604020202020204" pitchFamily="34" charset="0"/>
                <a:ea typeface="Aptos" panose="020B0004020202020204" pitchFamily="34" charset="0"/>
                <a:cs typeface="Arial" panose="020B0604020202020204" pitchFamily="34" charset="0"/>
              </a:rPr>
              <a:t> (2024) ‘A network model of depressive and anxiety symptoms: a statistical evaluation’, </a:t>
            </a:r>
            <a:r>
              <a:rPr lang="en-GB" sz="4800" i="1" kern="100" dirty="0">
                <a:effectLst/>
                <a:latin typeface="Arial" panose="020B0604020202020204" pitchFamily="34" charset="0"/>
                <a:ea typeface="Aptos" panose="020B0004020202020204" pitchFamily="34" charset="0"/>
                <a:cs typeface="Arial" panose="020B0604020202020204" pitchFamily="34" charset="0"/>
              </a:rPr>
              <a:t>Molecular Psychiatry</a:t>
            </a:r>
            <a:r>
              <a:rPr lang="en-GB" sz="4800" kern="100" dirty="0">
                <a:effectLst/>
                <a:latin typeface="Arial" panose="020B0604020202020204" pitchFamily="34" charset="0"/>
                <a:ea typeface="Aptos" panose="020B0004020202020204" pitchFamily="34" charset="0"/>
                <a:cs typeface="Arial" panose="020B0604020202020204" pitchFamily="34" charset="0"/>
              </a:rPr>
              <a:t>, 29(3), pp. 767–781.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https://doi.org/10.1038/s41380-023-02369-5</a:t>
            </a:r>
            <a:r>
              <a:rPr lang="en-GB" sz="48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Coombes, B.J. </a:t>
            </a:r>
            <a:r>
              <a:rPr lang="en-GB" sz="4800" i="1" kern="100" dirty="0">
                <a:effectLst/>
                <a:latin typeface="Arial" panose="020B0604020202020204" pitchFamily="34" charset="0"/>
                <a:ea typeface="Aptos" panose="020B0004020202020204" pitchFamily="34" charset="0"/>
                <a:cs typeface="Arial" panose="020B0604020202020204" pitchFamily="34" charset="0"/>
              </a:rPr>
              <a:t>et al.</a:t>
            </a:r>
            <a:r>
              <a:rPr lang="en-GB" sz="4800" kern="100" dirty="0">
                <a:effectLst/>
                <a:latin typeface="Arial" panose="020B0604020202020204" pitchFamily="34" charset="0"/>
                <a:ea typeface="Aptos" panose="020B0004020202020204" pitchFamily="34" charset="0"/>
                <a:cs typeface="Arial" panose="020B0604020202020204" pitchFamily="34" charset="0"/>
              </a:rPr>
              <a:t> (2023) “The genetic contribution to the comorbidity of depression and anxiety: a multi-site electronic health records study of almost 178 000 people,” </a:t>
            </a:r>
            <a:r>
              <a:rPr lang="en-GB" sz="4800" i="1" kern="100" dirty="0">
                <a:effectLst/>
                <a:latin typeface="Arial" panose="020B0604020202020204" pitchFamily="34" charset="0"/>
                <a:ea typeface="Aptos" panose="020B0004020202020204" pitchFamily="34" charset="0"/>
                <a:cs typeface="Arial" panose="020B0604020202020204" pitchFamily="34" charset="0"/>
              </a:rPr>
              <a:t>Psychological medicine</a:t>
            </a:r>
            <a:r>
              <a:rPr lang="en-GB" sz="4800" kern="100" dirty="0">
                <a:effectLst/>
                <a:latin typeface="Arial" panose="020B0604020202020204" pitchFamily="34" charset="0"/>
                <a:ea typeface="Aptos" panose="020B0004020202020204" pitchFamily="34" charset="0"/>
                <a:cs typeface="Arial" panose="020B0604020202020204" pitchFamily="34" charset="0"/>
              </a:rPr>
              <a:t>, 53(15), pp. 7368–7374.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https://doi.org/10.1017/S0033291723000983</a:t>
            </a:r>
            <a:r>
              <a:rPr lang="en-GB" sz="4800" kern="100" dirty="0">
                <a:effectLst/>
                <a:latin typeface="Arial" panose="020B0604020202020204" pitchFamily="34" charset="0"/>
                <a:ea typeface="Aptos" panose="020B0004020202020204" pitchFamily="34" charset="0"/>
                <a:cs typeface="Arial" panose="020B0604020202020204" pitchFamily="34" charset="0"/>
              </a:rPr>
              <a:t>.</a:t>
            </a:r>
          </a:p>
          <a:p>
            <a:pPr algn="just">
              <a:lnSpc>
                <a:spcPct val="115000"/>
              </a:lnSpc>
              <a:spcAft>
                <a:spcPts val="800"/>
              </a:spcAft>
              <a:buNone/>
            </a:pPr>
            <a:endParaRPr lang="en-GB" sz="4800" kern="100" dirty="0">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pPr>
            <a:r>
              <a:rPr lang="en-GB" sz="4800" dirty="0">
                <a:latin typeface="Arial" panose="020B0604020202020204" pitchFamily="34" charset="0"/>
                <a:cs typeface="Arial" panose="020B0604020202020204" pitchFamily="34" charset="0"/>
              </a:rPr>
              <a:t>Department of Health and Social Care (2021) </a:t>
            </a:r>
            <a:r>
              <a:rPr lang="en-GB" sz="4800" i="1" dirty="0">
                <a:latin typeface="Arial" panose="020B0604020202020204" pitchFamily="34" charset="0"/>
                <a:cs typeface="Arial" panose="020B0604020202020204" pitchFamily="34" charset="0"/>
              </a:rPr>
              <a:t>Reforming the Mental Health Act</a:t>
            </a:r>
            <a:r>
              <a:rPr lang="en-GB" sz="4800" dirty="0">
                <a:latin typeface="Arial" panose="020B0604020202020204" pitchFamily="34" charset="0"/>
                <a:cs typeface="Arial" panose="020B0604020202020204" pitchFamily="34" charset="0"/>
              </a:rPr>
              <a:t>. Available at: https://www.gov.uk/government/publications/reforming-the-mental-health-act (Accessed: 12 March 2026).</a:t>
            </a: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Karaca, S., Yildirim, E., Kaya, M., &amp; Demir, O. (2025) ‘The association between depression, anxiety, stress, and resilience; self‑efficacy and social support as mediators among 2023 Türkiye earthquake survivors’, </a:t>
            </a:r>
            <a:r>
              <a:rPr lang="en-GB" sz="4800" i="1" kern="100" dirty="0">
                <a:effectLst/>
                <a:latin typeface="Arial" panose="020B0604020202020204" pitchFamily="34" charset="0"/>
                <a:ea typeface="Aptos" panose="020B0004020202020204" pitchFamily="34" charset="0"/>
                <a:cs typeface="Arial" panose="020B0604020202020204" pitchFamily="34" charset="0"/>
              </a:rPr>
              <a:t>Current Psychology</a:t>
            </a:r>
            <a:r>
              <a:rPr lang="en-GB" sz="4800" kern="100" dirty="0">
                <a:effectLst/>
                <a:latin typeface="Arial" panose="020B0604020202020204" pitchFamily="34" charset="0"/>
                <a:ea typeface="Aptos" panose="020B0004020202020204" pitchFamily="34" charset="0"/>
                <a:cs typeface="Arial" panose="020B0604020202020204" pitchFamily="34" charset="0"/>
              </a:rPr>
              <a:t>, 44, pp. 13195–13202.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https://link.springer.com/article/10.1007/s12144-025-08114-1</a:t>
            </a:r>
            <a:r>
              <a:rPr lang="en-GB" sz="48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15000"/>
              </a:lnSpc>
              <a:spcAft>
                <a:spcPts val="800"/>
              </a:spcAft>
              <a:buNone/>
            </a:pPr>
            <a:br>
              <a:rPr lang="en-GB" sz="4800" kern="100" dirty="0">
                <a:effectLst/>
                <a:latin typeface="Arial" panose="020B0604020202020204" pitchFamily="34" charset="0"/>
                <a:ea typeface="Aptos" panose="020B0004020202020204" pitchFamily="34" charset="0"/>
                <a:cs typeface="Arial" panose="020B0604020202020204" pitchFamily="34" charset="0"/>
              </a:rPr>
            </a:br>
            <a:r>
              <a:rPr lang="en-GB" sz="4800" kern="100" dirty="0">
                <a:effectLst/>
                <a:latin typeface="Arial" panose="020B0604020202020204" pitchFamily="34" charset="0"/>
                <a:ea typeface="Aptos" panose="020B0004020202020204" pitchFamily="34" charset="0"/>
                <a:cs typeface="Arial" panose="020B0604020202020204" pitchFamily="34" charset="0"/>
              </a:rPr>
              <a:t>Liu, X., Chen, Y., Zhang, H., &amp; Wang, L. (2026) ‘Adverse childhood experiences and comorbid anxiety and depression among older adults: a moderated mediation model of perceived stress and resilience’, </a:t>
            </a:r>
            <a:r>
              <a:rPr lang="en-GB" sz="4800" i="1" kern="100" dirty="0">
                <a:effectLst/>
                <a:latin typeface="Arial" panose="020B0604020202020204" pitchFamily="34" charset="0"/>
                <a:ea typeface="Aptos" panose="020B0004020202020204" pitchFamily="34" charset="0"/>
                <a:cs typeface="Arial" panose="020B0604020202020204" pitchFamily="34" charset="0"/>
              </a:rPr>
              <a:t>Journal of Affective Disorders</a:t>
            </a:r>
            <a:r>
              <a:rPr lang="en-GB" sz="4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https://pubmed.ncbi.nlm.nih.gov/41422965</a:t>
            </a:r>
            <a:r>
              <a:rPr lang="en-GB" sz="48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Luo, Z., Li, Q., &amp; Sun, J. (2026) ‘Depression, anxiety and stress in adolescents and their associated factors: a latent profile analysis’, </a:t>
            </a:r>
            <a:r>
              <a:rPr lang="en-GB" sz="4800" i="1" kern="100" dirty="0">
                <a:effectLst/>
                <a:latin typeface="Arial" panose="020B0604020202020204" pitchFamily="34" charset="0"/>
                <a:ea typeface="Aptos" panose="020B0004020202020204" pitchFamily="34" charset="0"/>
                <a:cs typeface="Arial" panose="020B0604020202020204" pitchFamily="34" charset="0"/>
              </a:rPr>
              <a:t>BMC Psychiatry</a:t>
            </a:r>
            <a:r>
              <a:rPr lang="en-GB" sz="4800" kern="100" dirty="0">
                <a:effectLst/>
                <a:latin typeface="Arial" panose="020B0604020202020204" pitchFamily="34" charset="0"/>
                <a:ea typeface="Aptos" panose="020B0004020202020204" pitchFamily="34" charset="0"/>
                <a:cs typeface="Arial" panose="020B0604020202020204" pitchFamily="34" charset="0"/>
              </a:rPr>
              <a:t>, 26, 67.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https://link.springer.com/article/10.1186/s12888-025-07719-x</a:t>
            </a:r>
            <a:endPar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Mental Health Foundation (2026) </a:t>
            </a:r>
            <a:r>
              <a:rPr lang="en-GB" sz="4800" i="1" kern="100" dirty="0">
                <a:effectLst/>
                <a:latin typeface="Arial" panose="020B0604020202020204" pitchFamily="34" charset="0"/>
                <a:ea typeface="Aptos" panose="020B0004020202020204" pitchFamily="34" charset="0"/>
                <a:cs typeface="Arial" panose="020B0604020202020204" pitchFamily="34" charset="0"/>
              </a:rPr>
              <a:t>The most common diagnosed mental health problems: statistics</a:t>
            </a:r>
            <a:r>
              <a:rPr lang="en-GB" sz="4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8"/>
              </a:rPr>
              <a:t>https://www.mentalhealth.org.uk/explore-mental-health/statistics/most-common-diagnosed-mental-health-problems-statistics</a:t>
            </a:r>
            <a:r>
              <a:rPr lang="en-GB" sz="4800" kern="100" dirty="0">
                <a:effectLst/>
                <a:latin typeface="Arial" panose="020B0604020202020204" pitchFamily="34" charset="0"/>
                <a:ea typeface="Aptos" panose="020B0004020202020204" pitchFamily="34" charset="0"/>
                <a:cs typeface="Arial" panose="020B0604020202020204" pitchFamily="34" charset="0"/>
              </a:rPr>
              <a:t> (Accessed: 19 February 2026)</a:t>
            </a: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National Health Service (2024) </a:t>
            </a:r>
            <a:r>
              <a:rPr lang="en-GB" sz="4800" i="1" kern="100" dirty="0">
                <a:effectLst/>
                <a:latin typeface="Arial" panose="020B0604020202020204" pitchFamily="34" charset="0"/>
                <a:ea typeface="Aptos" panose="020B0004020202020204" pitchFamily="34" charset="0"/>
                <a:cs typeface="Arial" panose="020B0604020202020204" pitchFamily="34" charset="0"/>
              </a:rPr>
              <a:t>Cognitive behavioural therapy (CBT)</a:t>
            </a:r>
            <a:r>
              <a:rPr lang="en-GB" sz="4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9"/>
              </a:rPr>
              <a:t>https://www.nhs.uk/mental-health/talking-therapies-medicine-treatments/talking-therapies-and-counselling/cognitive-behavioural-therapy-cbt/</a:t>
            </a:r>
            <a:r>
              <a:rPr lang="en-GB" sz="4800" kern="100" dirty="0">
                <a:effectLst/>
                <a:latin typeface="Arial" panose="020B0604020202020204" pitchFamily="34" charset="0"/>
                <a:ea typeface="Aptos" panose="020B0004020202020204" pitchFamily="34" charset="0"/>
                <a:cs typeface="Arial" panose="020B0604020202020204" pitchFamily="34" charset="0"/>
              </a:rPr>
              <a:t> (Accessed: 5 March 2026).</a:t>
            </a:r>
          </a:p>
          <a:p>
            <a:pPr algn="just">
              <a:lnSpc>
                <a:spcPct val="115000"/>
              </a:lnSpc>
              <a:spcAft>
                <a:spcPts val="800"/>
              </a:spcAft>
              <a:buNone/>
            </a:pPr>
            <a:endParaRPr lang="en-GB" sz="4800" kern="100" dirty="0">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pPr>
            <a:r>
              <a:rPr lang="en-GB" sz="4800" kern="100" dirty="0">
                <a:latin typeface="Arial" panose="020B0604020202020204" pitchFamily="34" charset="0"/>
                <a:ea typeface="Aptos" panose="020B0004020202020204" pitchFamily="34" charset="0"/>
                <a:cs typeface="Arial" panose="020B0604020202020204" pitchFamily="34" charset="0"/>
              </a:rPr>
              <a:t>National Health Service England (2024) </a:t>
            </a:r>
            <a:r>
              <a:rPr lang="en-GB" sz="4800" i="1" kern="100" dirty="0">
                <a:latin typeface="Arial" panose="020B0604020202020204" pitchFamily="34" charset="0"/>
                <a:ea typeface="Aptos" panose="020B0004020202020204" pitchFamily="34" charset="0"/>
                <a:cs typeface="Arial" panose="020B0604020202020204" pitchFamily="34" charset="0"/>
              </a:rPr>
              <a:t>NHS Talking Therapies for anxiety and depression</a:t>
            </a:r>
            <a:r>
              <a:rPr lang="en-GB" sz="4800" kern="100" dirty="0">
                <a:latin typeface="Arial" panose="020B0604020202020204" pitchFamily="34" charset="0"/>
                <a:ea typeface="Aptos" panose="020B0004020202020204" pitchFamily="34" charset="0"/>
                <a:cs typeface="Arial" panose="020B0604020202020204" pitchFamily="34" charset="0"/>
              </a:rPr>
              <a:t>. Available at: </a:t>
            </a:r>
            <a:r>
              <a:rPr lang="en-GB" sz="48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10"/>
              </a:rPr>
              <a:t>https://www.england.nhs.uk/mental-health/adults/nhs-talking-therapies/</a:t>
            </a:r>
            <a:r>
              <a:rPr lang="en-GB" sz="4800" kern="100" dirty="0">
                <a:latin typeface="Arial" panose="020B0604020202020204" pitchFamily="34" charset="0"/>
                <a:ea typeface="Aptos" panose="020B0004020202020204" pitchFamily="34" charset="0"/>
                <a:cs typeface="Arial" panose="020B0604020202020204" pitchFamily="34" charset="0"/>
              </a:rPr>
              <a:t> (Accessed: 5 March 2026).</a:t>
            </a: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br>
              <a:rPr lang="en-GB" sz="6000" dirty="0"/>
            </a:br>
            <a:endParaRPr lang="en-GB" sz="6000" dirty="0"/>
          </a:p>
          <a:p>
            <a:pPr algn="just"/>
            <a:r>
              <a:rPr lang="en-GB" sz="6000" dirty="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7E9F7A9A-AFA8-E86A-3654-5E18883126FC}"/>
              </a:ext>
            </a:extLst>
          </p:cNvPr>
          <p:cNvSpPr txBox="1"/>
          <p:nvPr/>
        </p:nvSpPr>
        <p:spPr>
          <a:xfrm>
            <a:off x="2420470" y="1025893"/>
            <a:ext cx="26625177" cy="1446550"/>
          </a:xfrm>
          <a:prstGeom prst="rect">
            <a:avLst/>
          </a:prstGeom>
          <a:noFill/>
        </p:spPr>
        <p:txBody>
          <a:bodyPr wrap="square" rtlCol="0">
            <a:spAutoFit/>
          </a:bodyPr>
          <a:lstStyle/>
          <a:p>
            <a:r>
              <a:rPr lang="en-GB" sz="8800" b="1" dirty="0">
                <a:solidFill>
                  <a:schemeClr val="tx2">
                    <a:lumMod val="90000"/>
                    <a:lumOff val="10000"/>
                  </a:schemeClr>
                </a:solidFill>
                <a:latin typeface="Arial" panose="020B0604020202020204" pitchFamily="34" charset="0"/>
                <a:cs typeface="Arial" panose="020B0604020202020204" pitchFamily="34" charset="0"/>
              </a:rPr>
              <a:t>References   </a:t>
            </a:r>
            <a:r>
              <a:rPr lang="en-GB" sz="8800" b="1" dirty="0">
                <a:solidFill>
                  <a:srgbClr val="FF0000"/>
                </a:solidFill>
                <a:latin typeface="Arial" panose="020B0604020202020204" pitchFamily="34" charset="0"/>
                <a:cs typeface="Arial" panose="020B0604020202020204" pitchFamily="34" charset="0"/>
              </a:rPr>
              <a:t> </a:t>
            </a:r>
            <a:endParaRPr lang="en-GB" sz="96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485029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4314DC-D0F4-65DC-134B-293C9EB7677C}"/>
              </a:ext>
            </a:extLst>
          </p:cNvPr>
          <p:cNvSpPr txBox="1"/>
          <p:nvPr/>
        </p:nvSpPr>
        <p:spPr>
          <a:xfrm>
            <a:off x="1663338" y="0"/>
            <a:ext cx="40747405" cy="31569668"/>
          </a:xfrm>
          <a:prstGeom prst="rect">
            <a:avLst/>
          </a:prstGeom>
          <a:noFill/>
        </p:spPr>
        <p:txBody>
          <a:bodyPr wrap="square">
            <a:spAutoFit/>
          </a:bodyPr>
          <a:lstStyle/>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National Institute for Health and Care Excellence (2023) </a:t>
            </a:r>
            <a:r>
              <a:rPr lang="en-GB" sz="4800" i="1" kern="100" dirty="0">
                <a:effectLst/>
                <a:latin typeface="Arial" panose="020B0604020202020204" pitchFamily="34" charset="0"/>
                <a:ea typeface="Aptos" panose="020B0004020202020204" pitchFamily="34" charset="0"/>
                <a:cs typeface="Arial" panose="020B0604020202020204" pitchFamily="34" charset="0"/>
              </a:rPr>
              <a:t>NICE recommends digitally enabled therapies for depression and anxiety</a:t>
            </a:r>
            <a:r>
              <a:rPr lang="en-GB" sz="4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https://www.nice.org.uk/news/articles/nice-recommends-8-digitally-enabled-therapies-to-treat-depression-and-anxiety</a:t>
            </a:r>
            <a:r>
              <a:rPr lang="en-GB" sz="4800" kern="100" dirty="0">
                <a:effectLst/>
                <a:latin typeface="Arial" panose="020B0604020202020204" pitchFamily="34" charset="0"/>
                <a:ea typeface="Aptos" panose="020B0004020202020204" pitchFamily="34" charset="0"/>
                <a:cs typeface="Arial" panose="020B0604020202020204" pitchFamily="34" charset="0"/>
              </a:rPr>
              <a:t> (Accessed: 5 March 2026).</a:t>
            </a:r>
          </a:p>
          <a:p>
            <a:pPr algn="just">
              <a:lnSpc>
                <a:spcPct val="115000"/>
              </a:lnSpc>
              <a:spcAft>
                <a:spcPts val="800"/>
              </a:spcAft>
              <a:buNone/>
            </a:pPr>
            <a:endParaRPr lang="en-GB" sz="4800" kern="100" dirty="0">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4800" dirty="0">
                <a:latin typeface="Arial" panose="020B0604020202020204" pitchFamily="34" charset="0"/>
                <a:cs typeface="Arial" panose="020B0604020202020204" pitchFamily="34" charset="0"/>
              </a:rPr>
              <a:t>National Health Service England (2024) </a:t>
            </a:r>
            <a:r>
              <a:rPr lang="en-GB" sz="4800" i="1" dirty="0">
                <a:latin typeface="Arial" panose="020B0604020202020204" pitchFamily="34" charset="0"/>
                <a:cs typeface="Arial" panose="020B0604020202020204" pitchFamily="34" charset="0"/>
              </a:rPr>
              <a:t>Mental health services</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3"/>
              </a:rPr>
              <a:t>https://www.england.nhs.uk/mental-health/</a:t>
            </a:r>
            <a:r>
              <a:rPr lang="en-GB" sz="4800" dirty="0">
                <a:latin typeface="Arial" panose="020B0604020202020204" pitchFamily="34" charset="0"/>
                <a:cs typeface="Arial" panose="020B0604020202020204" pitchFamily="34" charset="0"/>
              </a:rPr>
              <a:t> (Accessed: 12 March 2026).</a:t>
            </a: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NHS Digital (2025) </a:t>
            </a:r>
            <a:r>
              <a:rPr lang="en-GB" sz="4800" i="1" kern="100" dirty="0">
                <a:effectLst/>
                <a:latin typeface="Arial" panose="020B0604020202020204" pitchFamily="34" charset="0"/>
                <a:ea typeface="Aptos" panose="020B0004020202020204" pitchFamily="34" charset="0"/>
                <a:cs typeface="Arial" panose="020B0604020202020204" pitchFamily="34" charset="0"/>
              </a:rPr>
              <a:t>Adult Psychiatric Morbidity Survey: Survey of Mental Health and Wellbeing, England, 2023/24 – Common mental health conditions</a:t>
            </a:r>
            <a:r>
              <a:rPr lang="en-GB" sz="4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https://digital.nhs.uk/data-and-information/publications/statistical/adult-psychiatric-morbidity-survey/survey-of-mental-health-and-wellbeing-england-2023-24/common-mental-health-conditions</a:t>
            </a:r>
            <a:r>
              <a:rPr lang="en-GB" sz="4800" kern="100" dirty="0">
                <a:effectLst/>
                <a:latin typeface="Arial" panose="020B0604020202020204" pitchFamily="34" charset="0"/>
                <a:ea typeface="Aptos" panose="020B0004020202020204" pitchFamily="34" charset="0"/>
                <a:cs typeface="Arial" panose="020B0604020202020204" pitchFamily="34" charset="0"/>
              </a:rPr>
              <a:t> (Accessed: 19 February 2026). </a:t>
            </a: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NICE, 2022. </a:t>
            </a:r>
            <a:r>
              <a:rPr lang="en-GB" sz="4800" i="1" kern="100" dirty="0">
                <a:effectLst/>
                <a:latin typeface="Arial" panose="020B0604020202020204" pitchFamily="34" charset="0"/>
                <a:ea typeface="Aptos" panose="020B0004020202020204" pitchFamily="34" charset="0"/>
                <a:cs typeface="Arial" panose="020B0604020202020204" pitchFamily="34" charset="0"/>
              </a:rPr>
              <a:t>Depression in adults: treatment and management</a:t>
            </a:r>
            <a:r>
              <a:rPr lang="en-GB" sz="4800" kern="100" dirty="0">
                <a:effectLst/>
                <a:latin typeface="Arial" panose="020B0604020202020204" pitchFamily="34" charset="0"/>
                <a:ea typeface="Aptos" panose="020B0004020202020204" pitchFamily="34" charset="0"/>
                <a:cs typeface="Arial" panose="020B0604020202020204" pitchFamily="34" charset="0"/>
              </a:rPr>
              <a:t>. London: National Institute for Health and Care Excellence.</a:t>
            </a: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pPr>
            <a:r>
              <a:rPr lang="en-GB" sz="4800" kern="100" dirty="0">
                <a:effectLst/>
                <a:latin typeface="Arial" panose="020B0604020202020204" pitchFamily="34" charset="0"/>
                <a:ea typeface="Aptos" panose="020B0004020202020204" pitchFamily="34" charset="0"/>
                <a:cs typeface="Arial" panose="020B0604020202020204" pitchFamily="34" charset="0"/>
              </a:rPr>
              <a:t>Sánchez Hernández </a:t>
            </a:r>
            <a:r>
              <a:rPr lang="en-GB" sz="4800" i="1" kern="100" dirty="0">
                <a:effectLst/>
                <a:latin typeface="Arial" panose="020B0604020202020204" pitchFamily="34" charset="0"/>
                <a:ea typeface="Aptos" panose="020B0004020202020204" pitchFamily="34" charset="0"/>
                <a:cs typeface="Arial" panose="020B0604020202020204" pitchFamily="34" charset="0"/>
              </a:rPr>
              <a:t>et al.</a:t>
            </a:r>
            <a:r>
              <a:rPr lang="en-GB" sz="4800" kern="100" dirty="0">
                <a:effectLst/>
                <a:latin typeface="Arial" panose="020B0604020202020204" pitchFamily="34" charset="0"/>
                <a:ea typeface="Aptos" panose="020B0004020202020204" pitchFamily="34" charset="0"/>
                <a:cs typeface="Arial" panose="020B0604020202020204" pitchFamily="34" charset="0"/>
              </a:rPr>
              <a:t> (2023) ‘Anxiety and Depression Symptoms in Spanish Children and Adolescents: An Exploration of Comorbidity from the Network Perspective’, </a:t>
            </a:r>
            <a:r>
              <a:rPr lang="en-GB" sz="4800" i="1" kern="100" dirty="0">
                <a:effectLst/>
                <a:latin typeface="Arial" panose="020B0604020202020204" pitchFamily="34" charset="0"/>
                <a:ea typeface="Aptos" panose="020B0004020202020204" pitchFamily="34" charset="0"/>
                <a:cs typeface="Arial" panose="020B0604020202020204" pitchFamily="34" charset="0"/>
              </a:rPr>
              <a:t>Child Psychiatry and Human Development</a:t>
            </a:r>
            <a:r>
              <a:rPr lang="en-GB" sz="4800" kern="100" dirty="0">
                <a:effectLst/>
                <a:latin typeface="Arial" panose="020B0604020202020204" pitchFamily="34" charset="0"/>
                <a:ea typeface="Aptos" panose="020B0004020202020204" pitchFamily="34" charset="0"/>
                <a:cs typeface="Arial" panose="020B0604020202020204" pitchFamily="34" charset="0"/>
              </a:rPr>
              <a:t>, 54(3), pp. 736–749.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https://doi.org/10.1007/s10578-021-01286-4</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rPr>
              <a:t> </a:t>
            </a:r>
            <a:r>
              <a:rPr lang="en-GB" sz="4800" kern="100" dirty="0">
                <a:latin typeface="Arial" panose="020B0604020202020204" pitchFamily="34" charset="0"/>
                <a:ea typeface="Aptos" panose="020B0004020202020204" pitchFamily="34" charset="0"/>
                <a:cs typeface="Arial" panose="020B0604020202020204" pitchFamily="34" charset="0"/>
              </a:rPr>
              <a:t>(Accessed: 5 March 2026).</a:t>
            </a:r>
          </a:p>
          <a:p>
            <a:pPr algn="just">
              <a:lnSpc>
                <a:spcPct val="115000"/>
              </a:lnSpc>
              <a:spcAft>
                <a:spcPts val="800"/>
              </a:spcAft>
            </a:pPr>
            <a:endPar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pPr>
            <a:r>
              <a:rPr lang="en-GB" sz="4800" dirty="0">
                <a:latin typeface="Arial" panose="020B0604020202020204" pitchFamily="34" charset="0"/>
                <a:cs typeface="Arial" panose="020B0604020202020204" pitchFamily="34" charset="0"/>
              </a:rPr>
              <a:t>Saha, S., Lim, C.C.W., Cannon, D.L., Burton, L. and others (2021) ‘Co-morbidity between mood and anxiety disorders: A systematic review and meta-analysis’, </a:t>
            </a:r>
            <a:r>
              <a:rPr lang="en-GB" sz="4800" i="1" dirty="0">
                <a:latin typeface="Arial" panose="020B0604020202020204" pitchFamily="34" charset="0"/>
                <a:cs typeface="Arial" panose="020B0604020202020204" pitchFamily="34" charset="0"/>
              </a:rPr>
              <a:t>Depression and Anxiety</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6"/>
              </a:rPr>
              <a:t>https://onlinelibrary.wiley.com/doi/full/10.1002/da.23113</a:t>
            </a:r>
            <a:r>
              <a:rPr lang="en-GB" sz="4800" dirty="0">
                <a:latin typeface="Arial" panose="020B0604020202020204" pitchFamily="34" charset="0"/>
                <a:cs typeface="Arial" panose="020B0604020202020204" pitchFamily="34" charset="0"/>
              </a:rPr>
              <a:t> (Accessed: 12 March 2026).</a:t>
            </a:r>
            <a:endPar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pPr>
            <a:r>
              <a:rPr lang="en-GB" sz="4800" kern="100" dirty="0">
                <a:effectLst/>
                <a:latin typeface="Arial" panose="020B0604020202020204" pitchFamily="34" charset="0"/>
                <a:ea typeface="Aptos" panose="020B0004020202020204" pitchFamily="34" charset="0"/>
                <a:cs typeface="Arial" panose="020B0604020202020204" pitchFamily="34" charset="0"/>
              </a:rPr>
              <a:t>Wang, M. et al. (2023) “Association Between Comorbid Anxiety and Depression and Health Risk </a:t>
            </a:r>
            <a:r>
              <a:rPr lang="en-GB" sz="4800" kern="100" dirty="0" err="1">
                <a:effectLst/>
                <a:latin typeface="Arial" panose="020B0604020202020204" pitchFamily="34" charset="0"/>
                <a:ea typeface="Aptos" panose="020B0004020202020204" pitchFamily="34" charset="0"/>
                <a:cs typeface="Arial" panose="020B0604020202020204" pitchFamily="34" charset="0"/>
              </a:rPr>
              <a:t>Behaviors</a:t>
            </a:r>
            <a:r>
              <a:rPr lang="en-GB" sz="4800" kern="100" dirty="0">
                <a:effectLst/>
                <a:latin typeface="Arial" panose="020B0604020202020204" pitchFamily="34" charset="0"/>
                <a:ea typeface="Aptos" panose="020B0004020202020204" pitchFamily="34" charset="0"/>
                <a:cs typeface="Arial" panose="020B0604020202020204" pitchFamily="34" charset="0"/>
              </a:rPr>
              <a:t> Among Chinese Adolescents: Cross-Sectional Questionnaire Study,” JMIR public health and surveillance, 9, p. e46289.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https://doi.org/10.2196/46289</a:t>
            </a:r>
            <a:r>
              <a:rPr lang="en-GB" sz="4800" u="sng" kern="100" dirty="0">
                <a:solidFill>
                  <a:srgbClr val="467886"/>
                </a:solidFill>
                <a:latin typeface="Arial" panose="020B0604020202020204" pitchFamily="34" charset="0"/>
                <a:ea typeface="Aptos" panose="020B0004020202020204" pitchFamily="34" charset="0"/>
                <a:cs typeface="Arial" panose="020B0604020202020204" pitchFamily="34" charset="0"/>
              </a:rPr>
              <a:t> </a:t>
            </a:r>
            <a:r>
              <a:rPr lang="en-GB" sz="4800" kern="100" dirty="0">
                <a:latin typeface="Arial" panose="020B0604020202020204" pitchFamily="34" charset="0"/>
                <a:ea typeface="Aptos" panose="020B0004020202020204" pitchFamily="34" charset="0"/>
                <a:cs typeface="Arial" panose="020B0604020202020204" pitchFamily="34" charset="0"/>
              </a:rPr>
              <a:t>(Accessed: 5 March 2026).</a:t>
            </a: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pPr>
            <a:r>
              <a:rPr lang="en-GB" sz="4800" kern="100" dirty="0">
                <a:effectLst/>
                <a:latin typeface="Arial" panose="020B0604020202020204" pitchFamily="34" charset="0"/>
                <a:ea typeface="Aptos" panose="020B0004020202020204" pitchFamily="34" charset="0"/>
                <a:cs typeface="Arial" panose="020B0604020202020204" pitchFamily="34" charset="0"/>
              </a:rPr>
              <a:t>World Health Organization (2024) </a:t>
            </a:r>
            <a:r>
              <a:rPr lang="en-GB" sz="4800" i="1" kern="100" dirty="0">
                <a:effectLst/>
                <a:latin typeface="Arial" panose="020B0604020202020204" pitchFamily="34" charset="0"/>
                <a:ea typeface="Aptos" panose="020B0004020202020204" pitchFamily="34" charset="0"/>
                <a:cs typeface="Arial" panose="020B0604020202020204" pitchFamily="34" charset="0"/>
              </a:rPr>
              <a:t>International Classification of Diseases 11th Revision (ICD-11): Mixed depressive and anxiety disorder (code 6A73)</a:t>
            </a:r>
            <a:r>
              <a:rPr lang="en-GB" sz="4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8"/>
              </a:rPr>
              <a:t>https://icd.who.int/browse/2024-01/mms/en#334423054</a:t>
            </a:r>
            <a:r>
              <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rPr>
              <a:t> </a:t>
            </a:r>
            <a:r>
              <a:rPr lang="en-GB" sz="4800" kern="100" dirty="0">
                <a:latin typeface="Arial" panose="020B0604020202020204" pitchFamily="34" charset="0"/>
                <a:ea typeface="Aptos" panose="020B0004020202020204" pitchFamily="34" charset="0"/>
                <a:cs typeface="Arial" panose="020B0604020202020204" pitchFamily="34" charset="0"/>
              </a:rPr>
              <a:t>(Accessed: 5 March 2026).</a:t>
            </a:r>
            <a:endParaRPr lang="en-GB" sz="4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World Health Organization (2022) </a:t>
            </a:r>
            <a:r>
              <a:rPr lang="en-GB" sz="4800" i="1" dirty="0">
                <a:latin typeface="Arial" panose="020B0604020202020204" pitchFamily="34" charset="0"/>
                <a:cs typeface="Arial" panose="020B0604020202020204" pitchFamily="34" charset="0"/>
              </a:rPr>
              <a:t>World mental health report: Transforming mental health for all.</a:t>
            </a:r>
            <a:r>
              <a:rPr lang="en-GB" sz="4800" dirty="0">
                <a:latin typeface="Arial" panose="020B0604020202020204" pitchFamily="34" charset="0"/>
                <a:cs typeface="Arial" panose="020B0604020202020204" pitchFamily="34" charset="0"/>
              </a:rPr>
              <a:t> Geneva: World Health Organization. Available at: </a:t>
            </a:r>
            <a:r>
              <a:rPr lang="en-GB" sz="4800" dirty="0">
                <a:latin typeface="Arial" panose="020B0604020202020204" pitchFamily="34" charset="0"/>
                <a:cs typeface="Arial" panose="020B0604020202020204" pitchFamily="34" charset="0"/>
                <a:hlinkClick r:id="rId9"/>
              </a:rPr>
              <a:t>https://iris.who.int/server/api/core/bitstreams/40e5a13a-fe50-4efa-b56d-6e8cf00d5bfa/content</a:t>
            </a:r>
            <a:r>
              <a:rPr lang="en-GB" sz="4800" dirty="0">
                <a:latin typeface="Arial" panose="020B0604020202020204" pitchFamily="34" charset="0"/>
                <a:cs typeface="Arial" panose="020B0604020202020204" pitchFamily="34" charset="0"/>
              </a:rPr>
              <a:t> (Accessed:  12 March 2026).</a:t>
            </a:r>
          </a:p>
          <a:p>
            <a:pPr algn="just">
              <a:lnSpc>
                <a:spcPct val="115000"/>
              </a:lnSpc>
              <a:spcAft>
                <a:spcPts val="800"/>
              </a:spcAft>
              <a:buNone/>
            </a:pP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Yu, X., Chen, Z., Wang, B., Zheng, K., Liang, Y., Guo, J., Li, S. and Yu, L. (2025) ‘A randomized controlled trial of group psychological intervention combined with medication for treating adolescent depression’, </a:t>
            </a:r>
            <a:r>
              <a:rPr lang="en-GB" sz="4800" i="1" kern="100" dirty="0">
                <a:effectLst/>
                <a:latin typeface="Arial" panose="020B0604020202020204" pitchFamily="34" charset="0"/>
                <a:ea typeface="Aptos" panose="020B0004020202020204" pitchFamily="34" charset="0"/>
                <a:cs typeface="Arial" panose="020B0604020202020204" pitchFamily="34" charset="0"/>
              </a:rPr>
              <a:t>Frontiers in Psychology</a:t>
            </a:r>
            <a:r>
              <a:rPr lang="en-GB" sz="4800" kern="100" dirty="0">
                <a:effectLst/>
                <a:latin typeface="Arial" panose="020B0604020202020204" pitchFamily="34" charset="0"/>
                <a:ea typeface="Aptos" panose="020B0004020202020204" pitchFamily="34" charset="0"/>
                <a:cs typeface="Arial" panose="020B0604020202020204" pitchFamily="34" charset="0"/>
              </a:rPr>
              <a:t>, 16, 1657172. </a:t>
            </a:r>
          </a:p>
          <a:p>
            <a:pPr algn="just"/>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endParaRPr lang="en-GB" sz="6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1676630"/>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91200" cy="32918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202" y="-4"/>
            <a:ext cx="44013430" cy="32966740"/>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591052" y="-14"/>
            <a:ext cx="42380168" cy="3296675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4720" y="0"/>
            <a:ext cx="13044146" cy="32966745"/>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50" y="-14"/>
            <a:ext cx="44040891" cy="32966764"/>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2026444" y="1021960"/>
            <a:ext cx="32937269" cy="30952292"/>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292579" y="8220469"/>
            <a:ext cx="23844158" cy="17958204"/>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 y="21552528"/>
            <a:ext cx="43983755" cy="11414217"/>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Right And Left Brain outline">
            <a:extLst>
              <a:ext uri="{FF2B5EF4-FFF2-40B4-BE49-F238E27FC236}">
                <a16:creationId xmlns:a16="http://schemas.microsoft.com/office/drawing/2014/main" id="{3DE7EF44-FE58-2D19-C612-5FA3A2D9522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00016" y="9437235"/>
            <a:ext cx="16603858" cy="16603858"/>
          </a:xfrm>
          <a:prstGeom prst="rect">
            <a:avLst/>
          </a:prstGeom>
        </p:spPr>
      </p:pic>
      <p:sp>
        <p:nvSpPr>
          <p:cNvPr id="6" name="TextBox 5">
            <a:extLst>
              <a:ext uri="{FF2B5EF4-FFF2-40B4-BE49-F238E27FC236}">
                <a16:creationId xmlns:a16="http://schemas.microsoft.com/office/drawing/2014/main" id="{03640DA2-0F5F-DBE8-362B-FD0C73946D58}"/>
              </a:ext>
            </a:extLst>
          </p:cNvPr>
          <p:cNvSpPr txBox="1"/>
          <p:nvPr/>
        </p:nvSpPr>
        <p:spPr>
          <a:xfrm>
            <a:off x="18642841" y="5412145"/>
            <a:ext cx="25979211" cy="16716102"/>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24200" kern="1200" dirty="0">
                <a:solidFill>
                  <a:srgbClr val="FFFFFF"/>
                </a:solidFill>
                <a:latin typeface="+mj-lt"/>
                <a:ea typeface="+mj-ea"/>
                <a:cs typeface="+mj-cs"/>
              </a:rPr>
              <a:t>Thank you for listening</a:t>
            </a:r>
          </a:p>
        </p:txBody>
      </p:sp>
    </p:spTree>
    <p:extLst>
      <p:ext uri="{BB962C8B-B14F-4D97-AF65-F5344CB8AC3E}">
        <p14:creationId xmlns:p14="http://schemas.microsoft.com/office/powerpoint/2010/main" val="35013627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33952</TotalTime>
  <Words>1993</Words>
  <Application>Microsoft Office PowerPoint</Application>
  <PresentationFormat>Custom</PresentationFormat>
  <Paragraphs>150</Paragraphs>
  <Slides>5</Slides>
  <Notes>0</Notes>
  <HiddenSlides>0</HiddenSlides>
  <MMClips>0</MMClips>
  <ScaleCrop>false</ScaleCrop>
  <HeadingPairs>
    <vt:vector size="6" baseType="variant">
      <vt:variant>
        <vt:lpstr>Fonts Used</vt:lpstr>
      </vt:variant>
      <vt:variant>
        <vt:i4>11</vt:i4>
      </vt:variant>
      <vt:variant>
        <vt:lpstr>Theme</vt:lpstr>
      </vt:variant>
      <vt:variant>
        <vt:i4>6</vt:i4>
      </vt:variant>
      <vt:variant>
        <vt:lpstr>Slide Titles</vt:lpstr>
      </vt:variant>
      <vt:variant>
        <vt:i4>5</vt:i4>
      </vt:variant>
    </vt:vector>
  </HeadingPairs>
  <TitlesOfParts>
    <vt:vector size="22" baseType="lpstr">
      <vt:lpstr>ABeeZee</vt:lpstr>
      <vt:lpstr>ABeeZee Bold</vt:lpstr>
      <vt:lpstr>Aptos</vt:lpstr>
      <vt:lpstr>Aptos Display</vt:lpstr>
      <vt:lpstr>Arial</vt:lpstr>
      <vt:lpstr>Arial Black</vt:lpstr>
      <vt:lpstr>Calibri</vt:lpstr>
      <vt:lpstr>Canva Sans Bold</vt:lpstr>
      <vt:lpstr>League Spartan</vt:lpstr>
      <vt:lpstr>Times New Roman</vt:lpstr>
      <vt:lpstr>Trebuchet MS</vt:lpstr>
      <vt:lpstr>36x48-Template-V2b</vt:lpstr>
      <vt:lpstr>Without Quick Guides</vt:lpstr>
      <vt:lpstr>Classic 3 Columns</vt:lpstr>
      <vt:lpstr>Trifold - Wide Center</vt:lpstr>
      <vt:lpstr>Office Theme</vt:lpstr>
      <vt:lpstr>1_Office Theme</vt:lpstr>
      <vt:lpstr>  Student name: Angie Camila Vasquez Sanchez  Student number: 2325813 Name of Tutor: Bianca Sanfilippo  </vt:lpstr>
      <vt:lpstr>PowerPoint Presentation</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Vasquez Sanchez</cp:lastModifiedBy>
  <cp:revision>100</cp:revision>
  <cp:lastPrinted>2015-06-29T17:31:11Z</cp:lastPrinted>
  <dcterms:created xsi:type="dcterms:W3CDTF">2012-02-03T19:11:35Z</dcterms:created>
  <dcterms:modified xsi:type="dcterms:W3CDTF">2026-03-25T16:47:35Z</dcterms:modified>
</cp:coreProperties>
</file>