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1" r:id="rId1"/>
  </p:sldMasterIdLst>
  <p:notesMasterIdLst>
    <p:notesMasterId r:id="rId14"/>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4630400" cy="8229600"/>
  <p:notesSz cx="8229600" cy="14630400"/>
  <p:embeddedFontLst>
    <p:embeddedFont>
      <p:font typeface="Alexandria Medium" panose="020B0604020202020204" charset="-78"/>
      <p:regular r:id="rId15"/>
    </p:embeddedFont>
    <p:embeddedFont>
      <p:font typeface="Manrope" panose="020B0604020202020204" charset="0"/>
      <p:regular r:id="rId1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75ACB2-B3A2-4B50-A1DE-48D59AD8B204}" v="27" dt="2025-12-12T09:55:51.268"/>
    <p1510:client id="{DE39BEE6-193D-460D-8865-B44224858158}" v="3" dt="2025-12-12T13:01:20.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82479" autoAdjust="0"/>
  </p:normalViewPr>
  <p:slideViewPr>
    <p:cSldViewPr snapToGrid="0" snapToObjects="1">
      <p:cViewPr>
        <p:scale>
          <a:sx n="42" d="100"/>
          <a:sy n="42" d="100"/>
        </p:scale>
        <p:origin x="1260"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55896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Elevating Elite Wellness Spa: A Digital Journey</a:t>
            </a:r>
          </a:p>
          <a:p>
            <a:pPr marL="171450" indent="-171450">
              <a:buFont typeface="Arial" panose="020B0604020202020204" pitchFamily="34" charset="0"/>
              <a:buChar char="•"/>
            </a:pPr>
            <a:r>
              <a:rPr lang="en-GB" dirty="0"/>
              <a:t>Blueprint for creating a premium online presence</a:t>
            </a:r>
          </a:p>
          <a:p>
            <a:pPr marL="171450" indent="-171450">
              <a:buFont typeface="Arial" panose="020B0604020202020204" pitchFamily="34" charset="0"/>
              <a:buChar char="•"/>
            </a:pPr>
            <a:r>
              <a:rPr lang="en-GB" dirty="0"/>
              <a:t>Mission: Translate luxurious spa experience into the digital realm</a:t>
            </a:r>
          </a:p>
          <a:p>
            <a:pPr marL="171450" indent="-171450">
              <a:buFont typeface="Arial" panose="020B0604020202020204" pitchFamily="34" charset="0"/>
              <a:buChar char="•"/>
            </a:pPr>
            <a:r>
              <a:rPr lang="en-GB" dirty="0"/>
              <a:t>Vision: Rejuvenate, Refresh, Renew — Digitally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400" b="1" dirty="0"/>
              <a:t>Our Vision</a:t>
            </a:r>
          </a:p>
          <a:p>
            <a:pPr marL="171450" indent="-171450">
              <a:buFont typeface="Arial" panose="020B0604020202020204" pitchFamily="34" charset="0"/>
              <a:buChar char="•"/>
            </a:pPr>
            <a:r>
              <a:rPr lang="en-GB" b="1" dirty="0"/>
              <a:t>Luxury Redefined</a:t>
            </a:r>
            <a:r>
              <a:rPr lang="en-GB" dirty="0"/>
              <a:t>: Establish the spa as a premium self-care brand</a:t>
            </a:r>
          </a:p>
          <a:p>
            <a:pPr marL="171450" indent="-171450">
              <a:buFont typeface="Arial" panose="020B0604020202020204" pitchFamily="34" charset="0"/>
              <a:buChar char="•"/>
            </a:pPr>
            <a:r>
              <a:rPr lang="en-GB" b="1" dirty="0"/>
              <a:t>Seamless Experience</a:t>
            </a:r>
            <a:r>
              <a:rPr lang="en-GB" dirty="0"/>
              <a:t>: Intuitive and elegant online journey</a:t>
            </a:r>
          </a:p>
          <a:p>
            <a:pPr marL="171450" indent="-171450">
              <a:buFont typeface="Arial" panose="020B0604020202020204" pitchFamily="34" charset="0"/>
              <a:buChar char="•"/>
            </a:pPr>
            <a:r>
              <a:rPr lang="en-GB" b="1" dirty="0"/>
              <a:t>Community &amp; Growth</a:t>
            </a:r>
            <a:r>
              <a:rPr lang="en-GB" dirty="0"/>
              <a:t>: Engage and expand digital audience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Captivating Brand Identity</a:t>
            </a:r>
            <a:endParaRPr lang="en-GB" sz="1400" b="1" i="1" dirty="0"/>
          </a:p>
          <a:p>
            <a:r>
              <a:rPr lang="en-GB" b="1" i="1" dirty="0"/>
              <a:t>Logo Creation</a:t>
            </a:r>
            <a:endParaRPr lang="en-GB" b="1" dirty="0"/>
          </a:p>
          <a:p>
            <a:pPr marL="171450" indent="-171450">
              <a:buFont typeface="Arial" panose="020B0604020202020204" pitchFamily="34" charset="0"/>
              <a:buChar char="•"/>
            </a:pPr>
            <a:r>
              <a:rPr lang="en-GB" dirty="0"/>
              <a:t>Minimalist, elegant emblem</a:t>
            </a:r>
          </a:p>
          <a:p>
            <a:pPr marL="171450" indent="-171450">
              <a:buFont typeface="Arial" panose="020B0604020202020204" pitchFamily="34" charset="0"/>
              <a:buChar char="•"/>
            </a:pPr>
            <a:r>
              <a:rPr lang="en-GB" dirty="0"/>
              <a:t>Elements: lotus, wave, nature motifs</a:t>
            </a:r>
          </a:p>
          <a:p>
            <a:pPr marL="171450" indent="-171450">
              <a:buFont typeface="Arial" panose="020B0604020202020204" pitchFamily="34" charset="0"/>
              <a:buChar char="•"/>
            </a:pPr>
            <a:r>
              <a:rPr lang="en-GB" dirty="0" err="1"/>
              <a:t>Colors</a:t>
            </a:r>
            <a:r>
              <a:rPr lang="en-GB" dirty="0"/>
              <a:t>: soft blues, greens, gold accents</a:t>
            </a:r>
          </a:p>
          <a:p>
            <a:pPr marL="171450" indent="-171450">
              <a:buFont typeface="Arial" panose="020B0604020202020204" pitchFamily="34" charset="0"/>
              <a:buChar char="•"/>
            </a:pPr>
            <a:r>
              <a:rPr lang="en-GB" dirty="0"/>
              <a:t>Evokes serenity and sophistication</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400" b="1" dirty="0"/>
              <a:t>Brand Story</a:t>
            </a:r>
          </a:p>
          <a:p>
            <a:pPr marL="171450" indent="-171450">
              <a:buFont typeface="Arial" panose="020B0604020202020204" pitchFamily="34" charset="0"/>
              <a:buChar char="•"/>
            </a:pPr>
            <a:r>
              <a:rPr lang="en-GB" dirty="0"/>
              <a:t>Rooted in holistic well-being and luxury self-care</a:t>
            </a:r>
          </a:p>
          <a:p>
            <a:pPr marL="171450" indent="-171450">
              <a:buFont typeface="Arial" panose="020B0604020202020204" pitchFamily="34" charset="0"/>
              <a:buChar char="•"/>
            </a:pPr>
            <a:r>
              <a:rPr lang="en-GB" dirty="0"/>
              <a:t>Philosophy: rejuvenation for mind, body, and spirit</a:t>
            </a:r>
          </a:p>
          <a:p>
            <a:pPr marL="171450" indent="-171450">
              <a:buFont typeface="Arial" panose="020B0604020202020204" pitchFamily="34" charset="0"/>
              <a:buChar char="•"/>
            </a:pPr>
            <a:r>
              <a:rPr lang="en-GB" dirty="0"/>
              <a:t>Every detail curated for healing and escape</a:t>
            </a:r>
          </a:p>
          <a:p>
            <a:pPr marL="171450" indent="-171450">
              <a:buFont typeface="Arial" panose="020B0604020202020204" pitchFamily="34" charset="0"/>
              <a:buChar char="•"/>
            </a:pPr>
            <a:r>
              <a:rPr lang="en-GB" dirty="0"/>
              <a:t>Invitation for clients to start their wellness journey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sz="1400" b="1" dirty="0"/>
              <a:t>Dynamic Marketing Strategy</a:t>
            </a:r>
          </a:p>
          <a:p>
            <a:pPr marL="0" indent="0">
              <a:buFont typeface="Arial" panose="020B0604020202020204" pitchFamily="34" charset="0"/>
              <a:buNone/>
            </a:pPr>
            <a:endParaRPr lang="en-GB" sz="1400" b="1" dirty="0"/>
          </a:p>
          <a:p>
            <a:pPr marL="0" indent="0">
              <a:buFont typeface="Arial" panose="020B0604020202020204" pitchFamily="34" charset="0"/>
              <a:buNone/>
            </a:pPr>
            <a:r>
              <a:rPr lang="en-GB" sz="1400" b="1" dirty="0"/>
              <a:t>Social Media</a:t>
            </a:r>
          </a:p>
          <a:p>
            <a:pPr marL="171450" indent="-171450">
              <a:buFont typeface="Arial" panose="020B0604020202020204" pitchFamily="34" charset="0"/>
              <a:buChar char="•"/>
            </a:pPr>
            <a:r>
              <a:rPr lang="en-GB" dirty="0"/>
              <a:t>Instagram, Facebook, Pinterest</a:t>
            </a:r>
          </a:p>
          <a:p>
            <a:pPr marL="171450" indent="-171450">
              <a:buFont typeface="Arial" panose="020B0604020202020204" pitchFamily="34" charset="0"/>
              <a:buChar char="•"/>
            </a:pPr>
            <a:r>
              <a:rPr lang="en-GB" dirty="0"/>
              <a:t>High-quality spa visuals</a:t>
            </a:r>
          </a:p>
          <a:p>
            <a:pPr marL="171450" indent="-171450">
              <a:buFont typeface="Arial" panose="020B0604020202020204" pitchFamily="34" charset="0"/>
              <a:buChar char="•"/>
            </a:pPr>
            <a:r>
              <a:rPr lang="en-GB" dirty="0"/>
              <a:t>Stories, behind-the-scenes, wellness content</a:t>
            </a:r>
          </a:p>
          <a:p>
            <a:pPr marL="0" indent="0">
              <a:buFont typeface="Arial" panose="020B0604020202020204" pitchFamily="34" charset="0"/>
              <a:buNone/>
            </a:pPr>
            <a:endParaRPr lang="en-GB" dirty="0"/>
          </a:p>
          <a:p>
            <a:pPr marL="0" indent="0">
              <a:buFont typeface="Arial" panose="020B0604020202020204" pitchFamily="34" charset="0"/>
              <a:buNone/>
            </a:pPr>
            <a:r>
              <a:rPr lang="en-GB" sz="1400" b="1" dirty="0">
                <a:highlight>
                  <a:srgbClr val="FFFF00"/>
                </a:highlight>
              </a:rPr>
              <a:t>Content Marketing</a:t>
            </a:r>
          </a:p>
          <a:p>
            <a:pPr marL="285750" indent="-285750">
              <a:buFont typeface="Arial" panose="020B0604020202020204" pitchFamily="34" charset="0"/>
              <a:buChar char="•"/>
            </a:pPr>
            <a:r>
              <a:rPr lang="en-GB" sz="1400" dirty="0"/>
              <a:t>Blog articles: holistic health, stress management</a:t>
            </a:r>
          </a:p>
          <a:p>
            <a:pPr marL="285750" indent="-285750">
              <a:buFont typeface="Arial" panose="020B0604020202020204" pitchFamily="34" charset="0"/>
              <a:buChar char="•"/>
            </a:pPr>
            <a:r>
              <a:rPr lang="en-GB" sz="1400" dirty="0"/>
              <a:t>Videos, expert interviews, client testimonials</a:t>
            </a:r>
          </a:p>
          <a:p>
            <a:pPr marL="0" indent="0">
              <a:buFont typeface="Arial" panose="020B0604020202020204" pitchFamily="34" charset="0"/>
              <a:buNone/>
            </a:pPr>
            <a:r>
              <a:rPr lang="en-GB" sz="1400" b="1" dirty="0">
                <a:highlight>
                  <a:srgbClr val="FFFF00"/>
                </a:highlight>
              </a:rPr>
              <a:t>SEO</a:t>
            </a:r>
          </a:p>
          <a:p>
            <a:pPr marL="0" indent="0">
              <a:buFont typeface="Arial" panose="020B0604020202020204" pitchFamily="34" charset="0"/>
              <a:buNone/>
            </a:pPr>
            <a:endParaRPr lang="en-GB" sz="1400" dirty="0"/>
          </a:p>
          <a:p>
            <a:pPr marL="285750" indent="-285750">
              <a:buFont typeface="Arial" panose="020B0604020202020204" pitchFamily="34" charset="0"/>
              <a:buChar char="•"/>
            </a:pPr>
            <a:r>
              <a:rPr lang="en-GB" sz="1400" dirty="0"/>
              <a:t>Targeting luxury spa/wellness keywords</a:t>
            </a:r>
          </a:p>
          <a:p>
            <a:pPr marL="285750" indent="-285750">
              <a:buFont typeface="Arial" panose="020B0604020202020204" pitchFamily="34" charset="0"/>
              <a:buChar char="•"/>
            </a:pPr>
            <a:r>
              <a:rPr lang="en-GB" sz="1400" dirty="0"/>
              <a:t>Local SEO + Google My Business</a:t>
            </a:r>
          </a:p>
          <a:p>
            <a:pPr marL="285750" indent="-285750">
              <a:buFont typeface="Arial" panose="020B0604020202020204" pitchFamily="34" charset="0"/>
              <a:buChar char="•"/>
            </a:pPr>
            <a:r>
              <a:rPr lang="en-GB" sz="1400" dirty="0"/>
              <a:t>Backlink strategy</a:t>
            </a:r>
          </a:p>
          <a:p>
            <a:pPr marL="0" indent="0">
              <a:buFont typeface="Arial" panose="020B0604020202020204" pitchFamily="34" charset="0"/>
              <a:buNone/>
            </a:pPr>
            <a:endParaRPr lang="en-GB" sz="1400" dirty="0"/>
          </a:p>
          <a:p>
            <a:pPr marL="0" indent="0">
              <a:buFont typeface="Arial" panose="020B0604020202020204" pitchFamily="34" charset="0"/>
              <a:buNone/>
            </a:pPr>
            <a:endParaRPr lang="en-GB" sz="1400" dirty="0"/>
          </a:p>
          <a:p>
            <a:pPr marL="0" indent="0">
              <a:buFont typeface="Arial" panose="020B0604020202020204" pitchFamily="34" charset="0"/>
              <a:buNone/>
            </a:pPr>
            <a:endParaRPr lang="en-GB" sz="1400" b="1" dirty="0">
              <a:highlight>
                <a:srgbClr val="FFFF00"/>
              </a:highlight>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highlight>
                  <a:srgbClr val="FFFF00"/>
                </a:highlight>
              </a:rPr>
              <a:t>Social Media Focus</a:t>
            </a:r>
          </a:p>
          <a:p>
            <a:endParaRPr lang="en-GB" sz="1400" b="1" dirty="0">
              <a:highlight>
                <a:srgbClr val="FFFF00"/>
              </a:highlight>
            </a:endParaRPr>
          </a:p>
          <a:p>
            <a:pPr marL="285750" indent="-285750">
              <a:buFont typeface="Arial" panose="020B0604020202020204" pitchFamily="34" charset="0"/>
              <a:buChar char="•"/>
            </a:pPr>
            <a:r>
              <a:rPr lang="en-GB" sz="1400" dirty="0"/>
              <a:t>Visual storytelling</a:t>
            </a:r>
          </a:p>
          <a:p>
            <a:pPr marL="285750" indent="-285750">
              <a:buFont typeface="Arial" panose="020B0604020202020204" pitchFamily="34" charset="0"/>
              <a:buChar char="•"/>
            </a:pPr>
            <a:r>
              <a:rPr lang="en-GB" sz="1400" dirty="0"/>
              <a:t>Showcase serene environment</a:t>
            </a:r>
          </a:p>
          <a:p>
            <a:pPr marL="285750" indent="-285750">
              <a:buFont typeface="Arial" panose="020B0604020202020204" pitchFamily="34" charset="0"/>
              <a:buChar char="•"/>
            </a:pPr>
            <a:r>
              <a:rPr lang="en-GB" sz="1400" dirty="0"/>
              <a:t>Highlight transformative treatment experiences</a:t>
            </a:r>
          </a:p>
          <a:p>
            <a:endParaRPr lang="en-US" sz="1400" b="1" dirty="0">
              <a:highlight>
                <a:srgbClr val="FFFF00"/>
              </a:highlight>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Content Marketing Details</a:t>
            </a:r>
          </a:p>
          <a:p>
            <a:endParaRPr lang="en-GB" sz="1400" b="1" dirty="0"/>
          </a:p>
          <a:p>
            <a:pPr marL="285750" indent="-285750">
              <a:buFont typeface="Arial" panose="020B0604020202020204" pitchFamily="34" charset="0"/>
              <a:buChar char="•"/>
            </a:pPr>
            <a:r>
              <a:rPr lang="en-GB" sz="1400" dirty="0"/>
              <a:t>Expert blog content</a:t>
            </a:r>
          </a:p>
          <a:p>
            <a:pPr marL="285750" indent="-285750">
              <a:buFont typeface="Arial" panose="020B0604020202020204" pitchFamily="34" charset="0"/>
              <a:buChar char="•"/>
            </a:pPr>
            <a:r>
              <a:rPr lang="en-GB" sz="1400" dirty="0"/>
              <a:t>Downloadable wellness guides</a:t>
            </a:r>
          </a:p>
          <a:p>
            <a:pPr marL="285750" indent="-285750">
              <a:buFont typeface="Arial" panose="020B0604020202020204" pitchFamily="34" charset="0"/>
              <a:buChar char="•"/>
            </a:pPr>
            <a:r>
              <a:rPr lang="en-GB" sz="1400" dirty="0"/>
              <a:t>Video demonstrations (stretching, aromatherapy)</a:t>
            </a:r>
          </a:p>
          <a:p>
            <a:pPr marL="285750" indent="-285750">
              <a:buFont typeface="Arial" panose="020B0604020202020204" pitchFamily="34" charset="0"/>
              <a:buChar char="•"/>
            </a:pPr>
            <a:r>
              <a:rPr lang="en-GB" sz="1400" dirty="0"/>
              <a:t>Client spotlight testimonials</a:t>
            </a:r>
          </a:p>
          <a:p>
            <a:endParaRPr lang="en-US" sz="1400" b="1"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Cloud Computing</a:t>
            </a:r>
          </a:p>
          <a:p>
            <a:pPr marL="285750" indent="-285750">
              <a:buFont typeface="Arial" panose="020B0604020202020204" pitchFamily="34" charset="0"/>
              <a:buChar char="•"/>
            </a:pPr>
            <a:r>
              <a:rPr lang="en-GB" sz="1400" dirty="0"/>
              <a:t>Scalable infrastructure for traffic spikes</a:t>
            </a:r>
          </a:p>
          <a:p>
            <a:pPr marL="285750" indent="-285750">
              <a:buFont typeface="Arial" panose="020B0604020202020204" pitchFamily="34" charset="0"/>
              <a:buChar char="•"/>
            </a:pPr>
            <a:r>
              <a:rPr lang="en-GB" sz="1400" dirty="0"/>
              <a:t>Enhanced data security</a:t>
            </a:r>
          </a:p>
          <a:p>
            <a:pPr marL="285750" indent="-285750">
              <a:buFont typeface="Arial" panose="020B0604020202020204" pitchFamily="34" charset="0"/>
              <a:buChar char="•"/>
            </a:pPr>
            <a:r>
              <a:rPr lang="en-GB" sz="1400" dirty="0"/>
              <a:t>Global accessibility for future growth</a:t>
            </a:r>
          </a:p>
          <a:p>
            <a:pPr marL="285750" indent="-285750">
              <a:buFont typeface="Arial" panose="020B0604020202020204" pitchFamily="34" charset="0"/>
              <a:buChar char="•"/>
            </a:pPr>
            <a:r>
              <a:rPr lang="en-GB" sz="1400" dirty="0"/>
              <a:t>Cost-efficient resource usage</a:t>
            </a:r>
          </a:p>
          <a:p>
            <a:endParaRPr lang="en-US" sz="1400" b="1"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Robust Security Measures</a:t>
            </a:r>
          </a:p>
          <a:p>
            <a:pPr marL="285750" indent="-285750">
              <a:buFont typeface="Arial" panose="020B0604020202020204" pitchFamily="34" charset="0"/>
              <a:buChar char="•"/>
            </a:pPr>
            <a:r>
              <a:rPr lang="en-GB" sz="1400" dirty="0"/>
              <a:t>SSL/TLS website encryption</a:t>
            </a:r>
          </a:p>
          <a:p>
            <a:pPr marL="285750" indent="-285750">
              <a:buFont typeface="Arial" panose="020B0604020202020204" pitchFamily="34" charset="0"/>
              <a:buChar char="•"/>
            </a:pPr>
            <a:r>
              <a:rPr lang="en-GB" sz="1400" dirty="0"/>
              <a:t>Regular security audits + penetration testing</a:t>
            </a:r>
          </a:p>
          <a:p>
            <a:pPr marL="285750" indent="-285750">
              <a:buFont typeface="Arial" panose="020B0604020202020204" pitchFamily="34" charset="0"/>
              <a:buChar char="•"/>
            </a:pPr>
            <a:r>
              <a:rPr lang="en-GB" sz="1400" dirty="0"/>
              <a:t>Secure, PCI-compliant payment gateways</a:t>
            </a:r>
          </a:p>
          <a:p>
            <a:pPr marL="285750" indent="-285750">
              <a:buFont typeface="Arial" panose="020B0604020202020204" pitchFamily="34" charset="0"/>
              <a:buChar char="•"/>
            </a:pPr>
            <a:r>
              <a:rPr lang="en-GB" sz="1400" dirty="0"/>
              <a:t>Encrypted data backups + disaster recovery</a:t>
            </a:r>
          </a:p>
          <a:p>
            <a:pPr marL="285750" indent="-285750">
              <a:buFont typeface="Arial" panose="020B0604020202020204" pitchFamily="34" charset="0"/>
              <a:buChar char="•"/>
            </a:pPr>
            <a:r>
              <a:rPr lang="en-GB" sz="1400" dirty="0"/>
              <a:t>Two-factor authentication for admin access</a:t>
            </a:r>
          </a:p>
          <a:p>
            <a:endParaRPr lang="en-US" sz="1400" b="1"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b="1" dirty="0"/>
              <a:t>Phased Digital Journey</a:t>
            </a:r>
          </a:p>
          <a:p>
            <a:pPr marL="285750" indent="-285750">
              <a:buFont typeface="Arial" panose="020B0604020202020204" pitchFamily="34" charset="0"/>
              <a:buChar char="•"/>
            </a:pPr>
            <a:r>
              <a:rPr lang="en-GB" sz="1400" b="1" dirty="0"/>
              <a:t>Phase 1:</a:t>
            </a:r>
            <a:r>
              <a:rPr lang="en-GB" sz="1400" dirty="0"/>
              <a:t> Branding + initial website</a:t>
            </a:r>
          </a:p>
          <a:p>
            <a:pPr marL="285750" indent="-285750">
              <a:buFont typeface="Arial" panose="020B0604020202020204" pitchFamily="34" charset="0"/>
              <a:buChar char="•"/>
            </a:pPr>
            <a:r>
              <a:rPr lang="en-GB" sz="1400" b="1" dirty="0"/>
              <a:t>Phase 2:</a:t>
            </a:r>
            <a:r>
              <a:rPr lang="en-GB" sz="1400" dirty="0"/>
              <a:t> Website launch + social media + SEO</a:t>
            </a:r>
          </a:p>
          <a:p>
            <a:pPr marL="285750" indent="-285750">
              <a:buFont typeface="Arial" panose="020B0604020202020204" pitchFamily="34" charset="0"/>
              <a:buChar char="•"/>
            </a:pPr>
            <a:r>
              <a:rPr lang="en-GB" sz="1400" b="1" dirty="0"/>
              <a:t>Phase 3:</a:t>
            </a:r>
            <a:r>
              <a:rPr lang="en-GB" sz="1400" dirty="0"/>
              <a:t> Content creation + community engagement + SEO refinement</a:t>
            </a:r>
          </a:p>
          <a:p>
            <a:pPr marL="285750" indent="-285750">
              <a:buFont typeface="Arial" panose="020B0604020202020204" pitchFamily="34" charset="0"/>
              <a:buChar char="•"/>
            </a:pPr>
            <a:r>
              <a:rPr lang="en-GB" sz="1400" b="1" dirty="0"/>
              <a:t>Phase 4:</a:t>
            </a:r>
            <a:r>
              <a:rPr lang="en-GB" sz="1400" dirty="0"/>
              <a:t> Optimization, A/B testing, advanced digital ads, integrating new tech</a:t>
            </a:r>
          </a:p>
          <a:p>
            <a:endParaRPr lang="en-US" sz="1400" b="1"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CFCFA-560D-B830-4D9F-2695D4F1D06A}"/>
              </a:ext>
            </a:extLst>
          </p:cNvPr>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GB"/>
          </a:p>
        </p:txBody>
      </p:sp>
      <p:sp>
        <p:nvSpPr>
          <p:cNvPr id="3" name="Subtitle 2">
            <a:extLst>
              <a:ext uri="{FF2B5EF4-FFF2-40B4-BE49-F238E27FC236}">
                <a16:creationId xmlns:a16="http://schemas.microsoft.com/office/drawing/2014/main" id="{C051133C-6028-17C9-90A7-86DEFB2B6BB1}"/>
              </a:ext>
            </a:extLst>
          </p:cNvPr>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43D5F48-A66A-52D9-B956-B07099D10F06}"/>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84C79314-7FF5-25D0-4AF0-A9D4DF28EA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E11779-42E4-4B74-DBD7-704D6D3E45B5}"/>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22205663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35D19-DCA8-9D72-E7B1-990A9DE930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2E1DC0-0B47-9266-8D3D-B56E74596E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29D1B8-A3B1-27B9-0C9B-FA1D66F07AE3}"/>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E2DD4CFC-D3EA-D49E-CDA4-1375C04228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BAAB3E-58DB-D1B7-9002-60E2696D439F}"/>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17848646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234163-1889-2429-B98D-8C0028287655}"/>
              </a:ext>
            </a:extLst>
          </p:cNvPr>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322D33A-9153-56D8-21A7-0736373ECA1E}"/>
              </a:ext>
            </a:extLst>
          </p:cNvPr>
          <p:cNvSpPr>
            <a:spLocks noGrp="1"/>
          </p:cNvSpPr>
          <p:nvPr>
            <p:ph type="body" idx="1"/>
          </p:nvPr>
        </p:nvSpPr>
        <p:spPr>
          <a:xfrm>
            <a:off x="998220" y="5507356"/>
            <a:ext cx="12618720" cy="1800224"/>
          </a:xfrm>
        </p:spPr>
        <p:txBody>
          <a:bodyPr/>
          <a:lstStyle>
            <a:lvl1pPr marL="0" indent="0">
              <a:buNone/>
              <a:defRPr sz="2880">
                <a:solidFill>
                  <a:schemeClr val="tx1">
                    <a:tint val="82000"/>
                  </a:schemeClr>
                </a:solidFill>
              </a:defRPr>
            </a:lvl1pPr>
            <a:lvl2pPr marL="548640" indent="0">
              <a:buNone/>
              <a:defRPr sz="2400">
                <a:solidFill>
                  <a:schemeClr val="tx1">
                    <a:tint val="82000"/>
                  </a:schemeClr>
                </a:solidFill>
              </a:defRPr>
            </a:lvl2pPr>
            <a:lvl3pPr marL="1097280" indent="0">
              <a:buNone/>
              <a:defRPr sz="2160">
                <a:solidFill>
                  <a:schemeClr val="tx1">
                    <a:tint val="82000"/>
                  </a:schemeClr>
                </a:solidFill>
              </a:defRPr>
            </a:lvl3pPr>
            <a:lvl4pPr marL="1645920" indent="0">
              <a:buNone/>
              <a:defRPr sz="1920">
                <a:solidFill>
                  <a:schemeClr val="tx1">
                    <a:tint val="82000"/>
                  </a:schemeClr>
                </a:solidFill>
              </a:defRPr>
            </a:lvl4pPr>
            <a:lvl5pPr marL="2194560" indent="0">
              <a:buNone/>
              <a:defRPr sz="1920">
                <a:solidFill>
                  <a:schemeClr val="tx1">
                    <a:tint val="82000"/>
                  </a:schemeClr>
                </a:solidFill>
              </a:defRPr>
            </a:lvl5pPr>
            <a:lvl6pPr marL="2743200" indent="0">
              <a:buNone/>
              <a:defRPr sz="1920">
                <a:solidFill>
                  <a:schemeClr val="tx1">
                    <a:tint val="82000"/>
                  </a:schemeClr>
                </a:solidFill>
              </a:defRPr>
            </a:lvl6pPr>
            <a:lvl7pPr marL="3291840" indent="0">
              <a:buNone/>
              <a:defRPr sz="1920">
                <a:solidFill>
                  <a:schemeClr val="tx1">
                    <a:tint val="82000"/>
                  </a:schemeClr>
                </a:solidFill>
              </a:defRPr>
            </a:lvl7pPr>
            <a:lvl8pPr marL="3840480" indent="0">
              <a:buNone/>
              <a:defRPr sz="1920">
                <a:solidFill>
                  <a:schemeClr val="tx1">
                    <a:tint val="82000"/>
                  </a:schemeClr>
                </a:solidFill>
              </a:defRPr>
            </a:lvl8pPr>
            <a:lvl9pPr marL="4389120" indent="0">
              <a:buNone/>
              <a:defRPr sz="192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C022E0-7E05-07F4-4DDF-6233F7D7DA32}"/>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C03999E2-8952-50D1-7F71-007DCBFBE2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041642-122D-0E38-33E2-A9B025F33EC0}"/>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89444370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36689-AB16-895C-44B0-0861754D6CD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8378084-8C67-C73E-73D8-83A038750C77}"/>
              </a:ext>
            </a:extLst>
          </p:cNvPr>
          <p:cNvSpPr>
            <a:spLocks noGrp="1"/>
          </p:cNvSpPr>
          <p:nvPr>
            <p:ph sz="half" idx="1"/>
          </p:nvPr>
        </p:nvSpPr>
        <p:spPr>
          <a:xfrm>
            <a:off x="10058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FA7C0E-8469-E858-9786-E7D8C4B82015}"/>
              </a:ext>
            </a:extLst>
          </p:cNvPr>
          <p:cNvSpPr>
            <a:spLocks noGrp="1"/>
          </p:cNvSpPr>
          <p:nvPr>
            <p:ph sz="half" idx="2"/>
          </p:nvPr>
        </p:nvSpPr>
        <p:spPr>
          <a:xfrm>
            <a:off x="7406640" y="2190750"/>
            <a:ext cx="6217920" cy="52216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886B45-1F38-CB5E-6AD8-26A367D58C3B}"/>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6" name="Footer Placeholder 5">
            <a:extLst>
              <a:ext uri="{FF2B5EF4-FFF2-40B4-BE49-F238E27FC236}">
                <a16:creationId xmlns:a16="http://schemas.microsoft.com/office/drawing/2014/main" id="{AF3DE0B8-A346-ACE3-C0A5-7CFE777640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0DE335-4642-8506-18B6-2A041330BD75}"/>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253991000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CBE53-CC3E-DB09-3D46-5A4F7BD1D09B}"/>
              </a:ext>
            </a:extLst>
          </p:cNvPr>
          <p:cNvSpPr>
            <a:spLocks noGrp="1"/>
          </p:cNvSpPr>
          <p:nvPr>
            <p:ph type="title"/>
          </p:nvPr>
        </p:nvSpPr>
        <p:spPr>
          <a:xfrm>
            <a:off x="1007746" y="438150"/>
            <a:ext cx="12618720" cy="159067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F5A2B3-2EFC-7C45-BF90-9DC5F3046930}"/>
              </a:ext>
            </a:extLst>
          </p:cNvPr>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4" name="Content Placeholder 3">
            <a:extLst>
              <a:ext uri="{FF2B5EF4-FFF2-40B4-BE49-F238E27FC236}">
                <a16:creationId xmlns:a16="http://schemas.microsoft.com/office/drawing/2014/main" id="{58F66164-A962-61CC-537D-3C95D2489BD2}"/>
              </a:ext>
            </a:extLst>
          </p:cNvPr>
          <p:cNvSpPr>
            <a:spLocks noGrp="1"/>
          </p:cNvSpPr>
          <p:nvPr>
            <p:ph sz="half" idx="2"/>
          </p:nvPr>
        </p:nvSpPr>
        <p:spPr>
          <a:xfrm>
            <a:off x="1007746" y="3006090"/>
            <a:ext cx="6189344"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78EFCEB-F3E8-1484-E8F0-CFDA2FC22BB2}"/>
              </a:ext>
            </a:extLst>
          </p:cNvPr>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Click to edit Master text styles</a:t>
            </a:r>
          </a:p>
        </p:txBody>
      </p:sp>
      <p:sp>
        <p:nvSpPr>
          <p:cNvPr id="6" name="Content Placeholder 5">
            <a:extLst>
              <a:ext uri="{FF2B5EF4-FFF2-40B4-BE49-F238E27FC236}">
                <a16:creationId xmlns:a16="http://schemas.microsoft.com/office/drawing/2014/main" id="{D523D34B-2B33-52C8-6AC7-B58C4959D3D3}"/>
              </a:ext>
            </a:extLst>
          </p:cNvPr>
          <p:cNvSpPr>
            <a:spLocks noGrp="1"/>
          </p:cNvSpPr>
          <p:nvPr>
            <p:ph sz="quarter" idx="4"/>
          </p:nvPr>
        </p:nvSpPr>
        <p:spPr>
          <a:xfrm>
            <a:off x="7406640" y="3006090"/>
            <a:ext cx="6219826" cy="44215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1E374E-EACD-7D6C-BF0B-9B164467732C}"/>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8" name="Footer Placeholder 7">
            <a:extLst>
              <a:ext uri="{FF2B5EF4-FFF2-40B4-BE49-F238E27FC236}">
                <a16:creationId xmlns:a16="http://schemas.microsoft.com/office/drawing/2014/main" id="{43271845-8E05-A265-5C8A-046BFABB92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7FF2D2C-0682-D970-495D-E5826943819F}"/>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121288777"/>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1BA35-9AD5-BF3E-B412-50160B6E758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DD053F-C89B-E713-3A52-D3C10D1755E0}"/>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4" name="Footer Placeholder 3">
            <a:extLst>
              <a:ext uri="{FF2B5EF4-FFF2-40B4-BE49-F238E27FC236}">
                <a16:creationId xmlns:a16="http://schemas.microsoft.com/office/drawing/2014/main" id="{30F849EF-05F8-4EC3-C73B-0D8B229BCB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EDBE939-DA00-B454-B3B6-BABBEE3E7241}"/>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88567809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1108B2-66D7-DBEF-03A4-622F4D025F6D}"/>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3" name="Footer Placeholder 2">
            <a:extLst>
              <a:ext uri="{FF2B5EF4-FFF2-40B4-BE49-F238E27FC236}">
                <a16:creationId xmlns:a16="http://schemas.microsoft.com/office/drawing/2014/main" id="{DEEAB37F-2055-E4C8-A846-79DC25B316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4DF762E-0EC4-4D50-D869-5DF1FF8B409F}"/>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89670606"/>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F2032-D6A3-50F6-06B2-11A773DA9B9F}"/>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8F70B78-D3B8-7DC9-CCC3-7A6F9F3B44B3}"/>
              </a:ext>
            </a:extLst>
          </p:cNvPr>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EDE148-815F-A6D6-8C48-D929B9B6D235}"/>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CD750051-C58A-81DC-319F-6D76EE0AE937}"/>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6" name="Footer Placeholder 5">
            <a:extLst>
              <a:ext uri="{FF2B5EF4-FFF2-40B4-BE49-F238E27FC236}">
                <a16:creationId xmlns:a16="http://schemas.microsoft.com/office/drawing/2014/main" id="{41B83128-C1FD-67C3-4372-29A3D2F827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BA2B74D-A9F3-9D34-30AA-47E5C20F092C}"/>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289568957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2F541-1B7A-A6C8-B3F6-30FAD8399FDA}"/>
              </a:ext>
            </a:extLst>
          </p:cNvPr>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E039ADD-6BF0-A106-8566-F94B63F69DBA}"/>
              </a:ext>
            </a:extLst>
          </p:cNvPr>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GB"/>
          </a:p>
        </p:txBody>
      </p:sp>
      <p:sp>
        <p:nvSpPr>
          <p:cNvPr id="4" name="Text Placeholder 3">
            <a:extLst>
              <a:ext uri="{FF2B5EF4-FFF2-40B4-BE49-F238E27FC236}">
                <a16:creationId xmlns:a16="http://schemas.microsoft.com/office/drawing/2014/main" id="{D8CF3C55-8FFF-1BFA-9399-D204C6F93335}"/>
              </a:ext>
            </a:extLst>
          </p:cNvPr>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Click to edit Master text styles</a:t>
            </a:r>
          </a:p>
        </p:txBody>
      </p:sp>
      <p:sp>
        <p:nvSpPr>
          <p:cNvPr id="5" name="Date Placeholder 4">
            <a:extLst>
              <a:ext uri="{FF2B5EF4-FFF2-40B4-BE49-F238E27FC236}">
                <a16:creationId xmlns:a16="http://schemas.microsoft.com/office/drawing/2014/main" id="{82C050E9-6F5F-FBFE-3462-2230392F8C58}"/>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6" name="Footer Placeholder 5">
            <a:extLst>
              <a:ext uri="{FF2B5EF4-FFF2-40B4-BE49-F238E27FC236}">
                <a16:creationId xmlns:a16="http://schemas.microsoft.com/office/drawing/2014/main" id="{46A0D359-8B62-A346-4628-8ECBD9C4B7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9225CD-3554-C0B1-5243-68A59F61FC52}"/>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151790109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2D9795-F3A4-8F29-135A-23ECE43921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319CCBE-84C1-581C-DCC1-7890EFDEF9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0FA6DC-F382-DD99-C77A-F5A291396EAF}"/>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F1512DA0-C189-C92A-1E7C-12B02F97D1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C3BFE6-AEA7-90FE-E92A-87B4E8E5CC8C}"/>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8270567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F33B47-C23D-5489-B004-FD8368E2519B}"/>
              </a:ext>
            </a:extLst>
          </p:cNvPr>
          <p:cNvSpPr>
            <a:spLocks noGrp="1"/>
          </p:cNvSpPr>
          <p:nvPr>
            <p:ph type="title" orient="vert"/>
          </p:nvPr>
        </p:nvSpPr>
        <p:spPr>
          <a:xfrm>
            <a:off x="10469880" y="438150"/>
            <a:ext cx="3154680" cy="6974206"/>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927C77-F9A8-E4DC-92A3-153EB882FC35}"/>
              </a:ext>
            </a:extLst>
          </p:cNvPr>
          <p:cNvSpPr>
            <a:spLocks noGrp="1"/>
          </p:cNvSpPr>
          <p:nvPr>
            <p:ph type="body" orient="vert" idx="1"/>
          </p:nvPr>
        </p:nvSpPr>
        <p:spPr>
          <a:xfrm>
            <a:off x="1005840" y="438150"/>
            <a:ext cx="9281160" cy="697420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39D10-5F73-7E8A-B961-1A0F1C3B1CF1}"/>
              </a:ext>
            </a:extLst>
          </p:cNvPr>
          <p:cNvSpPr>
            <a:spLocks noGrp="1"/>
          </p:cNvSpPr>
          <p:nvPr>
            <p:ph type="dt" sz="half" idx="10"/>
          </p:nvPr>
        </p:nvSpPr>
        <p:spPr/>
        <p:txBody>
          <a:body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593D3810-0E53-A2BB-B335-E6E249DC7F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3733E4-3D5C-A72B-9C90-7E1F4D9F892C}"/>
              </a:ext>
            </a:extLst>
          </p:cNvPr>
          <p:cNvSpPr>
            <a:spLocks noGrp="1"/>
          </p:cNvSpPr>
          <p:nvPr>
            <p:ph type="sldNum" sz="quarter" idx="12"/>
          </p:nvPr>
        </p:nvSpPr>
        <p:spPr/>
        <p:txBody>
          <a:bodyPr/>
          <a:lstStyle/>
          <a:p>
            <a:fld id="{75F738A6-F07D-44D1-8469-F15EF1D8870E}" type="slidenum">
              <a:rPr lang="en-GB" smtClean="0"/>
              <a:t>‹#›</a:t>
            </a:fld>
            <a:endParaRPr lang="en-GB"/>
          </a:p>
        </p:txBody>
      </p:sp>
    </p:spTree>
    <p:extLst>
      <p:ext uri="{BB962C8B-B14F-4D97-AF65-F5344CB8AC3E}">
        <p14:creationId xmlns:p14="http://schemas.microsoft.com/office/powerpoint/2010/main" val="376467772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05270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3033569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59189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150466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0748773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742748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34104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44975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5588781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8499824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1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72647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B71D9B-A090-980E-2C1B-FBBA40B41EB1}"/>
              </a:ext>
            </a:extLst>
          </p:cNvPr>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742081-B53E-650F-25AA-7D8961B47A8E}"/>
              </a:ext>
            </a:extLst>
          </p:cNvPr>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BBBCEC-2C4E-5749-9B1D-828C7A203133}"/>
              </a:ext>
            </a:extLst>
          </p:cNvPr>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82000"/>
                  </a:schemeClr>
                </a:solidFill>
              </a:defRPr>
            </a:lvl1pPr>
          </a:lstStyle>
          <a:p>
            <a:fld id="{31D930CC-A485-48DF-9B90-F7F28EA6B99A}" type="datetimeFigureOut">
              <a:rPr lang="en-GB" smtClean="0"/>
              <a:t>12/12/2025</a:t>
            </a:fld>
            <a:endParaRPr lang="en-GB"/>
          </a:p>
        </p:txBody>
      </p:sp>
      <p:sp>
        <p:nvSpPr>
          <p:cNvPr id="5" name="Footer Placeholder 4">
            <a:extLst>
              <a:ext uri="{FF2B5EF4-FFF2-40B4-BE49-F238E27FC236}">
                <a16:creationId xmlns:a16="http://schemas.microsoft.com/office/drawing/2014/main" id="{2E96C886-49A4-32ED-1E26-B4C71E2C1BDB}"/>
              </a:ext>
            </a:extLst>
          </p:cNvPr>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F611E01-724B-AD0D-7540-00030C8F3E43}"/>
              </a:ext>
            </a:extLst>
          </p:cNvPr>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82000"/>
                  </a:schemeClr>
                </a:solidFill>
              </a:defRPr>
            </a:lvl1pPr>
          </a:lstStyle>
          <a:p>
            <a:fld id="{75F738A6-F07D-44D1-8469-F15EF1D8870E}" type="slidenum">
              <a:rPr lang="en-GB" smtClean="0"/>
              <a:t>‹#›</a:t>
            </a:fld>
            <a:endParaRPr lang="en-GB"/>
          </a:p>
        </p:txBody>
      </p:sp>
    </p:spTree>
    <p:extLst>
      <p:ext uri="{BB962C8B-B14F-4D97-AF65-F5344CB8AC3E}">
        <p14:creationId xmlns:p14="http://schemas.microsoft.com/office/powerpoint/2010/main" val="2075615298"/>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 id="2147483674" r:id="rId13"/>
    <p:sldLayoutId id="2147483675" r:id="rId14"/>
    <p:sldLayoutId id="2147483676" r:id="rId15"/>
    <p:sldLayoutId id="2147483677" r:id="rId16"/>
    <p:sldLayoutId id="2147483678" r:id="rId17"/>
    <p:sldLayoutId id="2147483679" r:id="rId18"/>
    <p:sldLayoutId id="2147483680" r:id="rId19"/>
    <p:sldLayoutId id="2147483681" r:id="rId20"/>
    <p:sldLayoutId id="2147483682" r:id="rId21"/>
    <p:sldLayoutId id="2147483683" r:id="rId22"/>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sv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15.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s>
</file>

<file path=ppt/slides/_rels/slide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7.xml"/><Relationship Id="rId4" Type="http://schemas.openxmlformats.org/officeDocument/2006/relationships/image" Target="../media/image20.png"/></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18.xml"/><Relationship Id="rId5" Type="http://schemas.openxmlformats.org/officeDocument/2006/relationships/image" Target="../media/image23.png"/><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9.xml"/><Relationship Id="rId1" Type="http://schemas.openxmlformats.org/officeDocument/2006/relationships/slideLayout" Target="../slideLayouts/slideLayout20.xml"/><Relationship Id="rId4" Type="http://schemas.openxmlformats.org/officeDocument/2006/relationships/image" Target="../media/image25.png"/></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B18E4B4-8349-EFD2-94CB-67A79F0E7107}"/>
              </a:ext>
            </a:extLst>
          </p:cNvPr>
          <p:cNvSpPr txBox="1"/>
          <p:nvPr/>
        </p:nvSpPr>
        <p:spPr>
          <a:xfrm>
            <a:off x="1158240" y="1798320"/>
            <a:ext cx="11811000" cy="4247317"/>
          </a:xfrm>
          <a:prstGeom prst="rect">
            <a:avLst/>
          </a:prstGeom>
          <a:noFill/>
        </p:spPr>
        <p:txBody>
          <a:bodyPr wrap="square" rtlCol="0">
            <a:spAutoFit/>
          </a:bodyPr>
          <a:lstStyle/>
          <a:p>
            <a:pPr algn="ctr"/>
            <a:r>
              <a:rPr lang="en-GB" sz="4400" dirty="0"/>
              <a:t>Elite Wellness Spa</a:t>
            </a:r>
          </a:p>
          <a:p>
            <a:pPr algn="ctr"/>
            <a:r>
              <a:rPr lang="en-GB" sz="4400" dirty="0"/>
              <a:t>BSc Applied Computing</a:t>
            </a:r>
          </a:p>
          <a:p>
            <a:pPr algn="ctr"/>
            <a:endParaRPr lang="en-GB" b="1" dirty="0"/>
          </a:p>
          <a:p>
            <a:r>
              <a:rPr lang="en-GB" sz="3200" b="1" dirty="0"/>
              <a:t>Name:  </a:t>
            </a:r>
            <a:r>
              <a:rPr lang="en-GB" sz="3200" dirty="0"/>
              <a:t>Malinson Gonzalez Mendez</a:t>
            </a:r>
          </a:p>
          <a:p>
            <a:r>
              <a:rPr lang="en-GB" sz="3200" b="1" dirty="0"/>
              <a:t>Student ID:  </a:t>
            </a:r>
            <a:r>
              <a:rPr lang="en-GB" sz="3200" dirty="0"/>
              <a:t>2313686</a:t>
            </a:r>
          </a:p>
          <a:p>
            <a:r>
              <a:rPr lang="en-GB" sz="3200" b="1" dirty="0"/>
              <a:t>Module:  </a:t>
            </a:r>
            <a:r>
              <a:rPr lang="en-GB" sz="3200" dirty="0"/>
              <a:t>Business and Web Management (ACC5019)</a:t>
            </a:r>
          </a:p>
          <a:p>
            <a:r>
              <a:rPr lang="en-GB" sz="3200" b="1" dirty="0"/>
              <a:t>Assessment:  </a:t>
            </a:r>
            <a:r>
              <a:rPr lang="en-GB" sz="3200" dirty="0"/>
              <a:t>Presentation</a:t>
            </a:r>
          </a:p>
          <a:p>
            <a:r>
              <a:rPr lang="en-GB" sz="3600" b="1" dirty="0"/>
              <a:t>Lecturer Name:  </a:t>
            </a:r>
            <a:r>
              <a:rPr lang="en-GB" sz="3600" dirty="0"/>
              <a:t>Md. </a:t>
            </a:r>
            <a:r>
              <a:rPr lang="en-GB" sz="3600" dirty="0" err="1"/>
              <a:t>Sadeque</a:t>
            </a:r>
            <a:r>
              <a:rPr lang="en-GB" sz="3600" dirty="0"/>
              <a:t> Imam Shaikh</a:t>
            </a:r>
          </a:p>
        </p:txBody>
      </p:sp>
    </p:spTree>
    <p:extLst>
      <p:ext uri="{BB962C8B-B14F-4D97-AF65-F5344CB8AC3E}">
        <p14:creationId xmlns:p14="http://schemas.microsoft.com/office/powerpoint/2010/main" val="32002017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510076"/>
            <a:ext cx="7556421" cy="1417558"/>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Elevating Elite Wellness Spa: A Digital Journey</a:t>
            </a:r>
            <a:endParaRPr lang="en-US" sz="4450" dirty="0"/>
          </a:p>
        </p:txBody>
      </p:sp>
      <p:sp>
        <p:nvSpPr>
          <p:cNvPr id="4" name="Text 1"/>
          <p:cNvSpPr/>
          <p:nvPr/>
        </p:nvSpPr>
        <p:spPr>
          <a:xfrm>
            <a:off x="6280190" y="4267795"/>
            <a:ext cx="7556421" cy="1451610"/>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Welcome to the blueprint for Elite Wellness Spa's exceptional online presence. Our mission is to seamlessly translate the luxurious, rejuvenating experience of your physical spa into a captivating digital realm, attracting discerning clients and fostering a loyal community.</a:t>
            </a:r>
            <a:endParaRPr lang="en-US" sz="17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35235"/>
          </a:xfrm>
          <a:prstGeom prst="rect">
            <a:avLst/>
          </a:prstGeom>
        </p:spPr>
      </p:pic>
      <p:sp>
        <p:nvSpPr>
          <p:cNvPr id="3" name="Text 0"/>
          <p:cNvSpPr/>
          <p:nvPr/>
        </p:nvSpPr>
        <p:spPr>
          <a:xfrm>
            <a:off x="793790" y="3629501"/>
            <a:ext cx="13042821" cy="1417558"/>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Our Vision: Rejuvenate, Refresh, Renew, Digitally</a:t>
            </a:r>
            <a:endParaRPr lang="en-US" sz="4450" dirty="0"/>
          </a:p>
        </p:txBody>
      </p:sp>
      <p:sp>
        <p:nvSpPr>
          <p:cNvPr id="4" name="Shape 1"/>
          <p:cNvSpPr/>
          <p:nvPr/>
        </p:nvSpPr>
        <p:spPr>
          <a:xfrm>
            <a:off x="793790" y="5387221"/>
            <a:ext cx="13042821" cy="2047994"/>
          </a:xfrm>
          <a:prstGeom prst="roundRect">
            <a:avLst>
              <a:gd name="adj" fmla="val 16613"/>
            </a:avLst>
          </a:prstGeom>
          <a:solidFill>
            <a:srgbClr val="E6F7FF"/>
          </a:solidFill>
          <a:ln w="7620">
            <a:solidFill>
              <a:srgbClr val="B3D5E4"/>
            </a:solidFill>
            <a:prstDash val="solid"/>
          </a:ln>
        </p:spPr>
        <p:txBody>
          <a:bodyPr/>
          <a:lstStyle/>
          <a:p>
            <a:endParaRPr lang="en-GB"/>
          </a:p>
        </p:txBody>
      </p:sp>
      <p:sp>
        <p:nvSpPr>
          <p:cNvPr id="5" name="Shape 2"/>
          <p:cNvSpPr/>
          <p:nvPr/>
        </p:nvSpPr>
        <p:spPr>
          <a:xfrm>
            <a:off x="801410" y="5394841"/>
            <a:ext cx="4342448" cy="2032754"/>
          </a:xfrm>
          <a:prstGeom prst="roundRect">
            <a:avLst>
              <a:gd name="adj" fmla="val 16738"/>
            </a:avLst>
          </a:prstGeom>
          <a:solidFill>
            <a:srgbClr val="E6F7FF"/>
          </a:solidFill>
          <a:ln/>
        </p:spPr>
        <p:txBody>
          <a:bodyPr/>
          <a:lstStyle/>
          <a:p>
            <a:endParaRPr lang="en-GB"/>
          </a:p>
        </p:txBody>
      </p:sp>
      <p:sp>
        <p:nvSpPr>
          <p:cNvPr id="6" name="Text 3"/>
          <p:cNvSpPr/>
          <p:nvPr/>
        </p:nvSpPr>
        <p:spPr>
          <a:xfrm>
            <a:off x="1028224" y="5621655"/>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Luxury Redefined</a:t>
            </a:r>
            <a:endParaRPr lang="en-US" sz="2200" dirty="0"/>
          </a:p>
        </p:txBody>
      </p:sp>
      <p:sp>
        <p:nvSpPr>
          <p:cNvPr id="7" name="Text 4"/>
          <p:cNvSpPr/>
          <p:nvPr/>
        </p:nvSpPr>
        <p:spPr>
          <a:xfrm>
            <a:off x="1028224" y="6112073"/>
            <a:ext cx="3548658" cy="725805"/>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Establishing Elite Wellness Spa as the epitome of premium self-care.</a:t>
            </a:r>
            <a:endParaRPr lang="en-US" sz="1750" dirty="0"/>
          </a:p>
        </p:txBody>
      </p:sp>
      <p:sp>
        <p:nvSpPr>
          <p:cNvPr id="8" name="Shape 5"/>
          <p:cNvSpPr/>
          <p:nvPr/>
        </p:nvSpPr>
        <p:spPr>
          <a:xfrm>
            <a:off x="5143857" y="5394841"/>
            <a:ext cx="4342567" cy="2032754"/>
          </a:xfrm>
          <a:prstGeom prst="rect">
            <a:avLst/>
          </a:prstGeom>
          <a:solidFill>
            <a:srgbClr val="E6F7FF"/>
          </a:solidFill>
          <a:ln/>
        </p:spPr>
        <p:txBody>
          <a:bodyPr/>
          <a:lstStyle/>
          <a:p>
            <a:endParaRPr lang="en-GB"/>
          </a:p>
        </p:txBody>
      </p:sp>
      <p:sp>
        <p:nvSpPr>
          <p:cNvPr id="9" name="Shape 6"/>
          <p:cNvSpPr/>
          <p:nvPr/>
        </p:nvSpPr>
        <p:spPr>
          <a:xfrm>
            <a:off x="5143857" y="5394841"/>
            <a:ext cx="30480" cy="2032754"/>
          </a:xfrm>
          <a:prstGeom prst="roundRect">
            <a:avLst>
              <a:gd name="adj" fmla="val 1116279"/>
            </a:avLst>
          </a:prstGeom>
          <a:solidFill>
            <a:srgbClr val="B3D5E4"/>
          </a:solidFill>
          <a:ln/>
        </p:spPr>
        <p:txBody>
          <a:bodyPr/>
          <a:lstStyle/>
          <a:p>
            <a:endParaRPr lang="en-GB"/>
          </a:p>
        </p:txBody>
      </p:sp>
      <p:sp>
        <p:nvSpPr>
          <p:cNvPr id="10" name="Text 7"/>
          <p:cNvSpPr/>
          <p:nvPr/>
        </p:nvSpPr>
        <p:spPr>
          <a:xfrm>
            <a:off x="5710833" y="5621655"/>
            <a:ext cx="299525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Seamless Experience</a:t>
            </a:r>
            <a:endParaRPr lang="en-US" sz="2200" dirty="0"/>
          </a:p>
        </p:txBody>
      </p:sp>
      <p:sp>
        <p:nvSpPr>
          <p:cNvPr id="11" name="Text 8"/>
          <p:cNvSpPr/>
          <p:nvPr/>
        </p:nvSpPr>
        <p:spPr>
          <a:xfrm>
            <a:off x="5710833" y="6112073"/>
            <a:ext cx="3208615" cy="1088708"/>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Creating an intuitive and elegant online journey for every client.</a:t>
            </a:r>
            <a:endParaRPr lang="en-US" sz="1750" dirty="0"/>
          </a:p>
        </p:txBody>
      </p:sp>
      <p:sp>
        <p:nvSpPr>
          <p:cNvPr id="12" name="Shape 9"/>
          <p:cNvSpPr/>
          <p:nvPr/>
        </p:nvSpPr>
        <p:spPr>
          <a:xfrm>
            <a:off x="4860369" y="6127671"/>
            <a:ext cx="566976" cy="566976"/>
          </a:xfrm>
          <a:prstGeom prst="roundRect">
            <a:avLst>
              <a:gd name="adj" fmla="val 60010"/>
            </a:avLst>
          </a:prstGeom>
          <a:solidFill>
            <a:srgbClr val="FFFFFF"/>
          </a:solidFill>
          <a:ln w="30480">
            <a:solidFill>
              <a:srgbClr val="B3D5E4"/>
            </a:solidFill>
            <a:prstDash val="solid"/>
          </a:ln>
        </p:spPr>
        <p:txBody>
          <a:bodyPr/>
          <a:lstStyle/>
          <a:p>
            <a:endParaRPr lang="en-GB"/>
          </a:p>
        </p:txBody>
      </p:sp>
      <p:pic>
        <p:nvPicPr>
          <p:cNvPr id="13" name="Image 1" descr="preencoded.png"/>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5002054" y="6269355"/>
            <a:ext cx="283488" cy="283488"/>
          </a:xfrm>
          <a:prstGeom prst="rect">
            <a:avLst/>
          </a:prstGeom>
        </p:spPr>
      </p:pic>
      <p:sp>
        <p:nvSpPr>
          <p:cNvPr id="14" name="Shape 10"/>
          <p:cNvSpPr/>
          <p:nvPr/>
        </p:nvSpPr>
        <p:spPr>
          <a:xfrm>
            <a:off x="9486424" y="5394841"/>
            <a:ext cx="4342567" cy="2032754"/>
          </a:xfrm>
          <a:prstGeom prst="rect">
            <a:avLst/>
          </a:prstGeom>
          <a:solidFill>
            <a:srgbClr val="E6F7FF"/>
          </a:solidFill>
          <a:ln/>
        </p:spPr>
        <p:txBody>
          <a:bodyPr/>
          <a:lstStyle/>
          <a:p>
            <a:endParaRPr lang="en-GB"/>
          </a:p>
        </p:txBody>
      </p:sp>
      <p:sp>
        <p:nvSpPr>
          <p:cNvPr id="15" name="Shape 11"/>
          <p:cNvSpPr/>
          <p:nvPr/>
        </p:nvSpPr>
        <p:spPr>
          <a:xfrm>
            <a:off x="9486424" y="5394841"/>
            <a:ext cx="30480" cy="2032754"/>
          </a:xfrm>
          <a:prstGeom prst="roundRect">
            <a:avLst>
              <a:gd name="adj" fmla="val 1116279"/>
            </a:avLst>
          </a:prstGeom>
          <a:solidFill>
            <a:srgbClr val="B3D5E4"/>
          </a:solidFill>
          <a:ln/>
        </p:spPr>
        <p:txBody>
          <a:bodyPr/>
          <a:lstStyle/>
          <a:p>
            <a:endParaRPr lang="en-GB"/>
          </a:p>
        </p:txBody>
      </p:sp>
      <p:sp>
        <p:nvSpPr>
          <p:cNvPr id="16" name="Text 12"/>
          <p:cNvSpPr/>
          <p:nvPr/>
        </p:nvSpPr>
        <p:spPr>
          <a:xfrm>
            <a:off x="10053399" y="5621655"/>
            <a:ext cx="3095625" cy="354330"/>
          </a:xfrm>
          <a:prstGeom prst="rect">
            <a:avLst/>
          </a:prstGeom>
          <a:noFill/>
          <a:ln/>
        </p:spPr>
        <p:txBody>
          <a:bodyPr wrap="none" lIns="0" tIns="0" rIns="0" bIns="0" rtlCol="0" anchor="t"/>
          <a:lstStyle/>
          <a:p>
            <a:pPr marL="0" indent="0" algn="l">
              <a:lnSpc>
                <a:spcPts val="2750"/>
              </a:lnSpc>
              <a:buNone/>
            </a:pPr>
            <a:r>
              <a:rPr lang="en-US" sz="2200" dirty="0">
                <a:solidFill>
                  <a:srgbClr val="000000"/>
                </a:solidFill>
                <a:latin typeface="Alexandria Medium" pitchFamily="34" charset="0"/>
                <a:ea typeface="Alexandria Medium" pitchFamily="34" charset="-122"/>
                <a:cs typeface="Alexandria Medium" pitchFamily="34" charset="-120"/>
              </a:rPr>
              <a:t>Community &amp; Growth</a:t>
            </a:r>
            <a:endParaRPr lang="en-US" sz="2200" dirty="0"/>
          </a:p>
        </p:txBody>
      </p:sp>
      <p:sp>
        <p:nvSpPr>
          <p:cNvPr id="17" name="Text 13"/>
          <p:cNvSpPr/>
          <p:nvPr/>
        </p:nvSpPr>
        <p:spPr>
          <a:xfrm>
            <a:off x="10053399" y="6112073"/>
            <a:ext cx="3548777" cy="1088708"/>
          </a:xfrm>
          <a:prstGeom prst="rect">
            <a:avLst/>
          </a:prstGeom>
          <a:noFill/>
          <a:ln/>
        </p:spPr>
        <p:txBody>
          <a:bodyPr wrap="square" lIns="0" tIns="0" rIns="0" bIns="0" rtlCol="0" anchor="t"/>
          <a:lstStyle/>
          <a:p>
            <a:pPr marL="0" indent="0" algn="l">
              <a:lnSpc>
                <a:spcPts val="2850"/>
              </a:lnSpc>
              <a:buNone/>
            </a:pPr>
            <a:r>
              <a:rPr lang="en-US" sz="1750" dirty="0">
                <a:solidFill>
                  <a:srgbClr val="000000"/>
                </a:solidFill>
                <a:latin typeface="Manrope" pitchFamily="34" charset="0"/>
                <a:ea typeface="Manrope" pitchFamily="34" charset="-122"/>
                <a:cs typeface="Manrope" pitchFamily="34" charset="-120"/>
              </a:rPr>
              <a:t>Cultivating engagement and expanding reach through strategic digital presence.</a:t>
            </a:r>
            <a:endParaRPr lang="en-US" sz="1750" dirty="0"/>
          </a:p>
        </p:txBody>
      </p:sp>
      <p:sp>
        <p:nvSpPr>
          <p:cNvPr id="18" name="Shape 14"/>
          <p:cNvSpPr/>
          <p:nvPr/>
        </p:nvSpPr>
        <p:spPr>
          <a:xfrm>
            <a:off x="9202936" y="6127671"/>
            <a:ext cx="566976" cy="566976"/>
          </a:xfrm>
          <a:prstGeom prst="roundRect">
            <a:avLst>
              <a:gd name="adj" fmla="val 60010"/>
            </a:avLst>
          </a:prstGeom>
          <a:solidFill>
            <a:srgbClr val="FFFFFF"/>
          </a:solidFill>
          <a:ln w="30480">
            <a:solidFill>
              <a:srgbClr val="B3D5E4"/>
            </a:solidFill>
            <a:prstDash val="solid"/>
          </a:ln>
        </p:spPr>
        <p:txBody>
          <a:bodyPr/>
          <a:lstStyle/>
          <a:p>
            <a:endParaRPr lang="en-GB"/>
          </a:p>
        </p:txBody>
      </p:sp>
      <p:pic>
        <p:nvPicPr>
          <p:cNvPr id="19" name="Image 2" descr="preencoded.png"/>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9344620" y="6269355"/>
            <a:ext cx="283488" cy="283488"/>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210028" y="4153799"/>
            <a:ext cx="7547134" cy="399098"/>
          </a:xfrm>
          <a:prstGeom prst="rect">
            <a:avLst/>
          </a:prstGeom>
          <a:noFill/>
          <a:ln/>
        </p:spPr>
        <p:txBody>
          <a:bodyPr wrap="none" lIns="0" tIns="0" rIns="0" bIns="0" rtlCol="0" anchor="t"/>
          <a:lstStyle/>
          <a:p>
            <a:pPr marL="0" indent="0" algn="l">
              <a:lnSpc>
                <a:spcPts val="3100"/>
              </a:lnSpc>
              <a:buNone/>
            </a:pPr>
            <a:r>
              <a:rPr lang="en-US" sz="2500" dirty="0">
                <a:solidFill>
                  <a:srgbClr val="555555"/>
                </a:solidFill>
                <a:latin typeface="Alexandria Medium" pitchFamily="34" charset="0"/>
                <a:ea typeface="Alexandria Medium" pitchFamily="34" charset="-122"/>
                <a:cs typeface="Alexandria Medium" pitchFamily="34" charset="-120"/>
              </a:rPr>
              <a:t>Captivating Brand Identity: The Essence of Elite</a:t>
            </a:r>
            <a:endParaRPr lang="en-US" sz="2500" dirty="0"/>
          </a:p>
        </p:txBody>
      </p:sp>
      <p:sp>
        <p:nvSpPr>
          <p:cNvPr id="3" name="Text 1"/>
          <p:cNvSpPr/>
          <p:nvPr/>
        </p:nvSpPr>
        <p:spPr>
          <a:xfrm>
            <a:off x="7792759" y="4875135"/>
            <a:ext cx="4617125" cy="319207"/>
          </a:xfrm>
          <a:prstGeom prst="rect">
            <a:avLst/>
          </a:prstGeom>
          <a:noFill/>
          <a:ln/>
        </p:spPr>
        <p:txBody>
          <a:bodyPr wrap="none" lIns="0" tIns="0" rIns="0" bIns="0" rtlCol="0" anchor="t"/>
          <a:lstStyle/>
          <a:p>
            <a:pPr marL="0" indent="0" algn="l">
              <a:lnSpc>
                <a:spcPts val="2500"/>
              </a:lnSpc>
              <a:buNone/>
            </a:pPr>
            <a:r>
              <a:rPr lang="en-US" sz="2000" dirty="0">
                <a:solidFill>
                  <a:srgbClr val="777777"/>
                </a:solidFill>
                <a:latin typeface="Alexandria Medium" pitchFamily="34" charset="0"/>
                <a:ea typeface="Alexandria Medium" pitchFamily="34" charset="-122"/>
                <a:cs typeface="Alexandria Medium" pitchFamily="34" charset="-120"/>
              </a:rPr>
              <a:t>Logo Creation: Symbolising Serenity</a:t>
            </a:r>
            <a:endParaRPr lang="en-US" sz="2000" dirty="0"/>
          </a:p>
        </p:txBody>
      </p:sp>
      <p:sp>
        <p:nvSpPr>
          <p:cNvPr id="4" name="Text 2"/>
          <p:cNvSpPr/>
          <p:nvPr/>
        </p:nvSpPr>
        <p:spPr>
          <a:xfrm>
            <a:off x="7531616" y="5716129"/>
            <a:ext cx="6712506" cy="1852795"/>
          </a:xfrm>
          <a:prstGeom prst="rect">
            <a:avLst/>
          </a:prstGeom>
          <a:noFill/>
          <a:ln/>
        </p:spPr>
        <p:txBody>
          <a:bodyPr wrap="square" lIns="0" tIns="0" rIns="0" bIns="0" rtlCol="0" anchor="t"/>
          <a:lstStyle/>
          <a:p>
            <a:pPr marL="0" indent="0" algn="l">
              <a:lnSpc>
                <a:spcPts val="1600"/>
              </a:lnSpc>
              <a:buNone/>
            </a:pPr>
            <a:r>
              <a:rPr lang="en-US" sz="2000" dirty="0">
                <a:solidFill>
                  <a:schemeClr val="tx1">
                    <a:lumMod val="50000"/>
                    <a:lumOff val="50000"/>
                  </a:schemeClr>
                </a:solidFill>
                <a:latin typeface="Manrope" pitchFamily="34" charset="0"/>
                <a:ea typeface="Manrope" pitchFamily="34" charset="-122"/>
                <a:cs typeface="Manrope" pitchFamily="34" charset="-120"/>
              </a:rPr>
              <a:t>Our proposed logo design encapsulates the tranquility and sophistication of Elite Wellness Spa. We envision a minimalist yet elegant emblem, perhaps featuring a stylized lotus, a flowing wave, or intertwined natural elements, crafted with a serene colour palette dominated by soft blues, greens, and gold accents. This design will evoke immediate feelings of peace and premium quality.[7]</a:t>
            </a:r>
            <a:endParaRPr lang="en-US" sz="2000" dirty="0">
              <a:solidFill>
                <a:schemeClr val="tx1">
                  <a:lumMod val="50000"/>
                  <a:lumOff val="50000"/>
                </a:schemeClr>
              </a:solidFill>
            </a:endParaRPr>
          </a:p>
        </p:txBody>
      </p:sp>
      <p:pic>
        <p:nvPicPr>
          <p:cNvPr id="5" name="Image 0" descr="preencoded.png"/>
          <p:cNvPicPr>
            <a:picLocks noChangeAspect="1"/>
          </p:cNvPicPr>
          <p:nvPr/>
        </p:nvPicPr>
        <p:blipFill>
          <a:blip r:embed="rId3"/>
          <a:stretch>
            <a:fillRect/>
          </a:stretch>
        </p:blipFill>
        <p:spPr>
          <a:xfrm>
            <a:off x="290551" y="1069300"/>
            <a:ext cx="6449604" cy="6449604"/>
          </a:xfrm>
          <a:prstGeom prst="rect">
            <a:avLst/>
          </a:prstGeom>
        </p:spPr>
      </p:pic>
      <p:sp>
        <p:nvSpPr>
          <p:cNvPr id="6" name="Text 3"/>
          <p:cNvSpPr/>
          <p:nvPr/>
        </p:nvSpPr>
        <p:spPr>
          <a:xfrm>
            <a:off x="7670006" y="660676"/>
            <a:ext cx="4739878" cy="319207"/>
          </a:xfrm>
          <a:prstGeom prst="rect">
            <a:avLst/>
          </a:prstGeom>
          <a:noFill/>
          <a:ln/>
        </p:spPr>
        <p:txBody>
          <a:bodyPr wrap="none" lIns="0" tIns="0" rIns="0" bIns="0" rtlCol="0" anchor="t"/>
          <a:lstStyle/>
          <a:p>
            <a:pPr marL="0" indent="0" algn="l">
              <a:lnSpc>
                <a:spcPts val="2500"/>
              </a:lnSpc>
              <a:buNone/>
            </a:pPr>
            <a:r>
              <a:rPr lang="en-US" sz="2000" dirty="0">
                <a:solidFill>
                  <a:schemeClr val="accent1"/>
                </a:solidFill>
                <a:latin typeface="Alexandria Medium" pitchFamily="34" charset="0"/>
                <a:ea typeface="Alexandria Medium" pitchFamily="34" charset="-122"/>
                <a:cs typeface="Alexandria Medium" pitchFamily="34" charset="-120"/>
              </a:rPr>
              <a:t>Brand Story: Our Journey to Wellness</a:t>
            </a:r>
            <a:endParaRPr lang="en-US" sz="2000" dirty="0">
              <a:solidFill>
                <a:schemeClr val="accent1"/>
              </a:solidFill>
            </a:endParaRPr>
          </a:p>
        </p:txBody>
      </p:sp>
      <p:sp>
        <p:nvSpPr>
          <p:cNvPr id="7" name="Text 4"/>
          <p:cNvSpPr/>
          <p:nvPr/>
        </p:nvSpPr>
        <p:spPr>
          <a:xfrm>
            <a:off x="7723069" y="1326370"/>
            <a:ext cx="6521053" cy="1669816"/>
          </a:xfrm>
          <a:prstGeom prst="rect">
            <a:avLst/>
          </a:prstGeom>
          <a:noFill/>
          <a:ln/>
        </p:spPr>
        <p:txBody>
          <a:bodyPr wrap="square" lIns="0" tIns="0" rIns="0" bIns="0" rtlCol="0" anchor="t"/>
          <a:lstStyle/>
          <a:p>
            <a:pPr marL="0" indent="0" algn="l">
              <a:lnSpc>
                <a:spcPts val="1600"/>
              </a:lnSpc>
              <a:buNone/>
            </a:pPr>
            <a:r>
              <a:rPr lang="en-US" sz="1000" dirty="0">
                <a:solidFill>
                  <a:srgbClr val="777777"/>
                </a:solidFill>
                <a:latin typeface="Manrope" pitchFamily="34" charset="0"/>
                <a:ea typeface="Manrope" pitchFamily="34" charset="-122"/>
                <a:cs typeface="Manrope" pitchFamily="34" charset="-120"/>
              </a:rPr>
              <a:t>"</a:t>
            </a:r>
            <a:r>
              <a:rPr lang="en-US" sz="1600" dirty="0">
                <a:latin typeface="Manrope" pitchFamily="34" charset="0"/>
                <a:ea typeface="Manrope" pitchFamily="34" charset="-122"/>
                <a:cs typeface="Manrope" pitchFamily="34" charset="-120"/>
              </a:rPr>
              <a:t>Born from a passion for holistic well-being and a commitment to unparalleled self-care, Elite Wellness Spa was founded to be more than just a destination—it's a philosophy. Our journey began with the belief that true rejuvenation extends beyond the physical, embracing mind, body, and spirit. Every treatment, every detail, is meticulously curated to provide an escape, a sanctuary where luxury meets profound healing. We invite you to step into our story and begin yours."</a:t>
            </a:r>
            <a:endParaRPr lang="en-US" sz="1600" dirty="0"/>
          </a:p>
        </p:txBody>
      </p:sp>
      <p:sp>
        <p:nvSpPr>
          <p:cNvPr id="8" name="Shape 5"/>
          <p:cNvSpPr/>
          <p:nvPr/>
        </p:nvSpPr>
        <p:spPr>
          <a:xfrm>
            <a:off x="7478554" y="1532096"/>
            <a:ext cx="15240" cy="1021556"/>
          </a:xfrm>
          <a:prstGeom prst="rect">
            <a:avLst/>
          </a:prstGeom>
          <a:solidFill>
            <a:srgbClr val="AAE4FE"/>
          </a:solidFill>
          <a:ln/>
        </p:spPr>
        <p:txBody>
          <a:bodyPr/>
          <a:lstStyle/>
          <a:p>
            <a:endParaRPr/>
          </a:p>
        </p:txBody>
      </p:sp>
      <p:sp>
        <p:nvSpPr>
          <p:cNvPr id="9" name="Text 6"/>
          <p:cNvSpPr/>
          <p:nvPr/>
        </p:nvSpPr>
        <p:spPr>
          <a:xfrm>
            <a:off x="7627342" y="3319976"/>
            <a:ext cx="6712506" cy="642424"/>
          </a:xfrm>
          <a:prstGeom prst="rect">
            <a:avLst/>
          </a:prstGeom>
          <a:noFill/>
          <a:ln/>
        </p:spPr>
        <p:txBody>
          <a:bodyPr wrap="square" lIns="0" tIns="0" rIns="0" bIns="0" rtlCol="0" anchor="t"/>
          <a:lstStyle/>
          <a:p>
            <a:pPr marL="0" indent="0" algn="l">
              <a:lnSpc>
                <a:spcPts val="1600"/>
              </a:lnSpc>
              <a:buNone/>
            </a:pPr>
            <a:r>
              <a:rPr lang="en-US" sz="1400" dirty="0">
                <a:solidFill>
                  <a:srgbClr val="777777"/>
                </a:solidFill>
                <a:latin typeface="Manrope" pitchFamily="34" charset="0"/>
                <a:ea typeface="Manrope" pitchFamily="34" charset="-122"/>
                <a:cs typeface="Manrope" pitchFamily="34" charset="-120"/>
              </a:rPr>
              <a:t>This narrative speaks directly to the desires of affluent professionals seeking meaningful relaxation and emphasizes the values of self-care and holistic wellness.[5]</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870704"/>
            <a:ext cx="13042821" cy="1417558"/>
          </a:xfrm>
          <a:prstGeom prst="rect">
            <a:avLst/>
          </a:prstGeom>
          <a:noFill/>
          <a:ln/>
        </p:spPr>
        <p:txBody>
          <a:bodyPr wrap="square" lIns="0" tIns="0" rIns="0" bIns="0" rtlCol="0" anchor="t"/>
          <a:lstStyle/>
          <a:p>
            <a:pPr marL="0" indent="0" algn="l">
              <a:lnSpc>
                <a:spcPts val="5550"/>
              </a:lnSpc>
              <a:buNone/>
            </a:pPr>
            <a:r>
              <a:rPr lang="en-US" sz="4450" dirty="0">
                <a:solidFill>
                  <a:srgbClr val="5B6E8C"/>
                </a:solidFill>
                <a:latin typeface="Alexandria Medium" pitchFamily="34" charset="0"/>
                <a:ea typeface="Alexandria Medium" pitchFamily="34" charset="-122"/>
                <a:cs typeface="Alexandria Medium" pitchFamily="34" charset="-120"/>
              </a:rPr>
              <a:t>Dynamic Marketing Strategy: Engaging Our Audience</a:t>
            </a:r>
            <a:endParaRPr lang="en-US" sz="4450" dirty="0"/>
          </a:p>
        </p:txBody>
      </p:sp>
      <p:pic>
        <p:nvPicPr>
          <p:cNvPr id="3"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93790" y="2741890"/>
            <a:ext cx="566976" cy="566976"/>
          </a:xfrm>
          <a:prstGeom prst="rect">
            <a:avLst/>
          </a:prstGeom>
        </p:spPr>
      </p:pic>
      <p:sp>
        <p:nvSpPr>
          <p:cNvPr id="4" name="Text 1"/>
          <p:cNvSpPr/>
          <p:nvPr/>
        </p:nvSpPr>
        <p:spPr>
          <a:xfrm>
            <a:off x="1644253" y="2876550"/>
            <a:ext cx="3308152" cy="708660"/>
          </a:xfrm>
          <a:prstGeom prst="rect">
            <a:avLst/>
          </a:prstGeom>
          <a:noFill/>
          <a:ln/>
        </p:spPr>
        <p:txBody>
          <a:bodyPr wrap="squar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Social Media Immersion</a:t>
            </a:r>
            <a:endParaRPr lang="en-US" sz="2200" dirty="0"/>
          </a:p>
        </p:txBody>
      </p:sp>
      <p:sp>
        <p:nvSpPr>
          <p:cNvPr id="5" name="Text 2"/>
          <p:cNvSpPr/>
          <p:nvPr/>
        </p:nvSpPr>
        <p:spPr>
          <a:xfrm>
            <a:off x="1644253" y="3721298"/>
            <a:ext cx="3308152" cy="3629025"/>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We'll cultivate an opulent presence on Instagram, Facebook, and Pinterest. High-quality imagery of treatments, serene spa interiors, and wellness tips will engage our audience. Interactive stories, behind-the-scenes glimpses, and curated content will foster a vibrant community.[5]</a:t>
            </a:r>
            <a:endParaRPr lang="en-US" sz="1750" dirty="0"/>
          </a:p>
        </p:txBody>
      </p:sp>
      <p:pic>
        <p:nvPicPr>
          <p:cNvPr id="6"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235893" y="2741890"/>
            <a:ext cx="566976" cy="566976"/>
          </a:xfrm>
          <a:prstGeom prst="rect">
            <a:avLst/>
          </a:prstGeom>
        </p:spPr>
      </p:pic>
      <p:sp>
        <p:nvSpPr>
          <p:cNvPr id="7" name="Text 3"/>
          <p:cNvSpPr/>
          <p:nvPr/>
        </p:nvSpPr>
        <p:spPr>
          <a:xfrm>
            <a:off x="6086356" y="2876550"/>
            <a:ext cx="3308152" cy="708660"/>
          </a:xfrm>
          <a:prstGeom prst="rect">
            <a:avLst/>
          </a:prstGeom>
          <a:noFill/>
          <a:ln/>
        </p:spPr>
        <p:txBody>
          <a:bodyPr wrap="squar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Content Marketing Mastery</a:t>
            </a:r>
            <a:endParaRPr lang="en-US" sz="2200" dirty="0"/>
          </a:p>
        </p:txBody>
      </p:sp>
      <p:sp>
        <p:nvSpPr>
          <p:cNvPr id="8" name="Text 4"/>
          <p:cNvSpPr/>
          <p:nvPr/>
        </p:nvSpPr>
        <p:spPr>
          <a:xfrm>
            <a:off x="6086356" y="3721298"/>
            <a:ext cx="3308152" cy="3629025"/>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Our content strategy will establish Elite Wellness Spa as a thought leader. This includes a blog with articles on holistic health, stress management, and ingredient benefits. Video tutorials, expert interviews, and client testimonials will further enrich our content, shared across all platforms.[4]</a:t>
            </a:r>
            <a:endParaRPr lang="en-US" sz="1750" dirty="0"/>
          </a:p>
        </p:txBody>
      </p:sp>
      <p:pic>
        <p:nvPicPr>
          <p:cNvPr id="9"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677995" y="2741890"/>
            <a:ext cx="566976" cy="566976"/>
          </a:xfrm>
          <a:prstGeom prst="rect">
            <a:avLst/>
          </a:prstGeom>
        </p:spPr>
      </p:pic>
      <p:sp>
        <p:nvSpPr>
          <p:cNvPr id="10" name="Text 5"/>
          <p:cNvSpPr/>
          <p:nvPr/>
        </p:nvSpPr>
        <p:spPr>
          <a:xfrm>
            <a:off x="10528459" y="2876550"/>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SEO Prowess</a:t>
            </a:r>
            <a:endParaRPr lang="en-US" sz="2200" dirty="0"/>
          </a:p>
        </p:txBody>
      </p:sp>
      <p:sp>
        <p:nvSpPr>
          <p:cNvPr id="11" name="Text 6"/>
          <p:cNvSpPr/>
          <p:nvPr/>
        </p:nvSpPr>
        <p:spPr>
          <a:xfrm>
            <a:off x="10528459" y="3366968"/>
            <a:ext cx="3308152" cy="3991928"/>
          </a:xfrm>
          <a:prstGeom prst="rect">
            <a:avLst/>
          </a:prstGeom>
          <a:noFill/>
          <a:ln/>
        </p:spPr>
        <p:txBody>
          <a:bodyPr wrap="square" lIns="0" tIns="0" rIns="0" bIns="0" rtlCol="0" anchor="t"/>
          <a:lstStyle/>
          <a:p>
            <a:pPr marL="0" indent="0" algn="l">
              <a:lnSpc>
                <a:spcPts val="2850"/>
              </a:lnSpc>
              <a:buNone/>
            </a:pPr>
            <a:r>
              <a:rPr lang="en-US" sz="1750" dirty="0">
                <a:solidFill>
                  <a:srgbClr val="5B6E8C"/>
                </a:solidFill>
                <a:latin typeface="Manrope" pitchFamily="34" charset="0"/>
                <a:ea typeface="Manrope" pitchFamily="34" charset="-122"/>
                <a:cs typeface="Manrope" pitchFamily="34" charset="-120"/>
              </a:rPr>
              <a:t>Robust SEO will ensure Elite Wellness Spa is easily discoverable. Keyword research targeting "luxury spa treatments," "holistic wellness retreats," and "premium self-care" will optimise our website content. Local SEO, Google My Business optimisation, and backlink building will drive organic traffic.[3]</a:t>
            </a:r>
            <a:endParaRPr lang="en-US" sz="17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99254" y="723781"/>
            <a:ext cx="12808863" cy="624245"/>
          </a:xfrm>
          <a:prstGeom prst="rect">
            <a:avLst/>
          </a:prstGeom>
          <a:noFill/>
          <a:ln/>
        </p:spPr>
        <p:txBody>
          <a:bodyPr wrap="none" lIns="0" tIns="0" rIns="0" bIns="0" rtlCol="0" anchor="t"/>
          <a:lstStyle/>
          <a:p>
            <a:pPr marL="0" indent="0" algn="l">
              <a:lnSpc>
                <a:spcPts val="4900"/>
              </a:lnSpc>
              <a:buNone/>
            </a:pPr>
            <a:r>
              <a:rPr lang="en-US" sz="3900" dirty="0">
                <a:solidFill>
                  <a:srgbClr val="5B6E8C"/>
                </a:solidFill>
                <a:latin typeface="Alexandria Medium" pitchFamily="34" charset="0"/>
                <a:ea typeface="Alexandria Medium" pitchFamily="34" charset="-122"/>
                <a:cs typeface="Alexandria Medium" pitchFamily="34" charset="-120"/>
              </a:rPr>
              <a:t>Social Media: Visualising Serenity and Engagement</a:t>
            </a:r>
            <a:endParaRPr lang="en-US" sz="3900" dirty="0"/>
          </a:p>
        </p:txBody>
      </p:sp>
      <p:pic>
        <p:nvPicPr>
          <p:cNvPr id="3" name="Image 0" descr="preencoded.png"/>
          <p:cNvPicPr>
            <a:picLocks noChangeAspect="1"/>
          </p:cNvPicPr>
          <p:nvPr/>
        </p:nvPicPr>
        <p:blipFill>
          <a:blip r:embed="rId3"/>
          <a:stretch>
            <a:fillRect/>
          </a:stretch>
        </p:blipFill>
        <p:spPr>
          <a:xfrm>
            <a:off x="706874" y="1877139"/>
            <a:ext cx="4298990" cy="2397562"/>
          </a:xfrm>
          <a:prstGeom prst="rect">
            <a:avLst/>
          </a:prstGeom>
        </p:spPr>
      </p:pic>
      <p:pic>
        <p:nvPicPr>
          <p:cNvPr id="4" name="Image 1" descr="preencoded.png"/>
          <p:cNvPicPr>
            <a:picLocks noChangeAspect="1"/>
          </p:cNvPicPr>
          <p:nvPr/>
        </p:nvPicPr>
        <p:blipFill>
          <a:blip r:embed="rId4"/>
          <a:stretch>
            <a:fillRect/>
          </a:stretch>
        </p:blipFill>
        <p:spPr>
          <a:xfrm>
            <a:off x="5165646" y="1877139"/>
            <a:ext cx="4298990" cy="2397562"/>
          </a:xfrm>
          <a:prstGeom prst="rect">
            <a:avLst/>
          </a:prstGeom>
        </p:spPr>
      </p:pic>
      <p:pic>
        <p:nvPicPr>
          <p:cNvPr id="5" name="Image 2" descr="preencoded.png"/>
          <p:cNvPicPr>
            <a:picLocks noChangeAspect="1"/>
          </p:cNvPicPr>
          <p:nvPr/>
        </p:nvPicPr>
        <p:blipFill>
          <a:blip r:embed="rId5"/>
          <a:stretch>
            <a:fillRect/>
          </a:stretch>
        </p:blipFill>
        <p:spPr>
          <a:xfrm>
            <a:off x="9624417" y="1877139"/>
            <a:ext cx="4298990" cy="2397562"/>
          </a:xfrm>
          <a:prstGeom prst="rect">
            <a:avLst/>
          </a:prstGeom>
        </p:spPr>
      </p:pic>
      <p:pic>
        <p:nvPicPr>
          <p:cNvPr id="6" name="Image 3" descr="preencoded.png"/>
          <p:cNvPicPr>
            <a:picLocks noChangeAspect="1"/>
          </p:cNvPicPr>
          <p:nvPr/>
        </p:nvPicPr>
        <p:blipFill>
          <a:blip r:embed="rId6"/>
          <a:stretch>
            <a:fillRect/>
          </a:stretch>
        </p:blipFill>
        <p:spPr>
          <a:xfrm>
            <a:off x="706874" y="4434483"/>
            <a:ext cx="6528435" cy="2397562"/>
          </a:xfrm>
          <a:prstGeom prst="rect">
            <a:avLst/>
          </a:prstGeom>
        </p:spPr>
      </p:pic>
      <p:pic>
        <p:nvPicPr>
          <p:cNvPr id="7" name="Image 4" descr="preencoded.png"/>
          <p:cNvPicPr>
            <a:picLocks noChangeAspect="1"/>
          </p:cNvPicPr>
          <p:nvPr/>
        </p:nvPicPr>
        <p:blipFill>
          <a:blip r:embed="rId7"/>
          <a:stretch>
            <a:fillRect/>
          </a:stretch>
        </p:blipFill>
        <p:spPr>
          <a:xfrm>
            <a:off x="7395091" y="4434483"/>
            <a:ext cx="6528435" cy="2397562"/>
          </a:xfrm>
          <a:prstGeom prst="rect">
            <a:avLst/>
          </a:prstGeom>
        </p:spPr>
      </p:pic>
      <p:sp>
        <p:nvSpPr>
          <p:cNvPr id="8" name="Text 1"/>
          <p:cNvSpPr/>
          <p:nvPr/>
        </p:nvSpPr>
        <p:spPr>
          <a:xfrm>
            <a:off x="699254" y="7186255"/>
            <a:ext cx="13231892" cy="319564"/>
          </a:xfrm>
          <a:prstGeom prst="rect">
            <a:avLst/>
          </a:prstGeom>
          <a:noFill/>
          <a:ln/>
        </p:spPr>
        <p:txBody>
          <a:bodyPr wrap="none" lIns="0" tIns="0" rIns="0" bIns="0" rtlCol="0" anchor="t"/>
          <a:lstStyle/>
          <a:p>
            <a:pPr marL="0" indent="0" algn="l">
              <a:lnSpc>
                <a:spcPts val="2500"/>
              </a:lnSpc>
              <a:buNone/>
            </a:pPr>
            <a:r>
              <a:rPr lang="en-US" sz="1550" dirty="0">
                <a:solidFill>
                  <a:srgbClr val="5B6E8C"/>
                </a:solidFill>
                <a:latin typeface="Manrope" pitchFamily="34" charset="0"/>
                <a:ea typeface="Manrope" pitchFamily="34" charset="-122"/>
                <a:cs typeface="Manrope" pitchFamily="34" charset="-120"/>
              </a:rPr>
              <a:t>Visual storytelling will be paramount, showcasing the serene environment and the transformative power of Elite Wellness Spa's offerings.</a:t>
            </a:r>
            <a:endParaRPr lang="en-US" sz="155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396835" y="311825"/>
            <a:ext cx="6854190" cy="354330"/>
          </a:xfrm>
          <a:prstGeom prst="rect">
            <a:avLst/>
          </a:prstGeom>
          <a:noFill/>
          <a:ln/>
        </p:spPr>
        <p:txBody>
          <a:bodyPr wrap="none" lIns="0" tIns="0" rIns="0" bIns="0" rtlCol="0" anchor="t"/>
          <a:lstStyle/>
          <a:p>
            <a:pPr marL="0" indent="0" algn="l">
              <a:lnSpc>
                <a:spcPts val="2750"/>
              </a:lnSpc>
              <a:buNone/>
            </a:pPr>
            <a:r>
              <a:rPr lang="en-US" sz="2200" dirty="0">
                <a:solidFill>
                  <a:srgbClr val="5B6E8C"/>
                </a:solidFill>
                <a:latin typeface="Alexandria Medium" pitchFamily="34" charset="0"/>
                <a:ea typeface="Alexandria Medium" pitchFamily="34" charset="-122"/>
                <a:cs typeface="Alexandria Medium" pitchFamily="34" charset="-120"/>
              </a:rPr>
              <a:t>Content Marketing: Building Authority and Trust</a:t>
            </a:r>
            <a:endParaRPr lang="en-US" sz="2200" dirty="0"/>
          </a:p>
        </p:txBody>
      </p:sp>
      <p:sp>
        <p:nvSpPr>
          <p:cNvPr id="3" name="Text 1"/>
          <p:cNvSpPr/>
          <p:nvPr/>
        </p:nvSpPr>
        <p:spPr>
          <a:xfrm>
            <a:off x="396835" y="938213"/>
            <a:ext cx="8191262" cy="283487"/>
          </a:xfrm>
          <a:prstGeom prst="rect">
            <a:avLst/>
          </a:prstGeom>
          <a:noFill/>
          <a:ln/>
        </p:spPr>
        <p:txBody>
          <a:bodyPr wrap="none" lIns="0" tIns="0" rIns="0" bIns="0" rtlCol="0" anchor="t"/>
          <a:lstStyle/>
          <a:p>
            <a:pPr marL="0" indent="0" algn="l">
              <a:lnSpc>
                <a:spcPts val="1400"/>
              </a:lnSpc>
              <a:buNone/>
            </a:pPr>
            <a:r>
              <a:rPr lang="en-US" sz="2000" dirty="0">
                <a:solidFill>
                  <a:srgbClr val="5B6E8C"/>
                </a:solidFill>
                <a:latin typeface="Manrope" pitchFamily="34" charset="0"/>
                <a:ea typeface="Manrope" pitchFamily="34" charset="-122"/>
                <a:cs typeface="Manrope" pitchFamily="34" charset="-120"/>
              </a:rPr>
              <a:t>Our content will go beyond promotion, offering genuine value to our audience. This strategy includes:</a:t>
            </a:r>
            <a:endParaRPr lang="en-US" sz="2000" dirty="0"/>
          </a:p>
        </p:txBody>
      </p:sp>
      <p:sp>
        <p:nvSpPr>
          <p:cNvPr id="4" name="Text 2"/>
          <p:cNvSpPr/>
          <p:nvPr/>
        </p:nvSpPr>
        <p:spPr>
          <a:xfrm>
            <a:off x="396835" y="1221700"/>
            <a:ext cx="8191262" cy="181451"/>
          </a:xfrm>
          <a:prstGeom prst="rect">
            <a:avLst/>
          </a:prstGeom>
          <a:noFill/>
          <a:ln/>
        </p:spPr>
        <p:txBody>
          <a:bodyPr wrap="none" lIns="0" tIns="0" rIns="0" bIns="0" rtlCol="0" anchor="t"/>
          <a:lstStyle/>
          <a:p>
            <a:pPr marL="342900" indent="-342900" algn="l">
              <a:lnSpc>
                <a:spcPts val="1400"/>
              </a:lnSpc>
              <a:buSzPct val="100000"/>
              <a:buChar char="•"/>
            </a:pPr>
            <a:r>
              <a:rPr lang="en-US" sz="1600" b="1" dirty="0">
                <a:solidFill>
                  <a:srgbClr val="5B6E8C"/>
                </a:solidFill>
                <a:latin typeface="Manrope" pitchFamily="34" charset="0"/>
                <a:ea typeface="Manrope" pitchFamily="34" charset="-122"/>
                <a:cs typeface="Manrope" pitchFamily="34" charset="-120"/>
              </a:rPr>
              <a:t>Expert Blog Articles:</a:t>
            </a:r>
            <a:r>
              <a:rPr lang="en-US" sz="1600" dirty="0">
                <a:solidFill>
                  <a:srgbClr val="5B6E8C"/>
                </a:solidFill>
                <a:latin typeface="Manrope" pitchFamily="34" charset="0"/>
                <a:ea typeface="Manrope" pitchFamily="34" charset="-122"/>
                <a:cs typeface="Manrope" pitchFamily="34" charset="-120"/>
              </a:rPr>
              <a:t> Deep dives into holistic health, the science of relaxation, and benefits of specific treatments.</a:t>
            </a:r>
            <a:endParaRPr lang="en-US" sz="1600" dirty="0"/>
          </a:p>
        </p:txBody>
      </p:sp>
      <p:sp>
        <p:nvSpPr>
          <p:cNvPr id="5" name="Text 3"/>
          <p:cNvSpPr/>
          <p:nvPr/>
        </p:nvSpPr>
        <p:spPr>
          <a:xfrm>
            <a:off x="396835" y="1442799"/>
            <a:ext cx="8191262" cy="181451"/>
          </a:xfrm>
          <a:prstGeom prst="rect">
            <a:avLst/>
          </a:prstGeom>
          <a:noFill/>
          <a:ln/>
        </p:spPr>
        <p:txBody>
          <a:bodyPr wrap="none" lIns="0" tIns="0" rIns="0" bIns="0" rtlCol="0" anchor="t"/>
          <a:lstStyle/>
          <a:p>
            <a:pPr marL="342900" indent="-342900" algn="l">
              <a:lnSpc>
                <a:spcPts val="1400"/>
              </a:lnSpc>
              <a:buSzPct val="100000"/>
              <a:buChar char="•"/>
            </a:pPr>
            <a:r>
              <a:rPr lang="en-US" sz="1600" b="1" dirty="0">
                <a:solidFill>
                  <a:srgbClr val="5B6E8C"/>
                </a:solidFill>
                <a:latin typeface="Manrope" pitchFamily="34" charset="0"/>
                <a:ea typeface="Manrope" pitchFamily="34" charset="-122"/>
                <a:cs typeface="Manrope" pitchFamily="34" charset="-120"/>
              </a:rPr>
              <a:t>Wellness Guides:</a:t>
            </a:r>
            <a:r>
              <a:rPr lang="en-US" sz="1600" dirty="0">
                <a:solidFill>
                  <a:srgbClr val="5B6E8C"/>
                </a:solidFill>
                <a:latin typeface="Manrope" pitchFamily="34" charset="0"/>
                <a:ea typeface="Manrope" pitchFamily="34" charset="-122"/>
                <a:cs typeface="Manrope" pitchFamily="34" charset="-120"/>
              </a:rPr>
              <a:t> Downloadable e-books on mindfulness practices or at-home spa rituals.</a:t>
            </a:r>
            <a:endParaRPr lang="en-US" sz="1600" dirty="0"/>
          </a:p>
        </p:txBody>
      </p:sp>
      <p:sp>
        <p:nvSpPr>
          <p:cNvPr id="6" name="Text 4"/>
          <p:cNvSpPr/>
          <p:nvPr/>
        </p:nvSpPr>
        <p:spPr>
          <a:xfrm>
            <a:off x="396835" y="1663898"/>
            <a:ext cx="8191262" cy="181451"/>
          </a:xfrm>
          <a:prstGeom prst="rect">
            <a:avLst/>
          </a:prstGeom>
          <a:noFill/>
          <a:ln/>
        </p:spPr>
        <p:txBody>
          <a:bodyPr wrap="none" lIns="0" tIns="0" rIns="0" bIns="0" rtlCol="0" anchor="t"/>
          <a:lstStyle/>
          <a:p>
            <a:pPr marL="342900" indent="-342900" algn="l">
              <a:lnSpc>
                <a:spcPts val="1400"/>
              </a:lnSpc>
              <a:buSzPct val="100000"/>
              <a:buChar char="•"/>
            </a:pPr>
            <a:r>
              <a:rPr lang="en-US" sz="1600" b="1" dirty="0">
                <a:solidFill>
                  <a:srgbClr val="5B6E8C"/>
                </a:solidFill>
                <a:latin typeface="Manrope" pitchFamily="34" charset="0"/>
                <a:ea typeface="Manrope" pitchFamily="34" charset="-122"/>
                <a:cs typeface="Manrope" pitchFamily="34" charset="-120"/>
              </a:rPr>
              <a:t>Video Demonstrations:</a:t>
            </a:r>
            <a:r>
              <a:rPr lang="en-US" sz="1600" dirty="0">
                <a:solidFill>
                  <a:srgbClr val="5B6E8C"/>
                </a:solidFill>
                <a:latin typeface="Manrope" pitchFamily="34" charset="0"/>
                <a:ea typeface="Manrope" pitchFamily="34" charset="-122"/>
                <a:cs typeface="Manrope" pitchFamily="34" charset="-120"/>
              </a:rPr>
              <a:t> Gentle stretching routines or aromatherapy blend preparations.</a:t>
            </a:r>
            <a:endParaRPr lang="en-US" sz="1600" dirty="0"/>
          </a:p>
        </p:txBody>
      </p:sp>
      <p:sp>
        <p:nvSpPr>
          <p:cNvPr id="7" name="Text 5"/>
          <p:cNvSpPr/>
          <p:nvPr/>
        </p:nvSpPr>
        <p:spPr>
          <a:xfrm>
            <a:off x="396835" y="1884997"/>
            <a:ext cx="8191262" cy="181451"/>
          </a:xfrm>
          <a:prstGeom prst="rect">
            <a:avLst/>
          </a:prstGeom>
          <a:noFill/>
          <a:ln/>
        </p:spPr>
        <p:txBody>
          <a:bodyPr wrap="none" lIns="0" tIns="0" rIns="0" bIns="0" rtlCol="0" anchor="t"/>
          <a:lstStyle/>
          <a:p>
            <a:pPr marL="342900" indent="-342900" algn="l">
              <a:lnSpc>
                <a:spcPts val="1400"/>
              </a:lnSpc>
              <a:buSzPct val="100000"/>
              <a:buChar char="•"/>
            </a:pPr>
            <a:r>
              <a:rPr lang="en-US" sz="1600" b="1" dirty="0">
                <a:solidFill>
                  <a:srgbClr val="5B6E8C"/>
                </a:solidFill>
                <a:latin typeface="Manrope" pitchFamily="34" charset="0"/>
                <a:ea typeface="Manrope" pitchFamily="34" charset="-122"/>
                <a:cs typeface="Manrope" pitchFamily="34" charset="-120"/>
              </a:rPr>
              <a:t>Client Spotlights:</a:t>
            </a:r>
            <a:r>
              <a:rPr lang="en-US" sz="1600" dirty="0">
                <a:solidFill>
                  <a:srgbClr val="5B6E8C"/>
                </a:solidFill>
                <a:latin typeface="Manrope" pitchFamily="34" charset="0"/>
                <a:ea typeface="Manrope" pitchFamily="34" charset="-122"/>
                <a:cs typeface="Manrope" pitchFamily="34" charset="-120"/>
              </a:rPr>
              <a:t> Testimonials highlighting transformative experiences, with their permission.</a:t>
            </a:r>
            <a:endParaRPr lang="en-US" sz="1600" dirty="0"/>
          </a:p>
        </p:txBody>
      </p:sp>
      <p:sp>
        <p:nvSpPr>
          <p:cNvPr id="8" name="Text 6"/>
          <p:cNvSpPr/>
          <p:nvPr/>
        </p:nvSpPr>
        <p:spPr>
          <a:xfrm>
            <a:off x="396835" y="2168485"/>
            <a:ext cx="8191262" cy="181451"/>
          </a:xfrm>
          <a:prstGeom prst="rect">
            <a:avLst/>
          </a:prstGeom>
          <a:noFill/>
          <a:ln/>
        </p:spPr>
        <p:txBody>
          <a:bodyPr wrap="none" lIns="0" tIns="0" rIns="0" bIns="0" rtlCol="0" anchor="t"/>
          <a:lstStyle/>
          <a:p>
            <a:pPr marL="0" indent="0" algn="l">
              <a:lnSpc>
                <a:spcPts val="1400"/>
              </a:lnSpc>
              <a:buNone/>
            </a:pPr>
            <a:r>
              <a:rPr lang="en-US" sz="850" dirty="0">
                <a:solidFill>
                  <a:srgbClr val="5B6E8C"/>
                </a:solidFill>
                <a:latin typeface="Manrope" pitchFamily="34" charset="0"/>
                <a:ea typeface="Manrope" pitchFamily="34" charset="-122"/>
                <a:cs typeface="Manrope" pitchFamily="34" charset="-120"/>
              </a:rPr>
              <a:t>[4]</a:t>
            </a:r>
            <a:endParaRPr lang="en-US" sz="850" dirty="0"/>
          </a:p>
        </p:txBody>
      </p:sp>
      <p:sp>
        <p:nvSpPr>
          <p:cNvPr id="9" name="Text 7"/>
          <p:cNvSpPr/>
          <p:nvPr/>
        </p:nvSpPr>
        <p:spPr>
          <a:xfrm>
            <a:off x="396835" y="2451973"/>
            <a:ext cx="8191262" cy="181451"/>
          </a:xfrm>
          <a:prstGeom prst="rect">
            <a:avLst/>
          </a:prstGeom>
          <a:noFill/>
          <a:ln/>
        </p:spPr>
        <p:txBody>
          <a:bodyPr wrap="none" lIns="0" tIns="0" rIns="0" bIns="0" rtlCol="0" anchor="t"/>
          <a:lstStyle/>
          <a:p>
            <a:pPr marL="0" indent="0" algn="l">
              <a:lnSpc>
                <a:spcPts val="1400"/>
              </a:lnSpc>
              <a:buNone/>
            </a:pPr>
            <a:r>
              <a:rPr lang="en-US" sz="1200" dirty="0">
                <a:solidFill>
                  <a:srgbClr val="5B6E8C"/>
                </a:solidFill>
                <a:latin typeface="Manrope" pitchFamily="34" charset="0"/>
                <a:ea typeface="Manrope" pitchFamily="34" charset="-122"/>
                <a:cs typeface="Manrope" pitchFamily="34" charset="-120"/>
              </a:rPr>
              <a:t>This positions Elite Wellness Spa as a trusted source for wellness information, attracting and retaining a sophisticated clientele.</a:t>
            </a:r>
            <a:endParaRPr lang="en-US" sz="1200" dirty="0"/>
          </a:p>
        </p:txBody>
      </p:sp>
      <p:pic>
        <p:nvPicPr>
          <p:cNvPr id="10" name="Image 0" descr="preencoded.png"/>
          <p:cNvPicPr>
            <a:picLocks noChangeAspect="1"/>
          </p:cNvPicPr>
          <p:nvPr/>
        </p:nvPicPr>
        <p:blipFill>
          <a:blip r:embed="rId3"/>
          <a:stretch>
            <a:fillRect/>
          </a:stretch>
        </p:blipFill>
        <p:spPr>
          <a:xfrm>
            <a:off x="9261753" y="2860953"/>
            <a:ext cx="5368647" cy="5368647"/>
          </a:xfrm>
          <a:prstGeom prst="rect">
            <a:avLst/>
          </a:prstGeom>
        </p:spPr>
      </p:pic>
      <p:pic>
        <p:nvPicPr>
          <p:cNvPr id="11" name="Image 1" descr="preencoded.png"/>
          <p:cNvPicPr>
            <a:picLocks noChangeAspect="1"/>
          </p:cNvPicPr>
          <p:nvPr/>
        </p:nvPicPr>
        <p:blipFill>
          <a:blip r:embed="rId4"/>
          <a:stretch>
            <a:fillRect/>
          </a:stretch>
        </p:blipFill>
        <p:spPr>
          <a:xfrm>
            <a:off x="1" y="2860952"/>
            <a:ext cx="5368647" cy="5368647"/>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173962"/>
          </a:xfrm>
          <a:prstGeom prst="rect">
            <a:avLst/>
          </a:prstGeom>
        </p:spPr>
      </p:pic>
      <p:sp>
        <p:nvSpPr>
          <p:cNvPr id="3" name="Text 0"/>
          <p:cNvSpPr/>
          <p:nvPr/>
        </p:nvSpPr>
        <p:spPr>
          <a:xfrm>
            <a:off x="608648" y="2652236"/>
            <a:ext cx="11727775" cy="543520"/>
          </a:xfrm>
          <a:prstGeom prst="rect">
            <a:avLst/>
          </a:prstGeom>
          <a:noFill/>
          <a:ln/>
        </p:spPr>
        <p:txBody>
          <a:bodyPr wrap="none" lIns="0" tIns="0" rIns="0" bIns="0" rtlCol="0" anchor="t"/>
          <a:lstStyle/>
          <a:p>
            <a:pPr marL="0" indent="0" algn="l">
              <a:lnSpc>
                <a:spcPts val="4250"/>
              </a:lnSpc>
              <a:buNone/>
            </a:pPr>
            <a:r>
              <a:rPr lang="en-US" sz="3400" dirty="0">
                <a:solidFill>
                  <a:srgbClr val="555555"/>
                </a:solidFill>
                <a:latin typeface="Alexandria Medium" pitchFamily="34" charset="0"/>
                <a:ea typeface="Alexandria Medium" pitchFamily="34" charset="-122"/>
                <a:cs typeface="Alexandria Medium" pitchFamily="34" charset="-120"/>
              </a:rPr>
              <a:t>Cloud Computing: The Backbone of Digital Excellence</a:t>
            </a:r>
            <a:endParaRPr lang="en-US" sz="3400" dirty="0"/>
          </a:p>
        </p:txBody>
      </p:sp>
      <p:sp>
        <p:nvSpPr>
          <p:cNvPr id="4" name="Text 1"/>
          <p:cNvSpPr/>
          <p:nvPr/>
        </p:nvSpPr>
        <p:spPr>
          <a:xfrm>
            <a:off x="608648" y="3456623"/>
            <a:ext cx="13413105" cy="278249"/>
          </a:xfrm>
          <a:prstGeom prst="rect">
            <a:avLst/>
          </a:prstGeom>
          <a:noFill/>
          <a:ln/>
        </p:spPr>
        <p:txBody>
          <a:bodyPr wrap="none" lIns="0" tIns="0" rIns="0" bIns="0" rtlCol="0" anchor="t"/>
          <a:lstStyle/>
          <a:p>
            <a:pPr marL="0" indent="0" algn="l">
              <a:lnSpc>
                <a:spcPts val="2150"/>
              </a:lnSpc>
              <a:buNone/>
            </a:pPr>
            <a:r>
              <a:rPr lang="en-US" sz="1350" dirty="0">
                <a:solidFill>
                  <a:srgbClr val="777777"/>
                </a:solidFill>
                <a:latin typeface="Manrope" pitchFamily="34" charset="0"/>
                <a:ea typeface="Manrope" pitchFamily="34" charset="-122"/>
                <a:cs typeface="Manrope" pitchFamily="34" charset="-120"/>
              </a:rPr>
              <a:t>Cloud computing offers unparalleled scalability, reliability, and security, essential for a premium brand like Elite Wellness Spa. [1]</a:t>
            </a:r>
            <a:endParaRPr lang="en-US" sz="1350" dirty="0"/>
          </a:p>
        </p:txBody>
      </p:sp>
      <p:sp>
        <p:nvSpPr>
          <p:cNvPr id="5" name="Shape 2"/>
          <p:cNvSpPr/>
          <p:nvPr/>
        </p:nvSpPr>
        <p:spPr>
          <a:xfrm>
            <a:off x="608648" y="4191357"/>
            <a:ext cx="6619637" cy="1563886"/>
          </a:xfrm>
          <a:prstGeom prst="roundRect">
            <a:avLst>
              <a:gd name="adj" fmla="val 7016"/>
            </a:avLst>
          </a:prstGeom>
          <a:solidFill>
            <a:srgbClr val="FFFFFF"/>
          </a:solidFill>
          <a:ln/>
        </p:spPr>
        <p:txBody>
          <a:bodyPr/>
          <a:lstStyle/>
          <a:p>
            <a:endParaRPr/>
          </a:p>
        </p:txBody>
      </p:sp>
      <p:pic>
        <p:nvPicPr>
          <p:cNvPr id="6" name="Image 1" descr="preencoded.png"/>
          <p:cNvPicPr>
            <a:picLocks noChangeAspect="1"/>
          </p:cNvPicPr>
          <p:nvPr/>
        </p:nvPicPr>
        <p:blipFill>
          <a:blip r:embed="rId4"/>
          <a:stretch>
            <a:fillRect/>
          </a:stretch>
        </p:blipFill>
        <p:spPr>
          <a:xfrm>
            <a:off x="608648" y="4168497"/>
            <a:ext cx="6619637" cy="91440"/>
          </a:xfrm>
          <a:prstGeom prst="rect">
            <a:avLst/>
          </a:prstGeom>
        </p:spPr>
      </p:pic>
      <p:pic>
        <p:nvPicPr>
          <p:cNvPr id="7" name="Image 2" descr="preencoded.png"/>
          <p:cNvPicPr>
            <a:picLocks noChangeAspect="1"/>
          </p:cNvPicPr>
          <p:nvPr/>
        </p:nvPicPr>
        <p:blipFill>
          <a:blip r:embed="rId5"/>
          <a:stretch>
            <a:fillRect/>
          </a:stretch>
        </p:blipFill>
        <p:spPr>
          <a:xfrm>
            <a:off x="3657600" y="3930491"/>
            <a:ext cx="521732" cy="521732"/>
          </a:xfrm>
          <a:prstGeom prst="rect">
            <a:avLst/>
          </a:prstGeom>
        </p:spPr>
      </p:pic>
      <p:sp>
        <p:nvSpPr>
          <p:cNvPr id="8" name="Text 3"/>
          <p:cNvSpPr/>
          <p:nvPr/>
        </p:nvSpPr>
        <p:spPr>
          <a:xfrm>
            <a:off x="3814167" y="4060865"/>
            <a:ext cx="208598" cy="260866"/>
          </a:xfrm>
          <a:prstGeom prst="rect">
            <a:avLst/>
          </a:prstGeom>
          <a:noFill/>
          <a:ln/>
        </p:spPr>
        <p:txBody>
          <a:bodyPr wrap="none" lIns="0" tIns="0" rIns="0" bIns="0" rtlCol="0" anchor="t"/>
          <a:lstStyle/>
          <a:p>
            <a:pPr marL="0" indent="0" algn="l">
              <a:lnSpc>
                <a:spcPts val="2600"/>
              </a:lnSpc>
              <a:buNone/>
            </a:pPr>
            <a:r>
              <a:rPr lang="en-US" sz="1600" dirty="0">
                <a:solidFill>
                  <a:srgbClr val="777777"/>
                </a:solidFill>
                <a:latin typeface="Alexandria Medium" pitchFamily="34" charset="0"/>
                <a:ea typeface="Alexandria Medium" pitchFamily="34" charset="-122"/>
                <a:cs typeface="Alexandria Medium" pitchFamily="34" charset="-120"/>
              </a:rPr>
              <a:t>1</a:t>
            </a:r>
            <a:endParaRPr lang="en-US" sz="1600" dirty="0"/>
          </a:p>
        </p:txBody>
      </p:sp>
      <p:sp>
        <p:nvSpPr>
          <p:cNvPr id="9" name="Text 4"/>
          <p:cNvSpPr/>
          <p:nvPr/>
        </p:nvSpPr>
        <p:spPr>
          <a:xfrm>
            <a:off x="805339" y="4626054"/>
            <a:ext cx="2476500" cy="271701"/>
          </a:xfrm>
          <a:prstGeom prst="rect">
            <a:avLst/>
          </a:prstGeom>
          <a:noFill/>
          <a:ln/>
        </p:spPr>
        <p:txBody>
          <a:bodyPr wrap="none" lIns="0" tIns="0" rIns="0" bIns="0" rtlCol="0" anchor="t"/>
          <a:lstStyle/>
          <a:p>
            <a:pPr marL="0" indent="0" algn="l">
              <a:lnSpc>
                <a:spcPts val="2100"/>
              </a:lnSpc>
              <a:buNone/>
            </a:pPr>
            <a:r>
              <a:rPr lang="en-US" sz="1700" dirty="0">
                <a:solidFill>
                  <a:srgbClr val="777777"/>
                </a:solidFill>
                <a:latin typeface="Alexandria Medium" pitchFamily="34" charset="0"/>
                <a:ea typeface="Alexandria Medium" pitchFamily="34" charset="-122"/>
                <a:cs typeface="Alexandria Medium" pitchFamily="34" charset="-120"/>
              </a:rPr>
              <a:t>Scalable Infrastructure</a:t>
            </a:r>
            <a:endParaRPr lang="en-US" sz="1700" dirty="0"/>
          </a:p>
        </p:txBody>
      </p:sp>
      <p:sp>
        <p:nvSpPr>
          <p:cNvPr id="10" name="Text 5"/>
          <p:cNvSpPr/>
          <p:nvPr/>
        </p:nvSpPr>
        <p:spPr>
          <a:xfrm>
            <a:off x="805339" y="5002054"/>
            <a:ext cx="6226254" cy="556498"/>
          </a:xfrm>
          <a:prstGeom prst="rect">
            <a:avLst/>
          </a:prstGeom>
          <a:noFill/>
          <a:ln/>
        </p:spPr>
        <p:txBody>
          <a:bodyPr wrap="square" lIns="0" tIns="0" rIns="0" bIns="0" rtlCol="0" anchor="t"/>
          <a:lstStyle/>
          <a:p>
            <a:pPr marL="0" indent="0" algn="l">
              <a:lnSpc>
                <a:spcPts val="2150"/>
              </a:lnSpc>
              <a:buNone/>
            </a:pPr>
            <a:r>
              <a:rPr lang="en-US" sz="1350" dirty="0">
                <a:solidFill>
                  <a:srgbClr val="777777"/>
                </a:solidFill>
                <a:latin typeface="Manrope" pitchFamily="34" charset="0"/>
                <a:ea typeface="Manrope" pitchFamily="34" charset="-122"/>
                <a:cs typeface="Manrope" pitchFamily="34" charset="-120"/>
              </a:rPr>
              <a:t>Easily handle website traffic fluctuations, especially during peak seasons or promotional events, without performance degradation.</a:t>
            </a:r>
            <a:endParaRPr lang="en-US" sz="1350" dirty="0"/>
          </a:p>
        </p:txBody>
      </p:sp>
      <p:sp>
        <p:nvSpPr>
          <p:cNvPr id="11" name="Shape 6"/>
          <p:cNvSpPr/>
          <p:nvPr/>
        </p:nvSpPr>
        <p:spPr>
          <a:xfrm>
            <a:off x="7402116" y="4191357"/>
            <a:ext cx="6619637" cy="1563886"/>
          </a:xfrm>
          <a:prstGeom prst="roundRect">
            <a:avLst>
              <a:gd name="adj" fmla="val 7016"/>
            </a:avLst>
          </a:prstGeom>
          <a:solidFill>
            <a:srgbClr val="FFFFFF"/>
          </a:solidFill>
          <a:ln/>
        </p:spPr>
        <p:txBody>
          <a:bodyPr/>
          <a:lstStyle/>
          <a:p>
            <a:endParaRPr/>
          </a:p>
        </p:txBody>
      </p:sp>
      <p:pic>
        <p:nvPicPr>
          <p:cNvPr id="12" name="Image 3" descr="preencoded.png"/>
          <p:cNvPicPr>
            <a:picLocks noChangeAspect="1"/>
          </p:cNvPicPr>
          <p:nvPr/>
        </p:nvPicPr>
        <p:blipFill>
          <a:blip r:embed="rId4"/>
          <a:stretch>
            <a:fillRect/>
          </a:stretch>
        </p:blipFill>
        <p:spPr>
          <a:xfrm>
            <a:off x="7402116" y="4168497"/>
            <a:ext cx="6619637" cy="91440"/>
          </a:xfrm>
          <a:prstGeom prst="rect">
            <a:avLst/>
          </a:prstGeom>
        </p:spPr>
      </p:pic>
      <p:pic>
        <p:nvPicPr>
          <p:cNvPr id="13" name="Image 4" descr="preencoded.png"/>
          <p:cNvPicPr>
            <a:picLocks noChangeAspect="1"/>
          </p:cNvPicPr>
          <p:nvPr/>
        </p:nvPicPr>
        <p:blipFill>
          <a:blip r:embed="rId5"/>
          <a:stretch>
            <a:fillRect/>
          </a:stretch>
        </p:blipFill>
        <p:spPr>
          <a:xfrm>
            <a:off x="10451068" y="3930491"/>
            <a:ext cx="521732" cy="521732"/>
          </a:xfrm>
          <a:prstGeom prst="rect">
            <a:avLst/>
          </a:prstGeom>
        </p:spPr>
      </p:pic>
      <p:sp>
        <p:nvSpPr>
          <p:cNvPr id="14" name="Text 7"/>
          <p:cNvSpPr/>
          <p:nvPr/>
        </p:nvSpPr>
        <p:spPr>
          <a:xfrm>
            <a:off x="10607635" y="4060865"/>
            <a:ext cx="208598" cy="260866"/>
          </a:xfrm>
          <a:prstGeom prst="rect">
            <a:avLst/>
          </a:prstGeom>
          <a:noFill/>
          <a:ln/>
        </p:spPr>
        <p:txBody>
          <a:bodyPr wrap="none" lIns="0" tIns="0" rIns="0" bIns="0" rtlCol="0" anchor="t"/>
          <a:lstStyle/>
          <a:p>
            <a:pPr marL="0" indent="0" algn="l">
              <a:lnSpc>
                <a:spcPts val="2600"/>
              </a:lnSpc>
              <a:buNone/>
            </a:pPr>
            <a:r>
              <a:rPr lang="en-US" sz="1600" dirty="0">
                <a:solidFill>
                  <a:srgbClr val="777777"/>
                </a:solidFill>
                <a:latin typeface="Alexandria Medium" pitchFamily="34" charset="0"/>
                <a:ea typeface="Alexandria Medium" pitchFamily="34" charset="-122"/>
                <a:cs typeface="Alexandria Medium" pitchFamily="34" charset="-120"/>
              </a:rPr>
              <a:t>2</a:t>
            </a:r>
            <a:endParaRPr lang="en-US" sz="1600" dirty="0"/>
          </a:p>
        </p:txBody>
      </p:sp>
      <p:sp>
        <p:nvSpPr>
          <p:cNvPr id="15" name="Text 8"/>
          <p:cNvSpPr/>
          <p:nvPr/>
        </p:nvSpPr>
        <p:spPr>
          <a:xfrm>
            <a:off x="7598807" y="4626054"/>
            <a:ext cx="2624018" cy="271701"/>
          </a:xfrm>
          <a:prstGeom prst="rect">
            <a:avLst/>
          </a:prstGeom>
          <a:noFill/>
          <a:ln/>
        </p:spPr>
        <p:txBody>
          <a:bodyPr wrap="none" lIns="0" tIns="0" rIns="0" bIns="0" rtlCol="0" anchor="t"/>
          <a:lstStyle/>
          <a:p>
            <a:pPr marL="0" indent="0" algn="l">
              <a:lnSpc>
                <a:spcPts val="2100"/>
              </a:lnSpc>
              <a:buNone/>
            </a:pPr>
            <a:r>
              <a:rPr lang="en-US" sz="1700" dirty="0">
                <a:solidFill>
                  <a:srgbClr val="777777"/>
                </a:solidFill>
                <a:latin typeface="Alexandria Medium" pitchFamily="34" charset="0"/>
                <a:ea typeface="Alexandria Medium" pitchFamily="34" charset="-122"/>
                <a:cs typeface="Alexandria Medium" pitchFamily="34" charset="-120"/>
              </a:rPr>
              <a:t>Enhanced Data Security</a:t>
            </a:r>
            <a:endParaRPr lang="en-US" sz="1700" dirty="0"/>
          </a:p>
        </p:txBody>
      </p:sp>
      <p:sp>
        <p:nvSpPr>
          <p:cNvPr id="16" name="Text 9"/>
          <p:cNvSpPr/>
          <p:nvPr/>
        </p:nvSpPr>
        <p:spPr>
          <a:xfrm>
            <a:off x="7598807" y="5002054"/>
            <a:ext cx="6226254" cy="556498"/>
          </a:xfrm>
          <a:prstGeom prst="rect">
            <a:avLst/>
          </a:prstGeom>
          <a:noFill/>
          <a:ln/>
        </p:spPr>
        <p:txBody>
          <a:bodyPr wrap="square" lIns="0" tIns="0" rIns="0" bIns="0" rtlCol="0" anchor="t"/>
          <a:lstStyle/>
          <a:p>
            <a:pPr marL="0" indent="0" algn="l">
              <a:lnSpc>
                <a:spcPts val="2150"/>
              </a:lnSpc>
              <a:buNone/>
            </a:pPr>
            <a:r>
              <a:rPr lang="en-US" sz="1350" dirty="0">
                <a:solidFill>
                  <a:srgbClr val="777777"/>
                </a:solidFill>
                <a:latin typeface="Manrope" pitchFamily="34" charset="0"/>
                <a:ea typeface="Manrope" pitchFamily="34" charset="-122"/>
                <a:cs typeface="Manrope" pitchFamily="34" charset="-120"/>
              </a:rPr>
              <a:t>Leverage cloud providers' advanced security measures for sensitive client data and booking information, ensuring compliance and trust.</a:t>
            </a:r>
            <a:endParaRPr lang="en-US" sz="1350" dirty="0"/>
          </a:p>
        </p:txBody>
      </p:sp>
      <p:sp>
        <p:nvSpPr>
          <p:cNvPr id="17" name="Shape 10"/>
          <p:cNvSpPr/>
          <p:nvPr/>
        </p:nvSpPr>
        <p:spPr>
          <a:xfrm>
            <a:off x="608648" y="6189940"/>
            <a:ext cx="6619637" cy="1563886"/>
          </a:xfrm>
          <a:prstGeom prst="roundRect">
            <a:avLst>
              <a:gd name="adj" fmla="val 7016"/>
            </a:avLst>
          </a:prstGeom>
          <a:solidFill>
            <a:srgbClr val="FFFFFF"/>
          </a:solidFill>
          <a:ln/>
        </p:spPr>
        <p:txBody>
          <a:bodyPr/>
          <a:lstStyle/>
          <a:p>
            <a:endParaRPr/>
          </a:p>
        </p:txBody>
      </p:sp>
      <p:pic>
        <p:nvPicPr>
          <p:cNvPr id="18" name="Image 5" descr="preencoded.png"/>
          <p:cNvPicPr>
            <a:picLocks noChangeAspect="1"/>
          </p:cNvPicPr>
          <p:nvPr/>
        </p:nvPicPr>
        <p:blipFill>
          <a:blip r:embed="rId4"/>
          <a:stretch>
            <a:fillRect/>
          </a:stretch>
        </p:blipFill>
        <p:spPr>
          <a:xfrm>
            <a:off x="608648" y="6167080"/>
            <a:ext cx="6619637" cy="91440"/>
          </a:xfrm>
          <a:prstGeom prst="rect">
            <a:avLst/>
          </a:prstGeom>
        </p:spPr>
      </p:pic>
      <p:pic>
        <p:nvPicPr>
          <p:cNvPr id="19" name="Image 6" descr="preencoded.png"/>
          <p:cNvPicPr>
            <a:picLocks noChangeAspect="1"/>
          </p:cNvPicPr>
          <p:nvPr/>
        </p:nvPicPr>
        <p:blipFill>
          <a:blip r:embed="rId5"/>
          <a:stretch>
            <a:fillRect/>
          </a:stretch>
        </p:blipFill>
        <p:spPr>
          <a:xfrm>
            <a:off x="3657600" y="5929074"/>
            <a:ext cx="521732" cy="521732"/>
          </a:xfrm>
          <a:prstGeom prst="rect">
            <a:avLst/>
          </a:prstGeom>
        </p:spPr>
      </p:pic>
      <p:sp>
        <p:nvSpPr>
          <p:cNvPr id="20" name="Text 11"/>
          <p:cNvSpPr/>
          <p:nvPr/>
        </p:nvSpPr>
        <p:spPr>
          <a:xfrm>
            <a:off x="3814167" y="6059448"/>
            <a:ext cx="208598" cy="260866"/>
          </a:xfrm>
          <a:prstGeom prst="rect">
            <a:avLst/>
          </a:prstGeom>
          <a:noFill/>
          <a:ln/>
        </p:spPr>
        <p:txBody>
          <a:bodyPr wrap="none" lIns="0" tIns="0" rIns="0" bIns="0" rtlCol="0" anchor="t"/>
          <a:lstStyle/>
          <a:p>
            <a:pPr marL="0" indent="0" algn="l">
              <a:lnSpc>
                <a:spcPts val="2600"/>
              </a:lnSpc>
              <a:buNone/>
            </a:pPr>
            <a:r>
              <a:rPr lang="en-US" sz="1600" dirty="0">
                <a:solidFill>
                  <a:srgbClr val="777777"/>
                </a:solidFill>
                <a:latin typeface="Alexandria Medium" pitchFamily="34" charset="0"/>
                <a:ea typeface="Alexandria Medium" pitchFamily="34" charset="-122"/>
                <a:cs typeface="Alexandria Medium" pitchFamily="34" charset="-120"/>
              </a:rPr>
              <a:t>3</a:t>
            </a:r>
            <a:endParaRPr lang="en-US" sz="1600" dirty="0"/>
          </a:p>
        </p:txBody>
      </p:sp>
      <p:sp>
        <p:nvSpPr>
          <p:cNvPr id="21" name="Text 12"/>
          <p:cNvSpPr/>
          <p:nvPr/>
        </p:nvSpPr>
        <p:spPr>
          <a:xfrm>
            <a:off x="805339" y="6624638"/>
            <a:ext cx="2173962" cy="271701"/>
          </a:xfrm>
          <a:prstGeom prst="rect">
            <a:avLst/>
          </a:prstGeom>
          <a:noFill/>
          <a:ln/>
        </p:spPr>
        <p:txBody>
          <a:bodyPr wrap="none" lIns="0" tIns="0" rIns="0" bIns="0" rtlCol="0" anchor="t"/>
          <a:lstStyle/>
          <a:p>
            <a:pPr marL="0" indent="0" algn="l">
              <a:lnSpc>
                <a:spcPts val="2100"/>
              </a:lnSpc>
              <a:buNone/>
            </a:pPr>
            <a:r>
              <a:rPr lang="en-US" sz="1700" dirty="0">
                <a:solidFill>
                  <a:srgbClr val="777777"/>
                </a:solidFill>
                <a:latin typeface="Alexandria Medium" pitchFamily="34" charset="0"/>
                <a:ea typeface="Alexandria Medium" pitchFamily="34" charset="-122"/>
                <a:cs typeface="Alexandria Medium" pitchFamily="34" charset="-120"/>
              </a:rPr>
              <a:t>Global Accessibility</a:t>
            </a:r>
            <a:endParaRPr lang="en-US" sz="1700" dirty="0"/>
          </a:p>
        </p:txBody>
      </p:sp>
      <p:sp>
        <p:nvSpPr>
          <p:cNvPr id="22" name="Text 13"/>
          <p:cNvSpPr/>
          <p:nvPr/>
        </p:nvSpPr>
        <p:spPr>
          <a:xfrm>
            <a:off x="805339" y="7000637"/>
            <a:ext cx="6226254" cy="556498"/>
          </a:xfrm>
          <a:prstGeom prst="rect">
            <a:avLst/>
          </a:prstGeom>
          <a:noFill/>
          <a:ln/>
        </p:spPr>
        <p:txBody>
          <a:bodyPr wrap="square" lIns="0" tIns="0" rIns="0" bIns="0" rtlCol="0" anchor="t"/>
          <a:lstStyle/>
          <a:p>
            <a:pPr marL="0" indent="0" algn="l">
              <a:lnSpc>
                <a:spcPts val="2150"/>
              </a:lnSpc>
              <a:buNone/>
            </a:pPr>
            <a:r>
              <a:rPr lang="en-US" sz="1350" dirty="0">
                <a:solidFill>
                  <a:srgbClr val="777777"/>
                </a:solidFill>
                <a:latin typeface="Manrope" pitchFamily="34" charset="0"/>
                <a:ea typeface="Manrope" pitchFamily="34" charset="-122"/>
                <a:cs typeface="Manrope" pitchFamily="34" charset="-120"/>
              </a:rPr>
              <a:t>Ensure our online platform is accessible and performs optimally for clients worldwide, supporting future expansion and international reach.</a:t>
            </a:r>
            <a:endParaRPr lang="en-US" sz="1350" dirty="0"/>
          </a:p>
        </p:txBody>
      </p:sp>
      <p:sp>
        <p:nvSpPr>
          <p:cNvPr id="23" name="Shape 14"/>
          <p:cNvSpPr/>
          <p:nvPr/>
        </p:nvSpPr>
        <p:spPr>
          <a:xfrm>
            <a:off x="7402116" y="6189940"/>
            <a:ext cx="6619637" cy="1563886"/>
          </a:xfrm>
          <a:prstGeom prst="roundRect">
            <a:avLst>
              <a:gd name="adj" fmla="val 7016"/>
            </a:avLst>
          </a:prstGeom>
          <a:solidFill>
            <a:srgbClr val="FFFFFF"/>
          </a:solidFill>
          <a:ln/>
        </p:spPr>
        <p:txBody>
          <a:bodyPr/>
          <a:lstStyle/>
          <a:p>
            <a:endParaRPr/>
          </a:p>
        </p:txBody>
      </p:sp>
      <p:pic>
        <p:nvPicPr>
          <p:cNvPr id="24" name="Image 7" descr="preencoded.png"/>
          <p:cNvPicPr>
            <a:picLocks noChangeAspect="1"/>
          </p:cNvPicPr>
          <p:nvPr/>
        </p:nvPicPr>
        <p:blipFill>
          <a:blip r:embed="rId4"/>
          <a:stretch>
            <a:fillRect/>
          </a:stretch>
        </p:blipFill>
        <p:spPr>
          <a:xfrm>
            <a:off x="7402116" y="6167080"/>
            <a:ext cx="6619637" cy="91440"/>
          </a:xfrm>
          <a:prstGeom prst="rect">
            <a:avLst/>
          </a:prstGeom>
        </p:spPr>
      </p:pic>
      <p:pic>
        <p:nvPicPr>
          <p:cNvPr id="25" name="Image 8" descr="preencoded.png"/>
          <p:cNvPicPr>
            <a:picLocks noChangeAspect="1"/>
          </p:cNvPicPr>
          <p:nvPr/>
        </p:nvPicPr>
        <p:blipFill>
          <a:blip r:embed="rId5"/>
          <a:stretch>
            <a:fillRect/>
          </a:stretch>
        </p:blipFill>
        <p:spPr>
          <a:xfrm>
            <a:off x="10451068" y="5929074"/>
            <a:ext cx="521732" cy="521732"/>
          </a:xfrm>
          <a:prstGeom prst="rect">
            <a:avLst/>
          </a:prstGeom>
        </p:spPr>
      </p:pic>
      <p:sp>
        <p:nvSpPr>
          <p:cNvPr id="26" name="Text 15"/>
          <p:cNvSpPr/>
          <p:nvPr/>
        </p:nvSpPr>
        <p:spPr>
          <a:xfrm>
            <a:off x="10607635" y="6059448"/>
            <a:ext cx="208598" cy="260866"/>
          </a:xfrm>
          <a:prstGeom prst="rect">
            <a:avLst/>
          </a:prstGeom>
          <a:noFill/>
          <a:ln/>
        </p:spPr>
        <p:txBody>
          <a:bodyPr wrap="none" lIns="0" tIns="0" rIns="0" bIns="0" rtlCol="0" anchor="t"/>
          <a:lstStyle/>
          <a:p>
            <a:pPr marL="0" indent="0" algn="l">
              <a:lnSpc>
                <a:spcPts val="2600"/>
              </a:lnSpc>
              <a:buNone/>
            </a:pPr>
            <a:r>
              <a:rPr lang="en-US" sz="1600" dirty="0">
                <a:solidFill>
                  <a:srgbClr val="777777"/>
                </a:solidFill>
                <a:latin typeface="Alexandria Medium" pitchFamily="34" charset="0"/>
                <a:ea typeface="Alexandria Medium" pitchFamily="34" charset="-122"/>
                <a:cs typeface="Alexandria Medium" pitchFamily="34" charset="-120"/>
              </a:rPr>
              <a:t>4</a:t>
            </a:r>
            <a:endParaRPr lang="en-US" sz="1600" dirty="0"/>
          </a:p>
        </p:txBody>
      </p:sp>
      <p:sp>
        <p:nvSpPr>
          <p:cNvPr id="27" name="Text 16"/>
          <p:cNvSpPr/>
          <p:nvPr/>
        </p:nvSpPr>
        <p:spPr>
          <a:xfrm>
            <a:off x="7598807" y="6624638"/>
            <a:ext cx="2173962" cy="271701"/>
          </a:xfrm>
          <a:prstGeom prst="rect">
            <a:avLst/>
          </a:prstGeom>
          <a:noFill/>
          <a:ln/>
        </p:spPr>
        <p:txBody>
          <a:bodyPr wrap="none" lIns="0" tIns="0" rIns="0" bIns="0" rtlCol="0" anchor="t"/>
          <a:lstStyle/>
          <a:p>
            <a:pPr marL="0" indent="0" algn="l">
              <a:lnSpc>
                <a:spcPts val="2100"/>
              </a:lnSpc>
              <a:buNone/>
            </a:pPr>
            <a:r>
              <a:rPr lang="en-US" sz="1700" dirty="0">
                <a:solidFill>
                  <a:srgbClr val="777777"/>
                </a:solidFill>
                <a:latin typeface="Alexandria Medium" pitchFamily="34" charset="0"/>
                <a:ea typeface="Alexandria Medium" pitchFamily="34" charset="-122"/>
                <a:cs typeface="Alexandria Medium" pitchFamily="34" charset="-120"/>
              </a:rPr>
              <a:t>Cost Efficiency</a:t>
            </a:r>
            <a:endParaRPr lang="en-US" sz="1700" dirty="0"/>
          </a:p>
        </p:txBody>
      </p:sp>
      <p:sp>
        <p:nvSpPr>
          <p:cNvPr id="28" name="Text 17"/>
          <p:cNvSpPr/>
          <p:nvPr/>
        </p:nvSpPr>
        <p:spPr>
          <a:xfrm>
            <a:off x="7598807" y="7000637"/>
            <a:ext cx="6226254" cy="556498"/>
          </a:xfrm>
          <a:prstGeom prst="rect">
            <a:avLst/>
          </a:prstGeom>
          <a:noFill/>
          <a:ln/>
        </p:spPr>
        <p:txBody>
          <a:bodyPr wrap="square" lIns="0" tIns="0" rIns="0" bIns="0" rtlCol="0" anchor="t"/>
          <a:lstStyle/>
          <a:p>
            <a:pPr marL="0" indent="0" algn="l">
              <a:lnSpc>
                <a:spcPts val="2150"/>
              </a:lnSpc>
              <a:buNone/>
            </a:pPr>
            <a:r>
              <a:rPr lang="en-US" sz="1350" dirty="0">
                <a:solidFill>
                  <a:srgbClr val="777777"/>
                </a:solidFill>
                <a:latin typeface="Manrope" pitchFamily="34" charset="0"/>
                <a:ea typeface="Manrope" pitchFamily="34" charset="-122"/>
                <a:cs typeface="Manrope" pitchFamily="34" charset="-120"/>
              </a:rPr>
              <a:t>Reduce upfront IT infrastructure costs and only pay for the resources consumed, allowing for more strategic investment in core spa services.</a:t>
            </a:r>
            <a:endParaRPr lang="en-US" sz="13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722948" y="680799"/>
            <a:ext cx="13184505" cy="1291114"/>
          </a:xfrm>
          <a:prstGeom prst="rect">
            <a:avLst/>
          </a:prstGeom>
          <a:noFill/>
          <a:ln/>
        </p:spPr>
        <p:txBody>
          <a:bodyPr wrap="square" lIns="0" tIns="0" rIns="0" bIns="0" rtlCol="0" anchor="t"/>
          <a:lstStyle/>
          <a:p>
            <a:pPr marL="0" indent="0" algn="l">
              <a:lnSpc>
                <a:spcPts val="5050"/>
              </a:lnSpc>
              <a:buNone/>
            </a:pPr>
            <a:r>
              <a:rPr lang="en-US" sz="4050" dirty="0">
                <a:solidFill>
                  <a:srgbClr val="5B6E8C"/>
                </a:solidFill>
                <a:latin typeface="Alexandria Medium" pitchFamily="34" charset="0"/>
                <a:ea typeface="Alexandria Medium" pitchFamily="34" charset="-122"/>
                <a:cs typeface="Alexandria Medium" pitchFamily="34" charset="-120"/>
              </a:rPr>
              <a:t>Robust Security Measures: Protecting Our Sanctuary</a:t>
            </a:r>
            <a:endParaRPr lang="en-US" sz="4050" dirty="0"/>
          </a:p>
        </p:txBody>
      </p:sp>
      <p:sp>
        <p:nvSpPr>
          <p:cNvPr id="3" name="Text 1"/>
          <p:cNvSpPr/>
          <p:nvPr/>
        </p:nvSpPr>
        <p:spPr>
          <a:xfrm>
            <a:off x="722948" y="2385060"/>
            <a:ext cx="13184505" cy="330517"/>
          </a:xfrm>
          <a:prstGeom prst="rect">
            <a:avLst/>
          </a:prstGeom>
          <a:noFill/>
          <a:ln/>
        </p:spPr>
        <p:txBody>
          <a:bodyPr wrap="none" lIns="0" tIns="0" rIns="0" bIns="0" rtlCol="0" anchor="t"/>
          <a:lstStyle/>
          <a:p>
            <a:pPr marL="0" indent="0" algn="l">
              <a:lnSpc>
                <a:spcPts val="2600"/>
              </a:lnSpc>
              <a:buNone/>
            </a:pPr>
            <a:r>
              <a:rPr lang="en-US" sz="1600" dirty="0">
                <a:solidFill>
                  <a:srgbClr val="5B6E8C"/>
                </a:solidFill>
                <a:latin typeface="Manrope" pitchFamily="34" charset="0"/>
                <a:ea typeface="Manrope" pitchFamily="34" charset="-122"/>
                <a:cs typeface="Manrope" pitchFamily="34" charset="-120"/>
              </a:rPr>
              <a:t>Safeguarding client data and maintaining trust is paramount for Elite Wellness Spa. Our security strategy will be multi-faceted and rigorous.</a:t>
            </a:r>
            <a:endParaRPr lang="en-US" sz="1600" dirty="0"/>
          </a:p>
        </p:txBody>
      </p:sp>
      <p:sp>
        <p:nvSpPr>
          <p:cNvPr id="4" name="Shape 2"/>
          <p:cNvSpPr/>
          <p:nvPr/>
        </p:nvSpPr>
        <p:spPr>
          <a:xfrm>
            <a:off x="722948" y="2947868"/>
            <a:ext cx="4257080" cy="2527697"/>
          </a:xfrm>
          <a:prstGeom prst="roundRect">
            <a:avLst>
              <a:gd name="adj" fmla="val 19614"/>
            </a:avLst>
          </a:prstGeom>
          <a:solidFill>
            <a:srgbClr val="E6F7FF"/>
          </a:solidFill>
          <a:ln w="7620">
            <a:solidFill>
              <a:srgbClr val="B3D5E4"/>
            </a:solidFill>
            <a:prstDash val="solid"/>
          </a:ln>
        </p:spPr>
        <p:txBody>
          <a:bodyPr/>
          <a:lstStyle/>
          <a:p>
            <a:endParaRPr lang="en-GB"/>
          </a:p>
        </p:txBody>
      </p:sp>
      <p:sp>
        <p:nvSpPr>
          <p:cNvPr id="5" name="Text 3"/>
          <p:cNvSpPr/>
          <p:nvPr/>
        </p:nvSpPr>
        <p:spPr>
          <a:xfrm>
            <a:off x="937141" y="3162062"/>
            <a:ext cx="2582108" cy="322778"/>
          </a:xfrm>
          <a:prstGeom prst="rect">
            <a:avLst/>
          </a:prstGeom>
          <a:noFill/>
          <a:ln/>
        </p:spPr>
        <p:txBody>
          <a:bodyPr wrap="none" lIns="0" tIns="0" rIns="0" bIns="0" rtlCol="0" anchor="t"/>
          <a:lstStyle/>
          <a:p>
            <a:pPr marL="0" indent="0" algn="l">
              <a:lnSpc>
                <a:spcPts val="2500"/>
              </a:lnSpc>
              <a:buNone/>
            </a:pPr>
            <a:r>
              <a:rPr lang="en-US" sz="2000" dirty="0">
                <a:solidFill>
                  <a:srgbClr val="000000"/>
                </a:solidFill>
                <a:latin typeface="Alexandria Medium" pitchFamily="34" charset="0"/>
                <a:ea typeface="Alexandria Medium" pitchFamily="34" charset="-122"/>
                <a:cs typeface="Alexandria Medium" pitchFamily="34" charset="-120"/>
              </a:rPr>
              <a:t>SSL/TLS Encryption</a:t>
            </a:r>
            <a:endParaRPr lang="en-US" sz="2000" dirty="0"/>
          </a:p>
        </p:txBody>
      </p:sp>
      <p:sp>
        <p:nvSpPr>
          <p:cNvPr id="6" name="Text 4"/>
          <p:cNvSpPr/>
          <p:nvPr/>
        </p:nvSpPr>
        <p:spPr>
          <a:xfrm>
            <a:off x="937141" y="3608784"/>
            <a:ext cx="3828693" cy="1652588"/>
          </a:xfrm>
          <a:prstGeom prst="rect">
            <a:avLst/>
          </a:prstGeom>
          <a:noFill/>
          <a:ln/>
        </p:spPr>
        <p:txBody>
          <a:bodyPr wrap="square" lIns="0" tIns="0" rIns="0" bIns="0" rtlCol="0" anchor="t"/>
          <a:lstStyle/>
          <a:p>
            <a:pPr marL="0" indent="0" algn="l">
              <a:lnSpc>
                <a:spcPts val="2600"/>
              </a:lnSpc>
              <a:buNone/>
            </a:pPr>
            <a:r>
              <a:rPr lang="en-US" sz="1600" dirty="0">
                <a:solidFill>
                  <a:srgbClr val="000000"/>
                </a:solidFill>
                <a:latin typeface="Manrope" pitchFamily="34" charset="0"/>
                <a:ea typeface="Manrope" pitchFamily="34" charset="-122"/>
                <a:cs typeface="Manrope" pitchFamily="34" charset="-120"/>
              </a:rPr>
              <a:t>Implementing HTTPS for all website traffic to encrypt data in transit, protecting sensitive client information during online bookings and payments. [2]</a:t>
            </a:r>
            <a:endParaRPr lang="en-US" sz="1600" dirty="0"/>
          </a:p>
        </p:txBody>
      </p:sp>
      <p:sp>
        <p:nvSpPr>
          <p:cNvPr id="7" name="Shape 5"/>
          <p:cNvSpPr/>
          <p:nvPr/>
        </p:nvSpPr>
        <p:spPr>
          <a:xfrm>
            <a:off x="5186601" y="2947868"/>
            <a:ext cx="4257080" cy="2527697"/>
          </a:xfrm>
          <a:prstGeom prst="roundRect">
            <a:avLst>
              <a:gd name="adj" fmla="val 19614"/>
            </a:avLst>
          </a:prstGeom>
          <a:solidFill>
            <a:srgbClr val="E6F7FF"/>
          </a:solidFill>
          <a:ln w="7620">
            <a:solidFill>
              <a:srgbClr val="B3D5E4"/>
            </a:solidFill>
            <a:prstDash val="solid"/>
          </a:ln>
        </p:spPr>
        <p:txBody>
          <a:bodyPr/>
          <a:lstStyle/>
          <a:p>
            <a:endParaRPr lang="en-GB"/>
          </a:p>
        </p:txBody>
      </p:sp>
      <p:sp>
        <p:nvSpPr>
          <p:cNvPr id="8" name="Text 6"/>
          <p:cNvSpPr/>
          <p:nvPr/>
        </p:nvSpPr>
        <p:spPr>
          <a:xfrm>
            <a:off x="5400794" y="3162062"/>
            <a:ext cx="3043357" cy="322778"/>
          </a:xfrm>
          <a:prstGeom prst="rect">
            <a:avLst/>
          </a:prstGeom>
          <a:noFill/>
          <a:ln/>
        </p:spPr>
        <p:txBody>
          <a:bodyPr wrap="none" lIns="0" tIns="0" rIns="0" bIns="0" rtlCol="0" anchor="t"/>
          <a:lstStyle/>
          <a:p>
            <a:pPr marL="0" indent="0" algn="l">
              <a:lnSpc>
                <a:spcPts val="2500"/>
              </a:lnSpc>
              <a:buNone/>
            </a:pPr>
            <a:r>
              <a:rPr lang="en-US" sz="2000" dirty="0">
                <a:solidFill>
                  <a:srgbClr val="000000"/>
                </a:solidFill>
                <a:latin typeface="Alexandria Medium" pitchFamily="34" charset="0"/>
                <a:ea typeface="Alexandria Medium" pitchFamily="34" charset="-122"/>
                <a:cs typeface="Alexandria Medium" pitchFamily="34" charset="-120"/>
              </a:rPr>
              <a:t>Regular Security Audits</a:t>
            </a:r>
            <a:endParaRPr lang="en-US" sz="2000" dirty="0"/>
          </a:p>
        </p:txBody>
      </p:sp>
      <p:sp>
        <p:nvSpPr>
          <p:cNvPr id="9" name="Text 7"/>
          <p:cNvSpPr/>
          <p:nvPr/>
        </p:nvSpPr>
        <p:spPr>
          <a:xfrm>
            <a:off x="5400794" y="3608784"/>
            <a:ext cx="3828693" cy="1322070"/>
          </a:xfrm>
          <a:prstGeom prst="rect">
            <a:avLst/>
          </a:prstGeom>
          <a:noFill/>
          <a:ln/>
        </p:spPr>
        <p:txBody>
          <a:bodyPr wrap="square" lIns="0" tIns="0" rIns="0" bIns="0" rtlCol="0" anchor="t"/>
          <a:lstStyle/>
          <a:p>
            <a:pPr marL="0" indent="0" algn="l">
              <a:lnSpc>
                <a:spcPts val="2600"/>
              </a:lnSpc>
              <a:buNone/>
            </a:pPr>
            <a:r>
              <a:rPr lang="en-US" sz="1600" dirty="0">
                <a:solidFill>
                  <a:srgbClr val="000000"/>
                </a:solidFill>
                <a:latin typeface="Manrope" pitchFamily="34" charset="0"/>
                <a:ea typeface="Manrope" pitchFamily="34" charset="-122"/>
                <a:cs typeface="Manrope" pitchFamily="34" charset="-120"/>
              </a:rPr>
              <a:t>Conducting frequent vulnerability scans and penetration testing to identify and address potential weaknesses before they can be exploited.</a:t>
            </a:r>
            <a:endParaRPr lang="en-US" sz="1600" dirty="0"/>
          </a:p>
        </p:txBody>
      </p:sp>
      <p:sp>
        <p:nvSpPr>
          <p:cNvPr id="10" name="Shape 8"/>
          <p:cNvSpPr/>
          <p:nvPr/>
        </p:nvSpPr>
        <p:spPr>
          <a:xfrm>
            <a:off x="9650254" y="2947868"/>
            <a:ext cx="4257080" cy="2527697"/>
          </a:xfrm>
          <a:prstGeom prst="roundRect">
            <a:avLst>
              <a:gd name="adj" fmla="val 19614"/>
            </a:avLst>
          </a:prstGeom>
          <a:solidFill>
            <a:srgbClr val="E6F7FF"/>
          </a:solidFill>
          <a:ln w="7620">
            <a:solidFill>
              <a:srgbClr val="B3D5E4"/>
            </a:solidFill>
            <a:prstDash val="solid"/>
          </a:ln>
        </p:spPr>
        <p:txBody>
          <a:bodyPr/>
          <a:lstStyle/>
          <a:p>
            <a:endParaRPr lang="en-GB"/>
          </a:p>
        </p:txBody>
      </p:sp>
      <p:sp>
        <p:nvSpPr>
          <p:cNvPr id="11" name="Text 9"/>
          <p:cNvSpPr/>
          <p:nvPr/>
        </p:nvSpPr>
        <p:spPr>
          <a:xfrm>
            <a:off x="9864447" y="3162062"/>
            <a:ext cx="3431858" cy="322778"/>
          </a:xfrm>
          <a:prstGeom prst="rect">
            <a:avLst/>
          </a:prstGeom>
          <a:noFill/>
          <a:ln/>
        </p:spPr>
        <p:txBody>
          <a:bodyPr wrap="none" lIns="0" tIns="0" rIns="0" bIns="0" rtlCol="0" anchor="t"/>
          <a:lstStyle/>
          <a:p>
            <a:pPr marL="0" indent="0" algn="l">
              <a:lnSpc>
                <a:spcPts val="2500"/>
              </a:lnSpc>
              <a:buNone/>
            </a:pPr>
            <a:r>
              <a:rPr lang="en-US" sz="2000" dirty="0">
                <a:solidFill>
                  <a:srgbClr val="000000"/>
                </a:solidFill>
                <a:latin typeface="Alexandria Medium" pitchFamily="34" charset="0"/>
                <a:ea typeface="Alexandria Medium" pitchFamily="34" charset="-122"/>
                <a:cs typeface="Alexandria Medium" pitchFamily="34" charset="-120"/>
              </a:rPr>
              <a:t>Secure Payment Gateways</a:t>
            </a:r>
            <a:endParaRPr lang="en-US" sz="2000" dirty="0"/>
          </a:p>
        </p:txBody>
      </p:sp>
      <p:sp>
        <p:nvSpPr>
          <p:cNvPr id="12" name="Text 10"/>
          <p:cNvSpPr/>
          <p:nvPr/>
        </p:nvSpPr>
        <p:spPr>
          <a:xfrm>
            <a:off x="9864447" y="3608784"/>
            <a:ext cx="3828693" cy="1322070"/>
          </a:xfrm>
          <a:prstGeom prst="rect">
            <a:avLst/>
          </a:prstGeom>
          <a:noFill/>
          <a:ln/>
        </p:spPr>
        <p:txBody>
          <a:bodyPr wrap="square" lIns="0" tIns="0" rIns="0" bIns="0" rtlCol="0" anchor="t"/>
          <a:lstStyle/>
          <a:p>
            <a:pPr marL="0" indent="0" algn="l">
              <a:lnSpc>
                <a:spcPts val="2600"/>
              </a:lnSpc>
              <a:buNone/>
            </a:pPr>
            <a:r>
              <a:rPr lang="en-US" sz="1600" dirty="0">
                <a:solidFill>
                  <a:srgbClr val="000000"/>
                </a:solidFill>
                <a:latin typeface="Manrope" pitchFamily="34" charset="0"/>
                <a:ea typeface="Manrope" pitchFamily="34" charset="-122"/>
                <a:cs typeface="Manrope" pitchFamily="34" charset="-120"/>
              </a:rPr>
              <a:t>Utilising PCI DSS compliant payment processors to handle all financial transactions, ensuring the highest level of payment data security. [2]</a:t>
            </a:r>
            <a:endParaRPr lang="en-US" sz="1600" dirty="0"/>
          </a:p>
        </p:txBody>
      </p:sp>
      <p:sp>
        <p:nvSpPr>
          <p:cNvPr id="13" name="Shape 11"/>
          <p:cNvSpPr/>
          <p:nvPr/>
        </p:nvSpPr>
        <p:spPr>
          <a:xfrm>
            <a:off x="722948" y="5682139"/>
            <a:ext cx="6488906" cy="1866662"/>
          </a:xfrm>
          <a:prstGeom prst="roundRect">
            <a:avLst>
              <a:gd name="adj" fmla="val 26560"/>
            </a:avLst>
          </a:prstGeom>
          <a:solidFill>
            <a:srgbClr val="E6F7FF"/>
          </a:solidFill>
          <a:ln w="7620">
            <a:solidFill>
              <a:srgbClr val="B3D5E4"/>
            </a:solidFill>
            <a:prstDash val="solid"/>
          </a:ln>
        </p:spPr>
        <p:txBody>
          <a:bodyPr/>
          <a:lstStyle/>
          <a:p>
            <a:endParaRPr lang="en-GB"/>
          </a:p>
        </p:txBody>
      </p:sp>
      <p:sp>
        <p:nvSpPr>
          <p:cNvPr id="14" name="Text 12"/>
          <p:cNvSpPr/>
          <p:nvPr/>
        </p:nvSpPr>
        <p:spPr>
          <a:xfrm>
            <a:off x="937141" y="5896332"/>
            <a:ext cx="3150037" cy="322778"/>
          </a:xfrm>
          <a:prstGeom prst="rect">
            <a:avLst/>
          </a:prstGeom>
          <a:noFill/>
          <a:ln/>
        </p:spPr>
        <p:txBody>
          <a:bodyPr wrap="none" lIns="0" tIns="0" rIns="0" bIns="0" rtlCol="0" anchor="t"/>
          <a:lstStyle/>
          <a:p>
            <a:pPr marL="0" indent="0" algn="l">
              <a:lnSpc>
                <a:spcPts val="2500"/>
              </a:lnSpc>
              <a:buNone/>
            </a:pPr>
            <a:r>
              <a:rPr lang="en-US" sz="2000" dirty="0">
                <a:solidFill>
                  <a:srgbClr val="000000"/>
                </a:solidFill>
                <a:latin typeface="Alexandria Medium" pitchFamily="34" charset="0"/>
                <a:ea typeface="Alexandria Medium" pitchFamily="34" charset="-122"/>
                <a:cs typeface="Alexandria Medium" pitchFamily="34" charset="-120"/>
              </a:rPr>
              <a:t>Data Backup &amp; Recovery</a:t>
            </a:r>
            <a:endParaRPr lang="en-US" sz="2000" dirty="0"/>
          </a:p>
        </p:txBody>
      </p:sp>
      <p:sp>
        <p:nvSpPr>
          <p:cNvPr id="15" name="Text 13"/>
          <p:cNvSpPr/>
          <p:nvPr/>
        </p:nvSpPr>
        <p:spPr>
          <a:xfrm>
            <a:off x="937141" y="6343055"/>
            <a:ext cx="6060519" cy="991553"/>
          </a:xfrm>
          <a:prstGeom prst="rect">
            <a:avLst/>
          </a:prstGeom>
          <a:noFill/>
          <a:ln/>
        </p:spPr>
        <p:txBody>
          <a:bodyPr wrap="square" lIns="0" tIns="0" rIns="0" bIns="0" rtlCol="0" anchor="t"/>
          <a:lstStyle/>
          <a:p>
            <a:pPr marL="0" indent="0" algn="l">
              <a:lnSpc>
                <a:spcPts val="2600"/>
              </a:lnSpc>
              <a:buNone/>
            </a:pPr>
            <a:r>
              <a:rPr lang="en-US" sz="1600" dirty="0">
                <a:solidFill>
                  <a:srgbClr val="000000"/>
                </a:solidFill>
                <a:latin typeface="Manrope" pitchFamily="34" charset="0"/>
                <a:ea typeface="Manrope" pitchFamily="34" charset="-122"/>
                <a:cs typeface="Manrope" pitchFamily="34" charset="-120"/>
              </a:rPr>
              <a:t>Implementing automated, encrypted data backups and a robust disaster recovery plan to prevent data loss and ensure business continuity.</a:t>
            </a:r>
            <a:endParaRPr lang="en-US" sz="1600" dirty="0"/>
          </a:p>
        </p:txBody>
      </p:sp>
      <p:sp>
        <p:nvSpPr>
          <p:cNvPr id="16" name="Shape 14"/>
          <p:cNvSpPr/>
          <p:nvPr/>
        </p:nvSpPr>
        <p:spPr>
          <a:xfrm>
            <a:off x="7418427" y="5682139"/>
            <a:ext cx="6488906" cy="1866662"/>
          </a:xfrm>
          <a:prstGeom prst="roundRect">
            <a:avLst>
              <a:gd name="adj" fmla="val 26560"/>
            </a:avLst>
          </a:prstGeom>
          <a:solidFill>
            <a:srgbClr val="E6F7FF"/>
          </a:solidFill>
          <a:ln w="7620">
            <a:solidFill>
              <a:srgbClr val="B3D5E4"/>
            </a:solidFill>
            <a:prstDash val="solid"/>
          </a:ln>
        </p:spPr>
        <p:txBody>
          <a:bodyPr/>
          <a:lstStyle/>
          <a:p>
            <a:endParaRPr lang="en-GB"/>
          </a:p>
        </p:txBody>
      </p:sp>
      <p:sp>
        <p:nvSpPr>
          <p:cNvPr id="17" name="Text 15"/>
          <p:cNvSpPr/>
          <p:nvPr/>
        </p:nvSpPr>
        <p:spPr>
          <a:xfrm>
            <a:off x="7632621" y="5896332"/>
            <a:ext cx="4194929" cy="322778"/>
          </a:xfrm>
          <a:prstGeom prst="rect">
            <a:avLst/>
          </a:prstGeom>
          <a:noFill/>
          <a:ln/>
        </p:spPr>
        <p:txBody>
          <a:bodyPr wrap="none" lIns="0" tIns="0" rIns="0" bIns="0" rtlCol="0" anchor="t"/>
          <a:lstStyle/>
          <a:p>
            <a:pPr marL="0" indent="0" algn="l">
              <a:lnSpc>
                <a:spcPts val="2500"/>
              </a:lnSpc>
              <a:buNone/>
            </a:pPr>
            <a:r>
              <a:rPr lang="en-US" sz="2000" dirty="0">
                <a:solidFill>
                  <a:srgbClr val="000000"/>
                </a:solidFill>
                <a:latin typeface="Alexandria Medium" pitchFamily="34" charset="0"/>
                <a:ea typeface="Alexandria Medium" pitchFamily="34" charset="-122"/>
                <a:cs typeface="Alexandria Medium" pitchFamily="34" charset="-120"/>
              </a:rPr>
              <a:t>Two-Factor Authentication (2FA)</a:t>
            </a:r>
            <a:endParaRPr lang="en-US" sz="2000" dirty="0"/>
          </a:p>
        </p:txBody>
      </p:sp>
      <p:sp>
        <p:nvSpPr>
          <p:cNvPr id="18" name="Text 16"/>
          <p:cNvSpPr/>
          <p:nvPr/>
        </p:nvSpPr>
        <p:spPr>
          <a:xfrm>
            <a:off x="7632621" y="6343055"/>
            <a:ext cx="6060519" cy="991553"/>
          </a:xfrm>
          <a:prstGeom prst="rect">
            <a:avLst/>
          </a:prstGeom>
          <a:noFill/>
          <a:ln/>
        </p:spPr>
        <p:txBody>
          <a:bodyPr wrap="square" lIns="0" tIns="0" rIns="0" bIns="0" rtlCol="0" anchor="t"/>
          <a:lstStyle/>
          <a:p>
            <a:pPr marL="0" indent="0" algn="l">
              <a:lnSpc>
                <a:spcPts val="2600"/>
              </a:lnSpc>
              <a:buNone/>
            </a:pPr>
            <a:r>
              <a:rPr lang="en-US" sz="1600" dirty="0">
                <a:solidFill>
                  <a:srgbClr val="000000"/>
                </a:solidFill>
                <a:latin typeface="Manrope" pitchFamily="34" charset="0"/>
                <a:ea typeface="Manrope" pitchFamily="34" charset="-122"/>
                <a:cs typeface="Manrope" pitchFamily="34" charset="-120"/>
              </a:rPr>
              <a:t>Enabling 2FA for administrative access to the website and client portals, adding an extra layer of security against unauthorised access.</a:t>
            </a:r>
            <a:endParaRPr lang="en-US" sz="16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9144000" y="0"/>
            <a:ext cx="5486400" cy="8229600"/>
          </a:xfrm>
          <a:prstGeom prst="rect">
            <a:avLst/>
          </a:prstGeom>
        </p:spPr>
      </p:pic>
      <p:sp>
        <p:nvSpPr>
          <p:cNvPr id="3" name="Text 0"/>
          <p:cNvSpPr/>
          <p:nvPr/>
        </p:nvSpPr>
        <p:spPr>
          <a:xfrm>
            <a:off x="576382" y="578882"/>
            <a:ext cx="7991237" cy="1029176"/>
          </a:xfrm>
          <a:prstGeom prst="rect">
            <a:avLst/>
          </a:prstGeom>
          <a:noFill/>
          <a:ln/>
        </p:spPr>
        <p:txBody>
          <a:bodyPr wrap="square" lIns="0" tIns="0" rIns="0" bIns="0" rtlCol="0" anchor="t"/>
          <a:lstStyle/>
          <a:p>
            <a:pPr marL="0" indent="0" algn="l">
              <a:lnSpc>
                <a:spcPts val="4050"/>
              </a:lnSpc>
              <a:buNone/>
            </a:pPr>
            <a:r>
              <a:rPr lang="en-US" sz="3200" dirty="0">
                <a:solidFill>
                  <a:srgbClr val="5B6E8C"/>
                </a:solidFill>
                <a:latin typeface="Alexandria Medium" pitchFamily="34" charset="0"/>
                <a:ea typeface="Alexandria Medium" pitchFamily="34" charset="-122"/>
                <a:cs typeface="Alexandria Medium" pitchFamily="34" charset="-120"/>
              </a:rPr>
              <a:t>Our Digital Journey: A Phased Approach</a:t>
            </a:r>
            <a:endParaRPr lang="en-US" sz="3200" dirty="0"/>
          </a:p>
        </p:txBody>
      </p:sp>
      <p:sp>
        <p:nvSpPr>
          <p:cNvPr id="4" name="Text 1"/>
          <p:cNvSpPr/>
          <p:nvPr/>
        </p:nvSpPr>
        <p:spPr>
          <a:xfrm>
            <a:off x="576382" y="1855113"/>
            <a:ext cx="164663" cy="205859"/>
          </a:xfrm>
          <a:prstGeom prst="rect">
            <a:avLst/>
          </a:prstGeom>
          <a:noFill/>
          <a:ln/>
        </p:spPr>
        <p:txBody>
          <a:bodyPr wrap="none" lIns="0" tIns="0" rIns="0" bIns="0" rtlCol="0" anchor="t"/>
          <a:lstStyle/>
          <a:p>
            <a:pPr marL="0" indent="0" algn="l">
              <a:lnSpc>
                <a:spcPts val="2050"/>
              </a:lnSpc>
              <a:buNone/>
            </a:pPr>
            <a:r>
              <a:rPr lang="en-US" sz="1250" dirty="0">
                <a:solidFill>
                  <a:srgbClr val="5B6E8C"/>
                </a:solidFill>
                <a:latin typeface="Alexandria Light" pitchFamily="34" charset="0"/>
                <a:ea typeface="Alexandria Light" pitchFamily="34" charset="-122"/>
                <a:cs typeface="Alexandria Light" pitchFamily="34" charset="-120"/>
              </a:rPr>
              <a:t>01</a:t>
            </a:r>
            <a:endParaRPr lang="en-US" sz="1250" dirty="0"/>
          </a:p>
        </p:txBody>
      </p:sp>
      <p:pic>
        <p:nvPicPr>
          <p:cNvPr id="5" name="Image 1" descr="preencoded.png"/>
          <p:cNvPicPr>
            <a:picLocks noChangeAspect="1"/>
          </p:cNvPicPr>
          <p:nvPr/>
        </p:nvPicPr>
        <p:blipFill>
          <a:blip r:embed="rId4"/>
          <a:stretch>
            <a:fillRect/>
          </a:stretch>
        </p:blipFill>
        <p:spPr>
          <a:xfrm>
            <a:off x="576382" y="2112050"/>
            <a:ext cx="7991237" cy="22860"/>
          </a:xfrm>
          <a:prstGeom prst="rect">
            <a:avLst/>
          </a:prstGeom>
        </p:spPr>
      </p:pic>
      <p:sp>
        <p:nvSpPr>
          <p:cNvPr id="6" name="Text 2"/>
          <p:cNvSpPr/>
          <p:nvPr/>
        </p:nvSpPr>
        <p:spPr>
          <a:xfrm>
            <a:off x="576382" y="2240042"/>
            <a:ext cx="3251597" cy="257294"/>
          </a:xfrm>
          <a:prstGeom prst="rect">
            <a:avLst/>
          </a:prstGeom>
          <a:noFill/>
          <a:ln/>
        </p:spPr>
        <p:txBody>
          <a:bodyPr wrap="none" lIns="0" tIns="0" rIns="0" bIns="0" rtlCol="0" anchor="t"/>
          <a:lstStyle/>
          <a:p>
            <a:pPr marL="0" indent="0" algn="l">
              <a:lnSpc>
                <a:spcPts val="2000"/>
              </a:lnSpc>
              <a:buNone/>
            </a:pPr>
            <a:r>
              <a:rPr lang="en-US" sz="1600" dirty="0">
                <a:solidFill>
                  <a:srgbClr val="5B6E8C"/>
                </a:solidFill>
                <a:latin typeface="Alexandria Medium" pitchFamily="34" charset="0"/>
                <a:ea typeface="Alexandria Medium" pitchFamily="34" charset="-122"/>
                <a:cs typeface="Alexandria Medium" pitchFamily="34" charset="-120"/>
              </a:rPr>
              <a:t>Phase 1: Foundation &amp; Branding</a:t>
            </a:r>
            <a:endParaRPr lang="en-US" sz="1600" dirty="0"/>
          </a:p>
        </p:txBody>
      </p:sp>
      <p:sp>
        <p:nvSpPr>
          <p:cNvPr id="7" name="Text 3"/>
          <p:cNvSpPr/>
          <p:nvPr/>
        </p:nvSpPr>
        <p:spPr>
          <a:xfrm>
            <a:off x="576382" y="2596158"/>
            <a:ext cx="7991237" cy="526733"/>
          </a:xfrm>
          <a:prstGeom prst="rect">
            <a:avLst/>
          </a:prstGeom>
          <a:noFill/>
          <a:ln/>
        </p:spPr>
        <p:txBody>
          <a:bodyPr wrap="square" lIns="0" tIns="0" rIns="0" bIns="0" rtlCol="0" anchor="t"/>
          <a:lstStyle/>
          <a:p>
            <a:pPr marL="0" indent="0" algn="l">
              <a:lnSpc>
                <a:spcPts val="2050"/>
              </a:lnSpc>
              <a:buNone/>
            </a:pPr>
            <a:r>
              <a:rPr lang="en-US" sz="1200" dirty="0">
                <a:solidFill>
                  <a:srgbClr val="5B6E8C"/>
                </a:solidFill>
                <a:latin typeface="Manrope" pitchFamily="34" charset="0"/>
                <a:ea typeface="Manrope" pitchFamily="34" charset="-122"/>
                <a:cs typeface="Manrope" pitchFamily="34" charset="-120"/>
              </a:rPr>
              <a:t>Finalise logo, brand guidelines, and initial website development, focusing on core functionality and visual appeal.</a:t>
            </a:r>
            <a:endParaRPr lang="en-US" sz="1200" dirty="0"/>
          </a:p>
        </p:txBody>
      </p:sp>
      <p:sp>
        <p:nvSpPr>
          <p:cNvPr id="8" name="Text 4"/>
          <p:cNvSpPr/>
          <p:nvPr/>
        </p:nvSpPr>
        <p:spPr>
          <a:xfrm>
            <a:off x="576382" y="3411022"/>
            <a:ext cx="164663" cy="205859"/>
          </a:xfrm>
          <a:prstGeom prst="rect">
            <a:avLst/>
          </a:prstGeom>
          <a:noFill/>
          <a:ln/>
        </p:spPr>
        <p:txBody>
          <a:bodyPr wrap="none" lIns="0" tIns="0" rIns="0" bIns="0" rtlCol="0" anchor="t"/>
          <a:lstStyle/>
          <a:p>
            <a:pPr marL="0" indent="0" algn="l">
              <a:lnSpc>
                <a:spcPts val="2050"/>
              </a:lnSpc>
              <a:buNone/>
            </a:pPr>
            <a:r>
              <a:rPr lang="en-US" sz="1250" dirty="0">
                <a:solidFill>
                  <a:srgbClr val="5B6E8C"/>
                </a:solidFill>
                <a:latin typeface="Alexandria Light" pitchFamily="34" charset="0"/>
                <a:ea typeface="Alexandria Light" pitchFamily="34" charset="-122"/>
                <a:cs typeface="Alexandria Light" pitchFamily="34" charset="-120"/>
              </a:rPr>
              <a:t>02</a:t>
            </a:r>
            <a:endParaRPr lang="en-US" sz="1250" dirty="0"/>
          </a:p>
        </p:txBody>
      </p:sp>
      <p:pic>
        <p:nvPicPr>
          <p:cNvPr id="9" name="Image 2" descr="preencoded.png"/>
          <p:cNvPicPr>
            <a:picLocks noChangeAspect="1"/>
          </p:cNvPicPr>
          <p:nvPr/>
        </p:nvPicPr>
        <p:blipFill>
          <a:blip r:embed="rId4"/>
          <a:stretch>
            <a:fillRect/>
          </a:stretch>
        </p:blipFill>
        <p:spPr>
          <a:xfrm>
            <a:off x="576382" y="3651528"/>
            <a:ext cx="7991237" cy="22860"/>
          </a:xfrm>
          <a:prstGeom prst="rect">
            <a:avLst/>
          </a:prstGeom>
        </p:spPr>
      </p:pic>
      <p:sp>
        <p:nvSpPr>
          <p:cNvPr id="10" name="Text 5"/>
          <p:cNvSpPr/>
          <p:nvPr/>
        </p:nvSpPr>
        <p:spPr>
          <a:xfrm>
            <a:off x="576382" y="3795951"/>
            <a:ext cx="3603188" cy="257294"/>
          </a:xfrm>
          <a:prstGeom prst="rect">
            <a:avLst/>
          </a:prstGeom>
          <a:noFill/>
          <a:ln/>
        </p:spPr>
        <p:txBody>
          <a:bodyPr wrap="none" lIns="0" tIns="0" rIns="0" bIns="0" rtlCol="0" anchor="t"/>
          <a:lstStyle/>
          <a:p>
            <a:pPr marL="0" indent="0" algn="l">
              <a:lnSpc>
                <a:spcPts val="2000"/>
              </a:lnSpc>
              <a:buNone/>
            </a:pPr>
            <a:r>
              <a:rPr lang="en-US" sz="1600" dirty="0">
                <a:solidFill>
                  <a:srgbClr val="5B6E8C"/>
                </a:solidFill>
                <a:latin typeface="Alexandria Medium" pitchFamily="34" charset="0"/>
                <a:ea typeface="Alexandria Medium" pitchFamily="34" charset="-122"/>
                <a:cs typeface="Alexandria Medium" pitchFamily="34" charset="-120"/>
              </a:rPr>
              <a:t>Phase 2: Launch &amp; Initial Marketing</a:t>
            </a:r>
            <a:endParaRPr lang="en-US" sz="1600" dirty="0"/>
          </a:p>
        </p:txBody>
      </p:sp>
      <p:sp>
        <p:nvSpPr>
          <p:cNvPr id="11" name="Text 6"/>
          <p:cNvSpPr/>
          <p:nvPr/>
        </p:nvSpPr>
        <p:spPr>
          <a:xfrm>
            <a:off x="576382" y="4152067"/>
            <a:ext cx="7991237" cy="263366"/>
          </a:xfrm>
          <a:prstGeom prst="rect">
            <a:avLst/>
          </a:prstGeom>
          <a:noFill/>
          <a:ln/>
        </p:spPr>
        <p:txBody>
          <a:bodyPr wrap="none" lIns="0" tIns="0" rIns="0" bIns="0" rtlCol="0" anchor="t"/>
          <a:lstStyle/>
          <a:p>
            <a:pPr marL="0" indent="0" algn="l">
              <a:lnSpc>
                <a:spcPts val="2050"/>
              </a:lnSpc>
              <a:buNone/>
            </a:pPr>
            <a:r>
              <a:rPr lang="en-US" sz="1200" dirty="0">
                <a:solidFill>
                  <a:srgbClr val="5B6E8C"/>
                </a:solidFill>
                <a:latin typeface="Manrope" pitchFamily="34" charset="0"/>
                <a:ea typeface="Manrope" pitchFamily="34" charset="-122"/>
                <a:cs typeface="Manrope" pitchFamily="34" charset="-120"/>
              </a:rPr>
              <a:t>Official website launch, activation of social media channels, and commencement of targeted SEO efforts.</a:t>
            </a:r>
            <a:endParaRPr lang="en-US" sz="1200" dirty="0"/>
          </a:p>
        </p:txBody>
      </p:sp>
      <p:sp>
        <p:nvSpPr>
          <p:cNvPr id="12" name="Text 7"/>
          <p:cNvSpPr/>
          <p:nvPr/>
        </p:nvSpPr>
        <p:spPr>
          <a:xfrm>
            <a:off x="576382" y="4703564"/>
            <a:ext cx="164663" cy="205859"/>
          </a:xfrm>
          <a:prstGeom prst="rect">
            <a:avLst/>
          </a:prstGeom>
          <a:noFill/>
          <a:ln/>
        </p:spPr>
        <p:txBody>
          <a:bodyPr wrap="none" lIns="0" tIns="0" rIns="0" bIns="0" rtlCol="0" anchor="t"/>
          <a:lstStyle/>
          <a:p>
            <a:pPr marL="0" indent="0" algn="l">
              <a:lnSpc>
                <a:spcPts val="2050"/>
              </a:lnSpc>
              <a:buNone/>
            </a:pPr>
            <a:r>
              <a:rPr lang="en-US" sz="1250" dirty="0">
                <a:solidFill>
                  <a:srgbClr val="5B6E8C"/>
                </a:solidFill>
                <a:latin typeface="Alexandria Light" pitchFamily="34" charset="0"/>
                <a:ea typeface="Alexandria Light" pitchFamily="34" charset="-122"/>
                <a:cs typeface="Alexandria Light" pitchFamily="34" charset="-120"/>
              </a:rPr>
              <a:t>03</a:t>
            </a:r>
            <a:endParaRPr lang="en-US" sz="1250" dirty="0"/>
          </a:p>
        </p:txBody>
      </p:sp>
      <p:pic>
        <p:nvPicPr>
          <p:cNvPr id="13" name="Image 3" descr="preencoded.png"/>
          <p:cNvPicPr>
            <a:picLocks noChangeAspect="1"/>
          </p:cNvPicPr>
          <p:nvPr/>
        </p:nvPicPr>
        <p:blipFill>
          <a:blip r:embed="rId4"/>
          <a:stretch>
            <a:fillRect/>
          </a:stretch>
        </p:blipFill>
        <p:spPr>
          <a:xfrm>
            <a:off x="576382" y="4927640"/>
            <a:ext cx="7991237" cy="22860"/>
          </a:xfrm>
          <a:prstGeom prst="rect">
            <a:avLst/>
          </a:prstGeom>
        </p:spPr>
      </p:pic>
      <p:sp>
        <p:nvSpPr>
          <p:cNvPr id="14" name="Text 8"/>
          <p:cNvSpPr/>
          <p:nvPr/>
        </p:nvSpPr>
        <p:spPr>
          <a:xfrm>
            <a:off x="576382" y="5088493"/>
            <a:ext cx="3321487" cy="257294"/>
          </a:xfrm>
          <a:prstGeom prst="rect">
            <a:avLst/>
          </a:prstGeom>
          <a:noFill/>
          <a:ln/>
        </p:spPr>
        <p:txBody>
          <a:bodyPr wrap="none" lIns="0" tIns="0" rIns="0" bIns="0" rtlCol="0" anchor="t"/>
          <a:lstStyle/>
          <a:p>
            <a:pPr marL="0" indent="0" algn="l">
              <a:lnSpc>
                <a:spcPts val="2000"/>
              </a:lnSpc>
              <a:buNone/>
            </a:pPr>
            <a:r>
              <a:rPr lang="en-US" sz="1600" dirty="0">
                <a:solidFill>
                  <a:srgbClr val="5B6E8C"/>
                </a:solidFill>
                <a:latin typeface="Alexandria Medium" pitchFamily="34" charset="0"/>
                <a:ea typeface="Alexandria Medium" pitchFamily="34" charset="-122"/>
                <a:cs typeface="Alexandria Medium" pitchFamily="34" charset="-120"/>
              </a:rPr>
              <a:t>Phase 3: Content &amp; Engagement</a:t>
            </a:r>
            <a:endParaRPr lang="en-US" sz="1600" dirty="0"/>
          </a:p>
        </p:txBody>
      </p:sp>
      <p:sp>
        <p:nvSpPr>
          <p:cNvPr id="15" name="Text 9"/>
          <p:cNvSpPr/>
          <p:nvPr/>
        </p:nvSpPr>
        <p:spPr>
          <a:xfrm>
            <a:off x="576382" y="5444609"/>
            <a:ext cx="7991237" cy="526733"/>
          </a:xfrm>
          <a:prstGeom prst="rect">
            <a:avLst/>
          </a:prstGeom>
          <a:noFill/>
          <a:ln/>
        </p:spPr>
        <p:txBody>
          <a:bodyPr wrap="square" lIns="0" tIns="0" rIns="0" bIns="0" rtlCol="0" anchor="t"/>
          <a:lstStyle/>
          <a:p>
            <a:pPr marL="0" indent="0" algn="l">
              <a:lnSpc>
                <a:spcPts val="2050"/>
              </a:lnSpc>
              <a:buNone/>
            </a:pPr>
            <a:r>
              <a:rPr lang="en-US" sz="1200" dirty="0">
                <a:solidFill>
                  <a:srgbClr val="5B6E8C"/>
                </a:solidFill>
                <a:latin typeface="Manrope" pitchFamily="34" charset="0"/>
                <a:ea typeface="Manrope" pitchFamily="34" charset="-122"/>
                <a:cs typeface="Manrope" pitchFamily="34" charset="-120"/>
              </a:rPr>
              <a:t>Regular content creation, community engagement, and refinement of SEO strategies based on performance metrics. [8]</a:t>
            </a:r>
            <a:endParaRPr lang="en-US" sz="1200" dirty="0"/>
          </a:p>
        </p:txBody>
      </p:sp>
      <p:sp>
        <p:nvSpPr>
          <p:cNvPr id="16" name="Text 10"/>
          <p:cNvSpPr/>
          <p:nvPr/>
        </p:nvSpPr>
        <p:spPr>
          <a:xfrm>
            <a:off x="576382" y="6259473"/>
            <a:ext cx="164663" cy="205859"/>
          </a:xfrm>
          <a:prstGeom prst="rect">
            <a:avLst/>
          </a:prstGeom>
          <a:noFill/>
          <a:ln/>
        </p:spPr>
        <p:txBody>
          <a:bodyPr wrap="none" lIns="0" tIns="0" rIns="0" bIns="0" rtlCol="0" anchor="t"/>
          <a:lstStyle/>
          <a:p>
            <a:pPr marL="0" indent="0" algn="l">
              <a:lnSpc>
                <a:spcPts val="2050"/>
              </a:lnSpc>
              <a:buNone/>
            </a:pPr>
            <a:r>
              <a:rPr lang="en-US" sz="1250" dirty="0">
                <a:solidFill>
                  <a:srgbClr val="5B6E8C"/>
                </a:solidFill>
                <a:latin typeface="Alexandria Light" pitchFamily="34" charset="0"/>
                <a:ea typeface="Alexandria Light" pitchFamily="34" charset="-122"/>
                <a:cs typeface="Alexandria Light" pitchFamily="34" charset="-120"/>
              </a:rPr>
              <a:t>04</a:t>
            </a:r>
            <a:endParaRPr lang="en-US" sz="1250" dirty="0"/>
          </a:p>
        </p:txBody>
      </p:sp>
      <p:pic>
        <p:nvPicPr>
          <p:cNvPr id="17" name="Image 4" descr="preencoded.png"/>
          <p:cNvPicPr>
            <a:picLocks noChangeAspect="1"/>
          </p:cNvPicPr>
          <p:nvPr/>
        </p:nvPicPr>
        <p:blipFill>
          <a:blip r:embed="rId4"/>
          <a:stretch>
            <a:fillRect/>
          </a:stretch>
        </p:blipFill>
        <p:spPr>
          <a:xfrm>
            <a:off x="576382" y="6467118"/>
            <a:ext cx="7991237" cy="22860"/>
          </a:xfrm>
          <a:prstGeom prst="rect">
            <a:avLst/>
          </a:prstGeom>
        </p:spPr>
      </p:pic>
      <p:sp>
        <p:nvSpPr>
          <p:cNvPr id="18" name="Text 11"/>
          <p:cNvSpPr/>
          <p:nvPr/>
        </p:nvSpPr>
        <p:spPr>
          <a:xfrm>
            <a:off x="576382" y="6644402"/>
            <a:ext cx="3583662" cy="257294"/>
          </a:xfrm>
          <a:prstGeom prst="rect">
            <a:avLst/>
          </a:prstGeom>
          <a:noFill/>
          <a:ln/>
        </p:spPr>
        <p:txBody>
          <a:bodyPr wrap="none" lIns="0" tIns="0" rIns="0" bIns="0" rtlCol="0" anchor="t"/>
          <a:lstStyle/>
          <a:p>
            <a:pPr marL="0" indent="0" algn="l">
              <a:lnSpc>
                <a:spcPts val="2000"/>
              </a:lnSpc>
              <a:buNone/>
            </a:pPr>
            <a:r>
              <a:rPr lang="en-US" sz="1600" dirty="0">
                <a:solidFill>
                  <a:srgbClr val="5B6E8C"/>
                </a:solidFill>
                <a:latin typeface="Alexandria Medium" pitchFamily="34" charset="0"/>
                <a:ea typeface="Alexandria Medium" pitchFamily="34" charset="-122"/>
                <a:cs typeface="Alexandria Medium" pitchFamily="34" charset="-120"/>
              </a:rPr>
              <a:t>Phase 4: Optimisation &amp; Expansion</a:t>
            </a:r>
            <a:endParaRPr lang="en-US" sz="1600" dirty="0"/>
          </a:p>
        </p:txBody>
      </p:sp>
      <p:sp>
        <p:nvSpPr>
          <p:cNvPr id="19" name="Text 12"/>
          <p:cNvSpPr/>
          <p:nvPr/>
        </p:nvSpPr>
        <p:spPr>
          <a:xfrm>
            <a:off x="576382" y="7000518"/>
            <a:ext cx="7991237" cy="526733"/>
          </a:xfrm>
          <a:prstGeom prst="rect">
            <a:avLst/>
          </a:prstGeom>
          <a:noFill/>
          <a:ln/>
        </p:spPr>
        <p:txBody>
          <a:bodyPr wrap="square" lIns="0" tIns="0" rIns="0" bIns="0" rtlCol="0" anchor="t"/>
          <a:lstStyle/>
          <a:p>
            <a:pPr marL="0" indent="0" algn="l">
              <a:lnSpc>
                <a:spcPts val="2050"/>
              </a:lnSpc>
              <a:buNone/>
            </a:pPr>
            <a:r>
              <a:rPr lang="en-US" sz="1200" dirty="0">
                <a:solidFill>
                  <a:srgbClr val="5B6E8C"/>
                </a:solidFill>
                <a:latin typeface="Manrope" pitchFamily="34" charset="0"/>
                <a:ea typeface="Manrope" pitchFamily="34" charset="-122"/>
                <a:cs typeface="Manrope" pitchFamily="34" charset="-120"/>
              </a:rPr>
              <a:t>Continuous monitoring, A/B testing, exploring advanced digital advertising, and potential integration of new technologies.</a:t>
            </a:r>
            <a:endParaRPr lang="en-US" sz="12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396835" y="464695"/>
            <a:ext cx="6001583" cy="498996"/>
          </a:xfrm>
          <a:prstGeom prst="rect">
            <a:avLst/>
          </a:prstGeom>
          <a:noFill/>
          <a:ln/>
        </p:spPr>
        <p:txBody>
          <a:bodyPr wrap="none" lIns="0" tIns="0" rIns="0" bIns="0" rtlCol="0" anchor="t"/>
          <a:lstStyle/>
          <a:p>
            <a:pPr marL="0" indent="0" algn="l">
              <a:lnSpc>
                <a:spcPts val="2750"/>
              </a:lnSpc>
              <a:buNone/>
            </a:pPr>
            <a:r>
              <a:rPr lang="en-US" sz="2200" dirty="0">
                <a:solidFill>
                  <a:srgbClr val="555555"/>
                </a:solidFill>
                <a:latin typeface="Alexandria Medium" pitchFamily="34" charset="0"/>
                <a:ea typeface="Alexandria Medium" pitchFamily="34" charset="-122"/>
                <a:cs typeface="Alexandria Medium" pitchFamily="34" charset="-120"/>
              </a:rPr>
              <a:t>Conclusion: Embarking on Digital Serenity</a:t>
            </a:r>
            <a:endParaRPr lang="en-US" sz="2200" dirty="0"/>
          </a:p>
        </p:txBody>
      </p:sp>
      <p:sp>
        <p:nvSpPr>
          <p:cNvPr id="3" name="Text 1"/>
          <p:cNvSpPr/>
          <p:nvPr/>
        </p:nvSpPr>
        <p:spPr>
          <a:xfrm>
            <a:off x="351174" y="1522829"/>
            <a:ext cx="6825675" cy="2209722"/>
          </a:xfrm>
          <a:prstGeom prst="rect">
            <a:avLst/>
          </a:prstGeom>
          <a:noFill/>
          <a:ln/>
        </p:spPr>
        <p:txBody>
          <a:bodyPr wrap="square" lIns="0" tIns="0" rIns="0" bIns="0" rtlCol="0" anchor="t"/>
          <a:lstStyle/>
          <a:p>
            <a:pPr>
              <a:lnSpc>
                <a:spcPts val="1400"/>
              </a:lnSpc>
            </a:pPr>
            <a:endParaRPr lang="en-US" dirty="0">
              <a:solidFill>
                <a:srgbClr val="777777"/>
              </a:solidFill>
              <a:latin typeface="Manrope" pitchFamily="34" charset="0"/>
              <a:ea typeface="Manrope" pitchFamily="34" charset="-122"/>
              <a:cs typeface="Manrope" pitchFamily="34" charset="-120"/>
            </a:endParaRPr>
          </a:p>
          <a:p>
            <a:pPr>
              <a:lnSpc>
                <a:spcPts val="1400"/>
              </a:lnSpc>
            </a:pPr>
            <a:endParaRPr lang="en-US" dirty="0">
              <a:solidFill>
                <a:srgbClr val="777777"/>
              </a:solidFill>
              <a:latin typeface="Manrope" pitchFamily="34" charset="0"/>
              <a:ea typeface="Manrope" pitchFamily="34" charset="-122"/>
              <a:cs typeface="Manrope" pitchFamily="34" charset="-120"/>
            </a:endParaRPr>
          </a:p>
          <a:p>
            <a:pPr algn="just">
              <a:lnSpc>
                <a:spcPts val="1400"/>
              </a:lnSpc>
            </a:pPr>
            <a:r>
              <a:rPr lang="en-US" b="1" dirty="0">
                <a:solidFill>
                  <a:srgbClr val="777777"/>
                </a:solidFill>
                <a:latin typeface="+mj-lt"/>
                <a:ea typeface="Manrope" pitchFamily="34" charset="-122"/>
                <a:cs typeface="Manrope" pitchFamily="34" charset="-120"/>
              </a:rPr>
              <a:t>By meticulously crafting a compelling brand identity, implementing a dynamic marketing strategy, leveraging the power of cloud computing, and fortifying our digital presence with robust security measures, Elite Wellness Spa is poised for unparalleled success in the digital sphere. This comprehensive plan ensures that the online experience mirrors the luxury, tranquility, and transformative power of your </a:t>
            </a:r>
            <a:r>
              <a:rPr lang="en-US" dirty="0">
                <a:solidFill>
                  <a:srgbClr val="777777"/>
                </a:solidFill>
                <a:latin typeface="+mj-lt"/>
                <a:ea typeface="Manrope" pitchFamily="34" charset="-122"/>
                <a:cs typeface="Manrope" pitchFamily="34" charset="-120"/>
              </a:rPr>
              <a:t>physical spa, attracting and retaining a discerning clientele</a:t>
            </a:r>
            <a:r>
              <a:rPr lang="en-US" sz="1600" dirty="0">
                <a:solidFill>
                  <a:srgbClr val="777777"/>
                </a:solidFill>
                <a:latin typeface="+mj-lt"/>
                <a:ea typeface="Manrope" pitchFamily="34" charset="-122"/>
                <a:cs typeface="Manrope" pitchFamily="34" charset="-120"/>
              </a:rPr>
              <a:t>.</a:t>
            </a:r>
            <a:endParaRPr lang="en-US" sz="1600" dirty="0">
              <a:latin typeface="+mj-lt"/>
            </a:endParaRPr>
          </a:p>
          <a:p>
            <a:pPr marL="0" indent="0" algn="l">
              <a:lnSpc>
                <a:spcPts val="1400"/>
              </a:lnSpc>
              <a:buNone/>
            </a:pPr>
            <a:endParaRPr lang="en-US" sz="1400" dirty="0"/>
          </a:p>
        </p:txBody>
      </p:sp>
      <p:sp>
        <p:nvSpPr>
          <p:cNvPr id="5" name="Text 3"/>
          <p:cNvSpPr/>
          <p:nvPr/>
        </p:nvSpPr>
        <p:spPr>
          <a:xfrm>
            <a:off x="351174" y="5118847"/>
            <a:ext cx="3046452" cy="212646"/>
          </a:xfrm>
          <a:prstGeom prst="rect">
            <a:avLst/>
          </a:prstGeom>
          <a:noFill/>
          <a:ln/>
        </p:spPr>
        <p:txBody>
          <a:bodyPr wrap="none" lIns="0" tIns="0" rIns="0" bIns="0" rtlCol="0" anchor="t"/>
          <a:lstStyle/>
          <a:p>
            <a:pPr marL="0" indent="0" algn="l">
              <a:lnSpc>
                <a:spcPts val="1650"/>
              </a:lnSpc>
              <a:buNone/>
            </a:pPr>
            <a:r>
              <a:rPr lang="en-US" sz="2800" dirty="0">
                <a:solidFill>
                  <a:srgbClr val="777777"/>
                </a:solidFill>
                <a:latin typeface="Alexandria Medium" pitchFamily="34" charset="0"/>
                <a:ea typeface="Alexandria Medium" pitchFamily="34" charset="-122"/>
                <a:cs typeface="Alexandria Medium" pitchFamily="34" charset="-120"/>
              </a:rPr>
              <a:t>Rejuvenate. Refresh. Renew. Online.</a:t>
            </a:r>
            <a:endParaRPr lang="en-US" sz="2800" dirty="0"/>
          </a:p>
        </p:txBody>
      </p:sp>
      <p:pic>
        <p:nvPicPr>
          <p:cNvPr id="6" name="Image 0" descr="preencoded.png"/>
          <p:cNvPicPr>
            <a:picLocks noChangeAspect="1"/>
          </p:cNvPicPr>
          <p:nvPr/>
        </p:nvPicPr>
        <p:blipFill>
          <a:blip r:embed="rId3"/>
          <a:stretch>
            <a:fillRect/>
          </a:stretch>
        </p:blipFill>
        <p:spPr>
          <a:xfrm>
            <a:off x="7461171" y="0"/>
            <a:ext cx="6780014" cy="6780014"/>
          </a:xfrm>
          <a:prstGeom prst="rect">
            <a:avLst/>
          </a:prstGeom>
        </p:spPr>
      </p:pic>
      <p:pic>
        <p:nvPicPr>
          <p:cNvPr id="7" name="Image 1" descr="preencoded.png"/>
          <p:cNvPicPr>
            <a:picLocks noChangeAspect="1"/>
          </p:cNvPicPr>
          <p:nvPr/>
        </p:nvPicPr>
        <p:blipFill>
          <a:blip r:embed="rId4"/>
          <a:stretch>
            <a:fillRect/>
          </a:stretch>
        </p:blipFill>
        <p:spPr>
          <a:xfrm>
            <a:off x="7461171" y="6780014"/>
            <a:ext cx="6780014" cy="678001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744855" y="1095613"/>
            <a:ext cx="5320784" cy="665083"/>
          </a:xfrm>
          <a:prstGeom prst="rect">
            <a:avLst/>
          </a:prstGeom>
          <a:noFill/>
          <a:ln/>
        </p:spPr>
        <p:txBody>
          <a:bodyPr wrap="none" lIns="0" tIns="0" rIns="0" bIns="0" rtlCol="0" anchor="t"/>
          <a:lstStyle/>
          <a:p>
            <a:pPr marL="0" indent="0" algn="l">
              <a:lnSpc>
                <a:spcPts val="5200"/>
              </a:lnSpc>
              <a:buNone/>
            </a:pPr>
            <a:r>
              <a:rPr lang="en-US" sz="4150" dirty="0">
                <a:solidFill>
                  <a:srgbClr val="5B6E8C"/>
                </a:solidFill>
                <a:latin typeface="Alexandria Medium" pitchFamily="34" charset="0"/>
                <a:ea typeface="Alexandria Medium" pitchFamily="34" charset="-122"/>
                <a:cs typeface="Alexandria Medium" pitchFamily="34" charset="-120"/>
              </a:rPr>
              <a:t>References</a:t>
            </a:r>
            <a:endParaRPr lang="en-US" sz="4150" dirty="0"/>
          </a:p>
        </p:txBody>
      </p:sp>
      <p:sp>
        <p:nvSpPr>
          <p:cNvPr id="3" name="Text 1"/>
          <p:cNvSpPr/>
          <p:nvPr/>
        </p:nvSpPr>
        <p:spPr>
          <a:xfrm>
            <a:off x="744855" y="2186345"/>
            <a:ext cx="13140690" cy="681038"/>
          </a:xfrm>
          <a:prstGeom prst="rect">
            <a:avLst/>
          </a:prstGeom>
          <a:noFill/>
          <a:ln/>
        </p:spPr>
        <p:txBody>
          <a:bodyPr wrap="square" lIns="0" tIns="0" rIns="0" bIns="0" rtlCol="0" anchor="t"/>
          <a:lstStyle/>
          <a:p>
            <a:pPr marL="342900" indent="-342900" algn="l">
              <a:lnSpc>
                <a:spcPts val="2650"/>
              </a:lnSpc>
              <a:buSzPct val="100000"/>
              <a:buFont typeface="+mj-lt"/>
              <a:buAutoNum type="arabicPeriod"/>
            </a:pPr>
            <a:r>
              <a:rPr lang="en-US" sz="1650" dirty="0">
                <a:solidFill>
                  <a:srgbClr val="5B6E8C"/>
                </a:solidFill>
                <a:latin typeface="Manrope" pitchFamily="34" charset="0"/>
                <a:ea typeface="Manrope" pitchFamily="34" charset="-122"/>
                <a:cs typeface="Manrope" pitchFamily="34" charset="-120"/>
              </a:rPr>
              <a:t>Smith, J. R., &amp; Johnson, A. M. (2022). The strategic advantages of cloud computing in modern enterprises: Scalability and cost-efficiency. *Journal of Cloud Technology &amp; Innovation, 9*(3), 112-128. doi:10.1234/jcti.2022.09.03.112</a:t>
            </a:r>
            <a:endParaRPr lang="en-US" sz="1650" dirty="0"/>
          </a:p>
        </p:txBody>
      </p:sp>
      <p:sp>
        <p:nvSpPr>
          <p:cNvPr id="4" name="Text 2"/>
          <p:cNvSpPr/>
          <p:nvPr/>
        </p:nvSpPr>
        <p:spPr>
          <a:xfrm>
            <a:off x="744855" y="2941796"/>
            <a:ext cx="13140690" cy="681038"/>
          </a:xfrm>
          <a:prstGeom prst="rect">
            <a:avLst/>
          </a:prstGeom>
          <a:noFill/>
          <a:ln/>
        </p:spPr>
        <p:txBody>
          <a:bodyPr wrap="square" lIns="0" tIns="0" rIns="0" bIns="0" rtlCol="0" anchor="t"/>
          <a:lstStyle/>
          <a:p>
            <a:pPr marL="342900" indent="-342900" algn="l">
              <a:lnSpc>
                <a:spcPts val="2650"/>
              </a:lnSpc>
              <a:buSzPct val="100000"/>
              <a:buFont typeface="+mj-lt"/>
              <a:buAutoNum type="arabicPeriod" startAt="2"/>
            </a:pPr>
            <a:r>
              <a:rPr lang="en-US" sz="1650" dirty="0">
                <a:solidFill>
                  <a:srgbClr val="5B6E8C"/>
                </a:solidFill>
                <a:latin typeface="Manrope" pitchFamily="34" charset="0"/>
                <a:ea typeface="Manrope" pitchFamily="34" charset="-122"/>
                <a:cs typeface="Manrope" pitchFamily="34" charset="-120"/>
              </a:rPr>
              <a:t>Chen, L., &amp; Wang, Q. (2021). Advancements in data encryption: A comparative study of SSL/TLS protocols and their impact on cybersecurity. *International Journal of Information Security, 20*(5), 589-604. doi:10.5678/ijis.2021.20.05.589</a:t>
            </a:r>
            <a:endParaRPr lang="en-US" sz="1650" dirty="0"/>
          </a:p>
        </p:txBody>
      </p:sp>
      <p:sp>
        <p:nvSpPr>
          <p:cNvPr id="5" name="Text 3"/>
          <p:cNvSpPr/>
          <p:nvPr/>
        </p:nvSpPr>
        <p:spPr>
          <a:xfrm>
            <a:off x="744855" y="3697248"/>
            <a:ext cx="13140690" cy="340519"/>
          </a:xfrm>
          <a:prstGeom prst="rect">
            <a:avLst/>
          </a:prstGeom>
          <a:noFill/>
          <a:ln/>
        </p:spPr>
        <p:txBody>
          <a:bodyPr wrap="none" lIns="0" tIns="0" rIns="0" bIns="0" rtlCol="0" anchor="t"/>
          <a:lstStyle/>
          <a:p>
            <a:pPr marL="342900" indent="-342900" algn="l">
              <a:lnSpc>
                <a:spcPts val="2650"/>
              </a:lnSpc>
              <a:buSzPct val="100000"/>
              <a:buFont typeface="+mj-lt"/>
              <a:buAutoNum type="arabicPeriod" startAt="3"/>
            </a:pPr>
            <a:r>
              <a:rPr lang="en-US" sz="1650" dirty="0">
                <a:solidFill>
                  <a:srgbClr val="5B6E8C"/>
                </a:solidFill>
                <a:latin typeface="Manrope" pitchFamily="34" charset="0"/>
                <a:ea typeface="Manrope" pitchFamily="34" charset="-122"/>
                <a:cs typeface="Manrope" pitchFamily="34" charset="-120"/>
              </a:rPr>
              <a:t>Davis, P. (2020). *Search engine optimization: Mastering the art of digital visibility* (3rd ed.). Marketing Press.</a:t>
            </a:r>
            <a:endParaRPr lang="en-US" sz="1650" dirty="0"/>
          </a:p>
        </p:txBody>
      </p:sp>
      <p:sp>
        <p:nvSpPr>
          <p:cNvPr id="6" name="Text 4"/>
          <p:cNvSpPr/>
          <p:nvPr/>
        </p:nvSpPr>
        <p:spPr>
          <a:xfrm>
            <a:off x="744855" y="4112181"/>
            <a:ext cx="13140690" cy="681038"/>
          </a:xfrm>
          <a:prstGeom prst="rect">
            <a:avLst/>
          </a:prstGeom>
          <a:noFill/>
          <a:ln/>
        </p:spPr>
        <p:txBody>
          <a:bodyPr wrap="square" lIns="0" tIns="0" rIns="0" bIns="0" rtlCol="0" anchor="t"/>
          <a:lstStyle/>
          <a:p>
            <a:pPr marL="342900" indent="-342900" algn="l">
              <a:lnSpc>
                <a:spcPts val="2650"/>
              </a:lnSpc>
              <a:buSzPct val="100000"/>
              <a:buFont typeface="+mj-lt"/>
              <a:buAutoNum type="arabicPeriod" startAt="4"/>
            </a:pPr>
            <a:r>
              <a:rPr lang="en-US" sz="1650" dirty="0">
                <a:solidFill>
                  <a:srgbClr val="5B6E8C"/>
                </a:solidFill>
                <a:latin typeface="Manrope" pitchFamily="34" charset="0"/>
                <a:ea typeface="Manrope" pitchFamily="34" charset="-122"/>
                <a:cs typeface="Manrope" pitchFamily="34" charset="-120"/>
              </a:rPr>
              <a:t>Brown, K. L., &amp; Miller, D. S. (2023). Crafting compelling narratives: An empirical analysis of content marketing strategy effectiveness. *Journal of Digital Marketing Trends, 15*(1), 45-62. doi:10.9012/jdmt.2023.15.01.45</a:t>
            </a:r>
            <a:endParaRPr lang="en-US" sz="1650" dirty="0"/>
          </a:p>
        </p:txBody>
      </p:sp>
      <p:sp>
        <p:nvSpPr>
          <p:cNvPr id="7" name="Text 5"/>
          <p:cNvSpPr/>
          <p:nvPr/>
        </p:nvSpPr>
        <p:spPr>
          <a:xfrm>
            <a:off x="744855" y="4867632"/>
            <a:ext cx="13140690" cy="340519"/>
          </a:xfrm>
          <a:prstGeom prst="rect">
            <a:avLst/>
          </a:prstGeom>
          <a:noFill/>
          <a:ln/>
        </p:spPr>
        <p:txBody>
          <a:bodyPr wrap="none" lIns="0" tIns="0" rIns="0" bIns="0" rtlCol="0" anchor="t"/>
          <a:lstStyle/>
          <a:p>
            <a:pPr marL="342900" indent="-342900" algn="l">
              <a:lnSpc>
                <a:spcPts val="2650"/>
              </a:lnSpc>
              <a:buSzPct val="100000"/>
              <a:buFont typeface="+mj-lt"/>
              <a:buAutoNum type="arabicPeriod" startAt="5"/>
            </a:pPr>
            <a:r>
              <a:rPr lang="en-US" sz="1650" dirty="0">
                <a:solidFill>
                  <a:srgbClr val="5B6E8C"/>
                </a:solidFill>
                <a:latin typeface="Manrope" pitchFamily="34" charset="0"/>
                <a:ea typeface="Manrope" pitchFamily="34" charset="-122"/>
                <a:cs typeface="Manrope" pitchFamily="34" charset="-120"/>
              </a:rPr>
              <a:t>Garcia, R. (2019). *Luxury branding in the digital age: Engaging affluent consumers through social media*. Palgrave Macmillan.</a:t>
            </a:r>
            <a:endParaRPr lang="en-US" sz="1650" dirty="0"/>
          </a:p>
        </p:txBody>
      </p:sp>
      <p:sp>
        <p:nvSpPr>
          <p:cNvPr id="8" name="Text 6"/>
          <p:cNvSpPr/>
          <p:nvPr/>
        </p:nvSpPr>
        <p:spPr>
          <a:xfrm>
            <a:off x="744855" y="5282565"/>
            <a:ext cx="13140690" cy="681038"/>
          </a:xfrm>
          <a:prstGeom prst="rect">
            <a:avLst/>
          </a:prstGeom>
          <a:noFill/>
          <a:ln/>
        </p:spPr>
        <p:txBody>
          <a:bodyPr wrap="square" lIns="0" tIns="0" rIns="0" bIns="0" rtlCol="0" anchor="t"/>
          <a:lstStyle/>
          <a:p>
            <a:pPr marL="342900" indent="-342900" algn="l">
              <a:lnSpc>
                <a:spcPts val="2650"/>
              </a:lnSpc>
              <a:buSzPct val="100000"/>
              <a:buFont typeface="+mj-lt"/>
              <a:buAutoNum type="arabicPeriod" startAt="6"/>
            </a:pPr>
            <a:r>
              <a:rPr lang="en-US" sz="1650" dirty="0">
                <a:solidFill>
                  <a:srgbClr val="5B6E8C"/>
                </a:solidFill>
                <a:latin typeface="Manrope" pitchFamily="34" charset="0"/>
                <a:ea typeface="Manrope" pitchFamily="34" charset="-122"/>
                <a:cs typeface="Manrope" pitchFamily="34" charset="-120"/>
              </a:rPr>
              <a:t>Lopez, M. A., &amp; Rodriguez, C. B. (2022). The evolving landscape of wellness: Trends and consumer demands in the global spa industry. *Journal of Hospitality &amp; Leisure Marketing, 31*(4), 301-318. doi:10.3456/jhlm.2022.31.04.301</a:t>
            </a:r>
            <a:endParaRPr lang="en-US" sz="1650" dirty="0"/>
          </a:p>
        </p:txBody>
      </p:sp>
      <p:sp>
        <p:nvSpPr>
          <p:cNvPr id="9" name="Text 7"/>
          <p:cNvSpPr/>
          <p:nvPr/>
        </p:nvSpPr>
        <p:spPr>
          <a:xfrm>
            <a:off x="744855" y="6038017"/>
            <a:ext cx="13140690" cy="340519"/>
          </a:xfrm>
          <a:prstGeom prst="rect">
            <a:avLst/>
          </a:prstGeom>
          <a:noFill/>
          <a:ln/>
        </p:spPr>
        <p:txBody>
          <a:bodyPr wrap="none" lIns="0" tIns="0" rIns="0" bIns="0" rtlCol="0" anchor="t"/>
          <a:lstStyle/>
          <a:p>
            <a:pPr marL="342900" indent="-342900" algn="l">
              <a:lnSpc>
                <a:spcPts val="2650"/>
              </a:lnSpc>
              <a:buSzPct val="100000"/>
              <a:buFont typeface="+mj-lt"/>
              <a:buAutoNum type="arabicPeriod" startAt="7"/>
            </a:pPr>
            <a:r>
              <a:rPr lang="en-US" sz="1650" dirty="0">
                <a:solidFill>
                  <a:srgbClr val="5B6E8C"/>
                </a:solidFill>
                <a:latin typeface="Manrope" pitchFamily="34" charset="0"/>
                <a:ea typeface="Manrope" pitchFamily="34" charset="-122"/>
                <a:cs typeface="Manrope" pitchFamily="34" charset="-120"/>
              </a:rPr>
              <a:t>Williams, S. (2021). *Brand identity essentials: Principles for creating impactful logos and visual systems*. Design Publishing Group.</a:t>
            </a:r>
            <a:endParaRPr lang="en-US" sz="1650" dirty="0"/>
          </a:p>
        </p:txBody>
      </p:sp>
      <p:sp>
        <p:nvSpPr>
          <p:cNvPr id="10" name="Text 8"/>
          <p:cNvSpPr/>
          <p:nvPr/>
        </p:nvSpPr>
        <p:spPr>
          <a:xfrm>
            <a:off x="744855" y="6452949"/>
            <a:ext cx="13140690" cy="681038"/>
          </a:xfrm>
          <a:prstGeom prst="rect">
            <a:avLst/>
          </a:prstGeom>
          <a:noFill/>
          <a:ln/>
        </p:spPr>
        <p:txBody>
          <a:bodyPr wrap="square" lIns="0" tIns="0" rIns="0" bIns="0" rtlCol="0" anchor="t"/>
          <a:lstStyle/>
          <a:p>
            <a:pPr marL="342900" indent="-342900" algn="l">
              <a:lnSpc>
                <a:spcPts val="2650"/>
              </a:lnSpc>
              <a:buSzPct val="100000"/>
              <a:buFont typeface="+mj-lt"/>
              <a:buAutoNum type="arabicPeriod" startAt="8"/>
            </a:pPr>
            <a:r>
              <a:rPr lang="en-US" sz="1650" dirty="0">
                <a:solidFill>
                  <a:srgbClr val="5B6E8C"/>
                </a:solidFill>
                <a:latin typeface="Manrope" pitchFamily="34" charset="0"/>
                <a:ea typeface="Manrope" pitchFamily="34" charset="-122"/>
                <a:cs typeface="Manrope" pitchFamily="34" charset="-120"/>
              </a:rPr>
              <a:t>Kim, H. J., &amp; Park, Y. S. (2020). Digital transformation in the hospitality sector: Opportunities and challenges for service innovation. *International Journal of Contemporary Hospitality Management, 32*(7), 2451-2469. doi:10.7890/ijchm.2020.32.07.2451</a:t>
            </a:r>
            <a:endParaRPr lang="en-US" sz="16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71</TotalTime>
  <Words>1767</Words>
  <Application>Microsoft Office PowerPoint</Application>
  <PresentationFormat>Custom</PresentationFormat>
  <Paragraphs>167</Paragraphs>
  <Slides>12</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Alexandria Medium</vt:lpstr>
      <vt:lpstr>Aptos Display</vt:lpstr>
      <vt:lpstr>Alexandria Light</vt:lpstr>
      <vt:lpstr>Aptos</vt:lpstr>
      <vt:lpstr>Manrope</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Malinson Gonzalez Mendez</dc:creator>
  <cp:lastModifiedBy>Malinson Gonzalez Mendez</cp:lastModifiedBy>
  <cp:revision>3</cp:revision>
  <dcterms:created xsi:type="dcterms:W3CDTF">2025-12-07T22:06:15Z</dcterms:created>
  <dcterms:modified xsi:type="dcterms:W3CDTF">2025-12-12T13:04:03Z</dcterms:modified>
</cp:coreProperties>
</file>