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348B70-75B0-4616-BACD-B59D95899B8E}" v="466" dt="2025-11-15T12:09:27.687"/>
    <p1510:client id="{962F985D-F224-C69D-01D7-C9E31F2DB916}" v="1" dt="2025-11-16T20:36:25.0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wan Abushamma (2407871)" userId="68167d60-2063-405e-8d1b-3017c6bacc86" providerId="ADAL" clId="{D22E8761-8C1A-4353-BA1B-059F748E8AD7}"/>
    <pc:docChg chg="modSld">
      <pc:chgData name="Rawan Abushamma (2407871)" userId="68167d60-2063-405e-8d1b-3017c6bacc86" providerId="ADAL" clId="{D22E8761-8C1A-4353-BA1B-059F748E8AD7}" dt="2025-11-15T12:09:37.146" v="2583" actId="14100"/>
      <pc:docMkLst>
        <pc:docMk/>
      </pc:docMkLst>
      <pc:sldChg chg="modSp mod">
        <pc:chgData name="Rawan Abushamma (2407871)" userId="68167d60-2063-405e-8d1b-3017c6bacc86" providerId="ADAL" clId="{D22E8761-8C1A-4353-BA1B-059F748E8AD7}" dt="2025-11-15T11:06:32.197" v="1600" actId="1076"/>
        <pc:sldMkLst>
          <pc:docMk/>
          <pc:sldMk cId="2191781858" sldId="256"/>
        </pc:sldMkLst>
        <pc:picChg chg="mod">
          <ac:chgData name="Rawan Abushamma (2407871)" userId="68167d60-2063-405e-8d1b-3017c6bacc86" providerId="ADAL" clId="{D22E8761-8C1A-4353-BA1B-059F748E8AD7}" dt="2025-11-15T11:06:32.197" v="1600" actId="1076"/>
          <ac:picMkLst>
            <pc:docMk/>
            <pc:sldMk cId="2191781858" sldId="256"/>
            <ac:picMk id="4" creationId="{AAA4D0B9-CA34-41F7-1FB7-A76C5DFB37AD}"/>
          </ac:picMkLst>
        </pc:picChg>
      </pc:sldChg>
      <pc:sldChg chg="modSp mod modNotesTx">
        <pc:chgData name="Rawan Abushamma (2407871)" userId="68167d60-2063-405e-8d1b-3017c6bacc86" providerId="ADAL" clId="{D22E8761-8C1A-4353-BA1B-059F748E8AD7}" dt="2025-11-14T21:16:30.106" v="481" actId="20577"/>
        <pc:sldMkLst>
          <pc:docMk/>
          <pc:sldMk cId="2861653175" sldId="257"/>
        </pc:sldMkLst>
        <pc:spChg chg="mod">
          <ac:chgData name="Rawan Abushamma (2407871)" userId="68167d60-2063-405e-8d1b-3017c6bacc86" providerId="ADAL" clId="{D22E8761-8C1A-4353-BA1B-059F748E8AD7}" dt="2025-11-08T15:48:23.443" v="28" actId="20577"/>
          <ac:spMkLst>
            <pc:docMk/>
            <pc:sldMk cId="2861653175" sldId="257"/>
            <ac:spMk id="3" creationId="{5FE555A4-E5B8-D7F9-8B9D-6FEC1CB445A7}"/>
          </ac:spMkLst>
        </pc:spChg>
        <pc:picChg chg="mod">
          <ac:chgData name="Rawan Abushamma (2407871)" userId="68167d60-2063-405e-8d1b-3017c6bacc86" providerId="ADAL" clId="{D22E8761-8C1A-4353-BA1B-059F748E8AD7}" dt="2025-11-14T21:14:50.010" v="29" actId="1076"/>
          <ac:picMkLst>
            <pc:docMk/>
            <pc:sldMk cId="2861653175" sldId="257"/>
            <ac:picMk id="6" creationId="{7949FBEA-AE96-A738-9483-8A92EC6CD391}"/>
          </ac:picMkLst>
        </pc:picChg>
      </pc:sldChg>
      <pc:sldChg chg="modSp mod modNotesTx">
        <pc:chgData name="Rawan Abushamma (2407871)" userId="68167d60-2063-405e-8d1b-3017c6bacc86" providerId="ADAL" clId="{D22E8761-8C1A-4353-BA1B-059F748E8AD7}" dt="2025-11-15T10:39:49.141" v="986" actId="20577"/>
        <pc:sldMkLst>
          <pc:docMk/>
          <pc:sldMk cId="3179818009" sldId="258"/>
        </pc:sldMkLst>
        <pc:picChg chg="mod">
          <ac:chgData name="Rawan Abushamma (2407871)" userId="68167d60-2063-405e-8d1b-3017c6bacc86" providerId="ADAL" clId="{D22E8761-8C1A-4353-BA1B-059F748E8AD7}" dt="2025-11-15T10:38:51.962" v="482" actId="1076"/>
          <ac:picMkLst>
            <pc:docMk/>
            <pc:sldMk cId="3179818009" sldId="258"/>
            <ac:picMk id="7" creationId="{C4677F28-698A-261D-C07A-E96B590C2FC7}"/>
          </ac:picMkLst>
        </pc:picChg>
      </pc:sldChg>
      <pc:sldChg chg="modSp mod">
        <pc:chgData name="Rawan Abushamma (2407871)" userId="68167d60-2063-405e-8d1b-3017c6bacc86" providerId="ADAL" clId="{D22E8761-8C1A-4353-BA1B-059F748E8AD7}" dt="2025-11-15T10:47:42.940" v="987" actId="1076"/>
        <pc:sldMkLst>
          <pc:docMk/>
          <pc:sldMk cId="2399645238" sldId="259"/>
        </pc:sldMkLst>
        <pc:picChg chg="mod">
          <ac:chgData name="Rawan Abushamma (2407871)" userId="68167d60-2063-405e-8d1b-3017c6bacc86" providerId="ADAL" clId="{D22E8761-8C1A-4353-BA1B-059F748E8AD7}" dt="2025-11-15T10:47:42.940" v="987" actId="1076"/>
          <ac:picMkLst>
            <pc:docMk/>
            <pc:sldMk cId="2399645238" sldId="259"/>
            <ac:picMk id="7" creationId="{266B2589-7E81-1F0D-04FA-45AB4AD0DB24}"/>
          </ac:picMkLst>
        </pc:picChg>
      </pc:sldChg>
      <pc:sldChg chg="modSp mod modNotesTx">
        <pc:chgData name="Rawan Abushamma (2407871)" userId="68167d60-2063-405e-8d1b-3017c6bacc86" providerId="ADAL" clId="{D22E8761-8C1A-4353-BA1B-059F748E8AD7}" dt="2025-11-15T11:02:00.286" v="1598" actId="20577"/>
        <pc:sldMkLst>
          <pc:docMk/>
          <pc:sldMk cId="482568683" sldId="260"/>
        </pc:sldMkLst>
        <pc:picChg chg="mod">
          <ac:chgData name="Rawan Abushamma (2407871)" userId="68167d60-2063-405e-8d1b-3017c6bacc86" providerId="ADAL" clId="{D22E8761-8C1A-4353-BA1B-059F748E8AD7}" dt="2025-11-15T11:00:59.060" v="989" actId="1076"/>
          <ac:picMkLst>
            <pc:docMk/>
            <pc:sldMk cId="482568683" sldId="260"/>
            <ac:picMk id="4" creationId="{B65F0A48-B310-F050-90C6-3CDBCB87EF77}"/>
          </ac:picMkLst>
        </pc:picChg>
      </pc:sldChg>
      <pc:sldChg chg="modSp mod modNotesTx">
        <pc:chgData name="Rawan Abushamma (2407871)" userId="68167d60-2063-405e-8d1b-3017c6bacc86" providerId="ADAL" clId="{D22E8761-8C1A-4353-BA1B-059F748E8AD7}" dt="2025-11-15T11:16:48.153" v="2207" actId="20577"/>
        <pc:sldMkLst>
          <pc:docMk/>
          <pc:sldMk cId="1604165469" sldId="261"/>
        </pc:sldMkLst>
        <pc:picChg chg="mod">
          <ac:chgData name="Rawan Abushamma (2407871)" userId="68167d60-2063-405e-8d1b-3017c6bacc86" providerId="ADAL" clId="{D22E8761-8C1A-4353-BA1B-059F748E8AD7}" dt="2025-11-15T11:15:52.605" v="1601" actId="1076"/>
          <ac:picMkLst>
            <pc:docMk/>
            <pc:sldMk cId="1604165469" sldId="261"/>
            <ac:picMk id="5" creationId="{473FCB97-C0C6-90A0-7BAD-30FD6F058925}"/>
          </ac:picMkLst>
        </pc:picChg>
      </pc:sldChg>
      <pc:sldChg chg="modSp mod">
        <pc:chgData name="Rawan Abushamma (2407871)" userId="68167d60-2063-405e-8d1b-3017c6bacc86" providerId="ADAL" clId="{D22E8761-8C1A-4353-BA1B-059F748E8AD7}" dt="2025-11-15T11:36:39.330" v="2208" actId="1076"/>
        <pc:sldMkLst>
          <pc:docMk/>
          <pc:sldMk cId="2954948059" sldId="262"/>
        </pc:sldMkLst>
        <pc:picChg chg="mod">
          <ac:chgData name="Rawan Abushamma (2407871)" userId="68167d60-2063-405e-8d1b-3017c6bacc86" providerId="ADAL" clId="{D22E8761-8C1A-4353-BA1B-059F748E8AD7}" dt="2025-11-15T11:36:39.330" v="2208" actId="1076"/>
          <ac:picMkLst>
            <pc:docMk/>
            <pc:sldMk cId="2954948059" sldId="262"/>
            <ac:picMk id="4" creationId="{692C6AFE-D6C9-5D4B-35BA-9D7F9971523B}"/>
          </ac:picMkLst>
        </pc:picChg>
      </pc:sldChg>
      <pc:sldChg chg="modSp mod">
        <pc:chgData name="Rawan Abushamma (2407871)" userId="68167d60-2063-405e-8d1b-3017c6bacc86" providerId="ADAL" clId="{D22E8761-8C1A-4353-BA1B-059F748E8AD7}" dt="2025-11-15T11:48:20.735" v="2209" actId="1076"/>
        <pc:sldMkLst>
          <pc:docMk/>
          <pc:sldMk cId="2691194159" sldId="263"/>
        </pc:sldMkLst>
        <pc:picChg chg="mod">
          <ac:chgData name="Rawan Abushamma (2407871)" userId="68167d60-2063-405e-8d1b-3017c6bacc86" providerId="ADAL" clId="{D22E8761-8C1A-4353-BA1B-059F748E8AD7}" dt="2025-11-15T11:48:20.735" v="2209" actId="1076"/>
          <ac:picMkLst>
            <pc:docMk/>
            <pc:sldMk cId="2691194159" sldId="263"/>
            <ac:picMk id="4" creationId="{5EB19DDA-5D57-2B97-3867-E9A4ADEE924C}"/>
          </ac:picMkLst>
        </pc:picChg>
      </pc:sldChg>
      <pc:sldChg chg="modSp mod modNotesTx">
        <pc:chgData name="Rawan Abushamma (2407871)" userId="68167d60-2063-405e-8d1b-3017c6bacc86" providerId="ADAL" clId="{D22E8761-8C1A-4353-BA1B-059F748E8AD7}" dt="2025-11-15T11:53:18.533" v="2578" actId="20577"/>
        <pc:sldMkLst>
          <pc:docMk/>
          <pc:sldMk cId="3163097978" sldId="264"/>
        </pc:sldMkLst>
        <pc:picChg chg="mod">
          <ac:chgData name="Rawan Abushamma (2407871)" userId="68167d60-2063-405e-8d1b-3017c6bacc86" providerId="ADAL" clId="{D22E8761-8C1A-4353-BA1B-059F748E8AD7}" dt="2025-11-15T11:51:55.375" v="2210" actId="1076"/>
          <ac:picMkLst>
            <pc:docMk/>
            <pc:sldMk cId="3163097978" sldId="264"/>
            <ac:picMk id="4" creationId="{FF0F43B5-0A65-F431-207A-75210FF75A97}"/>
          </ac:picMkLst>
        </pc:picChg>
      </pc:sldChg>
      <pc:sldChg chg="modSp mod">
        <pc:chgData name="Rawan Abushamma (2407871)" userId="68167d60-2063-405e-8d1b-3017c6bacc86" providerId="ADAL" clId="{D22E8761-8C1A-4353-BA1B-059F748E8AD7}" dt="2025-11-15T11:55:51.905" v="2579" actId="1076"/>
        <pc:sldMkLst>
          <pc:docMk/>
          <pc:sldMk cId="1144822570" sldId="265"/>
        </pc:sldMkLst>
        <pc:picChg chg="mod">
          <ac:chgData name="Rawan Abushamma (2407871)" userId="68167d60-2063-405e-8d1b-3017c6bacc86" providerId="ADAL" clId="{D22E8761-8C1A-4353-BA1B-059F748E8AD7}" dt="2025-11-15T11:55:51.905" v="2579" actId="1076"/>
          <ac:picMkLst>
            <pc:docMk/>
            <pc:sldMk cId="1144822570" sldId="265"/>
            <ac:picMk id="3" creationId="{DFDB6633-5DB0-B103-0EF8-ACC41893223F}"/>
          </ac:picMkLst>
        </pc:picChg>
      </pc:sldChg>
      <pc:sldChg chg="modSp mod">
        <pc:chgData name="Rawan Abushamma (2407871)" userId="68167d60-2063-405e-8d1b-3017c6bacc86" providerId="ADAL" clId="{D22E8761-8C1A-4353-BA1B-059F748E8AD7}" dt="2025-11-15T12:01:22.785" v="2580" actId="1076"/>
        <pc:sldMkLst>
          <pc:docMk/>
          <pc:sldMk cId="1592415407" sldId="266"/>
        </pc:sldMkLst>
        <pc:picChg chg="mod">
          <ac:chgData name="Rawan Abushamma (2407871)" userId="68167d60-2063-405e-8d1b-3017c6bacc86" providerId="ADAL" clId="{D22E8761-8C1A-4353-BA1B-059F748E8AD7}" dt="2025-11-15T12:01:22.785" v="2580" actId="1076"/>
          <ac:picMkLst>
            <pc:docMk/>
            <pc:sldMk cId="1592415407" sldId="266"/>
            <ac:picMk id="4" creationId="{7DCD82DD-D323-264F-5F20-6920D61121DA}"/>
          </ac:picMkLst>
        </pc:picChg>
      </pc:sldChg>
      <pc:sldChg chg="modSp mod">
        <pc:chgData name="Rawan Abushamma (2407871)" userId="68167d60-2063-405e-8d1b-3017c6bacc86" providerId="ADAL" clId="{D22E8761-8C1A-4353-BA1B-059F748E8AD7}" dt="2025-11-15T12:05:30.741" v="2582" actId="1076"/>
        <pc:sldMkLst>
          <pc:docMk/>
          <pc:sldMk cId="3777280305" sldId="267"/>
        </pc:sldMkLst>
        <pc:picChg chg="mod">
          <ac:chgData name="Rawan Abushamma (2407871)" userId="68167d60-2063-405e-8d1b-3017c6bacc86" providerId="ADAL" clId="{D22E8761-8C1A-4353-BA1B-059F748E8AD7}" dt="2025-11-15T12:05:30.741" v="2582" actId="1076"/>
          <ac:picMkLst>
            <pc:docMk/>
            <pc:sldMk cId="3777280305" sldId="267"/>
            <ac:picMk id="4" creationId="{5D0F776C-A699-D1EA-DE05-3957EBF182CD}"/>
          </ac:picMkLst>
        </pc:picChg>
      </pc:sldChg>
      <pc:sldChg chg="modSp mod">
        <pc:chgData name="Rawan Abushamma (2407871)" userId="68167d60-2063-405e-8d1b-3017c6bacc86" providerId="ADAL" clId="{D22E8761-8C1A-4353-BA1B-059F748E8AD7}" dt="2025-11-15T12:09:37.146" v="2583" actId="14100"/>
        <pc:sldMkLst>
          <pc:docMk/>
          <pc:sldMk cId="2151320352" sldId="268"/>
        </pc:sldMkLst>
        <pc:picChg chg="mod">
          <ac:chgData name="Rawan Abushamma (2407871)" userId="68167d60-2063-405e-8d1b-3017c6bacc86" providerId="ADAL" clId="{D22E8761-8C1A-4353-BA1B-059F748E8AD7}" dt="2025-11-15T12:09:37.146" v="2583" actId="14100"/>
          <ac:picMkLst>
            <pc:docMk/>
            <pc:sldMk cId="2151320352" sldId="268"/>
            <ac:picMk id="4" creationId="{3034D162-F6D0-4631-1B68-9A3E7DFB60BD}"/>
          </ac:picMkLst>
        </pc:picChg>
      </pc:sldChg>
    </pc:docChg>
  </pc:docChgLst>
  <pc:docChgLst>
    <pc:chgData name="Rawan Abushamma (2407871)" userId="S::2407871@student.uwtsd.ac.uk::68167d60-2063-405e-8d1b-3017c6bacc86" providerId="AD" clId="Web-{0194ECD6-3EE8-D70B-FB91-6A45945E4109}"/>
    <pc:docChg chg="modSld">
      <pc:chgData name="Rawan Abushamma (2407871)" userId="S::2407871@student.uwtsd.ac.uk::68167d60-2063-405e-8d1b-3017c6bacc86" providerId="AD" clId="Web-{0194ECD6-3EE8-D70B-FB91-6A45945E4109}" dt="2025-11-08T15:45:42.376" v="41" actId="20577"/>
      <pc:docMkLst>
        <pc:docMk/>
      </pc:docMkLst>
      <pc:sldChg chg="modSp">
        <pc:chgData name="Rawan Abushamma (2407871)" userId="S::2407871@student.uwtsd.ac.uk::68167d60-2063-405e-8d1b-3017c6bacc86" providerId="AD" clId="Web-{0194ECD6-3EE8-D70B-FB91-6A45945E4109}" dt="2025-11-08T15:45:42.376" v="41" actId="20577"/>
        <pc:sldMkLst>
          <pc:docMk/>
          <pc:sldMk cId="2191781858" sldId="256"/>
        </pc:sldMkLst>
        <pc:spChg chg="mod">
          <ac:chgData name="Rawan Abushamma (2407871)" userId="S::2407871@student.uwtsd.ac.uk::68167d60-2063-405e-8d1b-3017c6bacc86" providerId="AD" clId="Web-{0194ECD6-3EE8-D70B-FB91-6A45945E4109}" dt="2025-11-08T15:45:42.376" v="41" actId="20577"/>
          <ac:spMkLst>
            <pc:docMk/>
            <pc:sldMk cId="2191781858" sldId="256"/>
            <ac:spMk id="3" creationId="{5D7E96C7-389E-76BF-B801-4EAEF957B8E4}"/>
          </ac:spMkLst>
        </pc:spChg>
      </pc:sldChg>
    </pc:docChg>
  </pc:docChgLst>
  <pc:docChgLst>
    <pc:chgData name="Rawan Abushamma (2407871)" userId="S::2407871@student.uwtsd.ac.uk::68167d60-2063-405e-8d1b-3017c6bacc86" providerId="AD" clId="Web-{FBCF28A4-A945-5DB8-0902-0E9287B29D73}"/>
    <pc:docChg chg="modSld">
      <pc:chgData name="Rawan Abushamma (2407871)" userId="S::2407871@student.uwtsd.ac.uk::68167d60-2063-405e-8d1b-3017c6bacc86" providerId="AD" clId="Web-{FBCF28A4-A945-5DB8-0902-0E9287B29D73}" dt="2025-11-08T15:39:49.208" v="0"/>
      <pc:docMkLst>
        <pc:docMk/>
      </pc:docMkLst>
      <pc:sldChg chg="delSp">
        <pc:chgData name="Rawan Abushamma (2407871)" userId="S::2407871@student.uwtsd.ac.uk::68167d60-2063-405e-8d1b-3017c6bacc86" providerId="AD" clId="Web-{FBCF28A4-A945-5DB8-0902-0E9287B29D73}" dt="2025-11-08T15:39:49.208" v="0"/>
        <pc:sldMkLst>
          <pc:docMk/>
          <pc:sldMk cId="2191781858" sldId="256"/>
        </pc:sldMkLst>
      </pc:sldChg>
    </pc:docChg>
  </pc:docChgLst>
  <pc:docChgLst>
    <pc:chgData name="Rawan Abushamma (2407871)" userId="S::2407871@student.uwtsd.ac.uk::68167d60-2063-405e-8d1b-3017c6bacc86" providerId="AD" clId="Web-{962F985D-F224-C69D-01D7-C9E31F2DB916}"/>
    <pc:docChg chg="modSld">
      <pc:chgData name="Rawan Abushamma (2407871)" userId="S::2407871@student.uwtsd.ac.uk::68167d60-2063-405e-8d1b-3017c6bacc86" providerId="AD" clId="Web-{962F985D-F224-C69D-01D7-C9E31F2DB916}" dt="2025-11-16T20:36:25.019" v="0" actId="1076"/>
      <pc:docMkLst>
        <pc:docMk/>
      </pc:docMkLst>
      <pc:sldChg chg="modSp">
        <pc:chgData name="Rawan Abushamma (2407871)" userId="S::2407871@student.uwtsd.ac.uk::68167d60-2063-405e-8d1b-3017c6bacc86" providerId="AD" clId="Web-{962F985D-F224-C69D-01D7-C9E31F2DB916}" dt="2025-11-16T20:36:25.019" v="0" actId="1076"/>
        <pc:sldMkLst>
          <pc:docMk/>
          <pc:sldMk cId="2151320352" sldId="268"/>
        </pc:sldMkLst>
        <pc:picChg chg="mod">
          <ac:chgData name="Rawan Abushamma (2407871)" userId="S::2407871@student.uwtsd.ac.uk::68167d60-2063-405e-8d1b-3017c6bacc86" providerId="AD" clId="Web-{962F985D-F224-C69D-01D7-C9E31F2DB916}" dt="2025-11-16T20:36:25.019" v="0" actId="1076"/>
          <ac:picMkLst>
            <pc:docMk/>
            <pc:sldMk cId="2151320352" sldId="268"/>
            <ac:picMk id="4" creationId="{3034D162-F6D0-4631-1B68-9A3E7DFB60B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8C7182-25B5-4397-972C-CE7A93C2BF2C}"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EA7E541D-83ED-4DC0-B95E-12CFE7E2D25A}">
      <dgm:prSet/>
      <dgm:spPr/>
      <dgm:t>
        <a:bodyPr/>
        <a:lstStyle/>
        <a:p>
          <a:r>
            <a:rPr lang="en-US"/>
            <a:t>Unhealthy Diet, which led to obesity</a:t>
          </a:r>
        </a:p>
      </dgm:t>
    </dgm:pt>
    <dgm:pt modelId="{13E82AA6-9CF7-462F-B92D-5CD5062014FB}" type="parTrans" cxnId="{AAF772CC-1159-4E8E-8C53-8ABBA57A3505}">
      <dgm:prSet/>
      <dgm:spPr/>
      <dgm:t>
        <a:bodyPr/>
        <a:lstStyle/>
        <a:p>
          <a:endParaRPr lang="en-US"/>
        </a:p>
      </dgm:t>
    </dgm:pt>
    <dgm:pt modelId="{CE0B0687-5322-40D9-AF49-C9210269E2BD}" type="sibTrans" cxnId="{AAF772CC-1159-4E8E-8C53-8ABBA57A3505}">
      <dgm:prSet/>
      <dgm:spPr/>
      <dgm:t>
        <a:bodyPr/>
        <a:lstStyle/>
        <a:p>
          <a:endParaRPr lang="en-US"/>
        </a:p>
      </dgm:t>
    </dgm:pt>
    <dgm:pt modelId="{6F1FEB0D-264A-4D9C-B9DE-BE03F0CE3C6D}">
      <dgm:prSet/>
      <dgm:spPr/>
      <dgm:t>
        <a:bodyPr/>
        <a:lstStyle/>
        <a:p>
          <a:r>
            <a:rPr lang="en-US"/>
            <a:t>No regular physical exercise</a:t>
          </a:r>
        </a:p>
      </dgm:t>
    </dgm:pt>
    <dgm:pt modelId="{E09C83DC-A591-4EAD-BA3F-C695562116C8}" type="parTrans" cxnId="{88BEDF7E-27FB-4456-97A0-342C08FB35D4}">
      <dgm:prSet/>
      <dgm:spPr/>
      <dgm:t>
        <a:bodyPr/>
        <a:lstStyle/>
        <a:p>
          <a:endParaRPr lang="en-US"/>
        </a:p>
      </dgm:t>
    </dgm:pt>
    <dgm:pt modelId="{1C8821C6-F1C5-4B18-9CC4-869BACE74B91}" type="sibTrans" cxnId="{88BEDF7E-27FB-4456-97A0-342C08FB35D4}">
      <dgm:prSet/>
      <dgm:spPr/>
      <dgm:t>
        <a:bodyPr/>
        <a:lstStyle/>
        <a:p>
          <a:endParaRPr lang="en-US"/>
        </a:p>
      </dgm:t>
    </dgm:pt>
    <dgm:pt modelId="{CCC67548-407C-4C89-B135-2586CF743CEC}">
      <dgm:prSet/>
      <dgm:spPr/>
      <dgm:t>
        <a:bodyPr/>
        <a:lstStyle/>
        <a:p>
          <a:r>
            <a:rPr lang="en-US"/>
            <a:t>Addicted to smoking and alcohol</a:t>
          </a:r>
        </a:p>
      </dgm:t>
    </dgm:pt>
    <dgm:pt modelId="{EF4340DD-C8AB-4671-BDC3-20B9C65E0986}" type="parTrans" cxnId="{F2E4B1D5-0FFD-40FC-A583-623BB7ABFE93}">
      <dgm:prSet/>
      <dgm:spPr/>
      <dgm:t>
        <a:bodyPr/>
        <a:lstStyle/>
        <a:p>
          <a:endParaRPr lang="en-US"/>
        </a:p>
      </dgm:t>
    </dgm:pt>
    <dgm:pt modelId="{7206EB71-945F-4BB9-9EFB-FED820495600}" type="sibTrans" cxnId="{F2E4B1D5-0FFD-40FC-A583-623BB7ABFE93}">
      <dgm:prSet/>
      <dgm:spPr/>
      <dgm:t>
        <a:bodyPr/>
        <a:lstStyle/>
        <a:p>
          <a:endParaRPr lang="en-US"/>
        </a:p>
      </dgm:t>
    </dgm:pt>
    <dgm:pt modelId="{1464B1D5-A3D6-427B-82C9-53F09846D4AC}" type="pres">
      <dgm:prSet presAssocID="{228C7182-25B5-4397-972C-CE7A93C2BF2C}" presName="hierChild1" presStyleCnt="0">
        <dgm:presLayoutVars>
          <dgm:chPref val="1"/>
          <dgm:dir/>
          <dgm:animOne val="branch"/>
          <dgm:animLvl val="lvl"/>
          <dgm:resizeHandles/>
        </dgm:presLayoutVars>
      </dgm:prSet>
      <dgm:spPr/>
    </dgm:pt>
    <dgm:pt modelId="{6FDED931-CB47-47D7-8AF2-649206DE34DB}" type="pres">
      <dgm:prSet presAssocID="{EA7E541D-83ED-4DC0-B95E-12CFE7E2D25A}" presName="hierRoot1" presStyleCnt="0"/>
      <dgm:spPr/>
    </dgm:pt>
    <dgm:pt modelId="{D1CD71FE-C458-4809-B8E2-92B41A2B89D2}" type="pres">
      <dgm:prSet presAssocID="{EA7E541D-83ED-4DC0-B95E-12CFE7E2D25A}" presName="composite" presStyleCnt="0"/>
      <dgm:spPr/>
    </dgm:pt>
    <dgm:pt modelId="{F10F5EFD-6050-4373-8F6C-03D8410E05D1}" type="pres">
      <dgm:prSet presAssocID="{EA7E541D-83ED-4DC0-B95E-12CFE7E2D25A}" presName="background" presStyleLbl="node0" presStyleIdx="0" presStyleCnt="3"/>
      <dgm:spPr/>
    </dgm:pt>
    <dgm:pt modelId="{3163F6F2-36FA-4D81-9711-9F098CFA6D25}" type="pres">
      <dgm:prSet presAssocID="{EA7E541D-83ED-4DC0-B95E-12CFE7E2D25A}" presName="text" presStyleLbl="fgAcc0" presStyleIdx="0" presStyleCnt="3">
        <dgm:presLayoutVars>
          <dgm:chPref val="3"/>
        </dgm:presLayoutVars>
      </dgm:prSet>
      <dgm:spPr/>
    </dgm:pt>
    <dgm:pt modelId="{BA4FEA61-5BAF-40B4-8559-70C274DFFC69}" type="pres">
      <dgm:prSet presAssocID="{EA7E541D-83ED-4DC0-B95E-12CFE7E2D25A}" presName="hierChild2" presStyleCnt="0"/>
      <dgm:spPr/>
    </dgm:pt>
    <dgm:pt modelId="{4E117635-07F1-4A4F-8FA9-D8574EA8B84D}" type="pres">
      <dgm:prSet presAssocID="{6F1FEB0D-264A-4D9C-B9DE-BE03F0CE3C6D}" presName="hierRoot1" presStyleCnt="0"/>
      <dgm:spPr/>
    </dgm:pt>
    <dgm:pt modelId="{A228539F-C90F-40C7-8E5D-043F1DE0E1D7}" type="pres">
      <dgm:prSet presAssocID="{6F1FEB0D-264A-4D9C-B9DE-BE03F0CE3C6D}" presName="composite" presStyleCnt="0"/>
      <dgm:spPr/>
    </dgm:pt>
    <dgm:pt modelId="{229BB406-C1A4-41DB-AA2B-02F1D14EA924}" type="pres">
      <dgm:prSet presAssocID="{6F1FEB0D-264A-4D9C-B9DE-BE03F0CE3C6D}" presName="background" presStyleLbl="node0" presStyleIdx="1" presStyleCnt="3"/>
      <dgm:spPr/>
    </dgm:pt>
    <dgm:pt modelId="{E0DD20FD-49B3-42FC-B0A4-F41D6620F960}" type="pres">
      <dgm:prSet presAssocID="{6F1FEB0D-264A-4D9C-B9DE-BE03F0CE3C6D}" presName="text" presStyleLbl="fgAcc0" presStyleIdx="1" presStyleCnt="3">
        <dgm:presLayoutVars>
          <dgm:chPref val="3"/>
        </dgm:presLayoutVars>
      </dgm:prSet>
      <dgm:spPr/>
    </dgm:pt>
    <dgm:pt modelId="{2E63D446-94AF-4027-A060-3D625FB73B80}" type="pres">
      <dgm:prSet presAssocID="{6F1FEB0D-264A-4D9C-B9DE-BE03F0CE3C6D}" presName="hierChild2" presStyleCnt="0"/>
      <dgm:spPr/>
    </dgm:pt>
    <dgm:pt modelId="{3D6BF2AC-3200-47A3-9945-BF6605448E8C}" type="pres">
      <dgm:prSet presAssocID="{CCC67548-407C-4C89-B135-2586CF743CEC}" presName="hierRoot1" presStyleCnt="0"/>
      <dgm:spPr/>
    </dgm:pt>
    <dgm:pt modelId="{DD996888-DD4B-4F18-AB60-95B633CC16F1}" type="pres">
      <dgm:prSet presAssocID="{CCC67548-407C-4C89-B135-2586CF743CEC}" presName="composite" presStyleCnt="0"/>
      <dgm:spPr/>
    </dgm:pt>
    <dgm:pt modelId="{563D834C-B085-413D-A1C4-0440304BF1D4}" type="pres">
      <dgm:prSet presAssocID="{CCC67548-407C-4C89-B135-2586CF743CEC}" presName="background" presStyleLbl="node0" presStyleIdx="2" presStyleCnt="3"/>
      <dgm:spPr/>
    </dgm:pt>
    <dgm:pt modelId="{149ED0E6-BBC4-4AB6-8A22-6ECF341184D5}" type="pres">
      <dgm:prSet presAssocID="{CCC67548-407C-4C89-B135-2586CF743CEC}" presName="text" presStyleLbl="fgAcc0" presStyleIdx="2" presStyleCnt="3">
        <dgm:presLayoutVars>
          <dgm:chPref val="3"/>
        </dgm:presLayoutVars>
      </dgm:prSet>
      <dgm:spPr/>
    </dgm:pt>
    <dgm:pt modelId="{FA8A7B5A-6FA8-4151-852D-231A8D023E0E}" type="pres">
      <dgm:prSet presAssocID="{CCC67548-407C-4C89-B135-2586CF743CEC}" presName="hierChild2" presStyleCnt="0"/>
      <dgm:spPr/>
    </dgm:pt>
  </dgm:ptLst>
  <dgm:cxnLst>
    <dgm:cxn modelId="{933F5407-4AFE-422C-9F3C-1AF96ACCB52E}" type="presOf" srcId="{228C7182-25B5-4397-972C-CE7A93C2BF2C}" destId="{1464B1D5-A3D6-427B-82C9-53F09846D4AC}" srcOrd="0" destOrd="0" presId="urn:microsoft.com/office/officeart/2005/8/layout/hierarchy1"/>
    <dgm:cxn modelId="{B6248631-2BBB-4B71-9D28-B5694149DBEA}" type="presOf" srcId="{CCC67548-407C-4C89-B135-2586CF743CEC}" destId="{149ED0E6-BBC4-4AB6-8A22-6ECF341184D5}" srcOrd="0" destOrd="0" presId="urn:microsoft.com/office/officeart/2005/8/layout/hierarchy1"/>
    <dgm:cxn modelId="{88BEDF7E-27FB-4456-97A0-342C08FB35D4}" srcId="{228C7182-25B5-4397-972C-CE7A93C2BF2C}" destId="{6F1FEB0D-264A-4D9C-B9DE-BE03F0CE3C6D}" srcOrd="1" destOrd="0" parTransId="{E09C83DC-A591-4EAD-BA3F-C695562116C8}" sibTransId="{1C8821C6-F1C5-4B18-9CC4-869BACE74B91}"/>
    <dgm:cxn modelId="{9B1CC1B9-BE05-48C6-9F6A-04DAD791248D}" type="presOf" srcId="{EA7E541D-83ED-4DC0-B95E-12CFE7E2D25A}" destId="{3163F6F2-36FA-4D81-9711-9F098CFA6D25}" srcOrd="0" destOrd="0" presId="urn:microsoft.com/office/officeart/2005/8/layout/hierarchy1"/>
    <dgm:cxn modelId="{AAF772CC-1159-4E8E-8C53-8ABBA57A3505}" srcId="{228C7182-25B5-4397-972C-CE7A93C2BF2C}" destId="{EA7E541D-83ED-4DC0-B95E-12CFE7E2D25A}" srcOrd="0" destOrd="0" parTransId="{13E82AA6-9CF7-462F-B92D-5CD5062014FB}" sibTransId="{CE0B0687-5322-40D9-AF49-C9210269E2BD}"/>
    <dgm:cxn modelId="{F2E4B1D5-0FFD-40FC-A583-623BB7ABFE93}" srcId="{228C7182-25B5-4397-972C-CE7A93C2BF2C}" destId="{CCC67548-407C-4C89-B135-2586CF743CEC}" srcOrd="2" destOrd="0" parTransId="{EF4340DD-C8AB-4671-BDC3-20B9C65E0986}" sibTransId="{7206EB71-945F-4BB9-9EFB-FED820495600}"/>
    <dgm:cxn modelId="{4FBD32ED-4E7D-4EF4-8B6C-EF19C44C8EC2}" type="presOf" srcId="{6F1FEB0D-264A-4D9C-B9DE-BE03F0CE3C6D}" destId="{E0DD20FD-49B3-42FC-B0A4-F41D6620F960}" srcOrd="0" destOrd="0" presId="urn:microsoft.com/office/officeart/2005/8/layout/hierarchy1"/>
    <dgm:cxn modelId="{E5DF73A0-36D4-40E1-B809-0AB6A1BB6656}" type="presParOf" srcId="{1464B1D5-A3D6-427B-82C9-53F09846D4AC}" destId="{6FDED931-CB47-47D7-8AF2-649206DE34DB}" srcOrd="0" destOrd="0" presId="urn:microsoft.com/office/officeart/2005/8/layout/hierarchy1"/>
    <dgm:cxn modelId="{3185CAE7-D266-4E01-8CD4-48C6B5B9F6F6}" type="presParOf" srcId="{6FDED931-CB47-47D7-8AF2-649206DE34DB}" destId="{D1CD71FE-C458-4809-B8E2-92B41A2B89D2}" srcOrd="0" destOrd="0" presId="urn:microsoft.com/office/officeart/2005/8/layout/hierarchy1"/>
    <dgm:cxn modelId="{BF6A5E60-07AF-45C6-9B74-31098D8F3050}" type="presParOf" srcId="{D1CD71FE-C458-4809-B8E2-92B41A2B89D2}" destId="{F10F5EFD-6050-4373-8F6C-03D8410E05D1}" srcOrd="0" destOrd="0" presId="urn:microsoft.com/office/officeart/2005/8/layout/hierarchy1"/>
    <dgm:cxn modelId="{6955D99D-9E4A-4581-93A2-8DCACFDA0038}" type="presParOf" srcId="{D1CD71FE-C458-4809-B8E2-92B41A2B89D2}" destId="{3163F6F2-36FA-4D81-9711-9F098CFA6D25}" srcOrd="1" destOrd="0" presId="urn:microsoft.com/office/officeart/2005/8/layout/hierarchy1"/>
    <dgm:cxn modelId="{21E93E52-60B0-460E-B6FC-EC3CC17A4881}" type="presParOf" srcId="{6FDED931-CB47-47D7-8AF2-649206DE34DB}" destId="{BA4FEA61-5BAF-40B4-8559-70C274DFFC69}" srcOrd="1" destOrd="0" presId="urn:microsoft.com/office/officeart/2005/8/layout/hierarchy1"/>
    <dgm:cxn modelId="{7ED6D3EB-AD43-479E-9E26-23E082AF28D5}" type="presParOf" srcId="{1464B1D5-A3D6-427B-82C9-53F09846D4AC}" destId="{4E117635-07F1-4A4F-8FA9-D8574EA8B84D}" srcOrd="1" destOrd="0" presId="urn:microsoft.com/office/officeart/2005/8/layout/hierarchy1"/>
    <dgm:cxn modelId="{8D05B7BA-BE43-4C68-B8A4-6C99D654EAE4}" type="presParOf" srcId="{4E117635-07F1-4A4F-8FA9-D8574EA8B84D}" destId="{A228539F-C90F-40C7-8E5D-043F1DE0E1D7}" srcOrd="0" destOrd="0" presId="urn:microsoft.com/office/officeart/2005/8/layout/hierarchy1"/>
    <dgm:cxn modelId="{A9DDD559-D759-442C-A153-9DFD8D9E57D3}" type="presParOf" srcId="{A228539F-C90F-40C7-8E5D-043F1DE0E1D7}" destId="{229BB406-C1A4-41DB-AA2B-02F1D14EA924}" srcOrd="0" destOrd="0" presId="urn:microsoft.com/office/officeart/2005/8/layout/hierarchy1"/>
    <dgm:cxn modelId="{96BC2111-DD18-4511-AD84-1CDFF64A0015}" type="presParOf" srcId="{A228539F-C90F-40C7-8E5D-043F1DE0E1D7}" destId="{E0DD20FD-49B3-42FC-B0A4-F41D6620F960}" srcOrd="1" destOrd="0" presId="urn:microsoft.com/office/officeart/2005/8/layout/hierarchy1"/>
    <dgm:cxn modelId="{0078AE3A-283C-495B-B1B0-40A6B06FA4E0}" type="presParOf" srcId="{4E117635-07F1-4A4F-8FA9-D8574EA8B84D}" destId="{2E63D446-94AF-4027-A060-3D625FB73B80}" srcOrd="1" destOrd="0" presId="urn:microsoft.com/office/officeart/2005/8/layout/hierarchy1"/>
    <dgm:cxn modelId="{D072BB18-6C01-4C0E-B340-BD3C4C375F66}" type="presParOf" srcId="{1464B1D5-A3D6-427B-82C9-53F09846D4AC}" destId="{3D6BF2AC-3200-47A3-9945-BF6605448E8C}" srcOrd="2" destOrd="0" presId="urn:microsoft.com/office/officeart/2005/8/layout/hierarchy1"/>
    <dgm:cxn modelId="{665BC00D-CE35-4831-8F83-56C0D1399D89}" type="presParOf" srcId="{3D6BF2AC-3200-47A3-9945-BF6605448E8C}" destId="{DD996888-DD4B-4F18-AB60-95B633CC16F1}" srcOrd="0" destOrd="0" presId="urn:microsoft.com/office/officeart/2005/8/layout/hierarchy1"/>
    <dgm:cxn modelId="{257E1549-B3C1-497C-8947-E881CBAB3F42}" type="presParOf" srcId="{DD996888-DD4B-4F18-AB60-95B633CC16F1}" destId="{563D834C-B085-413D-A1C4-0440304BF1D4}" srcOrd="0" destOrd="0" presId="urn:microsoft.com/office/officeart/2005/8/layout/hierarchy1"/>
    <dgm:cxn modelId="{18C43CB5-621E-4F46-B912-819B191C9E4E}" type="presParOf" srcId="{DD996888-DD4B-4F18-AB60-95B633CC16F1}" destId="{149ED0E6-BBC4-4AB6-8A22-6ECF341184D5}" srcOrd="1" destOrd="0" presId="urn:microsoft.com/office/officeart/2005/8/layout/hierarchy1"/>
    <dgm:cxn modelId="{663C1540-A4AD-4731-ABFC-108053961B6F}" type="presParOf" srcId="{3D6BF2AC-3200-47A3-9945-BF6605448E8C}" destId="{FA8A7B5A-6FA8-4151-852D-231A8D023E0E}"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F5EFD-6050-4373-8F6C-03D8410E05D1}">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63F6F2-36FA-4D81-9711-9F098CFA6D25}">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Unhealthy Diet, which led to obesity</a:t>
          </a:r>
        </a:p>
      </dsp:txBody>
      <dsp:txXfrm>
        <a:off x="378614" y="886531"/>
        <a:ext cx="2810360" cy="1744948"/>
      </dsp:txXfrm>
    </dsp:sp>
    <dsp:sp modelId="{229BB406-C1A4-41DB-AA2B-02F1D14EA924}">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DD20FD-49B3-42FC-B0A4-F41D6620F960}">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No regular physical exercise</a:t>
          </a:r>
        </a:p>
      </dsp:txBody>
      <dsp:txXfrm>
        <a:off x="3946203" y="886531"/>
        <a:ext cx="2810360" cy="1744948"/>
      </dsp:txXfrm>
    </dsp:sp>
    <dsp:sp modelId="{563D834C-B085-413D-A1C4-0440304BF1D4}">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9ED0E6-BBC4-4AB6-8A22-6ECF341184D5}">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Addicted to smoking and alcohol</a:t>
          </a:r>
        </a:p>
      </dsp:txBody>
      <dsp:txXfrm>
        <a:off x="7513791" y="886531"/>
        <a:ext cx="2810360" cy="174494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D3099C-A309-4036-8F7F-7F70F9035179}" type="datetimeFigureOut">
              <a:rPr lang="en-US" smtClean="0"/>
              <a:t>11/16/2025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023397-29F7-4691-A728-F9F7F010D8B4}" type="slidenum">
              <a:rPr lang="en-US" smtClean="0"/>
              <a:t>‹#›</a:t>
            </a:fld>
            <a:endParaRPr lang="en-US"/>
          </a:p>
        </p:txBody>
      </p:sp>
    </p:spTree>
    <p:extLst>
      <p:ext uri="{BB962C8B-B14F-4D97-AF65-F5344CB8AC3E}">
        <p14:creationId xmlns:p14="http://schemas.microsoft.com/office/powerpoint/2010/main" val="3315959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2</a:t>
            </a:fld>
            <a:endParaRPr lang="en-US"/>
          </a:p>
        </p:txBody>
      </p:sp>
    </p:spTree>
    <p:extLst>
      <p:ext uri="{BB962C8B-B14F-4D97-AF65-F5344CB8AC3E}">
        <p14:creationId xmlns:p14="http://schemas.microsoft.com/office/powerpoint/2010/main" val="77887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3</a:t>
            </a:fld>
            <a:endParaRPr lang="en-US"/>
          </a:p>
        </p:txBody>
      </p:sp>
    </p:spTree>
    <p:extLst>
      <p:ext uri="{BB962C8B-B14F-4D97-AF65-F5344CB8AC3E}">
        <p14:creationId xmlns:p14="http://schemas.microsoft.com/office/powerpoint/2010/main" val="2132714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Discussing the anatomy of the liver, it is located below the diaphragm, and most of the right upper part of the abdomen is covered by the liver. Hence, it is also called the largest organ of the body. The liver consists of four lobes: right, left, caudate and quadrate (Vernon et al., 2018). The quadrate lobe is placed at the inferior surface of the right lobe of the liver. The caudate lobe is located between the right and left lobes of the liver.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4</a:t>
            </a:fld>
            <a:endParaRPr lang="en-US"/>
          </a:p>
        </p:txBody>
      </p:sp>
    </p:spTree>
    <p:extLst>
      <p:ext uri="{BB962C8B-B14F-4D97-AF65-F5344CB8AC3E}">
        <p14:creationId xmlns:p14="http://schemas.microsoft.com/office/powerpoint/2010/main" val="2771686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5</a:t>
            </a:fld>
            <a:endParaRPr lang="en-US"/>
          </a:p>
        </p:txBody>
      </p:sp>
    </p:spTree>
    <p:extLst>
      <p:ext uri="{BB962C8B-B14F-4D97-AF65-F5344CB8AC3E}">
        <p14:creationId xmlns:p14="http://schemas.microsoft.com/office/powerpoint/2010/main" val="2949045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6</a:t>
            </a:fld>
            <a:endParaRPr lang="en-US"/>
          </a:p>
        </p:txBody>
      </p:sp>
    </p:spTree>
    <p:extLst>
      <p:ext uri="{BB962C8B-B14F-4D97-AF65-F5344CB8AC3E}">
        <p14:creationId xmlns:p14="http://schemas.microsoft.com/office/powerpoint/2010/main" val="1913325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Mainly, there are two types of Liver cancer. Primary liver cancer is caused directly in the liver and occurs in the tissues of the liver. There are two types of primary liver cancer: hepatocellular carcinoma and cholangiocarcinoma. Hepatocellular carcinoma is the most common type and occurs in the tissues of the liver (UPMC, 2025). Cholangiocarcinoma occurs in the bile duct and is the rarest type of primary liver cancer.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7</a:t>
            </a:fld>
            <a:endParaRPr lang="en-US"/>
          </a:p>
        </p:txBody>
      </p:sp>
    </p:spTree>
    <p:extLst>
      <p:ext uri="{BB962C8B-B14F-4D97-AF65-F5344CB8AC3E}">
        <p14:creationId xmlns:p14="http://schemas.microsoft.com/office/powerpoint/2010/main" val="245900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Another type of liver cancer is secondary liver cancer, which is also known as metastatic liver cancer. This type of liver cancer is generally caused by to spread of cancerous cells from other parts of the body. The most common cancer cells from other body organs causing metastatic liver cancer are gastrointestinal, colorectal and melanoma (UPMC, 2025).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8</a:t>
            </a:fld>
            <a:endParaRPr lang="en-US"/>
          </a:p>
        </p:txBody>
      </p:sp>
    </p:spTree>
    <p:extLst>
      <p:ext uri="{BB962C8B-B14F-4D97-AF65-F5344CB8AC3E}">
        <p14:creationId xmlns:p14="http://schemas.microsoft.com/office/powerpoint/2010/main" val="2019501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9</a:t>
            </a:fld>
            <a:endParaRPr lang="en-US"/>
          </a:p>
        </p:txBody>
      </p:sp>
    </p:spTree>
    <p:extLst>
      <p:ext uri="{BB962C8B-B14F-4D97-AF65-F5344CB8AC3E}">
        <p14:creationId xmlns:p14="http://schemas.microsoft.com/office/powerpoint/2010/main" val="3476760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Based on the daily lifestyle of Marie, here are some risk factors that caused multiple diseases in her body. Since Marie did not have a healthy and nutritious diet, she was suffering from obesity, which is a major risk factor for liver cancer in the body. There was no physical activity or regular exercise in her lifestyle that made her body physically unfit and caused many diseases. She was very much addicted to smoking and alcohol, which increased the chances of causing diseases in her body.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10</a:t>
            </a:fld>
            <a:endParaRPr lang="en-US"/>
          </a:p>
        </p:txBody>
      </p:sp>
    </p:spTree>
    <p:extLst>
      <p:ext uri="{BB962C8B-B14F-4D97-AF65-F5344CB8AC3E}">
        <p14:creationId xmlns:p14="http://schemas.microsoft.com/office/powerpoint/2010/main" val="3992978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These are the risk factors that were the major reason for the Hepatocellular carcinoma in Marie. Since she did not follow a healthy and nutritious diet, she was suffering from obesity and was highly addicted to alcohol consumption. Due to excessive consumption of alcohol, she also had cirrhosis, which is a disease where healthy liver tissues are replaced by scar tissue. All these factors lead to the cause of Hepatocellular carcinoma.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11</a:t>
            </a:fld>
            <a:endParaRPr lang="en-US"/>
          </a:p>
        </p:txBody>
      </p:sp>
    </p:spTree>
    <p:extLst>
      <p:ext uri="{BB962C8B-B14F-4D97-AF65-F5344CB8AC3E}">
        <p14:creationId xmlns:p14="http://schemas.microsoft.com/office/powerpoint/2010/main" val="3844487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Based on information about liver cancer and </a:t>
            </a:r>
            <a:r>
              <a:rPr lang="en-US" sz="1200" kern="1200" dirty="0" err="1">
                <a:solidFill>
                  <a:schemeClr val="tx1"/>
                </a:solidFill>
                <a:effectLst/>
                <a:latin typeface="+mn-lt"/>
                <a:ea typeface="+mn-ea"/>
                <a:cs typeface="+mn-cs"/>
              </a:rPr>
              <a:t>analysing</a:t>
            </a:r>
            <a:r>
              <a:rPr lang="en-US" sz="1200" kern="1200" dirty="0">
                <a:solidFill>
                  <a:schemeClr val="tx1"/>
                </a:solidFill>
                <a:effectLst/>
                <a:latin typeface="+mn-lt"/>
                <a:ea typeface="+mn-ea"/>
                <a:cs typeface="+mn-cs"/>
              </a:rPr>
              <a:t> the case study of Marie Smith, here are some recommendations of care for both the individual and healthcare specialist, followed by NHS guidelines. Including healthy lifestyle habits like a healthy diet, regular physical exercise, and avoiding smoking and alcohol consumption (</a:t>
            </a:r>
            <a:r>
              <a:rPr lang="en-US" sz="1200" kern="1200" dirty="0" err="1">
                <a:solidFill>
                  <a:schemeClr val="tx1"/>
                </a:solidFill>
                <a:effectLst/>
                <a:latin typeface="+mn-lt"/>
                <a:ea typeface="+mn-ea"/>
                <a:cs typeface="+mn-cs"/>
              </a:rPr>
              <a:t>Zelber</a:t>
            </a:r>
            <a:r>
              <a:rPr lang="en-US" sz="1200" kern="1200" dirty="0">
                <a:solidFill>
                  <a:schemeClr val="tx1"/>
                </a:solidFill>
                <a:effectLst/>
                <a:latin typeface="+mn-lt"/>
                <a:ea typeface="+mn-ea"/>
                <a:cs typeface="+mn-cs"/>
              </a:rPr>
              <a:t>-Sagi et al., 2021). The healthcare specialist must provide therapies, surgeries and heat to destroy cancer cells and radiotherapy. Regular checkups of the patient after any treatments (NHS, 2023).</a:t>
            </a:r>
          </a:p>
          <a:p>
            <a:endParaRPr lang="en-US" dirty="0"/>
          </a:p>
        </p:txBody>
      </p:sp>
      <p:sp>
        <p:nvSpPr>
          <p:cNvPr id="4" name="Slide Number Placeholder 3"/>
          <p:cNvSpPr>
            <a:spLocks noGrp="1"/>
          </p:cNvSpPr>
          <p:nvPr>
            <p:ph type="sldNum" sz="quarter" idx="5"/>
          </p:nvPr>
        </p:nvSpPr>
        <p:spPr/>
        <p:txBody>
          <a:bodyPr/>
          <a:lstStyle/>
          <a:p>
            <a:fld id="{49023397-29F7-4691-A728-F9F7F010D8B4}" type="slidenum">
              <a:rPr lang="en-US" smtClean="0"/>
              <a:t>12</a:t>
            </a:fld>
            <a:endParaRPr lang="en-US"/>
          </a:p>
        </p:txBody>
      </p:sp>
    </p:spTree>
    <p:extLst>
      <p:ext uri="{BB962C8B-B14F-4D97-AF65-F5344CB8AC3E}">
        <p14:creationId xmlns:p14="http://schemas.microsoft.com/office/powerpoint/2010/main" val="3341847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 liver is the largest organ of the body, responsible for various functions such as supporting immunity, detoxification, metabolism, vitamin storage and other functions. Uncontrollable growth of the cells causes a tumour, which leads to liver cancer. Primary and secondary are two types of l; liver cancer. Based on the lifestyle of Marie Smith, unhealthy diet, no physical exercise, addiction to alcohol, obesity, and cirrhosis are major risk factors for Hepatocellular carcinoma. NHS guidelines say that healthcare specialists must provide therapies, surgeries and heat to destroy cancer cells. </a:t>
            </a:r>
          </a:p>
          <a:p>
            <a:endParaRPr lang="en-US"/>
          </a:p>
        </p:txBody>
      </p:sp>
      <p:sp>
        <p:nvSpPr>
          <p:cNvPr id="4" name="Slide Number Placeholder 3"/>
          <p:cNvSpPr>
            <a:spLocks noGrp="1"/>
          </p:cNvSpPr>
          <p:nvPr>
            <p:ph type="sldNum" sz="quarter" idx="5"/>
          </p:nvPr>
        </p:nvSpPr>
        <p:spPr/>
        <p:txBody>
          <a:bodyPr/>
          <a:lstStyle/>
          <a:p>
            <a:fld id="{49023397-29F7-4691-A728-F9F7F010D8B4}" type="slidenum">
              <a:rPr lang="en-US" smtClean="0"/>
              <a:t>13</a:t>
            </a:fld>
            <a:endParaRPr lang="en-US"/>
          </a:p>
        </p:txBody>
      </p:sp>
    </p:spTree>
    <p:extLst>
      <p:ext uri="{BB962C8B-B14F-4D97-AF65-F5344CB8AC3E}">
        <p14:creationId xmlns:p14="http://schemas.microsoft.com/office/powerpoint/2010/main" val="1122713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935FE-3E2B-4F86-D842-1C4120DF8C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2199516-7261-98ED-B9ED-1497C5F9BF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58B54E5-71A8-A181-D3CD-A134D95BC0E8}"/>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366A973E-FF83-FF93-9221-2B5E0A3262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31C6CA-5EA9-DFCC-CE71-BF527E634EBE}"/>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3554866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0B08F-5574-48E2-B4BE-EF63F54702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962882-565C-2AE4-8B66-32C82180CD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8EB002-BE25-5934-0BCD-39554B959E1C}"/>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3993619A-09C6-EDDB-53B7-C9EB14934C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497D44-0EC0-528F-7AFF-407FDCFCBD92}"/>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2118036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EB85F-E81D-22A5-9A93-108AAB06FF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934EB2-28B4-BEFF-FF3D-6CCA1A63FE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0D527A-F61F-01EC-1221-D9C5CFE3DB71}"/>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461A0C97-B0BE-F593-E179-027D8066C5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ED0ADB-1C42-9412-1B71-E9D3C1D5EE09}"/>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106423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D213-04F6-78FA-9231-A361E82832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C97381-6CD3-F792-694D-FFA23E59B5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90969E2-101E-02A8-6992-66F6922A13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7B3FD4-AF03-4142-F541-02A8E8F8CC97}"/>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6" name="Footer Placeholder 5">
            <a:extLst>
              <a:ext uri="{FF2B5EF4-FFF2-40B4-BE49-F238E27FC236}">
                <a16:creationId xmlns:a16="http://schemas.microsoft.com/office/drawing/2014/main" id="{2DF7CB98-2F32-6178-1720-E443F66E9B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CE858F-E531-BE13-C77F-4F1CBEB29868}"/>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330459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AC30F-42F1-A74B-A47C-D4C2074072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CB978F7-C113-49FD-8AFE-683C4C8820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532E7E-226C-2722-92E1-0783976A04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C41B06B-4EFD-16D1-F8C5-FEF4998F92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9F3395-1D46-DAE5-C452-9896FFB53E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04FC4BC-0FC1-5BEE-FC31-15BC182341C2}"/>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8" name="Footer Placeholder 7">
            <a:extLst>
              <a:ext uri="{FF2B5EF4-FFF2-40B4-BE49-F238E27FC236}">
                <a16:creationId xmlns:a16="http://schemas.microsoft.com/office/drawing/2014/main" id="{0D0B7A20-987C-7FB6-AA27-BD814EA487E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274AA77-9616-DA43-3C88-2A5DD4BF5F9B}"/>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3395239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463BC-D395-2217-5371-DCB0CBB34C1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2629C65-31AA-E965-C655-649A7F4B6409}"/>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4" name="Footer Placeholder 3">
            <a:extLst>
              <a:ext uri="{FF2B5EF4-FFF2-40B4-BE49-F238E27FC236}">
                <a16:creationId xmlns:a16="http://schemas.microsoft.com/office/drawing/2014/main" id="{8C41DF45-CC92-B1FF-3D11-EC7EF6971E4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E8A3C8E-EC92-457F-B739-DDB7ED3A7B90}"/>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2360371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F8E692-4AA3-D78E-7740-ACA07F36F528}"/>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3" name="Footer Placeholder 2">
            <a:extLst>
              <a:ext uri="{FF2B5EF4-FFF2-40B4-BE49-F238E27FC236}">
                <a16:creationId xmlns:a16="http://schemas.microsoft.com/office/drawing/2014/main" id="{E95CA9D3-CCD9-39CD-648C-736A202F72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A14C0A2-9741-5A35-23DD-3285E17B99F5}"/>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3874124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DCB78-81EA-59E2-03DA-3C4C720099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158921B-E582-C9F9-86AA-68569C8734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68ACD14-A38F-CCEE-2413-6C7CA3942F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4A99E6-DA97-D225-E178-1F7F3862924D}"/>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6" name="Footer Placeholder 5">
            <a:extLst>
              <a:ext uri="{FF2B5EF4-FFF2-40B4-BE49-F238E27FC236}">
                <a16:creationId xmlns:a16="http://schemas.microsoft.com/office/drawing/2014/main" id="{BBED5F11-BFB4-9964-7C0F-2EE44B392A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169981-0CBC-1597-AC06-A4B00DB26842}"/>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1440202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12120-4894-F1CC-60CE-20266B192E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9F004C5-744B-08B3-0F78-DD082F53B3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463B6ED-AC2A-2C19-CE19-DA0E323FE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E135E4-7B40-81FE-8415-2CEBABECF680}"/>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6" name="Footer Placeholder 5">
            <a:extLst>
              <a:ext uri="{FF2B5EF4-FFF2-40B4-BE49-F238E27FC236}">
                <a16:creationId xmlns:a16="http://schemas.microsoft.com/office/drawing/2014/main" id="{A50881C1-183E-4965-F07C-4CFBB2DEE5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BC8B30-C130-F583-D50F-632251109E17}"/>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1812085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869DB-F2E5-A741-E169-7F741B4F148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38AD8A9-DC89-B377-68F8-DFF00B76EF4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065BE5-ADDD-20D4-4DCD-DA271CE06E1B}"/>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CD267107-D473-6F45-3141-BA35A42604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FEAB4B-FF91-9F1B-E3AD-BF2FCAFEBD71}"/>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2320888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09011D-43CC-592C-C746-501C1206520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A16E44-9AF2-CB37-009E-D13F58290CB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CE9F32-E5C0-0B24-C520-BA863542D29A}"/>
              </a:ext>
            </a:extLst>
          </p:cNvPr>
          <p:cNvSpPr>
            <a:spLocks noGrp="1"/>
          </p:cNvSpPr>
          <p:nvPr>
            <p:ph type="dt" sz="half" idx="10"/>
          </p:nvPr>
        </p:nvSpPr>
        <p:spPr/>
        <p:txBody>
          <a:body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91AA2004-42EB-A31C-3F4A-F83E6FE69F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EE0BFD-6B07-0017-B8FA-E269BA229766}"/>
              </a:ext>
            </a:extLst>
          </p:cNvPr>
          <p:cNvSpPr>
            <a:spLocks noGrp="1"/>
          </p:cNvSpPr>
          <p:nvPr>
            <p:ph type="sldNum" sz="quarter" idx="12"/>
          </p:nvPr>
        </p:nvSpPr>
        <p:spPr/>
        <p:txBody>
          <a:bodyPr/>
          <a:lstStyle/>
          <a:p>
            <a:fld id="{B49BBC41-0B9E-4263-8A0B-21C35F2519FF}" type="slidenum">
              <a:rPr lang="en-US" smtClean="0"/>
              <a:t>‹#›</a:t>
            </a:fld>
            <a:endParaRPr lang="en-US"/>
          </a:p>
        </p:txBody>
      </p:sp>
    </p:spTree>
    <p:extLst>
      <p:ext uri="{BB962C8B-B14F-4D97-AF65-F5344CB8AC3E}">
        <p14:creationId xmlns:p14="http://schemas.microsoft.com/office/powerpoint/2010/main" val="458569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9E43F2-2172-0FF2-8337-F96BFD2384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7834D0-DBE9-D294-4E72-7C28F91A7B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B1446-DB30-29DA-EDA1-1FFBABF174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A55FAD-8EF4-4A44-9CED-9E051C3C20D2}" type="datetimeFigureOut">
              <a:rPr lang="en-US" smtClean="0"/>
              <a:t>11/16/2025</a:t>
            </a:fld>
            <a:endParaRPr lang="en-US"/>
          </a:p>
        </p:txBody>
      </p:sp>
      <p:sp>
        <p:nvSpPr>
          <p:cNvPr id="5" name="Footer Placeholder 4">
            <a:extLst>
              <a:ext uri="{FF2B5EF4-FFF2-40B4-BE49-F238E27FC236}">
                <a16:creationId xmlns:a16="http://schemas.microsoft.com/office/drawing/2014/main" id="{4FE4B16E-7F68-0066-DB66-C90D080741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CA55A61-B0A1-E8BB-5EBC-71499014FD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49BBC41-0B9E-4263-8A0B-21C35F2519FF}" type="slidenum">
              <a:rPr lang="en-US" smtClean="0"/>
              <a:t>‹#›</a:t>
            </a:fld>
            <a:endParaRPr lang="en-US"/>
          </a:p>
        </p:txBody>
      </p:sp>
    </p:spTree>
    <p:extLst>
      <p:ext uri="{BB962C8B-B14F-4D97-AF65-F5344CB8AC3E}">
        <p14:creationId xmlns:p14="http://schemas.microsoft.com/office/powerpoint/2010/main" val="4056735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9.xml"/><Relationship Id="rId9" Type="http://schemas.microsoft.com/office/2007/relationships/diagramDrawing" Target="../diagrams/drawing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8" Type="http://schemas.openxmlformats.org/officeDocument/2006/relationships/hyperlink" Target="https://www.mayoclinic.org/diseases-conditions/liver-cancer/symptoms-causes/syc-20353659#:~:text=Most%20people%20don't%20have,liver%20cancer%20before%20symptoms%20develop" TargetMode="External"/><Relationship Id="rId13" Type="http://schemas.openxmlformats.org/officeDocument/2006/relationships/hyperlink" Target="https://www.mdpi.com/2072-6694/14/1/103/pdf" TargetMode="External"/><Relationship Id="rId3" Type="http://schemas.openxmlformats.org/officeDocument/2006/relationships/hyperlink" Target="https://www.cancerresearchuk.org/about-cancer/secondary-cancer/secondary-liver-cancer/about" TargetMode="External"/><Relationship Id="rId7" Type="http://schemas.openxmlformats.org/officeDocument/2006/relationships/hyperlink" Target="https://www.ncbi.nlm.nih.gov/books/NBK535438/" TargetMode="External"/><Relationship Id="rId12" Type="http://schemas.openxmlformats.org/officeDocument/2006/relationships/hyperlink" Target="https://europepmc.org/article/nbk/nbk500014" TargetMode="External"/><Relationship Id="rId2" Type="http://schemas.openxmlformats.org/officeDocument/2006/relationships/hyperlink" Target="https://www.britannica.com/science/liver" TargetMode="External"/><Relationship Id="rId1" Type="http://schemas.openxmlformats.org/officeDocument/2006/relationships/slideLayout" Target="../slideLayouts/slideLayout2.xml"/><Relationship Id="rId6" Type="http://schemas.openxmlformats.org/officeDocument/2006/relationships/hyperlink" Target="https://www.hopkinsmedicine.org/health/conditions-and-diseases/liver-anatomy-and-functions" TargetMode="External"/><Relationship Id="rId11" Type="http://schemas.openxmlformats.org/officeDocument/2006/relationships/hyperlink" Target="https://hillman.upmc.com/cancer-care/liver/types" TargetMode="External"/><Relationship Id="rId5" Type="http://schemas.openxmlformats.org/officeDocument/2006/relationships/hyperlink" Target="https://my.clevelandclinic.org/health/diseases/21709-hepatocellular-carcinoma-hcc" TargetMode="External"/><Relationship Id="rId10" Type="http://schemas.openxmlformats.org/officeDocument/2006/relationships/hyperlink" Target="https://www.cancer.gov/types/liver/what-is-liver-cancer/causes-risk-factors#:~:text=Studies%20have%20shown%20there%20is,untreated%20hereditary%20hemochromatosis" TargetMode="External"/><Relationship Id="rId4" Type="http://schemas.openxmlformats.org/officeDocument/2006/relationships/hyperlink" Target="https://my.clevelandclinic.org/health/diseases/9418-liver-cancer" TargetMode="External"/><Relationship Id="rId9" Type="http://schemas.openxmlformats.org/officeDocument/2006/relationships/hyperlink" Target="https://www.nhs.uk/conditions/liver-cancer/treatment/#:~:text=Main%20treatments%20for%20liver%20cancer,liver%20with%20a%20donated%20o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0C6A03-A965-473C-ADDE-B0F1C5C5C3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5D9AF2A-6DA1-B4F3-9B3B-4FE51D5D216D}"/>
              </a:ext>
            </a:extLst>
          </p:cNvPr>
          <p:cNvSpPr>
            <a:spLocks noGrp="1"/>
          </p:cNvSpPr>
          <p:nvPr>
            <p:ph type="ctrTitle"/>
          </p:nvPr>
        </p:nvSpPr>
        <p:spPr>
          <a:xfrm>
            <a:off x="593834" y="363781"/>
            <a:ext cx="4412419" cy="3626217"/>
          </a:xfrm>
        </p:spPr>
        <p:txBody>
          <a:bodyPr anchor="t">
            <a:noAutofit/>
          </a:bodyPr>
          <a:lstStyle/>
          <a:p>
            <a:r>
              <a:rPr lang="en-GB" sz="4400" b="1" dirty="0">
                <a:solidFill>
                  <a:srgbClr val="FFFFFF"/>
                </a:solidFill>
              </a:rPr>
              <a:t>BMHP5023</a:t>
            </a:r>
            <a:br>
              <a:rPr lang="en-GB" sz="4400" b="1" dirty="0">
                <a:solidFill>
                  <a:srgbClr val="FFFFFF"/>
                </a:solidFill>
              </a:rPr>
            </a:br>
            <a:r>
              <a:rPr lang="en-GB" sz="4400" b="1" dirty="0">
                <a:solidFill>
                  <a:srgbClr val="FFFFFF"/>
                </a:solidFill>
              </a:rPr>
              <a:t>Introduction to Physiology</a:t>
            </a:r>
            <a:br>
              <a:rPr lang="en-GB" sz="4400" b="1" dirty="0">
                <a:solidFill>
                  <a:srgbClr val="FFFFFF"/>
                </a:solidFill>
              </a:rPr>
            </a:br>
            <a:r>
              <a:rPr lang="en-GB" sz="4400" b="1" dirty="0">
                <a:solidFill>
                  <a:srgbClr val="FFFFFF"/>
                </a:solidFill>
              </a:rPr>
              <a:t>Component 2:</a:t>
            </a:r>
            <a:br>
              <a:rPr lang="en-GB" sz="4400" b="1" dirty="0">
                <a:solidFill>
                  <a:srgbClr val="FFFFFF"/>
                </a:solidFill>
              </a:rPr>
            </a:br>
            <a:r>
              <a:rPr lang="en-GB" sz="4400" b="1" dirty="0">
                <a:solidFill>
                  <a:srgbClr val="FFFFFF"/>
                </a:solidFill>
              </a:rPr>
              <a:t>Liver Cancer</a:t>
            </a:r>
            <a:endParaRPr lang="en-US" sz="4400" dirty="0">
              <a:solidFill>
                <a:srgbClr val="FFFFFF"/>
              </a:solidFill>
            </a:endParaRPr>
          </a:p>
        </p:txBody>
      </p:sp>
      <p:sp>
        <p:nvSpPr>
          <p:cNvPr id="3" name="Subtitle 2">
            <a:extLst>
              <a:ext uri="{FF2B5EF4-FFF2-40B4-BE49-F238E27FC236}">
                <a16:creationId xmlns:a16="http://schemas.microsoft.com/office/drawing/2014/main" id="{5D7E96C7-389E-76BF-B801-4EAEF957B8E4}"/>
              </a:ext>
            </a:extLst>
          </p:cNvPr>
          <p:cNvSpPr>
            <a:spLocks noGrp="1"/>
          </p:cNvSpPr>
          <p:nvPr>
            <p:ph type="subTitle" idx="1"/>
          </p:nvPr>
        </p:nvSpPr>
        <p:spPr>
          <a:xfrm>
            <a:off x="547715" y="4568161"/>
            <a:ext cx="4412417" cy="1031537"/>
          </a:xfrm>
        </p:spPr>
        <p:txBody>
          <a:bodyPr vert="horz" lIns="91440" tIns="45720" rIns="91440" bIns="45720" rtlCol="0" anchor="t">
            <a:normAutofit fontScale="70000" lnSpcReduction="20000"/>
          </a:bodyPr>
          <a:lstStyle/>
          <a:p>
            <a:r>
              <a:rPr lang="en-US" sz="2700" b="1">
                <a:solidFill>
                  <a:srgbClr val="FFFFFF"/>
                </a:solidFill>
              </a:rPr>
              <a:t>Student ID:2407871</a:t>
            </a:r>
          </a:p>
          <a:p>
            <a:r>
              <a:rPr lang="en-US" sz="2700" b="1">
                <a:solidFill>
                  <a:srgbClr val="FFFFFF"/>
                </a:solidFill>
              </a:rPr>
              <a:t>Student Name: Rawan </a:t>
            </a:r>
            <a:r>
              <a:rPr lang="en-US" sz="2700" b="1" err="1">
                <a:solidFill>
                  <a:srgbClr val="FFFFFF"/>
                </a:solidFill>
              </a:rPr>
              <a:t>Abushamma</a:t>
            </a:r>
            <a:endParaRPr lang="en-US" sz="2700" b="1">
              <a:solidFill>
                <a:srgbClr val="FFFFFF"/>
              </a:solidFill>
            </a:endParaRPr>
          </a:p>
          <a:p>
            <a:r>
              <a:rPr lang="en-US" sz="2700" b="1">
                <a:solidFill>
                  <a:srgbClr val="FFFFFF"/>
                </a:solidFill>
              </a:rPr>
              <a:t>Lecturer Name :Robert </a:t>
            </a:r>
            <a:r>
              <a:rPr lang="en-US" sz="2700" b="1" err="1">
                <a:solidFill>
                  <a:srgbClr val="FFFFFF"/>
                </a:solidFill>
              </a:rPr>
              <a:t>Nartowski</a:t>
            </a:r>
            <a:endParaRPr lang="en-US" sz="2700" b="1">
              <a:solidFill>
                <a:srgbClr val="FFFFFF"/>
              </a:solidFill>
            </a:endParaRPr>
          </a:p>
        </p:txBody>
      </p:sp>
      <p:sp>
        <p:nvSpPr>
          <p:cNvPr id="14" name="!!plus graphic">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rgbClr val="FFFFFF"/>
          </a:solidFill>
          <a:ln w="603" cap="flat">
            <a:noFill/>
            <a:prstDash val="solid"/>
            <a:miter/>
          </a:ln>
        </p:spPr>
        <p:txBody>
          <a:bodyPr rtlCol="0" anchor="ctr"/>
          <a:lstStyle/>
          <a:p>
            <a:pPr algn="ctr"/>
            <a:endParaRPr lang="en-US">
              <a:solidFill>
                <a:srgbClr val="FFFFFF"/>
              </a:solidFill>
            </a:endParaRPr>
          </a:p>
        </p:txBody>
      </p:sp>
      <p:cxnSp>
        <p:nvCxnSpPr>
          <p:cNvPr id="16"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98246"/>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5" name="Picture 4" descr="A liver with a tumor&#10;&#10;AI-generated content may be incorrect.">
            <a:extLst>
              <a:ext uri="{FF2B5EF4-FFF2-40B4-BE49-F238E27FC236}">
                <a16:creationId xmlns:a16="http://schemas.microsoft.com/office/drawing/2014/main" id="{512EDD88-8F7D-DB11-BF64-0B06CDE6D46B}"/>
              </a:ext>
            </a:extLst>
          </p:cNvPr>
          <p:cNvPicPr>
            <a:picLocks noChangeAspect="1"/>
          </p:cNvPicPr>
          <p:nvPr/>
        </p:nvPicPr>
        <p:blipFill>
          <a:blip r:embed="rId4">
            <a:extLst>
              <a:ext uri="{28A0092B-C50C-407E-A947-70E740481C1C}">
                <a14:useLocalDpi xmlns:a14="http://schemas.microsoft.com/office/drawing/2010/main" val="0"/>
              </a:ext>
            </a:extLst>
          </a:blip>
          <a:srcRect l="6657" r="15857" b="-1"/>
          <a:stretch>
            <a:fillRect/>
          </a:stretch>
        </p:blipFill>
        <p:spPr>
          <a:xfrm>
            <a:off x="5986926" y="1598246"/>
            <a:ext cx="5569864" cy="4783504"/>
          </a:xfrm>
          <a:prstGeom prst="rect">
            <a:avLst/>
          </a:prstGeom>
        </p:spPr>
      </p:pic>
      <p:sp>
        <p:nvSpPr>
          <p:cNvPr id="18" name="!!circle graphic">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pPr algn="ctr"/>
            <a:endParaRPr lang="en-US">
              <a:solidFill>
                <a:srgbClr val="FFFFFF"/>
              </a:solidFill>
            </a:endParaRPr>
          </a:p>
        </p:txBody>
      </p:sp>
      <p:pic>
        <p:nvPicPr>
          <p:cNvPr id="4" name="Recorded Sound">
            <a:hlinkClick r:id="" action="ppaction://media"/>
            <a:extLst>
              <a:ext uri="{FF2B5EF4-FFF2-40B4-BE49-F238E27FC236}">
                <a16:creationId xmlns:a16="http://schemas.microsoft.com/office/drawing/2014/main" id="{AAA4D0B9-CA34-41F7-1FB7-A76C5DFB37A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596843" y="3505200"/>
            <a:ext cx="406400" cy="406400"/>
          </a:xfrm>
          <a:prstGeom prst="rect">
            <a:avLst/>
          </a:prstGeom>
        </p:spPr>
      </p:pic>
    </p:spTree>
    <p:extLst>
      <p:ext uri="{BB962C8B-B14F-4D97-AF65-F5344CB8AC3E}">
        <p14:creationId xmlns:p14="http://schemas.microsoft.com/office/powerpoint/2010/main" val="2191781858"/>
      </p:ext>
    </p:extLst>
  </p:cSld>
  <p:clrMapOvr>
    <a:masterClrMapping/>
  </p:clrMapOvr>
  <mc:AlternateContent xmlns:mc="http://schemas.openxmlformats.org/markup-compatibility/2006" xmlns:p14="http://schemas.microsoft.com/office/powerpoint/2010/main">
    <mc:Choice Requires="p14">
      <p:transition spd="slow" p14:dur="2000" advTm="12305"/>
    </mc:Choice>
    <mc:Fallback xmlns="">
      <p:transition spd="slow" advTm="12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3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4DA9A-BED3-234E-44E8-2E4508878E67}"/>
              </a:ext>
            </a:extLst>
          </p:cNvPr>
          <p:cNvSpPr>
            <a:spLocks noGrp="1"/>
          </p:cNvSpPr>
          <p:nvPr>
            <p:ph type="title"/>
          </p:nvPr>
        </p:nvSpPr>
        <p:spPr/>
        <p:txBody>
          <a:bodyPr/>
          <a:lstStyle/>
          <a:p>
            <a:r>
              <a:rPr lang="en-US" b="1" i="1" u="sng"/>
              <a:t>Introduction </a:t>
            </a:r>
            <a:endParaRPr lang="en-US"/>
          </a:p>
        </p:txBody>
      </p:sp>
      <p:sp>
        <p:nvSpPr>
          <p:cNvPr id="3" name="Content Placeholder 2">
            <a:extLst>
              <a:ext uri="{FF2B5EF4-FFF2-40B4-BE49-F238E27FC236}">
                <a16:creationId xmlns:a16="http://schemas.microsoft.com/office/drawing/2014/main" id="{5FE555A4-E5B8-D7F9-8B9D-6FEC1CB445A7}"/>
              </a:ext>
            </a:extLst>
          </p:cNvPr>
          <p:cNvSpPr>
            <a:spLocks noGrp="1"/>
          </p:cNvSpPr>
          <p:nvPr>
            <p:ph idx="1"/>
          </p:nvPr>
        </p:nvSpPr>
        <p:spPr>
          <a:xfrm>
            <a:off x="838200" y="1825625"/>
            <a:ext cx="6209371" cy="4530570"/>
          </a:xfrm>
        </p:spPr>
        <p:txBody>
          <a:bodyPr/>
          <a:lstStyle/>
          <a:p>
            <a:pPr lvl="0"/>
            <a:r>
              <a:rPr lang="en-US"/>
              <a:t> How the liver disease impacts the body. </a:t>
            </a:r>
          </a:p>
          <a:p>
            <a:pPr lvl="0"/>
            <a:r>
              <a:rPr lang="en-US"/>
              <a:t>Anatomy and physiology of the liver</a:t>
            </a:r>
          </a:p>
          <a:p>
            <a:pPr lvl="0"/>
            <a:r>
              <a:rPr lang="en-US"/>
              <a:t>Information about the cancer patient and risk factors based on lifestyle and disorder. </a:t>
            </a:r>
          </a:p>
          <a:p>
            <a:pPr lvl="0"/>
            <a:r>
              <a:rPr lang="en-US"/>
              <a:t>Care plan and recommendations </a:t>
            </a:r>
          </a:p>
          <a:p>
            <a:pPr marL="0" indent="0">
              <a:buNone/>
            </a:pPr>
            <a:endParaRPr lang="en-US"/>
          </a:p>
        </p:txBody>
      </p:sp>
      <p:pic>
        <p:nvPicPr>
          <p:cNvPr id="4" name="Picture 3">
            <a:extLst>
              <a:ext uri="{FF2B5EF4-FFF2-40B4-BE49-F238E27FC236}">
                <a16:creationId xmlns:a16="http://schemas.microsoft.com/office/drawing/2014/main" id="{726781F6-0B77-8671-ED0F-A925C58EDA9A}"/>
              </a:ext>
            </a:extLst>
          </p:cNvPr>
          <p:cNvPicPr>
            <a:picLocks noChangeAspect="1"/>
          </p:cNvPicPr>
          <p:nvPr/>
        </p:nvPicPr>
        <p:blipFill>
          <a:blip r:embed="rId5"/>
          <a:srcRect l="514" r="10883"/>
          <a:stretch>
            <a:fillRect/>
          </a:stretch>
        </p:blipFill>
        <p:spPr>
          <a:xfrm>
            <a:off x="7047571" y="1027906"/>
            <a:ext cx="4134631" cy="3632493"/>
          </a:xfrm>
          <a:prstGeom prst="rect">
            <a:avLst/>
          </a:prstGeom>
        </p:spPr>
      </p:pic>
      <p:sp>
        <p:nvSpPr>
          <p:cNvPr id="5" name="TextBox 4">
            <a:extLst>
              <a:ext uri="{FF2B5EF4-FFF2-40B4-BE49-F238E27FC236}">
                <a16:creationId xmlns:a16="http://schemas.microsoft.com/office/drawing/2014/main" id="{4963B58D-09FF-6DA9-7FBA-D3D2C9AEC1E0}"/>
              </a:ext>
            </a:extLst>
          </p:cNvPr>
          <p:cNvSpPr txBox="1"/>
          <p:nvPr/>
        </p:nvSpPr>
        <p:spPr>
          <a:xfrm>
            <a:off x="6993120" y="5228104"/>
            <a:ext cx="4360680" cy="369332"/>
          </a:xfrm>
          <a:prstGeom prst="rect">
            <a:avLst/>
          </a:prstGeom>
          <a:noFill/>
        </p:spPr>
        <p:txBody>
          <a:bodyPr wrap="square" rtlCol="0">
            <a:spAutoFit/>
          </a:bodyPr>
          <a:lstStyle/>
          <a:p>
            <a:pPr algn="ctr"/>
            <a:r>
              <a:rPr lang="en-US"/>
              <a:t>Source: (Mayo Clinic, 2025)</a:t>
            </a:r>
          </a:p>
        </p:txBody>
      </p:sp>
      <p:pic>
        <p:nvPicPr>
          <p:cNvPr id="6" name="Recorded Sound">
            <a:hlinkClick r:id="" action="ppaction://media"/>
            <a:extLst>
              <a:ext uri="{FF2B5EF4-FFF2-40B4-BE49-F238E27FC236}">
                <a16:creationId xmlns:a16="http://schemas.microsoft.com/office/drawing/2014/main" id="{7949FBEA-AE96-A738-9483-8A92EC6CD3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53857" y="1083243"/>
            <a:ext cx="406400" cy="406400"/>
          </a:xfrm>
          <a:prstGeom prst="rect">
            <a:avLst/>
          </a:prstGeom>
        </p:spPr>
      </p:pic>
    </p:spTree>
    <p:extLst>
      <p:ext uri="{BB962C8B-B14F-4D97-AF65-F5344CB8AC3E}">
        <p14:creationId xmlns:p14="http://schemas.microsoft.com/office/powerpoint/2010/main" val="2861653175"/>
      </p:ext>
    </p:extLst>
  </p:cSld>
  <p:clrMapOvr>
    <a:masterClrMapping/>
  </p:clrMapOvr>
  <mc:AlternateContent xmlns:mc="http://schemas.openxmlformats.org/markup-compatibility/2006" xmlns:p14="http://schemas.microsoft.com/office/powerpoint/2010/main">
    <mc:Choice Requires="p14">
      <p:transition spd="slow" p14:dur="2000" advTm="41711"/>
    </mc:Choice>
    <mc:Fallback xmlns="">
      <p:transition spd="slow" advTm="417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71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EFC920F-B85A-4068-BD93-41064EDE9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C559108-BBAE-426C-8564-051D2BA6DD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3" name="Rectangle 12">
              <a:extLst>
                <a:ext uri="{FF2B5EF4-FFF2-40B4-BE49-F238E27FC236}">
                  <a16:creationId xmlns:a16="http://schemas.microsoft.com/office/drawing/2014/main" id="{42BC35EE-6650-42D2-AEFB-4B7CD1AFC9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952C743-9049-4DFB-878B-2AB07B6E4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4948A0-8051-D3DF-A117-882136EEAD29}"/>
              </a:ext>
            </a:extLst>
          </p:cNvPr>
          <p:cNvSpPr>
            <a:spLocks noGrp="1"/>
          </p:cNvSpPr>
          <p:nvPr>
            <p:ph type="title"/>
          </p:nvPr>
        </p:nvSpPr>
        <p:spPr>
          <a:xfrm>
            <a:off x="1099425" y="1238081"/>
            <a:ext cx="4709345" cy="962953"/>
          </a:xfrm>
        </p:spPr>
        <p:txBody>
          <a:bodyPr anchor="b">
            <a:normAutofit/>
          </a:bodyPr>
          <a:lstStyle/>
          <a:p>
            <a:r>
              <a:rPr lang="en-US" sz="2900" b="1" i="1" u="sng"/>
              <a:t>Overview of Liver Cancer</a:t>
            </a:r>
            <a:br>
              <a:rPr lang="en-US" sz="2900"/>
            </a:br>
            <a:endParaRPr lang="en-US" sz="2900"/>
          </a:p>
        </p:txBody>
      </p:sp>
      <p:sp>
        <p:nvSpPr>
          <p:cNvPr id="18" name="Rectangle 17">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39885" y="2372170"/>
            <a:ext cx="43891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204C7CA-1945-C6B2-7D83-F8B6F7005C12}"/>
              </a:ext>
            </a:extLst>
          </p:cNvPr>
          <p:cNvSpPr>
            <a:spLocks noGrp="1"/>
          </p:cNvSpPr>
          <p:nvPr>
            <p:ph idx="1"/>
          </p:nvPr>
        </p:nvSpPr>
        <p:spPr>
          <a:xfrm>
            <a:off x="1100736" y="2508105"/>
            <a:ext cx="4709345" cy="3632493"/>
          </a:xfrm>
        </p:spPr>
        <p:txBody>
          <a:bodyPr anchor="ctr">
            <a:normAutofit/>
          </a:bodyPr>
          <a:lstStyle/>
          <a:p>
            <a:pPr lvl="0"/>
            <a:r>
              <a:rPr lang="en-US" sz="2000"/>
              <a:t>Life-threatening disease and one of the fastest-growing cancer types. </a:t>
            </a:r>
          </a:p>
          <a:p>
            <a:pPr lvl="0"/>
            <a:r>
              <a:rPr lang="en-US" sz="2000"/>
              <a:t>Caused in the Liver and the bile ducts in the liver. </a:t>
            </a:r>
          </a:p>
          <a:p>
            <a:pPr lvl="0"/>
            <a:r>
              <a:rPr lang="en-US" sz="2000"/>
              <a:t>Primary and secondary are two types of liver cancer. </a:t>
            </a:r>
          </a:p>
          <a:p>
            <a:pPr lvl="0"/>
            <a:r>
              <a:rPr lang="en-US" sz="2000"/>
              <a:t>Primary liver cancer is caused directly in the liver. </a:t>
            </a:r>
          </a:p>
          <a:p>
            <a:pPr lvl="0"/>
            <a:r>
              <a:rPr lang="en-US" sz="2000"/>
              <a:t>Secondary liver cancer is caused by another part of the body (Cleveland Clinic, 2025a). </a:t>
            </a:r>
          </a:p>
          <a:p>
            <a:pPr marL="0" indent="0">
              <a:buNone/>
            </a:pPr>
            <a:endParaRPr lang="en-US" sz="2000"/>
          </a:p>
        </p:txBody>
      </p:sp>
      <p:pic>
        <p:nvPicPr>
          <p:cNvPr id="5" name="Picture 4">
            <a:extLst>
              <a:ext uri="{FF2B5EF4-FFF2-40B4-BE49-F238E27FC236}">
                <a16:creationId xmlns:a16="http://schemas.microsoft.com/office/drawing/2014/main" id="{726781F6-0B77-8671-ED0F-A925C58EDA9A}"/>
              </a:ext>
            </a:extLst>
          </p:cNvPr>
          <p:cNvPicPr>
            <a:picLocks noChangeAspect="1"/>
          </p:cNvPicPr>
          <p:nvPr/>
        </p:nvPicPr>
        <p:blipFill>
          <a:blip r:embed="rId5"/>
          <a:srcRect l="514" r="10883"/>
          <a:stretch>
            <a:fillRect/>
          </a:stretch>
        </p:blipFill>
        <p:spPr>
          <a:xfrm>
            <a:off x="6538366" y="1383738"/>
            <a:ext cx="4134631" cy="3632493"/>
          </a:xfrm>
          <a:prstGeom prst="rect">
            <a:avLst/>
          </a:prstGeom>
        </p:spPr>
      </p:pic>
      <p:sp>
        <p:nvSpPr>
          <p:cNvPr id="6" name="TextBox 5">
            <a:extLst>
              <a:ext uri="{FF2B5EF4-FFF2-40B4-BE49-F238E27FC236}">
                <a16:creationId xmlns:a16="http://schemas.microsoft.com/office/drawing/2014/main" id="{4963B58D-09FF-6DA9-7FBA-D3D2C9AEC1E0}"/>
              </a:ext>
            </a:extLst>
          </p:cNvPr>
          <p:cNvSpPr txBox="1"/>
          <p:nvPr/>
        </p:nvSpPr>
        <p:spPr>
          <a:xfrm>
            <a:off x="6730584" y="5016231"/>
            <a:ext cx="4360680" cy="369332"/>
          </a:xfrm>
          <a:prstGeom prst="rect">
            <a:avLst/>
          </a:prstGeom>
          <a:noFill/>
        </p:spPr>
        <p:txBody>
          <a:bodyPr wrap="square" rtlCol="0">
            <a:spAutoFit/>
          </a:bodyPr>
          <a:lstStyle/>
          <a:p>
            <a:pPr algn="ctr"/>
            <a:r>
              <a:rPr lang="en-US"/>
              <a:t>Source: (Mayo Clinic, 2025)</a:t>
            </a:r>
          </a:p>
        </p:txBody>
      </p:sp>
      <p:pic>
        <p:nvPicPr>
          <p:cNvPr id="7" name="Recorded Sound">
            <a:hlinkClick r:id="" action="ppaction://media"/>
            <a:extLst>
              <a:ext uri="{FF2B5EF4-FFF2-40B4-BE49-F238E27FC236}">
                <a16:creationId xmlns:a16="http://schemas.microsoft.com/office/drawing/2014/main" id="{C4677F28-698A-261D-C07A-E96B590C2FC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325805" y="1383738"/>
            <a:ext cx="406400" cy="406400"/>
          </a:xfrm>
          <a:prstGeom prst="rect">
            <a:avLst/>
          </a:prstGeom>
        </p:spPr>
      </p:pic>
    </p:spTree>
    <p:extLst>
      <p:ext uri="{BB962C8B-B14F-4D97-AF65-F5344CB8AC3E}">
        <p14:creationId xmlns:p14="http://schemas.microsoft.com/office/powerpoint/2010/main" val="3179818009"/>
      </p:ext>
    </p:extLst>
  </p:cSld>
  <p:clrMapOvr>
    <a:masterClrMapping/>
  </p:clrMapOvr>
  <mc:AlternateContent xmlns:mc="http://schemas.openxmlformats.org/markup-compatibility/2006" xmlns:p14="http://schemas.microsoft.com/office/powerpoint/2010/main">
    <mc:Choice Requires="p14">
      <p:transition spd="slow" p14:dur="2000" advTm="40881"/>
    </mc:Choice>
    <mc:Fallback xmlns="">
      <p:transition spd="slow" advTm="40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88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F2CCA96-C54F-B3E8-5E77-58C9EAF4E61F}"/>
              </a:ext>
            </a:extLst>
          </p:cNvPr>
          <p:cNvSpPr>
            <a:spLocks noGrp="1"/>
          </p:cNvSpPr>
          <p:nvPr>
            <p:ph type="title"/>
          </p:nvPr>
        </p:nvSpPr>
        <p:spPr>
          <a:xfrm>
            <a:off x="1137034" y="609597"/>
            <a:ext cx="9392421" cy="1330841"/>
          </a:xfrm>
        </p:spPr>
        <p:txBody>
          <a:bodyPr>
            <a:normAutofit/>
          </a:bodyPr>
          <a:lstStyle/>
          <a:p>
            <a:r>
              <a:rPr lang="en-US" b="1" i="1" u="sng"/>
              <a:t>Anatomy of Liver</a:t>
            </a:r>
            <a:br>
              <a:rPr lang="en-US"/>
            </a:br>
            <a:endParaRPr lang="en-US"/>
          </a:p>
        </p:txBody>
      </p:sp>
      <p:sp>
        <p:nvSpPr>
          <p:cNvPr id="3" name="Content Placeholder 2">
            <a:extLst>
              <a:ext uri="{FF2B5EF4-FFF2-40B4-BE49-F238E27FC236}">
                <a16:creationId xmlns:a16="http://schemas.microsoft.com/office/drawing/2014/main" id="{040371BD-FC29-3F2F-1B57-E3AAE7E0E041}"/>
              </a:ext>
            </a:extLst>
          </p:cNvPr>
          <p:cNvSpPr>
            <a:spLocks noGrp="1"/>
          </p:cNvSpPr>
          <p:nvPr>
            <p:ph idx="1"/>
          </p:nvPr>
        </p:nvSpPr>
        <p:spPr>
          <a:xfrm>
            <a:off x="1137034" y="2198362"/>
            <a:ext cx="4958966" cy="3917773"/>
          </a:xfrm>
        </p:spPr>
        <p:txBody>
          <a:bodyPr>
            <a:normAutofit/>
          </a:bodyPr>
          <a:lstStyle/>
          <a:p>
            <a:pPr lvl="0"/>
            <a:r>
              <a:rPr lang="en-US" sz="2000"/>
              <a:t>The liver is placed inferior to the diaphragm, and it covers the majority of the right upper quadrant of the abdomen. </a:t>
            </a:r>
          </a:p>
          <a:p>
            <a:pPr lvl="0"/>
            <a:r>
              <a:rPr lang="en-US" sz="2000"/>
              <a:t>The liver consists of four lobes: right, left, Quadrate and caudate. </a:t>
            </a:r>
          </a:p>
          <a:p>
            <a:pPr lvl="0"/>
            <a:r>
              <a:rPr lang="en-US" sz="2000"/>
              <a:t>The quadrate lobe is placed at the inferior surface of the right lobe (Vernon et al., 2018). </a:t>
            </a:r>
          </a:p>
          <a:p>
            <a:pPr lvl="0"/>
            <a:r>
              <a:rPr lang="en-US" sz="2000"/>
              <a:t>The caudate is located between the right and left lobes of the liver. </a:t>
            </a:r>
          </a:p>
          <a:p>
            <a:endParaRPr lang="en-US" sz="2000"/>
          </a:p>
        </p:txBody>
      </p:sp>
      <p:pic>
        <p:nvPicPr>
          <p:cNvPr id="5" name="Picture 4" descr="A diagram of the internal organs&#10;&#10;AI-generated content may be incorrect.">
            <a:extLst>
              <a:ext uri="{FF2B5EF4-FFF2-40B4-BE49-F238E27FC236}">
                <a16:creationId xmlns:a16="http://schemas.microsoft.com/office/drawing/2014/main" id="{E402F674-E3F3-1EC7-C5C9-F995E881F8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9367" y="2931587"/>
            <a:ext cx="4788505" cy="2262568"/>
          </a:xfrm>
          <a:prstGeom prst="rect">
            <a:avLst/>
          </a:prstGeom>
        </p:spPr>
      </p:pic>
      <p:sp>
        <p:nvSpPr>
          <p:cNvPr id="20" name="Freeform: Shape 19">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8199A8E7-34A2-C4E6-A242-38B4143A271E}"/>
              </a:ext>
            </a:extLst>
          </p:cNvPr>
          <p:cNvSpPr txBox="1"/>
          <p:nvPr/>
        </p:nvSpPr>
        <p:spPr>
          <a:xfrm>
            <a:off x="6970426" y="5621311"/>
            <a:ext cx="4537446" cy="369332"/>
          </a:xfrm>
          <a:prstGeom prst="rect">
            <a:avLst/>
          </a:prstGeom>
          <a:noFill/>
        </p:spPr>
        <p:txBody>
          <a:bodyPr wrap="square" rtlCol="0">
            <a:spAutoFit/>
          </a:bodyPr>
          <a:lstStyle/>
          <a:p>
            <a:pPr algn="ctr"/>
            <a:r>
              <a:rPr lang="en-US"/>
              <a:t>Source: (Britannica, 2025)</a:t>
            </a:r>
          </a:p>
        </p:txBody>
      </p:sp>
      <p:pic>
        <p:nvPicPr>
          <p:cNvPr id="7" name="Recorded Sound">
            <a:hlinkClick r:id="" action="ppaction://media"/>
            <a:extLst>
              <a:ext uri="{FF2B5EF4-FFF2-40B4-BE49-F238E27FC236}">
                <a16:creationId xmlns:a16="http://schemas.microsoft.com/office/drawing/2014/main" id="{266B2589-7E81-1F0D-04FA-45AB4AD0DB2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76688" y="825074"/>
            <a:ext cx="406400" cy="406400"/>
          </a:xfrm>
          <a:prstGeom prst="rect">
            <a:avLst/>
          </a:prstGeom>
        </p:spPr>
      </p:pic>
    </p:spTree>
    <p:extLst>
      <p:ext uri="{BB962C8B-B14F-4D97-AF65-F5344CB8AC3E}">
        <p14:creationId xmlns:p14="http://schemas.microsoft.com/office/powerpoint/2010/main" val="2399645238"/>
      </p:ext>
    </p:extLst>
  </p:cSld>
  <p:clrMapOvr>
    <a:masterClrMapping/>
  </p:clrMapOvr>
  <mc:AlternateContent xmlns:mc="http://schemas.openxmlformats.org/markup-compatibility/2006" xmlns:p14="http://schemas.microsoft.com/office/powerpoint/2010/main">
    <mc:Choice Requires="p14">
      <p:transition spd="slow" p14:dur="2000" advTm="41142"/>
    </mc:Choice>
    <mc:Fallback xmlns="">
      <p:transition spd="slow" advTm="41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14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F93ABD-908F-9F14-6FEE-A9CEA5784735}"/>
              </a:ext>
            </a:extLst>
          </p:cNvPr>
          <p:cNvSpPr>
            <a:spLocks noGrp="1"/>
          </p:cNvSpPr>
          <p:nvPr>
            <p:ph type="title"/>
          </p:nvPr>
        </p:nvSpPr>
        <p:spPr>
          <a:xfrm>
            <a:off x="1137034" y="609600"/>
            <a:ext cx="4784796" cy="1330840"/>
          </a:xfrm>
        </p:spPr>
        <p:txBody>
          <a:bodyPr>
            <a:normAutofit/>
          </a:bodyPr>
          <a:lstStyle/>
          <a:p>
            <a:r>
              <a:rPr lang="en-US" b="1" i="1" u="sng"/>
              <a:t>Physiology of Liver</a:t>
            </a:r>
            <a:endParaRPr lang="en-US"/>
          </a:p>
        </p:txBody>
      </p:sp>
      <p:sp>
        <p:nvSpPr>
          <p:cNvPr id="3" name="Content Placeholder 2">
            <a:extLst>
              <a:ext uri="{FF2B5EF4-FFF2-40B4-BE49-F238E27FC236}">
                <a16:creationId xmlns:a16="http://schemas.microsoft.com/office/drawing/2014/main" id="{76F0FC7A-1BC5-3EF8-E3B5-0FCA5E48287E}"/>
              </a:ext>
            </a:extLst>
          </p:cNvPr>
          <p:cNvSpPr>
            <a:spLocks noGrp="1"/>
          </p:cNvSpPr>
          <p:nvPr>
            <p:ph idx="1"/>
          </p:nvPr>
        </p:nvSpPr>
        <p:spPr>
          <a:xfrm>
            <a:off x="625642" y="2129590"/>
            <a:ext cx="4969042" cy="4379494"/>
          </a:xfrm>
        </p:spPr>
        <p:txBody>
          <a:bodyPr>
            <a:normAutofit/>
          </a:bodyPr>
          <a:lstStyle/>
          <a:p>
            <a:pPr lvl="0"/>
            <a:r>
              <a:rPr lang="en-US" sz="2000"/>
              <a:t>Important organ of the human body</a:t>
            </a:r>
          </a:p>
          <a:p>
            <a:pPr lvl="0"/>
            <a:r>
              <a:rPr lang="en-US" sz="2000"/>
              <a:t>Performs a wide range of functions that support immunity, detoxification, metabolism, vitamin storage and other functions. </a:t>
            </a:r>
          </a:p>
          <a:p>
            <a:pPr lvl="0"/>
            <a:r>
              <a:rPr lang="en-US" sz="2000"/>
              <a:t>Lobule is the functional unit of the liver (</a:t>
            </a:r>
            <a:r>
              <a:rPr lang="en-US" sz="2000" err="1"/>
              <a:t>Kalra</a:t>
            </a:r>
            <a:r>
              <a:rPr lang="en-US" sz="2000"/>
              <a:t> et al., 2023). </a:t>
            </a:r>
          </a:p>
          <a:p>
            <a:pPr lvl="0"/>
            <a:r>
              <a:rPr lang="en-US" sz="2000"/>
              <a:t>Responsible for the dual blood supply in the body from the hepatic artery and portal vein. </a:t>
            </a:r>
          </a:p>
          <a:p>
            <a:pPr marL="0" indent="0">
              <a:buNone/>
            </a:pPr>
            <a:endParaRPr lang="en-US" sz="2000"/>
          </a:p>
        </p:txBody>
      </p:sp>
      <p:pic>
        <p:nvPicPr>
          <p:cNvPr id="5" name="Picture 4" descr="A diagram of the human body&#10;&#10;AI-generated content may be incorrect.">
            <a:extLst>
              <a:ext uri="{FF2B5EF4-FFF2-40B4-BE49-F238E27FC236}">
                <a16:creationId xmlns:a16="http://schemas.microsoft.com/office/drawing/2014/main" id="{FA3B8E68-3680-4632-A391-163264D2E1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80610" y="1379230"/>
            <a:ext cx="4737650" cy="4121755"/>
          </a:xfrm>
          <a:prstGeom prst="rect">
            <a:avLst/>
          </a:prstGeom>
        </p:spPr>
      </p:pic>
      <p:sp>
        <p:nvSpPr>
          <p:cNvPr id="6" name="TextBox 5">
            <a:extLst>
              <a:ext uri="{FF2B5EF4-FFF2-40B4-BE49-F238E27FC236}">
                <a16:creationId xmlns:a16="http://schemas.microsoft.com/office/drawing/2014/main" id="{C760DCCD-73BD-0AEF-0C19-CF8FC70883E9}"/>
              </a:ext>
            </a:extLst>
          </p:cNvPr>
          <p:cNvSpPr txBox="1"/>
          <p:nvPr/>
        </p:nvSpPr>
        <p:spPr>
          <a:xfrm>
            <a:off x="6741994" y="5336498"/>
            <a:ext cx="4935344" cy="646331"/>
          </a:xfrm>
          <a:prstGeom prst="rect">
            <a:avLst/>
          </a:prstGeom>
          <a:noFill/>
        </p:spPr>
        <p:txBody>
          <a:bodyPr wrap="square" rtlCol="0">
            <a:spAutoFit/>
          </a:bodyPr>
          <a:lstStyle/>
          <a:p>
            <a:pPr algn="ctr"/>
            <a:r>
              <a:rPr lang="en-US"/>
              <a:t>Source: (Johns Hopkins Medicine, 2025)</a:t>
            </a:r>
          </a:p>
        </p:txBody>
      </p:sp>
      <p:pic>
        <p:nvPicPr>
          <p:cNvPr id="4" name="Recorded Sound">
            <a:hlinkClick r:id="" action="ppaction://media"/>
            <a:extLst>
              <a:ext uri="{FF2B5EF4-FFF2-40B4-BE49-F238E27FC236}">
                <a16:creationId xmlns:a16="http://schemas.microsoft.com/office/drawing/2014/main" id="{B65F0A48-B310-F050-90C6-3CDBCB87EF7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751369" y="1505298"/>
            <a:ext cx="406400" cy="406400"/>
          </a:xfrm>
          <a:prstGeom prst="rect">
            <a:avLst/>
          </a:prstGeom>
        </p:spPr>
      </p:pic>
    </p:spTree>
    <p:extLst>
      <p:ext uri="{BB962C8B-B14F-4D97-AF65-F5344CB8AC3E}">
        <p14:creationId xmlns:p14="http://schemas.microsoft.com/office/powerpoint/2010/main" val="482568683"/>
      </p:ext>
    </p:extLst>
  </p:cSld>
  <p:clrMapOvr>
    <a:masterClrMapping/>
  </p:clrMapOvr>
  <mc:AlternateContent xmlns:mc="http://schemas.openxmlformats.org/markup-compatibility/2006" xmlns:p14="http://schemas.microsoft.com/office/powerpoint/2010/main">
    <mc:Choice Requires="p14">
      <p:transition spd="slow" p14:dur="2000" advTm="60251"/>
    </mc:Choice>
    <mc:Fallback xmlns="">
      <p:transition spd="slow" advTm="602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25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DCF1B8-F8A7-98FD-35BB-897D86CF07EB}"/>
              </a:ext>
            </a:extLst>
          </p:cNvPr>
          <p:cNvSpPr>
            <a:spLocks noGrp="1"/>
          </p:cNvSpPr>
          <p:nvPr>
            <p:ph type="title"/>
          </p:nvPr>
        </p:nvSpPr>
        <p:spPr>
          <a:xfrm>
            <a:off x="572493" y="238539"/>
            <a:ext cx="11018520" cy="1434415"/>
          </a:xfrm>
        </p:spPr>
        <p:txBody>
          <a:bodyPr anchor="b">
            <a:normAutofit/>
          </a:bodyPr>
          <a:lstStyle/>
          <a:p>
            <a:r>
              <a:rPr lang="en-US" sz="5400" b="1" i="1" u="sng"/>
              <a:t>Impact of Liver Cancer</a:t>
            </a:r>
            <a:endParaRPr lang="en-US" sz="5400"/>
          </a:p>
        </p:txBody>
      </p:sp>
      <p:sp>
        <p:nvSpPr>
          <p:cNvPr id="4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D9F50C-3E25-43A7-FBD9-3651F9299F63}"/>
              </a:ext>
            </a:extLst>
          </p:cNvPr>
          <p:cNvSpPr>
            <a:spLocks noGrp="1"/>
          </p:cNvSpPr>
          <p:nvPr>
            <p:ph idx="1"/>
          </p:nvPr>
        </p:nvSpPr>
        <p:spPr>
          <a:xfrm>
            <a:off x="572493" y="2071316"/>
            <a:ext cx="6713552" cy="4119172"/>
          </a:xfrm>
        </p:spPr>
        <p:txBody>
          <a:bodyPr anchor="t">
            <a:normAutofit/>
          </a:bodyPr>
          <a:lstStyle/>
          <a:p>
            <a:pPr lvl="0"/>
            <a:r>
              <a:rPr lang="en-US" sz="2200"/>
              <a:t>Liver cancer occurs when the cells of the liver start to mutate in their DNA. </a:t>
            </a:r>
          </a:p>
          <a:p>
            <a:pPr lvl="0"/>
            <a:r>
              <a:rPr lang="en-US" sz="2200"/>
              <a:t>The cells begin to grow uncontrollably and ultimately form a tumour. </a:t>
            </a:r>
          </a:p>
          <a:p>
            <a:pPr lvl="0"/>
            <a:r>
              <a:rPr lang="en-US" sz="2200"/>
              <a:t>Sometimes the cause of liver cancer is known, but sometimes the cause is not clear in most people (Cleveland Clinic, 2025). </a:t>
            </a:r>
          </a:p>
          <a:p>
            <a:pPr lvl="0"/>
            <a:r>
              <a:rPr lang="en-US" sz="2200"/>
              <a:t>The common symptoms for both primary and secondary liver cancer are loss of weight and appetite, pain and swelling in the upper abdomen, nausea and vomiting, weakness and white, chalky stools (Mayo Clinic, 2025). </a:t>
            </a:r>
          </a:p>
          <a:p>
            <a:endParaRPr lang="en-US" sz="2200"/>
          </a:p>
        </p:txBody>
      </p:sp>
      <p:pic>
        <p:nvPicPr>
          <p:cNvPr id="4" name="Picture 3">
            <a:extLst>
              <a:ext uri="{FF2B5EF4-FFF2-40B4-BE49-F238E27FC236}">
                <a16:creationId xmlns:a16="http://schemas.microsoft.com/office/drawing/2014/main" id="{58F5B8F2-E598-7266-5326-BBF8F778E41A}"/>
              </a:ext>
            </a:extLst>
          </p:cNvPr>
          <p:cNvPicPr>
            <a:picLocks noChangeAspect="1"/>
          </p:cNvPicPr>
          <p:nvPr/>
        </p:nvPicPr>
        <p:blipFill>
          <a:blip r:embed="rId5"/>
          <a:srcRect l="3685" r="14052" b="-1"/>
          <a:stretch>
            <a:fillRect/>
          </a:stretch>
        </p:blipFill>
        <p:spPr>
          <a:xfrm>
            <a:off x="7604229" y="2203782"/>
            <a:ext cx="3941064" cy="4096512"/>
          </a:xfrm>
          <a:prstGeom prst="rect">
            <a:avLst/>
          </a:prstGeom>
        </p:spPr>
      </p:pic>
      <p:sp>
        <p:nvSpPr>
          <p:cNvPr id="6" name="TextBox 5">
            <a:extLst>
              <a:ext uri="{FF2B5EF4-FFF2-40B4-BE49-F238E27FC236}">
                <a16:creationId xmlns:a16="http://schemas.microsoft.com/office/drawing/2014/main" id="{071920C9-E942-DF11-BE23-75B318B07C5F}"/>
              </a:ext>
            </a:extLst>
          </p:cNvPr>
          <p:cNvSpPr txBox="1"/>
          <p:nvPr/>
        </p:nvSpPr>
        <p:spPr>
          <a:xfrm>
            <a:off x="6419538" y="6005822"/>
            <a:ext cx="6093500" cy="369332"/>
          </a:xfrm>
          <a:prstGeom prst="rect">
            <a:avLst/>
          </a:prstGeom>
          <a:noFill/>
        </p:spPr>
        <p:txBody>
          <a:bodyPr wrap="square">
            <a:spAutoFit/>
          </a:bodyPr>
          <a:lstStyle/>
          <a:p>
            <a:pPr algn="ctr"/>
            <a:r>
              <a:rPr lang="en-US"/>
              <a:t>Source: (Mayo Clinic, 2025)</a:t>
            </a:r>
          </a:p>
        </p:txBody>
      </p:sp>
      <p:pic>
        <p:nvPicPr>
          <p:cNvPr id="5" name="Recorded Sound">
            <a:hlinkClick r:id="" action="ppaction://media"/>
            <a:extLst>
              <a:ext uri="{FF2B5EF4-FFF2-40B4-BE49-F238E27FC236}">
                <a16:creationId xmlns:a16="http://schemas.microsoft.com/office/drawing/2014/main" id="{473FCB97-C0C6-90A0-7BAD-30FD6F05892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01029" y="1067649"/>
            <a:ext cx="406400" cy="406400"/>
          </a:xfrm>
          <a:prstGeom prst="rect">
            <a:avLst/>
          </a:prstGeom>
        </p:spPr>
      </p:pic>
    </p:spTree>
    <p:extLst>
      <p:ext uri="{BB962C8B-B14F-4D97-AF65-F5344CB8AC3E}">
        <p14:creationId xmlns:p14="http://schemas.microsoft.com/office/powerpoint/2010/main" val="1604165469"/>
      </p:ext>
    </p:extLst>
  </p:cSld>
  <p:clrMapOvr>
    <a:masterClrMapping/>
  </p:clrMapOvr>
  <mc:AlternateContent xmlns:mc="http://schemas.openxmlformats.org/markup-compatibility/2006" xmlns:p14="http://schemas.microsoft.com/office/powerpoint/2010/main">
    <mc:Choice Requires="p14">
      <p:transition spd="slow" p14:dur="2000" advTm="51240"/>
    </mc:Choice>
    <mc:Fallback xmlns="">
      <p:transition spd="slow" advTm="51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24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195EA9-9756-99CC-9DFF-B0F986D94559}"/>
              </a:ext>
            </a:extLst>
          </p:cNvPr>
          <p:cNvSpPr>
            <a:spLocks noGrp="1"/>
          </p:cNvSpPr>
          <p:nvPr>
            <p:ph type="title"/>
          </p:nvPr>
        </p:nvSpPr>
        <p:spPr>
          <a:xfrm>
            <a:off x="572493" y="238539"/>
            <a:ext cx="11047013" cy="1434415"/>
          </a:xfrm>
        </p:spPr>
        <p:txBody>
          <a:bodyPr anchor="b">
            <a:normAutofit/>
          </a:bodyPr>
          <a:lstStyle/>
          <a:p>
            <a:r>
              <a:rPr lang="en-US" sz="5400" b="1" i="1" u="sng"/>
              <a:t>Primary Liver Cancer</a:t>
            </a:r>
            <a:endParaRPr lang="en-US" sz="5400"/>
          </a:p>
        </p:txBody>
      </p:sp>
      <p:sp>
        <p:nvSpPr>
          <p:cNvPr id="12"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iver and liver cancer&#10;&#10;AI-generated content may be incorrect.">
            <a:extLst>
              <a:ext uri="{FF2B5EF4-FFF2-40B4-BE49-F238E27FC236}">
                <a16:creationId xmlns:a16="http://schemas.microsoft.com/office/drawing/2014/main" id="{D67918C4-28E6-90B9-96C0-3643DC4788A8}"/>
              </a:ext>
            </a:extLst>
          </p:cNvPr>
          <p:cNvPicPr>
            <a:picLocks noChangeAspect="1"/>
          </p:cNvPicPr>
          <p:nvPr/>
        </p:nvPicPr>
        <p:blipFill>
          <a:blip r:embed="rId5"/>
          <a:srcRect r="6280" b="2"/>
          <a:stretch>
            <a:fillRect/>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a:extLst>
              <a:ext uri="{FF2B5EF4-FFF2-40B4-BE49-F238E27FC236}">
                <a16:creationId xmlns:a16="http://schemas.microsoft.com/office/drawing/2014/main" id="{A83D80B0-48B1-01BD-8127-701F37B84889}"/>
              </a:ext>
            </a:extLst>
          </p:cNvPr>
          <p:cNvSpPr>
            <a:spLocks noGrp="1"/>
          </p:cNvSpPr>
          <p:nvPr>
            <p:ph idx="1"/>
          </p:nvPr>
        </p:nvSpPr>
        <p:spPr>
          <a:xfrm>
            <a:off x="4905955" y="2071316"/>
            <a:ext cx="6713552" cy="4114800"/>
          </a:xfrm>
        </p:spPr>
        <p:txBody>
          <a:bodyPr anchor="t">
            <a:normAutofit/>
          </a:bodyPr>
          <a:lstStyle/>
          <a:p>
            <a:pPr lvl="0"/>
            <a:r>
              <a:rPr lang="en-US" sz="2200"/>
              <a:t>Caused directly in the liver. </a:t>
            </a:r>
          </a:p>
          <a:p>
            <a:pPr lvl="0"/>
            <a:r>
              <a:rPr lang="en-US" sz="2200"/>
              <a:t>Occurs in the tissues of the liver. </a:t>
            </a:r>
          </a:p>
          <a:p>
            <a:pPr lvl="0"/>
            <a:r>
              <a:rPr lang="en-US" sz="2200"/>
              <a:t>hepatocellular carcinoma- it is the most common type of liver cancer and occurs in the tissues of the liver. </a:t>
            </a:r>
          </a:p>
          <a:p>
            <a:pPr lvl="0"/>
            <a:r>
              <a:rPr lang="en-US" sz="2200"/>
              <a:t>Cholangiocarcinoma- it is a rare type of cancer that occurs in the bile duct of the liver (UPMC, 2025). </a:t>
            </a:r>
          </a:p>
          <a:p>
            <a:pPr marL="0" indent="0">
              <a:buNone/>
            </a:pPr>
            <a:endParaRPr lang="en-US" sz="2200"/>
          </a:p>
        </p:txBody>
      </p:sp>
      <p:sp>
        <p:nvSpPr>
          <p:cNvPr id="6" name="TextBox 5">
            <a:extLst>
              <a:ext uri="{FF2B5EF4-FFF2-40B4-BE49-F238E27FC236}">
                <a16:creationId xmlns:a16="http://schemas.microsoft.com/office/drawing/2014/main" id="{3D6C4AA7-FF07-FBBC-4239-E0E63B892203}"/>
              </a:ext>
            </a:extLst>
          </p:cNvPr>
          <p:cNvSpPr txBox="1"/>
          <p:nvPr/>
        </p:nvSpPr>
        <p:spPr>
          <a:xfrm>
            <a:off x="572492" y="6186116"/>
            <a:ext cx="4333463" cy="369332"/>
          </a:xfrm>
          <a:prstGeom prst="rect">
            <a:avLst/>
          </a:prstGeom>
          <a:noFill/>
        </p:spPr>
        <p:txBody>
          <a:bodyPr wrap="square" rtlCol="0">
            <a:spAutoFit/>
          </a:bodyPr>
          <a:lstStyle/>
          <a:p>
            <a:pPr algn="ctr"/>
            <a:r>
              <a:rPr lang="en-US"/>
              <a:t>Source: (Cleveland Clinic, 2025b)</a:t>
            </a:r>
          </a:p>
        </p:txBody>
      </p:sp>
      <p:pic>
        <p:nvPicPr>
          <p:cNvPr id="4" name="Recorded Sound">
            <a:hlinkClick r:id="" action="ppaction://media"/>
            <a:extLst>
              <a:ext uri="{FF2B5EF4-FFF2-40B4-BE49-F238E27FC236}">
                <a16:creationId xmlns:a16="http://schemas.microsoft.com/office/drawing/2014/main" id="{692C6AFE-D6C9-5D4B-35BA-9D7F997152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948714" y="1075990"/>
            <a:ext cx="406400" cy="406400"/>
          </a:xfrm>
          <a:prstGeom prst="rect">
            <a:avLst/>
          </a:prstGeom>
        </p:spPr>
      </p:pic>
    </p:spTree>
    <p:extLst>
      <p:ext uri="{BB962C8B-B14F-4D97-AF65-F5344CB8AC3E}">
        <p14:creationId xmlns:p14="http://schemas.microsoft.com/office/powerpoint/2010/main" val="2954948059"/>
      </p:ext>
    </p:extLst>
  </p:cSld>
  <p:clrMapOvr>
    <a:masterClrMapping/>
  </p:clrMapOvr>
  <mc:AlternateContent xmlns:mc="http://schemas.openxmlformats.org/markup-compatibility/2006" xmlns:p14="http://schemas.microsoft.com/office/powerpoint/2010/main">
    <mc:Choice Requires="p14">
      <p:transition spd="slow" p14:dur="2000" advTm="49314"/>
    </mc:Choice>
    <mc:Fallback xmlns="">
      <p:transition spd="slow" advTm="493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31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AAED3D-4D89-9C0C-4F12-C13E38BE4D26}"/>
              </a:ext>
            </a:extLst>
          </p:cNvPr>
          <p:cNvSpPr>
            <a:spLocks noGrp="1"/>
          </p:cNvSpPr>
          <p:nvPr>
            <p:ph type="title"/>
          </p:nvPr>
        </p:nvSpPr>
        <p:spPr>
          <a:xfrm>
            <a:off x="5255260" y="1188637"/>
            <a:ext cx="5852711" cy="1597228"/>
          </a:xfrm>
        </p:spPr>
        <p:txBody>
          <a:bodyPr>
            <a:normAutofit/>
          </a:bodyPr>
          <a:lstStyle/>
          <a:p>
            <a:r>
              <a:rPr lang="en-US" sz="5100" b="1" i="1" u="sng"/>
              <a:t>Secondary Liver Cancer</a:t>
            </a:r>
            <a:endParaRPr lang="en-US" sz="5100"/>
          </a:p>
        </p:txBody>
      </p:sp>
      <p:pic>
        <p:nvPicPr>
          <p:cNvPr id="5" name="Picture 4" descr="A diagram of cancer cells&#10;&#10;AI-generated content may be incorrect.">
            <a:extLst>
              <a:ext uri="{FF2B5EF4-FFF2-40B4-BE49-F238E27FC236}">
                <a16:creationId xmlns:a16="http://schemas.microsoft.com/office/drawing/2014/main" id="{A393728D-4E4A-2A23-472A-0200B13DAD19}"/>
              </a:ext>
            </a:extLst>
          </p:cNvPr>
          <p:cNvPicPr>
            <a:picLocks noChangeAspect="1"/>
          </p:cNvPicPr>
          <p:nvPr/>
        </p:nvPicPr>
        <p:blipFill>
          <a:blip r:embed="rId5"/>
          <a:stretch>
            <a:fillRect/>
          </a:stretch>
        </p:blipFill>
        <p:spPr>
          <a:xfrm>
            <a:off x="1123357" y="1864536"/>
            <a:ext cx="3533985" cy="3206089"/>
          </a:xfrm>
          <a:prstGeom prst="rect">
            <a:avLst/>
          </a:prstGeom>
        </p:spPr>
      </p:pic>
      <p:sp>
        <p:nvSpPr>
          <p:cNvPr id="3" name="Content Placeholder 2">
            <a:extLst>
              <a:ext uri="{FF2B5EF4-FFF2-40B4-BE49-F238E27FC236}">
                <a16:creationId xmlns:a16="http://schemas.microsoft.com/office/drawing/2014/main" id="{C7C69F45-6391-F88F-5133-858C79330F72}"/>
              </a:ext>
            </a:extLst>
          </p:cNvPr>
          <p:cNvSpPr>
            <a:spLocks noGrp="1"/>
          </p:cNvSpPr>
          <p:nvPr>
            <p:ph idx="1"/>
          </p:nvPr>
        </p:nvSpPr>
        <p:spPr>
          <a:xfrm>
            <a:off x="5255260" y="2998278"/>
            <a:ext cx="4428236" cy="2728198"/>
          </a:xfrm>
        </p:spPr>
        <p:txBody>
          <a:bodyPr anchor="t">
            <a:normAutofit/>
          </a:bodyPr>
          <a:lstStyle/>
          <a:p>
            <a:pPr lvl="0"/>
            <a:r>
              <a:rPr lang="en-US" sz="1900"/>
              <a:t>Also known as Metastatic Liver Cancer</a:t>
            </a:r>
          </a:p>
          <a:p>
            <a:pPr lvl="0"/>
            <a:r>
              <a:rPr lang="en-US" sz="1900"/>
              <a:t>This liver cancer occurs when cancerous cells spread from other organs of the body to the liver (UPMC, 2025).  </a:t>
            </a:r>
          </a:p>
          <a:p>
            <a:pPr lvl="0"/>
            <a:r>
              <a:rPr lang="en-US" sz="1900"/>
              <a:t>Gastrointestinal, colorectal and melanoma are the most common liver metastatic cancers. </a:t>
            </a:r>
          </a:p>
          <a:p>
            <a:pPr marL="0" indent="0">
              <a:buNone/>
            </a:pPr>
            <a:endParaRPr lang="en-US" sz="1900"/>
          </a:p>
        </p:txBody>
      </p:sp>
      <p:sp>
        <p:nvSpPr>
          <p:cNvPr id="6" name="TextBox 5">
            <a:extLst>
              <a:ext uri="{FF2B5EF4-FFF2-40B4-BE49-F238E27FC236}">
                <a16:creationId xmlns:a16="http://schemas.microsoft.com/office/drawing/2014/main" id="{A2145D58-191F-0366-7781-D3E9A659EE1B}"/>
              </a:ext>
            </a:extLst>
          </p:cNvPr>
          <p:cNvSpPr txBox="1"/>
          <p:nvPr/>
        </p:nvSpPr>
        <p:spPr>
          <a:xfrm>
            <a:off x="899410" y="5070625"/>
            <a:ext cx="3757932" cy="369332"/>
          </a:xfrm>
          <a:prstGeom prst="rect">
            <a:avLst/>
          </a:prstGeom>
          <a:noFill/>
        </p:spPr>
        <p:txBody>
          <a:bodyPr wrap="square" rtlCol="0">
            <a:spAutoFit/>
          </a:bodyPr>
          <a:lstStyle/>
          <a:p>
            <a:r>
              <a:rPr lang="en-US"/>
              <a:t>Source: (Cancer Research UK, 2023)</a:t>
            </a:r>
          </a:p>
        </p:txBody>
      </p:sp>
      <p:pic>
        <p:nvPicPr>
          <p:cNvPr id="4" name="Recorded Sound">
            <a:hlinkClick r:id="" action="ppaction://media"/>
            <a:extLst>
              <a:ext uri="{FF2B5EF4-FFF2-40B4-BE49-F238E27FC236}">
                <a16:creationId xmlns:a16="http://schemas.microsoft.com/office/drawing/2014/main" id="{5EB19DDA-5D57-2B97-3867-E9A4ADEE924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695684" y="2168235"/>
            <a:ext cx="406400" cy="406400"/>
          </a:xfrm>
          <a:prstGeom prst="rect">
            <a:avLst/>
          </a:prstGeom>
        </p:spPr>
      </p:pic>
    </p:spTree>
    <p:extLst>
      <p:ext uri="{BB962C8B-B14F-4D97-AF65-F5344CB8AC3E}">
        <p14:creationId xmlns:p14="http://schemas.microsoft.com/office/powerpoint/2010/main" val="2691194159"/>
      </p:ext>
    </p:extLst>
  </p:cSld>
  <p:clrMapOvr>
    <a:masterClrMapping/>
  </p:clrMapOvr>
  <mc:AlternateContent xmlns:mc="http://schemas.openxmlformats.org/markup-compatibility/2006" xmlns:p14="http://schemas.microsoft.com/office/powerpoint/2010/main">
    <mc:Choice Requires="p14">
      <p:transition spd="slow" p14:dur="2000" advTm="34312"/>
    </mc:Choice>
    <mc:Fallback xmlns="">
      <p:transition spd="slow" advTm="34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3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Triangle 27">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25B424-1C16-B240-E0C0-EAF5A31D90F4}"/>
              </a:ext>
            </a:extLst>
          </p:cNvPr>
          <p:cNvSpPr>
            <a:spLocks noGrp="1"/>
          </p:cNvSpPr>
          <p:nvPr>
            <p:ph type="title"/>
          </p:nvPr>
        </p:nvSpPr>
        <p:spPr>
          <a:xfrm>
            <a:off x="5255260" y="1188637"/>
            <a:ext cx="5852711" cy="1597228"/>
          </a:xfrm>
        </p:spPr>
        <p:txBody>
          <a:bodyPr>
            <a:normAutofit/>
          </a:bodyPr>
          <a:lstStyle/>
          <a:p>
            <a:r>
              <a:rPr lang="en-US" sz="5100" b="1" i="1" u="sng"/>
              <a:t>Patient Information</a:t>
            </a:r>
            <a:endParaRPr lang="en-US" sz="5100"/>
          </a:p>
        </p:txBody>
      </p:sp>
      <p:pic>
        <p:nvPicPr>
          <p:cNvPr id="5" name="Graphic 4" descr="Female Profile with solid fill">
            <a:extLst>
              <a:ext uri="{FF2B5EF4-FFF2-40B4-BE49-F238E27FC236}">
                <a16:creationId xmlns:a16="http://schemas.microsoft.com/office/drawing/2014/main" id="{8F4E91A1-1018-DE3B-0646-D62C25BC90B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3357" y="1700588"/>
            <a:ext cx="3533985" cy="3533985"/>
          </a:xfrm>
          <a:prstGeom prst="rect">
            <a:avLst/>
          </a:prstGeom>
        </p:spPr>
      </p:pic>
      <p:sp>
        <p:nvSpPr>
          <p:cNvPr id="3" name="Content Placeholder 2">
            <a:extLst>
              <a:ext uri="{FF2B5EF4-FFF2-40B4-BE49-F238E27FC236}">
                <a16:creationId xmlns:a16="http://schemas.microsoft.com/office/drawing/2014/main" id="{E932710C-06B9-94FD-5D33-F35AD518D6D4}"/>
              </a:ext>
            </a:extLst>
          </p:cNvPr>
          <p:cNvSpPr>
            <a:spLocks noGrp="1"/>
          </p:cNvSpPr>
          <p:nvPr>
            <p:ph idx="1"/>
          </p:nvPr>
        </p:nvSpPr>
        <p:spPr>
          <a:xfrm>
            <a:off x="5255260" y="2998278"/>
            <a:ext cx="4428236" cy="2728198"/>
          </a:xfrm>
        </p:spPr>
        <p:txBody>
          <a:bodyPr anchor="t">
            <a:normAutofit/>
          </a:bodyPr>
          <a:lstStyle/>
          <a:p>
            <a:pPr lvl="0"/>
            <a:r>
              <a:rPr lang="en-US" sz="1700"/>
              <a:t>Name- Marie Smith</a:t>
            </a:r>
          </a:p>
          <a:p>
            <a:pPr lvl="0"/>
            <a:r>
              <a:rPr lang="en-US" sz="1700"/>
              <a:t>Age 38</a:t>
            </a:r>
          </a:p>
          <a:p>
            <a:pPr lvl="0"/>
            <a:r>
              <a:rPr lang="en-US" sz="1700"/>
              <a:t>Gender- Female</a:t>
            </a:r>
          </a:p>
          <a:p>
            <a:pPr lvl="0"/>
            <a:r>
              <a:rPr lang="en-US" sz="1700"/>
              <a:t>Occupation- Support worker</a:t>
            </a:r>
          </a:p>
          <a:p>
            <a:pPr lvl="0"/>
            <a:r>
              <a:rPr lang="en-US" sz="1700"/>
              <a:t>Medical History- Pain and swelling in the upper abdomen, weakness, nausea, obesity and cirrhosis. Diagnosed with Hepatocellular carcinoma. </a:t>
            </a:r>
          </a:p>
          <a:p>
            <a:pPr marL="0" indent="0">
              <a:buNone/>
            </a:pPr>
            <a:endParaRPr lang="en-US" sz="1700"/>
          </a:p>
        </p:txBody>
      </p:sp>
      <p:pic>
        <p:nvPicPr>
          <p:cNvPr id="4" name="Recorded Sound">
            <a:hlinkClick r:id="" action="ppaction://media"/>
            <a:extLst>
              <a:ext uri="{FF2B5EF4-FFF2-40B4-BE49-F238E27FC236}">
                <a16:creationId xmlns:a16="http://schemas.microsoft.com/office/drawing/2014/main" id="{FF0F43B5-0A65-F431-207A-75210FF75A9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775215" y="2280241"/>
            <a:ext cx="406400" cy="406400"/>
          </a:xfrm>
          <a:prstGeom prst="rect">
            <a:avLst/>
          </a:prstGeom>
        </p:spPr>
      </p:pic>
    </p:spTree>
    <p:extLst>
      <p:ext uri="{BB962C8B-B14F-4D97-AF65-F5344CB8AC3E}">
        <p14:creationId xmlns:p14="http://schemas.microsoft.com/office/powerpoint/2010/main" val="3163097978"/>
      </p:ext>
    </p:extLst>
  </p:cSld>
  <p:clrMapOvr>
    <a:masterClrMapping/>
  </p:clrMapOvr>
  <mc:AlternateContent xmlns:mc="http://schemas.openxmlformats.org/markup-compatibility/2006" xmlns:p14="http://schemas.microsoft.com/office/powerpoint/2010/main">
    <mc:Choice Requires="p14">
      <p:transition spd="slow" p14:dur="2000" advTm="38997"/>
    </mc:Choice>
    <mc:Fallback xmlns="">
      <p:transition spd="slow" advTm="389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9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B06499-0EF1-A463-CF12-AC698051C56A}"/>
              </a:ext>
            </a:extLst>
          </p:cNvPr>
          <p:cNvSpPr>
            <a:spLocks noGrp="1"/>
          </p:cNvSpPr>
          <p:nvPr>
            <p:ph type="title"/>
          </p:nvPr>
        </p:nvSpPr>
        <p:spPr>
          <a:xfrm>
            <a:off x="1043631" y="809898"/>
            <a:ext cx="10173010" cy="1554480"/>
          </a:xfrm>
        </p:spPr>
        <p:txBody>
          <a:bodyPr anchor="ctr">
            <a:normAutofit/>
          </a:bodyPr>
          <a:lstStyle/>
          <a:p>
            <a:r>
              <a:rPr lang="en-US" sz="4800" b="1" i="1" u="sng"/>
              <a:t>Risk factor based on lifestyle</a:t>
            </a:r>
            <a:endParaRPr lang="en-US"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931531D-1D1D-5E31-C7D6-3B7A5017352B}"/>
              </a:ext>
            </a:extLst>
          </p:cNvPr>
          <p:cNvGraphicFramePr>
            <a:graphicFrameLocks noGrp="1"/>
          </p:cNvGraphicFramePr>
          <p:nvPr>
            <p:ph idx="1"/>
            <p:extLst>
              <p:ext uri="{D42A27DB-BD31-4B8C-83A1-F6EECF244321}">
                <p14:modId xmlns:p14="http://schemas.microsoft.com/office/powerpoint/2010/main" val="3559396922"/>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DFDB6633-5DB0-B103-0EF8-ACC41893223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000172" y="1970316"/>
            <a:ext cx="406400" cy="406400"/>
          </a:xfrm>
          <a:prstGeom prst="rect">
            <a:avLst/>
          </a:prstGeom>
        </p:spPr>
      </p:pic>
    </p:spTree>
    <p:extLst>
      <p:ext uri="{BB962C8B-B14F-4D97-AF65-F5344CB8AC3E}">
        <p14:creationId xmlns:p14="http://schemas.microsoft.com/office/powerpoint/2010/main" val="1144822570"/>
      </p:ext>
    </p:extLst>
  </p:cSld>
  <p:clrMapOvr>
    <a:masterClrMapping/>
  </p:clrMapOvr>
  <mc:AlternateContent xmlns:mc="http://schemas.openxmlformats.org/markup-compatibility/2006" xmlns:p14="http://schemas.microsoft.com/office/powerpoint/2010/main">
    <mc:Choice Requires="p14">
      <p:transition spd="slow" p14:dur="2000" advTm="43425"/>
    </mc:Choice>
    <mc:Fallback xmlns="">
      <p:transition spd="slow" advTm="43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42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623F37-A8C4-480F-BCB1-CF9E49F0C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EA3E6C2-0820-41EE-816A-5D9A9CB330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32712" cy="6857997"/>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882157-B3F2-3E8F-F290-D0D02031C611}"/>
              </a:ext>
            </a:extLst>
          </p:cNvPr>
          <p:cNvSpPr>
            <a:spLocks noGrp="1"/>
          </p:cNvSpPr>
          <p:nvPr>
            <p:ph type="title"/>
          </p:nvPr>
        </p:nvSpPr>
        <p:spPr>
          <a:xfrm>
            <a:off x="731521" y="1170431"/>
            <a:ext cx="4875904" cy="5138923"/>
          </a:xfrm>
        </p:spPr>
        <p:txBody>
          <a:bodyPr anchor="ctr">
            <a:normAutofit/>
          </a:bodyPr>
          <a:lstStyle/>
          <a:p>
            <a:r>
              <a:rPr lang="en-US" sz="5400" b="1" i="1" u="sng">
                <a:solidFill>
                  <a:schemeClr val="tx2"/>
                </a:solidFill>
              </a:rPr>
              <a:t>Risk factor based on disorder</a:t>
            </a:r>
            <a:endParaRPr lang="en-US" sz="5400">
              <a:solidFill>
                <a:schemeClr val="tx2"/>
              </a:solidFill>
            </a:endParaRPr>
          </a:p>
        </p:txBody>
      </p:sp>
      <p:cxnSp>
        <p:nvCxnSpPr>
          <p:cNvPr id="12" name="Straight Connector 11">
            <a:extLst>
              <a:ext uri="{FF2B5EF4-FFF2-40B4-BE49-F238E27FC236}">
                <a16:creationId xmlns:a16="http://schemas.microsoft.com/office/drawing/2014/main" id="{A2CF87F1-3B54-482D-A798-9F4A99449E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2568" y="246028"/>
            <a:ext cx="255495" cy="546559"/>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101B418-4C5F-FEB3-06C3-6FA5BB5B802B}"/>
              </a:ext>
            </a:extLst>
          </p:cNvPr>
          <p:cNvSpPr>
            <a:spLocks noGrp="1"/>
          </p:cNvSpPr>
          <p:nvPr>
            <p:ph idx="1"/>
          </p:nvPr>
        </p:nvSpPr>
        <p:spPr>
          <a:xfrm>
            <a:off x="6555441" y="1170432"/>
            <a:ext cx="5002187" cy="5138920"/>
          </a:xfrm>
        </p:spPr>
        <p:txBody>
          <a:bodyPr anchor="ctr">
            <a:normAutofit/>
          </a:bodyPr>
          <a:lstStyle/>
          <a:p>
            <a:pPr lvl="0"/>
            <a:r>
              <a:rPr lang="en-US" sz="1800">
                <a:solidFill>
                  <a:schemeClr val="tx2"/>
                </a:solidFill>
              </a:rPr>
              <a:t>Addicted to smoking and alcohol consumption. </a:t>
            </a:r>
          </a:p>
          <a:p>
            <a:pPr lvl="0"/>
            <a:r>
              <a:rPr lang="en-US" sz="1800">
                <a:solidFill>
                  <a:schemeClr val="tx2"/>
                </a:solidFill>
              </a:rPr>
              <a:t>Obesity or overweight</a:t>
            </a:r>
          </a:p>
          <a:p>
            <a:pPr lvl="0"/>
            <a:r>
              <a:rPr lang="en-US" sz="1800">
                <a:solidFill>
                  <a:schemeClr val="tx2"/>
                </a:solidFill>
              </a:rPr>
              <a:t>Cirrhosis, a disease in which healthy liver tissue is replaced by scar tissue (NIH, 2025). </a:t>
            </a:r>
          </a:p>
          <a:p>
            <a:pPr marL="0" indent="0">
              <a:buNone/>
            </a:pPr>
            <a:endParaRPr lang="en-US" sz="1800">
              <a:solidFill>
                <a:schemeClr val="tx2"/>
              </a:solidFill>
            </a:endParaRPr>
          </a:p>
        </p:txBody>
      </p:sp>
      <p:cxnSp>
        <p:nvCxnSpPr>
          <p:cNvPr id="14" name="Straight Connector 13">
            <a:extLst>
              <a:ext uri="{FF2B5EF4-FFF2-40B4-BE49-F238E27FC236}">
                <a16:creationId xmlns:a16="http://schemas.microsoft.com/office/drawing/2014/main" id="{C3994C9B-C550-4E20-89C5-83F12CB5A9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0441" y="6522756"/>
            <a:ext cx="10717187" cy="0"/>
          </a:xfrm>
          <a:prstGeom prst="line">
            <a:avLst/>
          </a:prstGeom>
          <a:ln w="12700" cap="sq">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B16AE491-4898-437E-9E32-86A2F19209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829917" y="6400800"/>
            <a:ext cx="338328" cy="240175"/>
            <a:chOff x="4089400" y="933450"/>
            <a:chExt cx="338328" cy="341938"/>
          </a:xfrm>
        </p:grpSpPr>
        <p:cxnSp>
          <p:nvCxnSpPr>
            <p:cNvPr id="17" name="Straight Connector 16">
              <a:extLst>
                <a:ext uri="{FF2B5EF4-FFF2-40B4-BE49-F238E27FC236}">
                  <a16:creationId xmlns:a16="http://schemas.microsoft.com/office/drawing/2014/main" id="{17F55C76-861C-49BA-925A-099CA01184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258564" y="933450"/>
              <a:ext cx="0" cy="341938"/>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494BE9A-C1C3-41FE-B2E9-6DBE5EBA2E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089400" y="1104419"/>
              <a:ext cx="338328"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4" name="Recorded Sound">
            <a:hlinkClick r:id="" action="ppaction://media"/>
            <a:extLst>
              <a:ext uri="{FF2B5EF4-FFF2-40B4-BE49-F238E27FC236}">
                <a16:creationId xmlns:a16="http://schemas.microsoft.com/office/drawing/2014/main" id="{7DCD82DD-D323-264F-5F20-6920D61121D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85570" y="1625600"/>
            <a:ext cx="406400" cy="406400"/>
          </a:xfrm>
          <a:prstGeom prst="rect">
            <a:avLst/>
          </a:prstGeom>
        </p:spPr>
      </p:pic>
    </p:spTree>
    <p:extLst>
      <p:ext uri="{BB962C8B-B14F-4D97-AF65-F5344CB8AC3E}">
        <p14:creationId xmlns:p14="http://schemas.microsoft.com/office/powerpoint/2010/main" val="1592415407"/>
      </p:ext>
    </p:extLst>
  </p:cSld>
  <p:clrMapOvr>
    <a:masterClrMapping/>
  </p:clrMapOvr>
  <mc:AlternateContent xmlns:mc="http://schemas.openxmlformats.org/markup-compatibility/2006" xmlns:p14="http://schemas.microsoft.com/office/powerpoint/2010/main">
    <mc:Choice Requires="p14">
      <p:transition spd="slow" p14:dur="2000" advTm="40872"/>
    </mc:Choice>
    <mc:Fallback xmlns="">
      <p:transition spd="slow" advTm="40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87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6DBB87-9904-4CC7-4F5C-DF2624537038}"/>
              </a:ext>
            </a:extLst>
          </p:cNvPr>
          <p:cNvSpPr>
            <a:spLocks noGrp="1"/>
          </p:cNvSpPr>
          <p:nvPr>
            <p:ph type="title"/>
          </p:nvPr>
        </p:nvSpPr>
        <p:spPr>
          <a:xfrm>
            <a:off x="1006900" y="1188637"/>
            <a:ext cx="3141430" cy="4480726"/>
          </a:xfrm>
        </p:spPr>
        <p:txBody>
          <a:bodyPr>
            <a:normAutofit/>
          </a:bodyPr>
          <a:lstStyle/>
          <a:p>
            <a:pPr algn="r"/>
            <a:r>
              <a:rPr lang="en-US" sz="2600" b="1" i="1" u="sng"/>
              <a:t>Recommendation for care</a:t>
            </a:r>
            <a:endParaRPr lang="en-US" sz="2600"/>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F77A6FD-BB66-F055-2DE4-EDB742724BE2}"/>
              </a:ext>
            </a:extLst>
          </p:cNvPr>
          <p:cNvSpPr>
            <a:spLocks noGrp="1"/>
          </p:cNvSpPr>
          <p:nvPr>
            <p:ph idx="1"/>
          </p:nvPr>
        </p:nvSpPr>
        <p:spPr>
          <a:xfrm>
            <a:off x="5138928" y="1338729"/>
            <a:ext cx="4795584" cy="4180542"/>
          </a:xfrm>
        </p:spPr>
        <p:txBody>
          <a:bodyPr anchor="ctr">
            <a:normAutofit/>
          </a:bodyPr>
          <a:lstStyle/>
          <a:p>
            <a:pPr lvl="0"/>
            <a:r>
              <a:rPr lang="en-US" sz="2200"/>
              <a:t>Including healthy lifestyle habits like a healthy diet, regular physical exercise, and avoiding smoking and alcohol consumption (Zelber-Sagi et al., 2021).</a:t>
            </a:r>
          </a:p>
          <a:p>
            <a:pPr lvl="0"/>
            <a:r>
              <a:rPr lang="en-US" sz="2200"/>
              <a:t>The healthcare specialist must provide therapies, surgeries and heat to destroy cancer cells and radiotherapy. </a:t>
            </a:r>
          </a:p>
          <a:p>
            <a:pPr lvl="0"/>
            <a:r>
              <a:rPr lang="en-US" sz="2200"/>
              <a:t> Regular checkup of the patient after any treatments (NHS, 2023). </a:t>
            </a:r>
          </a:p>
          <a:p>
            <a:pPr marL="0" indent="0">
              <a:buNone/>
            </a:pPr>
            <a:endParaRPr lang="en-US" sz="2200"/>
          </a:p>
        </p:txBody>
      </p:sp>
      <p:pic>
        <p:nvPicPr>
          <p:cNvPr id="4" name="Recorded Sound">
            <a:hlinkClick r:id="" action="ppaction://media"/>
            <a:extLst>
              <a:ext uri="{FF2B5EF4-FFF2-40B4-BE49-F238E27FC236}">
                <a16:creationId xmlns:a16="http://schemas.microsoft.com/office/drawing/2014/main" id="{5D0F776C-A699-D1EA-DE05-3957EBF182C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V="1">
            <a:off x="2033701" y="3904343"/>
            <a:ext cx="812800" cy="812800"/>
          </a:xfrm>
          <a:prstGeom prst="rect">
            <a:avLst/>
          </a:prstGeom>
        </p:spPr>
      </p:pic>
    </p:spTree>
    <p:extLst>
      <p:ext uri="{BB962C8B-B14F-4D97-AF65-F5344CB8AC3E}">
        <p14:creationId xmlns:p14="http://schemas.microsoft.com/office/powerpoint/2010/main" val="3777280305"/>
      </p:ext>
    </p:extLst>
  </p:cSld>
  <p:clrMapOvr>
    <a:masterClrMapping/>
  </p:clrMapOvr>
  <mc:AlternateContent xmlns:mc="http://schemas.openxmlformats.org/markup-compatibility/2006" xmlns:p14="http://schemas.microsoft.com/office/powerpoint/2010/main">
    <mc:Choice Requires="p14">
      <p:transition spd="slow" p14:dur="2000" advTm="51454"/>
    </mc:Choice>
    <mc:Fallback xmlns="">
      <p:transition spd="slow" advTm="514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4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B74D36-01D1-6CCD-960B-34E3A80E591B}"/>
              </a:ext>
            </a:extLst>
          </p:cNvPr>
          <p:cNvSpPr>
            <a:spLocks noGrp="1"/>
          </p:cNvSpPr>
          <p:nvPr>
            <p:ph type="title"/>
          </p:nvPr>
        </p:nvSpPr>
        <p:spPr>
          <a:xfrm>
            <a:off x="645065" y="1463040"/>
            <a:ext cx="4048240" cy="2699886"/>
          </a:xfrm>
        </p:spPr>
        <p:txBody>
          <a:bodyPr anchor="t">
            <a:normAutofit/>
          </a:bodyPr>
          <a:lstStyle/>
          <a:p>
            <a:r>
              <a:rPr lang="en-US" sz="4800" b="1" i="1" u="sng"/>
              <a:t>Conclusion</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30B2623-0D32-CF4B-3B3C-AF9A3071AB5F}"/>
              </a:ext>
            </a:extLst>
          </p:cNvPr>
          <p:cNvSpPr>
            <a:spLocks noGrp="1"/>
          </p:cNvSpPr>
          <p:nvPr>
            <p:ph idx="1"/>
          </p:nvPr>
        </p:nvSpPr>
        <p:spPr>
          <a:xfrm>
            <a:off x="5656218" y="1463039"/>
            <a:ext cx="5542387" cy="4300447"/>
          </a:xfrm>
        </p:spPr>
        <p:txBody>
          <a:bodyPr anchor="t">
            <a:normAutofit/>
          </a:bodyPr>
          <a:lstStyle/>
          <a:p>
            <a:pPr lvl="0"/>
            <a:r>
              <a:rPr lang="en-US" sz="1500"/>
              <a:t>The liver is the largest organ of the body, responsible for various functions such as supporting immunity, detoxification, metabolism, vitamin storage and other functions. </a:t>
            </a:r>
          </a:p>
          <a:p>
            <a:pPr lvl="0"/>
            <a:r>
              <a:rPr lang="en-US" sz="1500"/>
              <a:t>Uncontrollable growth of the cells causes a </a:t>
            </a:r>
            <a:r>
              <a:rPr lang="en-US" sz="1500" err="1"/>
              <a:t>tumour</a:t>
            </a:r>
            <a:r>
              <a:rPr lang="en-US" sz="1500"/>
              <a:t>, which leads to liver cancer. </a:t>
            </a:r>
          </a:p>
          <a:p>
            <a:pPr lvl="0"/>
            <a:r>
              <a:rPr lang="en-US" sz="1500"/>
              <a:t>Primary and secondary are the two types of liver cancer. </a:t>
            </a:r>
          </a:p>
          <a:p>
            <a:pPr lvl="0"/>
            <a:r>
              <a:rPr lang="en-US" sz="1500"/>
              <a:t>Unhealthy diet, no regular physical exercise and addiction to alcohol are the risk factors based on the lifestyle of Marie. </a:t>
            </a:r>
          </a:p>
          <a:p>
            <a:pPr lvl="0"/>
            <a:r>
              <a:rPr lang="en-US" sz="1500"/>
              <a:t>Obesity and cirrhosis are also risk factors for cancer. </a:t>
            </a:r>
          </a:p>
          <a:p>
            <a:pPr lvl="0"/>
            <a:r>
              <a:rPr lang="en-US" sz="1500"/>
              <a:t>According to the NHS, healthcare specialists must provide therapies, surgeries and heat to destroy cancer cells. </a:t>
            </a:r>
          </a:p>
          <a:p>
            <a:pPr lvl="0"/>
            <a:r>
              <a:rPr lang="en-US" sz="1500"/>
              <a:t>Regular checkup of patients after treatment. </a:t>
            </a:r>
          </a:p>
          <a:p>
            <a:endParaRPr lang="en-US" sz="1500"/>
          </a:p>
        </p:txBody>
      </p:sp>
      <p:pic>
        <p:nvPicPr>
          <p:cNvPr id="4" name="Recorded Sound">
            <a:hlinkClick r:id="" action="ppaction://media"/>
            <a:extLst>
              <a:ext uri="{FF2B5EF4-FFF2-40B4-BE49-F238E27FC236}">
                <a16:creationId xmlns:a16="http://schemas.microsoft.com/office/drawing/2014/main" id="{3034D162-F6D0-4631-1B68-9A3E7DFB60B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637322" y="2312795"/>
            <a:ext cx="627743" cy="627743"/>
          </a:xfrm>
          <a:prstGeom prst="rect">
            <a:avLst/>
          </a:prstGeom>
        </p:spPr>
      </p:pic>
    </p:spTree>
    <p:extLst>
      <p:ext uri="{BB962C8B-B14F-4D97-AF65-F5344CB8AC3E}">
        <p14:creationId xmlns:p14="http://schemas.microsoft.com/office/powerpoint/2010/main" val="2151320352"/>
      </p:ext>
    </p:extLst>
  </p:cSld>
  <p:clrMapOvr>
    <a:masterClrMapping/>
  </p:clrMapOvr>
  <mc:AlternateContent xmlns:mc="http://schemas.openxmlformats.org/markup-compatibility/2006" xmlns:p14="http://schemas.microsoft.com/office/powerpoint/2010/main">
    <mc:Choice Requires="p14">
      <p:transition spd="slow" p14:dur="2000" advTm="62057"/>
    </mc:Choice>
    <mc:Fallback xmlns="">
      <p:transition spd="slow" advTm="62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0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ABEED-C4B8-7C92-79B4-B8FF65A273F9}"/>
              </a:ext>
            </a:extLst>
          </p:cNvPr>
          <p:cNvSpPr>
            <a:spLocks noGrp="1"/>
          </p:cNvSpPr>
          <p:nvPr>
            <p:ph type="title"/>
          </p:nvPr>
        </p:nvSpPr>
        <p:spPr/>
        <p:txBody>
          <a:bodyPr/>
          <a:lstStyle/>
          <a:p>
            <a:r>
              <a:rPr lang="en-US" b="1" i="1" u="sng"/>
              <a:t>References</a:t>
            </a:r>
          </a:p>
        </p:txBody>
      </p:sp>
      <p:sp>
        <p:nvSpPr>
          <p:cNvPr id="3" name="Content Placeholder 2">
            <a:extLst>
              <a:ext uri="{FF2B5EF4-FFF2-40B4-BE49-F238E27FC236}">
                <a16:creationId xmlns:a16="http://schemas.microsoft.com/office/drawing/2014/main" id="{EF5FAE16-4D9C-B485-6D31-12A3B83190E5}"/>
              </a:ext>
            </a:extLst>
          </p:cNvPr>
          <p:cNvSpPr>
            <a:spLocks noGrp="1"/>
          </p:cNvSpPr>
          <p:nvPr>
            <p:ph idx="1"/>
          </p:nvPr>
        </p:nvSpPr>
        <p:spPr>
          <a:xfrm>
            <a:off x="625642" y="1467853"/>
            <a:ext cx="11044990" cy="5293894"/>
          </a:xfrm>
        </p:spPr>
        <p:txBody>
          <a:bodyPr>
            <a:noAutofit/>
          </a:bodyPr>
          <a:lstStyle/>
          <a:p>
            <a:pPr>
              <a:lnSpc>
                <a:spcPct val="100000"/>
              </a:lnSpc>
            </a:pPr>
            <a:r>
              <a:rPr lang="en-US" sz="1050">
                <a:latin typeface="+mj-lt"/>
              </a:rPr>
              <a:t>Britannica, (2025) </a:t>
            </a:r>
            <a:r>
              <a:rPr lang="en-US" sz="1050" i="1">
                <a:latin typeface="+mj-lt"/>
              </a:rPr>
              <a:t>Liver</a:t>
            </a:r>
            <a:r>
              <a:rPr lang="en-US" sz="1050">
                <a:latin typeface="+mj-lt"/>
              </a:rPr>
              <a:t>. Available at: </a:t>
            </a:r>
            <a:r>
              <a:rPr lang="en-US" sz="1050" u="sng">
                <a:latin typeface="+mj-lt"/>
                <a:hlinkClick r:id="rId2"/>
              </a:rPr>
              <a:t>https://www.britannica.com/science/liver</a:t>
            </a:r>
            <a:r>
              <a:rPr lang="en-US" sz="1050">
                <a:latin typeface="+mj-lt"/>
              </a:rPr>
              <a:t> (Accessed: 3 November 2025)</a:t>
            </a:r>
          </a:p>
          <a:p>
            <a:pPr>
              <a:lnSpc>
                <a:spcPct val="100000"/>
              </a:lnSpc>
            </a:pPr>
            <a:r>
              <a:rPr lang="en-US" sz="1050">
                <a:latin typeface="+mj-lt"/>
              </a:rPr>
              <a:t>Cancer Research UK, (2023) </a:t>
            </a:r>
            <a:r>
              <a:rPr lang="en-US" sz="1050" i="1">
                <a:latin typeface="+mj-lt"/>
              </a:rPr>
              <a:t>What is secondary liver cancer?.</a:t>
            </a:r>
            <a:r>
              <a:rPr lang="en-US" sz="1050">
                <a:latin typeface="+mj-lt"/>
              </a:rPr>
              <a:t> Available at: </a:t>
            </a:r>
            <a:r>
              <a:rPr lang="en-US" sz="1050" u="sng">
                <a:latin typeface="+mj-lt"/>
                <a:hlinkClick r:id="rId3"/>
              </a:rPr>
              <a:t>https://www.cancerresearchuk.org/about-cancer/secondary-cancer/secondary-liver-cancer/about</a:t>
            </a:r>
            <a:r>
              <a:rPr lang="en-US" sz="1050">
                <a:latin typeface="+mj-lt"/>
              </a:rPr>
              <a:t> (Accessed: 3 November 2025)</a:t>
            </a:r>
          </a:p>
          <a:p>
            <a:pPr>
              <a:lnSpc>
                <a:spcPct val="100000"/>
              </a:lnSpc>
            </a:pPr>
            <a:r>
              <a:rPr lang="en-US" sz="1050">
                <a:latin typeface="+mj-lt"/>
              </a:rPr>
              <a:t>Cleveland Clinic, (2025a) </a:t>
            </a:r>
            <a:r>
              <a:rPr lang="en-US" sz="1050" i="1">
                <a:latin typeface="+mj-lt"/>
              </a:rPr>
              <a:t>Liver Cancer.</a:t>
            </a:r>
            <a:r>
              <a:rPr lang="en-US" sz="1050">
                <a:latin typeface="+mj-lt"/>
              </a:rPr>
              <a:t> Available at: </a:t>
            </a:r>
            <a:r>
              <a:rPr lang="en-US" sz="1050" u="sng">
                <a:latin typeface="+mj-lt"/>
                <a:hlinkClick r:id="rId4"/>
              </a:rPr>
              <a:t>https://my.clevelandclinic.org/health/diseases/9418-liver-cancer</a:t>
            </a:r>
            <a:r>
              <a:rPr lang="en-US" sz="1050">
                <a:latin typeface="+mj-lt"/>
              </a:rPr>
              <a:t> (Accessed: 3 November 2025) </a:t>
            </a:r>
          </a:p>
          <a:p>
            <a:pPr>
              <a:lnSpc>
                <a:spcPct val="100000"/>
              </a:lnSpc>
            </a:pPr>
            <a:r>
              <a:rPr lang="en-US" sz="1050">
                <a:latin typeface="+mj-lt"/>
              </a:rPr>
              <a:t>Cleveland Clinic, (2025b) </a:t>
            </a:r>
            <a:r>
              <a:rPr lang="en-US" sz="1050" i="1">
                <a:latin typeface="+mj-lt"/>
              </a:rPr>
              <a:t>Hepatocellular Carcinoma (HCC).</a:t>
            </a:r>
            <a:r>
              <a:rPr lang="en-US" sz="1050">
                <a:latin typeface="+mj-lt"/>
              </a:rPr>
              <a:t> Available at: </a:t>
            </a:r>
            <a:r>
              <a:rPr lang="en-US" sz="1050" u="sng">
                <a:latin typeface="+mj-lt"/>
                <a:hlinkClick r:id="rId5"/>
              </a:rPr>
              <a:t>https://my.clevelandclinic.org/health/diseases/21709-hepatocellular-carcinoma-hcc</a:t>
            </a:r>
            <a:r>
              <a:rPr lang="en-US" sz="1050">
                <a:latin typeface="+mj-lt"/>
              </a:rPr>
              <a:t> (Accessed: 3 November 2025)</a:t>
            </a:r>
          </a:p>
          <a:p>
            <a:pPr>
              <a:lnSpc>
                <a:spcPct val="100000"/>
              </a:lnSpc>
            </a:pPr>
            <a:r>
              <a:rPr lang="en-US" sz="1050">
                <a:latin typeface="+mj-lt"/>
              </a:rPr>
              <a:t>Johns Hopkins Medicine, (2025) </a:t>
            </a:r>
            <a:r>
              <a:rPr lang="en-US" sz="1050" i="1">
                <a:latin typeface="+mj-lt"/>
              </a:rPr>
              <a:t>Liver: Anatomy and Functions.</a:t>
            </a:r>
            <a:r>
              <a:rPr lang="en-US" sz="1050">
                <a:latin typeface="+mj-lt"/>
              </a:rPr>
              <a:t> Available at: </a:t>
            </a:r>
            <a:r>
              <a:rPr lang="en-US" sz="1050" u="sng">
                <a:latin typeface="+mj-lt"/>
                <a:hlinkClick r:id="rId6"/>
              </a:rPr>
              <a:t>https://www.hopkinsmedicine.org/health/conditions-and-diseases/liver-anatomy-and-functions</a:t>
            </a:r>
            <a:r>
              <a:rPr lang="en-US" sz="1050">
                <a:latin typeface="+mj-lt"/>
              </a:rPr>
              <a:t> (Accessed: 3 November 2025)</a:t>
            </a:r>
          </a:p>
          <a:p>
            <a:pPr>
              <a:lnSpc>
                <a:spcPct val="100000"/>
              </a:lnSpc>
            </a:pPr>
            <a:r>
              <a:rPr lang="en-US" sz="1050">
                <a:latin typeface="+mj-lt"/>
              </a:rPr>
              <a:t>Kalra, A., </a:t>
            </a:r>
            <a:r>
              <a:rPr lang="en-US" sz="1050" err="1">
                <a:latin typeface="+mj-lt"/>
              </a:rPr>
              <a:t>Yetiskul</a:t>
            </a:r>
            <a:r>
              <a:rPr lang="en-US" sz="1050">
                <a:latin typeface="+mj-lt"/>
              </a:rPr>
              <a:t>, E., Wehrle, C.J. and Tuma, F., (2023) ‘Physiology, liver. In </a:t>
            </a:r>
            <a:r>
              <a:rPr lang="en-US" sz="1050" i="1" err="1">
                <a:latin typeface="+mj-lt"/>
              </a:rPr>
              <a:t>StatPearls</a:t>
            </a:r>
            <a:r>
              <a:rPr lang="en-US" sz="1050" i="1">
                <a:latin typeface="+mj-lt"/>
              </a:rPr>
              <a:t> [internet]</a:t>
            </a:r>
            <a:r>
              <a:rPr lang="en-US" sz="1050">
                <a:latin typeface="+mj-lt"/>
              </a:rPr>
              <a:t>. </a:t>
            </a:r>
            <a:r>
              <a:rPr lang="en-US" sz="1050" err="1">
                <a:latin typeface="+mj-lt"/>
              </a:rPr>
              <a:t>StatPearls</a:t>
            </a:r>
            <a:r>
              <a:rPr lang="en-US" sz="1050">
                <a:latin typeface="+mj-lt"/>
              </a:rPr>
              <a:t> Publishing’, Available at:  </a:t>
            </a:r>
            <a:r>
              <a:rPr lang="en-US" sz="1050" u="sng">
                <a:latin typeface="+mj-lt"/>
                <a:hlinkClick r:id="rId7"/>
              </a:rPr>
              <a:t>https://www.ncbi.nlm.nih.gov/books/NBK535438/</a:t>
            </a:r>
            <a:r>
              <a:rPr lang="en-US" sz="1050">
                <a:latin typeface="+mj-lt"/>
              </a:rPr>
              <a:t> </a:t>
            </a:r>
          </a:p>
          <a:p>
            <a:pPr>
              <a:lnSpc>
                <a:spcPct val="100000"/>
              </a:lnSpc>
            </a:pPr>
            <a:r>
              <a:rPr lang="en-US" sz="1050">
                <a:latin typeface="+mj-lt"/>
              </a:rPr>
              <a:t>Mayo Clinic, (2025) </a:t>
            </a:r>
            <a:r>
              <a:rPr lang="en-US" sz="1050" i="1">
                <a:latin typeface="+mj-lt"/>
              </a:rPr>
              <a:t>Liver Cancer.</a:t>
            </a:r>
            <a:r>
              <a:rPr lang="en-US" sz="1050">
                <a:latin typeface="+mj-lt"/>
              </a:rPr>
              <a:t> Available at: </a:t>
            </a:r>
            <a:r>
              <a:rPr lang="en-US" sz="1050" u="sng">
                <a:latin typeface="+mj-lt"/>
                <a:hlinkClick r:id="rId8"/>
              </a:rPr>
              <a:t>https://www.mayoclinic.org/diseases-conditions/liver-cancer/symptoms-causes/syc-20353659#:~:text=Most%20people%20don't%20have,liver%20cancer%20before%20symptoms%20develop</a:t>
            </a:r>
            <a:r>
              <a:rPr lang="en-US" sz="1050">
                <a:latin typeface="+mj-lt"/>
              </a:rPr>
              <a:t>. (Accessed: 3 November 2025)</a:t>
            </a:r>
          </a:p>
          <a:p>
            <a:pPr>
              <a:lnSpc>
                <a:spcPct val="100000"/>
              </a:lnSpc>
            </a:pPr>
            <a:r>
              <a:rPr lang="en-US" sz="1050">
                <a:latin typeface="+mj-lt"/>
              </a:rPr>
              <a:t>NHS, (2023) </a:t>
            </a:r>
            <a:r>
              <a:rPr lang="en-US" sz="1050" i="1">
                <a:latin typeface="+mj-lt"/>
              </a:rPr>
              <a:t>Treatment for liver cancer.</a:t>
            </a:r>
            <a:r>
              <a:rPr lang="en-US" sz="1050">
                <a:latin typeface="+mj-lt"/>
              </a:rPr>
              <a:t> Available at: </a:t>
            </a:r>
            <a:r>
              <a:rPr lang="en-US" sz="1050" u="sng">
                <a:latin typeface="+mj-lt"/>
                <a:hlinkClick r:id="rId9"/>
              </a:rPr>
              <a:t>https://www.nhs.uk/conditions/liver-cancer/treatment/#:~:text=Main%20treatments%20for%20liver%20cancer,liver%20with%20a%20donated%20one</a:t>
            </a:r>
            <a:r>
              <a:rPr lang="en-US" sz="1050">
                <a:latin typeface="+mj-lt"/>
              </a:rPr>
              <a:t>. (Accessed: 3 November 2025)</a:t>
            </a:r>
          </a:p>
          <a:p>
            <a:pPr>
              <a:lnSpc>
                <a:spcPct val="100000"/>
              </a:lnSpc>
            </a:pPr>
            <a:r>
              <a:rPr lang="en-US" sz="1050">
                <a:latin typeface="+mj-lt"/>
              </a:rPr>
              <a:t>NIH, (2025) </a:t>
            </a:r>
            <a:r>
              <a:rPr lang="en-US" sz="1050" i="1">
                <a:latin typeface="+mj-lt"/>
              </a:rPr>
              <a:t>Liver Cancer Causes, Risk Factors, and Prevention.</a:t>
            </a:r>
            <a:r>
              <a:rPr lang="en-US" sz="1050">
                <a:latin typeface="+mj-lt"/>
              </a:rPr>
              <a:t> Available at: </a:t>
            </a:r>
            <a:r>
              <a:rPr lang="en-US" sz="1050" u="sng">
                <a:latin typeface="+mj-lt"/>
                <a:hlinkClick r:id="rId10"/>
              </a:rPr>
              <a:t>https://www.cancer.gov/types/liver/what-is-liver-cancer/causes-risk-factors#:~:text=Studies%20have%20shown%20there%20is,untreated%20hereditary%20hemochromatosis</a:t>
            </a:r>
            <a:r>
              <a:rPr lang="en-US" sz="1050">
                <a:latin typeface="+mj-lt"/>
              </a:rPr>
              <a:t> (Accessed: 3 November 2025)</a:t>
            </a:r>
          </a:p>
          <a:p>
            <a:pPr>
              <a:lnSpc>
                <a:spcPct val="100000"/>
              </a:lnSpc>
            </a:pPr>
            <a:r>
              <a:rPr lang="en-US" sz="1050">
                <a:latin typeface="+mj-lt"/>
              </a:rPr>
              <a:t>UPMC, (2025) </a:t>
            </a:r>
            <a:r>
              <a:rPr lang="en-US" sz="1050" i="1">
                <a:latin typeface="+mj-lt"/>
              </a:rPr>
              <a:t>Liver Cancer Types and Stages.</a:t>
            </a:r>
            <a:r>
              <a:rPr lang="en-US" sz="1050">
                <a:latin typeface="+mj-lt"/>
              </a:rPr>
              <a:t> Available at: </a:t>
            </a:r>
            <a:r>
              <a:rPr lang="en-US" sz="1050" u="sng">
                <a:latin typeface="+mj-lt"/>
                <a:hlinkClick r:id="rId11"/>
              </a:rPr>
              <a:t>https://hillman.upmc.com/cancer-care/liver/types</a:t>
            </a:r>
            <a:r>
              <a:rPr lang="en-US" sz="1050">
                <a:latin typeface="+mj-lt"/>
              </a:rPr>
              <a:t> (Accessed: 3 November 2025)</a:t>
            </a:r>
          </a:p>
          <a:p>
            <a:pPr>
              <a:lnSpc>
                <a:spcPct val="100000"/>
              </a:lnSpc>
            </a:pPr>
            <a:r>
              <a:rPr lang="en-US" sz="1050">
                <a:latin typeface="+mj-lt"/>
              </a:rPr>
              <a:t>Vernon, H., Wehrle, C.J., Alia, V.S.K. and Kasi, A., (2018) ‘Anatomy, abdomen and pelvis, liver’, Available at: </a:t>
            </a:r>
            <a:r>
              <a:rPr lang="en-US" sz="1050" u="sng">
                <a:latin typeface="+mj-lt"/>
                <a:hlinkClick r:id="rId12"/>
              </a:rPr>
              <a:t>https://europepmc.org/article/nbk/nbk500014</a:t>
            </a:r>
            <a:r>
              <a:rPr lang="en-US" sz="1050">
                <a:latin typeface="+mj-lt"/>
              </a:rPr>
              <a:t> </a:t>
            </a:r>
          </a:p>
          <a:p>
            <a:pPr>
              <a:lnSpc>
                <a:spcPct val="100000"/>
              </a:lnSpc>
            </a:pPr>
            <a:r>
              <a:rPr lang="en-US" sz="1050" err="1">
                <a:latin typeface="+mj-lt"/>
              </a:rPr>
              <a:t>Zelber</a:t>
            </a:r>
            <a:r>
              <a:rPr lang="en-US" sz="1050">
                <a:latin typeface="+mj-lt"/>
              </a:rPr>
              <a:t>-Sagi, S., Noureddin, M. and </a:t>
            </a:r>
            <a:r>
              <a:rPr lang="en-US" sz="1050" err="1">
                <a:latin typeface="+mj-lt"/>
              </a:rPr>
              <a:t>Shibolet</a:t>
            </a:r>
            <a:r>
              <a:rPr lang="en-US" sz="1050">
                <a:latin typeface="+mj-lt"/>
              </a:rPr>
              <a:t>, O., (2021) ‘Lifestyle and hepatocellular carcinoma what is the evidence and prevention recommendations’, </a:t>
            </a:r>
            <a:r>
              <a:rPr lang="en-US" sz="1050" i="1">
                <a:latin typeface="+mj-lt"/>
              </a:rPr>
              <a:t>Cancers</a:t>
            </a:r>
            <a:r>
              <a:rPr lang="en-US" sz="1050">
                <a:latin typeface="+mj-lt"/>
              </a:rPr>
              <a:t>, </a:t>
            </a:r>
            <a:r>
              <a:rPr lang="en-US" sz="1050" i="1">
                <a:latin typeface="+mj-lt"/>
              </a:rPr>
              <a:t>14</a:t>
            </a:r>
            <a:r>
              <a:rPr lang="en-US" sz="1050">
                <a:latin typeface="+mj-lt"/>
              </a:rPr>
              <a:t>(1), p.103. Available at: </a:t>
            </a:r>
            <a:r>
              <a:rPr lang="en-US" sz="1050" u="sng">
                <a:latin typeface="+mj-lt"/>
                <a:hlinkClick r:id="rId13"/>
              </a:rPr>
              <a:t>https://www.mdpi.com/2072-6694/14/1/103/pdf</a:t>
            </a:r>
            <a:r>
              <a:rPr lang="en-US" sz="1050">
                <a:latin typeface="+mj-lt"/>
              </a:rPr>
              <a:t> </a:t>
            </a:r>
          </a:p>
          <a:p>
            <a:pPr>
              <a:lnSpc>
                <a:spcPct val="100000"/>
              </a:lnSpc>
            </a:pPr>
            <a:endParaRPr lang="en-US" sz="1050">
              <a:latin typeface="+mj-lt"/>
            </a:endParaRPr>
          </a:p>
        </p:txBody>
      </p:sp>
    </p:spTree>
    <p:extLst>
      <p:ext uri="{BB962C8B-B14F-4D97-AF65-F5344CB8AC3E}">
        <p14:creationId xmlns:p14="http://schemas.microsoft.com/office/powerpoint/2010/main" val="3064637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D2D9B11101074EAB3B447C1A1D3B52" ma:contentTypeVersion="4" ma:contentTypeDescription="Create a new document." ma:contentTypeScope="" ma:versionID="713348c02fd0a7e7c559db97fe8ac7cf">
  <xsd:schema xmlns:xsd="http://www.w3.org/2001/XMLSchema" xmlns:xs="http://www.w3.org/2001/XMLSchema" xmlns:p="http://schemas.microsoft.com/office/2006/metadata/properties" xmlns:ns3="e39eace5-acb2-461a-beb9-d3fa2d19c0c9" targetNamespace="http://schemas.microsoft.com/office/2006/metadata/properties" ma:root="true" ma:fieldsID="61a93d6b2b8ee19ecc842462a06dac56" ns3:_="">
    <xsd:import namespace="e39eace5-acb2-461a-beb9-d3fa2d19c0c9"/>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eace5-acb2-461a-beb9-d3fa2d19c0c9"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571778-9866-43A9-8480-1B963E4AA6F7}">
  <ds:schemaRefs>
    <ds:schemaRef ds:uri="e39eace5-acb2-461a-beb9-d3fa2d19c0c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DC0922C-E431-46B6-8620-930D3E488F62}">
  <ds:schemaRefs>
    <ds:schemaRef ds:uri="e39eace5-acb2-461a-beb9-d3fa2d19c0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CCA590E-1C93-4469-91BE-A2A1087AB5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1927</Words>
  <Application>Microsoft Office PowerPoint</Application>
  <PresentationFormat>Widescreen</PresentationFormat>
  <Paragraphs>105</Paragraphs>
  <Slides>14</Slides>
  <Notes>12</Notes>
  <HiddenSlides>0</HiddenSlides>
  <MMClips>13</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BMHP5023 Introduction to Physiology Component 2: Liver Cancer</vt:lpstr>
      <vt:lpstr>Introduction </vt:lpstr>
      <vt:lpstr>Overview of Liver Cancer </vt:lpstr>
      <vt:lpstr>Anatomy of Liver </vt:lpstr>
      <vt:lpstr>Physiology of Liver</vt:lpstr>
      <vt:lpstr>Impact of Liver Cancer</vt:lpstr>
      <vt:lpstr>Primary Liver Cancer</vt:lpstr>
      <vt:lpstr>Secondary Liver Cancer</vt:lpstr>
      <vt:lpstr>Patient Information</vt:lpstr>
      <vt:lpstr>Risk factor based on lifestyle</vt:lpstr>
      <vt:lpstr>Risk factor based on disorder</vt:lpstr>
      <vt:lpstr>Recommendation for care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BMHP5023 Introduction to Physiology Component 2: Liver Cancer</dc:title>
  <cp:lastModifiedBy>Rawan Abushamma (2407871)</cp:lastModifiedBy>
  <cp:revision>2</cp:revision>
  <dcterms:created xsi:type="dcterms:W3CDTF">2025-11-03T10:58:09Z</dcterms:created>
  <dcterms:modified xsi:type="dcterms:W3CDTF">2025-11-16T20:36:25Z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0x01010079D2D9B11101074EAB3B447C1A1D3B52</vt:lpwstr>
  </property>
</Properties>
</file>