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4.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60" r:id="rId4"/>
    <p:sldId id="258" r:id="rId5"/>
    <p:sldId id="261" r:id="rId6"/>
    <p:sldId id="262" r:id="rId7"/>
    <p:sldId id="279" r:id="rId8"/>
    <p:sldId id="280" r:id="rId9"/>
    <p:sldId id="263" r:id="rId10"/>
    <p:sldId id="264" r:id="rId11"/>
    <p:sldId id="267" r:id="rId12"/>
    <p:sldId id="277" r:id="rId13"/>
    <p:sldId id="278" r:id="rId14"/>
    <p:sldId id="268" r:id="rId15"/>
    <p:sldId id="269" r:id="rId16"/>
    <p:sldId id="271"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C9A"/>
    <a:srgbClr val="F89E9E"/>
    <a:srgbClr val="FF00FF"/>
    <a:srgbClr val="FED6FB"/>
    <a:srgbClr val="CCFFFF"/>
    <a:srgbClr val="E2F7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1E8995-7984-4FB2-8DDF-82F582231A99}" v="3" dt="2022-02-09T11:31:07.0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0518" autoAdjust="0"/>
  </p:normalViewPr>
  <p:slideViewPr>
    <p:cSldViewPr snapToGrid="0">
      <p:cViewPr varScale="1">
        <p:scale>
          <a:sx n="47" d="100"/>
          <a:sy n="47" d="100"/>
        </p:scale>
        <p:origin x="1590"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721E8995-7984-4FB2-8DDF-82F582231A99}"/>
    <pc:docChg chg="custSel modSld">
      <pc:chgData name="Laura Knight" userId="fcc6b1b8-7f69-4c06-9fd3-1a1553b3cd99" providerId="ADAL" clId="{721E8995-7984-4FB2-8DDF-82F582231A99}" dt="2022-02-09T11:31:07.060" v="29"/>
      <pc:docMkLst>
        <pc:docMk/>
      </pc:docMkLst>
      <pc:sldChg chg="addSp delSp modSp mod delAnim modNotesTx">
        <pc:chgData name="Laura Knight" userId="fcc6b1b8-7f69-4c06-9fd3-1a1553b3cd99" providerId="ADAL" clId="{721E8995-7984-4FB2-8DDF-82F582231A99}" dt="2022-02-09T11:31:07.060" v="29"/>
        <pc:sldMkLst>
          <pc:docMk/>
          <pc:sldMk cId="3578859589" sldId="262"/>
        </pc:sldMkLst>
        <pc:spChg chg="del mod">
          <ac:chgData name="Laura Knight" userId="fcc6b1b8-7f69-4c06-9fd3-1a1553b3cd99" providerId="ADAL" clId="{721E8995-7984-4FB2-8DDF-82F582231A99}" dt="2022-02-09T11:17:31.289" v="7" actId="478"/>
          <ac:spMkLst>
            <pc:docMk/>
            <pc:sldMk cId="3578859589" sldId="262"/>
            <ac:spMk id="3" creationId="{00000000-0000-0000-0000-000000000000}"/>
          </ac:spMkLst>
        </pc:spChg>
        <pc:spChg chg="del mod">
          <ac:chgData name="Laura Knight" userId="fcc6b1b8-7f69-4c06-9fd3-1a1553b3cd99" providerId="ADAL" clId="{721E8995-7984-4FB2-8DDF-82F582231A99}" dt="2022-02-09T11:14:59.134" v="2" actId="478"/>
          <ac:spMkLst>
            <pc:docMk/>
            <pc:sldMk cId="3578859589" sldId="262"/>
            <ac:spMk id="5" creationId="{851936C5-A6C6-43E2-AAFF-6A795E2FC50E}"/>
          </ac:spMkLst>
        </pc:spChg>
        <pc:spChg chg="add del mod">
          <ac:chgData name="Laura Knight" userId="fcc6b1b8-7f69-4c06-9fd3-1a1553b3cd99" providerId="ADAL" clId="{721E8995-7984-4FB2-8DDF-82F582231A99}" dt="2022-02-09T11:17:34.797" v="9" actId="478"/>
          <ac:spMkLst>
            <pc:docMk/>
            <pc:sldMk cId="3578859589" sldId="262"/>
            <ac:spMk id="8" creationId="{6FED259E-1675-4344-A8AE-C34D4133FC11}"/>
          </ac:spMkLst>
        </pc:spChg>
        <pc:picChg chg="mod">
          <ac:chgData name="Laura Knight" userId="fcc6b1b8-7f69-4c06-9fd3-1a1553b3cd99" providerId="ADAL" clId="{721E8995-7984-4FB2-8DDF-82F582231A99}" dt="2022-02-09T11:18:06.373" v="10" actId="1076"/>
          <ac:picMkLst>
            <pc:docMk/>
            <pc:sldMk cId="3578859589" sldId="262"/>
            <ac:picMk id="4" creationId="{00000000-0000-0000-0000-000000000000}"/>
          </ac:picMkLst>
        </pc:picChg>
        <pc:picChg chg="del">
          <ac:chgData name="Laura Knight" userId="fcc6b1b8-7f69-4c06-9fd3-1a1553b3cd99" providerId="ADAL" clId="{721E8995-7984-4FB2-8DDF-82F582231A99}" dt="2022-02-09T11:18:37.972" v="11"/>
          <ac:picMkLst>
            <pc:docMk/>
            <pc:sldMk cId="3578859589" sldId="262"/>
            <ac:picMk id="6" creationId="{00000000-0000-0000-0000-000000000000}"/>
          </ac:picMkLst>
        </pc:picChg>
        <pc:picChg chg="add del mod">
          <ac:chgData name="Laura Knight" userId="fcc6b1b8-7f69-4c06-9fd3-1a1553b3cd99" providerId="ADAL" clId="{721E8995-7984-4FB2-8DDF-82F582231A99}" dt="2022-02-09T11:31:07.060" v="29"/>
          <ac:picMkLst>
            <pc:docMk/>
            <pc:sldMk cId="3578859589" sldId="262"/>
            <ac:picMk id="9" creationId="{5E87ADDF-11B9-48FA-84A9-54590EFE9E90}"/>
          </ac:picMkLst>
        </pc:picChg>
        <pc:picChg chg="add mod">
          <ac:chgData name="Laura Knight" userId="fcc6b1b8-7f69-4c06-9fd3-1a1553b3cd99" providerId="ADAL" clId="{721E8995-7984-4FB2-8DDF-82F582231A99}" dt="2022-02-09T11:31:07.060" v="29"/>
          <ac:picMkLst>
            <pc:docMk/>
            <pc:sldMk cId="3578859589" sldId="262"/>
            <ac:picMk id="10" creationId="{6AB0C6DC-FFDA-46D8-A0AD-2868A8F20608}"/>
          </ac:picMkLst>
        </pc:picChg>
      </pc:sldChg>
      <pc:sldChg chg="addSp delSp modSp modNotesTx">
        <pc:chgData name="Laura Knight" userId="fcc6b1b8-7f69-4c06-9fd3-1a1553b3cd99" providerId="ADAL" clId="{721E8995-7984-4FB2-8DDF-82F582231A99}" dt="2022-02-09T11:31:07.060" v="29"/>
        <pc:sldMkLst>
          <pc:docMk/>
          <pc:sldMk cId="1648629097" sldId="279"/>
        </pc:sldMkLst>
        <pc:picChg chg="del">
          <ac:chgData name="Laura Knight" userId="fcc6b1b8-7f69-4c06-9fd3-1a1553b3cd99" providerId="ADAL" clId="{721E8995-7984-4FB2-8DDF-82F582231A99}" dt="2022-02-09T11:31:07.060" v="29"/>
          <ac:picMkLst>
            <pc:docMk/>
            <pc:sldMk cId="1648629097" sldId="279"/>
            <ac:picMk id="5" creationId="{00000000-0000-0000-0000-000000000000}"/>
          </ac:picMkLst>
        </pc:picChg>
        <pc:picChg chg="add mod">
          <ac:chgData name="Laura Knight" userId="fcc6b1b8-7f69-4c06-9fd3-1a1553b3cd99" providerId="ADAL" clId="{721E8995-7984-4FB2-8DDF-82F582231A99}" dt="2022-02-09T11:31:07.060" v="29"/>
          <ac:picMkLst>
            <pc:docMk/>
            <pc:sldMk cId="1648629097" sldId="279"/>
            <ac:picMk id="6" creationId="{197B0083-120E-4AB6-9EF8-AEEDC5BAAC0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F4AB9A-5DED-415D-9D07-6A457B336782}" type="doc">
      <dgm:prSet loTypeId="urn:microsoft.com/office/officeart/2005/8/layout/process4" loCatId="process" qsTypeId="urn:microsoft.com/office/officeart/2005/8/quickstyle/simple3" qsCatId="simple" csTypeId="urn:microsoft.com/office/officeart/2005/8/colors/accent1_2" csCatId="accent1" phldr="1"/>
      <dgm:spPr/>
      <dgm:t>
        <a:bodyPr/>
        <a:lstStyle/>
        <a:p>
          <a:endParaRPr lang="en-GB"/>
        </a:p>
      </dgm:t>
    </dgm:pt>
    <dgm:pt modelId="{CB81761E-D55B-4C0B-8A92-E03DB8AE69AF}">
      <dgm:prSet phldrT="[Text]" custT="1"/>
      <dgm:spPr/>
      <dgm:t>
        <a:bodyPr/>
        <a:lstStyle/>
        <a:p>
          <a:r>
            <a:rPr lang="en-GB" sz="3200" b="1" dirty="0"/>
            <a:t>Magistrates’ courts</a:t>
          </a:r>
        </a:p>
      </dgm:t>
    </dgm:pt>
    <dgm:pt modelId="{135BD171-C5FC-44B4-97B3-A993BD082554}" type="parTrans" cxnId="{9AAC7311-DA7A-4227-AF3C-08D7717EFE84}">
      <dgm:prSet/>
      <dgm:spPr/>
      <dgm:t>
        <a:bodyPr/>
        <a:lstStyle/>
        <a:p>
          <a:endParaRPr lang="en-GB"/>
        </a:p>
      </dgm:t>
    </dgm:pt>
    <dgm:pt modelId="{8F6E698E-6D65-4D81-874B-99C4D05CD6EE}" type="sibTrans" cxnId="{9AAC7311-DA7A-4227-AF3C-08D7717EFE84}">
      <dgm:prSet/>
      <dgm:spPr/>
      <dgm:t>
        <a:bodyPr/>
        <a:lstStyle/>
        <a:p>
          <a:endParaRPr lang="en-GB"/>
        </a:p>
      </dgm:t>
    </dgm:pt>
    <dgm:pt modelId="{C9A82E30-039A-4A19-B05B-43D41B65787B}">
      <dgm:prSet phldrT="[Text]" custT="1"/>
      <dgm:spPr/>
      <dgm:t>
        <a:bodyPr/>
        <a:lstStyle/>
        <a:p>
          <a:r>
            <a:rPr lang="en-GB" sz="1800" b="0" dirty="0"/>
            <a:t>Committal proceedings</a:t>
          </a:r>
        </a:p>
      </dgm:t>
    </dgm:pt>
    <dgm:pt modelId="{1E828429-67CB-4A91-95A2-F33463BB6F1C}" type="parTrans" cxnId="{01232A6A-8A72-4FEF-B066-F70BEC998E1F}">
      <dgm:prSet/>
      <dgm:spPr/>
      <dgm:t>
        <a:bodyPr/>
        <a:lstStyle/>
        <a:p>
          <a:endParaRPr lang="en-GB"/>
        </a:p>
      </dgm:t>
    </dgm:pt>
    <dgm:pt modelId="{D2E1D5C5-FA35-46A8-8538-85992CDAEE97}" type="sibTrans" cxnId="{01232A6A-8A72-4FEF-B066-F70BEC998E1F}">
      <dgm:prSet/>
      <dgm:spPr/>
      <dgm:t>
        <a:bodyPr/>
        <a:lstStyle/>
        <a:p>
          <a:endParaRPr lang="en-GB"/>
        </a:p>
      </dgm:t>
    </dgm:pt>
    <dgm:pt modelId="{16B9A02C-580E-4F88-92A7-F82E57739D82}">
      <dgm:prSet phldrT="[Text]" custT="1"/>
      <dgm:spPr/>
      <dgm:t>
        <a:bodyPr/>
        <a:lstStyle/>
        <a:p>
          <a:r>
            <a:rPr lang="en-GB" sz="3600" b="1" dirty="0"/>
            <a:t>Crown Court</a:t>
          </a:r>
        </a:p>
      </dgm:t>
    </dgm:pt>
    <dgm:pt modelId="{6CFE6B35-91F5-4120-AEB3-472A3F8F5FFB}" type="parTrans" cxnId="{0122BCC8-9FB2-423A-9862-9BABF32758B7}">
      <dgm:prSet/>
      <dgm:spPr/>
      <dgm:t>
        <a:bodyPr/>
        <a:lstStyle/>
        <a:p>
          <a:endParaRPr lang="en-GB"/>
        </a:p>
      </dgm:t>
    </dgm:pt>
    <dgm:pt modelId="{1809BBCA-9269-4808-905F-F3886A07E44B}" type="sibTrans" cxnId="{0122BCC8-9FB2-423A-9862-9BABF32758B7}">
      <dgm:prSet/>
      <dgm:spPr/>
      <dgm:t>
        <a:bodyPr/>
        <a:lstStyle/>
        <a:p>
          <a:endParaRPr lang="en-GB"/>
        </a:p>
      </dgm:t>
    </dgm:pt>
    <dgm:pt modelId="{8C040C3C-BA7E-4275-BAAA-F4F623336C5A}">
      <dgm:prSet custT="1"/>
      <dgm:spPr/>
      <dgm:t>
        <a:bodyPr/>
        <a:lstStyle/>
        <a:p>
          <a:r>
            <a:rPr lang="en-GB" sz="1600" dirty="0"/>
            <a:t>Appeal by defendant against conviction or sentence</a:t>
          </a:r>
        </a:p>
        <a:p>
          <a:r>
            <a:rPr lang="en-GB" sz="1600" dirty="0"/>
            <a:t>Appeal by prosecution against unduly lenient sentence</a:t>
          </a:r>
        </a:p>
      </dgm:t>
    </dgm:pt>
    <dgm:pt modelId="{CB1BB5FD-1B8A-4630-8D03-7044C22DD2F1}" type="parTrans" cxnId="{3F48DD0A-9241-4396-A07D-5EEE3659A2CF}">
      <dgm:prSet/>
      <dgm:spPr/>
      <dgm:t>
        <a:bodyPr/>
        <a:lstStyle/>
        <a:p>
          <a:endParaRPr lang="en-GB"/>
        </a:p>
      </dgm:t>
    </dgm:pt>
    <dgm:pt modelId="{AFCAA010-DBF2-42E8-A81B-B292A6744C85}" type="sibTrans" cxnId="{3F48DD0A-9241-4396-A07D-5EEE3659A2CF}">
      <dgm:prSet/>
      <dgm:spPr/>
      <dgm:t>
        <a:bodyPr/>
        <a:lstStyle/>
        <a:p>
          <a:endParaRPr lang="en-GB"/>
        </a:p>
      </dgm:t>
    </dgm:pt>
    <dgm:pt modelId="{209A59AF-E9CF-4E48-A822-B596F8BB11B5}">
      <dgm:prSet custT="1"/>
      <dgm:spPr/>
      <dgm:t>
        <a:bodyPr/>
        <a:lstStyle/>
        <a:p>
          <a:r>
            <a:rPr lang="en-GB" sz="2800" b="1" dirty="0"/>
            <a:t>Court of Appeal, Criminal Division</a:t>
          </a:r>
        </a:p>
      </dgm:t>
    </dgm:pt>
    <dgm:pt modelId="{075C8B33-EACD-4A4F-896F-9FBB7EAB5B83}" type="parTrans" cxnId="{CB9F1521-9ED8-4C6B-A93D-BD0C62FCD588}">
      <dgm:prSet/>
      <dgm:spPr/>
      <dgm:t>
        <a:bodyPr/>
        <a:lstStyle/>
        <a:p>
          <a:endParaRPr lang="en-GB"/>
        </a:p>
      </dgm:t>
    </dgm:pt>
    <dgm:pt modelId="{9ACA88DE-7AAF-4E6F-90CC-70DB51070776}" type="sibTrans" cxnId="{CB9F1521-9ED8-4C6B-A93D-BD0C62FCD588}">
      <dgm:prSet/>
      <dgm:spPr/>
      <dgm:t>
        <a:bodyPr/>
        <a:lstStyle/>
        <a:p>
          <a:endParaRPr lang="en-GB"/>
        </a:p>
      </dgm:t>
    </dgm:pt>
    <dgm:pt modelId="{5832C522-D49B-4752-9E1D-4D54D621E0A1}">
      <dgm:prSet/>
      <dgm:spPr/>
      <dgm:t>
        <a:bodyPr/>
        <a:lstStyle/>
        <a:p>
          <a:r>
            <a:rPr lang="en-GB" dirty="0"/>
            <a:t>Appeal by either party on a point of law of general public importance</a:t>
          </a:r>
        </a:p>
      </dgm:t>
    </dgm:pt>
    <dgm:pt modelId="{A86B426F-FAB8-4E5F-B70F-57881325381A}" type="parTrans" cxnId="{E6195047-BF74-48FB-8E76-6DC664DE18A5}">
      <dgm:prSet/>
      <dgm:spPr/>
      <dgm:t>
        <a:bodyPr/>
        <a:lstStyle/>
        <a:p>
          <a:endParaRPr lang="en-GB"/>
        </a:p>
      </dgm:t>
    </dgm:pt>
    <dgm:pt modelId="{E19C3878-DE3A-441A-90CE-2ADF2B4B755E}" type="sibTrans" cxnId="{E6195047-BF74-48FB-8E76-6DC664DE18A5}">
      <dgm:prSet/>
      <dgm:spPr/>
      <dgm:t>
        <a:bodyPr/>
        <a:lstStyle/>
        <a:p>
          <a:endParaRPr lang="en-GB"/>
        </a:p>
      </dgm:t>
    </dgm:pt>
    <dgm:pt modelId="{A2836A0E-0391-4C8E-990A-9E6BF25AA952}">
      <dgm:prSet custT="1"/>
      <dgm:spPr/>
      <dgm:t>
        <a:bodyPr/>
        <a:lstStyle/>
        <a:p>
          <a:r>
            <a:rPr lang="en-GB" sz="3200" b="1" dirty="0"/>
            <a:t>Supreme Court</a:t>
          </a:r>
        </a:p>
      </dgm:t>
    </dgm:pt>
    <dgm:pt modelId="{5EE2AF3F-2254-4D3C-8704-9FAD1921A585}" type="parTrans" cxnId="{ACF355D1-7487-4F10-BB90-E77868585F75}">
      <dgm:prSet/>
      <dgm:spPr/>
      <dgm:t>
        <a:bodyPr/>
        <a:lstStyle/>
        <a:p>
          <a:endParaRPr lang="en-GB"/>
        </a:p>
      </dgm:t>
    </dgm:pt>
    <dgm:pt modelId="{637CC816-8D93-4B5A-B7F8-3D45249BDD66}" type="sibTrans" cxnId="{ACF355D1-7487-4F10-BB90-E77868585F75}">
      <dgm:prSet/>
      <dgm:spPr/>
      <dgm:t>
        <a:bodyPr/>
        <a:lstStyle/>
        <a:p>
          <a:endParaRPr lang="en-GB"/>
        </a:p>
      </dgm:t>
    </dgm:pt>
    <dgm:pt modelId="{9E334A6E-0908-4D33-A7F6-F4D51A8CB877}" type="pres">
      <dgm:prSet presAssocID="{B8F4AB9A-5DED-415D-9D07-6A457B336782}" presName="Name0" presStyleCnt="0">
        <dgm:presLayoutVars>
          <dgm:dir/>
          <dgm:animLvl val="lvl"/>
          <dgm:resizeHandles val="exact"/>
        </dgm:presLayoutVars>
      </dgm:prSet>
      <dgm:spPr/>
    </dgm:pt>
    <dgm:pt modelId="{D86CF100-BE45-49C5-8212-019FDFD1CC65}" type="pres">
      <dgm:prSet presAssocID="{A2836A0E-0391-4C8E-990A-9E6BF25AA952}" presName="boxAndChildren" presStyleCnt="0"/>
      <dgm:spPr/>
    </dgm:pt>
    <dgm:pt modelId="{C5A412BE-B94D-4CD9-85F2-FE3964360639}" type="pres">
      <dgm:prSet presAssocID="{A2836A0E-0391-4C8E-990A-9E6BF25AA952}" presName="parentTextBox" presStyleLbl="node1" presStyleIdx="0" presStyleCnt="7"/>
      <dgm:spPr/>
    </dgm:pt>
    <dgm:pt modelId="{AF5F8255-FF06-4CF8-A91D-977E8BC739A9}" type="pres">
      <dgm:prSet presAssocID="{E19C3878-DE3A-441A-90CE-2ADF2B4B755E}" presName="sp" presStyleCnt="0"/>
      <dgm:spPr/>
    </dgm:pt>
    <dgm:pt modelId="{B99EBB3A-6D3C-4134-BB18-2C4BBE6F2093}" type="pres">
      <dgm:prSet presAssocID="{5832C522-D49B-4752-9E1D-4D54D621E0A1}" presName="arrowAndChildren" presStyleCnt="0"/>
      <dgm:spPr/>
    </dgm:pt>
    <dgm:pt modelId="{308F26D8-63B9-4768-A6D7-AA9CB311F600}" type="pres">
      <dgm:prSet presAssocID="{5832C522-D49B-4752-9E1D-4D54D621E0A1}" presName="parentTextArrow" presStyleLbl="node1" presStyleIdx="1" presStyleCnt="7"/>
      <dgm:spPr/>
    </dgm:pt>
    <dgm:pt modelId="{8601C432-9790-428A-920A-D02364B551E3}" type="pres">
      <dgm:prSet presAssocID="{9ACA88DE-7AAF-4E6F-90CC-70DB51070776}" presName="sp" presStyleCnt="0"/>
      <dgm:spPr/>
    </dgm:pt>
    <dgm:pt modelId="{79424C94-0D07-4120-BB93-66EFC7878F6F}" type="pres">
      <dgm:prSet presAssocID="{209A59AF-E9CF-4E48-A822-B596F8BB11B5}" presName="arrowAndChildren" presStyleCnt="0"/>
      <dgm:spPr/>
    </dgm:pt>
    <dgm:pt modelId="{D8708558-0B7F-4B7B-A6F8-6A47E9A97601}" type="pres">
      <dgm:prSet presAssocID="{209A59AF-E9CF-4E48-A822-B596F8BB11B5}" presName="parentTextArrow" presStyleLbl="node1" presStyleIdx="2" presStyleCnt="7"/>
      <dgm:spPr/>
    </dgm:pt>
    <dgm:pt modelId="{CEB6293A-35DB-4BA1-9775-9CD65C361747}" type="pres">
      <dgm:prSet presAssocID="{AFCAA010-DBF2-42E8-A81B-B292A6744C85}" presName="sp" presStyleCnt="0"/>
      <dgm:spPr/>
    </dgm:pt>
    <dgm:pt modelId="{080102A8-DD31-4A0A-A28D-282F91A208B6}" type="pres">
      <dgm:prSet presAssocID="{8C040C3C-BA7E-4275-BAAA-F4F623336C5A}" presName="arrowAndChildren" presStyleCnt="0"/>
      <dgm:spPr/>
    </dgm:pt>
    <dgm:pt modelId="{6FCE1E5C-C535-4D63-A3A5-3522452622F4}" type="pres">
      <dgm:prSet presAssocID="{8C040C3C-BA7E-4275-BAAA-F4F623336C5A}" presName="parentTextArrow" presStyleLbl="node1" presStyleIdx="3" presStyleCnt="7"/>
      <dgm:spPr/>
    </dgm:pt>
    <dgm:pt modelId="{B5468795-6CFB-4404-9ED8-B30A6D69CBC9}" type="pres">
      <dgm:prSet presAssocID="{1809BBCA-9269-4808-905F-F3886A07E44B}" presName="sp" presStyleCnt="0"/>
      <dgm:spPr/>
    </dgm:pt>
    <dgm:pt modelId="{6358C229-4670-4BCE-9166-A6CFA6F2607B}" type="pres">
      <dgm:prSet presAssocID="{16B9A02C-580E-4F88-92A7-F82E57739D82}" presName="arrowAndChildren" presStyleCnt="0"/>
      <dgm:spPr/>
    </dgm:pt>
    <dgm:pt modelId="{B5A57930-E4C4-4968-A19C-99ED3D658E26}" type="pres">
      <dgm:prSet presAssocID="{16B9A02C-580E-4F88-92A7-F82E57739D82}" presName="parentTextArrow" presStyleLbl="node1" presStyleIdx="4" presStyleCnt="7"/>
      <dgm:spPr/>
    </dgm:pt>
    <dgm:pt modelId="{228302CB-E1D8-4F2C-A1A6-F2E5F6C753AC}" type="pres">
      <dgm:prSet presAssocID="{D2E1D5C5-FA35-46A8-8538-85992CDAEE97}" presName="sp" presStyleCnt="0"/>
      <dgm:spPr/>
    </dgm:pt>
    <dgm:pt modelId="{F0F22C98-54A4-4B90-A75D-B86ACE9E68E9}" type="pres">
      <dgm:prSet presAssocID="{C9A82E30-039A-4A19-B05B-43D41B65787B}" presName="arrowAndChildren" presStyleCnt="0"/>
      <dgm:spPr/>
    </dgm:pt>
    <dgm:pt modelId="{0BFB9703-6CFA-4330-A04E-9BB3BB714497}" type="pres">
      <dgm:prSet presAssocID="{C9A82E30-039A-4A19-B05B-43D41B65787B}" presName="parentTextArrow" presStyleLbl="node1" presStyleIdx="5" presStyleCnt="7" custLinFactNeighborY="0"/>
      <dgm:spPr/>
    </dgm:pt>
    <dgm:pt modelId="{2247E4D4-34DA-4103-B02D-3EAD09858D9F}" type="pres">
      <dgm:prSet presAssocID="{8F6E698E-6D65-4D81-874B-99C4D05CD6EE}" presName="sp" presStyleCnt="0"/>
      <dgm:spPr/>
    </dgm:pt>
    <dgm:pt modelId="{3826A4C1-10CF-4357-BE29-45A57E90DD19}" type="pres">
      <dgm:prSet presAssocID="{CB81761E-D55B-4C0B-8A92-E03DB8AE69AF}" presName="arrowAndChildren" presStyleCnt="0"/>
      <dgm:spPr/>
    </dgm:pt>
    <dgm:pt modelId="{DE887F3B-D467-4D3D-B6BC-49966D28C5C4}" type="pres">
      <dgm:prSet presAssocID="{CB81761E-D55B-4C0B-8A92-E03DB8AE69AF}" presName="parentTextArrow" presStyleLbl="node1" presStyleIdx="6" presStyleCnt="7" custLinFactNeighborY="-20"/>
      <dgm:spPr/>
    </dgm:pt>
  </dgm:ptLst>
  <dgm:cxnLst>
    <dgm:cxn modelId="{49ADAB09-335A-4855-ABD7-A9F09D142D96}" type="presOf" srcId="{209A59AF-E9CF-4E48-A822-B596F8BB11B5}" destId="{D8708558-0B7F-4B7B-A6F8-6A47E9A97601}" srcOrd="0" destOrd="0" presId="urn:microsoft.com/office/officeart/2005/8/layout/process4"/>
    <dgm:cxn modelId="{3F48DD0A-9241-4396-A07D-5EEE3659A2CF}" srcId="{B8F4AB9A-5DED-415D-9D07-6A457B336782}" destId="{8C040C3C-BA7E-4275-BAAA-F4F623336C5A}" srcOrd="3" destOrd="0" parTransId="{CB1BB5FD-1B8A-4630-8D03-7044C22DD2F1}" sibTransId="{AFCAA010-DBF2-42E8-A81B-B292A6744C85}"/>
    <dgm:cxn modelId="{AA22930C-ED51-46F7-8C54-94104C914E44}" type="presOf" srcId="{C9A82E30-039A-4A19-B05B-43D41B65787B}" destId="{0BFB9703-6CFA-4330-A04E-9BB3BB714497}" srcOrd="0" destOrd="0" presId="urn:microsoft.com/office/officeart/2005/8/layout/process4"/>
    <dgm:cxn modelId="{9AAC7311-DA7A-4227-AF3C-08D7717EFE84}" srcId="{B8F4AB9A-5DED-415D-9D07-6A457B336782}" destId="{CB81761E-D55B-4C0B-8A92-E03DB8AE69AF}" srcOrd="0" destOrd="0" parTransId="{135BD171-C5FC-44B4-97B3-A993BD082554}" sibTransId="{8F6E698E-6D65-4D81-874B-99C4D05CD6EE}"/>
    <dgm:cxn modelId="{CB9F1521-9ED8-4C6B-A93D-BD0C62FCD588}" srcId="{B8F4AB9A-5DED-415D-9D07-6A457B336782}" destId="{209A59AF-E9CF-4E48-A822-B596F8BB11B5}" srcOrd="4" destOrd="0" parTransId="{075C8B33-EACD-4A4F-896F-9FBB7EAB5B83}" sibTransId="{9ACA88DE-7AAF-4E6F-90CC-70DB51070776}"/>
    <dgm:cxn modelId="{9237B230-1EAE-4376-A420-5CC890B29B87}" type="presOf" srcId="{CB81761E-D55B-4C0B-8A92-E03DB8AE69AF}" destId="{DE887F3B-D467-4D3D-B6BC-49966D28C5C4}" srcOrd="0" destOrd="0" presId="urn:microsoft.com/office/officeart/2005/8/layout/process4"/>
    <dgm:cxn modelId="{1CA80F45-932C-4954-9030-5757A7EF8E1A}" type="presOf" srcId="{A2836A0E-0391-4C8E-990A-9E6BF25AA952}" destId="{C5A412BE-B94D-4CD9-85F2-FE3964360639}" srcOrd="0" destOrd="0" presId="urn:microsoft.com/office/officeart/2005/8/layout/process4"/>
    <dgm:cxn modelId="{E6195047-BF74-48FB-8E76-6DC664DE18A5}" srcId="{B8F4AB9A-5DED-415D-9D07-6A457B336782}" destId="{5832C522-D49B-4752-9E1D-4D54D621E0A1}" srcOrd="5" destOrd="0" parTransId="{A86B426F-FAB8-4E5F-B70F-57881325381A}" sibTransId="{E19C3878-DE3A-441A-90CE-2ADF2B4B755E}"/>
    <dgm:cxn modelId="{01232A6A-8A72-4FEF-B066-F70BEC998E1F}" srcId="{B8F4AB9A-5DED-415D-9D07-6A457B336782}" destId="{C9A82E30-039A-4A19-B05B-43D41B65787B}" srcOrd="1" destOrd="0" parTransId="{1E828429-67CB-4A91-95A2-F33463BB6F1C}" sibTransId="{D2E1D5C5-FA35-46A8-8538-85992CDAEE97}"/>
    <dgm:cxn modelId="{AE18DC93-A145-4963-B1D6-09DD5365220D}" type="presOf" srcId="{5832C522-D49B-4752-9E1D-4D54D621E0A1}" destId="{308F26D8-63B9-4768-A6D7-AA9CB311F600}" srcOrd="0" destOrd="0" presId="urn:microsoft.com/office/officeart/2005/8/layout/process4"/>
    <dgm:cxn modelId="{D876F993-6922-45EB-A396-598BDCF611EC}" type="presOf" srcId="{16B9A02C-580E-4F88-92A7-F82E57739D82}" destId="{B5A57930-E4C4-4968-A19C-99ED3D658E26}" srcOrd="0" destOrd="0" presId="urn:microsoft.com/office/officeart/2005/8/layout/process4"/>
    <dgm:cxn modelId="{AF3EBFA2-0F90-4AC6-B8FF-87F5856544EF}" type="presOf" srcId="{B8F4AB9A-5DED-415D-9D07-6A457B336782}" destId="{9E334A6E-0908-4D33-A7F6-F4D51A8CB877}" srcOrd="0" destOrd="0" presId="urn:microsoft.com/office/officeart/2005/8/layout/process4"/>
    <dgm:cxn modelId="{0122BCC8-9FB2-423A-9862-9BABF32758B7}" srcId="{B8F4AB9A-5DED-415D-9D07-6A457B336782}" destId="{16B9A02C-580E-4F88-92A7-F82E57739D82}" srcOrd="2" destOrd="0" parTransId="{6CFE6B35-91F5-4120-AEB3-472A3F8F5FFB}" sibTransId="{1809BBCA-9269-4808-905F-F3886A07E44B}"/>
    <dgm:cxn modelId="{ACF355D1-7487-4F10-BB90-E77868585F75}" srcId="{B8F4AB9A-5DED-415D-9D07-6A457B336782}" destId="{A2836A0E-0391-4C8E-990A-9E6BF25AA952}" srcOrd="6" destOrd="0" parTransId="{5EE2AF3F-2254-4D3C-8704-9FAD1921A585}" sibTransId="{637CC816-8D93-4B5A-B7F8-3D45249BDD66}"/>
    <dgm:cxn modelId="{F09EE9F0-94FA-4757-BCC0-1A0D25070175}" type="presOf" srcId="{8C040C3C-BA7E-4275-BAAA-F4F623336C5A}" destId="{6FCE1E5C-C535-4D63-A3A5-3522452622F4}" srcOrd="0" destOrd="0" presId="urn:microsoft.com/office/officeart/2005/8/layout/process4"/>
    <dgm:cxn modelId="{6AC84723-12E3-44F1-9232-E7C97BABABF9}" type="presParOf" srcId="{9E334A6E-0908-4D33-A7F6-F4D51A8CB877}" destId="{D86CF100-BE45-49C5-8212-019FDFD1CC65}" srcOrd="0" destOrd="0" presId="urn:microsoft.com/office/officeart/2005/8/layout/process4"/>
    <dgm:cxn modelId="{D251E5EB-521C-4057-B54E-C3DC004008CC}" type="presParOf" srcId="{D86CF100-BE45-49C5-8212-019FDFD1CC65}" destId="{C5A412BE-B94D-4CD9-85F2-FE3964360639}" srcOrd="0" destOrd="0" presId="urn:microsoft.com/office/officeart/2005/8/layout/process4"/>
    <dgm:cxn modelId="{9DE08BBC-3CF2-484E-B236-F33C39F04B4F}" type="presParOf" srcId="{9E334A6E-0908-4D33-A7F6-F4D51A8CB877}" destId="{AF5F8255-FF06-4CF8-A91D-977E8BC739A9}" srcOrd="1" destOrd="0" presId="urn:microsoft.com/office/officeart/2005/8/layout/process4"/>
    <dgm:cxn modelId="{7CF8F7B0-0FFE-4B63-BCE8-4720D4A4A22B}" type="presParOf" srcId="{9E334A6E-0908-4D33-A7F6-F4D51A8CB877}" destId="{B99EBB3A-6D3C-4134-BB18-2C4BBE6F2093}" srcOrd="2" destOrd="0" presId="urn:microsoft.com/office/officeart/2005/8/layout/process4"/>
    <dgm:cxn modelId="{FC6A4FC9-4446-46DD-ACB3-11380ABB1751}" type="presParOf" srcId="{B99EBB3A-6D3C-4134-BB18-2C4BBE6F2093}" destId="{308F26D8-63B9-4768-A6D7-AA9CB311F600}" srcOrd="0" destOrd="0" presId="urn:microsoft.com/office/officeart/2005/8/layout/process4"/>
    <dgm:cxn modelId="{5C81C200-B0E0-409D-9809-25935C596DFC}" type="presParOf" srcId="{9E334A6E-0908-4D33-A7F6-F4D51A8CB877}" destId="{8601C432-9790-428A-920A-D02364B551E3}" srcOrd="3" destOrd="0" presId="urn:microsoft.com/office/officeart/2005/8/layout/process4"/>
    <dgm:cxn modelId="{4A6FF1EF-B6FD-42E2-8436-D2F5882040A6}" type="presParOf" srcId="{9E334A6E-0908-4D33-A7F6-F4D51A8CB877}" destId="{79424C94-0D07-4120-BB93-66EFC7878F6F}" srcOrd="4" destOrd="0" presId="urn:microsoft.com/office/officeart/2005/8/layout/process4"/>
    <dgm:cxn modelId="{8F718F43-16C5-4291-BC4B-42968E0028E7}" type="presParOf" srcId="{79424C94-0D07-4120-BB93-66EFC7878F6F}" destId="{D8708558-0B7F-4B7B-A6F8-6A47E9A97601}" srcOrd="0" destOrd="0" presId="urn:microsoft.com/office/officeart/2005/8/layout/process4"/>
    <dgm:cxn modelId="{FF8D0F86-AF7C-4510-913B-958D4085A676}" type="presParOf" srcId="{9E334A6E-0908-4D33-A7F6-F4D51A8CB877}" destId="{CEB6293A-35DB-4BA1-9775-9CD65C361747}" srcOrd="5" destOrd="0" presId="urn:microsoft.com/office/officeart/2005/8/layout/process4"/>
    <dgm:cxn modelId="{729A1FC3-461E-416D-9E41-D52282DFFA85}" type="presParOf" srcId="{9E334A6E-0908-4D33-A7F6-F4D51A8CB877}" destId="{080102A8-DD31-4A0A-A28D-282F91A208B6}" srcOrd="6" destOrd="0" presId="urn:microsoft.com/office/officeart/2005/8/layout/process4"/>
    <dgm:cxn modelId="{0307FA79-D8DB-4722-A6AB-4AE263C2BD91}" type="presParOf" srcId="{080102A8-DD31-4A0A-A28D-282F91A208B6}" destId="{6FCE1E5C-C535-4D63-A3A5-3522452622F4}" srcOrd="0" destOrd="0" presId="urn:microsoft.com/office/officeart/2005/8/layout/process4"/>
    <dgm:cxn modelId="{3A289CA6-993F-4077-854D-3A1EF0592F5F}" type="presParOf" srcId="{9E334A6E-0908-4D33-A7F6-F4D51A8CB877}" destId="{B5468795-6CFB-4404-9ED8-B30A6D69CBC9}" srcOrd="7" destOrd="0" presId="urn:microsoft.com/office/officeart/2005/8/layout/process4"/>
    <dgm:cxn modelId="{A6DB9570-9FC3-4DAA-B181-F000047061C7}" type="presParOf" srcId="{9E334A6E-0908-4D33-A7F6-F4D51A8CB877}" destId="{6358C229-4670-4BCE-9166-A6CFA6F2607B}" srcOrd="8" destOrd="0" presId="urn:microsoft.com/office/officeart/2005/8/layout/process4"/>
    <dgm:cxn modelId="{5CAA32C4-3612-4F95-9A7E-1EBBA59764E9}" type="presParOf" srcId="{6358C229-4670-4BCE-9166-A6CFA6F2607B}" destId="{B5A57930-E4C4-4968-A19C-99ED3D658E26}" srcOrd="0" destOrd="0" presId="urn:microsoft.com/office/officeart/2005/8/layout/process4"/>
    <dgm:cxn modelId="{71762C4A-A39F-4326-B8E5-C2498C2494F5}" type="presParOf" srcId="{9E334A6E-0908-4D33-A7F6-F4D51A8CB877}" destId="{228302CB-E1D8-4F2C-A1A6-F2E5F6C753AC}" srcOrd="9" destOrd="0" presId="urn:microsoft.com/office/officeart/2005/8/layout/process4"/>
    <dgm:cxn modelId="{5F13ABB0-F534-4003-BD95-F55A45CB4821}" type="presParOf" srcId="{9E334A6E-0908-4D33-A7F6-F4D51A8CB877}" destId="{F0F22C98-54A4-4B90-A75D-B86ACE9E68E9}" srcOrd="10" destOrd="0" presId="urn:microsoft.com/office/officeart/2005/8/layout/process4"/>
    <dgm:cxn modelId="{7F6C24D1-1075-41EB-B09F-3DB7FC8427D6}" type="presParOf" srcId="{F0F22C98-54A4-4B90-A75D-B86ACE9E68E9}" destId="{0BFB9703-6CFA-4330-A04E-9BB3BB714497}" srcOrd="0" destOrd="0" presId="urn:microsoft.com/office/officeart/2005/8/layout/process4"/>
    <dgm:cxn modelId="{012E2DBF-E5FC-418A-A286-787093922BDE}" type="presParOf" srcId="{9E334A6E-0908-4D33-A7F6-F4D51A8CB877}" destId="{2247E4D4-34DA-4103-B02D-3EAD09858D9F}" srcOrd="11" destOrd="0" presId="urn:microsoft.com/office/officeart/2005/8/layout/process4"/>
    <dgm:cxn modelId="{45A8435D-B9F0-4737-909D-8DC7B6762192}" type="presParOf" srcId="{9E334A6E-0908-4D33-A7F6-F4D51A8CB877}" destId="{3826A4C1-10CF-4357-BE29-45A57E90DD19}" srcOrd="12" destOrd="0" presId="urn:microsoft.com/office/officeart/2005/8/layout/process4"/>
    <dgm:cxn modelId="{4CE2DAE4-3942-4FB5-A953-330DACB916AF}" type="presParOf" srcId="{3826A4C1-10CF-4357-BE29-45A57E90DD19}" destId="{DE887F3B-D467-4D3D-B6BC-49966D28C5C4}"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412BE-B94D-4CD9-85F2-FE3964360639}">
      <dsp:nvSpPr>
        <dsp:cNvPr id="0" name=""/>
        <dsp:cNvSpPr/>
      </dsp:nvSpPr>
      <dsp:spPr>
        <a:xfrm>
          <a:off x="0" y="4441427"/>
          <a:ext cx="10957546" cy="486023"/>
        </a:xfrm>
        <a:prstGeom prst="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dirty="0"/>
            <a:t>Supreme Court</a:t>
          </a:r>
        </a:p>
      </dsp:txBody>
      <dsp:txXfrm>
        <a:off x="0" y="4441427"/>
        <a:ext cx="10957546" cy="486023"/>
      </dsp:txXfrm>
    </dsp:sp>
    <dsp:sp modelId="{308F26D8-63B9-4768-A6D7-AA9CB311F600}">
      <dsp:nvSpPr>
        <dsp:cNvPr id="0" name=""/>
        <dsp:cNvSpPr/>
      </dsp:nvSpPr>
      <dsp:spPr>
        <a:xfrm rot="10800000">
          <a:off x="0" y="3701214"/>
          <a:ext cx="10957546" cy="747503"/>
        </a:xfrm>
        <a:prstGeom prst="upArrowCallou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Appeal by either party on a point of law of general public importance</a:t>
          </a:r>
        </a:p>
      </dsp:txBody>
      <dsp:txXfrm rot="10800000">
        <a:off x="0" y="3701214"/>
        <a:ext cx="10957546" cy="485705"/>
      </dsp:txXfrm>
    </dsp:sp>
    <dsp:sp modelId="{D8708558-0B7F-4B7B-A6F8-6A47E9A97601}">
      <dsp:nvSpPr>
        <dsp:cNvPr id="0" name=""/>
        <dsp:cNvSpPr/>
      </dsp:nvSpPr>
      <dsp:spPr>
        <a:xfrm rot="10800000">
          <a:off x="0" y="2961001"/>
          <a:ext cx="10957546" cy="747503"/>
        </a:xfrm>
        <a:prstGeom prst="upArrowCallou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Court of Appeal, Criminal Division</a:t>
          </a:r>
        </a:p>
      </dsp:txBody>
      <dsp:txXfrm rot="10800000">
        <a:off x="0" y="2961001"/>
        <a:ext cx="10957546" cy="485705"/>
      </dsp:txXfrm>
    </dsp:sp>
    <dsp:sp modelId="{6FCE1E5C-C535-4D63-A3A5-3522452622F4}">
      <dsp:nvSpPr>
        <dsp:cNvPr id="0" name=""/>
        <dsp:cNvSpPr/>
      </dsp:nvSpPr>
      <dsp:spPr>
        <a:xfrm rot="10800000">
          <a:off x="0" y="2220788"/>
          <a:ext cx="10957546" cy="747503"/>
        </a:xfrm>
        <a:prstGeom prst="upArrowCallou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Appeal by defendant against conviction or sentence</a:t>
          </a:r>
        </a:p>
        <a:p>
          <a:pPr marL="0" lvl="0" indent="0" algn="ctr" defTabSz="711200">
            <a:lnSpc>
              <a:spcPct val="90000"/>
            </a:lnSpc>
            <a:spcBef>
              <a:spcPct val="0"/>
            </a:spcBef>
            <a:spcAft>
              <a:spcPct val="35000"/>
            </a:spcAft>
            <a:buNone/>
          </a:pPr>
          <a:r>
            <a:rPr lang="en-GB" sz="1600" kern="1200" dirty="0"/>
            <a:t>Appeal by prosecution against unduly lenient sentence</a:t>
          </a:r>
        </a:p>
      </dsp:txBody>
      <dsp:txXfrm rot="10800000">
        <a:off x="0" y="2220788"/>
        <a:ext cx="10957546" cy="485705"/>
      </dsp:txXfrm>
    </dsp:sp>
    <dsp:sp modelId="{B5A57930-E4C4-4968-A19C-99ED3D658E26}">
      <dsp:nvSpPr>
        <dsp:cNvPr id="0" name=""/>
        <dsp:cNvSpPr/>
      </dsp:nvSpPr>
      <dsp:spPr>
        <a:xfrm rot="10800000">
          <a:off x="0" y="1480575"/>
          <a:ext cx="10957546" cy="747503"/>
        </a:xfrm>
        <a:prstGeom prst="upArrowCallou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b="1" kern="1200" dirty="0"/>
            <a:t>Crown Court</a:t>
          </a:r>
        </a:p>
      </dsp:txBody>
      <dsp:txXfrm rot="10800000">
        <a:off x="0" y="1480575"/>
        <a:ext cx="10957546" cy="485705"/>
      </dsp:txXfrm>
    </dsp:sp>
    <dsp:sp modelId="{0BFB9703-6CFA-4330-A04E-9BB3BB714497}">
      <dsp:nvSpPr>
        <dsp:cNvPr id="0" name=""/>
        <dsp:cNvSpPr/>
      </dsp:nvSpPr>
      <dsp:spPr>
        <a:xfrm rot="10800000">
          <a:off x="0" y="740362"/>
          <a:ext cx="10957546" cy="747503"/>
        </a:xfrm>
        <a:prstGeom prst="upArrowCallou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kern="1200" dirty="0"/>
            <a:t>Committal proceedings</a:t>
          </a:r>
        </a:p>
      </dsp:txBody>
      <dsp:txXfrm rot="10800000">
        <a:off x="0" y="740362"/>
        <a:ext cx="10957546" cy="485705"/>
      </dsp:txXfrm>
    </dsp:sp>
    <dsp:sp modelId="{DE887F3B-D467-4D3D-B6BC-49966D28C5C4}">
      <dsp:nvSpPr>
        <dsp:cNvPr id="0" name=""/>
        <dsp:cNvSpPr/>
      </dsp:nvSpPr>
      <dsp:spPr>
        <a:xfrm rot="10800000">
          <a:off x="0" y="0"/>
          <a:ext cx="10957546" cy="747503"/>
        </a:xfrm>
        <a:prstGeom prst="upArrowCallou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dirty="0"/>
            <a:t>Magistrates’ courts</a:t>
          </a:r>
        </a:p>
      </dsp:txBody>
      <dsp:txXfrm rot="10800000">
        <a:off x="0" y="0"/>
        <a:ext cx="10957546" cy="4857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F847DB3-C266-4DD9-9DDE-B8A585CB92CA}" type="datetimeFigureOut">
              <a:rPr lang="en-GB" smtClean="0"/>
              <a:t>09/02/2022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F0BFB94-E4AB-4F77-AE7E-E3567387C276}" type="slidenum">
              <a:rPr lang="en-GB" smtClean="0"/>
              <a:t>‹#›</a:t>
            </a:fld>
            <a:endParaRPr lang="en-GB"/>
          </a:p>
        </p:txBody>
      </p:sp>
    </p:spTree>
    <p:extLst>
      <p:ext uri="{BB962C8B-B14F-4D97-AF65-F5344CB8AC3E}">
        <p14:creationId xmlns:p14="http://schemas.microsoft.com/office/powerpoint/2010/main" val="1604194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nationalcrimeagency.gov.uk/what-we-do/how-we-work/intelligence-enhancing-the-picture-of-serious-organised-crime-affecting-the-uk"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nationalcrimeagency.gov.uk/what-we-do/how-we-work/providing-specialist-capabilities-for-law-enforcement" TargetMode="External"/><Relationship Id="rId4" Type="http://schemas.openxmlformats.org/officeDocument/2006/relationships/hyperlink" Target="https://nationalcrimeagency.gov.uk/what-we-do/how-we-work/investigating-and-disrupting-the-highest-risk-serious-and-organised-criminals"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1</a:t>
            </a:fld>
            <a:endParaRPr lang="en-GB"/>
          </a:p>
        </p:txBody>
      </p:sp>
    </p:spTree>
    <p:extLst>
      <p:ext uri="{BB962C8B-B14F-4D97-AF65-F5344CB8AC3E}">
        <p14:creationId xmlns:p14="http://schemas.microsoft.com/office/powerpoint/2010/main" val="270582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2</a:t>
            </a:fld>
            <a:endParaRPr lang="en-GB"/>
          </a:p>
        </p:txBody>
      </p:sp>
    </p:spTree>
    <p:extLst>
      <p:ext uri="{BB962C8B-B14F-4D97-AF65-F5344CB8AC3E}">
        <p14:creationId xmlns:p14="http://schemas.microsoft.com/office/powerpoint/2010/main" val="3391429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3</a:t>
            </a:fld>
            <a:endParaRPr lang="en-GB"/>
          </a:p>
        </p:txBody>
      </p:sp>
    </p:spTree>
    <p:extLst>
      <p:ext uri="{BB962C8B-B14F-4D97-AF65-F5344CB8AC3E}">
        <p14:creationId xmlns:p14="http://schemas.microsoft.com/office/powerpoint/2010/main" val="2909947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baseline="0" dirty="0"/>
          </a:p>
          <a:p>
            <a:pPr marL="228600" indent="-228600">
              <a:buAutoNum type="arabicPeriod"/>
            </a:pPr>
            <a:endParaRPr lang="en-GB" baseline="0" dirty="0"/>
          </a:p>
          <a:p>
            <a:pPr marL="0" indent="0">
              <a:buNone/>
            </a:pPr>
            <a:endParaRPr lang="en-GB" baseline="0" dirty="0"/>
          </a:p>
        </p:txBody>
      </p:sp>
      <p:sp>
        <p:nvSpPr>
          <p:cNvPr id="4" name="Slide Number Placeholder 3"/>
          <p:cNvSpPr>
            <a:spLocks noGrp="1"/>
          </p:cNvSpPr>
          <p:nvPr>
            <p:ph type="sldNum" sz="quarter" idx="10"/>
          </p:nvPr>
        </p:nvSpPr>
        <p:spPr/>
        <p:txBody>
          <a:bodyPr/>
          <a:lstStyle/>
          <a:p>
            <a:fld id="{DF0BFB94-E4AB-4F77-AE7E-E3567387C276}" type="slidenum">
              <a:rPr lang="en-GB" smtClean="0"/>
              <a:t>4</a:t>
            </a:fld>
            <a:endParaRPr lang="en-GB"/>
          </a:p>
        </p:txBody>
      </p:sp>
    </p:spTree>
    <p:extLst>
      <p:ext uri="{BB962C8B-B14F-4D97-AF65-F5344CB8AC3E}">
        <p14:creationId xmlns:p14="http://schemas.microsoft.com/office/powerpoint/2010/main" val="82722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1" u="sng" dirty="0"/>
          </a:p>
        </p:txBody>
      </p:sp>
      <p:sp>
        <p:nvSpPr>
          <p:cNvPr id="4" name="Slide Number Placeholder 3"/>
          <p:cNvSpPr>
            <a:spLocks noGrp="1"/>
          </p:cNvSpPr>
          <p:nvPr>
            <p:ph type="sldNum" sz="quarter" idx="10"/>
          </p:nvPr>
        </p:nvSpPr>
        <p:spPr/>
        <p:txBody>
          <a:bodyPr/>
          <a:lstStyle/>
          <a:p>
            <a:fld id="{DF0BFB94-E4AB-4F77-AE7E-E3567387C276}" type="slidenum">
              <a:rPr lang="en-GB" smtClean="0"/>
              <a:t>5</a:t>
            </a:fld>
            <a:endParaRPr lang="en-GB"/>
          </a:p>
        </p:txBody>
      </p:sp>
    </p:spTree>
    <p:extLst>
      <p:ext uri="{BB962C8B-B14F-4D97-AF65-F5344CB8AC3E}">
        <p14:creationId xmlns:p14="http://schemas.microsoft.com/office/powerpoint/2010/main" val="296817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82560"/>
                </a:solidFill>
                <a:effectLst/>
                <a:latin typeface="Helvetica Neue"/>
              </a:rPr>
              <a:t>Role of the police</a:t>
            </a:r>
          </a:p>
          <a:p>
            <a:pPr algn="l"/>
            <a:r>
              <a:rPr lang="en-GB" b="0" i="0" dirty="0">
                <a:solidFill>
                  <a:srgbClr val="333333"/>
                </a:solidFill>
                <a:effectLst/>
                <a:latin typeface="Arial" panose="020B0604020202020204" pitchFamily="34" charset="0"/>
              </a:rPr>
              <a:t>The police have core operational duties which include:</a:t>
            </a:r>
          </a:p>
          <a:p>
            <a:pPr algn="l">
              <a:buFont typeface="Arial" panose="020B0604020202020204" pitchFamily="34" charset="0"/>
              <a:buChar char="•"/>
            </a:pPr>
            <a:r>
              <a:rPr lang="en-GB" b="0" i="0" dirty="0">
                <a:solidFill>
                  <a:srgbClr val="333333"/>
                </a:solidFill>
                <a:effectLst/>
                <a:latin typeface="Arial" panose="020B0604020202020204" pitchFamily="34" charset="0"/>
              </a:rPr>
              <a:t>protecting life and property</a:t>
            </a:r>
          </a:p>
          <a:p>
            <a:pPr algn="l">
              <a:buFont typeface="Arial" panose="020B0604020202020204" pitchFamily="34" charset="0"/>
              <a:buChar char="•"/>
            </a:pPr>
            <a:r>
              <a:rPr lang="en-GB" b="0" i="0" dirty="0">
                <a:solidFill>
                  <a:srgbClr val="333333"/>
                </a:solidFill>
                <a:effectLst/>
                <a:latin typeface="Arial" panose="020B0604020202020204" pitchFamily="34" charset="0"/>
              </a:rPr>
              <a:t>preserving order</a:t>
            </a:r>
          </a:p>
          <a:p>
            <a:pPr algn="l">
              <a:buFont typeface="Arial" panose="020B0604020202020204" pitchFamily="34" charset="0"/>
              <a:buChar char="•"/>
            </a:pPr>
            <a:r>
              <a:rPr lang="en-GB" b="0" i="0" dirty="0">
                <a:solidFill>
                  <a:srgbClr val="333333"/>
                </a:solidFill>
                <a:effectLst/>
                <a:latin typeface="Arial" panose="020B0604020202020204" pitchFamily="34" charset="0"/>
              </a:rPr>
              <a:t>preventing the commission of offences</a:t>
            </a:r>
          </a:p>
          <a:p>
            <a:pPr algn="l">
              <a:buFont typeface="Arial" panose="020B0604020202020204" pitchFamily="34" charset="0"/>
              <a:buChar char="•"/>
            </a:pPr>
            <a:r>
              <a:rPr lang="en-GB" b="0" i="0" dirty="0">
                <a:solidFill>
                  <a:srgbClr val="333333"/>
                </a:solidFill>
                <a:effectLst/>
                <a:latin typeface="Arial" panose="020B0604020202020204" pitchFamily="34" charset="0"/>
              </a:rPr>
              <a:t>bringing offenders to justice.</a:t>
            </a:r>
          </a:p>
          <a:p>
            <a:pPr algn="l"/>
            <a:r>
              <a:rPr lang="en-GB" b="0" i="0" dirty="0">
                <a:solidFill>
                  <a:srgbClr val="333333"/>
                </a:solidFill>
                <a:effectLst/>
                <a:latin typeface="Arial" panose="020B0604020202020204" pitchFamily="34" charset="0"/>
              </a:rPr>
              <a:t>The police have additional duties that are prescribed under legislation and common law.</a:t>
            </a:r>
          </a:p>
          <a:p>
            <a:pPr algn="l"/>
            <a:r>
              <a:rPr lang="en-GB" b="0" i="0" dirty="0">
                <a:solidFill>
                  <a:srgbClr val="333333"/>
                </a:solidFill>
                <a:effectLst/>
                <a:latin typeface="Arial" panose="020B0604020202020204" pitchFamily="34" charset="0"/>
              </a:rPr>
              <a:t>When planning a police response, it is imperative that commanders have a clear understanding of the role that police will perform during the operation. Once committed to undertaking a role outside the core or otherwise statutory and common law duties and obligations, individual commanders may be held accountable for any police activity or inactivity regarding that commitment. Chief constables (or their equivalents) are also likely to be held responsible (</a:t>
            </a:r>
            <a:r>
              <a:rPr lang="en-GB" b="0" i="0" dirty="0" err="1">
                <a:solidFill>
                  <a:srgbClr val="333333"/>
                </a:solidFill>
                <a:effectLst/>
                <a:latin typeface="Arial" panose="020B0604020202020204" pitchFamily="34" charset="0"/>
              </a:rPr>
              <a:t>eg</a:t>
            </a:r>
            <a:r>
              <a:rPr lang="en-GB" b="0" i="0" dirty="0">
                <a:solidFill>
                  <a:srgbClr val="333333"/>
                </a:solidFill>
                <a:effectLst/>
                <a:latin typeface="Arial" panose="020B0604020202020204" pitchFamily="34" charset="0"/>
              </a:rPr>
              <a:t>, when taken to court). Chief constables, as the employers of police staff, may be accountable in respect of police staff actions.</a:t>
            </a:r>
          </a:p>
          <a:p>
            <a:endParaRPr lang="en-GB" dirty="0">
              <a:cs typeface="Calibri"/>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6</a:t>
            </a:fld>
            <a:endParaRPr lang="en-GB"/>
          </a:p>
        </p:txBody>
      </p:sp>
    </p:spTree>
    <p:extLst>
      <p:ext uri="{BB962C8B-B14F-4D97-AF65-F5344CB8AC3E}">
        <p14:creationId xmlns:p14="http://schemas.microsoft.com/office/powerpoint/2010/main" val="2466718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Signika"/>
              </a:rPr>
              <a:t>Serious and organised crime is one of the deadliest threats facing the UK today - blighting communities, ruining lives and costing the UK at least £37 billion each year.</a:t>
            </a:r>
          </a:p>
          <a:p>
            <a:pPr algn="l"/>
            <a:r>
              <a:rPr lang="en-GB" b="0" i="0" dirty="0">
                <a:solidFill>
                  <a:srgbClr val="333333"/>
                </a:solidFill>
                <a:effectLst/>
                <a:latin typeface="Signika"/>
              </a:rPr>
              <a:t>It affects more citizens, more often, than any other national security threat and leads to more deaths in the UK than terrorism, war and natural disasters combined.</a:t>
            </a:r>
          </a:p>
          <a:p>
            <a:endParaRPr lang="en-US" dirty="0">
              <a:cs typeface="Calibri"/>
            </a:endParaRPr>
          </a:p>
          <a:p>
            <a:endParaRPr lang="en-US" dirty="0">
              <a:cs typeface="Calibri"/>
            </a:endParaRPr>
          </a:p>
          <a:p>
            <a:pPr algn="l"/>
            <a:r>
              <a:rPr lang="en-GB" b="0" i="0" dirty="0">
                <a:solidFill>
                  <a:srgbClr val="333333"/>
                </a:solidFill>
                <a:effectLst/>
                <a:latin typeface="Signika"/>
              </a:rPr>
              <a:t>The National Crime Agency leads the UK's fight to cut serious and organised crime, protecting the public by disrupting and bringing to justice those serious and organised criminals who pose the highest risk to the UK.</a:t>
            </a:r>
          </a:p>
          <a:p>
            <a:pPr algn="l"/>
            <a:r>
              <a:rPr lang="en-GB" b="0" i="0" dirty="0">
                <a:solidFill>
                  <a:srgbClr val="333333"/>
                </a:solidFill>
                <a:effectLst/>
                <a:latin typeface="Signika"/>
              </a:rPr>
              <a:t>NCA officers work at the forefront of law enforcement, building the best possible </a:t>
            </a:r>
            <a:r>
              <a:rPr lang="en-GB" b="0" i="0" u="sng" dirty="0">
                <a:solidFill>
                  <a:srgbClr val="005E8D"/>
                </a:solidFill>
                <a:effectLst/>
                <a:latin typeface="Signika"/>
                <a:hlinkClick r:id="rId3"/>
              </a:rPr>
              <a:t>intelligence picture of all serious and organised crime</a:t>
            </a:r>
            <a:r>
              <a:rPr lang="en-GB" b="0" i="0" dirty="0">
                <a:solidFill>
                  <a:srgbClr val="333333"/>
                </a:solidFill>
                <a:effectLst/>
                <a:latin typeface="Signika"/>
              </a:rPr>
              <a:t> threats; relentlessly </a:t>
            </a:r>
            <a:r>
              <a:rPr lang="en-GB" b="0" i="0" u="sng" dirty="0">
                <a:solidFill>
                  <a:srgbClr val="005E8D"/>
                </a:solidFill>
                <a:effectLst/>
                <a:latin typeface="Signika"/>
                <a:hlinkClick r:id="rId4"/>
              </a:rPr>
              <a:t>pursuing the most serious and dangerous offenders</a:t>
            </a:r>
            <a:r>
              <a:rPr lang="en-GB" b="0" i="0" dirty="0">
                <a:solidFill>
                  <a:srgbClr val="333333"/>
                </a:solidFill>
                <a:effectLst/>
                <a:latin typeface="Signika"/>
              </a:rPr>
              <a:t>; and developing and delivering </a:t>
            </a:r>
            <a:r>
              <a:rPr lang="en-GB" b="0" i="0" u="sng" dirty="0">
                <a:solidFill>
                  <a:srgbClr val="005E8D"/>
                </a:solidFill>
                <a:effectLst/>
                <a:latin typeface="Signika"/>
                <a:hlinkClick r:id="rId5"/>
              </a:rPr>
              <a:t>specialist capabilities</a:t>
            </a:r>
            <a:r>
              <a:rPr lang="en-GB" b="0" i="0" dirty="0">
                <a:solidFill>
                  <a:srgbClr val="333333"/>
                </a:solidFill>
                <a:effectLst/>
                <a:latin typeface="Signika"/>
              </a:rPr>
              <a:t> on behalf of law enforcement and other partners.</a:t>
            </a:r>
          </a:p>
          <a:p>
            <a:pPr algn="l"/>
            <a:r>
              <a:rPr lang="en-GB" b="0" i="0" dirty="0">
                <a:solidFill>
                  <a:srgbClr val="333333"/>
                </a:solidFill>
                <a:effectLst/>
                <a:latin typeface="Signika"/>
              </a:rPr>
              <a:t>Ours is a battle against the most dangerous criminals, but we are committed to the fight. Our officers come from all walks of life, but what unites us and motivates us is our dedication to protecting the public from serious and organised crime. It is our privilege to do so. </a:t>
            </a:r>
            <a:endParaRPr lang="en-US" dirty="0">
              <a:cs typeface="Calibri"/>
            </a:endParaRPr>
          </a:p>
          <a:p>
            <a:endParaRPr lang="en-US" dirty="0">
              <a:cs typeface="Calibri"/>
            </a:endParaRPr>
          </a:p>
          <a:p>
            <a:r>
              <a:rPr lang="en-GB" b="0" i="0" dirty="0">
                <a:solidFill>
                  <a:srgbClr val="FFFFFF"/>
                </a:solidFill>
                <a:effectLst/>
                <a:latin typeface="Signika"/>
              </a:rPr>
              <a:t>The National Crime Agency leads the UK’s fight to cut serious and organised crime, protecting the public by targeting and pursuing those criminals who pose the greatest risk to the UK. </a:t>
            </a:r>
            <a:endParaRPr lang="en-US" dirty="0">
              <a:cs typeface="Calibri"/>
            </a:endParaRPr>
          </a:p>
          <a:p>
            <a:pPr algn="l"/>
            <a:r>
              <a:rPr lang="en-GB" b="1" i="0" dirty="0">
                <a:solidFill>
                  <a:srgbClr val="333333"/>
                </a:solidFill>
                <a:effectLst/>
                <a:latin typeface="Maven Pro"/>
              </a:rPr>
              <a:t>Your safety is our priority</a:t>
            </a:r>
          </a:p>
          <a:p>
            <a:pPr algn="l"/>
            <a:r>
              <a:rPr lang="en-GB" b="0" i="0" dirty="0">
                <a:solidFill>
                  <a:srgbClr val="333333"/>
                </a:solidFill>
                <a:effectLst/>
                <a:latin typeface="Signika"/>
              </a:rPr>
              <a:t>NCA officers work at the forefront of law enforcement, building the best possible intelligence picture of serious and organised crime threats, relentlessly pursuing the most serious and dangerous offenders and developing and delivering specialist capabilities on behalf of law enforcement and other partners.</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F0BFB94-E4AB-4F77-AE7E-E3567387C276}" type="slidenum">
              <a:rPr lang="en-GB" smtClean="0"/>
              <a:t>7</a:t>
            </a:fld>
            <a:endParaRPr lang="en-GB"/>
          </a:p>
        </p:txBody>
      </p:sp>
    </p:spTree>
    <p:extLst>
      <p:ext uri="{BB962C8B-B14F-4D97-AF65-F5344CB8AC3E}">
        <p14:creationId xmlns:p14="http://schemas.microsoft.com/office/powerpoint/2010/main" val="2238610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F0BFB94-E4AB-4F77-AE7E-E3567387C276}" type="slidenum">
              <a:rPr lang="en-GB" smtClean="0"/>
              <a:t>8</a:t>
            </a:fld>
            <a:endParaRPr lang="en-GB"/>
          </a:p>
        </p:txBody>
      </p:sp>
    </p:spTree>
    <p:extLst>
      <p:ext uri="{BB962C8B-B14F-4D97-AF65-F5344CB8AC3E}">
        <p14:creationId xmlns:p14="http://schemas.microsoft.com/office/powerpoint/2010/main" val="2160404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9</a:t>
            </a:fld>
            <a:endParaRPr lang="en-GB"/>
          </a:p>
        </p:txBody>
      </p:sp>
    </p:spTree>
    <p:extLst>
      <p:ext uri="{BB962C8B-B14F-4D97-AF65-F5344CB8AC3E}">
        <p14:creationId xmlns:p14="http://schemas.microsoft.com/office/powerpoint/2010/main" val="3374230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10</a:t>
            </a:fld>
            <a:endParaRPr lang="en-GB"/>
          </a:p>
        </p:txBody>
      </p:sp>
    </p:spTree>
    <p:extLst>
      <p:ext uri="{BB962C8B-B14F-4D97-AF65-F5344CB8AC3E}">
        <p14:creationId xmlns:p14="http://schemas.microsoft.com/office/powerpoint/2010/main" val="4291543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11</a:t>
            </a:fld>
            <a:endParaRPr lang="en-GB"/>
          </a:p>
        </p:txBody>
      </p:sp>
    </p:spTree>
    <p:extLst>
      <p:ext uri="{BB962C8B-B14F-4D97-AF65-F5344CB8AC3E}">
        <p14:creationId xmlns:p14="http://schemas.microsoft.com/office/powerpoint/2010/main" val="37722310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12</a:t>
            </a:fld>
            <a:endParaRPr lang="en-GB"/>
          </a:p>
        </p:txBody>
      </p:sp>
    </p:spTree>
    <p:extLst>
      <p:ext uri="{BB962C8B-B14F-4D97-AF65-F5344CB8AC3E}">
        <p14:creationId xmlns:p14="http://schemas.microsoft.com/office/powerpoint/2010/main" val="33433086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13</a:t>
            </a:fld>
            <a:endParaRPr lang="en-GB"/>
          </a:p>
        </p:txBody>
      </p:sp>
    </p:spTree>
    <p:extLst>
      <p:ext uri="{BB962C8B-B14F-4D97-AF65-F5344CB8AC3E}">
        <p14:creationId xmlns:p14="http://schemas.microsoft.com/office/powerpoint/2010/main" val="2487448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t>
            </a:r>
            <a:r>
              <a:rPr lang="en-GB" baseline="0" dirty="0"/>
              <a:t> will be looking into prisons and imprisonment during our next session</a:t>
            </a:r>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14</a:t>
            </a:fld>
            <a:endParaRPr lang="en-GB"/>
          </a:p>
        </p:txBody>
      </p:sp>
    </p:spTree>
    <p:extLst>
      <p:ext uri="{BB962C8B-B14F-4D97-AF65-F5344CB8AC3E}">
        <p14:creationId xmlns:p14="http://schemas.microsoft.com/office/powerpoint/2010/main" val="38508017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15</a:t>
            </a:fld>
            <a:endParaRPr lang="en-GB"/>
          </a:p>
        </p:txBody>
      </p:sp>
    </p:spTree>
    <p:extLst>
      <p:ext uri="{BB962C8B-B14F-4D97-AF65-F5344CB8AC3E}">
        <p14:creationId xmlns:p14="http://schemas.microsoft.com/office/powerpoint/2010/main" val="731645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16</a:t>
            </a:fld>
            <a:endParaRPr lang="en-GB"/>
          </a:p>
        </p:txBody>
      </p:sp>
    </p:spTree>
    <p:extLst>
      <p:ext uri="{BB962C8B-B14F-4D97-AF65-F5344CB8AC3E}">
        <p14:creationId xmlns:p14="http://schemas.microsoft.com/office/powerpoint/2010/main" val="2049182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2/9/2022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m4a"/><Relationship Id="rId7" Type="http://schemas.openxmlformats.org/officeDocument/2006/relationships/image" Target="../media/image4.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5.m4a"/><Relationship Id="rId7" Type="http://schemas.openxmlformats.org/officeDocument/2006/relationships/image" Target="../media/image7.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notesSlide" Target="../notesSlides/notesSlide5.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2.png"/><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9.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nationalcrimeagency.gov.uk/what-we-do/how-we-work" TargetMode="External"/><Relationship Id="rId3" Type="http://schemas.openxmlformats.org/officeDocument/2006/relationships/audio" Target="../media/media7.m4a"/><Relationship Id="rId7" Type="http://schemas.openxmlformats.org/officeDocument/2006/relationships/image" Target="../media/image11.jpeg"/><Relationship Id="rId2" Type="http://schemas.microsoft.com/office/2007/relationships/media" Target="../media/media7.m4a"/><Relationship Id="rId1" Type="http://schemas.openxmlformats.org/officeDocument/2006/relationships/video" Target="https://www.youtube.com/embed/IEMtmLcDcC4?feature=oembed" TargetMode="External"/><Relationship Id="rId6" Type="http://schemas.openxmlformats.org/officeDocument/2006/relationships/image" Target="../media/image10.png"/><Relationship Id="rId5" Type="http://schemas.openxmlformats.org/officeDocument/2006/relationships/notesSlide" Target="../notesSlides/notesSlide7.xml"/><Relationship Id="rId4" Type="http://schemas.openxmlformats.org/officeDocument/2006/relationships/slideLayout" Target="../slideLayouts/slideLayout7.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cps.gov.uk/about-cps/criminal-justice-system" TargetMode="External"/><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2.png"/><Relationship Id="rId2" Type="http://schemas.microsoft.com/office/2007/relationships/media" Target="../media/media9.m4a"/><Relationship Id="rId1" Type="http://schemas.openxmlformats.org/officeDocument/2006/relationships/tags" Target="../tags/tag4.xml"/><Relationship Id="rId6" Type="http://schemas.openxmlformats.org/officeDocument/2006/relationships/image" Target="../media/image13.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2.png"/><Relationship Id="rId2" Type="http://schemas.microsoft.com/office/2007/relationships/media" Target="../media/media12.m4a"/><Relationship Id="rId1" Type="http://schemas.openxmlformats.org/officeDocument/2006/relationships/tags" Target="../tags/tag5.xml"/><Relationship Id="rId6" Type="http://schemas.openxmlformats.org/officeDocument/2006/relationships/image" Target="../media/image17.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63951" y="1572125"/>
            <a:ext cx="4410051" cy="2475635"/>
          </a:xfrm>
        </p:spPr>
        <p:txBody>
          <a:bodyPr>
            <a:normAutofit/>
          </a:bodyPr>
          <a:lstStyle/>
          <a:p>
            <a:pPr>
              <a:lnSpc>
                <a:spcPct val="90000"/>
              </a:lnSpc>
            </a:pPr>
            <a:r>
              <a:rPr lang="en-GB" sz="4200"/>
              <a:t>THE CRIMINAL JUSTICE SYSTEM IN ENGLAND AND WALES</a:t>
            </a:r>
          </a:p>
        </p:txBody>
      </p:sp>
      <p:sp>
        <p:nvSpPr>
          <p:cNvPr id="3" name="Subtitle 2"/>
          <p:cNvSpPr>
            <a:spLocks noGrp="1"/>
          </p:cNvSpPr>
          <p:nvPr>
            <p:ph type="subTitle" idx="1"/>
          </p:nvPr>
        </p:nvSpPr>
        <p:spPr>
          <a:xfrm>
            <a:off x="4863283" y="4047760"/>
            <a:ext cx="4410719" cy="1552894"/>
          </a:xfrm>
        </p:spPr>
        <p:txBody>
          <a:bodyPr>
            <a:normAutofit/>
          </a:bodyPr>
          <a:lstStyle/>
          <a:p>
            <a:r>
              <a:rPr lang="en-GB" dirty="0"/>
              <a:t>LAURA KNIGHT</a:t>
            </a:r>
          </a:p>
        </p:txBody>
      </p:sp>
      <p:pic>
        <p:nvPicPr>
          <p:cNvPr id="4" name="Picture 3"/>
          <p:cNvPicPr>
            <a:picLocks noChangeAspect="1"/>
          </p:cNvPicPr>
          <p:nvPr/>
        </p:nvPicPr>
        <p:blipFill rotWithShape="1">
          <a:blip r:embed="rId5"/>
          <a:srcRect l="6972" r="39631" b="-1"/>
          <a:stretch/>
        </p:blipFill>
        <p:spPr>
          <a:xfrm>
            <a:off x="794084" y="1572125"/>
            <a:ext cx="3841230" cy="402852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3402395"/>
      </p:ext>
    </p:extLst>
  </p:cSld>
  <p:clrMapOvr>
    <a:masterClrMapping/>
  </p:clrMapOvr>
  <mc:AlternateContent xmlns:mc="http://schemas.openxmlformats.org/markup-compatibility/2006" xmlns:p14="http://schemas.microsoft.com/office/powerpoint/2010/main">
    <mc:Choice Requires="p14">
      <p:transition spd="slow" p14:dur="2000" advTm="29704"/>
    </mc:Choice>
    <mc:Fallback xmlns="">
      <p:transition spd="slow" advTm="29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Learning objectives</a:t>
            </a:r>
          </a:p>
        </p:txBody>
      </p:sp>
      <p:sp>
        <p:nvSpPr>
          <p:cNvPr id="3" name="Content Placeholder 2"/>
          <p:cNvSpPr>
            <a:spLocks noGrp="1"/>
          </p:cNvSpPr>
          <p:nvPr>
            <p:ph idx="1"/>
          </p:nvPr>
        </p:nvSpPr>
        <p:spPr>
          <a:xfrm>
            <a:off x="4654295" y="816638"/>
            <a:ext cx="5094158" cy="5224724"/>
          </a:xfrm>
        </p:spPr>
        <p:txBody>
          <a:bodyPr anchor="ctr">
            <a:normAutofit/>
          </a:bodyPr>
          <a:lstStyle/>
          <a:p>
            <a:pPr marL="0" indent="0">
              <a:buNone/>
            </a:pPr>
            <a:r>
              <a:rPr lang="en-GB" sz="2400" dirty="0"/>
              <a:t>BY THE END OF THIS SESSION YOU SHOULD BE ABLE TO  . . . . </a:t>
            </a:r>
          </a:p>
          <a:p>
            <a:pPr marL="0" indent="0">
              <a:buNone/>
            </a:pPr>
            <a:endParaRPr lang="en-GB" sz="2400" dirty="0"/>
          </a:p>
          <a:p>
            <a:pPr>
              <a:buAutoNum type="arabicPeriod"/>
            </a:pPr>
            <a:r>
              <a:rPr lang="en-GB" sz="2400" dirty="0"/>
              <a:t>Explain the steps in the criminal justice system from commission of the offence to prison</a:t>
            </a:r>
          </a:p>
          <a:p>
            <a:pPr>
              <a:buAutoNum type="arabicPeriod"/>
            </a:pPr>
            <a:r>
              <a:rPr lang="en-GB" sz="2400" dirty="0"/>
              <a:t>Identify the main agencies that play a role in this system</a:t>
            </a:r>
          </a:p>
          <a:p>
            <a:pPr>
              <a:buAutoNum type="arabicPeriod"/>
            </a:pPr>
            <a:r>
              <a:rPr lang="en-GB" sz="2400" dirty="0"/>
              <a:t>Explain how the criminal justice system is managed</a:t>
            </a:r>
          </a:p>
          <a:p>
            <a:pPr>
              <a:buAutoNum type="arabicPeriod"/>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4738419"/>
      </p:ext>
    </p:extLst>
  </p:cSld>
  <p:clrMapOvr>
    <a:masterClrMapping/>
  </p:clrMapOvr>
  <mc:AlternateContent xmlns:mc="http://schemas.openxmlformats.org/markup-compatibility/2006" xmlns:p14="http://schemas.microsoft.com/office/powerpoint/2010/main">
    <mc:Choice Requires="p14">
      <p:transition spd="slow" p14:dur="2000" advTm="22515"/>
    </mc:Choice>
    <mc:Fallback xmlns="">
      <p:transition spd="slow" advTm="22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6"/>
          <a:stretch>
            <a:fillRect/>
          </a:stretch>
        </p:blipFill>
        <p:spPr>
          <a:xfrm>
            <a:off x="1219513" y="1268222"/>
            <a:ext cx="2660324" cy="1330162"/>
          </a:xfrm>
          <a:prstGeom prst="rect">
            <a:avLst/>
          </a:prstGeom>
        </p:spPr>
      </p:pic>
      <p:pic>
        <p:nvPicPr>
          <p:cNvPr id="5" name="Picture 4"/>
          <p:cNvPicPr>
            <a:picLocks noChangeAspect="1"/>
          </p:cNvPicPr>
          <p:nvPr/>
        </p:nvPicPr>
        <p:blipFill>
          <a:blip r:embed="rId7"/>
          <a:stretch>
            <a:fillRect/>
          </a:stretch>
        </p:blipFill>
        <p:spPr>
          <a:xfrm>
            <a:off x="6244044" y="1233588"/>
            <a:ext cx="2490651" cy="1399430"/>
          </a:xfrm>
          <a:prstGeom prst="rect">
            <a:avLst/>
          </a:prstGeom>
        </p:spPr>
      </p:pic>
      <p:sp>
        <p:nvSpPr>
          <p:cNvPr id="6" name="Rectangle 5"/>
          <p:cNvSpPr/>
          <p:nvPr/>
        </p:nvSpPr>
        <p:spPr>
          <a:xfrm>
            <a:off x="1469414" y="232844"/>
            <a:ext cx="1612173"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Civil</a:t>
            </a:r>
          </a:p>
        </p:txBody>
      </p:sp>
      <p:sp>
        <p:nvSpPr>
          <p:cNvPr id="7" name="Rectangle 6"/>
          <p:cNvSpPr/>
          <p:nvPr/>
        </p:nvSpPr>
        <p:spPr>
          <a:xfrm>
            <a:off x="6042498" y="232844"/>
            <a:ext cx="28937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Criminal</a:t>
            </a:r>
          </a:p>
        </p:txBody>
      </p:sp>
      <p:sp>
        <p:nvSpPr>
          <p:cNvPr id="8" name="TextBox 7"/>
          <p:cNvSpPr txBox="1"/>
          <p:nvPr/>
        </p:nvSpPr>
        <p:spPr>
          <a:xfrm>
            <a:off x="492034" y="3039291"/>
            <a:ext cx="3130732" cy="1754326"/>
          </a:xfrm>
          <a:prstGeom prst="rect">
            <a:avLst/>
          </a:prstGeom>
          <a:noFill/>
        </p:spPr>
        <p:txBody>
          <a:bodyPr wrap="square" rtlCol="0">
            <a:spAutoFit/>
          </a:bodyPr>
          <a:lstStyle/>
          <a:p>
            <a:pPr marL="285750" indent="-285750">
              <a:buFontTx/>
              <a:buChar char="-"/>
            </a:pPr>
            <a:r>
              <a:rPr lang="en-GB" dirty="0"/>
              <a:t>Disputes between people e.g. divorce, arguments with neighbours</a:t>
            </a:r>
          </a:p>
          <a:p>
            <a:pPr marL="285750" indent="-285750">
              <a:buFontTx/>
              <a:buChar char="-"/>
            </a:pPr>
            <a:endParaRPr lang="en-GB" dirty="0"/>
          </a:p>
          <a:p>
            <a:pPr marL="285750" indent="-285750">
              <a:buFontTx/>
              <a:buChar char="-"/>
            </a:pPr>
            <a:r>
              <a:rPr lang="en-GB" dirty="0"/>
              <a:t>AIM: financial recovery for the plaintiff</a:t>
            </a:r>
          </a:p>
        </p:txBody>
      </p:sp>
      <p:sp>
        <p:nvSpPr>
          <p:cNvPr id="9" name="TextBox 8"/>
          <p:cNvSpPr txBox="1"/>
          <p:nvPr/>
        </p:nvSpPr>
        <p:spPr>
          <a:xfrm>
            <a:off x="5403504" y="3108960"/>
            <a:ext cx="3331191" cy="1754326"/>
          </a:xfrm>
          <a:prstGeom prst="rect">
            <a:avLst/>
          </a:prstGeom>
          <a:noFill/>
        </p:spPr>
        <p:txBody>
          <a:bodyPr wrap="square" rtlCol="0">
            <a:spAutoFit/>
          </a:bodyPr>
          <a:lstStyle/>
          <a:p>
            <a:pPr marL="285750" indent="-285750">
              <a:buFontTx/>
              <a:buChar char="-"/>
            </a:pPr>
            <a:r>
              <a:rPr lang="en-GB" dirty="0"/>
              <a:t>Enforces penalties for the commission of offences</a:t>
            </a:r>
          </a:p>
          <a:p>
            <a:pPr marL="285750" indent="-285750">
              <a:buFontTx/>
              <a:buChar char="-"/>
            </a:pPr>
            <a:endParaRPr lang="en-GB" dirty="0"/>
          </a:p>
          <a:p>
            <a:pPr marL="285750" indent="-285750">
              <a:buFontTx/>
              <a:buChar char="-"/>
            </a:pPr>
            <a:r>
              <a:rPr lang="en-GB" dirty="0"/>
              <a:t>AIM: Use criminal sanctions to deter criminals from offending behaviour</a:t>
            </a:r>
          </a:p>
        </p:txBody>
      </p:sp>
      <p:cxnSp>
        <p:nvCxnSpPr>
          <p:cNvPr id="11" name="Straight Connector 10"/>
          <p:cNvCxnSpPr/>
          <p:nvPr/>
        </p:nvCxnSpPr>
        <p:spPr>
          <a:xfrm>
            <a:off x="4798423" y="232844"/>
            <a:ext cx="52251" cy="5906699"/>
          </a:xfrm>
          <a:prstGeom prst="line">
            <a:avLst/>
          </a:prstGeom>
        </p:spPr>
        <p:style>
          <a:lnRef idx="3">
            <a:schemeClr val="accent4"/>
          </a:lnRef>
          <a:fillRef idx="0">
            <a:schemeClr val="accent4"/>
          </a:fillRef>
          <a:effectRef idx="2">
            <a:schemeClr val="accent4"/>
          </a:effectRef>
          <a:fontRef idx="minor">
            <a:schemeClr val="tx1"/>
          </a:fontRef>
        </p:style>
      </p:cxn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600576490"/>
      </p:ext>
    </p:extLst>
  </p:cSld>
  <p:clrMapOvr>
    <a:masterClrMapping/>
  </p:clrMapOvr>
  <mc:AlternateContent xmlns:mc="http://schemas.openxmlformats.org/markup-compatibility/2006" xmlns:p14="http://schemas.microsoft.com/office/powerpoint/2010/main">
    <mc:Choice Requires="p14">
      <p:transition spd="slow" p14:dur="3400" advTm="73749">
        <p14:reveal/>
      </p:transition>
    </mc:Choice>
    <mc:Fallback xmlns="">
      <p:transition spd="slow" advTm="737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heel(1)">
                                      <p:cBhvr>
                                        <p:cTn id="16" dur="2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circle(in)">
                                      <p:cBhvr>
                                        <p:cTn id="27" dur="2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heel(1)">
                                      <p:cBhvr>
                                        <p:cTn id="32" dur="20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2" end="2"/>
                                            </p:txEl>
                                          </p:spTgt>
                                        </p:tgtEl>
                                        <p:attrNameLst>
                                          <p:attrName>style.visibility</p:attrName>
                                        </p:attrNameLst>
                                      </p:cBhvr>
                                      <p:to>
                                        <p:strVal val="visible"/>
                                      </p:to>
                                    </p:set>
                                    <p:anim calcmode="lin" valueType="num">
                                      <p:cBhvr additive="base">
                                        <p:cTn id="4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2"/>
                </p:tgtEl>
              </p:cMediaNode>
            </p:audio>
          </p:childTnLst>
        </p:cTn>
      </p:par>
    </p:tnLst>
    <p:bldLst>
      <p:bldP spid="6"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2298356" y="117122"/>
            <a:ext cx="6056808" cy="6493742"/>
          </a:xfrm>
          <a:prstGeom prst="rect">
            <a:avLst/>
          </a:prstGeom>
        </p:spPr>
      </p:pic>
      <p:sp>
        <p:nvSpPr>
          <p:cNvPr id="5" name="TextBox 4"/>
          <p:cNvSpPr txBox="1"/>
          <p:nvPr/>
        </p:nvSpPr>
        <p:spPr>
          <a:xfrm>
            <a:off x="9432325" y="6260757"/>
            <a:ext cx="2034746" cy="369332"/>
          </a:xfrm>
          <a:prstGeom prst="rect">
            <a:avLst/>
          </a:prstGeom>
          <a:solidFill>
            <a:schemeClr val="bg1"/>
          </a:solidFill>
        </p:spPr>
        <p:txBody>
          <a:bodyPr wrap="square" rtlCol="0">
            <a:spAutoFit/>
          </a:bodyPr>
          <a:lstStyle/>
          <a:p>
            <a:r>
              <a:rPr lang="en-GB" dirty="0"/>
              <a:t>CJS Online 2004</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18780599"/>
      </p:ext>
    </p:extLst>
  </p:cSld>
  <p:clrMapOvr>
    <a:masterClrMapping/>
  </p:clrMapOvr>
  <mc:AlternateContent xmlns:mc="http://schemas.openxmlformats.org/markup-compatibility/2006" xmlns:p14="http://schemas.microsoft.com/office/powerpoint/2010/main">
    <mc:Choice Requires="p14">
      <p:transition spd="slow" p14:dur="2000" advTm="98299"/>
    </mc:Choice>
    <mc:Fallback xmlns="">
      <p:transition spd="slow" advTm="98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Government: Home Office</a:t>
            </a:r>
          </a:p>
        </p:txBody>
      </p:sp>
      <p:sp>
        <p:nvSpPr>
          <p:cNvPr id="5" name="TextBox 4"/>
          <p:cNvSpPr txBox="1"/>
          <p:nvPr/>
        </p:nvSpPr>
        <p:spPr>
          <a:xfrm>
            <a:off x="2238103" y="5614126"/>
            <a:ext cx="3178629" cy="369332"/>
          </a:xfrm>
          <a:prstGeom prst="rect">
            <a:avLst/>
          </a:prstGeom>
          <a:noFill/>
        </p:spPr>
        <p:txBody>
          <a:bodyPr wrap="square" rtlCol="0">
            <a:spAutoFit/>
          </a:bodyPr>
          <a:lstStyle/>
          <a:p>
            <a:endParaRPr lang="en-GB" dirty="0"/>
          </a:p>
        </p:txBody>
      </p:sp>
      <p:sp>
        <p:nvSpPr>
          <p:cNvPr id="6" name="AutoShape 2" descr="Image result for home office uk"/>
          <p:cNvSpPr>
            <a:spLocks noChangeAspect="1" noChangeArrowheads="1"/>
          </p:cNvSpPr>
          <p:nvPr/>
        </p:nvSpPr>
        <p:spPr bwMode="auto">
          <a:xfrm>
            <a:off x="1540238" y="35392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6"/>
          <a:stretch>
            <a:fillRect/>
          </a:stretch>
        </p:blipFill>
        <p:spPr>
          <a:xfrm>
            <a:off x="677334" y="1930400"/>
            <a:ext cx="2945432" cy="1266019"/>
          </a:xfrm>
          <a:prstGeom prst="rect">
            <a:avLst/>
          </a:prstGeom>
        </p:spPr>
      </p:pic>
      <p:pic>
        <p:nvPicPr>
          <p:cNvPr id="8" name="Picture 7"/>
          <p:cNvPicPr>
            <a:picLocks noChangeAspect="1"/>
          </p:cNvPicPr>
          <p:nvPr/>
        </p:nvPicPr>
        <p:blipFill>
          <a:blip r:embed="rId7"/>
          <a:stretch>
            <a:fillRect/>
          </a:stretch>
        </p:blipFill>
        <p:spPr>
          <a:xfrm>
            <a:off x="5983605" y="1620434"/>
            <a:ext cx="2419350" cy="1885950"/>
          </a:xfrm>
          <a:prstGeom prst="rect">
            <a:avLst/>
          </a:prstGeom>
        </p:spPr>
      </p:pic>
      <p:pic>
        <p:nvPicPr>
          <p:cNvPr id="9" name="Picture 8"/>
          <p:cNvPicPr>
            <a:picLocks noChangeAspect="1"/>
          </p:cNvPicPr>
          <p:nvPr/>
        </p:nvPicPr>
        <p:blipFill>
          <a:blip r:embed="rId8"/>
          <a:stretch>
            <a:fillRect/>
          </a:stretch>
        </p:blipFill>
        <p:spPr>
          <a:xfrm>
            <a:off x="4145516" y="3987758"/>
            <a:ext cx="2095500" cy="2181225"/>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4019782073"/>
      </p:ext>
    </p:extLst>
  </p:cSld>
  <p:clrMapOvr>
    <a:masterClrMapping/>
  </p:clrMapOvr>
  <mc:AlternateContent xmlns:mc="http://schemas.openxmlformats.org/markup-compatibility/2006" xmlns:p14="http://schemas.microsoft.com/office/powerpoint/2010/main">
    <mc:Choice Requires="p14">
      <p:transition spd="slow" p14:dur="800" advTm="280067">
        <p:circle/>
      </p:transition>
    </mc:Choice>
    <mc:Fallback xmlns="">
      <p:transition spd="slow" advTm="280067">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down)">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heel(1)">
                                      <p:cBhvr>
                                        <p:cTn id="16" dur="20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barn(inVertical)">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Police</a:t>
            </a:r>
          </a:p>
        </p:txBody>
      </p:sp>
      <p:pic>
        <p:nvPicPr>
          <p:cNvPr id="4" name="Picture 3"/>
          <p:cNvPicPr>
            <a:picLocks noChangeAspect="1"/>
          </p:cNvPicPr>
          <p:nvPr/>
        </p:nvPicPr>
        <p:blipFill>
          <a:blip r:embed="rId6"/>
          <a:stretch>
            <a:fillRect/>
          </a:stretch>
        </p:blipFill>
        <p:spPr>
          <a:xfrm>
            <a:off x="3851689" y="1734378"/>
            <a:ext cx="5027377" cy="3389243"/>
          </a:xfrm>
          <a:prstGeom prst="rect">
            <a:avLst/>
          </a:prstGeom>
        </p:spPr>
      </p:pic>
      <p:pic>
        <p:nvPicPr>
          <p:cNvPr id="10" name="Audio 9">
            <a:hlinkClick r:id="" action="ppaction://media"/>
            <a:extLst>
              <a:ext uri="{FF2B5EF4-FFF2-40B4-BE49-F238E27FC236}">
                <a16:creationId xmlns:a16="http://schemas.microsoft.com/office/drawing/2014/main" id="{6AB0C6DC-FFDA-46D8-A0AD-2868A8F20608}"/>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578859589"/>
      </p:ext>
    </p:extLst>
  </p:cSld>
  <p:clrMapOvr>
    <a:masterClrMapping/>
  </p:clrMapOvr>
  <mc:AlternateContent xmlns:mc="http://schemas.openxmlformats.org/markup-compatibility/2006">
    <mc:Choice xmlns:p14="http://schemas.microsoft.com/office/powerpoint/2010/main" Requires="p14">
      <p:transition spd="med" p14:dur="700" advTm="82942">
        <p:fade/>
      </p:transition>
    </mc:Choice>
    <mc:Fallback>
      <p:transition spd="med" advTm="829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company name&#10;&#10;Description automatically generated">
            <a:extLst>
              <a:ext uri="{FF2B5EF4-FFF2-40B4-BE49-F238E27FC236}">
                <a16:creationId xmlns:a16="http://schemas.microsoft.com/office/drawing/2014/main" id="{38411D70-E152-4146-A46E-58C45B675382}"/>
              </a:ext>
            </a:extLst>
          </p:cNvPr>
          <p:cNvPicPr>
            <a:picLocks noChangeAspect="1"/>
          </p:cNvPicPr>
          <p:nvPr/>
        </p:nvPicPr>
        <p:blipFill>
          <a:blip r:embed="rId6"/>
          <a:stretch>
            <a:fillRect/>
          </a:stretch>
        </p:blipFill>
        <p:spPr>
          <a:xfrm>
            <a:off x="368060" y="263396"/>
            <a:ext cx="3850256" cy="1701699"/>
          </a:xfrm>
          <a:prstGeom prst="rect">
            <a:avLst/>
          </a:prstGeom>
        </p:spPr>
      </p:pic>
      <p:pic>
        <p:nvPicPr>
          <p:cNvPr id="3" name="Picture 3">
            <a:hlinkClick r:id="" action="ppaction://media"/>
            <a:extLst>
              <a:ext uri="{FF2B5EF4-FFF2-40B4-BE49-F238E27FC236}">
                <a16:creationId xmlns:a16="http://schemas.microsoft.com/office/drawing/2014/main" id="{8311FAB6-064A-4612-BBEE-CDFF42E19694}"/>
              </a:ext>
            </a:extLst>
          </p:cNvPr>
          <p:cNvPicPr>
            <a:picLocks noRot="1" noChangeAspect="1"/>
          </p:cNvPicPr>
          <p:nvPr>
            <a:videoFile r:link="rId1"/>
          </p:nvPr>
        </p:nvPicPr>
        <p:blipFill>
          <a:blip r:embed="rId7"/>
          <a:stretch>
            <a:fillRect/>
          </a:stretch>
        </p:blipFill>
        <p:spPr>
          <a:xfrm>
            <a:off x="1437736" y="1884333"/>
            <a:ext cx="8798942" cy="4857749"/>
          </a:xfrm>
          <a:prstGeom prst="rect">
            <a:avLst/>
          </a:prstGeom>
        </p:spPr>
      </p:pic>
      <p:sp>
        <p:nvSpPr>
          <p:cNvPr id="4" name="TextBox 3">
            <a:extLst>
              <a:ext uri="{FF2B5EF4-FFF2-40B4-BE49-F238E27FC236}">
                <a16:creationId xmlns:a16="http://schemas.microsoft.com/office/drawing/2014/main" id="{CDA10BDB-3697-4A86-B85E-DC75B37DDF22}"/>
              </a:ext>
            </a:extLst>
          </p:cNvPr>
          <p:cNvSpPr txBox="1"/>
          <p:nvPr/>
        </p:nvSpPr>
        <p:spPr>
          <a:xfrm>
            <a:off x="5400137" y="497457"/>
            <a:ext cx="63806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8"/>
              </a:rPr>
              <a:t>https://www.nationalcrimeagency.gov.uk/what-we-do/how-we-work</a:t>
            </a:r>
            <a:endParaRPr lang="en-US"/>
          </a:p>
          <a:p>
            <a:endParaRPr lang="en-US" dirty="0"/>
          </a:p>
        </p:txBody>
      </p:sp>
      <p:pic>
        <p:nvPicPr>
          <p:cNvPr id="6" name="Audio 5">
            <a:hlinkClick r:id="" action="ppaction://media"/>
            <a:extLst>
              <a:ext uri="{FF2B5EF4-FFF2-40B4-BE49-F238E27FC236}">
                <a16:creationId xmlns:a16="http://schemas.microsoft.com/office/drawing/2014/main" id="{197B0083-120E-4AB6-9EF8-AEEDC5BAAC09}"/>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8629097"/>
      </p:ext>
    </p:extLst>
  </p:cSld>
  <p:clrMapOvr>
    <a:masterClrMapping/>
  </p:clrMapOvr>
  <mc:AlternateContent xmlns:mc="http://schemas.openxmlformats.org/markup-compatibility/2006">
    <mc:Choice xmlns:p14="http://schemas.microsoft.com/office/powerpoint/2010/main" Requires="p14">
      <p:transition spd="slow" p14:dur="2000" advTm="141294"/>
    </mc:Choice>
    <mc:Fallback>
      <p:transition spd="slow" advTm="141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drawing of a face&#10;&#10;Description automatically generated">
            <a:extLst>
              <a:ext uri="{FF2B5EF4-FFF2-40B4-BE49-F238E27FC236}">
                <a16:creationId xmlns:a16="http://schemas.microsoft.com/office/drawing/2014/main" id="{B9104721-1E15-4F4E-AE9D-7E72CE255B86}"/>
              </a:ext>
            </a:extLst>
          </p:cNvPr>
          <p:cNvPicPr>
            <a:picLocks noChangeAspect="1"/>
          </p:cNvPicPr>
          <p:nvPr/>
        </p:nvPicPr>
        <p:blipFill>
          <a:blip r:embed="rId5"/>
          <a:stretch>
            <a:fillRect/>
          </a:stretch>
        </p:blipFill>
        <p:spPr>
          <a:xfrm>
            <a:off x="8926992" y="2140519"/>
            <a:ext cx="3151337" cy="2088131"/>
          </a:xfrm>
          <a:prstGeom prst="rect">
            <a:avLst/>
          </a:prstGeom>
        </p:spPr>
      </p:pic>
      <p:sp>
        <p:nvSpPr>
          <p:cNvPr id="6" name="TextBox 5">
            <a:extLst>
              <a:ext uri="{FF2B5EF4-FFF2-40B4-BE49-F238E27FC236}">
                <a16:creationId xmlns:a16="http://schemas.microsoft.com/office/drawing/2014/main" id="{A7A9DEF7-3001-4C5F-BB61-EB2D624F82C7}"/>
              </a:ext>
            </a:extLst>
          </p:cNvPr>
          <p:cNvSpPr txBox="1"/>
          <p:nvPr/>
        </p:nvSpPr>
        <p:spPr>
          <a:xfrm>
            <a:off x="799382" y="253042"/>
            <a:ext cx="7775274"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solidFill>
                  <a:srgbClr val="444444"/>
                </a:solidFill>
                <a:latin typeface="Calibri"/>
                <a:cs typeface="Calibri"/>
              </a:rPr>
              <a:t>The Crown Prosecution Service</a:t>
            </a:r>
            <a:endParaRPr lang="en-US" sz="3200" dirty="0">
              <a:solidFill>
                <a:srgbClr val="444444"/>
              </a:solidFill>
              <a:latin typeface="Calibri"/>
              <a:cs typeface="Calibri"/>
            </a:endParaRPr>
          </a:p>
          <a:p>
            <a:pPr>
              <a:buChar char="•"/>
            </a:pPr>
            <a:r>
              <a:rPr lang="en-US" sz="3200" dirty="0">
                <a:solidFill>
                  <a:srgbClr val="444444"/>
                </a:solidFill>
                <a:latin typeface="Calibri"/>
                <a:cs typeface="Arial"/>
              </a:rPr>
              <a:t>decides which cases should be prosecuted; </a:t>
            </a:r>
            <a:r>
              <a:rPr lang="en-GB" sz="3200" dirty="0">
                <a:solidFill>
                  <a:srgbClr val="444444"/>
                </a:solidFill>
                <a:latin typeface="Calibri"/>
                <a:cs typeface="Arial"/>
              </a:rPr>
              <a:t>​</a:t>
            </a:r>
          </a:p>
          <a:p>
            <a:pPr>
              <a:buChar char="•"/>
            </a:pPr>
            <a:r>
              <a:rPr lang="en-US" sz="3200" dirty="0">
                <a:solidFill>
                  <a:srgbClr val="444444"/>
                </a:solidFill>
                <a:latin typeface="Calibri"/>
                <a:cs typeface="Arial"/>
              </a:rPr>
              <a:t>determines the appropriate charges in more serious or complex cases, and advises the police during the early stages of investigations; </a:t>
            </a:r>
            <a:r>
              <a:rPr lang="en-GB" sz="3200" dirty="0">
                <a:solidFill>
                  <a:srgbClr val="444444"/>
                </a:solidFill>
                <a:latin typeface="Calibri"/>
                <a:cs typeface="Arial"/>
              </a:rPr>
              <a:t>​</a:t>
            </a:r>
          </a:p>
          <a:p>
            <a:pPr>
              <a:buChar char="•"/>
            </a:pPr>
            <a:r>
              <a:rPr lang="en-US" sz="3200" dirty="0">
                <a:solidFill>
                  <a:srgbClr val="444444"/>
                </a:solidFill>
                <a:latin typeface="Calibri"/>
                <a:cs typeface="Arial"/>
              </a:rPr>
              <a:t>prepares cases and presents them at court; and </a:t>
            </a:r>
            <a:r>
              <a:rPr lang="en-GB" sz="3200" dirty="0">
                <a:solidFill>
                  <a:srgbClr val="444444"/>
                </a:solidFill>
                <a:latin typeface="Calibri"/>
                <a:cs typeface="Arial"/>
              </a:rPr>
              <a:t>​</a:t>
            </a:r>
          </a:p>
          <a:p>
            <a:pPr>
              <a:buChar char="•"/>
            </a:pPr>
            <a:r>
              <a:rPr lang="en-US" sz="3200" dirty="0">
                <a:solidFill>
                  <a:srgbClr val="444444"/>
                </a:solidFill>
                <a:latin typeface="Calibri"/>
                <a:cs typeface="Arial"/>
              </a:rPr>
              <a:t>provides information, assistance and support to victims and prosecution witnesses. </a:t>
            </a:r>
          </a:p>
        </p:txBody>
      </p:sp>
      <p:sp>
        <p:nvSpPr>
          <p:cNvPr id="7" name="TextBox 6">
            <a:extLst>
              <a:ext uri="{FF2B5EF4-FFF2-40B4-BE49-F238E27FC236}">
                <a16:creationId xmlns:a16="http://schemas.microsoft.com/office/drawing/2014/main" id="{B15FE1F4-4659-4036-8032-B00C6393A232}"/>
              </a:ext>
            </a:extLst>
          </p:cNvPr>
          <p:cNvSpPr txBox="1"/>
          <p:nvPr/>
        </p:nvSpPr>
        <p:spPr>
          <a:xfrm>
            <a:off x="3243533" y="5702060"/>
            <a:ext cx="48279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6"/>
              </a:rPr>
              <a:t>https://www.cps.gov.uk/about-cps/criminal-justice-system</a:t>
            </a:r>
            <a:endParaRPr lang="en-US"/>
          </a:p>
          <a:p>
            <a:endParaRPr 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27428731"/>
      </p:ext>
    </p:extLst>
  </p:cSld>
  <p:clrMapOvr>
    <a:masterClrMapping/>
  </p:clrMapOvr>
  <mc:AlternateContent xmlns:mc="http://schemas.openxmlformats.org/markup-compatibility/2006" xmlns:p14="http://schemas.microsoft.com/office/powerpoint/2010/main">
    <mc:Choice Requires="p14">
      <p:transition spd="slow" p14:dur="2000" advTm="162950"/>
    </mc:Choice>
    <mc:Fallback xmlns="">
      <p:transition spd="slow" advTm="162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Crown Prosecution Service</a:t>
            </a:r>
          </a:p>
        </p:txBody>
      </p:sp>
      <p:pic>
        <p:nvPicPr>
          <p:cNvPr id="4" name="Picture 3"/>
          <p:cNvPicPr>
            <a:picLocks noChangeAspect="1"/>
          </p:cNvPicPr>
          <p:nvPr/>
        </p:nvPicPr>
        <p:blipFill rotWithShape="1">
          <a:blip r:embed="rId6"/>
          <a:srcRect l="17234" r="15721"/>
          <a:stretch/>
        </p:blipFill>
        <p:spPr>
          <a:xfrm>
            <a:off x="7633251" y="187325"/>
            <a:ext cx="1762539" cy="1743075"/>
          </a:xfrm>
          <a:prstGeom prst="rect">
            <a:avLst/>
          </a:prstGeom>
        </p:spPr>
      </p:pic>
      <p:sp>
        <p:nvSpPr>
          <p:cNvPr id="6" name="TextBox 5"/>
          <p:cNvSpPr txBox="1"/>
          <p:nvPr/>
        </p:nvSpPr>
        <p:spPr>
          <a:xfrm>
            <a:off x="3120886" y="2041356"/>
            <a:ext cx="8733183" cy="4247317"/>
          </a:xfrm>
          <a:prstGeom prst="rect">
            <a:avLst/>
          </a:prstGeom>
          <a:noFill/>
        </p:spPr>
        <p:txBody>
          <a:bodyPr wrap="square" rtlCol="0">
            <a:spAutoFit/>
          </a:bodyPr>
          <a:lstStyle/>
          <a:p>
            <a:r>
              <a:rPr lang="en-GB" sz="3600" b="1" u="sng" dirty="0"/>
              <a:t>THE FULL CODE TEST</a:t>
            </a:r>
          </a:p>
          <a:p>
            <a:r>
              <a:rPr lang="en-GB" sz="3600" dirty="0" err="1"/>
              <a:t>i</a:t>
            </a:r>
            <a:r>
              <a:rPr lang="en-GB" sz="3600" dirty="0"/>
              <a:t>) The evidential stage</a:t>
            </a:r>
          </a:p>
          <a:p>
            <a:r>
              <a:rPr lang="en-GB" sz="3600" dirty="0"/>
              <a:t>ii) The public interest stage</a:t>
            </a:r>
          </a:p>
          <a:p>
            <a:endParaRPr lang="en-GB" sz="3600" b="1" u="sng" dirty="0"/>
          </a:p>
          <a:p>
            <a:r>
              <a:rPr lang="en-GB" sz="3600" b="1" u="sng" dirty="0"/>
              <a:t>THE THRESHOLD TEST</a:t>
            </a:r>
          </a:p>
          <a:p>
            <a:endParaRPr lang="en-GB" sz="3600" dirty="0"/>
          </a:p>
          <a:p>
            <a:r>
              <a:rPr lang="en-GB" sz="3600" b="1" u="sng" dirty="0"/>
              <a:t>DECIDE NOT TO PROSECUTE</a:t>
            </a:r>
          </a:p>
          <a:p>
            <a:endParaRPr lang="en-GB" dirty="0"/>
          </a:p>
        </p:txBody>
      </p:sp>
      <p:cxnSp>
        <p:nvCxnSpPr>
          <p:cNvPr id="10" name="Straight Arrow Connector 9"/>
          <p:cNvCxnSpPr/>
          <p:nvPr/>
        </p:nvCxnSpPr>
        <p:spPr>
          <a:xfrm flipV="1">
            <a:off x="7938052" y="2147164"/>
            <a:ext cx="1335950" cy="72855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9395790" y="1270000"/>
            <a:ext cx="2586694" cy="1754326"/>
          </a:xfrm>
          <a:prstGeom prst="rect">
            <a:avLst/>
          </a:prstGeom>
          <a:solidFill>
            <a:srgbClr val="CCFFFF"/>
          </a:solidFill>
        </p:spPr>
        <p:txBody>
          <a:bodyPr wrap="square" rtlCol="0">
            <a:spAutoFit/>
          </a:bodyPr>
          <a:lstStyle/>
          <a:p>
            <a:pPr marL="285750" indent="-285750">
              <a:buFont typeface="Arial" panose="020B0604020202020204" pitchFamily="34" charset="0"/>
              <a:buChar char="•"/>
            </a:pPr>
            <a:r>
              <a:rPr lang="en-GB" dirty="0"/>
              <a:t>Can the evidence be used in court?</a:t>
            </a:r>
          </a:p>
          <a:p>
            <a:pPr marL="285750" indent="-285750">
              <a:buFont typeface="Arial" panose="020B0604020202020204" pitchFamily="34" charset="0"/>
              <a:buChar char="•"/>
            </a:pPr>
            <a:r>
              <a:rPr lang="en-GB" dirty="0"/>
              <a:t>Is the evidence reliable?</a:t>
            </a:r>
          </a:p>
          <a:p>
            <a:pPr marL="285750" indent="-285750">
              <a:buFont typeface="Arial" panose="020B0604020202020204" pitchFamily="34" charset="0"/>
              <a:buChar char="•"/>
            </a:pPr>
            <a:r>
              <a:rPr lang="en-GB" dirty="0"/>
              <a:t>Is the evidence credible?</a:t>
            </a:r>
          </a:p>
        </p:txBody>
      </p:sp>
      <p:sp>
        <p:nvSpPr>
          <p:cNvPr id="14" name="TextBox 13"/>
          <p:cNvSpPr txBox="1"/>
          <p:nvPr/>
        </p:nvSpPr>
        <p:spPr>
          <a:xfrm>
            <a:off x="212035" y="1510748"/>
            <a:ext cx="2054087" cy="4801314"/>
          </a:xfrm>
          <a:prstGeom prst="rect">
            <a:avLst/>
          </a:prstGeom>
          <a:solidFill>
            <a:srgbClr val="CCFFFF"/>
          </a:solidFill>
        </p:spPr>
        <p:txBody>
          <a:bodyPr wrap="square" rtlCol="0">
            <a:spAutoFit/>
          </a:bodyPr>
          <a:lstStyle/>
          <a:p>
            <a:pPr marL="285750" indent="-285750">
              <a:buFont typeface="Arial" panose="020B0604020202020204" pitchFamily="34" charset="0"/>
              <a:buChar char="•"/>
            </a:pPr>
            <a:r>
              <a:rPr lang="en-GB" dirty="0"/>
              <a:t>How serious is the offence?</a:t>
            </a:r>
          </a:p>
          <a:p>
            <a:pPr marL="285750" indent="-285750">
              <a:buFont typeface="Arial" panose="020B0604020202020204" pitchFamily="34" charset="0"/>
              <a:buChar char="•"/>
            </a:pPr>
            <a:r>
              <a:rPr lang="en-GB" dirty="0"/>
              <a:t>What is the level of culpability of suspect?</a:t>
            </a:r>
          </a:p>
          <a:p>
            <a:pPr marL="285750" indent="-285750">
              <a:buFont typeface="Arial" panose="020B0604020202020204" pitchFamily="34" charset="0"/>
              <a:buChar char="•"/>
            </a:pPr>
            <a:r>
              <a:rPr lang="en-GB" dirty="0"/>
              <a:t>What level of harm was caused to victim?</a:t>
            </a:r>
          </a:p>
          <a:p>
            <a:pPr marL="285750" indent="-285750">
              <a:buFont typeface="Arial" panose="020B0604020202020204" pitchFamily="34" charset="0"/>
              <a:buChar char="•"/>
            </a:pPr>
            <a:r>
              <a:rPr lang="en-GB" dirty="0"/>
              <a:t>What is the impact on the community?</a:t>
            </a:r>
          </a:p>
          <a:p>
            <a:pPr marL="285750" indent="-285750">
              <a:buFont typeface="Arial" panose="020B0604020202020204" pitchFamily="34" charset="0"/>
              <a:buChar char="•"/>
            </a:pPr>
            <a:r>
              <a:rPr lang="en-GB" dirty="0"/>
              <a:t>Was the suspect under 18 at the time of the offence?</a:t>
            </a:r>
          </a:p>
        </p:txBody>
      </p:sp>
      <p:cxnSp>
        <p:nvCxnSpPr>
          <p:cNvPr id="17" name="Straight Arrow Connector 16"/>
          <p:cNvCxnSpPr/>
          <p:nvPr/>
        </p:nvCxnSpPr>
        <p:spPr>
          <a:xfrm flipH="1">
            <a:off x="1948070" y="3445565"/>
            <a:ext cx="1073426"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9" name="Straight Arrow Connector 18"/>
          <p:cNvCxnSpPr/>
          <p:nvPr/>
        </p:nvCxnSpPr>
        <p:spPr>
          <a:xfrm>
            <a:off x="8070574" y="4558748"/>
            <a:ext cx="1046922" cy="1503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22" name="TextBox 21"/>
          <p:cNvSpPr txBox="1"/>
          <p:nvPr/>
        </p:nvSpPr>
        <p:spPr>
          <a:xfrm>
            <a:off x="9395790" y="4165014"/>
            <a:ext cx="2305880" cy="923330"/>
          </a:xfrm>
          <a:prstGeom prst="rect">
            <a:avLst/>
          </a:prstGeom>
          <a:solidFill>
            <a:schemeClr val="accent1">
              <a:lumMod val="20000"/>
              <a:lumOff val="80000"/>
            </a:schemeClr>
          </a:solidFill>
        </p:spPr>
        <p:txBody>
          <a:bodyPr wrap="square" rtlCol="0">
            <a:spAutoFit/>
          </a:bodyPr>
          <a:lstStyle/>
          <a:p>
            <a:r>
              <a:rPr lang="en-GB" dirty="0"/>
              <a:t>Not enough evidence but reasonable suspicion</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831338421"/>
      </p:ext>
    </p:extLst>
  </p:cSld>
  <p:clrMapOvr>
    <a:masterClrMapping/>
  </p:clrMapOvr>
  <mc:AlternateContent xmlns:mc="http://schemas.openxmlformats.org/markup-compatibility/2006" xmlns:p14="http://schemas.microsoft.com/office/powerpoint/2010/main">
    <mc:Choice Requires="p14">
      <p:transition spd="slow" p14:dur="800" advTm="277653">
        <p:circle/>
      </p:transition>
    </mc:Choice>
    <mc:Fallback xmlns="">
      <p:transition spd="slow" advTm="277653">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anim calcmode="lin" valueType="num">
                                      <p:cBhvr>
                                        <p:cTn id="28" dur="1000" fill="hold"/>
                                        <p:tgtEl>
                                          <p:spTgt spid="6"/>
                                        </p:tgtEl>
                                        <p:attrNameLst>
                                          <p:attrName>ppt_x</p:attrName>
                                        </p:attrNameLst>
                                      </p:cBhvr>
                                      <p:tavLst>
                                        <p:tav tm="0">
                                          <p:val>
                                            <p:strVal val="#ppt_x"/>
                                          </p:val>
                                        </p:tav>
                                        <p:tav tm="100000">
                                          <p:val>
                                            <p:strVal val="#ppt_x"/>
                                          </p:val>
                                        </p:tav>
                                      </p:tavLst>
                                    </p:anim>
                                    <p:anim calcmode="lin" valueType="num">
                                      <p:cBhvr>
                                        <p:cTn id="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31"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p:cTn id="34" dur="1000" fill="hold"/>
                                        <p:tgtEl>
                                          <p:spTgt spid="12"/>
                                        </p:tgtEl>
                                        <p:attrNameLst>
                                          <p:attrName>ppt_w</p:attrName>
                                        </p:attrNameLst>
                                      </p:cBhvr>
                                      <p:tavLst>
                                        <p:tav tm="0">
                                          <p:val>
                                            <p:fltVal val="0"/>
                                          </p:val>
                                        </p:tav>
                                        <p:tav tm="100000">
                                          <p:val>
                                            <p:strVal val="#ppt_w"/>
                                          </p:val>
                                        </p:tav>
                                      </p:tavLst>
                                    </p:anim>
                                    <p:anim calcmode="lin" valueType="num">
                                      <p:cBhvr>
                                        <p:cTn id="35" dur="1000" fill="hold"/>
                                        <p:tgtEl>
                                          <p:spTgt spid="12"/>
                                        </p:tgtEl>
                                        <p:attrNameLst>
                                          <p:attrName>ppt_h</p:attrName>
                                        </p:attrNameLst>
                                      </p:cBhvr>
                                      <p:tavLst>
                                        <p:tav tm="0">
                                          <p:val>
                                            <p:fltVal val="0"/>
                                          </p:val>
                                        </p:tav>
                                        <p:tav tm="100000">
                                          <p:val>
                                            <p:strVal val="#ppt_h"/>
                                          </p:val>
                                        </p:tav>
                                      </p:tavLst>
                                    </p:anim>
                                    <p:anim calcmode="lin" valueType="num">
                                      <p:cBhvr>
                                        <p:cTn id="36" dur="1000" fill="hold"/>
                                        <p:tgtEl>
                                          <p:spTgt spid="12"/>
                                        </p:tgtEl>
                                        <p:attrNameLst>
                                          <p:attrName>style.rotation</p:attrName>
                                        </p:attrNameLst>
                                      </p:cBhvr>
                                      <p:tavLst>
                                        <p:tav tm="0">
                                          <p:val>
                                            <p:fltVal val="90"/>
                                          </p:val>
                                        </p:tav>
                                        <p:tav tm="100000">
                                          <p:val>
                                            <p:fltVal val="0"/>
                                          </p:val>
                                        </p:tav>
                                      </p:tavLst>
                                    </p:anim>
                                    <p:animEffect transition="in" filter="fade">
                                      <p:cBhvr>
                                        <p:cTn id="37" dur="10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p:cTn id="42" dur="1000" fill="hold"/>
                                        <p:tgtEl>
                                          <p:spTgt spid="14"/>
                                        </p:tgtEl>
                                        <p:attrNameLst>
                                          <p:attrName>ppt_w</p:attrName>
                                        </p:attrNameLst>
                                      </p:cBhvr>
                                      <p:tavLst>
                                        <p:tav tm="0">
                                          <p:val>
                                            <p:fltVal val="0"/>
                                          </p:val>
                                        </p:tav>
                                        <p:tav tm="100000">
                                          <p:val>
                                            <p:strVal val="#ppt_w"/>
                                          </p:val>
                                        </p:tav>
                                      </p:tavLst>
                                    </p:anim>
                                    <p:anim calcmode="lin" valueType="num">
                                      <p:cBhvr>
                                        <p:cTn id="43" dur="1000" fill="hold"/>
                                        <p:tgtEl>
                                          <p:spTgt spid="14"/>
                                        </p:tgtEl>
                                        <p:attrNameLst>
                                          <p:attrName>ppt_h</p:attrName>
                                        </p:attrNameLst>
                                      </p:cBhvr>
                                      <p:tavLst>
                                        <p:tav tm="0">
                                          <p:val>
                                            <p:fltVal val="0"/>
                                          </p:val>
                                        </p:tav>
                                        <p:tav tm="100000">
                                          <p:val>
                                            <p:strVal val="#ppt_h"/>
                                          </p:val>
                                        </p:tav>
                                      </p:tavLst>
                                    </p:anim>
                                    <p:anim calcmode="lin" valueType="num">
                                      <p:cBhvr>
                                        <p:cTn id="44" dur="1000" fill="hold"/>
                                        <p:tgtEl>
                                          <p:spTgt spid="14"/>
                                        </p:tgtEl>
                                        <p:attrNameLst>
                                          <p:attrName>style.rotation</p:attrName>
                                        </p:attrNameLst>
                                      </p:cBhvr>
                                      <p:tavLst>
                                        <p:tav tm="0">
                                          <p:val>
                                            <p:fltVal val="90"/>
                                          </p:val>
                                        </p:tav>
                                        <p:tav tm="100000">
                                          <p:val>
                                            <p:fltVal val="0"/>
                                          </p:val>
                                        </p:tav>
                                      </p:tavLst>
                                    </p:anim>
                                    <p:animEffect transition="in" filter="fade">
                                      <p:cBhvr>
                                        <p:cTn id="45" dur="1000"/>
                                        <p:tgtEl>
                                          <p:spTgt spid="14"/>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22">
                                            <p:txEl>
                                              <p:pRg st="0" end="0"/>
                                            </p:txEl>
                                          </p:spTgt>
                                        </p:tgtEl>
                                        <p:attrNameLst>
                                          <p:attrName>style.visibility</p:attrName>
                                        </p:attrNameLst>
                                      </p:cBhvr>
                                      <p:to>
                                        <p:strVal val="visible"/>
                                      </p:to>
                                    </p:set>
                                    <p:anim calcmode="lin" valueType="num">
                                      <p:cBhvr>
                                        <p:cTn id="50" dur="10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51" dur="1000" fill="hold"/>
                                        <p:tgtEl>
                                          <p:spTgt spid="22">
                                            <p:txEl>
                                              <p:pRg st="0" end="0"/>
                                            </p:txEl>
                                          </p:spTgt>
                                        </p:tgtEl>
                                        <p:attrNameLst>
                                          <p:attrName>ppt_h</p:attrName>
                                        </p:attrNameLst>
                                      </p:cBhvr>
                                      <p:tavLst>
                                        <p:tav tm="0">
                                          <p:val>
                                            <p:fltVal val="0"/>
                                          </p:val>
                                        </p:tav>
                                        <p:tav tm="100000">
                                          <p:val>
                                            <p:strVal val="#ppt_h"/>
                                          </p:val>
                                        </p:tav>
                                      </p:tavLst>
                                    </p:anim>
                                    <p:anim calcmode="lin" valueType="num">
                                      <p:cBhvr>
                                        <p:cTn id="52" dur="1000" fill="hold"/>
                                        <p:tgtEl>
                                          <p:spTgt spid="22">
                                            <p:txEl>
                                              <p:pRg st="0" end="0"/>
                                            </p:txEl>
                                          </p:spTgt>
                                        </p:tgtEl>
                                        <p:attrNameLst>
                                          <p:attrName>style.rotation</p:attrName>
                                        </p:attrNameLst>
                                      </p:cBhvr>
                                      <p:tavLst>
                                        <p:tav tm="0">
                                          <p:val>
                                            <p:fltVal val="90"/>
                                          </p:val>
                                        </p:tav>
                                        <p:tav tm="100000">
                                          <p:val>
                                            <p:fltVal val="0"/>
                                          </p:val>
                                        </p:tav>
                                      </p:tavLst>
                                    </p:anim>
                                    <p:animEffect transition="in" filter="fade">
                                      <p:cBhvr>
                                        <p:cTn id="53" dur="1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4" fill="hold" display="0">
                  <p:stCondLst>
                    <p:cond delay="indefinite"/>
                  </p:stCondLst>
                  <p:endCondLst>
                    <p:cond evt="onStopAudio" delay="0">
                      <p:tgtEl>
                        <p:sldTgt/>
                      </p:tgtEl>
                    </p:cond>
                  </p:endCondLst>
                </p:cTn>
                <p:tgtEl>
                  <p:spTgt spid="3"/>
                </p:tgtEl>
              </p:cMediaNode>
            </p:audio>
          </p:childTnLst>
        </p:cTn>
      </p:par>
    </p:tnLst>
    <p:bldLst>
      <p:bldP spid="2" grpId="0"/>
      <p:bldP spid="6" grpId="0"/>
      <p:bldP spid="12"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803" y="48591"/>
            <a:ext cx="10931570" cy="1320800"/>
          </a:xfrm>
        </p:spPr>
        <p:txBody>
          <a:bodyPr/>
          <a:lstStyle/>
          <a:p>
            <a:r>
              <a:rPr lang="en-GB" dirty="0"/>
              <a:t>4. Criminal Courts and Appeals- </a:t>
            </a:r>
            <a:br>
              <a:rPr lang="en-GB" dirty="0"/>
            </a:br>
            <a:r>
              <a:rPr lang="en-GB" dirty="0">
                <a:solidFill>
                  <a:srgbClr val="FF0000"/>
                </a:solidFill>
              </a:rPr>
              <a:t>Trial on indictment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42274842"/>
              </p:ext>
            </p:extLst>
          </p:nvPr>
        </p:nvGraphicFramePr>
        <p:xfrm>
          <a:off x="491803" y="1369391"/>
          <a:ext cx="10957546" cy="4927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02186491"/>
      </p:ext>
    </p:extLst>
  </p:cSld>
  <p:clrMapOvr>
    <a:masterClrMapping/>
  </p:clrMapOvr>
  <mc:AlternateContent xmlns:mc="http://schemas.openxmlformats.org/markup-compatibility/2006" xmlns:p14="http://schemas.microsoft.com/office/powerpoint/2010/main">
    <mc:Choice Requires="p14">
      <p:transition spd="slow" p14:dur="2000" advTm="276519"/>
    </mc:Choice>
    <mc:Fallback xmlns="">
      <p:transition spd="slow" advTm="276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Probation service</a:t>
            </a:r>
          </a:p>
        </p:txBody>
      </p:sp>
      <p:sp>
        <p:nvSpPr>
          <p:cNvPr id="3" name="Content Placeholder 2"/>
          <p:cNvSpPr>
            <a:spLocks noGrp="1"/>
          </p:cNvSpPr>
          <p:nvPr>
            <p:ph idx="1"/>
          </p:nvPr>
        </p:nvSpPr>
        <p:spPr>
          <a:xfrm>
            <a:off x="677334" y="2160589"/>
            <a:ext cx="8596668" cy="4531759"/>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677334" y="1405164"/>
            <a:ext cx="4611672" cy="1330290"/>
          </a:xfrm>
          <a:prstGeom prst="rect">
            <a:avLst/>
          </a:prstGeom>
        </p:spPr>
      </p:pic>
      <p:pic>
        <p:nvPicPr>
          <p:cNvPr id="5" name="Picture 4"/>
          <p:cNvPicPr>
            <a:picLocks noChangeAspect="1"/>
          </p:cNvPicPr>
          <p:nvPr/>
        </p:nvPicPr>
        <p:blipFill>
          <a:blip r:embed="rId6"/>
          <a:stretch>
            <a:fillRect/>
          </a:stretch>
        </p:blipFill>
        <p:spPr>
          <a:xfrm>
            <a:off x="1150737" y="4180232"/>
            <a:ext cx="3025899" cy="2602396"/>
          </a:xfrm>
          <a:prstGeom prst="rect">
            <a:avLst/>
          </a:prstGeom>
        </p:spPr>
      </p:pic>
      <p:pic>
        <p:nvPicPr>
          <p:cNvPr id="6" name="Picture 5"/>
          <p:cNvPicPr>
            <a:picLocks noChangeAspect="1"/>
          </p:cNvPicPr>
          <p:nvPr/>
        </p:nvPicPr>
        <p:blipFill rotWithShape="1">
          <a:blip r:embed="rId7"/>
          <a:srcRect l="4362" r="30332"/>
          <a:stretch/>
        </p:blipFill>
        <p:spPr>
          <a:xfrm>
            <a:off x="6934993" y="4721915"/>
            <a:ext cx="4678017" cy="1969604"/>
          </a:xfrm>
          <a:prstGeom prst="rect">
            <a:avLst/>
          </a:prstGeom>
        </p:spPr>
      </p:pic>
      <p:sp>
        <p:nvSpPr>
          <p:cNvPr id="7" name="Right Arrow 6"/>
          <p:cNvSpPr/>
          <p:nvPr/>
        </p:nvSpPr>
        <p:spPr>
          <a:xfrm>
            <a:off x="4282577" y="5256143"/>
            <a:ext cx="1495371" cy="450574"/>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2411896" y="2716696"/>
            <a:ext cx="450574" cy="1232452"/>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777948" y="384313"/>
            <a:ext cx="5835062" cy="2948609"/>
          </a:xfrm>
          <a:prstGeom prst="rect">
            <a:avLst/>
          </a:prstGeom>
          <a:solidFill>
            <a:srgbClr val="E2F7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7030A0"/>
                </a:solidFill>
                <a:latin typeface="Arial" panose="020B0604020202020204" pitchFamily="34" charset="0"/>
                <a:cs typeface="Arial" panose="020B0604020202020204" pitchFamily="34" charset="0"/>
              </a:rPr>
              <a:t>There was a shift in emphasis on the welfare of the offender to safeguarding the public from the effects of offending behaviour</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8484086"/>
      </p:ext>
    </p:extLst>
  </p:cSld>
  <p:clrMapOvr>
    <a:masterClrMapping/>
  </p:clrMapOvr>
  <mc:AlternateContent xmlns:mc="http://schemas.openxmlformats.org/markup-compatibility/2006" xmlns:p14="http://schemas.microsoft.com/office/powerpoint/2010/main">
    <mc:Choice Requires="p14">
      <p:transition spd="slow" p14:dur="2000" advTm="173422"/>
    </mc:Choice>
    <mc:Fallback xmlns="">
      <p:transition spd="slow" advTm="173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6"/>
          <a:stretch>
            <a:fillRect/>
          </a:stretch>
        </p:blipFill>
        <p:spPr>
          <a:xfrm>
            <a:off x="170829" y="276225"/>
            <a:ext cx="3607212" cy="1605584"/>
          </a:xfrm>
          <a:prstGeom prst="rect">
            <a:avLst/>
          </a:prstGeom>
        </p:spPr>
      </p:pic>
      <p:sp>
        <p:nvSpPr>
          <p:cNvPr id="9" name="Oval 8"/>
          <p:cNvSpPr/>
          <p:nvPr/>
        </p:nvSpPr>
        <p:spPr>
          <a:xfrm>
            <a:off x="8189844" y="220317"/>
            <a:ext cx="3909391" cy="2985053"/>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00B050"/>
                </a:solidFill>
              </a:rPr>
              <a:t>Carry out sentences given by the courts either in custody or the community</a:t>
            </a:r>
          </a:p>
        </p:txBody>
      </p:sp>
      <p:sp>
        <p:nvSpPr>
          <p:cNvPr id="11" name="Oval 10"/>
          <p:cNvSpPr/>
          <p:nvPr/>
        </p:nvSpPr>
        <p:spPr>
          <a:xfrm>
            <a:off x="7169425" y="3438939"/>
            <a:ext cx="4068418" cy="2855844"/>
          </a:xfrm>
          <a:prstGeom prst="ellipse">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70C0"/>
                </a:solidFill>
              </a:rPr>
              <a:t>Reduce reoffending through rehabilitating offenders through employment and education</a:t>
            </a:r>
          </a:p>
        </p:txBody>
      </p:sp>
      <p:sp>
        <p:nvSpPr>
          <p:cNvPr id="12" name="Oval 11"/>
          <p:cNvSpPr/>
          <p:nvPr/>
        </p:nvSpPr>
        <p:spPr>
          <a:xfrm>
            <a:off x="3990077" y="815009"/>
            <a:ext cx="3643176" cy="2623930"/>
          </a:xfrm>
          <a:prstGeom prst="ellipse">
            <a:avLst/>
          </a:prstGeom>
          <a:solidFill>
            <a:srgbClr val="FED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00FF"/>
                </a:solidFill>
              </a:rPr>
              <a:t>Responsible for:</a:t>
            </a:r>
          </a:p>
          <a:p>
            <a:pPr algn="ctr"/>
            <a:r>
              <a:rPr lang="en-GB" sz="2000" dirty="0">
                <a:solidFill>
                  <a:srgbClr val="FF00FF"/>
                </a:solidFill>
              </a:rPr>
              <a:t> Running prison and probation services in England and Wales</a:t>
            </a:r>
          </a:p>
        </p:txBody>
      </p:sp>
      <p:sp>
        <p:nvSpPr>
          <p:cNvPr id="13" name="Oval 12"/>
          <p:cNvSpPr/>
          <p:nvPr/>
        </p:nvSpPr>
        <p:spPr>
          <a:xfrm>
            <a:off x="1431235" y="3558208"/>
            <a:ext cx="3816626" cy="2922105"/>
          </a:xfrm>
          <a:prstGeom prst="ellipse">
            <a:avLst/>
          </a:prstGeom>
          <a:solidFill>
            <a:srgbClr val="FCFC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C000"/>
                </a:solidFill>
              </a:rPr>
              <a:t>Provides rehabilitation care for people in our care leaving prison, making sure support is available to stop reoffending</a:t>
            </a:r>
          </a:p>
        </p:txBody>
      </p: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708540250"/>
      </p:ext>
    </p:extLst>
  </p:cSld>
  <p:clrMapOvr>
    <a:masterClrMapping/>
  </p:clrMapOvr>
  <mc:AlternateContent xmlns:mc="http://schemas.openxmlformats.org/markup-compatibility/2006" xmlns:p14="http://schemas.microsoft.com/office/powerpoint/2010/main">
    <mc:Choice Requires="p14">
      <p:transition spd="slow" p14:dur="2000" advTm="194243"/>
    </mc:Choice>
    <mc:Fallback xmlns="">
      <p:transition spd="slow" advTm="194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p:cTn id="16" dur="500" fill="hold"/>
                                        <p:tgtEl>
                                          <p:spTgt spid="9"/>
                                        </p:tgtEl>
                                        <p:attrNameLst>
                                          <p:attrName>ppt_w</p:attrName>
                                        </p:attrNameLst>
                                      </p:cBhvr>
                                      <p:tavLst>
                                        <p:tav tm="0">
                                          <p:val>
                                            <p:fltVal val="0"/>
                                          </p:val>
                                        </p:tav>
                                        <p:tav tm="100000">
                                          <p:val>
                                            <p:strVal val="#ppt_w"/>
                                          </p:val>
                                        </p:tav>
                                      </p:tavLst>
                                    </p:anim>
                                    <p:anim calcmode="lin" valueType="num">
                                      <p:cBhvr>
                                        <p:cTn id="17" dur="500" fill="hold"/>
                                        <p:tgtEl>
                                          <p:spTgt spid="9"/>
                                        </p:tgtEl>
                                        <p:attrNameLst>
                                          <p:attrName>ppt_h</p:attrName>
                                        </p:attrNameLst>
                                      </p:cBhvr>
                                      <p:tavLst>
                                        <p:tav tm="0">
                                          <p:val>
                                            <p:fltVal val="0"/>
                                          </p:val>
                                        </p:tav>
                                        <p:tav tm="100000">
                                          <p:val>
                                            <p:strVal val="#ppt_h"/>
                                          </p:val>
                                        </p:tav>
                                      </p:tavLst>
                                    </p:anim>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down)">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wipe(down)">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2"/>
                </p:tgtEl>
              </p:cMediaNode>
            </p:audio>
          </p:childTnLst>
        </p:cTn>
      </p:par>
    </p:tnLst>
    <p:bldLst>
      <p:bldP spid="9" grpId="0" animBg="1"/>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pPr marL="0" indent="0" algn="ctr">
              <a:buNone/>
            </a:pPr>
            <a:r>
              <a:rPr lang="en-GB" sz="3200" dirty="0"/>
              <a:t>How does HM Prison and Probation Service work in Wales?</a:t>
            </a:r>
          </a:p>
        </p:txBody>
      </p:sp>
      <p:pic>
        <p:nvPicPr>
          <p:cNvPr id="4" name="Picture 3"/>
          <p:cNvPicPr>
            <a:picLocks noChangeAspect="1"/>
          </p:cNvPicPr>
          <p:nvPr/>
        </p:nvPicPr>
        <p:blipFill>
          <a:blip r:embed="rId5"/>
          <a:stretch>
            <a:fillRect/>
          </a:stretch>
        </p:blipFill>
        <p:spPr>
          <a:xfrm>
            <a:off x="2772525" y="3477601"/>
            <a:ext cx="4410153" cy="293293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17369531"/>
      </p:ext>
    </p:extLst>
  </p:cSld>
  <p:clrMapOvr>
    <a:masterClrMapping/>
  </p:clrMapOvr>
  <mc:AlternateContent xmlns:mc="http://schemas.openxmlformats.org/markup-compatibility/2006" xmlns:p14="http://schemas.microsoft.com/office/powerpoint/2010/main">
    <mc:Choice Requires="p14">
      <p:transition spd="slow" p14:dur="2000" advTm="62505"/>
    </mc:Choice>
    <mc:Fallback xmlns="">
      <p:transition spd="slow" advTm="62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The prison service</a:t>
            </a:r>
          </a:p>
        </p:txBody>
      </p:sp>
      <p:sp>
        <p:nvSpPr>
          <p:cNvPr id="5" name="Rectangle 4"/>
          <p:cNvSpPr/>
          <p:nvPr/>
        </p:nvSpPr>
        <p:spPr>
          <a:xfrm>
            <a:off x="692924" y="1325351"/>
            <a:ext cx="3739485" cy="4893647"/>
          </a:xfrm>
          <a:prstGeom prst="rect">
            <a:avLst/>
          </a:prstGeom>
          <a:noFill/>
        </p:spPr>
        <p:txBody>
          <a:bodyPr wrap="square" lIns="91440" tIns="45720" rIns="91440" bIns="45720">
            <a:spAutoFit/>
          </a:bodyPr>
          <a:lstStyle/>
          <a:p>
            <a:pPr algn="ctr"/>
            <a:r>
              <a:rPr lang="en-US" sz="5400" b="0" cap="none" spc="0" dirty="0">
                <a:ln w="0"/>
                <a:solidFill>
                  <a:srgbClr val="00B0F0"/>
                </a:solidFill>
                <a:effectLst>
                  <a:outerShdw blurRad="38100" dist="25400" dir="5400000" algn="ctr" rotWithShape="0">
                    <a:srgbClr val="6E747A">
                      <a:alpha val="43000"/>
                    </a:srgbClr>
                  </a:outerShdw>
                </a:effectLst>
              </a:rPr>
              <a:t>123</a:t>
            </a:r>
            <a:r>
              <a:rPr lang="en-US" sz="5400" b="0" cap="none" spc="0" dirty="0">
                <a:ln w="0"/>
                <a:solidFill>
                  <a:srgbClr val="0070C0"/>
                </a:solidFill>
                <a:effectLst>
                  <a:outerShdw blurRad="38100" dist="25400" dir="5400000" algn="ctr" rotWithShape="0">
                    <a:srgbClr val="6E747A">
                      <a:alpha val="43000"/>
                    </a:srgbClr>
                  </a:outerShdw>
                </a:effectLst>
              </a:rPr>
              <a:t> prisons run by the Prison Service </a:t>
            </a:r>
            <a:r>
              <a:rPr lang="en-US" sz="3200" b="0" cap="none" spc="0" dirty="0">
                <a:ln w="0"/>
                <a:solidFill>
                  <a:srgbClr val="0070C0"/>
                </a:solidFill>
                <a:effectLst>
                  <a:outerShdw blurRad="38100" dist="25400" dir="5400000" algn="ctr" rotWithShape="0">
                    <a:srgbClr val="6E747A">
                      <a:alpha val="43000"/>
                    </a:srgbClr>
                  </a:outerShdw>
                </a:effectLst>
              </a:rPr>
              <a:t>(Including young offender institutions)</a:t>
            </a:r>
          </a:p>
        </p:txBody>
      </p:sp>
      <p:sp>
        <p:nvSpPr>
          <p:cNvPr id="6" name="TextBox 5"/>
          <p:cNvSpPr txBox="1"/>
          <p:nvPr/>
        </p:nvSpPr>
        <p:spPr>
          <a:xfrm>
            <a:off x="1603513" y="6182970"/>
            <a:ext cx="3146304" cy="369332"/>
          </a:xfrm>
          <a:prstGeom prst="rect">
            <a:avLst/>
          </a:prstGeom>
          <a:noFill/>
        </p:spPr>
        <p:txBody>
          <a:bodyPr wrap="square" rtlCol="0">
            <a:spAutoFit/>
          </a:bodyPr>
          <a:lstStyle/>
          <a:p>
            <a:r>
              <a:rPr lang="en-GB" dirty="0">
                <a:solidFill>
                  <a:schemeClr val="bg2"/>
                </a:solidFill>
              </a:rPr>
              <a:t>Newburn (2017)</a:t>
            </a:r>
          </a:p>
        </p:txBody>
      </p:sp>
      <p:pic>
        <p:nvPicPr>
          <p:cNvPr id="7" name="Picture 6"/>
          <p:cNvPicPr>
            <a:picLocks noChangeAspect="1"/>
          </p:cNvPicPr>
          <p:nvPr/>
        </p:nvPicPr>
        <p:blipFill>
          <a:blip r:embed="rId5"/>
          <a:stretch>
            <a:fillRect/>
          </a:stretch>
        </p:blipFill>
        <p:spPr>
          <a:xfrm>
            <a:off x="5627073" y="1144274"/>
            <a:ext cx="5763247" cy="4655182"/>
          </a:xfrm>
          <a:prstGeom prst="rect">
            <a:avLst/>
          </a:prstGeom>
        </p:spPr>
      </p:pic>
      <p:sp>
        <p:nvSpPr>
          <p:cNvPr id="8" name="Content Placeholder 7"/>
          <p:cNvSpPr>
            <a:spLocks noGrp="1"/>
          </p:cNvSpPr>
          <p:nvPr>
            <p:ph idx="1"/>
          </p:nvPr>
        </p:nvSpPr>
        <p:spPr>
          <a:xfrm>
            <a:off x="5342998" y="5904249"/>
            <a:ext cx="5330754" cy="859762"/>
          </a:xfrm>
        </p:spPr>
        <p:txBody>
          <a:bodyPr/>
          <a:lstStyle/>
          <a:p>
            <a:pPr marL="0" indent="0">
              <a:buNone/>
            </a:pPr>
            <a:r>
              <a:rPr lang="en-GB" dirty="0">
                <a:solidFill>
                  <a:schemeClr val="bg2"/>
                </a:solidFill>
              </a:rPr>
              <a:t>Howard League for penal reform (2018)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30394828"/>
      </p:ext>
    </p:extLst>
  </p:cSld>
  <p:clrMapOvr>
    <a:masterClrMapping/>
  </p:clrMapOvr>
  <mc:AlternateContent xmlns:mc="http://schemas.openxmlformats.org/markup-compatibility/2006" xmlns:p14="http://schemas.microsoft.com/office/powerpoint/2010/main">
    <mc:Choice Requires="p14">
      <p:transition spd="slow" p14:dur="2000" advTm="73019"/>
    </mc:Choice>
    <mc:Fallback xmlns="">
      <p:transition spd="slow" advTm="73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7. Other agencies of the CJS</a:t>
            </a:r>
          </a:p>
        </p:txBody>
      </p:sp>
      <p:sp>
        <p:nvSpPr>
          <p:cNvPr id="3" name="Content Placeholder 2"/>
          <p:cNvSpPr>
            <a:spLocks noGrp="1"/>
          </p:cNvSpPr>
          <p:nvPr>
            <p:ph idx="1"/>
          </p:nvPr>
        </p:nvSpPr>
        <p:spPr>
          <a:xfrm>
            <a:off x="673754" y="2160590"/>
            <a:ext cx="3973943" cy="3440110"/>
          </a:xfrm>
        </p:spPr>
        <p:txBody>
          <a:bodyPr vert="horz" lIns="91440" tIns="45720" rIns="91440" bIns="45720" rtlCol="0" anchor="t">
            <a:normAutofit/>
          </a:bodyPr>
          <a:lstStyle/>
          <a:p>
            <a:r>
              <a:rPr lang="en-GB" sz="2400" dirty="0">
                <a:solidFill>
                  <a:schemeClr val="bg1"/>
                </a:solidFill>
              </a:rPr>
              <a:t>Community Safety Partnerships (CSPs)</a:t>
            </a:r>
          </a:p>
          <a:p>
            <a:r>
              <a:rPr lang="en-GB" sz="2400" dirty="0">
                <a:solidFill>
                  <a:schemeClr val="bg1"/>
                </a:solidFill>
              </a:rPr>
              <a:t>Criminal Injuries Compensation Authority (CICA)</a:t>
            </a:r>
          </a:p>
          <a:p>
            <a:r>
              <a:rPr lang="en-GB" sz="2400" dirty="0">
                <a:solidFill>
                  <a:schemeClr val="bg1"/>
                </a:solidFill>
              </a:rPr>
              <a:t>Parole Board</a:t>
            </a:r>
          </a:p>
        </p:txBody>
      </p:sp>
      <p:pic>
        <p:nvPicPr>
          <p:cNvPr id="4" name="Picture 3"/>
          <p:cNvPicPr>
            <a:picLocks noChangeAspect="1"/>
          </p:cNvPicPr>
          <p:nvPr/>
        </p:nvPicPr>
        <p:blipFill>
          <a:blip r:embed="rId5"/>
          <a:stretch>
            <a:fillRect/>
          </a:stretch>
        </p:blipFill>
        <p:spPr>
          <a:xfrm>
            <a:off x="6096001" y="2008280"/>
            <a:ext cx="5143500" cy="2828924"/>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52425197"/>
      </p:ext>
    </p:extLst>
  </p:cSld>
  <p:clrMapOvr>
    <a:masterClrMapping/>
  </p:clrMapOvr>
  <mc:AlternateContent xmlns:mc="http://schemas.openxmlformats.org/markup-compatibility/2006" xmlns:p14="http://schemas.microsoft.com/office/powerpoint/2010/main">
    <mc:Choice Requires="p14">
      <p:transition spd="slow" p14:dur="2000" advTm="122898"/>
    </mc:Choice>
    <mc:Fallback xmlns="">
      <p:transition spd="slow" advTm="122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324" y="227108"/>
            <a:ext cx="10679779" cy="1320800"/>
          </a:xfrm>
        </p:spPr>
        <p:txBody>
          <a:bodyPr/>
          <a:lstStyle/>
          <a:p>
            <a:r>
              <a:rPr lang="en-GB" dirty="0"/>
              <a:t>9. </a:t>
            </a:r>
            <a:r>
              <a:rPr lang="en-GB" dirty="0">
                <a:solidFill>
                  <a:srgbClr val="0070C0"/>
                </a:solidFill>
              </a:rPr>
              <a:t>Management and oversight of criminal justice</a:t>
            </a:r>
          </a:p>
        </p:txBody>
      </p:sp>
      <p:pic>
        <p:nvPicPr>
          <p:cNvPr id="4" name="Content Placeholder 3"/>
          <p:cNvPicPr>
            <a:picLocks noGrp="1" noChangeAspect="1"/>
          </p:cNvPicPr>
          <p:nvPr>
            <p:ph idx="1"/>
          </p:nvPr>
        </p:nvPicPr>
        <p:blipFill>
          <a:blip r:embed="rId5"/>
          <a:stretch>
            <a:fillRect/>
          </a:stretch>
        </p:blipFill>
        <p:spPr>
          <a:xfrm>
            <a:off x="386709" y="954156"/>
            <a:ext cx="7349397" cy="5507557"/>
          </a:xfrm>
          <a:prstGeom prst="rect">
            <a:avLst/>
          </a:prstGeom>
        </p:spPr>
      </p:pic>
      <p:pic>
        <p:nvPicPr>
          <p:cNvPr id="5" name="Picture 4"/>
          <p:cNvPicPr>
            <a:picLocks noChangeAspect="1"/>
          </p:cNvPicPr>
          <p:nvPr/>
        </p:nvPicPr>
        <p:blipFill>
          <a:blip r:embed="rId6"/>
          <a:stretch>
            <a:fillRect/>
          </a:stretch>
        </p:blipFill>
        <p:spPr>
          <a:xfrm>
            <a:off x="7999453" y="1918969"/>
            <a:ext cx="3895725" cy="1171575"/>
          </a:xfrm>
          <a:prstGeom prst="rect">
            <a:avLst/>
          </a:prstGeom>
        </p:spPr>
      </p:pic>
      <p:pic>
        <p:nvPicPr>
          <p:cNvPr id="7" name="Picture 6"/>
          <p:cNvPicPr>
            <a:picLocks noChangeAspect="1"/>
          </p:cNvPicPr>
          <p:nvPr/>
        </p:nvPicPr>
        <p:blipFill>
          <a:blip r:embed="rId7"/>
          <a:stretch>
            <a:fillRect/>
          </a:stretch>
        </p:blipFill>
        <p:spPr>
          <a:xfrm>
            <a:off x="7999453" y="4254983"/>
            <a:ext cx="3863197" cy="108564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21491714"/>
      </p:ext>
    </p:extLst>
  </p:cSld>
  <p:clrMapOvr>
    <a:masterClrMapping/>
  </p:clrMapOvr>
  <mc:AlternateContent xmlns:mc="http://schemas.openxmlformats.org/markup-compatibility/2006" xmlns:p14="http://schemas.microsoft.com/office/powerpoint/2010/main">
    <mc:Choice Requires="p14">
      <p:transition spd="slow" p14:dur="2000" advTm="404263"/>
    </mc:Choice>
    <mc:Fallback xmlns="">
      <p:transition spd="slow" advTm="404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3|6.9|2|26.3|2.4|2.9|9.4"/>
</p:tagLst>
</file>

<file path=ppt/tags/tag2.xml><?xml version="1.0" encoding="utf-8"?>
<p:tagLst xmlns:a="http://schemas.openxmlformats.org/drawingml/2006/main" xmlns:r="http://schemas.openxmlformats.org/officeDocument/2006/relationships" xmlns:p="http://schemas.openxmlformats.org/presentationml/2006/main">
  <p:tag name="TIMING" val="|1.9|92|114.5"/>
</p:tagLst>
</file>

<file path=ppt/tags/tag3.xml><?xml version="1.0" encoding="utf-8"?>
<p:tagLst xmlns:a="http://schemas.openxmlformats.org/drawingml/2006/main" xmlns:r="http://schemas.openxmlformats.org/officeDocument/2006/relationships" xmlns:p="http://schemas.openxmlformats.org/presentationml/2006/main">
  <p:tag name="TIMING" val="|12.5|2.3"/>
</p:tagLst>
</file>

<file path=ppt/tags/tag4.xml><?xml version="1.0" encoding="utf-8"?>
<p:tagLst xmlns:a="http://schemas.openxmlformats.org/drawingml/2006/main" xmlns:r="http://schemas.openxmlformats.org/officeDocument/2006/relationships" xmlns:p="http://schemas.openxmlformats.org/presentationml/2006/main">
  <p:tag name="TIMING" val="|0.8|1.8|1.3|48.2|52.5|127.4"/>
</p:tagLst>
</file>

<file path=ppt/tags/tag5.xml><?xml version="1.0" encoding="utf-8"?>
<p:tagLst xmlns:a="http://schemas.openxmlformats.org/drawingml/2006/main" xmlns:r="http://schemas.openxmlformats.org/officeDocument/2006/relationships" xmlns:p="http://schemas.openxmlformats.org/presentationml/2006/main">
  <p:tag name="TIMING" val="|5.5|0.9|1|0.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956</Words>
  <Application>Microsoft Office PowerPoint</Application>
  <PresentationFormat>Widescreen</PresentationFormat>
  <Paragraphs>108</Paragraphs>
  <Slides>16</Slides>
  <Notes>16</Notes>
  <HiddenSlides>0</HiddenSlides>
  <MMClips>17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Helvetica Neue</vt:lpstr>
      <vt:lpstr>Maven Pro</vt:lpstr>
      <vt:lpstr>Signika</vt:lpstr>
      <vt:lpstr>Arial</vt:lpstr>
      <vt:lpstr>Calibri</vt:lpstr>
      <vt:lpstr>Trebuchet MS</vt:lpstr>
      <vt:lpstr>Wingdings 3</vt:lpstr>
      <vt:lpstr>Facet</vt:lpstr>
      <vt:lpstr>THE CRIMINAL JUSTICE SYSTEM IN ENGLAND AND WALES</vt:lpstr>
      <vt:lpstr>Learning objectives</vt:lpstr>
      <vt:lpstr>PowerPoint Presentation</vt:lpstr>
      <vt:lpstr>PowerPoint Presentation</vt:lpstr>
      <vt:lpstr>1. Government: Home Office</vt:lpstr>
      <vt:lpstr>2. Police</vt:lpstr>
      <vt:lpstr>PowerPoint Presentation</vt:lpstr>
      <vt:lpstr>PowerPoint Presentation</vt:lpstr>
      <vt:lpstr>3. Crown Prosecution Service</vt:lpstr>
      <vt:lpstr>4. Criminal Courts and Appeals-  Trial on indictment</vt:lpstr>
      <vt:lpstr>5. Probation service</vt:lpstr>
      <vt:lpstr>PowerPoint Presentation</vt:lpstr>
      <vt:lpstr>TASK</vt:lpstr>
      <vt:lpstr>6. The prison service</vt:lpstr>
      <vt:lpstr>7. Other agencies of the CJS</vt:lpstr>
      <vt:lpstr>9. Management and oversight of criminal justice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dc:title>
  <dc:creator>Laura Knight</dc:creator>
  <cp:lastModifiedBy>Laura Knight</cp:lastModifiedBy>
  <cp:revision>145</cp:revision>
  <cp:lastPrinted>2018-09-11T11:48:53Z</cp:lastPrinted>
  <dcterms:created xsi:type="dcterms:W3CDTF">2018-09-10T13:25:32Z</dcterms:created>
  <dcterms:modified xsi:type="dcterms:W3CDTF">2022-02-09T11:31:11Z</dcterms:modified>
</cp:coreProperties>
</file>