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824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54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01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286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623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533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48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932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862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153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5058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52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4284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015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848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4908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58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22047F3-1662-44DC-8455-E5E31D21393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EACA7F2-4144-40C3-B818-D94E5BB3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819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5502/ijw.v2i3.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7829/HF-2024-RC01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j.vaccine.2020.12.08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13954"/>
            <a:ext cx="9144000" cy="2155372"/>
          </a:xfrm>
        </p:spPr>
        <p:txBody>
          <a:bodyPr>
            <a:noAutofit/>
          </a:bodyPr>
          <a:lstStyle/>
          <a:p>
            <a:r>
              <a:rPr lang="en-US" sz="2400" b="1" dirty="0" smtClean="0"/>
              <a:t/>
            </a:r>
            <a:br>
              <a:rPr lang="en-US" sz="2400" b="1" dirty="0" smtClean="0"/>
            </a:br>
            <a:r>
              <a:rPr lang="en-US" sz="3200" b="1" dirty="0" smtClean="0"/>
              <a:t>Title: </a:t>
            </a:r>
            <a:r>
              <a:rPr lang="en-US" sz="2400" b="1" dirty="0"/>
              <a:t/>
            </a:r>
            <a:br>
              <a:rPr lang="en-US" sz="2400" b="1" dirty="0"/>
            </a:br>
            <a:r>
              <a:rPr lang="en-US" sz="2400" i="1" dirty="0" smtClean="0"/>
              <a:t>Integration of Health, Wellbeing and Sustainable Development in UK Health and Social Care: A Critical Evaluation of Policy, Practice and Inequalities</a:t>
            </a:r>
            <a:endParaRPr lang="en-GB" sz="24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494566"/>
            <a:ext cx="9144000" cy="1655762"/>
          </a:xfrm>
        </p:spPr>
        <p:txBody>
          <a:bodyPr>
            <a:normAutofit/>
          </a:bodyPr>
          <a:lstStyle/>
          <a:p>
            <a:r>
              <a:rPr lang="en-US" b="1" dirty="0" smtClean="0"/>
              <a:t>Module: </a:t>
            </a:r>
            <a:r>
              <a:rPr lang="en-US" dirty="0" smtClean="0"/>
              <a:t>BMHP6030 Health, Wellbeing and Sustainable Development</a:t>
            </a:r>
          </a:p>
          <a:p>
            <a:r>
              <a:rPr lang="en-US" b="1" dirty="0" smtClean="0"/>
              <a:t>Assessment: </a:t>
            </a:r>
            <a:r>
              <a:rPr lang="en-US" dirty="0" smtClean="0"/>
              <a:t>Component 1 Presentation</a:t>
            </a:r>
          </a:p>
          <a:p>
            <a:r>
              <a:rPr lang="en-US" b="1" dirty="0" smtClean="0"/>
              <a:t>Student name: </a:t>
            </a:r>
            <a:r>
              <a:rPr lang="en-US" dirty="0" smtClean="0"/>
              <a:t>SHAIRA HUSSAIN</a:t>
            </a:r>
          </a:p>
          <a:p>
            <a:r>
              <a:rPr lang="en-US" b="1" dirty="0" smtClean="0"/>
              <a:t>Student ID:</a:t>
            </a:r>
            <a:r>
              <a:rPr lang="en-US" dirty="0" smtClean="0"/>
              <a:t> 2314799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99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 and Aim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Why Integration?</a:t>
            </a:r>
          </a:p>
          <a:p>
            <a:pPr lvl="1"/>
            <a:r>
              <a:rPr lang="en-GB" dirty="0" smtClean="0"/>
              <a:t>Health and social care now focuses on prevention, whole-person care, equity and sustainability </a:t>
            </a:r>
            <a:r>
              <a:rPr lang="en-GB" dirty="0"/>
              <a:t>(World Health Organization, 1948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Health is formed due to medical, psychological, social, economic and environmental conditions </a:t>
            </a:r>
            <a:r>
              <a:rPr lang="en-GB" dirty="0"/>
              <a:t>(Marmot et al., 2020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Sustainable development is important to prevent future health damages and resources due to which health systems must required to meet current needs </a:t>
            </a:r>
            <a:r>
              <a:rPr lang="en-GB" dirty="0"/>
              <a:t>(United Nations, 2024</a:t>
            </a:r>
            <a:r>
              <a:rPr lang="en-GB" dirty="0" smtClean="0"/>
              <a:t>).</a:t>
            </a:r>
          </a:p>
          <a:p>
            <a:r>
              <a:rPr lang="en-GB" dirty="0" smtClean="0"/>
              <a:t>This presentation uses NHS Health Check Programme as a UK case example</a:t>
            </a:r>
          </a:p>
          <a:p>
            <a:r>
              <a:rPr lang="en-GB" dirty="0" smtClean="0"/>
              <a:t>Aim</a:t>
            </a:r>
          </a:p>
          <a:p>
            <a:pPr lvl="1"/>
            <a:r>
              <a:rPr lang="en-GB" dirty="0" smtClean="0"/>
              <a:t>To critically examine integration of  health, wellbeing and sustainable development into UK health and social care, and its </a:t>
            </a:r>
            <a:r>
              <a:rPr lang="en-GB" dirty="0" smtClean="0"/>
              <a:t>effects </a:t>
            </a:r>
            <a:r>
              <a:rPr lang="en-GB" dirty="0" smtClean="0"/>
              <a:t>on service delivery </a:t>
            </a:r>
            <a:r>
              <a:rPr lang="en-GB" dirty="0"/>
              <a:t>(NHS England, 2024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67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Key Concepts: Health, Wellbeing, and Sustainable Development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9412359"/>
              </p:ext>
            </p:extLst>
          </p:nvPr>
        </p:nvGraphicFramePr>
        <p:xfrm>
          <a:off x="1117600" y="2294466"/>
          <a:ext cx="10236201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2067">
                  <a:extLst>
                    <a:ext uri="{9D8B030D-6E8A-4147-A177-3AD203B41FA5}">
                      <a16:colId xmlns:a16="http://schemas.microsoft.com/office/drawing/2014/main" val="2084048884"/>
                    </a:ext>
                  </a:extLst>
                </a:gridCol>
                <a:gridCol w="3412067">
                  <a:extLst>
                    <a:ext uri="{9D8B030D-6E8A-4147-A177-3AD203B41FA5}">
                      <a16:colId xmlns:a16="http://schemas.microsoft.com/office/drawing/2014/main" val="1756626837"/>
                    </a:ext>
                  </a:extLst>
                </a:gridCol>
                <a:gridCol w="3412067">
                  <a:extLst>
                    <a:ext uri="{9D8B030D-6E8A-4147-A177-3AD203B41FA5}">
                      <a16:colId xmlns:a16="http://schemas.microsoft.com/office/drawing/2014/main" val="31724006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Concept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Meaning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Critical point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150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Health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Physical,</a:t>
                      </a:r>
                      <a:r>
                        <a:rPr lang="en-GB" baseline="0" dirty="0" smtClean="0"/>
                        <a:t> mental and social wellbeing, not only absence of disease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(World Health Organization, 1948)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WHO definition is useful but </a:t>
                      </a:r>
                      <a:r>
                        <a:rPr lang="en-GB" dirty="0" smtClean="0"/>
                        <a:t>criticised </a:t>
                      </a:r>
                      <a:r>
                        <a:rPr lang="en-GB" dirty="0" smtClean="0"/>
                        <a:t>as idealistic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(Huber et al., 2011)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442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Wellbeing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How people feel and function</a:t>
                      </a:r>
                      <a:r>
                        <a:rPr lang="en-GB" baseline="0" dirty="0" smtClean="0"/>
                        <a:t> in life?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(Dodge et al., 2012)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Includes emotional,</a:t>
                      </a:r>
                      <a:r>
                        <a:rPr lang="en-GB" baseline="0" dirty="0" smtClean="0"/>
                        <a:t> social, financial, occupational and environmental wellbeing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629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Sustainable development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Fulfil present needs to</a:t>
                      </a:r>
                      <a:r>
                        <a:rPr lang="en-GB" baseline="0" dirty="0" smtClean="0"/>
                        <a:t> avoid damages future generations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(World Commission on Environment and Development, 1987)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Require</a:t>
                      </a:r>
                      <a:r>
                        <a:rPr lang="en-GB" baseline="0" dirty="0" smtClean="0"/>
                        <a:t> long-term service plan and health policy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1835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150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Theoretical Perspectives: Comparison of Models of Health </a:t>
            </a:r>
            <a:endParaRPr lang="en-GB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54780"/>
              </p:ext>
            </p:extLst>
          </p:nvPr>
        </p:nvGraphicFramePr>
        <p:xfrm>
          <a:off x="485501" y="2259872"/>
          <a:ext cx="6146628" cy="42323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6657">
                  <a:extLst>
                    <a:ext uri="{9D8B030D-6E8A-4147-A177-3AD203B41FA5}">
                      <a16:colId xmlns:a16="http://schemas.microsoft.com/office/drawing/2014/main" val="2188928697"/>
                    </a:ext>
                  </a:extLst>
                </a:gridCol>
                <a:gridCol w="1536657">
                  <a:extLst>
                    <a:ext uri="{9D8B030D-6E8A-4147-A177-3AD203B41FA5}">
                      <a16:colId xmlns:a16="http://schemas.microsoft.com/office/drawing/2014/main" val="708955557"/>
                    </a:ext>
                  </a:extLst>
                </a:gridCol>
                <a:gridCol w="1536657">
                  <a:extLst>
                    <a:ext uri="{9D8B030D-6E8A-4147-A177-3AD203B41FA5}">
                      <a16:colId xmlns:a16="http://schemas.microsoft.com/office/drawing/2014/main" val="2305565376"/>
                    </a:ext>
                  </a:extLst>
                </a:gridCol>
                <a:gridCol w="1536657">
                  <a:extLst>
                    <a:ext uri="{9D8B030D-6E8A-4147-A177-3AD203B41FA5}">
                      <a16:colId xmlns:a16="http://schemas.microsoft.com/office/drawing/2014/main" val="1342893543"/>
                    </a:ext>
                  </a:extLst>
                </a:gridCol>
              </a:tblGrid>
              <a:tr h="412606">
                <a:tc>
                  <a:txBody>
                    <a:bodyPr/>
                    <a:lstStyle/>
                    <a:p>
                      <a:r>
                        <a:rPr lang="en-GB" dirty="0" smtClean="0"/>
                        <a:t>Model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Main focus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Strength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Limitation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8943135"/>
                  </a:ext>
                </a:extLst>
              </a:tr>
              <a:tr h="1959878">
                <a:tc>
                  <a:txBody>
                    <a:bodyPr/>
                    <a:lstStyle/>
                    <a:p>
                      <a:r>
                        <a:rPr lang="en-GB" dirty="0" smtClean="0"/>
                        <a:t>Biomedical</a:t>
                      </a:r>
                      <a:r>
                        <a:rPr lang="en-GB" baseline="0" dirty="0" smtClean="0"/>
                        <a:t> model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Disease,</a:t>
                      </a:r>
                      <a:r>
                        <a:rPr lang="en-GB" baseline="0" dirty="0" smtClean="0"/>
                        <a:t> diagnosis, treatment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Strong for acute illness and clinical care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Ignores</a:t>
                      </a:r>
                      <a:r>
                        <a:rPr lang="en-GB" baseline="0" dirty="0" smtClean="0"/>
                        <a:t> social and psychological factors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(Huber et al., 2011)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1100571"/>
                  </a:ext>
                </a:extLst>
              </a:tr>
              <a:tr h="1859885">
                <a:tc>
                  <a:txBody>
                    <a:bodyPr/>
                    <a:lstStyle/>
                    <a:p>
                      <a:r>
                        <a:rPr lang="en-GB" dirty="0" smtClean="0"/>
                        <a:t>Biopsychosocial model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Biology, psychology and society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(Engel, 1977)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Support person-centred care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Difficult to apply in busy services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236995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5183" y="2692852"/>
            <a:ext cx="5429250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89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Sustainable Development and SDG 3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138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SDG 3 aims to ensure good health and promote wellbeing for all at all ages </a:t>
            </a:r>
            <a:r>
              <a:rPr lang="en-GB" dirty="0"/>
              <a:t>(United Nations, 2024</a:t>
            </a:r>
            <a:r>
              <a:rPr lang="en-GB" dirty="0" smtClean="0"/>
              <a:t>).</a:t>
            </a:r>
          </a:p>
          <a:p>
            <a:r>
              <a:rPr lang="en-GB" dirty="0" smtClean="0"/>
              <a:t>It includes:</a:t>
            </a:r>
          </a:p>
          <a:p>
            <a:pPr lvl="1"/>
            <a:r>
              <a:rPr lang="en-GB" dirty="0" smtClean="0"/>
              <a:t>Universal health coverage</a:t>
            </a:r>
          </a:p>
          <a:p>
            <a:pPr lvl="1"/>
            <a:r>
              <a:rPr lang="en-GB" dirty="0" smtClean="0"/>
              <a:t>Child health</a:t>
            </a:r>
          </a:p>
          <a:p>
            <a:pPr lvl="1"/>
            <a:r>
              <a:rPr lang="en-GB" dirty="0" smtClean="0"/>
              <a:t>Mental health</a:t>
            </a:r>
          </a:p>
          <a:p>
            <a:pPr lvl="1"/>
            <a:r>
              <a:rPr lang="en-GB" dirty="0" smtClean="0"/>
              <a:t>Environmental health</a:t>
            </a:r>
          </a:p>
          <a:p>
            <a:pPr lvl="1"/>
            <a:r>
              <a:rPr lang="en-GB" dirty="0" smtClean="0"/>
              <a:t>Access to medicines and vaccines</a:t>
            </a:r>
          </a:p>
          <a:p>
            <a:r>
              <a:rPr lang="en-GB" dirty="0" smtClean="0"/>
              <a:t>SDG 3 contributes for sustainable development and population health improvements </a:t>
            </a:r>
            <a:r>
              <a:rPr lang="en-GB" dirty="0"/>
              <a:t>(Kroll et al., 2023</a:t>
            </a:r>
            <a:r>
              <a:rPr lang="en-GB" dirty="0" smtClean="0"/>
              <a:t>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711" y="2990760"/>
            <a:ext cx="1719763" cy="170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91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Integration of Health, Wellbeing and Sustainable Development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77439"/>
            <a:ext cx="10330543" cy="4053523"/>
          </a:xfrm>
        </p:spPr>
        <p:txBody>
          <a:bodyPr>
            <a:normAutofit fontScale="77500" lnSpcReduction="20000"/>
          </a:bodyPr>
          <a:lstStyle/>
          <a:p>
            <a:r>
              <a:rPr lang="en-GB" sz="3200" dirty="0" smtClean="0"/>
              <a:t>To perform integration in practice:</a:t>
            </a:r>
          </a:p>
          <a:p>
            <a:pPr lvl="1"/>
            <a:r>
              <a:rPr lang="en-GB" sz="2800" b="1" dirty="0" smtClean="0"/>
              <a:t>Preventive care </a:t>
            </a:r>
            <a:r>
              <a:rPr lang="en-GB" sz="2800" dirty="0" smtClean="0"/>
              <a:t>-&gt; screening, vaccination, early intervention </a:t>
            </a:r>
            <a:r>
              <a:rPr lang="en-GB" dirty="0"/>
              <a:t>(World Health Organization, 2020</a:t>
            </a:r>
            <a:r>
              <a:rPr lang="en-GB" dirty="0" smtClean="0"/>
              <a:t>)</a:t>
            </a:r>
            <a:endParaRPr lang="en-GB" sz="2800" dirty="0" smtClean="0"/>
          </a:p>
          <a:p>
            <a:pPr lvl="1"/>
            <a:r>
              <a:rPr lang="en-GB" sz="2800" b="1" dirty="0" smtClean="0"/>
              <a:t>Holistic assessment </a:t>
            </a:r>
            <a:r>
              <a:rPr lang="en-GB" sz="2800" dirty="0" smtClean="0"/>
              <a:t>-&gt; physical, mental, social and lifestyle needs </a:t>
            </a:r>
            <a:r>
              <a:rPr lang="en-GB" dirty="0"/>
              <a:t>(World Health Organization, 2020</a:t>
            </a:r>
            <a:r>
              <a:rPr lang="en-GB" dirty="0" smtClean="0"/>
              <a:t>)</a:t>
            </a:r>
            <a:endParaRPr lang="en-GB" sz="2800" dirty="0" smtClean="0"/>
          </a:p>
          <a:p>
            <a:pPr lvl="1"/>
            <a:r>
              <a:rPr lang="en-GB" sz="2800" b="1" dirty="0" smtClean="0"/>
              <a:t>Community-based support </a:t>
            </a:r>
            <a:r>
              <a:rPr lang="en-GB" sz="2800" dirty="0" smtClean="0"/>
              <a:t>-&gt; local health campaigns </a:t>
            </a:r>
            <a:r>
              <a:rPr lang="en-GB" dirty="0"/>
              <a:t>(NHS England, 2023</a:t>
            </a:r>
            <a:r>
              <a:rPr lang="en-GB" dirty="0" smtClean="0"/>
              <a:t>)</a:t>
            </a:r>
            <a:endParaRPr lang="en-GB" sz="2800" dirty="0" smtClean="0"/>
          </a:p>
          <a:p>
            <a:pPr lvl="1"/>
            <a:r>
              <a:rPr lang="en-GB" sz="2800" b="1" dirty="0" smtClean="0"/>
              <a:t>Digital care </a:t>
            </a:r>
            <a:r>
              <a:rPr lang="en-GB" sz="2800" dirty="0" smtClean="0"/>
              <a:t>-&gt; online consultations, remote monitoring, health apps </a:t>
            </a:r>
            <a:r>
              <a:rPr lang="en-GB" dirty="0"/>
              <a:t>(NHS England, 2023</a:t>
            </a:r>
            <a:r>
              <a:rPr lang="en-GB" dirty="0" smtClean="0"/>
              <a:t>)</a:t>
            </a:r>
            <a:endParaRPr lang="en-GB" sz="2800" dirty="0" smtClean="0"/>
          </a:p>
          <a:p>
            <a:pPr lvl="1"/>
            <a:r>
              <a:rPr lang="en-GB" sz="2800" b="1" dirty="0" smtClean="0"/>
              <a:t>Sustainable services </a:t>
            </a:r>
            <a:r>
              <a:rPr lang="en-GB" sz="2800" dirty="0" smtClean="0"/>
              <a:t>-&gt; to </a:t>
            </a:r>
            <a:r>
              <a:rPr lang="en-GB" sz="2800" dirty="0" smtClean="0"/>
              <a:t>must meet </a:t>
            </a:r>
            <a:r>
              <a:rPr lang="en-GB" sz="2800" dirty="0" smtClean="0"/>
              <a:t>current needs without future damages </a:t>
            </a:r>
            <a:r>
              <a:rPr lang="en-GB" dirty="0"/>
              <a:t>(Kroll et al., 2023</a:t>
            </a:r>
            <a:r>
              <a:rPr lang="en-GB" dirty="0" smtClean="0"/>
              <a:t>)</a:t>
            </a:r>
            <a:endParaRPr lang="en-GB" sz="2800" dirty="0" smtClean="0"/>
          </a:p>
          <a:p>
            <a:pPr lvl="1"/>
            <a:r>
              <a:rPr lang="en-GB" sz="2800" b="1" dirty="0" smtClean="0"/>
              <a:t>Equity focus </a:t>
            </a:r>
            <a:r>
              <a:rPr lang="en-GB" sz="2800" dirty="0" smtClean="0"/>
              <a:t>-&gt; support for deprived and underserved groups </a:t>
            </a:r>
            <a:r>
              <a:rPr lang="en-GB" dirty="0"/>
              <a:t>(The King’s Fund, 2024</a:t>
            </a:r>
            <a:r>
              <a:rPr lang="en-GB" dirty="0" smtClean="0"/>
              <a:t>)</a:t>
            </a:r>
            <a:endParaRPr lang="en-GB" sz="2800" dirty="0" smtClean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5577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Policy and Governance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Policies that support integration of health and wellbeing are as: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060751"/>
              </p:ext>
            </p:extLst>
          </p:nvPr>
        </p:nvGraphicFramePr>
        <p:xfrm>
          <a:off x="890452" y="2603500"/>
          <a:ext cx="101346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023">
                  <a:extLst>
                    <a:ext uri="{9D8B030D-6E8A-4147-A177-3AD203B41FA5}">
                      <a16:colId xmlns:a16="http://schemas.microsoft.com/office/drawing/2014/main" val="4287281023"/>
                    </a:ext>
                  </a:extLst>
                </a:gridCol>
                <a:gridCol w="6731577">
                  <a:extLst>
                    <a:ext uri="{9D8B030D-6E8A-4147-A177-3AD203B41FA5}">
                      <a16:colId xmlns:a16="http://schemas.microsoft.com/office/drawing/2014/main" val="274658767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Policy</a:t>
                      </a:r>
                      <a:r>
                        <a:rPr lang="en-GB" baseline="0" dirty="0" smtClean="0"/>
                        <a:t> / Framework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Contribution to health,</a:t>
                      </a:r>
                      <a:r>
                        <a:rPr lang="en-GB" baseline="0" dirty="0" smtClean="0"/>
                        <a:t> wellbeing and SD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427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WHO Health</a:t>
                      </a:r>
                      <a:r>
                        <a:rPr lang="en-GB" baseline="0" dirty="0" smtClean="0"/>
                        <a:t> in All Policies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Health consideration across</a:t>
                      </a:r>
                      <a:r>
                        <a:rPr lang="en-GB" baseline="0" dirty="0" smtClean="0"/>
                        <a:t> all policy sectors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7233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NHS Long Term</a:t>
                      </a:r>
                      <a:r>
                        <a:rPr lang="en-GB" baseline="0" dirty="0" smtClean="0"/>
                        <a:t> Plan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Focus</a:t>
                      </a:r>
                      <a:r>
                        <a:rPr lang="en-GB" baseline="0" dirty="0" smtClean="0"/>
                        <a:t> on Prevention, digital transformation, mental health and inequalities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(NHS England, 2023)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919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Core20PLUS5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Target healthcare inequalities</a:t>
                      </a:r>
                      <a:r>
                        <a:rPr lang="en-GB" baseline="0" dirty="0" smtClean="0"/>
                        <a:t> among deprived and underserved groups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(NHS England, 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n.d.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5905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Equality Act 2010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Protect against</a:t>
                      </a:r>
                      <a:r>
                        <a:rPr lang="en-GB" baseline="0" dirty="0" smtClean="0"/>
                        <a:t> discrimination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(HM Government, 2010)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6773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Health and Care Act 2022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Support integrated care systems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(HM Government, 2022)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32727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15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Case Study: NHS Health Check Programme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830909" cy="34163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Overview</a:t>
            </a:r>
          </a:p>
          <a:p>
            <a:pPr lvl="1"/>
            <a:r>
              <a:rPr lang="en-GB" dirty="0" smtClean="0"/>
              <a:t>A preventive health check for adults aged 40-74 in England </a:t>
            </a:r>
            <a:r>
              <a:rPr lang="en-GB" dirty="0"/>
              <a:t>(NHS England, 2023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Target people without certain pre-existing conditions </a:t>
            </a:r>
            <a:r>
              <a:rPr lang="en-GB" dirty="0"/>
              <a:t>(GOV.UK, 2022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Assesses risk of: </a:t>
            </a:r>
          </a:p>
          <a:p>
            <a:pPr lvl="2"/>
            <a:r>
              <a:rPr lang="en-GB" dirty="0" smtClean="0"/>
              <a:t>Heart disease</a:t>
            </a:r>
          </a:p>
          <a:p>
            <a:pPr lvl="2"/>
            <a:r>
              <a:rPr lang="en-GB" dirty="0" smtClean="0"/>
              <a:t>Stroke</a:t>
            </a:r>
          </a:p>
          <a:p>
            <a:pPr lvl="2"/>
            <a:r>
              <a:rPr lang="en-GB" dirty="0" smtClean="0"/>
              <a:t>Kidney disease</a:t>
            </a:r>
          </a:p>
          <a:p>
            <a:pPr lvl="2"/>
            <a:r>
              <a:rPr lang="en-GB" dirty="0" smtClean="0"/>
              <a:t>Type 2 diabetes</a:t>
            </a:r>
          </a:p>
          <a:p>
            <a:pPr lvl="2"/>
            <a:r>
              <a:rPr lang="en-GB" dirty="0" smtClean="0"/>
              <a:t>Dementia risk factors </a:t>
            </a:r>
            <a:r>
              <a:rPr lang="en-GB" dirty="0"/>
              <a:t>(GOV.UK, 2022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It also includes lifestyle advice </a:t>
            </a:r>
            <a:r>
              <a:rPr lang="en-GB" dirty="0"/>
              <a:t>(Robson et al., 2016</a:t>
            </a:r>
            <a:r>
              <a:rPr lang="en-GB" dirty="0" smtClean="0"/>
              <a:t>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4696" y="3612384"/>
            <a:ext cx="6667304" cy="170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64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Application of Health Belief Model to NHS Health Checks</a:t>
            </a:r>
            <a:endParaRPr lang="en-GB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5991870"/>
              </p:ext>
            </p:extLst>
          </p:nvPr>
        </p:nvGraphicFramePr>
        <p:xfrm>
          <a:off x="898072" y="2403565"/>
          <a:ext cx="10416540" cy="41301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9568">
                  <a:extLst>
                    <a:ext uri="{9D8B030D-6E8A-4147-A177-3AD203B41FA5}">
                      <a16:colId xmlns:a16="http://schemas.microsoft.com/office/drawing/2014/main" val="4128974952"/>
                    </a:ext>
                  </a:extLst>
                </a:gridCol>
                <a:gridCol w="7146972">
                  <a:extLst>
                    <a:ext uri="{9D8B030D-6E8A-4147-A177-3AD203B41FA5}">
                      <a16:colId xmlns:a16="http://schemas.microsoft.com/office/drawing/2014/main" val="1179116283"/>
                    </a:ext>
                  </a:extLst>
                </a:gridCol>
              </a:tblGrid>
              <a:tr h="450003">
                <a:tc>
                  <a:txBody>
                    <a:bodyPr/>
                    <a:lstStyle/>
                    <a:p>
                      <a:r>
                        <a:rPr lang="en-GB" dirty="0" smtClean="0"/>
                        <a:t>HBM element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NHS Health Check</a:t>
                      </a:r>
                      <a:r>
                        <a:rPr lang="en-GB" baseline="0" dirty="0" smtClean="0"/>
                        <a:t> Example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2986427"/>
                  </a:ext>
                </a:extLst>
              </a:tr>
              <a:tr h="776717">
                <a:tc>
                  <a:txBody>
                    <a:bodyPr/>
                    <a:lstStyle/>
                    <a:p>
                      <a:r>
                        <a:rPr lang="en-GB" dirty="0" smtClean="0"/>
                        <a:t>Perceived susceptibility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“I may be at risk of heart</a:t>
                      </a:r>
                      <a:r>
                        <a:rPr lang="en-GB" baseline="0" dirty="0" smtClean="0"/>
                        <a:t> disease or diabetes</a:t>
                      </a:r>
                      <a:r>
                        <a:rPr lang="en-GB" dirty="0" smtClean="0"/>
                        <a:t>”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Rosenstock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1974)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491295"/>
                  </a:ext>
                </a:extLst>
              </a:tr>
              <a:tr h="450003">
                <a:tc>
                  <a:txBody>
                    <a:bodyPr/>
                    <a:lstStyle/>
                    <a:p>
                      <a:r>
                        <a:rPr lang="en-GB" dirty="0" smtClean="0"/>
                        <a:t>Perceived severity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“Heart</a:t>
                      </a:r>
                      <a:r>
                        <a:rPr lang="en-GB" baseline="0" dirty="0" smtClean="0"/>
                        <a:t> disease can seriously affect my life</a:t>
                      </a:r>
                      <a:r>
                        <a:rPr lang="en-GB" dirty="0" smtClean="0"/>
                        <a:t>”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Rosenstock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1974)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7259061"/>
                  </a:ext>
                </a:extLst>
              </a:tr>
              <a:tr h="776717">
                <a:tc>
                  <a:txBody>
                    <a:bodyPr/>
                    <a:lstStyle/>
                    <a:p>
                      <a:r>
                        <a:rPr lang="en-GB" dirty="0" smtClean="0"/>
                        <a:t>Perceived benefits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“A health check can </a:t>
                      </a:r>
                      <a:r>
                        <a:rPr lang="en-GB" dirty="0" smtClean="0"/>
                        <a:t>identify </a:t>
                      </a:r>
                      <a:r>
                        <a:rPr lang="en-GB" dirty="0" smtClean="0"/>
                        <a:t>risk early”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Janz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Becker, 1984)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1439754"/>
                  </a:ext>
                </a:extLst>
              </a:tr>
              <a:tr h="776717">
                <a:tc>
                  <a:txBody>
                    <a:bodyPr/>
                    <a:lstStyle/>
                    <a:p>
                      <a:r>
                        <a:rPr lang="en-GB" dirty="0" smtClean="0"/>
                        <a:t>Perceived barriers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Time,</a:t>
                      </a:r>
                      <a:r>
                        <a:rPr lang="en-GB" baseline="0" dirty="0" smtClean="0"/>
                        <a:t> fear, language, transport, low awareness, digital exclusion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(Champion and Skinner, 2008)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690227"/>
                  </a:ext>
                </a:extLst>
              </a:tr>
              <a:tr h="450003">
                <a:tc>
                  <a:txBody>
                    <a:bodyPr/>
                    <a:lstStyle/>
                    <a:p>
                      <a:r>
                        <a:rPr lang="en-GB" dirty="0" smtClean="0"/>
                        <a:t>Cues to</a:t>
                      </a:r>
                      <a:r>
                        <a:rPr lang="en-GB" baseline="0" dirty="0" smtClean="0"/>
                        <a:t> 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GP</a:t>
                      </a:r>
                      <a:r>
                        <a:rPr lang="en-GB" baseline="0" dirty="0" smtClean="0"/>
                        <a:t> advice, community campaign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GB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Janz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Becker, 1984)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362004"/>
                  </a:ext>
                </a:extLst>
              </a:tr>
              <a:tr h="450003">
                <a:tc>
                  <a:txBody>
                    <a:bodyPr/>
                    <a:lstStyle/>
                    <a:p>
                      <a:r>
                        <a:rPr lang="en-GB" dirty="0" smtClean="0"/>
                        <a:t>Self-efficacy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Make</a:t>
                      </a:r>
                      <a:r>
                        <a:rPr lang="en-GB" baseline="0" dirty="0" smtClean="0"/>
                        <a:t> lifestyle changes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(Champion and Skinner, 2008)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83893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01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Secondary Data: Health Inequalities in England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22794" y="2368550"/>
            <a:ext cx="6864557" cy="38862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368550"/>
            <a:ext cx="4275174" cy="38862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Key data</a:t>
            </a:r>
          </a:p>
          <a:p>
            <a:pPr lvl="1"/>
            <a:r>
              <a:rPr lang="en-GB" dirty="0" smtClean="0"/>
              <a:t>People in the 10% most deprived areas develop major illness around 10 year earlier than those in the least deprived areas </a:t>
            </a:r>
            <a:r>
              <a:rPr lang="en-GB" dirty="0"/>
              <a:t>(Marmot et al., 2020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14.6% of working-age people in the most deprived areas have major illness </a:t>
            </a:r>
            <a:r>
              <a:rPr lang="en-GB" dirty="0"/>
              <a:t>(Office for National Statistics, 2021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Working-age major illness is projected to rise from 3 million in 2019 to 3.7 million by 2040 </a:t>
            </a:r>
            <a:r>
              <a:rPr lang="en-GB" dirty="0"/>
              <a:t>(Raymond et al., 2024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03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685315"/>
          </a:xfrm>
        </p:spPr>
        <p:txBody>
          <a:bodyPr/>
          <a:lstStyle/>
          <a:p>
            <a:r>
              <a:rPr lang="en-GB" b="1" dirty="0" smtClean="0"/>
              <a:t>Critical Evaluation of NHS Health Check Programme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9057"/>
            <a:ext cx="9831914" cy="34163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Strengths</a:t>
            </a:r>
          </a:p>
          <a:p>
            <a:pPr lvl="1"/>
            <a:r>
              <a:rPr lang="en-GB" dirty="0" smtClean="0"/>
              <a:t>Support prevention and early detection </a:t>
            </a:r>
            <a:r>
              <a:rPr lang="en-GB" dirty="0"/>
              <a:t>(Robson et al., 2016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lifestyle changes and risk awareness </a:t>
            </a:r>
            <a:r>
              <a:rPr lang="en-GB" dirty="0"/>
              <a:t>(Chang et al., 2016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Reduce future burden of cardiovascular disease </a:t>
            </a:r>
            <a:r>
              <a:rPr lang="en-GB" dirty="0"/>
              <a:t>(Robson et al., 2016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Align SDG 3 to promote healthy lives and wellbeing </a:t>
            </a:r>
            <a:r>
              <a:rPr lang="en-GB" dirty="0"/>
              <a:t>(Raymond et al., 2024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Reduce long-term NHS costs </a:t>
            </a:r>
            <a:r>
              <a:rPr lang="en-GB" dirty="0"/>
              <a:t>(Chang et al., 2016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 smtClean="0"/>
          </a:p>
          <a:p>
            <a:r>
              <a:rPr lang="en-GB" dirty="0" smtClean="0"/>
              <a:t>Limitations</a:t>
            </a:r>
          </a:p>
          <a:p>
            <a:pPr lvl="1"/>
            <a:r>
              <a:rPr lang="en-GB" dirty="0" smtClean="0"/>
              <a:t>Behaviour change is difficult without social support </a:t>
            </a:r>
            <a:r>
              <a:rPr lang="en-GB" dirty="0"/>
              <a:t>(Marmot et al., 2020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Digital or appointment-based systems may exclude some people </a:t>
            </a:r>
            <a:r>
              <a:rPr lang="en-GB" dirty="0"/>
              <a:t>(Raymond et al., 2024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Individual lifestyle focus may ignore poverty, housing and work conditions </a:t>
            </a:r>
            <a:r>
              <a:rPr lang="en-GB" dirty="0"/>
              <a:t>(Marmot et al., 2020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13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Public Health Campaigns and Media Influence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Role of media in health promotion</a:t>
            </a:r>
          </a:p>
          <a:p>
            <a:pPr lvl="1"/>
            <a:r>
              <a:rPr lang="en-GB" dirty="0" smtClean="0"/>
              <a:t>Media can raise awareness and change attitudes </a:t>
            </a:r>
            <a:r>
              <a:rPr lang="en-GB" dirty="0"/>
              <a:t>(World Health Organization, </a:t>
            </a:r>
            <a:r>
              <a:rPr lang="en-GB" dirty="0" smtClean="0"/>
              <a:t>2022</a:t>
            </a:r>
            <a:r>
              <a:rPr lang="en-US" dirty="0" smtClean="0"/>
              <a:t>; </a:t>
            </a:r>
            <a:r>
              <a:rPr lang="en-GB" dirty="0" smtClean="0"/>
              <a:t>Public </a:t>
            </a:r>
            <a:r>
              <a:rPr lang="en-GB" dirty="0"/>
              <a:t>Health England, 2020</a:t>
            </a:r>
            <a:r>
              <a:rPr lang="en-GB" dirty="0" smtClean="0"/>
              <a:t>)</a:t>
            </a:r>
            <a:r>
              <a:rPr lang="en-US" dirty="0" smtClean="0"/>
              <a:t>.</a:t>
            </a:r>
            <a:endParaRPr lang="en-GB" dirty="0" smtClean="0"/>
          </a:p>
          <a:p>
            <a:pPr lvl="1"/>
            <a:r>
              <a:rPr lang="en-GB" dirty="0" smtClean="0"/>
              <a:t>Campaigns can support healthy eating, vaccination and cancer awareness </a:t>
            </a:r>
            <a:r>
              <a:rPr lang="en-GB" dirty="0"/>
              <a:t>(Office for Health Improvement and Disparities, 2023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Examples:</a:t>
            </a:r>
          </a:p>
          <a:p>
            <a:pPr lvl="2"/>
            <a:r>
              <a:rPr lang="en-GB" dirty="0" smtClean="0"/>
              <a:t>Change4Life</a:t>
            </a:r>
          </a:p>
          <a:p>
            <a:pPr lvl="2"/>
            <a:r>
              <a:rPr lang="en-GB" dirty="0" smtClean="0"/>
              <a:t>Better Health</a:t>
            </a:r>
          </a:p>
          <a:p>
            <a:pPr lvl="2"/>
            <a:r>
              <a:rPr lang="en-GB" dirty="0" smtClean="0"/>
              <a:t>Be Clear on Cancer</a:t>
            </a:r>
          </a:p>
          <a:p>
            <a:pPr lvl="2"/>
            <a:r>
              <a:rPr lang="en-GB" dirty="0" smtClean="0"/>
              <a:t>COVID-19 vaccination campaigns </a:t>
            </a:r>
            <a:r>
              <a:rPr lang="en-GB" dirty="0"/>
              <a:t>(</a:t>
            </a:r>
            <a:r>
              <a:rPr lang="en-GB" dirty="0" err="1"/>
              <a:t>Wiysonge</a:t>
            </a:r>
            <a:r>
              <a:rPr lang="en-GB" dirty="0"/>
              <a:t> et al., 2022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Critically, media can also spread stigma, misinformation and fear </a:t>
            </a:r>
            <a:r>
              <a:rPr lang="en-GB" dirty="0"/>
              <a:t>(World Health Organization, 2022</a:t>
            </a:r>
            <a:r>
              <a:rPr lang="en-GB" dirty="0" smtClean="0"/>
              <a:t>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4493" y="2301103"/>
            <a:ext cx="2105025" cy="16287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8374" y="3929878"/>
            <a:ext cx="1853383" cy="141600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127863"/>
            <a:ext cx="1985554" cy="13454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6093" y="3898084"/>
            <a:ext cx="2438400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22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Equity and Access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Main barriers to equitable care</a:t>
            </a:r>
          </a:p>
          <a:p>
            <a:pPr lvl="1"/>
            <a:r>
              <a:rPr lang="en-GB" dirty="0" smtClean="0"/>
              <a:t>Low income </a:t>
            </a:r>
            <a:r>
              <a:rPr lang="en-GB" dirty="0"/>
              <a:t>(The King’s Fund, 2024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Poor housing and unsafe environments</a:t>
            </a:r>
          </a:p>
          <a:p>
            <a:pPr lvl="1"/>
            <a:r>
              <a:rPr lang="en-GB" dirty="0" smtClean="0"/>
              <a:t>Language and cultural barriers</a:t>
            </a:r>
          </a:p>
          <a:p>
            <a:pPr lvl="1"/>
            <a:r>
              <a:rPr lang="en-GB" dirty="0" smtClean="0"/>
              <a:t>Digital exclusion</a:t>
            </a:r>
          </a:p>
          <a:p>
            <a:pPr lvl="1"/>
            <a:r>
              <a:rPr lang="en-GB" dirty="0" smtClean="0"/>
              <a:t>Mental health stigma </a:t>
            </a:r>
            <a:r>
              <a:rPr lang="en-GB" dirty="0"/>
              <a:t>(World Health Organization, 2020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Disability and accessibility barriers</a:t>
            </a:r>
          </a:p>
          <a:p>
            <a:pPr lvl="1"/>
            <a:r>
              <a:rPr lang="en-GB" dirty="0" smtClean="0"/>
              <a:t>Transport and appointment availability</a:t>
            </a:r>
          </a:p>
          <a:p>
            <a:pPr lvl="1"/>
            <a:r>
              <a:rPr lang="en-GB" dirty="0" smtClean="0"/>
              <a:t>Workforce shortages and long waiting lists </a:t>
            </a:r>
            <a:r>
              <a:rPr lang="en-GB" dirty="0"/>
              <a:t>(British Medical Association, 2026</a:t>
            </a:r>
            <a:r>
              <a:rPr lang="en-GB" dirty="0" smtClean="0"/>
              <a:t>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1190" y="2400028"/>
            <a:ext cx="24765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11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Recommendations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improve integration, equity and sustainability:</a:t>
            </a:r>
          </a:p>
          <a:p>
            <a:pPr lvl="1"/>
            <a:r>
              <a:rPr lang="en-GB" dirty="0" smtClean="0"/>
              <a:t>Target prevention in deprived areas by prioritise NHS Health Checks, diabetes prevention, and smoking cessation in high-risk communities.</a:t>
            </a:r>
          </a:p>
          <a:p>
            <a:pPr lvl="1"/>
            <a:r>
              <a:rPr lang="en-GB" dirty="0" smtClean="0"/>
              <a:t>Improve community outreach by the use of community champions, faith groups, local charities and multilingual health workers.</a:t>
            </a:r>
          </a:p>
          <a:p>
            <a:pPr lvl="1"/>
            <a:r>
              <a:rPr lang="en-GB" dirty="0" smtClean="0"/>
              <a:t>Connect people with exercise groups, welfare advice, food support and mental health services</a:t>
            </a:r>
          </a:p>
          <a:p>
            <a:pPr lvl="1"/>
            <a:r>
              <a:rPr lang="en-GB" dirty="0" smtClean="0"/>
              <a:t>Health checks should lead to monitoring and personalised support</a:t>
            </a:r>
          </a:p>
          <a:p>
            <a:pPr lvl="1"/>
            <a:r>
              <a:rPr lang="en-GB" dirty="0" smtClean="0"/>
              <a:t>Health policy should connect with housing, employment, education, transport and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47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Health is more than absence of disease</a:t>
            </a:r>
          </a:p>
          <a:p>
            <a:r>
              <a:rPr lang="en-GB" dirty="0" smtClean="0"/>
              <a:t>Wellbeing includes emotional, social, economic and environmental quality of life</a:t>
            </a:r>
          </a:p>
          <a:p>
            <a:r>
              <a:rPr lang="en-GB" dirty="0" smtClean="0"/>
              <a:t>Sustainable development links health with long-term prevention, equity and responsible use of resources.</a:t>
            </a:r>
          </a:p>
          <a:p>
            <a:r>
              <a:rPr lang="en-GB" dirty="0" smtClean="0"/>
              <a:t>NHS Health Check Programme shows prevention that support SDG 3.</a:t>
            </a:r>
          </a:p>
          <a:p>
            <a:r>
              <a:rPr lang="en-GB" dirty="0" smtClean="0"/>
              <a:t>Health inequalities show that integration must be inclusive.</a:t>
            </a:r>
          </a:p>
          <a:p>
            <a:r>
              <a:rPr lang="en-GB" dirty="0" smtClean="0"/>
              <a:t>Future health and social care should focus on clinical care, public health, social support, and digital inclusion.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15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337" y="2351314"/>
            <a:ext cx="9640389" cy="4167052"/>
          </a:xfrm>
        </p:spPr>
        <p:txBody>
          <a:bodyPr>
            <a:normAutofit fontScale="47500" lnSpcReduction="20000"/>
          </a:bodyPr>
          <a:lstStyle/>
          <a:p>
            <a:r>
              <a:rPr lang="en-GB" dirty="0" err="1"/>
              <a:t>Alamy</a:t>
            </a:r>
            <a:r>
              <a:rPr lang="en-GB" dirty="0"/>
              <a:t> Limited, </a:t>
            </a:r>
            <a:r>
              <a:rPr lang="en-GB" dirty="0" err="1"/>
              <a:t>n.d.</a:t>
            </a:r>
            <a:r>
              <a:rPr lang="en-GB" dirty="0"/>
              <a:t> Equity Stock Vector Image [WWW Document]. URL https://www.alamy.com/equality-and-equity-image467945229.html (accessed 6.17.26).</a:t>
            </a:r>
            <a:endParaRPr lang="en-US" dirty="0"/>
          </a:p>
          <a:p>
            <a:r>
              <a:rPr lang="en-GB" dirty="0"/>
              <a:t>“Be Clear on Cancer” [WWW Document], </a:t>
            </a:r>
            <a:r>
              <a:rPr lang="en-GB" dirty="0" err="1"/>
              <a:t>n.d.</a:t>
            </a:r>
            <a:r>
              <a:rPr lang="en-GB" dirty="0"/>
              <a:t> . GOV.UK. URL https://www.gov.uk/government/news/be-clear-on-cancer-campaign-highlights-links-between-heartburn-and-cancer (accessed 6.17.26).</a:t>
            </a:r>
            <a:endParaRPr lang="en-US" dirty="0"/>
          </a:p>
          <a:p>
            <a:r>
              <a:rPr lang="en-GB" dirty="0"/>
              <a:t>Better Health - Brand [WWW Document], </a:t>
            </a:r>
            <a:r>
              <a:rPr lang="en-GB" dirty="0" err="1"/>
              <a:t>n.d.</a:t>
            </a:r>
            <a:r>
              <a:rPr lang="en-GB" dirty="0"/>
              <a:t> . Campaign </a:t>
            </a:r>
            <a:r>
              <a:rPr lang="en-GB" dirty="0" err="1"/>
              <a:t>Resour</a:t>
            </a:r>
            <a:r>
              <a:rPr lang="en-GB" dirty="0"/>
              <a:t>. Cent. URL https://campaignresources.dhsc.gov.uk/campaigns/better-health-brand/ (accessed 6.17.26).</a:t>
            </a:r>
            <a:endParaRPr lang="en-US" dirty="0"/>
          </a:p>
          <a:p>
            <a:r>
              <a:rPr lang="en-GB" dirty="0"/>
              <a:t>British Medical Association, 2026. Health Inequalities in England.</a:t>
            </a:r>
            <a:endParaRPr lang="en-US" dirty="0"/>
          </a:p>
          <a:p>
            <a:r>
              <a:rPr lang="en-GB" dirty="0"/>
              <a:t>Champion, V.L., Skinner, C.S., 2008. The Health Belief Model, in: </a:t>
            </a:r>
            <a:r>
              <a:rPr lang="en-GB" dirty="0" err="1"/>
              <a:t>Glanz</a:t>
            </a:r>
            <a:r>
              <a:rPr lang="en-GB" dirty="0"/>
              <a:t>, K., </a:t>
            </a:r>
            <a:r>
              <a:rPr lang="en-GB" dirty="0" err="1"/>
              <a:t>Rimer</a:t>
            </a:r>
            <a:r>
              <a:rPr lang="en-GB" dirty="0"/>
              <a:t>, B.K., </a:t>
            </a:r>
            <a:r>
              <a:rPr lang="en-GB" dirty="0" err="1"/>
              <a:t>Viswanath</a:t>
            </a:r>
            <a:r>
              <a:rPr lang="en-GB" dirty="0"/>
              <a:t>, K. (Eds.), Health </a:t>
            </a:r>
            <a:r>
              <a:rPr lang="en-GB" dirty="0" err="1"/>
              <a:t>Behavior</a:t>
            </a:r>
            <a:r>
              <a:rPr lang="en-GB" dirty="0"/>
              <a:t> and Health Education: Theory, Research, and Practice. </a:t>
            </a:r>
            <a:r>
              <a:rPr lang="en-GB" dirty="0" err="1"/>
              <a:t>Jossey</a:t>
            </a:r>
            <a:r>
              <a:rPr lang="en-GB" dirty="0"/>
              <a:t>-Bass, San Francisco, pp. 45–65.</a:t>
            </a:r>
            <a:endParaRPr lang="en-US" dirty="0"/>
          </a:p>
          <a:p>
            <a:r>
              <a:rPr lang="en-GB" dirty="0"/>
              <a:t>Chang, K.C.M., </a:t>
            </a:r>
            <a:r>
              <a:rPr lang="en-GB" dirty="0" err="1"/>
              <a:t>Soljak</a:t>
            </a:r>
            <a:r>
              <a:rPr lang="en-GB" dirty="0"/>
              <a:t>, M., Lee, J.T., </a:t>
            </a:r>
            <a:r>
              <a:rPr lang="en-GB" dirty="0" err="1"/>
              <a:t>Woringer</a:t>
            </a:r>
            <a:r>
              <a:rPr lang="en-GB" dirty="0"/>
              <a:t>, M., Johnston, D., </a:t>
            </a:r>
            <a:r>
              <a:rPr lang="en-GB" dirty="0" err="1"/>
              <a:t>Khunti</a:t>
            </a:r>
            <a:r>
              <a:rPr lang="en-GB" dirty="0"/>
              <a:t>, K., </a:t>
            </a:r>
            <a:r>
              <a:rPr lang="en-GB" dirty="0" err="1"/>
              <a:t>Majeed</a:t>
            </a:r>
            <a:r>
              <a:rPr lang="en-GB" dirty="0"/>
              <a:t>, A., Millett, C., 2016. Coverage of a National Cardiovascular Risk Assessment and Management Programme: Cross-sectional Study Using UK Primary Care Data. Prev. Med. 93, 67–74.</a:t>
            </a:r>
            <a:endParaRPr lang="en-US" dirty="0"/>
          </a:p>
          <a:p>
            <a:r>
              <a:rPr lang="en-GB" dirty="0"/>
              <a:t>Change4Life [WWW Document], 2026. . </a:t>
            </a:r>
            <a:r>
              <a:rPr lang="en-GB" dirty="0" err="1"/>
              <a:t>Logopedia</a:t>
            </a:r>
            <a:r>
              <a:rPr lang="en-GB" dirty="0"/>
              <a:t>. URL https://logos.fandom.com/wiki/Change4Life (accessed 6.17.26).</a:t>
            </a:r>
            <a:endParaRPr lang="en-US" dirty="0"/>
          </a:p>
          <a:p>
            <a:r>
              <a:rPr lang="en-GB" dirty="0" err="1"/>
              <a:t>Covid</a:t>
            </a:r>
            <a:r>
              <a:rPr lang="en-GB" dirty="0"/>
              <a:t> vaccine logo Images [WWW Document], </a:t>
            </a:r>
            <a:r>
              <a:rPr lang="en-GB" dirty="0" err="1"/>
              <a:t>n.d.</a:t>
            </a:r>
            <a:r>
              <a:rPr lang="en-GB" dirty="0"/>
              <a:t> . </a:t>
            </a:r>
            <a:r>
              <a:rPr lang="en-GB" dirty="0" err="1"/>
              <a:t>Magnific</a:t>
            </a:r>
            <a:r>
              <a:rPr lang="en-GB" dirty="0"/>
              <a:t>. URL https://www.magnific.com/free-photos-vectors/covid-vaccine-logo (accessed 6.17.26).</a:t>
            </a:r>
            <a:endParaRPr lang="en-US" dirty="0"/>
          </a:p>
          <a:p>
            <a:r>
              <a:rPr lang="en-GB" dirty="0"/>
              <a:t>Dahlgren, G., Whitehead, M., 1991. Policies and Strategies to Promote Social Equity in Health.</a:t>
            </a:r>
            <a:endParaRPr lang="en-US" dirty="0"/>
          </a:p>
          <a:p>
            <a:r>
              <a:rPr lang="en-GB" dirty="0"/>
              <a:t>Dodge, R., Daly, A.P., </a:t>
            </a:r>
            <a:r>
              <a:rPr lang="en-GB" dirty="0" err="1"/>
              <a:t>Huyton</a:t>
            </a:r>
            <a:r>
              <a:rPr lang="en-GB" dirty="0"/>
              <a:t>, J., Sanders, L.D., 2012. The challenge of defining wellbeing. Int. J. Wellbeing 2, 222–235.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doi.org/10.5502/ijw.v2i3.4</a:t>
            </a:r>
            <a:endParaRPr lang="en-GB" dirty="0" smtClean="0"/>
          </a:p>
          <a:p>
            <a:r>
              <a:rPr lang="en-GB" dirty="0"/>
              <a:t>Engel, G.L., 1977. The need for a new medical model: A challenge for biomedicine. Science 196, 129–136.</a:t>
            </a:r>
            <a:endParaRPr lang="en-US" dirty="0"/>
          </a:p>
          <a:p>
            <a:r>
              <a:rPr lang="en-GB" dirty="0"/>
              <a:t>GOV.UK, 2022. NHS Health Checks: Applying All Our Health.</a:t>
            </a:r>
            <a:endParaRPr lang="en-US" dirty="0"/>
          </a:p>
          <a:p>
            <a:r>
              <a:rPr lang="en-GB" dirty="0"/>
              <a:t>HM Government, 2022. Health and Care Act 2022.</a:t>
            </a:r>
            <a:endParaRPr lang="en-US" dirty="0"/>
          </a:p>
          <a:p>
            <a:r>
              <a:rPr lang="en-GB" dirty="0"/>
              <a:t>HM Government, 2010. Equality Act 2010.</a:t>
            </a:r>
            <a:endParaRPr lang="en-US" dirty="0"/>
          </a:p>
          <a:p>
            <a:r>
              <a:rPr lang="en-GB" dirty="0"/>
              <a:t>Huber, M., </a:t>
            </a:r>
            <a:r>
              <a:rPr lang="en-GB" dirty="0" err="1"/>
              <a:t>Knottnerus</a:t>
            </a:r>
            <a:r>
              <a:rPr lang="en-GB" dirty="0"/>
              <a:t>, J.A., Green, L., Van der Horst, H., </a:t>
            </a:r>
            <a:r>
              <a:rPr lang="en-GB" dirty="0" err="1"/>
              <a:t>Jadad</a:t>
            </a:r>
            <a:r>
              <a:rPr lang="en-GB" dirty="0"/>
              <a:t>, A.R., </a:t>
            </a:r>
            <a:r>
              <a:rPr lang="en-GB" dirty="0" err="1"/>
              <a:t>Kromhout</a:t>
            </a:r>
            <a:r>
              <a:rPr lang="en-GB" dirty="0"/>
              <a:t>, D., Leonard, B., </a:t>
            </a:r>
            <a:r>
              <a:rPr lang="en-GB" dirty="0" err="1"/>
              <a:t>Lorig</a:t>
            </a:r>
            <a:r>
              <a:rPr lang="en-GB" dirty="0"/>
              <a:t>, K., </a:t>
            </a:r>
            <a:r>
              <a:rPr lang="en-GB" dirty="0" err="1"/>
              <a:t>Loureiro</a:t>
            </a:r>
            <a:r>
              <a:rPr lang="en-GB" dirty="0"/>
              <a:t>, M.I., Van der Meer, J.W.M., Schnabel, P., Smith, R., Van </a:t>
            </a:r>
            <a:r>
              <a:rPr lang="en-GB" dirty="0" err="1"/>
              <a:t>Weel</a:t>
            </a:r>
            <a:r>
              <a:rPr lang="en-GB" dirty="0"/>
              <a:t>, C., </a:t>
            </a:r>
            <a:r>
              <a:rPr lang="en-GB" dirty="0" err="1"/>
              <a:t>Smid</a:t>
            </a:r>
            <a:r>
              <a:rPr lang="en-GB" dirty="0"/>
              <a:t>, H., 2011. How should we define health? BMJ 343, d4163. https://</a:t>
            </a:r>
            <a:r>
              <a:rPr lang="en-GB" dirty="0" smtClean="0"/>
              <a:t>doi.org/10.1136/bmj.d4163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239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403566"/>
            <a:ext cx="9987663" cy="4454434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Janz</a:t>
            </a:r>
            <a:r>
              <a:rPr lang="en-GB" dirty="0"/>
              <a:t>, N.K., Becker, M.H., 1984. The Health Belief Model: A Decade Later. Health Educ. Q. 11, 1–47.</a:t>
            </a:r>
            <a:endParaRPr lang="en-US" dirty="0"/>
          </a:p>
          <a:p>
            <a:r>
              <a:rPr lang="en-GB" dirty="0"/>
              <a:t>Jones, C.L., Jensen, J.D., </a:t>
            </a:r>
            <a:r>
              <a:rPr lang="en-GB" dirty="0" err="1"/>
              <a:t>Scherr</a:t>
            </a:r>
            <a:r>
              <a:rPr lang="en-GB" dirty="0"/>
              <a:t>, C.L., Brown, N.R., Christy, K., Weaver, J., 2015. The Health Belief Model as an Explanatory Framework in Communication Research: Exploring Parallel, Serial, and Moderated Mediation. Health </a:t>
            </a:r>
            <a:r>
              <a:rPr lang="en-GB" dirty="0" err="1"/>
              <a:t>Commun</a:t>
            </a:r>
            <a:r>
              <a:rPr lang="en-GB" dirty="0"/>
              <a:t>. 30, 566–576. https://doi.org/10.1080/10410236.2013.873363</a:t>
            </a:r>
            <a:endParaRPr lang="en-US" dirty="0"/>
          </a:p>
          <a:p>
            <a:r>
              <a:rPr lang="en-GB" dirty="0"/>
              <a:t>Kroll, C., </a:t>
            </a:r>
            <a:r>
              <a:rPr lang="en-GB" dirty="0" err="1"/>
              <a:t>Warchold</a:t>
            </a:r>
            <a:r>
              <a:rPr lang="en-GB" dirty="0"/>
              <a:t>, A., Pradhan, P., 2023. Sustainable Development Goals Support Good Health and Well-being: An Ecological Systems Perspective. BMC Public Health 23.</a:t>
            </a:r>
            <a:endParaRPr lang="en-US" dirty="0"/>
          </a:p>
          <a:p>
            <a:r>
              <a:rPr lang="en-GB" dirty="0"/>
              <a:t>Marmot, M., Allen, J., Boyce, T., </a:t>
            </a:r>
            <a:r>
              <a:rPr lang="en-GB" dirty="0" err="1"/>
              <a:t>Goldblatt</a:t>
            </a:r>
            <a:r>
              <a:rPr lang="en-GB" dirty="0"/>
              <a:t>, P., Morrison, J., 2020. Health Equity in England: The Marmot Review 10 Years On.</a:t>
            </a:r>
            <a:endParaRPr lang="en-US" dirty="0"/>
          </a:p>
          <a:p>
            <a:r>
              <a:rPr lang="en-GB" dirty="0"/>
              <a:t>NHS England, 2024. Our Approach to Reducing Healthcare Inequalities.</a:t>
            </a:r>
            <a:endParaRPr lang="en-US" dirty="0"/>
          </a:p>
          <a:p>
            <a:r>
              <a:rPr lang="en-GB" dirty="0"/>
              <a:t>NHS England, 2023. Inclusive Digital Healthcare: A Framework for NHS Action on Digital Inclusion.</a:t>
            </a:r>
            <a:endParaRPr lang="en-US" dirty="0"/>
          </a:p>
          <a:p>
            <a:r>
              <a:rPr lang="en-GB" dirty="0"/>
              <a:t>NHS England, </a:t>
            </a:r>
            <a:r>
              <a:rPr lang="en-GB" dirty="0" err="1"/>
              <a:t>n.d.</a:t>
            </a:r>
            <a:r>
              <a:rPr lang="en-GB" dirty="0"/>
              <a:t> NHS England » Core20PLUS5 (adults) – an approach to reducing healthcare inequalities. URL https://www.england.nhs.uk/about/equality/equality-hub/national-healthcare-inequalities-improvement-programme/core20plus5/ (accessed 6.17.26).</a:t>
            </a:r>
            <a:endParaRPr lang="en-US" dirty="0"/>
          </a:p>
          <a:p>
            <a:r>
              <a:rPr lang="en-GB" dirty="0"/>
              <a:t>NHS Health Check - Home [WWW Document], </a:t>
            </a:r>
            <a:r>
              <a:rPr lang="en-GB" dirty="0" err="1"/>
              <a:t>n.d.</a:t>
            </a:r>
            <a:r>
              <a:rPr lang="en-GB" dirty="0"/>
              <a:t> URL https://www.healthcheck.nhs.uk/ (accessed 6.17.26).</a:t>
            </a:r>
            <a:endParaRPr lang="en-US" dirty="0"/>
          </a:p>
          <a:p>
            <a:r>
              <a:rPr lang="en-GB" dirty="0"/>
              <a:t>Office for Health Improvement and Disparities, 2023. Better Health Campaign.</a:t>
            </a:r>
            <a:endParaRPr lang="en-US" dirty="0"/>
          </a:p>
          <a:p>
            <a:r>
              <a:rPr lang="en-GB" dirty="0"/>
              <a:t>Office for National Statistics, 2021. Health State Life Expectancies by National Deprivation Deciles, England: 2017 to 2019.</a:t>
            </a:r>
            <a:endParaRPr lang="en-US" dirty="0"/>
          </a:p>
          <a:p>
            <a:r>
              <a:rPr lang="en-GB" dirty="0"/>
              <a:t>Public Health England, 2020. Sugar Reduction: Report on Progress between 2015 and 2019.</a:t>
            </a:r>
            <a:endParaRPr lang="en-US" dirty="0"/>
          </a:p>
          <a:p>
            <a:r>
              <a:rPr lang="en-GB" dirty="0"/>
              <a:t>Public Health Scotland, 2017. Power – a health and social justice issue (NHS Health Scotland and GCPH).</a:t>
            </a:r>
            <a:endParaRPr lang="en-US" dirty="0"/>
          </a:p>
          <a:p>
            <a:r>
              <a:rPr lang="en-GB" dirty="0"/>
              <a:t>Raymond, A., Watt, T., Douglas, H.R., Head, A., </a:t>
            </a:r>
            <a:r>
              <a:rPr lang="en-GB" dirty="0" err="1"/>
              <a:t>Kypridemos</a:t>
            </a:r>
            <a:r>
              <a:rPr lang="en-GB" dirty="0"/>
              <a:t>, C., </a:t>
            </a:r>
            <a:r>
              <a:rPr lang="en-GB" dirty="0" err="1"/>
              <a:t>Rachet-Jacquet</a:t>
            </a:r>
            <a:r>
              <a:rPr lang="en-GB" dirty="0"/>
              <a:t>, L., 2024. Health Inequalities in 2040: Current and Projected Patterns of Illness by Deprivation in England.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doi.org/10.37829/HF-2024-RC01</a:t>
            </a:r>
            <a:endParaRPr lang="en-GB" dirty="0" smtClean="0"/>
          </a:p>
          <a:p>
            <a:r>
              <a:rPr lang="en-GB" dirty="0"/>
              <a:t>Robson, J., </a:t>
            </a:r>
            <a:r>
              <a:rPr lang="en-GB" dirty="0" err="1"/>
              <a:t>Dostal</a:t>
            </a:r>
            <a:r>
              <a:rPr lang="en-GB" dirty="0"/>
              <a:t>, I., Sheikh, A., Eldridge, S., </a:t>
            </a:r>
            <a:r>
              <a:rPr lang="en-GB" dirty="0" err="1"/>
              <a:t>Madurasinghe</a:t>
            </a:r>
            <a:r>
              <a:rPr lang="en-GB" dirty="0"/>
              <a:t>, V., Griffiths, C., </a:t>
            </a:r>
            <a:r>
              <a:rPr lang="en-GB" dirty="0" err="1"/>
              <a:t>Coupland</a:t>
            </a:r>
            <a:r>
              <a:rPr lang="en-GB" dirty="0"/>
              <a:t>, C., </a:t>
            </a:r>
            <a:r>
              <a:rPr lang="en-GB" dirty="0" err="1"/>
              <a:t>Hippisley</a:t>
            </a:r>
            <a:r>
              <a:rPr lang="en-GB" dirty="0"/>
              <a:t>-Cox, J., Hull, S., 2016. The NHS Health Check in England: An Evaluation of the First 4 Years. BMJ Open 6, e008840. https://doi.org/10.1136/bmjopen-2015-008840</a:t>
            </a:r>
            <a:endParaRPr lang="en-US" dirty="0"/>
          </a:p>
          <a:p>
            <a:r>
              <a:rPr lang="en-GB" dirty="0" err="1"/>
              <a:t>Rosenstock</a:t>
            </a:r>
            <a:r>
              <a:rPr lang="en-GB" dirty="0"/>
              <a:t>, I.M., 1974. Historical Origins of the Health Belief Model. Health Educ. </a:t>
            </a:r>
            <a:r>
              <a:rPr lang="en-GB" dirty="0" err="1"/>
              <a:t>Monogr</a:t>
            </a:r>
            <a:r>
              <a:rPr lang="en-GB" dirty="0"/>
              <a:t>. 2, 328–335.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68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070" y="2361201"/>
            <a:ext cx="10683240" cy="449679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Tan, J., Tan, M., Chang, Z., Tan, K., </a:t>
            </a:r>
            <a:r>
              <a:rPr lang="en-GB" dirty="0" err="1"/>
              <a:t>Ee</a:t>
            </a:r>
            <a:r>
              <a:rPr lang="en-GB" dirty="0"/>
              <a:t>, G., Ng, C., Hwang, Y., </a:t>
            </a:r>
            <a:r>
              <a:rPr lang="en-GB" dirty="0" err="1"/>
              <a:t>Koh</a:t>
            </a:r>
            <a:r>
              <a:rPr lang="en-GB" dirty="0"/>
              <a:t>, E., Low, Y., Tan, N.C., 2021. The impact of COVID-19 pandemic on the health-seeking behaviour of an Asian population with acute respiratory infections in a densely populated community. BMC Public Health 21. https://doi.org/10.1186/s12889-021-11200-1</a:t>
            </a:r>
            <a:endParaRPr lang="en-US" dirty="0"/>
          </a:p>
          <a:p>
            <a:r>
              <a:rPr lang="en-GB" dirty="0"/>
              <a:t>The King’s Fund, 2024. Tackling Health Inequalities: Seven Priorities for the NHS.</a:t>
            </a:r>
            <a:endParaRPr lang="en-US" dirty="0"/>
          </a:p>
          <a:p>
            <a:r>
              <a:rPr lang="en-GB" dirty="0"/>
              <a:t>United Nations, 2024. Goal 3: Good Health and Well-being.</a:t>
            </a:r>
            <a:endParaRPr lang="en-US" dirty="0"/>
          </a:p>
          <a:p>
            <a:r>
              <a:rPr lang="en-GB" dirty="0" err="1"/>
              <a:t>Wiysonge</a:t>
            </a:r>
            <a:r>
              <a:rPr lang="en-GB" dirty="0"/>
              <a:t>, C.S., </a:t>
            </a:r>
            <a:r>
              <a:rPr lang="en-GB" dirty="0" err="1"/>
              <a:t>Ndwandwe</a:t>
            </a:r>
            <a:r>
              <a:rPr lang="en-GB" dirty="0"/>
              <a:t>, D., Ryan, J., </a:t>
            </a:r>
            <a:r>
              <a:rPr lang="en-GB" dirty="0" err="1"/>
              <a:t>Jaca</a:t>
            </a:r>
            <a:r>
              <a:rPr lang="en-GB" dirty="0"/>
              <a:t>, A., </a:t>
            </a:r>
            <a:r>
              <a:rPr lang="en-GB" dirty="0" err="1"/>
              <a:t>Batouré</a:t>
            </a:r>
            <a:r>
              <a:rPr lang="en-GB" dirty="0"/>
              <a:t>, O., Anya, B.-M., Cooper, S., 2022. Vaccine Hesitancy in the Era of COVID-19: Could Lessons from the Past Help in Divining the Future? Hum. Vaccines </a:t>
            </a:r>
            <a:r>
              <a:rPr lang="en-GB" dirty="0" err="1"/>
              <a:t>Immunother</a:t>
            </a:r>
            <a:r>
              <a:rPr lang="en-GB" dirty="0"/>
              <a:t>. 18, 1–3. https://doi.org/10.1080/21645515.2021.1893062</a:t>
            </a:r>
            <a:endParaRPr lang="en-US" dirty="0"/>
          </a:p>
          <a:p>
            <a:r>
              <a:rPr lang="en-GB" dirty="0"/>
              <a:t>Wong, M.C.S., Wong, E.L.Y., Huang, J., Cheung, A.W.L., Law, K., Chong, M.K.C., Ng, R.W.Y., Lai, C.K.C., Boon, S.S., Lau, J.T.F., Chen, Z., Chan, P.K.S., 2021. Acceptance of the COVID-19 Vaccine Based on the Health Belief Model: A Population-Based Survey in Hong Kong. Vaccine 39, 1148–1156.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doi.org/10.1016/j.vaccine.2020.12.083</a:t>
            </a:r>
            <a:endParaRPr lang="en-GB" dirty="0" smtClean="0"/>
          </a:p>
          <a:p>
            <a:r>
              <a:rPr lang="en-GB" dirty="0"/>
              <a:t>World Commission on Environment and Development, 1987. Our Common Future. Oxford University Press, Oxford.</a:t>
            </a:r>
            <a:endParaRPr lang="en-US" dirty="0"/>
          </a:p>
          <a:p>
            <a:r>
              <a:rPr lang="en-GB" dirty="0"/>
              <a:t>World Health Organization, 2022. </a:t>
            </a:r>
            <a:r>
              <a:rPr lang="en-GB" dirty="0" err="1"/>
              <a:t>Infodemic</a:t>
            </a:r>
            <a:r>
              <a:rPr lang="en-GB" dirty="0"/>
              <a:t> Management: An Overview of </a:t>
            </a:r>
            <a:r>
              <a:rPr lang="en-GB" dirty="0" err="1"/>
              <a:t>Infodemic</a:t>
            </a:r>
            <a:r>
              <a:rPr lang="en-GB" dirty="0"/>
              <a:t> Management during COVID-19.</a:t>
            </a:r>
            <a:endParaRPr lang="en-US" dirty="0"/>
          </a:p>
          <a:p>
            <a:r>
              <a:rPr lang="en-GB" dirty="0"/>
              <a:t>World Health Organization, 2020. Managing the COVID-19 </a:t>
            </a:r>
            <a:r>
              <a:rPr lang="en-GB" dirty="0" err="1"/>
              <a:t>Infodemic</a:t>
            </a:r>
            <a:r>
              <a:rPr lang="en-GB" dirty="0"/>
              <a:t>: Promoting Healthy Behaviours and Mitigating the Harm from Misinformation and Disinformation.</a:t>
            </a:r>
            <a:endParaRPr lang="en-US" dirty="0"/>
          </a:p>
          <a:p>
            <a:r>
              <a:rPr lang="en-GB" dirty="0"/>
              <a:t>World Health Organization, 1948. Constitution of the World Health Organization</a:t>
            </a:r>
            <a:r>
              <a:rPr lang="en-GB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3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312</TotalTime>
  <Words>2212</Words>
  <Application>Microsoft Office PowerPoint</Application>
  <PresentationFormat>Widescreen</PresentationFormat>
  <Paragraphs>189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Ion Boardroom</vt:lpstr>
      <vt:lpstr> Title:  Integration of Health, Wellbeing and Sustainable Development in UK Health and Social Care: A Critical Evaluation of Policy, Practice and Inequalities</vt:lpstr>
      <vt:lpstr>Introduction and Aim</vt:lpstr>
      <vt:lpstr>Key Concepts: Health, Wellbeing, and Sustainable Development</vt:lpstr>
      <vt:lpstr>Theoretical Perspectives: Comparison of Models of Health </vt:lpstr>
      <vt:lpstr>Sustainable Development and SDG 3</vt:lpstr>
      <vt:lpstr>Integration of Health, Wellbeing and Sustainable Development</vt:lpstr>
      <vt:lpstr>Policy and Governance</vt:lpstr>
      <vt:lpstr>Case Study: NHS Health Check Programme</vt:lpstr>
      <vt:lpstr>Application of Health Belief Model to NHS Health Checks</vt:lpstr>
      <vt:lpstr>Secondary Data: Health Inequalities in England</vt:lpstr>
      <vt:lpstr>Critical Evaluation of NHS Health Check Programme</vt:lpstr>
      <vt:lpstr>Public Health Campaigns and Media Influence</vt:lpstr>
      <vt:lpstr>Equity and Access</vt:lpstr>
      <vt:lpstr>Recommendations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35</cp:revision>
  <dcterms:created xsi:type="dcterms:W3CDTF">2026-06-17T06:00:50Z</dcterms:created>
  <dcterms:modified xsi:type="dcterms:W3CDTF">2026-06-17T13:28:00Z</dcterms:modified>
</cp:coreProperties>
</file>