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60"/>
  </p:notesMasterIdLst>
  <p:handoutMasterIdLst>
    <p:handoutMasterId r:id="rId61"/>
  </p:handoutMasterIdLst>
  <p:sldIdLst>
    <p:sldId id="304" r:id="rId2"/>
    <p:sldId id="305" r:id="rId3"/>
    <p:sldId id="325" r:id="rId4"/>
    <p:sldId id="327" r:id="rId5"/>
    <p:sldId id="308" r:id="rId6"/>
    <p:sldId id="309" r:id="rId7"/>
    <p:sldId id="310" r:id="rId8"/>
    <p:sldId id="311" r:id="rId9"/>
    <p:sldId id="312" r:id="rId10"/>
    <p:sldId id="313" r:id="rId11"/>
    <p:sldId id="314" r:id="rId12"/>
    <p:sldId id="315" r:id="rId13"/>
    <p:sldId id="316" r:id="rId14"/>
    <p:sldId id="317" r:id="rId15"/>
    <p:sldId id="322" r:id="rId16"/>
    <p:sldId id="323" r:id="rId17"/>
    <p:sldId id="324" r:id="rId18"/>
    <p:sldId id="258" r:id="rId19"/>
    <p:sldId id="257" r:id="rId20"/>
    <p:sldId id="259" r:id="rId21"/>
    <p:sldId id="260" r:id="rId22"/>
    <p:sldId id="261" r:id="rId23"/>
    <p:sldId id="262" r:id="rId24"/>
    <p:sldId id="263" r:id="rId25"/>
    <p:sldId id="264" r:id="rId26"/>
    <p:sldId id="334" r:id="rId27"/>
    <p:sldId id="335" r:id="rId28"/>
    <p:sldId id="329" r:id="rId29"/>
    <p:sldId id="330" r:id="rId30"/>
    <p:sldId id="283" r:id="rId31"/>
    <p:sldId id="332" r:id="rId32"/>
    <p:sldId id="333" r:id="rId33"/>
    <p:sldId id="285" r:id="rId34"/>
    <p:sldId id="286" r:id="rId35"/>
    <p:sldId id="287" r:id="rId36"/>
    <p:sldId id="288" r:id="rId37"/>
    <p:sldId id="289" r:id="rId38"/>
    <p:sldId id="290" r:id="rId39"/>
    <p:sldId id="297" r:id="rId40"/>
    <p:sldId id="291" r:id="rId41"/>
    <p:sldId id="293" r:id="rId42"/>
    <p:sldId id="302" r:id="rId43"/>
    <p:sldId id="303" r:id="rId44"/>
    <p:sldId id="294" r:id="rId45"/>
    <p:sldId id="295" r:id="rId46"/>
    <p:sldId id="296" r:id="rId47"/>
    <p:sldId id="265" r:id="rId48"/>
    <p:sldId id="266" r:id="rId49"/>
    <p:sldId id="267" r:id="rId50"/>
    <p:sldId id="268" r:id="rId51"/>
    <p:sldId id="331" r:id="rId52"/>
    <p:sldId id="269" r:id="rId53"/>
    <p:sldId id="270" r:id="rId54"/>
    <p:sldId id="292" r:id="rId55"/>
    <p:sldId id="274" r:id="rId56"/>
    <p:sldId id="275" r:id="rId57"/>
    <p:sldId id="326" r:id="rId58"/>
    <p:sldId id="279" r:id="rId59"/>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677" autoAdjust="0"/>
  </p:normalViewPr>
  <p:slideViewPr>
    <p:cSldViewPr>
      <p:cViewPr varScale="1">
        <p:scale>
          <a:sx n="64" d="100"/>
          <a:sy n="64" d="100"/>
        </p:scale>
        <p:origin x="215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665" cy="488226"/>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6866" y="0"/>
            <a:ext cx="2890665" cy="488226"/>
          </a:xfrm>
          <a:prstGeom prst="rect">
            <a:avLst/>
          </a:prstGeom>
        </p:spPr>
        <p:txBody>
          <a:bodyPr vert="horz" lIns="89785" tIns="44892" rIns="89785" bIns="44892" rtlCol="0"/>
          <a:lstStyle>
            <a:lvl1pPr algn="r">
              <a:defRPr sz="1200"/>
            </a:lvl1pPr>
          </a:lstStyle>
          <a:p>
            <a:fld id="{E5E7D93D-DF7C-4557-8FFF-6C90F584A8C1}" type="datetimeFigureOut">
              <a:rPr lang="en-GB" smtClean="0"/>
              <a:t>02/10/2017</a:t>
            </a:fld>
            <a:endParaRPr lang="en-GB"/>
          </a:p>
        </p:txBody>
      </p:sp>
      <p:sp>
        <p:nvSpPr>
          <p:cNvPr id="4" name="Footer Placeholder 3"/>
          <p:cNvSpPr>
            <a:spLocks noGrp="1"/>
          </p:cNvSpPr>
          <p:nvPr>
            <p:ph type="ftr" sz="quarter" idx="2"/>
          </p:nvPr>
        </p:nvSpPr>
        <p:spPr>
          <a:xfrm>
            <a:off x="0" y="9263815"/>
            <a:ext cx="2890665" cy="488225"/>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6866" y="9263815"/>
            <a:ext cx="2890665" cy="488225"/>
          </a:xfrm>
          <a:prstGeom prst="rect">
            <a:avLst/>
          </a:prstGeom>
        </p:spPr>
        <p:txBody>
          <a:bodyPr vert="horz" lIns="89785" tIns="44892" rIns="89785" bIns="44892" rtlCol="0" anchor="b"/>
          <a:lstStyle>
            <a:lvl1pPr algn="r">
              <a:defRPr sz="1200"/>
            </a:lvl1pPr>
          </a:lstStyle>
          <a:p>
            <a:fld id="{5E1C08CF-F73D-4A8B-BB72-D4695693FA90}" type="slidenum">
              <a:rPr lang="en-GB" smtClean="0"/>
              <a:t>‹#›</a:t>
            </a:fld>
            <a:endParaRPr lang="en-GB"/>
          </a:p>
        </p:txBody>
      </p:sp>
    </p:spTree>
    <p:extLst>
      <p:ext uri="{BB962C8B-B14F-4D97-AF65-F5344CB8AC3E}">
        <p14:creationId xmlns:p14="http://schemas.microsoft.com/office/powerpoint/2010/main" val="3426063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93259437-C3A3-4A93-837C-DB1797914EBF}" type="datetimeFigureOut">
              <a:rPr lang="en-GB" smtClean="0"/>
              <a:t>02/10/2017</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826596E9-CD43-44DF-8834-5B466A25AD5C}" type="slidenum">
              <a:rPr lang="en-GB" smtClean="0"/>
              <a:t>‹#›</a:t>
            </a:fld>
            <a:endParaRPr lang="en-GB"/>
          </a:p>
        </p:txBody>
      </p:sp>
    </p:spTree>
    <p:extLst>
      <p:ext uri="{BB962C8B-B14F-4D97-AF65-F5344CB8AC3E}">
        <p14:creationId xmlns:p14="http://schemas.microsoft.com/office/powerpoint/2010/main" val="220264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a:t>
            </a:fld>
            <a:endParaRPr lang="en-GB"/>
          </a:p>
        </p:txBody>
      </p:sp>
    </p:spTree>
    <p:extLst>
      <p:ext uri="{BB962C8B-B14F-4D97-AF65-F5344CB8AC3E}">
        <p14:creationId xmlns:p14="http://schemas.microsoft.com/office/powerpoint/2010/main" val="1936422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a:t>
            </a:fld>
            <a:endParaRPr lang="en-GB"/>
          </a:p>
        </p:txBody>
      </p:sp>
    </p:spTree>
    <p:extLst>
      <p:ext uri="{BB962C8B-B14F-4D97-AF65-F5344CB8AC3E}">
        <p14:creationId xmlns:p14="http://schemas.microsoft.com/office/powerpoint/2010/main" val="1975086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a:t>
            </a:fld>
            <a:endParaRPr lang="en-GB"/>
          </a:p>
        </p:txBody>
      </p:sp>
    </p:spTree>
    <p:extLst>
      <p:ext uri="{BB962C8B-B14F-4D97-AF65-F5344CB8AC3E}">
        <p14:creationId xmlns:p14="http://schemas.microsoft.com/office/powerpoint/2010/main" val="3258367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a:t>
            </a:fld>
            <a:endParaRPr lang="en-GB"/>
          </a:p>
        </p:txBody>
      </p:sp>
    </p:spTree>
    <p:extLst>
      <p:ext uri="{BB962C8B-B14F-4D97-AF65-F5344CB8AC3E}">
        <p14:creationId xmlns:p14="http://schemas.microsoft.com/office/powerpoint/2010/main" val="3611160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a:t>
            </a:fld>
            <a:endParaRPr lang="en-GB"/>
          </a:p>
        </p:txBody>
      </p:sp>
    </p:spTree>
    <p:extLst>
      <p:ext uri="{BB962C8B-B14F-4D97-AF65-F5344CB8AC3E}">
        <p14:creationId xmlns:p14="http://schemas.microsoft.com/office/powerpoint/2010/main" val="29682780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6</a:t>
            </a:fld>
            <a:endParaRPr lang="en-GB"/>
          </a:p>
        </p:txBody>
      </p:sp>
    </p:spTree>
    <p:extLst>
      <p:ext uri="{BB962C8B-B14F-4D97-AF65-F5344CB8AC3E}">
        <p14:creationId xmlns:p14="http://schemas.microsoft.com/office/powerpoint/2010/main" val="2295183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7</a:t>
            </a:fld>
            <a:endParaRPr lang="en-GB"/>
          </a:p>
        </p:txBody>
      </p:sp>
    </p:spTree>
    <p:extLst>
      <p:ext uri="{BB962C8B-B14F-4D97-AF65-F5344CB8AC3E}">
        <p14:creationId xmlns:p14="http://schemas.microsoft.com/office/powerpoint/2010/main" val="4163668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
        <p:nvSpPr>
          <p:cNvPr id="399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4FCBD2-124D-4E8B-86FF-BB0E80211975}" type="slidenum">
              <a:rPr lang="en-GB" smtClean="0"/>
              <a:pPr fontAlgn="base">
                <a:spcBef>
                  <a:spcPct val="0"/>
                </a:spcBef>
                <a:spcAft>
                  <a:spcPct val="0"/>
                </a:spcAft>
                <a:defRPr/>
              </a:pPr>
              <a:t>8</a:t>
            </a:fld>
            <a:endParaRPr lang="en-GB" smtClean="0"/>
          </a:p>
        </p:txBody>
      </p:sp>
    </p:spTree>
    <p:extLst>
      <p:ext uri="{BB962C8B-B14F-4D97-AF65-F5344CB8AC3E}">
        <p14:creationId xmlns:p14="http://schemas.microsoft.com/office/powerpoint/2010/main" val="2166163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096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B854EAA-08CC-4CD6-865E-155C4D2EB6A6}" type="slidenum">
              <a:rPr lang="en-GB" smtClean="0"/>
              <a:pPr fontAlgn="base">
                <a:spcBef>
                  <a:spcPct val="0"/>
                </a:spcBef>
                <a:spcAft>
                  <a:spcPct val="0"/>
                </a:spcAft>
                <a:defRPr/>
              </a:pPr>
              <a:t>9</a:t>
            </a:fld>
            <a:endParaRPr lang="en-GB" smtClean="0"/>
          </a:p>
        </p:txBody>
      </p:sp>
    </p:spTree>
    <p:extLst>
      <p:ext uri="{BB962C8B-B14F-4D97-AF65-F5344CB8AC3E}">
        <p14:creationId xmlns:p14="http://schemas.microsoft.com/office/powerpoint/2010/main" val="3738997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10</a:t>
            </a:fld>
            <a:endParaRPr lang="en-GB"/>
          </a:p>
        </p:txBody>
      </p:sp>
    </p:spTree>
    <p:extLst>
      <p:ext uri="{BB962C8B-B14F-4D97-AF65-F5344CB8AC3E}">
        <p14:creationId xmlns:p14="http://schemas.microsoft.com/office/powerpoint/2010/main" val="1194264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11</a:t>
            </a:fld>
            <a:endParaRPr lang="en-GB"/>
          </a:p>
        </p:txBody>
      </p:sp>
    </p:spTree>
    <p:extLst>
      <p:ext uri="{BB962C8B-B14F-4D97-AF65-F5344CB8AC3E}">
        <p14:creationId xmlns:p14="http://schemas.microsoft.com/office/powerpoint/2010/main" val="328075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
        <p:nvSpPr>
          <p:cNvPr id="50180" name="Slide Number Placeholder 3"/>
          <p:cNvSpPr>
            <a:spLocks noGrp="1"/>
          </p:cNvSpPr>
          <p:nvPr>
            <p:ph type="sldNum" sz="quarter" idx="5"/>
          </p:nvPr>
        </p:nvSpPr>
        <p:spPr/>
        <p:txBody>
          <a:bodyPr/>
          <a:lstStyle/>
          <a:p>
            <a:pPr>
              <a:defRPr/>
            </a:pPr>
            <a:fld id="{C626D60E-6BDF-448E-97B3-E205A5B6DFEC}" type="slidenum">
              <a:rPr lang="en-GB" smtClean="0"/>
              <a:pPr>
                <a:defRPr/>
              </a:pPr>
              <a:t>12</a:t>
            </a:fld>
            <a:endParaRPr lang="en-GB" smtClean="0"/>
          </a:p>
        </p:txBody>
      </p:sp>
    </p:spTree>
    <p:extLst>
      <p:ext uri="{BB962C8B-B14F-4D97-AF65-F5344CB8AC3E}">
        <p14:creationId xmlns:p14="http://schemas.microsoft.com/office/powerpoint/2010/main" val="2378938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
        <p:nvSpPr>
          <p:cNvPr id="55300" name="Slide Number Placeholder 3"/>
          <p:cNvSpPr>
            <a:spLocks noGrp="1"/>
          </p:cNvSpPr>
          <p:nvPr>
            <p:ph type="sldNum" sz="quarter" idx="5"/>
          </p:nvPr>
        </p:nvSpPr>
        <p:spPr/>
        <p:txBody>
          <a:bodyPr/>
          <a:lstStyle/>
          <a:p>
            <a:pPr>
              <a:defRPr/>
            </a:pPr>
            <a:fld id="{D918E7DD-0436-464A-BD8A-35F1170D6A7B}" type="slidenum">
              <a:rPr lang="en-GB" smtClean="0"/>
              <a:pPr>
                <a:defRPr/>
              </a:pPr>
              <a:t>13</a:t>
            </a:fld>
            <a:endParaRPr lang="en-GB" smtClean="0"/>
          </a:p>
        </p:txBody>
      </p:sp>
    </p:spTree>
    <p:extLst>
      <p:ext uri="{BB962C8B-B14F-4D97-AF65-F5344CB8AC3E}">
        <p14:creationId xmlns:p14="http://schemas.microsoft.com/office/powerpoint/2010/main" val="1764627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14</a:t>
            </a:fld>
            <a:endParaRPr lang="en-GB"/>
          </a:p>
        </p:txBody>
      </p:sp>
    </p:spTree>
    <p:extLst>
      <p:ext uri="{BB962C8B-B14F-4D97-AF65-F5344CB8AC3E}">
        <p14:creationId xmlns:p14="http://schemas.microsoft.com/office/powerpoint/2010/main" val="35082388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15</a:t>
            </a:fld>
            <a:endParaRPr lang="en-GB"/>
          </a:p>
        </p:txBody>
      </p:sp>
    </p:spTree>
    <p:extLst>
      <p:ext uri="{BB962C8B-B14F-4D97-AF65-F5344CB8AC3E}">
        <p14:creationId xmlns:p14="http://schemas.microsoft.com/office/powerpoint/2010/main" val="31808198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16</a:t>
            </a:fld>
            <a:endParaRPr lang="en-GB"/>
          </a:p>
        </p:txBody>
      </p:sp>
    </p:spTree>
    <p:extLst>
      <p:ext uri="{BB962C8B-B14F-4D97-AF65-F5344CB8AC3E}">
        <p14:creationId xmlns:p14="http://schemas.microsoft.com/office/powerpoint/2010/main" val="1251507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17</a:t>
            </a:fld>
            <a:endParaRPr lang="en-GB"/>
          </a:p>
        </p:txBody>
      </p:sp>
    </p:spTree>
    <p:extLst>
      <p:ext uri="{BB962C8B-B14F-4D97-AF65-F5344CB8AC3E}">
        <p14:creationId xmlns:p14="http://schemas.microsoft.com/office/powerpoint/2010/main" val="9019977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18</a:t>
            </a:fld>
            <a:endParaRPr lang="en-GB"/>
          </a:p>
        </p:txBody>
      </p:sp>
    </p:spTree>
    <p:extLst>
      <p:ext uri="{BB962C8B-B14F-4D97-AF65-F5344CB8AC3E}">
        <p14:creationId xmlns:p14="http://schemas.microsoft.com/office/powerpoint/2010/main" val="3572685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19</a:t>
            </a:fld>
            <a:endParaRPr lang="en-GB"/>
          </a:p>
        </p:txBody>
      </p:sp>
    </p:spTree>
    <p:extLst>
      <p:ext uri="{BB962C8B-B14F-4D97-AF65-F5344CB8AC3E}">
        <p14:creationId xmlns:p14="http://schemas.microsoft.com/office/powerpoint/2010/main" val="36852018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20</a:t>
            </a:fld>
            <a:endParaRPr lang="en-GB"/>
          </a:p>
        </p:txBody>
      </p:sp>
    </p:spTree>
    <p:extLst>
      <p:ext uri="{BB962C8B-B14F-4D97-AF65-F5344CB8AC3E}">
        <p14:creationId xmlns:p14="http://schemas.microsoft.com/office/powerpoint/2010/main" val="5615187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21</a:t>
            </a:fld>
            <a:endParaRPr lang="en-GB"/>
          </a:p>
        </p:txBody>
      </p:sp>
    </p:spTree>
    <p:extLst>
      <p:ext uri="{BB962C8B-B14F-4D97-AF65-F5344CB8AC3E}">
        <p14:creationId xmlns:p14="http://schemas.microsoft.com/office/powerpoint/2010/main" val="1086538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22</a:t>
            </a:fld>
            <a:endParaRPr lang="en-GB"/>
          </a:p>
        </p:txBody>
      </p:sp>
    </p:spTree>
    <p:extLst>
      <p:ext uri="{BB962C8B-B14F-4D97-AF65-F5344CB8AC3E}">
        <p14:creationId xmlns:p14="http://schemas.microsoft.com/office/powerpoint/2010/main" val="32237232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23</a:t>
            </a:fld>
            <a:endParaRPr lang="en-GB"/>
          </a:p>
        </p:txBody>
      </p:sp>
    </p:spTree>
    <p:extLst>
      <p:ext uri="{BB962C8B-B14F-4D97-AF65-F5344CB8AC3E}">
        <p14:creationId xmlns:p14="http://schemas.microsoft.com/office/powerpoint/2010/main" val="9844141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24</a:t>
            </a:fld>
            <a:endParaRPr lang="en-GB"/>
          </a:p>
        </p:txBody>
      </p:sp>
    </p:spTree>
    <p:extLst>
      <p:ext uri="{BB962C8B-B14F-4D97-AF65-F5344CB8AC3E}">
        <p14:creationId xmlns:p14="http://schemas.microsoft.com/office/powerpoint/2010/main" val="683846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25</a:t>
            </a:fld>
            <a:endParaRPr lang="en-GB"/>
          </a:p>
        </p:txBody>
      </p:sp>
    </p:spTree>
    <p:extLst>
      <p:ext uri="{BB962C8B-B14F-4D97-AF65-F5344CB8AC3E}">
        <p14:creationId xmlns:p14="http://schemas.microsoft.com/office/powerpoint/2010/main" val="8152507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26</a:t>
            </a:fld>
            <a:endParaRPr lang="en-GB"/>
          </a:p>
        </p:txBody>
      </p:sp>
    </p:spTree>
    <p:extLst>
      <p:ext uri="{BB962C8B-B14F-4D97-AF65-F5344CB8AC3E}">
        <p14:creationId xmlns:p14="http://schemas.microsoft.com/office/powerpoint/2010/main" val="23835128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p:spPr>
      </p:sp>
      <p:sp>
        <p:nvSpPr>
          <p:cNvPr id="26627" name="Notes Placeholder 2"/>
          <p:cNvSpPr>
            <a:spLocks noGrp="1"/>
          </p:cNvSpPr>
          <p:nvPr>
            <p:ph type="body" idx="1"/>
          </p:nvPr>
        </p:nvSpPr>
        <p:spPr bwMode="auto">
          <a:noFill/>
        </p:spPr>
        <p:txBody>
          <a:bodyPr/>
          <a:lstStyle/>
          <a:p>
            <a:pPr eaLnBrk="1" hangingPunct="1">
              <a:spcBef>
                <a:spcPct val="0"/>
              </a:spcBef>
            </a:pPr>
            <a:endParaRPr lang="en-US" smtClean="0"/>
          </a:p>
        </p:txBody>
      </p:sp>
      <p:sp>
        <p:nvSpPr>
          <p:cNvPr id="26628" name="Slide Number Placeholder 3"/>
          <p:cNvSpPr>
            <a:spLocks noGrp="1"/>
          </p:cNvSpPr>
          <p:nvPr>
            <p:ph type="sldNum" sz="quarter" idx="5"/>
          </p:nvPr>
        </p:nvSpPr>
        <p:spPr bwMode="auto">
          <a:noFill/>
          <a:ln>
            <a:miter lim="800000"/>
            <a:headEnd/>
            <a:tailEnd/>
          </a:ln>
        </p:spPr>
        <p:txBody>
          <a:bodyPr/>
          <a:lstStyle/>
          <a:p>
            <a:fld id="{0BCA1B84-D1B7-477D-A756-D8004AB98E6A}" type="slidenum">
              <a:rPr lang="en-GB"/>
              <a:pPr/>
              <a:t>27</a:t>
            </a:fld>
            <a:endParaRPr lang="en-GB"/>
          </a:p>
        </p:txBody>
      </p:sp>
    </p:spTree>
    <p:extLst>
      <p:ext uri="{BB962C8B-B14F-4D97-AF65-F5344CB8AC3E}">
        <p14:creationId xmlns:p14="http://schemas.microsoft.com/office/powerpoint/2010/main" val="31481646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28</a:t>
            </a:fld>
            <a:endParaRPr lang="en-GB"/>
          </a:p>
        </p:txBody>
      </p:sp>
    </p:spTree>
    <p:extLst>
      <p:ext uri="{BB962C8B-B14F-4D97-AF65-F5344CB8AC3E}">
        <p14:creationId xmlns:p14="http://schemas.microsoft.com/office/powerpoint/2010/main" val="35157390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29</a:t>
            </a:fld>
            <a:endParaRPr lang="en-GB"/>
          </a:p>
        </p:txBody>
      </p:sp>
    </p:spTree>
    <p:extLst>
      <p:ext uri="{BB962C8B-B14F-4D97-AF65-F5344CB8AC3E}">
        <p14:creationId xmlns:p14="http://schemas.microsoft.com/office/powerpoint/2010/main" val="9564906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30</a:t>
            </a:fld>
            <a:endParaRPr lang="en-GB"/>
          </a:p>
        </p:txBody>
      </p:sp>
    </p:spTree>
    <p:extLst>
      <p:ext uri="{BB962C8B-B14F-4D97-AF65-F5344CB8AC3E}">
        <p14:creationId xmlns:p14="http://schemas.microsoft.com/office/powerpoint/2010/main" val="1759232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31</a:t>
            </a:fld>
            <a:endParaRPr lang="en-GB"/>
          </a:p>
        </p:txBody>
      </p:sp>
    </p:spTree>
    <p:extLst>
      <p:ext uri="{BB962C8B-B14F-4D97-AF65-F5344CB8AC3E}">
        <p14:creationId xmlns:p14="http://schemas.microsoft.com/office/powerpoint/2010/main" val="6788825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32</a:t>
            </a:fld>
            <a:endParaRPr lang="en-GB"/>
          </a:p>
        </p:txBody>
      </p:sp>
    </p:spTree>
    <p:extLst>
      <p:ext uri="{BB962C8B-B14F-4D97-AF65-F5344CB8AC3E}">
        <p14:creationId xmlns:p14="http://schemas.microsoft.com/office/powerpoint/2010/main" val="5693898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33</a:t>
            </a:fld>
            <a:endParaRPr lang="en-GB"/>
          </a:p>
        </p:txBody>
      </p:sp>
    </p:spTree>
    <p:extLst>
      <p:ext uri="{BB962C8B-B14F-4D97-AF65-F5344CB8AC3E}">
        <p14:creationId xmlns:p14="http://schemas.microsoft.com/office/powerpoint/2010/main" val="6012898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34</a:t>
            </a:fld>
            <a:endParaRPr lang="en-GB"/>
          </a:p>
        </p:txBody>
      </p:sp>
    </p:spTree>
    <p:extLst>
      <p:ext uri="{BB962C8B-B14F-4D97-AF65-F5344CB8AC3E}">
        <p14:creationId xmlns:p14="http://schemas.microsoft.com/office/powerpoint/2010/main" val="38576033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35</a:t>
            </a:fld>
            <a:endParaRPr lang="en-GB"/>
          </a:p>
        </p:txBody>
      </p:sp>
    </p:spTree>
    <p:extLst>
      <p:ext uri="{BB962C8B-B14F-4D97-AF65-F5344CB8AC3E}">
        <p14:creationId xmlns:p14="http://schemas.microsoft.com/office/powerpoint/2010/main" val="391328912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36</a:t>
            </a:fld>
            <a:endParaRPr lang="en-GB"/>
          </a:p>
        </p:txBody>
      </p:sp>
    </p:spTree>
    <p:extLst>
      <p:ext uri="{BB962C8B-B14F-4D97-AF65-F5344CB8AC3E}">
        <p14:creationId xmlns:p14="http://schemas.microsoft.com/office/powerpoint/2010/main" val="21831793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37</a:t>
            </a:fld>
            <a:endParaRPr lang="en-GB"/>
          </a:p>
        </p:txBody>
      </p:sp>
    </p:spTree>
    <p:extLst>
      <p:ext uri="{BB962C8B-B14F-4D97-AF65-F5344CB8AC3E}">
        <p14:creationId xmlns:p14="http://schemas.microsoft.com/office/powerpoint/2010/main" val="34136629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38</a:t>
            </a:fld>
            <a:endParaRPr lang="en-GB"/>
          </a:p>
        </p:txBody>
      </p:sp>
    </p:spTree>
    <p:extLst>
      <p:ext uri="{BB962C8B-B14F-4D97-AF65-F5344CB8AC3E}">
        <p14:creationId xmlns:p14="http://schemas.microsoft.com/office/powerpoint/2010/main" val="9985423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39</a:t>
            </a:fld>
            <a:endParaRPr lang="en-GB"/>
          </a:p>
        </p:txBody>
      </p:sp>
    </p:spTree>
    <p:extLst>
      <p:ext uri="{BB962C8B-B14F-4D97-AF65-F5344CB8AC3E}">
        <p14:creationId xmlns:p14="http://schemas.microsoft.com/office/powerpoint/2010/main" val="30157831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40</a:t>
            </a:fld>
            <a:endParaRPr lang="en-GB"/>
          </a:p>
        </p:txBody>
      </p:sp>
    </p:spTree>
    <p:extLst>
      <p:ext uri="{BB962C8B-B14F-4D97-AF65-F5344CB8AC3E}">
        <p14:creationId xmlns:p14="http://schemas.microsoft.com/office/powerpoint/2010/main" val="362413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41</a:t>
            </a:fld>
            <a:endParaRPr lang="en-GB"/>
          </a:p>
        </p:txBody>
      </p:sp>
    </p:spTree>
    <p:extLst>
      <p:ext uri="{BB962C8B-B14F-4D97-AF65-F5344CB8AC3E}">
        <p14:creationId xmlns:p14="http://schemas.microsoft.com/office/powerpoint/2010/main" val="30861297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42</a:t>
            </a:fld>
            <a:endParaRPr lang="en-GB"/>
          </a:p>
        </p:txBody>
      </p:sp>
    </p:spTree>
    <p:extLst>
      <p:ext uri="{BB962C8B-B14F-4D97-AF65-F5344CB8AC3E}">
        <p14:creationId xmlns:p14="http://schemas.microsoft.com/office/powerpoint/2010/main" val="21843484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43</a:t>
            </a:fld>
            <a:endParaRPr lang="en-GB"/>
          </a:p>
        </p:txBody>
      </p:sp>
    </p:spTree>
    <p:extLst>
      <p:ext uri="{BB962C8B-B14F-4D97-AF65-F5344CB8AC3E}">
        <p14:creationId xmlns:p14="http://schemas.microsoft.com/office/powerpoint/2010/main" val="203592791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44</a:t>
            </a:fld>
            <a:endParaRPr lang="en-GB"/>
          </a:p>
        </p:txBody>
      </p:sp>
    </p:spTree>
    <p:extLst>
      <p:ext uri="{BB962C8B-B14F-4D97-AF65-F5344CB8AC3E}">
        <p14:creationId xmlns:p14="http://schemas.microsoft.com/office/powerpoint/2010/main" val="23655059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45</a:t>
            </a:fld>
            <a:endParaRPr lang="en-GB"/>
          </a:p>
        </p:txBody>
      </p:sp>
    </p:spTree>
    <p:extLst>
      <p:ext uri="{BB962C8B-B14F-4D97-AF65-F5344CB8AC3E}">
        <p14:creationId xmlns:p14="http://schemas.microsoft.com/office/powerpoint/2010/main" val="11134369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46</a:t>
            </a:fld>
            <a:endParaRPr lang="en-GB"/>
          </a:p>
        </p:txBody>
      </p:sp>
    </p:spTree>
    <p:extLst>
      <p:ext uri="{BB962C8B-B14F-4D97-AF65-F5344CB8AC3E}">
        <p14:creationId xmlns:p14="http://schemas.microsoft.com/office/powerpoint/2010/main" val="284048391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47</a:t>
            </a:fld>
            <a:endParaRPr lang="en-GB"/>
          </a:p>
        </p:txBody>
      </p:sp>
    </p:spTree>
    <p:extLst>
      <p:ext uri="{BB962C8B-B14F-4D97-AF65-F5344CB8AC3E}">
        <p14:creationId xmlns:p14="http://schemas.microsoft.com/office/powerpoint/2010/main" val="270002070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48</a:t>
            </a:fld>
            <a:endParaRPr lang="en-GB"/>
          </a:p>
        </p:txBody>
      </p:sp>
    </p:spTree>
    <p:extLst>
      <p:ext uri="{BB962C8B-B14F-4D97-AF65-F5344CB8AC3E}">
        <p14:creationId xmlns:p14="http://schemas.microsoft.com/office/powerpoint/2010/main" val="21463967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49</a:t>
            </a:fld>
            <a:endParaRPr lang="en-GB"/>
          </a:p>
        </p:txBody>
      </p:sp>
    </p:spTree>
    <p:extLst>
      <p:ext uri="{BB962C8B-B14F-4D97-AF65-F5344CB8AC3E}">
        <p14:creationId xmlns:p14="http://schemas.microsoft.com/office/powerpoint/2010/main" val="342704579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50</a:t>
            </a:fld>
            <a:endParaRPr lang="en-GB"/>
          </a:p>
        </p:txBody>
      </p:sp>
    </p:spTree>
    <p:extLst>
      <p:ext uri="{BB962C8B-B14F-4D97-AF65-F5344CB8AC3E}">
        <p14:creationId xmlns:p14="http://schemas.microsoft.com/office/powerpoint/2010/main" val="19300066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51</a:t>
            </a:fld>
            <a:endParaRPr lang="en-GB"/>
          </a:p>
        </p:txBody>
      </p:sp>
    </p:spTree>
    <p:extLst>
      <p:ext uri="{BB962C8B-B14F-4D97-AF65-F5344CB8AC3E}">
        <p14:creationId xmlns:p14="http://schemas.microsoft.com/office/powerpoint/2010/main" val="26290785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52</a:t>
            </a:fld>
            <a:endParaRPr lang="en-GB"/>
          </a:p>
        </p:txBody>
      </p:sp>
    </p:spTree>
    <p:extLst>
      <p:ext uri="{BB962C8B-B14F-4D97-AF65-F5344CB8AC3E}">
        <p14:creationId xmlns:p14="http://schemas.microsoft.com/office/powerpoint/2010/main" val="24147170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53</a:t>
            </a:fld>
            <a:endParaRPr lang="en-GB"/>
          </a:p>
        </p:txBody>
      </p:sp>
    </p:spTree>
    <p:extLst>
      <p:ext uri="{BB962C8B-B14F-4D97-AF65-F5344CB8AC3E}">
        <p14:creationId xmlns:p14="http://schemas.microsoft.com/office/powerpoint/2010/main" val="133560491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54</a:t>
            </a:fld>
            <a:endParaRPr lang="en-GB"/>
          </a:p>
        </p:txBody>
      </p:sp>
    </p:spTree>
    <p:extLst>
      <p:ext uri="{BB962C8B-B14F-4D97-AF65-F5344CB8AC3E}">
        <p14:creationId xmlns:p14="http://schemas.microsoft.com/office/powerpoint/2010/main" val="175246106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55</a:t>
            </a:fld>
            <a:endParaRPr lang="en-GB"/>
          </a:p>
        </p:txBody>
      </p:sp>
    </p:spTree>
    <p:extLst>
      <p:ext uri="{BB962C8B-B14F-4D97-AF65-F5344CB8AC3E}">
        <p14:creationId xmlns:p14="http://schemas.microsoft.com/office/powerpoint/2010/main" val="101004492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56</a:t>
            </a:fld>
            <a:endParaRPr lang="en-GB"/>
          </a:p>
        </p:txBody>
      </p:sp>
    </p:spTree>
    <p:extLst>
      <p:ext uri="{BB962C8B-B14F-4D97-AF65-F5344CB8AC3E}">
        <p14:creationId xmlns:p14="http://schemas.microsoft.com/office/powerpoint/2010/main" val="378523075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6596E9-CD43-44DF-8834-5B466A25AD5C}" type="slidenum">
              <a:rPr lang="en-GB" smtClean="0"/>
              <a:t>57</a:t>
            </a:fld>
            <a:endParaRPr lang="en-GB"/>
          </a:p>
        </p:txBody>
      </p:sp>
    </p:spTree>
    <p:extLst>
      <p:ext uri="{BB962C8B-B14F-4D97-AF65-F5344CB8AC3E}">
        <p14:creationId xmlns:p14="http://schemas.microsoft.com/office/powerpoint/2010/main" val="204756381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26596E9-CD43-44DF-8834-5B466A25AD5C}" type="slidenum">
              <a:rPr lang="en-GB" smtClean="0"/>
              <a:t>58</a:t>
            </a:fld>
            <a:endParaRPr lang="en-GB"/>
          </a:p>
        </p:txBody>
      </p:sp>
    </p:spTree>
    <p:extLst>
      <p:ext uri="{BB962C8B-B14F-4D97-AF65-F5344CB8AC3E}">
        <p14:creationId xmlns:p14="http://schemas.microsoft.com/office/powerpoint/2010/main" val="3441995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97F0DFA-F7F0-4842-A828-A3D13BD25C09}" type="datetimeFigureOut">
              <a:rPr lang="en-GB" smtClean="0"/>
              <a:t>02/10/2017</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F569002-B4ED-4E40-907E-F10D53AB966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F569002-B4ED-4E40-907E-F10D53AB9663}"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F569002-B4ED-4E40-907E-F10D53AB9663}"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F569002-B4ED-4E40-907E-F10D53AB9663}"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EF569002-B4ED-4E40-907E-F10D53AB9663}"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EF569002-B4ED-4E40-907E-F10D53AB9663}"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EF569002-B4ED-4E40-907E-F10D53AB966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997F0DFA-F7F0-4842-A828-A3D13BD25C09}" type="datetimeFigureOut">
              <a:rPr lang="en-GB" smtClean="0"/>
              <a:t>02/10/2017</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EF569002-B4ED-4E40-907E-F10D53AB9663}"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997F0DFA-F7F0-4842-A828-A3D13BD25C09}" type="datetimeFigureOut">
              <a:rPr lang="en-GB" smtClean="0"/>
              <a:t>02/10/2017</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F569002-B4ED-4E40-907E-F10D53AB9663}"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F569002-B4ED-4E40-907E-F10D53AB966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97F0DFA-F7F0-4842-A828-A3D13BD25C09}" type="datetimeFigureOut">
              <a:rPr lang="en-GB" smtClean="0"/>
              <a:t>02/10/2017</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EF569002-B4ED-4E40-907E-F10D53AB966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997F0DFA-F7F0-4842-A828-A3D13BD25C09}" type="datetimeFigureOut">
              <a:rPr lang="en-GB" smtClean="0"/>
              <a:t>02/10/2017</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F569002-B4ED-4E40-907E-F10D53AB9663}"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youtube.com/watch?v=yDxN4c_CmpI"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hyperlink" Target="http://www.cbsnews.com/video/watch/?id=50133558n" TargetMode="External"/><Relationship Id="rId4" Type="http://schemas.openxmlformats.org/officeDocument/2006/relationships/hyperlink" Target="https://www.youtube.com/watch?v=YPhVIoCpPWs"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library.northampton.ac.uk/liberation/ref/cat.php"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gov.uk/children-with-special-educational-needs/overview"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hyperlink" Target="http://wales.gov.uk/dcells/publications/policy_strategy_and_planning/early-wales/whatisfoundation/foundationphase/2274085/frameworkforchildrene.pdf?lang=en"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adult-child.addadhd.com/categories/general/adhd_symptom.php" TargetMode="External"/><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nhs.uk/Conditions/Downs-syndrome/Pages/Introduction.aspx"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5" Type="http://schemas.openxmlformats.org/officeDocument/2006/relationships/hyperlink" Target="http://wales.gov.uk/dcells/publications/policy_strategy_and_planning/early-wales/whatisfoundation/foundationphase/2274085/frameworkforchildrene.pdf?lang=en" TargetMode="External"/><Relationship Id="rId4" Type="http://schemas.openxmlformats.org/officeDocument/2006/relationships/hyperlink" Target="http://wales.gov.uk/topics/educationandskills/earlyyearshome/foundation_phase/?lang=en" TargetMode="Externa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The importance of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4590482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514402"/>
          </a:xfrm>
        </p:spPr>
        <p:txBody>
          <a:bodyPr/>
          <a:lstStyle/>
          <a:p>
            <a:r>
              <a:rPr lang="en-GB" dirty="0" smtClean="0"/>
              <a:t>The single thing you need to do to improve the chances of success on this degree is ...? </a:t>
            </a:r>
            <a:endParaRPr lang="en-GB" dirty="0"/>
          </a:p>
        </p:txBody>
      </p:sp>
    </p:spTree>
    <p:extLst>
      <p:ext uri="{BB962C8B-B14F-4D97-AF65-F5344CB8AC3E}">
        <p14:creationId xmlns:p14="http://schemas.microsoft.com/office/powerpoint/2010/main" val="1862016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96753"/>
            <a:ext cx="7772400" cy="1872207"/>
          </a:xfrm>
        </p:spPr>
        <p:txBody>
          <a:bodyPr>
            <a:normAutofit/>
          </a:bodyPr>
          <a:lstStyle/>
          <a:p>
            <a:pPr algn="ctr"/>
            <a:r>
              <a:rPr lang="en-GB" sz="6000" dirty="0" smtClean="0">
                <a:solidFill>
                  <a:schemeClr val="bg2">
                    <a:lumMod val="50000"/>
                  </a:schemeClr>
                </a:solidFill>
              </a:rPr>
              <a:t>to read and </a:t>
            </a:r>
            <a:endParaRPr lang="en-GB" sz="6000" dirty="0">
              <a:solidFill>
                <a:schemeClr val="bg2">
                  <a:lumMod val="50000"/>
                </a:schemeClr>
              </a:solidFill>
            </a:endParaRPr>
          </a:p>
        </p:txBody>
      </p:sp>
      <p:sp>
        <p:nvSpPr>
          <p:cNvPr id="3" name="Subtitle 2"/>
          <p:cNvSpPr>
            <a:spLocks noGrp="1"/>
          </p:cNvSpPr>
          <p:nvPr>
            <p:ph type="subTitle" idx="1"/>
          </p:nvPr>
        </p:nvSpPr>
        <p:spPr>
          <a:xfrm>
            <a:off x="685800" y="3068960"/>
            <a:ext cx="7772400" cy="1742351"/>
          </a:xfrm>
        </p:spPr>
        <p:txBody>
          <a:bodyPr>
            <a:noAutofit/>
          </a:bodyPr>
          <a:lstStyle/>
          <a:p>
            <a:pPr algn="ctr"/>
            <a:r>
              <a:rPr lang="en-GB" sz="3600" dirty="0">
                <a:solidFill>
                  <a:srgbClr val="FF0000"/>
                </a:solidFill>
              </a:rPr>
              <a:t>r</a:t>
            </a:r>
            <a:r>
              <a:rPr lang="en-GB" sz="3600" dirty="0" smtClean="0">
                <a:solidFill>
                  <a:srgbClr val="FF0000"/>
                </a:solidFill>
              </a:rPr>
              <a:t>ead and </a:t>
            </a:r>
          </a:p>
          <a:p>
            <a:pPr algn="ctr"/>
            <a:r>
              <a:rPr lang="en-GB" sz="3600" dirty="0">
                <a:solidFill>
                  <a:srgbClr val="FFC000"/>
                </a:solidFill>
              </a:rPr>
              <a:t>r</a:t>
            </a:r>
            <a:r>
              <a:rPr lang="en-GB" sz="3600" dirty="0" smtClean="0">
                <a:solidFill>
                  <a:srgbClr val="FFC000"/>
                </a:solidFill>
              </a:rPr>
              <a:t>ead and </a:t>
            </a:r>
          </a:p>
          <a:p>
            <a:pPr algn="ctr"/>
            <a:r>
              <a:rPr lang="en-GB" sz="3600" dirty="0" smtClean="0">
                <a:solidFill>
                  <a:schemeClr val="accent4"/>
                </a:solidFill>
              </a:rPr>
              <a:t>   read and…  </a:t>
            </a:r>
            <a:endParaRPr lang="en-GB" sz="3600" dirty="0">
              <a:solidFill>
                <a:schemeClr val="accent4"/>
              </a:solidFill>
            </a:endParaRPr>
          </a:p>
        </p:txBody>
      </p:sp>
    </p:spTree>
    <p:extLst>
      <p:ext uri="{BB962C8B-B14F-4D97-AF65-F5344CB8AC3E}">
        <p14:creationId xmlns:p14="http://schemas.microsoft.com/office/powerpoint/2010/main" val="998705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To understand the importance of reading to a successful university experience</a:t>
            </a:r>
          </a:p>
          <a:p>
            <a:r>
              <a:rPr lang="en-GB" dirty="0" smtClean="0"/>
              <a:t>To understand the dangers of plagiarism and </a:t>
            </a:r>
            <a:r>
              <a:rPr lang="en-GB" dirty="0"/>
              <a:t>how to avoid them</a:t>
            </a:r>
            <a:endParaRPr lang="en-GB" dirty="0" smtClean="0"/>
          </a:p>
          <a:p>
            <a:r>
              <a:rPr lang="en-GB" dirty="0" smtClean="0"/>
              <a:t>To begin to understand how to cite correctly using the Harvard referencing system</a:t>
            </a:r>
            <a:endParaRPr lang="en-GB" dirty="0"/>
          </a:p>
        </p:txBody>
      </p:sp>
      <p:sp>
        <p:nvSpPr>
          <p:cNvPr id="3" name="Title 2"/>
          <p:cNvSpPr>
            <a:spLocks noGrp="1"/>
          </p:cNvSpPr>
          <p:nvPr>
            <p:ph type="title"/>
          </p:nvPr>
        </p:nvSpPr>
        <p:spPr/>
        <p:txBody>
          <a:bodyPr/>
          <a:lstStyle/>
          <a:p>
            <a:pPr algn="ctr"/>
            <a:r>
              <a:rPr lang="en-GB" dirty="0" smtClean="0"/>
              <a:t>Learning outcomes</a:t>
            </a:r>
            <a:endParaRPr lang="en-GB" dirty="0"/>
          </a:p>
        </p:txBody>
      </p:sp>
    </p:spTree>
    <p:extLst>
      <p:ext uri="{BB962C8B-B14F-4D97-AF65-F5344CB8AC3E}">
        <p14:creationId xmlns:p14="http://schemas.microsoft.com/office/powerpoint/2010/main" val="27495857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GB" dirty="0"/>
              <a:t>Discuss with your partner:</a:t>
            </a:r>
          </a:p>
          <a:p>
            <a:endParaRPr lang="en-GB" dirty="0"/>
          </a:p>
          <a:p>
            <a:pPr>
              <a:buNone/>
            </a:pPr>
            <a:r>
              <a:rPr lang="en-GB" dirty="0"/>
              <a:t>Why is reading important for the degree?</a:t>
            </a:r>
          </a:p>
          <a:p>
            <a:pPr>
              <a:buNone/>
            </a:pPr>
            <a:r>
              <a:rPr lang="en-GB" dirty="0" smtClean="0"/>
              <a:t>5 minutes</a:t>
            </a:r>
          </a:p>
          <a:p>
            <a:pPr>
              <a:buNone/>
            </a:pPr>
            <a:endParaRPr lang="en-GB" dirty="0"/>
          </a:p>
          <a:p>
            <a:r>
              <a:rPr lang="en-GB" dirty="0" smtClean="0"/>
              <a:t>To obtain the knowledge needed for the modules</a:t>
            </a:r>
          </a:p>
          <a:p>
            <a:endParaRPr lang="en-GB" dirty="0" smtClean="0"/>
          </a:p>
          <a:p>
            <a:r>
              <a:rPr lang="en-GB" dirty="0" smtClean="0"/>
              <a:t>Reading good examples of academic writing will give you ideas on how to write academically yourself</a:t>
            </a:r>
            <a:endParaRPr lang="en-GB" dirty="0"/>
          </a:p>
        </p:txBody>
      </p:sp>
      <p:sp>
        <p:nvSpPr>
          <p:cNvPr id="2" name="Title 1"/>
          <p:cNvSpPr>
            <a:spLocks noGrp="1"/>
          </p:cNvSpPr>
          <p:nvPr>
            <p:ph type="title"/>
          </p:nvPr>
        </p:nvSpPr>
        <p:spPr/>
        <p:txBody>
          <a:bodyPr/>
          <a:lstStyle/>
          <a:p>
            <a:r>
              <a:rPr lang="en-GB" dirty="0" smtClean="0"/>
              <a:t>Why read?</a:t>
            </a:r>
            <a:endParaRPr lang="en-GB" dirty="0"/>
          </a:p>
        </p:txBody>
      </p:sp>
    </p:spTree>
    <p:extLst>
      <p:ext uri="{BB962C8B-B14F-4D97-AF65-F5344CB8AC3E}">
        <p14:creationId xmlns:p14="http://schemas.microsoft.com/office/powerpoint/2010/main" val="316639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09728" indent="0">
              <a:buNone/>
            </a:pPr>
            <a:endParaRPr lang="en-GB" dirty="0" smtClean="0"/>
          </a:p>
          <a:p>
            <a:r>
              <a:rPr lang="en-GB" dirty="0" smtClean="0"/>
              <a:t>Read twice!</a:t>
            </a:r>
          </a:p>
          <a:p>
            <a:pPr marL="109728" indent="0">
              <a:buNone/>
            </a:pPr>
            <a:endParaRPr lang="en-GB" dirty="0" smtClean="0"/>
          </a:p>
          <a:p>
            <a:r>
              <a:rPr lang="en-GB" dirty="0" smtClean="0"/>
              <a:t>After reading to gain idea of content, read again</a:t>
            </a:r>
            <a:r>
              <a:rPr lang="en-GB" dirty="0"/>
              <a:t> </a:t>
            </a:r>
            <a:r>
              <a:rPr lang="en-GB" dirty="0" smtClean="0"/>
              <a:t>taking in AND MAKES NOTES ON the relevant ideas</a:t>
            </a:r>
            <a:endParaRPr lang="en-GB" dirty="0"/>
          </a:p>
        </p:txBody>
      </p:sp>
      <p:sp>
        <p:nvSpPr>
          <p:cNvPr id="2" name="Title 1"/>
          <p:cNvSpPr>
            <a:spLocks noGrp="1"/>
          </p:cNvSpPr>
          <p:nvPr>
            <p:ph type="title"/>
          </p:nvPr>
        </p:nvSpPr>
        <p:spPr/>
        <p:txBody>
          <a:bodyPr>
            <a:normAutofit fontScale="90000"/>
          </a:bodyPr>
          <a:lstStyle/>
          <a:p>
            <a:r>
              <a:rPr lang="en-GB" dirty="0" smtClean="0"/>
              <a:t>To improve your academic reading</a:t>
            </a:r>
            <a:endParaRPr lang="en-GB" dirty="0"/>
          </a:p>
        </p:txBody>
      </p:sp>
    </p:spTree>
    <p:extLst>
      <p:ext uri="{BB962C8B-B14F-4D97-AF65-F5344CB8AC3E}">
        <p14:creationId xmlns:p14="http://schemas.microsoft.com/office/powerpoint/2010/main" val="38695866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268760"/>
            <a:ext cx="8229600" cy="5184576"/>
          </a:xfrm>
        </p:spPr>
        <p:txBody>
          <a:bodyPr/>
          <a:lstStyle/>
          <a:p>
            <a:r>
              <a:rPr lang="en-GB" dirty="0" smtClean="0"/>
              <a:t>Who is the writer’s main audience?</a:t>
            </a:r>
          </a:p>
          <a:p>
            <a:r>
              <a:rPr lang="en-GB" dirty="0" smtClean="0"/>
              <a:t>How do they start?</a:t>
            </a:r>
          </a:p>
          <a:p>
            <a:r>
              <a:rPr lang="en-GB" dirty="0" smtClean="0"/>
              <a:t>What makes the first sentence/paragraph effective? </a:t>
            </a:r>
          </a:p>
          <a:p>
            <a:r>
              <a:rPr lang="en-GB" dirty="0" smtClean="0"/>
              <a:t>How does the writer organise the text?</a:t>
            </a:r>
          </a:p>
          <a:p>
            <a:r>
              <a:rPr lang="en-GB" dirty="0" smtClean="0"/>
              <a:t>How do they use subheadings?</a:t>
            </a:r>
          </a:p>
          <a:p>
            <a:r>
              <a:rPr lang="en-GB" dirty="0" smtClean="0"/>
              <a:t>What particular words and phrases stand out?</a:t>
            </a:r>
          </a:p>
          <a:p>
            <a:r>
              <a:rPr lang="en-GB" dirty="0" smtClean="0"/>
              <a:t>How do they refer to other people’s work?</a:t>
            </a:r>
          </a:p>
          <a:p>
            <a:r>
              <a:rPr lang="en-GB" dirty="0" smtClean="0"/>
              <a:t>How do they end?                          Wyse Ch 1</a:t>
            </a:r>
          </a:p>
          <a:p>
            <a:endParaRPr lang="en-GB" dirty="0"/>
          </a:p>
        </p:txBody>
      </p:sp>
      <p:sp>
        <p:nvSpPr>
          <p:cNvPr id="2" name="Title 1"/>
          <p:cNvSpPr>
            <a:spLocks noGrp="1"/>
          </p:cNvSpPr>
          <p:nvPr>
            <p:ph type="title"/>
          </p:nvPr>
        </p:nvSpPr>
        <p:spPr/>
        <p:txBody>
          <a:bodyPr>
            <a:normAutofit fontScale="90000"/>
          </a:bodyPr>
          <a:lstStyle/>
          <a:p>
            <a:r>
              <a:rPr lang="en-GB" dirty="0" smtClean="0"/>
              <a:t>Some questions to ask yourself?</a:t>
            </a:r>
            <a:br>
              <a:rPr lang="en-GB" dirty="0" smtClean="0"/>
            </a:br>
            <a:endParaRPr lang="en-GB" dirty="0"/>
          </a:p>
        </p:txBody>
      </p:sp>
    </p:spTree>
    <p:extLst>
      <p:ext uri="{BB962C8B-B14F-4D97-AF65-F5344CB8AC3E}">
        <p14:creationId xmlns:p14="http://schemas.microsoft.com/office/powerpoint/2010/main" val="37320602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9" name="Rectangle 3"/>
          <p:cNvSpPr>
            <a:spLocks noGrp="1" noChangeArrowheads="1"/>
          </p:cNvSpPr>
          <p:nvPr>
            <p:ph idx="1"/>
          </p:nvPr>
        </p:nvSpPr>
        <p:spPr>
          <a:xfrm>
            <a:off x="467544" y="620688"/>
            <a:ext cx="8229600" cy="4525963"/>
          </a:xfrm>
        </p:spPr>
        <p:txBody>
          <a:bodyPr/>
          <a:lstStyle/>
          <a:p>
            <a:pPr eaLnBrk="1" hangingPunct="1">
              <a:lnSpc>
                <a:spcPct val="90000"/>
              </a:lnSpc>
              <a:buNone/>
            </a:pPr>
            <a:r>
              <a:rPr lang="en-GB" dirty="0" smtClean="0">
                <a:solidFill>
                  <a:srgbClr val="FF0000"/>
                </a:solidFill>
              </a:rPr>
              <a:t>Primary sources: Journal articles</a:t>
            </a:r>
          </a:p>
          <a:p>
            <a:pPr lvl="1" eaLnBrk="1" hangingPunct="1">
              <a:lnSpc>
                <a:spcPct val="90000"/>
              </a:lnSpc>
            </a:pPr>
            <a:r>
              <a:rPr lang="en-GB" sz="3200" dirty="0" smtClean="0"/>
              <a:t>Peer reviewed work</a:t>
            </a:r>
          </a:p>
          <a:p>
            <a:pPr lvl="1" eaLnBrk="1" hangingPunct="1">
              <a:lnSpc>
                <a:spcPct val="90000"/>
              </a:lnSpc>
            </a:pPr>
            <a:r>
              <a:rPr lang="en-GB" sz="3200" dirty="0" smtClean="0"/>
              <a:t>Specialise in certain areas</a:t>
            </a:r>
          </a:p>
          <a:p>
            <a:pPr lvl="1" eaLnBrk="1" hangingPunct="1">
              <a:lnSpc>
                <a:spcPct val="90000"/>
              </a:lnSpc>
            </a:pPr>
            <a:r>
              <a:rPr lang="en-GB" sz="3200" dirty="0" smtClean="0"/>
              <a:t>Read by experts in that field</a:t>
            </a:r>
          </a:p>
          <a:p>
            <a:pPr eaLnBrk="1" hangingPunct="1">
              <a:lnSpc>
                <a:spcPct val="90000"/>
              </a:lnSpc>
              <a:buNone/>
            </a:pPr>
            <a:r>
              <a:rPr lang="en-GB" sz="3600" dirty="0" smtClean="0">
                <a:solidFill>
                  <a:srgbClr val="FF0000"/>
                </a:solidFill>
              </a:rPr>
              <a:t>Primary/Secondary sources: Edited books</a:t>
            </a:r>
          </a:p>
          <a:p>
            <a:pPr lvl="1" eaLnBrk="1" hangingPunct="1">
              <a:lnSpc>
                <a:spcPct val="90000"/>
              </a:lnSpc>
            </a:pPr>
            <a:r>
              <a:rPr lang="en-GB" sz="3200" dirty="0" smtClean="0"/>
              <a:t>Written by experts in the field</a:t>
            </a:r>
          </a:p>
          <a:p>
            <a:pPr lvl="1" eaLnBrk="1" hangingPunct="1">
              <a:lnSpc>
                <a:spcPct val="90000"/>
              </a:lnSpc>
            </a:pPr>
            <a:r>
              <a:rPr lang="en-GB" sz="3200" dirty="0" smtClean="0"/>
              <a:t>Broader view of the topic</a:t>
            </a:r>
          </a:p>
          <a:p>
            <a:pPr lvl="1" eaLnBrk="1" hangingPunct="1">
              <a:lnSpc>
                <a:spcPct val="90000"/>
              </a:lnSpc>
            </a:pPr>
            <a:endParaRPr lang="en-US" sz="2000" dirty="0" smtClean="0"/>
          </a:p>
        </p:txBody>
      </p:sp>
      <p:sp>
        <p:nvSpPr>
          <p:cNvPr id="408578" name="Rectangle 2"/>
          <p:cNvSpPr>
            <a:spLocks noGrp="1" noChangeArrowheads="1"/>
          </p:cNvSpPr>
          <p:nvPr>
            <p:ph type="title"/>
          </p:nvPr>
        </p:nvSpPr>
        <p:spPr>
          <a:xfrm>
            <a:off x="395536" y="0"/>
            <a:ext cx="8229600" cy="548680"/>
          </a:xfrm>
        </p:spPr>
        <p:txBody>
          <a:bodyPr rtlCol="0">
            <a:normAutofit/>
          </a:bodyPr>
          <a:lstStyle/>
          <a:p>
            <a:pPr eaLnBrk="1" fontAlgn="auto" hangingPunct="1">
              <a:spcAft>
                <a:spcPts val="0"/>
              </a:spcAft>
              <a:defRPr/>
            </a:pPr>
            <a:r>
              <a:rPr lang="en-GB" sz="2800" dirty="0" smtClean="0">
                <a:solidFill>
                  <a:schemeClr val="accent1">
                    <a:satMod val="150000"/>
                  </a:schemeClr>
                </a:solidFill>
              </a:rPr>
              <a:t>What you need to read - Sources</a:t>
            </a:r>
            <a:endParaRPr lang="en-US" sz="2800" dirty="0">
              <a:solidFill>
                <a:schemeClr val="accent1">
                  <a:satMod val="150000"/>
                </a:schemeClr>
              </a:solidFill>
            </a:endParaRPr>
          </a:p>
        </p:txBody>
      </p:sp>
    </p:spTree>
    <p:extLst>
      <p:ext uri="{BB962C8B-B14F-4D97-AF65-F5344CB8AC3E}">
        <p14:creationId xmlns:p14="http://schemas.microsoft.com/office/powerpoint/2010/main" val="76748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857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857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857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8579">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857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857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857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57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95536" y="260648"/>
            <a:ext cx="8229600" cy="4525963"/>
          </a:xfrm>
        </p:spPr>
        <p:txBody>
          <a:bodyPr/>
          <a:lstStyle/>
          <a:p>
            <a:pPr eaLnBrk="1" hangingPunct="1">
              <a:lnSpc>
                <a:spcPct val="90000"/>
              </a:lnSpc>
              <a:buNone/>
            </a:pPr>
            <a:r>
              <a:rPr lang="en-GB" dirty="0" smtClean="0">
                <a:solidFill>
                  <a:srgbClr val="FF0000"/>
                </a:solidFill>
              </a:rPr>
              <a:t>Secondary sources: Textbooks</a:t>
            </a:r>
          </a:p>
          <a:p>
            <a:pPr lvl="1" eaLnBrk="1" hangingPunct="1">
              <a:lnSpc>
                <a:spcPct val="90000"/>
              </a:lnSpc>
            </a:pPr>
            <a:r>
              <a:rPr lang="en-GB" sz="3200" dirty="0" smtClean="0"/>
              <a:t>General overview of large topics</a:t>
            </a:r>
          </a:p>
          <a:p>
            <a:pPr lvl="1" eaLnBrk="1" hangingPunct="1">
              <a:lnSpc>
                <a:spcPct val="90000"/>
              </a:lnSpc>
            </a:pPr>
            <a:r>
              <a:rPr lang="en-GB" sz="3200" dirty="0" smtClean="0"/>
              <a:t>Introductory level coverage</a:t>
            </a:r>
          </a:p>
          <a:p>
            <a:pPr eaLnBrk="1" hangingPunct="1">
              <a:buNone/>
            </a:pPr>
            <a:endParaRPr lang="en-GB" dirty="0" smtClean="0">
              <a:solidFill>
                <a:srgbClr val="FF0000"/>
              </a:solidFill>
            </a:endParaRPr>
          </a:p>
          <a:p>
            <a:pPr eaLnBrk="1" hangingPunct="1">
              <a:buNone/>
            </a:pPr>
            <a:r>
              <a:rPr lang="en-GB" dirty="0" smtClean="0">
                <a:solidFill>
                  <a:srgbClr val="FF0000"/>
                </a:solidFill>
              </a:rPr>
              <a:t>Dubious sources</a:t>
            </a:r>
          </a:p>
          <a:p>
            <a:pPr lvl="1" eaLnBrk="1" hangingPunct="1"/>
            <a:r>
              <a:rPr lang="en-GB" sz="3200" dirty="0" smtClean="0"/>
              <a:t>Newspapers/magazines/TV</a:t>
            </a:r>
          </a:p>
          <a:p>
            <a:pPr lvl="1" eaLnBrk="1" hangingPunct="1"/>
            <a:r>
              <a:rPr lang="en-GB" sz="3200" dirty="0" smtClean="0"/>
              <a:t>Internet</a:t>
            </a:r>
          </a:p>
          <a:p>
            <a:pPr lvl="1" eaLnBrk="1" hangingPunct="1"/>
            <a:endParaRPr lang="en-US" sz="2000" dirty="0" smtClean="0"/>
          </a:p>
        </p:txBody>
      </p:sp>
    </p:spTree>
    <p:extLst>
      <p:ext uri="{BB962C8B-B14F-4D97-AF65-F5344CB8AC3E}">
        <p14:creationId xmlns:p14="http://schemas.microsoft.com/office/powerpoint/2010/main" val="11613168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    This is better than reading another text referring to the primary text.</a:t>
            </a:r>
            <a:endParaRPr lang="en-GB" dirty="0"/>
          </a:p>
        </p:txBody>
      </p:sp>
      <p:sp>
        <p:nvSpPr>
          <p:cNvPr id="2" name="Title 1"/>
          <p:cNvSpPr>
            <a:spLocks noGrp="1"/>
          </p:cNvSpPr>
          <p:nvPr>
            <p:ph type="title"/>
          </p:nvPr>
        </p:nvSpPr>
        <p:spPr/>
        <p:txBody>
          <a:bodyPr>
            <a:normAutofit fontScale="90000"/>
          </a:bodyPr>
          <a:lstStyle/>
          <a:p>
            <a:r>
              <a:rPr lang="en-GB" dirty="0" smtClean="0"/>
              <a:t>Always read the primary source if you can!</a:t>
            </a:r>
            <a:endParaRPr lang="en-GB" dirty="0"/>
          </a:p>
        </p:txBody>
      </p:sp>
    </p:spTree>
    <p:extLst>
      <p:ext uri="{BB962C8B-B14F-4D97-AF65-F5344CB8AC3E}">
        <p14:creationId xmlns:p14="http://schemas.microsoft.com/office/powerpoint/2010/main" val="3509984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Be careful!</a:t>
            </a:r>
          </a:p>
          <a:p>
            <a:r>
              <a:rPr lang="en-GB" dirty="0" smtClean="0"/>
              <a:t>Anyone can publish on the internet. Check out the author. Internet articles can provide us with useful information, including the existence of relevant books and reports. You will not get good marks from just using the internet.</a:t>
            </a:r>
          </a:p>
          <a:p>
            <a:pPr>
              <a:buNone/>
            </a:pPr>
            <a:r>
              <a:rPr lang="en-GB" dirty="0" smtClean="0"/>
              <a:t>  Books are good. Read the most recently published ones first. </a:t>
            </a:r>
            <a:endParaRPr lang="en-GB" dirty="0"/>
          </a:p>
        </p:txBody>
      </p:sp>
      <p:sp>
        <p:nvSpPr>
          <p:cNvPr id="2" name="Title 1"/>
          <p:cNvSpPr>
            <a:spLocks noGrp="1"/>
          </p:cNvSpPr>
          <p:nvPr>
            <p:ph type="title"/>
          </p:nvPr>
        </p:nvSpPr>
        <p:spPr/>
        <p:txBody>
          <a:bodyPr>
            <a:normAutofit/>
          </a:bodyPr>
          <a:lstStyle/>
          <a:p>
            <a:r>
              <a:rPr lang="en-GB" dirty="0" smtClean="0"/>
              <a:t>You can use the internet but..</a:t>
            </a:r>
            <a:endParaRPr lang="en-GB" dirty="0"/>
          </a:p>
        </p:txBody>
      </p:sp>
    </p:spTree>
    <p:extLst>
      <p:ext uri="{BB962C8B-B14F-4D97-AF65-F5344CB8AC3E}">
        <p14:creationId xmlns:p14="http://schemas.microsoft.com/office/powerpoint/2010/main" val="13055674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467544" y="1268760"/>
            <a:ext cx="8229600" cy="4525963"/>
          </a:xfrm>
        </p:spPr>
        <p:txBody>
          <a:bodyPr>
            <a:normAutofit fontScale="92500"/>
          </a:bodyPr>
          <a:lstStyle/>
          <a:p>
            <a:pPr eaLnBrk="1" hangingPunct="1">
              <a:buNone/>
            </a:pPr>
            <a:r>
              <a:rPr lang="en-GB" dirty="0" smtClean="0"/>
              <a:t>Tailor your reading to your environment</a:t>
            </a:r>
          </a:p>
          <a:p>
            <a:pPr lvl="1" eaLnBrk="1" hangingPunct="1"/>
            <a:r>
              <a:rPr lang="en-GB" sz="3200" dirty="0" smtClean="0"/>
              <a:t>Don’t try to understand an in-depth article on the bus – it isn’t going to happen!</a:t>
            </a:r>
          </a:p>
          <a:p>
            <a:pPr lvl="1" eaLnBrk="1" hangingPunct="1"/>
            <a:r>
              <a:rPr lang="en-GB" sz="3200" dirty="0" smtClean="0"/>
              <a:t>If you are in a noisy environment/don’t have much time, skim read</a:t>
            </a:r>
          </a:p>
          <a:p>
            <a:pPr lvl="1" eaLnBrk="1" hangingPunct="1"/>
            <a:r>
              <a:rPr lang="en-GB" sz="3200" dirty="0" smtClean="0"/>
              <a:t>If you are in a good reading environment, then you can really get stuck into the in-depth reading</a:t>
            </a:r>
            <a:endParaRPr lang="en-US" sz="3200" dirty="0" smtClean="0"/>
          </a:p>
        </p:txBody>
      </p:sp>
      <p:sp>
        <p:nvSpPr>
          <p:cNvPr id="24578" name="Rectangle 2"/>
          <p:cNvSpPr>
            <a:spLocks noGrp="1" noChangeArrowheads="1"/>
          </p:cNvSpPr>
          <p:nvPr>
            <p:ph type="title"/>
          </p:nvPr>
        </p:nvSpPr>
        <p:spPr/>
        <p:txBody>
          <a:bodyPr/>
          <a:lstStyle/>
          <a:p>
            <a:pPr eaLnBrk="1" hangingPunct="1"/>
            <a:r>
              <a:rPr lang="en-GB" sz="3200" dirty="0" smtClean="0"/>
              <a:t>Reading</a:t>
            </a:r>
            <a:endParaRPr lang="en-US" sz="3200" dirty="0" smtClean="0"/>
          </a:p>
        </p:txBody>
      </p:sp>
    </p:spTree>
    <p:extLst>
      <p:ext uri="{BB962C8B-B14F-4D97-AF65-F5344CB8AC3E}">
        <p14:creationId xmlns:p14="http://schemas.microsoft.com/office/powerpoint/2010/main" val="325138839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179512" y="1412776"/>
            <a:ext cx="8507288" cy="4713387"/>
          </a:xfrm>
        </p:spPr>
        <p:txBody>
          <a:bodyPr/>
          <a:lstStyle/>
          <a:p>
            <a:pPr lvl="2" eaLnBrk="1" hangingPunct="1"/>
            <a:r>
              <a:rPr lang="en-GB" sz="3200" dirty="0" smtClean="0"/>
              <a:t>The library. Good source for secondary texts, primary books, and journal articles.</a:t>
            </a:r>
          </a:p>
          <a:p>
            <a:pPr lvl="2" eaLnBrk="1" hangingPunct="1"/>
            <a:r>
              <a:rPr lang="en-GB" sz="3200" dirty="0" smtClean="0"/>
              <a:t>Electronic journals database</a:t>
            </a:r>
          </a:p>
          <a:p>
            <a:pPr lvl="2" eaLnBrk="1" hangingPunct="1"/>
            <a:r>
              <a:rPr lang="en-GB" sz="3200" dirty="0" smtClean="0"/>
              <a:t>World Wide Web – but use caution!</a:t>
            </a:r>
          </a:p>
        </p:txBody>
      </p:sp>
      <p:sp>
        <p:nvSpPr>
          <p:cNvPr id="29698" name="Rectangle 2"/>
          <p:cNvSpPr>
            <a:spLocks noGrp="1" noChangeArrowheads="1"/>
          </p:cNvSpPr>
          <p:nvPr>
            <p:ph type="title"/>
          </p:nvPr>
        </p:nvSpPr>
        <p:spPr/>
        <p:txBody>
          <a:bodyPr/>
          <a:lstStyle/>
          <a:p>
            <a:pPr eaLnBrk="1" hangingPunct="1"/>
            <a:r>
              <a:rPr lang="en-GB" sz="3200" smtClean="0"/>
              <a:t>Use Of Resources</a:t>
            </a:r>
          </a:p>
        </p:txBody>
      </p:sp>
    </p:spTree>
    <p:extLst>
      <p:ext uri="{BB962C8B-B14F-4D97-AF65-F5344CB8AC3E}">
        <p14:creationId xmlns:p14="http://schemas.microsoft.com/office/powerpoint/2010/main" val="138442559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p>
          <a:p>
            <a:endParaRPr lang="en-GB" dirty="0"/>
          </a:p>
          <a:p>
            <a:r>
              <a:rPr lang="en-GB" dirty="0" smtClean="0"/>
              <a:t>the use of journal articles.</a:t>
            </a:r>
          </a:p>
          <a:p>
            <a:r>
              <a:rPr lang="en-GB" dirty="0" smtClean="0"/>
              <a:t>The use of high quality, recent education texts  </a:t>
            </a:r>
          </a:p>
          <a:p>
            <a:r>
              <a:rPr lang="en-GB" dirty="0" smtClean="0"/>
              <a:t>Good academic web </a:t>
            </a:r>
            <a:r>
              <a:rPr lang="en-GB" dirty="0" smtClean="0"/>
              <a:t>sites</a:t>
            </a:r>
          </a:p>
          <a:p>
            <a:endParaRPr lang="en-GB" dirty="0"/>
          </a:p>
          <a:p>
            <a:r>
              <a:rPr lang="en-GB" dirty="0" smtClean="0"/>
              <a:t>See what gets good </a:t>
            </a:r>
            <a:r>
              <a:rPr lang="en-GB" smtClean="0"/>
              <a:t>marks sheet</a:t>
            </a:r>
            <a:endParaRPr lang="en-GB" dirty="0"/>
          </a:p>
        </p:txBody>
      </p:sp>
      <p:sp>
        <p:nvSpPr>
          <p:cNvPr id="2" name="Title 1"/>
          <p:cNvSpPr>
            <a:spLocks noGrp="1"/>
          </p:cNvSpPr>
          <p:nvPr>
            <p:ph type="title"/>
          </p:nvPr>
        </p:nvSpPr>
        <p:spPr/>
        <p:txBody>
          <a:bodyPr>
            <a:normAutofit/>
          </a:bodyPr>
          <a:lstStyle/>
          <a:p>
            <a:r>
              <a:rPr lang="en-GB" dirty="0" smtClean="0"/>
              <a:t>Examiners give extra marks for </a:t>
            </a:r>
            <a:endParaRPr lang="en-GB" dirty="0"/>
          </a:p>
        </p:txBody>
      </p:sp>
    </p:spTree>
    <p:extLst>
      <p:ext uri="{BB962C8B-B14F-4D97-AF65-F5344CB8AC3E}">
        <p14:creationId xmlns:p14="http://schemas.microsoft.com/office/powerpoint/2010/main" val="7417930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7776864" cy="6001643"/>
          </a:xfrm>
          <a:prstGeom prst="rect">
            <a:avLst/>
          </a:prstGeom>
        </p:spPr>
        <p:txBody>
          <a:bodyPr wrap="square">
            <a:spAutoFit/>
          </a:bodyPr>
          <a:lstStyle/>
          <a:p>
            <a:r>
              <a:rPr lang="en-GB" sz="3200" dirty="0" smtClean="0"/>
              <a:t>Do </a:t>
            </a:r>
          </a:p>
          <a:p>
            <a:r>
              <a:rPr lang="en-GB" sz="3200" dirty="0" smtClean="0"/>
              <a:t>Use search tools to be more efficient when finding texts</a:t>
            </a:r>
          </a:p>
          <a:p>
            <a:r>
              <a:rPr lang="en-GB" sz="3200" dirty="0" smtClean="0"/>
              <a:t>Record information using an annotated bibliography</a:t>
            </a:r>
          </a:p>
          <a:p>
            <a:endParaRPr lang="en-GB" sz="3200" dirty="0" smtClean="0"/>
          </a:p>
          <a:p>
            <a:r>
              <a:rPr lang="en-GB" sz="3200" dirty="0" smtClean="0"/>
              <a:t>Don’t </a:t>
            </a:r>
          </a:p>
          <a:p>
            <a:r>
              <a:rPr lang="en-GB" sz="3200" dirty="0" smtClean="0"/>
              <a:t>Rely entirely on searching the library shelves</a:t>
            </a:r>
          </a:p>
          <a:p>
            <a:r>
              <a:rPr lang="en-GB" sz="3200" dirty="0" smtClean="0"/>
              <a:t>Start reading the older texts</a:t>
            </a:r>
          </a:p>
          <a:p>
            <a:r>
              <a:rPr lang="en-GB" sz="3200" dirty="0" smtClean="0"/>
              <a:t>Damage library texts by marking them</a:t>
            </a:r>
            <a:br>
              <a:rPr lang="en-GB" sz="3200" dirty="0" smtClean="0"/>
            </a:br>
            <a:endParaRPr lang="en-GB" sz="3200" dirty="0"/>
          </a:p>
        </p:txBody>
      </p:sp>
    </p:spTree>
    <p:extLst>
      <p:ext uri="{BB962C8B-B14F-4D97-AF65-F5344CB8AC3E}">
        <p14:creationId xmlns:p14="http://schemas.microsoft.com/office/powerpoint/2010/main" val="24577521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penguin_no_diving"/>
          <p:cNvPicPr>
            <a:picLocks noChangeAspect="1" noChangeArrowheads="1"/>
          </p:cNvPicPr>
          <p:nvPr/>
        </p:nvPicPr>
        <p:blipFill>
          <a:blip r:embed="rId3" cstate="print"/>
          <a:srcRect/>
          <a:stretch>
            <a:fillRect/>
          </a:stretch>
        </p:blipFill>
        <p:spPr>
          <a:xfrm>
            <a:off x="152400" y="1143000"/>
            <a:ext cx="4267200" cy="5209753"/>
          </a:xfrm>
          <a:prstGeom prst="rect">
            <a:avLst/>
          </a:prstGeom>
          <a:noFill/>
          <a:ln/>
        </p:spPr>
      </p:pic>
      <p:sp>
        <p:nvSpPr>
          <p:cNvPr id="3" name="Rectangle 2"/>
          <p:cNvSpPr/>
          <p:nvPr/>
        </p:nvSpPr>
        <p:spPr>
          <a:xfrm>
            <a:off x="1259632" y="188640"/>
            <a:ext cx="6388287" cy="523220"/>
          </a:xfrm>
          <a:prstGeom prst="rect">
            <a:avLst/>
          </a:prstGeom>
        </p:spPr>
        <p:txBody>
          <a:bodyPr wrap="none">
            <a:spAutoFit/>
          </a:bodyPr>
          <a:lstStyle/>
          <a:p>
            <a:r>
              <a:rPr lang="en-GB" sz="2800" b="1" dirty="0" smtClean="0">
                <a:solidFill>
                  <a:srgbClr val="6666FF"/>
                </a:solidFill>
              </a:rPr>
              <a:t>Look what happens when you don’t read!</a:t>
            </a:r>
            <a:endParaRPr lang="en-GB" sz="2800" dirty="0"/>
          </a:p>
        </p:txBody>
      </p:sp>
      <p:pic>
        <p:nvPicPr>
          <p:cNvPr id="4" name="Picture 7" descr="Polar-bear"/>
          <p:cNvPicPr>
            <a:picLocks noChangeAspect="1" noChangeArrowheads="1"/>
          </p:cNvPicPr>
          <p:nvPr/>
        </p:nvPicPr>
        <p:blipFill>
          <a:blip r:embed="rId4" cstate="print"/>
          <a:srcRect/>
          <a:stretch>
            <a:fillRect/>
          </a:stretch>
        </p:blipFill>
        <p:spPr bwMode="auto">
          <a:xfrm>
            <a:off x="4716016" y="1905000"/>
            <a:ext cx="4424464" cy="3438352"/>
          </a:xfrm>
          <a:prstGeom prst="rect">
            <a:avLst/>
          </a:prstGeom>
          <a:noFill/>
          <a:ln w="9525">
            <a:noFill/>
            <a:miter lim="800000"/>
            <a:headEnd/>
            <a:tailEnd/>
          </a:ln>
          <a:effectLst/>
        </p:spPr>
      </p:pic>
    </p:spTree>
    <p:extLst>
      <p:ext uri="{BB962C8B-B14F-4D97-AF65-F5344CB8AC3E}">
        <p14:creationId xmlns:p14="http://schemas.microsoft.com/office/powerpoint/2010/main" val="3813730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Wyse D (2012) </a:t>
            </a:r>
            <a:r>
              <a:rPr lang="en-GB" i="1" dirty="0" smtClean="0"/>
              <a:t>The Good Writing Guide for Education Students </a:t>
            </a:r>
            <a:r>
              <a:rPr lang="en-GB" dirty="0" smtClean="0"/>
              <a:t>3</a:t>
            </a:r>
            <a:r>
              <a:rPr lang="en-GB" baseline="30000" dirty="0" smtClean="0"/>
              <a:t>rd</a:t>
            </a:r>
            <a:r>
              <a:rPr lang="en-GB" dirty="0" smtClean="0"/>
              <a:t> </a:t>
            </a:r>
            <a:r>
              <a:rPr lang="en-GB" dirty="0" err="1" smtClean="0"/>
              <a:t>edn</a:t>
            </a:r>
            <a:r>
              <a:rPr lang="en-GB" dirty="0" smtClean="0"/>
              <a:t> London: Sage</a:t>
            </a:r>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416431864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685800" y="2130425"/>
            <a:ext cx="7486650" cy="1470025"/>
          </a:xfrm>
        </p:spPr>
        <p:txBody>
          <a:bodyPr/>
          <a:lstStyle/>
          <a:p>
            <a:pPr algn="ctr"/>
            <a:endParaRPr lang="en-GB" altLang="en-US" sz="4000" b="1" smtClean="0">
              <a:solidFill>
                <a:schemeClr val="tx1"/>
              </a:solidFill>
            </a:endParaRPr>
          </a:p>
        </p:txBody>
      </p:sp>
      <p:sp>
        <p:nvSpPr>
          <p:cNvPr id="3075" name="Subtitle 2"/>
          <p:cNvSpPr>
            <a:spLocks noGrp="1"/>
          </p:cNvSpPr>
          <p:nvPr>
            <p:ph type="subTitle" idx="1"/>
          </p:nvPr>
        </p:nvSpPr>
        <p:spPr>
          <a:xfrm>
            <a:off x="1371600" y="4076700"/>
            <a:ext cx="6400800" cy="1562100"/>
          </a:xfrm>
        </p:spPr>
        <p:txBody>
          <a:bodyPr/>
          <a:lstStyle/>
          <a:p>
            <a:endParaRPr lang="en-GB" altLang="en-US" sz="2000" b="1" smtClean="0">
              <a:solidFill>
                <a:schemeClr val="tx1"/>
              </a:solidFill>
            </a:endParaRPr>
          </a:p>
        </p:txBody>
      </p:sp>
      <p:pic>
        <p:nvPicPr>
          <p:cNvPr id="3076" name="Picture 3" descr="referencing-300x22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38" y="0"/>
            <a:ext cx="918527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071563" y="2786063"/>
            <a:ext cx="6715125" cy="2862322"/>
          </a:xfrm>
          <a:prstGeom prst="rect">
            <a:avLst/>
          </a:prstGeom>
          <a:solidFill>
            <a:srgbClr val="002060"/>
          </a:solidFill>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n-GB" sz="6000" dirty="0">
                <a:solidFill>
                  <a:schemeClr val="bg1"/>
                </a:solidFill>
              </a:rPr>
              <a:t>Harvard Style</a:t>
            </a:r>
          </a:p>
          <a:p>
            <a:pPr algn="ctr">
              <a:defRPr/>
            </a:pPr>
            <a:r>
              <a:rPr lang="en-GB" sz="6000" dirty="0">
                <a:solidFill>
                  <a:schemeClr val="bg1"/>
                </a:solidFill>
              </a:rPr>
              <a:t>Referencing </a:t>
            </a:r>
            <a:r>
              <a:rPr lang="en-GB" sz="6000" dirty="0" smtClean="0">
                <a:solidFill>
                  <a:schemeClr val="bg1"/>
                </a:solidFill>
              </a:rPr>
              <a:t>Guide</a:t>
            </a:r>
            <a:endParaRPr lang="en-GB" sz="6000" dirty="0">
              <a:solidFill>
                <a:schemeClr val="bg1"/>
              </a:solidFill>
            </a:endParaRPr>
          </a:p>
        </p:txBody>
      </p:sp>
    </p:spTree>
    <p:extLst>
      <p:ext uri="{BB962C8B-B14F-4D97-AF65-F5344CB8AC3E}">
        <p14:creationId xmlns:p14="http://schemas.microsoft.com/office/powerpoint/2010/main" val="21715100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altLang="en-US" dirty="0" smtClean="0">
                <a:solidFill>
                  <a:schemeClr val="tx1"/>
                </a:solidFill>
              </a:rPr>
              <a:t>Referencing or citing is a standard practice for acknowledging information sources in academic writing</a:t>
            </a:r>
          </a:p>
          <a:p>
            <a:r>
              <a:rPr lang="en-GB" altLang="en-US" dirty="0" smtClean="0">
                <a:solidFill>
                  <a:schemeClr val="tx1"/>
                </a:solidFill>
              </a:rPr>
              <a:t>Whenever you write an assignment that requires you to find and use information you are expected to reference all sources of information and ideas in your writing</a:t>
            </a:r>
          </a:p>
          <a:p>
            <a:pPr marL="0" indent="0">
              <a:buNone/>
            </a:pPr>
            <a:endParaRPr lang="en-GB" dirty="0"/>
          </a:p>
        </p:txBody>
      </p:sp>
      <p:sp>
        <p:nvSpPr>
          <p:cNvPr id="2" name="Title 1"/>
          <p:cNvSpPr>
            <a:spLocks noGrp="1"/>
          </p:cNvSpPr>
          <p:nvPr>
            <p:ph type="title"/>
          </p:nvPr>
        </p:nvSpPr>
        <p:spPr/>
        <p:txBody>
          <a:bodyPr/>
          <a:lstStyle/>
          <a:p>
            <a:r>
              <a:rPr lang="en-AU" altLang="en-US" dirty="0" smtClean="0"/>
              <a:t>What is referencing?</a:t>
            </a:r>
            <a:endParaRPr lang="en-GB" dirty="0"/>
          </a:p>
        </p:txBody>
      </p:sp>
    </p:spTree>
    <p:extLst>
      <p:ext uri="{BB962C8B-B14F-4D97-AF65-F5344CB8AC3E}">
        <p14:creationId xmlns:p14="http://schemas.microsoft.com/office/powerpoint/2010/main" val="36314688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defRPr/>
            </a:pPr>
            <a:r>
              <a:rPr lang="en-AU" dirty="0"/>
              <a:t>demonstrate your reading &amp; research</a:t>
            </a:r>
          </a:p>
          <a:p>
            <a:pPr>
              <a:defRPr/>
            </a:pPr>
            <a:endParaRPr lang="en-AU" dirty="0"/>
          </a:p>
          <a:p>
            <a:pPr>
              <a:defRPr/>
            </a:pPr>
            <a:r>
              <a:rPr lang="en-AU" dirty="0"/>
              <a:t>acknowledge the sources that have informed your work</a:t>
            </a:r>
          </a:p>
          <a:p>
            <a:pPr marL="0" indent="0">
              <a:buFontTx/>
              <a:buNone/>
              <a:defRPr/>
            </a:pPr>
            <a:endParaRPr lang="en-AU" dirty="0"/>
          </a:p>
          <a:p>
            <a:pPr>
              <a:defRPr/>
            </a:pPr>
            <a:r>
              <a:rPr lang="en-AU" dirty="0"/>
              <a:t>enable the reader to locate the information you have used </a:t>
            </a:r>
          </a:p>
          <a:p>
            <a:endParaRPr lang="en-GB" dirty="0"/>
          </a:p>
        </p:txBody>
      </p:sp>
      <p:sp>
        <p:nvSpPr>
          <p:cNvPr id="2" name="Title 1"/>
          <p:cNvSpPr>
            <a:spLocks noGrp="1"/>
          </p:cNvSpPr>
          <p:nvPr>
            <p:ph type="title"/>
          </p:nvPr>
        </p:nvSpPr>
        <p:spPr/>
        <p:txBody>
          <a:bodyPr/>
          <a:lstStyle/>
          <a:p>
            <a:r>
              <a:rPr lang="en-AU" altLang="en-US" dirty="0" smtClean="0"/>
              <a:t>Why reference?</a:t>
            </a:r>
            <a:endParaRPr lang="en-GB" dirty="0"/>
          </a:p>
        </p:txBody>
      </p:sp>
    </p:spTree>
    <p:extLst>
      <p:ext uri="{BB962C8B-B14F-4D97-AF65-F5344CB8AC3E}">
        <p14:creationId xmlns:p14="http://schemas.microsoft.com/office/powerpoint/2010/main" val="14339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When you ‘lift’ material directly from a source – from a book or the internet.</a:t>
            </a:r>
          </a:p>
          <a:p>
            <a:r>
              <a:rPr lang="en-GB" dirty="0" smtClean="0"/>
              <a:t>When you take an idea, theory, argument or viewpoint form a source that is not your own.</a:t>
            </a:r>
          </a:p>
          <a:p>
            <a:r>
              <a:rPr lang="en-GB" dirty="0" smtClean="0"/>
              <a:t>When you summarise or paraphrase someone else’s work.</a:t>
            </a:r>
          </a:p>
          <a:p>
            <a:endParaRPr lang="en-GB" dirty="0"/>
          </a:p>
        </p:txBody>
      </p:sp>
      <p:sp>
        <p:nvSpPr>
          <p:cNvPr id="2" name="Title 1"/>
          <p:cNvSpPr>
            <a:spLocks noGrp="1"/>
          </p:cNvSpPr>
          <p:nvPr>
            <p:ph type="title"/>
          </p:nvPr>
        </p:nvSpPr>
        <p:spPr/>
        <p:txBody>
          <a:bodyPr/>
          <a:lstStyle/>
          <a:p>
            <a:r>
              <a:rPr lang="en-GB" dirty="0" smtClean="0"/>
              <a:t>When to reference?</a:t>
            </a:r>
            <a:endParaRPr lang="en-GB" dirty="0"/>
          </a:p>
        </p:txBody>
      </p:sp>
    </p:spTree>
    <p:extLst>
      <p:ext uri="{BB962C8B-B14F-4D97-AF65-F5344CB8AC3E}">
        <p14:creationId xmlns:p14="http://schemas.microsoft.com/office/powerpoint/2010/main" val="40609952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You need to reference in 2 places:</a:t>
            </a:r>
          </a:p>
          <a:p>
            <a:pPr marL="0" indent="0">
              <a:buNone/>
            </a:pPr>
            <a:endParaRPr lang="en-GB" dirty="0" smtClean="0"/>
          </a:p>
          <a:p>
            <a:r>
              <a:rPr lang="en-GB" dirty="0" smtClean="0"/>
              <a:t>Brief details go in the main body of the assignment</a:t>
            </a:r>
          </a:p>
          <a:p>
            <a:r>
              <a:rPr lang="en-GB" dirty="0" smtClean="0"/>
              <a:t>Full details go at the end of the assignment in the reference list.</a:t>
            </a:r>
            <a:endParaRPr lang="en-GB" dirty="0"/>
          </a:p>
        </p:txBody>
      </p:sp>
      <p:sp>
        <p:nvSpPr>
          <p:cNvPr id="2" name="Title 1"/>
          <p:cNvSpPr>
            <a:spLocks noGrp="1"/>
          </p:cNvSpPr>
          <p:nvPr>
            <p:ph type="title"/>
          </p:nvPr>
        </p:nvSpPr>
        <p:spPr/>
        <p:txBody>
          <a:bodyPr/>
          <a:lstStyle/>
          <a:p>
            <a:r>
              <a:rPr lang="en-GB" dirty="0" smtClean="0"/>
              <a:t>How to reference </a:t>
            </a:r>
            <a:endParaRPr lang="en-GB" dirty="0"/>
          </a:p>
        </p:txBody>
      </p:sp>
    </p:spTree>
    <p:extLst>
      <p:ext uri="{BB962C8B-B14F-4D97-AF65-F5344CB8AC3E}">
        <p14:creationId xmlns:p14="http://schemas.microsoft.com/office/powerpoint/2010/main" val="4457591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Citing – this is the process of formal recognition within your text, of the resources from which you have gathered your information.</a:t>
            </a:r>
          </a:p>
          <a:p>
            <a:r>
              <a:rPr lang="en-GB" dirty="0" smtClean="0"/>
              <a:t>A citation – this is the passage or phrase quoted within your text which is supported with evidence of its source.</a:t>
            </a:r>
          </a:p>
          <a:p>
            <a:r>
              <a:rPr lang="en-GB" dirty="0" smtClean="0"/>
              <a:t>Reference – a detailed description of the item from which you have obtained the information</a:t>
            </a:r>
            <a:endParaRPr lang="en-GB" dirty="0"/>
          </a:p>
        </p:txBody>
      </p:sp>
      <p:sp>
        <p:nvSpPr>
          <p:cNvPr id="2" name="Title 1"/>
          <p:cNvSpPr>
            <a:spLocks noGrp="1"/>
          </p:cNvSpPr>
          <p:nvPr>
            <p:ph type="title"/>
          </p:nvPr>
        </p:nvSpPr>
        <p:spPr/>
        <p:txBody>
          <a:bodyPr/>
          <a:lstStyle/>
          <a:p>
            <a:r>
              <a:rPr lang="en-GB" dirty="0" smtClean="0"/>
              <a:t>Definitions</a:t>
            </a:r>
            <a:endParaRPr lang="en-GB" dirty="0"/>
          </a:p>
        </p:txBody>
      </p:sp>
    </p:spTree>
    <p:extLst>
      <p:ext uri="{BB962C8B-B14F-4D97-AF65-F5344CB8AC3E}">
        <p14:creationId xmlns:p14="http://schemas.microsoft.com/office/powerpoint/2010/main" val="304655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The practice of sourcing someone else’s work or ideas and passing them off as your own.</a:t>
            </a:r>
          </a:p>
          <a:p>
            <a:r>
              <a:rPr lang="en-GB" dirty="0" smtClean="0"/>
              <a:t>The process of reusing material found in any media.</a:t>
            </a:r>
          </a:p>
          <a:p>
            <a:r>
              <a:rPr lang="en-GB" dirty="0" smtClean="0"/>
              <a:t>Plagiarism is much more common since the advent of the World Wide Web.</a:t>
            </a:r>
            <a:endParaRPr lang="en-GB" dirty="0"/>
          </a:p>
        </p:txBody>
      </p:sp>
      <p:sp>
        <p:nvSpPr>
          <p:cNvPr id="2" name="Title 1"/>
          <p:cNvSpPr>
            <a:spLocks noGrp="1"/>
          </p:cNvSpPr>
          <p:nvPr>
            <p:ph type="title"/>
          </p:nvPr>
        </p:nvSpPr>
        <p:spPr/>
        <p:txBody>
          <a:bodyPr/>
          <a:lstStyle/>
          <a:p>
            <a:r>
              <a:rPr lang="en-GB" dirty="0" smtClean="0"/>
              <a:t>What is plagiarism?</a:t>
            </a:r>
            <a:endParaRPr lang="en-GB" dirty="0"/>
          </a:p>
        </p:txBody>
      </p:sp>
    </p:spTree>
    <p:extLst>
      <p:ext uri="{BB962C8B-B14F-4D97-AF65-F5344CB8AC3E}">
        <p14:creationId xmlns:p14="http://schemas.microsoft.com/office/powerpoint/2010/main" val="8849374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hlinkClick r:id="rId3"/>
              </a:rPr>
              <a:t>http://</a:t>
            </a:r>
            <a:r>
              <a:rPr lang="en-GB" dirty="0" smtClean="0">
                <a:hlinkClick r:id="rId3"/>
              </a:rPr>
              <a:t>www.youtube.com/watch?v=yDxN4c_CmpI</a:t>
            </a:r>
            <a:endParaRPr lang="en-GB" dirty="0" smtClean="0"/>
          </a:p>
          <a:p>
            <a:r>
              <a:rPr lang="en-GB" dirty="0">
                <a:hlinkClick r:id="rId4"/>
              </a:rPr>
              <a:t>https://</a:t>
            </a:r>
            <a:r>
              <a:rPr lang="en-GB" dirty="0" smtClean="0">
                <a:hlinkClick r:id="rId4"/>
              </a:rPr>
              <a:t>www.youtube.com/watch?v=YPhVIoCpPWs</a:t>
            </a:r>
            <a:endParaRPr lang="en-GB" dirty="0" smtClean="0"/>
          </a:p>
          <a:p>
            <a:endParaRPr lang="en-GB" dirty="0" smtClean="0"/>
          </a:p>
          <a:p>
            <a:r>
              <a:rPr lang="en-GB" altLang="en-US" sz="2800" dirty="0">
                <a:latin typeface="Calibri" pitchFamily="34" charset="0"/>
                <a:hlinkClick r:id="rId5"/>
              </a:rPr>
              <a:t>http://www.cbsnews.com/video/watch/?id=50133558n</a:t>
            </a:r>
            <a:endParaRPr lang="en-GB" altLang="en-US" sz="2800" dirty="0">
              <a:latin typeface="Calibri" pitchFamily="34" charset="0"/>
            </a:endParaRPr>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2246650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endParaRPr lang="en-GB" dirty="0"/>
          </a:p>
          <a:p>
            <a:r>
              <a:rPr lang="en-GB" dirty="0" smtClean="0"/>
              <a:t>Why do we need to reference?</a:t>
            </a:r>
          </a:p>
          <a:p>
            <a:pPr marL="109728" indent="0">
              <a:buNone/>
            </a:pPr>
            <a:endParaRPr lang="en-GB" dirty="0" smtClean="0"/>
          </a:p>
          <a:p>
            <a:r>
              <a:rPr lang="en-GB" dirty="0" smtClean="0"/>
              <a:t>What is plagiarism?</a:t>
            </a:r>
            <a:endParaRPr lang="en-GB" dirty="0"/>
          </a:p>
        </p:txBody>
      </p:sp>
      <p:sp>
        <p:nvSpPr>
          <p:cNvPr id="3" name="Title 2"/>
          <p:cNvSpPr>
            <a:spLocks noGrp="1"/>
          </p:cNvSpPr>
          <p:nvPr>
            <p:ph type="title"/>
          </p:nvPr>
        </p:nvSpPr>
        <p:spPr/>
        <p:txBody>
          <a:bodyPr/>
          <a:lstStyle/>
          <a:p>
            <a:r>
              <a:rPr lang="en-GB" dirty="0" smtClean="0"/>
              <a:t>Recap</a:t>
            </a:r>
            <a:endParaRPr lang="en-GB" dirty="0"/>
          </a:p>
        </p:txBody>
      </p:sp>
    </p:spTree>
    <p:extLst>
      <p:ext uri="{BB962C8B-B14F-4D97-AF65-F5344CB8AC3E}">
        <p14:creationId xmlns:p14="http://schemas.microsoft.com/office/powerpoint/2010/main" val="24678277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normAutofit/>
          </a:bodyPr>
          <a:lstStyle/>
          <a:p>
            <a:pPr eaLnBrk="1" hangingPunct="1"/>
            <a:r>
              <a:rPr lang="en-GB" sz="3200" dirty="0" smtClean="0"/>
              <a:t>Types Of Plagiarism that we are concerned with</a:t>
            </a:r>
          </a:p>
        </p:txBody>
      </p:sp>
      <p:sp>
        <p:nvSpPr>
          <p:cNvPr id="4099" name="Content Placeholder 2"/>
          <p:cNvSpPr>
            <a:spLocks noGrp="1"/>
          </p:cNvSpPr>
          <p:nvPr>
            <p:ph sz="quarter" idx="1"/>
          </p:nvPr>
        </p:nvSpPr>
        <p:spPr/>
        <p:txBody>
          <a:bodyPr>
            <a:normAutofit/>
          </a:bodyPr>
          <a:lstStyle/>
          <a:p>
            <a:pPr eaLnBrk="1" hangingPunct="1"/>
            <a:endParaRPr lang="en-GB" sz="3200" smtClean="0"/>
          </a:p>
          <a:p>
            <a:pPr eaLnBrk="1" hangingPunct="1"/>
            <a:r>
              <a:rPr lang="en-GB" sz="3200" smtClean="0"/>
              <a:t>Intentional </a:t>
            </a:r>
            <a:r>
              <a:rPr lang="en-GB" sz="3200" dirty="0" smtClean="0"/>
              <a:t>Plagiarism</a:t>
            </a:r>
          </a:p>
          <a:p>
            <a:pPr eaLnBrk="1" hangingPunct="1"/>
            <a:endParaRPr lang="en-GB" sz="3200" dirty="0" smtClean="0"/>
          </a:p>
          <a:p>
            <a:pPr eaLnBrk="1" hangingPunct="1"/>
            <a:r>
              <a:rPr lang="en-GB" sz="3200" dirty="0" smtClean="0"/>
              <a:t>Unintentional Plagiarism</a:t>
            </a:r>
          </a:p>
          <a:p>
            <a:pPr eaLnBrk="1" hangingPunct="1"/>
            <a:endParaRPr lang="en-GB" sz="3200" dirty="0" smtClean="0"/>
          </a:p>
          <a:p>
            <a:pPr eaLnBrk="1" hangingPunct="1"/>
            <a:r>
              <a:rPr lang="en-GB" sz="3200" dirty="0" smtClean="0"/>
              <a:t>Collusion</a:t>
            </a:r>
          </a:p>
        </p:txBody>
      </p:sp>
    </p:spTree>
    <p:extLst>
      <p:ext uri="{BB962C8B-B14F-4D97-AF65-F5344CB8AC3E}">
        <p14:creationId xmlns:p14="http://schemas.microsoft.com/office/powerpoint/2010/main" val="17354015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Write all your notes in your own words.</a:t>
            </a:r>
          </a:p>
          <a:p>
            <a:r>
              <a:rPr lang="en-GB" dirty="0" smtClean="0"/>
              <a:t>Note down EXACTLY where you read the information.</a:t>
            </a:r>
          </a:p>
          <a:p>
            <a:r>
              <a:rPr lang="en-GB" dirty="0" smtClean="0"/>
              <a:t>In your assignment, cite the sources of ideas and information. Do this even when you are using a quotation. Make it clear when you are using a direct quotation.</a:t>
            </a:r>
          </a:p>
          <a:p>
            <a:r>
              <a:rPr lang="en-GB" dirty="0" smtClean="0"/>
              <a:t>At the end of your work, write a full list of references.</a:t>
            </a:r>
          </a:p>
          <a:p>
            <a:pPr marL="109728" indent="0">
              <a:buNone/>
            </a:pPr>
            <a:r>
              <a:rPr lang="en-GB" dirty="0" smtClean="0"/>
              <a:t>					Cottrell </a:t>
            </a:r>
            <a:r>
              <a:rPr lang="en-GB" dirty="0"/>
              <a:t>(2013) p177</a:t>
            </a:r>
          </a:p>
        </p:txBody>
      </p:sp>
      <p:sp>
        <p:nvSpPr>
          <p:cNvPr id="3" name="Title 2"/>
          <p:cNvSpPr>
            <a:spLocks noGrp="1"/>
          </p:cNvSpPr>
          <p:nvPr>
            <p:ph type="title"/>
          </p:nvPr>
        </p:nvSpPr>
        <p:spPr/>
        <p:txBody>
          <a:bodyPr/>
          <a:lstStyle/>
          <a:p>
            <a:r>
              <a:rPr lang="en-GB" dirty="0" smtClean="0"/>
              <a:t>How to avoid plagiarism</a:t>
            </a:r>
            <a:endParaRPr lang="en-GB" dirty="0"/>
          </a:p>
        </p:txBody>
      </p:sp>
    </p:spTree>
    <p:extLst>
      <p:ext uri="{BB962C8B-B14F-4D97-AF65-F5344CB8AC3E}">
        <p14:creationId xmlns:p14="http://schemas.microsoft.com/office/powerpoint/2010/main" val="29495471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Put your pen or keyboard out of reach.</a:t>
            </a:r>
          </a:p>
          <a:p>
            <a:r>
              <a:rPr lang="en-GB" dirty="0" smtClean="0"/>
              <a:t>Read a passage without taking any notes</a:t>
            </a:r>
          </a:p>
          <a:p>
            <a:r>
              <a:rPr lang="en-GB" dirty="0" smtClean="0"/>
              <a:t>Stop reading and cover up the page.</a:t>
            </a:r>
          </a:p>
          <a:p>
            <a:r>
              <a:rPr lang="en-GB" dirty="0" smtClean="0"/>
              <a:t>Sum up what you have read orally and then note it down in your own words.</a:t>
            </a:r>
          </a:p>
          <a:p>
            <a:r>
              <a:rPr lang="en-GB" dirty="0" smtClean="0"/>
              <a:t>If you want to copy material to use as a quotation, write it in a different colour so that you can find it easily. The colour will also show you how much you copy. MAKE SURE YOU RECORD THE EXACT REFERENCE IN FULL.</a:t>
            </a:r>
          </a:p>
          <a:p>
            <a:endParaRPr lang="en-GB" dirty="0"/>
          </a:p>
        </p:txBody>
      </p:sp>
      <p:sp>
        <p:nvSpPr>
          <p:cNvPr id="3" name="Title 2"/>
          <p:cNvSpPr>
            <a:spLocks noGrp="1"/>
          </p:cNvSpPr>
          <p:nvPr>
            <p:ph type="title"/>
          </p:nvPr>
        </p:nvSpPr>
        <p:spPr/>
        <p:txBody>
          <a:bodyPr>
            <a:normAutofit fontScale="90000"/>
          </a:bodyPr>
          <a:lstStyle/>
          <a:p>
            <a:r>
              <a:rPr lang="en-GB" dirty="0" smtClean="0"/>
              <a:t>Avoid accidental plagiarism Cottrell (2013) p177</a:t>
            </a:r>
            <a:endParaRPr lang="en-GB" dirty="0"/>
          </a:p>
        </p:txBody>
      </p:sp>
    </p:spTree>
    <p:extLst>
      <p:ext uri="{BB962C8B-B14F-4D97-AF65-F5344CB8AC3E}">
        <p14:creationId xmlns:p14="http://schemas.microsoft.com/office/powerpoint/2010/main" val="21490146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fontAlgn="auto">
              <a:spcAft>
                <a:spcPts val="0"/>
              </a:spcAft>
              <a:buFont typeface="Arial" pitchFamily="34" charset="0"/>
              <a:buChar char="•"/>
              <a:defRPr/>
            </a:pPr>
            <a:r>
              <a:rPr lang="en-GB" dirty="0">
                <a:solidFill>
                  <a:srgbClr val="FF0000"/>
                </a:solidFill>
              </a:rPr>
              <a:t>Use the School of Social Justice &amp; Inclusion Reference Guide which you will find on Moodle.</a:t>
            </a:r>
          </a:p>
          <a:p>
            <a:pPr fontAlgn="auto">
              <a:spcAft>
                <a:spcPts val="0"/>
              </a:spcAft>
              <a:buFont typeface="Arial" pitchFamily="34" charset="0"/>
              <a:buChar char="•"/>
              <a:defRPr/>
            </a:pPr>
            <a:r>
              <a:rPr lang="en-GB" dirty="0">
                <a:solidFill>
                  <a:srgbClr val="FF0000"/>
                </a:solidFill>
              </a:rPr>
              <a:t>Always show where you have taken the ideas from.</a:t>
            </a:r>
          </a:p>
          <a:p>
            <a:pPr fontAlgn="auto">
              <a:spcAft>
                <a:spcPts val="0"/>
              </a:spcAft>
              <a:buFont typeface="Arial" pitchFamily="34" charset="0"/>
              <a:buChar char="•"/>
              <a:defRPr/>
            </a:pPr>
            <a:r>
              <a:rPr lang="en-GB" dirty="0">
                <a:solidFill>
                  <a:srgbClr val="FF0000"/>
                </a:solidFill>
              </a:rPr>
              <a:t>When using direct quotations always put in the </a:t>
            </a:r>
            <a:r>
              <a:rPr lang="en-GB" dirty="0" smtClean="0">
                <a:solidFill>
                  <a:srgbClr val="FF0000"/>
                </a:solidFill>
              </a:rPr>
              <a:t>quotation </a:t>
            </a:r>
            <a:r>
              <a:rPr lang="en-GB" dirty="0">
                <a:solidFill>
                  <a:srgbClr val="FF0000"/>
                </a:solidFill>
              </a:rPr>
              <a:t>marks.</a:t>
            </a:r>
          </a:p>
          <a:p>
            <a:pPr fontAlgn="auto">
              <a:spcAft>
                <a:spcPts val="0"/>
              </a:spcAft>
              <a:buFont typeface="Arial" pitchFamily="34" charset="0"/>
              <a:buChar char="•"/>
              <a:defRPr/>
            </a:pPr>
            <a:r>
              <a:rPr lang="en-GB" dirty="0">
                <a:solidFill>
                  <a:srgbClr val="FF0000"/>
                </a:solidFill>
              </a:rPr>
              <a:t>Avoid over long or too many quotations – a good piece of writing shows paraphrasing of the ideas  -still needs to be referenced!</a:t>
            </a:r>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13390125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Integral references (Ridley 2012)</a:t>
            </a:r>
            <a:endParaRPr lang="en-GB" dirty="0"/>
          </a:p>
        </p:txBody>
      </p:sp>
      <p:sp>
        <p:nvSpPr>
          <p:cNvPr id="3" name="Content Placeholder 2"/>
          <p:cNvSpPr>
            <a:spLocks noGrp="1"/>
          </p:cNvSpPr>
          <p:nvPr>
            <p:ph idx="1"/>
          </p:nvPr>
        </p:nvSpPr>
        <p:spPr/>
        <p:txBody>
          <a:bodyPr/>
          <a:lstStyle/>
          <a:p>
            <a:r>
              <a:rPr lang="en-GB" dirty="0" smtClean="0"/>
              <a:t>A citation where the author’s name has a grammatical function in the sentence in which you include it.</a:t>
            </a:r>
          </a:p>
          <a:p>
            <a:pPr marL="0" indent="0">
              <a:buNone/>
            </a:pPr>
            <a:r>
              <a:rPr lang="en-GB" dirty="0" err="1" smtClean="0"/>
              <a:t>Eg</a:t>
            </a:r>
            <a:r>
              <a:rPr lang="en-GB" dirty="0" smtClean="0"/>
              <a:t> </a:t>
            </a:r>
            <a:r>
              <a:rPr lang="en-GB" dirty="0" err="1" smtClean="0"/>
              <a:t>Lipman</a:t>
            </a:r>
            <a:r>
              <a:rPr lang="en-GB" dirty="0" smtClean="0"/>
              <a:t> (2000) describes philosophy for children as a community of enquiry.</a:t>
            </a:r>
          </a:p>
          <a:p>
            <a:pPr marL="0" indent="0">
              <a:buNone/>
            </a:pPr>
            <a:r>
              <a:rPr lang="en-GB" dirty="0" smtClean="0"/>
              <a:t>According to….</a:t>
            </a:r>
          </a:p>
          <a:p>
            <a:pPr marL="0" indent="0">
              <a:buNone/>
            </a:pPr>
            <a:r>
              <a:rPr lang="en-GB" dirty="0" err="1" smtClean="0"/>
              <a:t>Lipman</a:t>
            </a:r>
            <a:r>
              <a:rPr lang="en-GB" dirty="0" smtClean="0"/>
              <a:t> (2000) agrees/argues/believes that…..</a:t>
            </a:r>
            <a:endParaRPr lang="en-GB" dirty="0"/>
          </a:p>
        </p:txBody>
      </p:sp>
    </p:spTree>
    <p:extLst>
      <p:ext uri="{BB962C8B-B14F-4D97-AF65-F5344CB8AC3E}">
        <p14:creationId xmlns:p14="http://schemas.microsoft.com/office/powerpoint/2010/main" val="27377753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Non-integral references (Ridley 2012)</a:t>
            </a:r>
            <a:endParaRPr lang="en-GB" dirty="0"/>
          </a:p>
        </p:txBody>
      </p:sp>
      <p:sp>
        <p:nvSpPr>
          <p:cNvPr id="3" name="Content Placeholder 2"/>
          <p:cNvSpPr>
            <a:spLocks noGrp="1"/>
          </p:cNvSpPr>
          <p:nvPr>
            <p:ph idx="1"/>
          </p:nvPr>
        </p:nvSpPr>
        <p:spPr/>
        <p:txBody>
          <a:bodyPr>
            <a:normAutofit/>
          </a:bodyPr>
          <a:lstStyle/>
          <a:p>
            <a:r>
              <a:rPr lang="en-GB" dirty="0" smtClean="0"/>
              <a:t>In this case the authors name appears in brackets outside the structure of the sentence and has no grammatical function. </a:t>
            </a:r>
          </a:p>
          <a:p>
            <a:pPr marL="0" indent="0">
              <a:buNone/>
            </a:pPr>
            <a:r>
              <a:rPr lang="en-GB" dirty="0" err="1" smtClean="0"/>
              <a:t>Eg</a:t>
            </a:r>
            <a:r>
              <a:rPr lang="en-GB" dirty="0" smtClean="0"/>
              <a:t> Philosophy for children can be seen as a community of enquiry (</a:t>
            </a:r>
            <a:r>
              <a:rPr lang="en-GB" dirty="0" err="1" smtClean="0"/>
              <a:t>Lipman</a:t>
            </a:r>
            <a:r>
              <a:rPr lang="en-GB" dirty="0" smtClean="0"/>
              <a:t>, 2000).</a:t>
            </a:r>
          </a:p>
          <a:p>
            <a:pPr marL="0" indent="0">
              <a:buNone/>
            </a:pPr>
            <a:endParaRPr lang="en-GB" dirty="0"/>
          </a:p>
          <a:p>
            <a:pPr marL="0" indent="0">
              <a:buNone/>
            </a:pPr>
            <a:r>
              <a:rPr lang="en-GB" dirty="0" smtClean="0"/>
              <a:t>Can create confusion sometimes since it is sometimes not clear how much of the preceding text should be attributed to the author being cited.</a:t>
            </a:r>
            <a:endParaRPr lang="en-GB" dirty="0"/>
          </a:p>
        </p:txBody>
      </p:sp>
    </p:spTree>
    <p:extLst>
      <p:ext uri="{BB962C8B-B14F-4D97-AF65-F5344CB8AC3E}">
        <p14:creationId xmlns:p14="http://schemas.microsoft.com/office/powerpoint/2010/main" val="27534632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Cottrell (2003) suggests that success at Higher Education is about more than being clever. </a:t>
            </a:r>
          </a:p>
          <a:p>
            <a:r>
              <a:rPr lang="en-GB" dirty="0"/>
              <a:t>Success at Higher Education is about more than being </a:t>
            </a:r>
            <a:r>
              <a:rPr lang="en-GB" dirty="0" smtClean="0"/>
              <a:t>clever (Cottrell 2003).</a:t>
            </a:r>
          </a:p>
          <a:p>
            <a:r>
              <a:rPr lang="en-GB" dirty="0" smtClean="0"/>
              <a:t>Davies</a:t>
            </a:r>
            <a:r>
              <a:rPr lang="en-GB" dirty="0"/>
              <a:t>, Williams &amp;</a:t>
            </a:r>
            <a:r>
              <a:rPr lang="en-GB" dirty="0" smtClean="0"/>
              <a:t> </a:t>
            </a:r>
            <a:r>
              <a:rPr lang="en-GB" dirty="0"/>
              <a:t>Evans (2008) in their recent research paper found that…….. </a:t>
            </a:r>
          </a:p>
          <a:p>
            <a:endParaRPr lang="en-GB" dirty="0"/>
          </a:p>
        </p:txBody>
      </p:sp>
      <p:sp>
        <p:nvSpPr>
          <p:cNvPr id="2" name="Title 1"/>
          <p:cNvSpPr>
            <a:spLocks noGrp="1"/>
          </p:cNvSpPr>
          <p:nvPr>
            <p:ph type="title"/>
          </p:nvPr>
        </p:nvSpPr>
        <p:spPr/>
        <p:txBody>
          <a:bodyPr/>
          <a:lstStyle/>
          <a:p>
            <a:r>
              <a:rPr lang="en-GB" dirty="0" smtClean="0"/>
              <a:t>When paraphrasing…</a:t>
            </a:r>
            <a:endParaRPr lang="en-GB" dirty="0"/>
          </a:p>
        </p:txBody>
      </p:sp>
    </p:spTree>
    <p:extLst>
      <p:ext uri="{BB962C8B-B14F-4D97-AF65-F5344CB8AC3E}">
        <p14:creationId xmlns:p14="http://schemas.microsoft.com/office/powerpoint/2010/main" val="23996171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smtClean="0"/>
          </a:p>
          <a:p>
            <a:r>
              <a:rPr lang="en-GB" dirty="0" smtClean="0"/>
              <a:t>Davies </a:t>
            </a:r>
            <a:r>
              <a:rPr lang="en-GB" i="1" dirty="0"/>
              <a:t>et al,</a:t>
            </a:r>
            <a:r>
              <a:rPr lang="en-GB" dirty="0"/>
              <a:t> (2010) found that the </a:t>
            </a:r>
            <a:r>
              <a:rPr lang="en-GB" dirty="0" smtClean="0"/>
              <a:t>……</a:t>
            </a:r>
          </a:p>
          <a:p>
            <a:endParaRPr lang="en-GB" dirty="0"/>
          </a:p>
          <a:p>
            <a:r>
              <a:rPr lang="en-GB" dirty="0"/>
              <a:t>Recent research has found that …… (</a:t>
            </a:r>
            <a:r>
              <a:rPr lang="en-GB" dirty="0" smtClean="0"/>
              <a:t>Davies </a:t>
            </a:r>
            <a:r>
              <a:rPr lang="en-GB" i="1" dirty="0"/>
              <a:t>et al,</a:t>
            </a:r>
            <a:r>
              <a:rPr lang="en-GB" dirty="0"/>
              <a:t> 2010)</a:t>
            </a:r>
          </a:p>
          <a:p>
            <a:pPr marL="68580" indent="0">
              <a:buNone/>
            </a:pPr>
            <a:endParaRPr lang="en-GB" dirty="0"/>
          </a:p>
        </p:txBody>
      </p:sp>
      <p:sp>
        <p:nvSpPr>
          <p:cNvPr id="2" name="Title 1"/>
          <p:cNvSpPr>
            <a:spLocks noGrp="1"/>
          </p:cNvSpPr>
          <p:nvPr>
            <p:ph type="title"/>
          </p:nvPr>
        </p:nvSpPr>
        <p:spPr/>
        <p:txBody>
          <a:bodyPr/>
          <a:lstStyle/>
          <a:p>
            <a:r>
              <a:rPr lang="en-GB" dirty="0" smtClean="0"/>
              <a:t>Three or more authors…</a:t>
            </a:r>
            <a:endParaRPr lang="en-GB" dirty="0"/>
          </a:p>
        </p:txBody>
      </p:sp>
    </p:spTree>
    <p:extLst>
      <p:ext uri="{BB962C8B-B14F-4D97-AF65-F5344CB8AC3E}">
        <p14:creationId xmlns:p14="http://schemas.microsoft.com/office/powerpoint/2010/main" val="11061962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general rule here is:</a:t>
            </a:r>
          </a:p>
          <a:p>
            <a:r>
              <a:rPr lang="en-GB" dirty="0" smtClean="0"/>
              <a:t>you </a:t>
            </a:r>
            <a:r>
              <a:rPr lang="en-GB" dirty="0"/>
              <a:t>must always use page numbers when referring to direct </a:t>
            </a:r>
            <a:r>
              <a:rPr lang="en-GB" dirty="0" smtClean="0"/>
              <a:t>quotes.</a:t>
            </a:r>
            <a:endParaRPr lang="en-GB" dirty="0"/>
          </a:p>
          <a:p>
            <a:r>
              <a:rPr lang="en-GB" dirty="0"/>
              <a:t> </a:t>
            </a:r>
            <a:r>
              <a:rPr lang="en-GB" dirty="0" smtClean="0"/>
              <a:t>if </a:t>
            </a:r>
            <a:r>
              <a:rPr lang="en-GB" dirty="0"/>
              <a:t>you paraphrase a specific idea or issue which is found on a page or section of a book or article then this can also be given a page number(s).</a:t>
            </a:r>
          </a:p>
          <a:p>
            <a:endParaRPr lang="en-GB" dirty="0"/>
          </a:p>
        </p:txBody>
      </p:sp>
      <p:sp>
        <p:nvSpPr>
          <p:cNvPr id="2" name="Title 1"/>
          <p:cNvSpPr>
            <a:spLocks noGrp="1"/>
          </p:cNvSpPr>
          <p:nvPr>
            <p:ph type="title"/>
          </p:nvPr>
        </p:nvSpPr>
        <p:spPr/>
        <p:txBody>
          <a:bodyPr/>
          <a:lstStyle/>
          <a:p>
            <a:r>
              <a:rPr lang="en-GB" dirty="0" smtClean="0"/>
              <a:t>Using page numbers…</a:t>
            </a:r>
            <a:endParaRPr lang="en-GB" dirty="0"/>
          </a:p>
        </p:txBody>
      </p:sp>
    </p:spTree>
    <p:extLst>
      <p:ext uri="{BB962C8B-B14F-4D97-AF65-F5344CB8AC3E}">
        <p14:creationId xmlns:p14="http://schemas.microsoft.com/office/powerpoint/2010/main" val="30863334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Cottrell (2003, p. 46) stated that </a:t>
            </a:r>
            <a:r>
              <a:rPr lang="en-GB" dirty="0" smtClean="0"/>
              <a:t>‘a </a:t>
            </a:r>
            <a:r>
              <a:rPr lang="en-GB" dirty="0"/>
              <a:t>skill is a learned activity—something you can develop through practice and </a:t>
            </a:r>
            <a:r>
              <a:rPr lang="en-GB" dirty="0" smtClean="0"/>
              <a:t>reflection’ </a:t>
            </a:r>
            <a:endParaRPr lang="en-GB" dirty="0"/>
          </a:p>
          <a:p>
            <a:endParaRPr lang="en-GB" dirty="0" smtClean="0"/>
          </a:p>
          <a:p>
            <a:r>
              <a:rPr lang="en-GB" dirty="0" smtClean="0"/>
              <a:t>‘A </a:t>
            </a:r>
            <a:r>
              <a:rPr lang="en-GB" dirty="0"/>
              <a:t>skill is a learned activity—something you can develop through practice and </a:t>
            </a:r>
            <a:r>
              <a:rPr lang="en-GB" dirty="0" smtClean="0"/>
              <a:t>reflection’ </a:t>
            </a:r>
            <a:r>
              <a:rPr lang="en-GB" dirty="0"/>
              <a:t>(Cottrell, 2003, p. 25).</a:t>
            </a:r>
          </a:p>
          <a:p>
            <a:endParaRPr lang="en-GB" dirty="0"/>
          </a:p>
        </p:txBody>
      </p:sp>
      <p:sp>
        <p:nvSpPr>
          <p:cNvPr id="2" name="Title 1"/>
          <p:cNvSpPr>
            <a:spLocks noGrp="1"/>
          </p:cNvSpPr>
          <p:nvPr>
            <p:ph type="title"/>
          </p:nvPr>
        </p:nvSpPr>
        <p:spPr/>
        <p:txBody>
          <a:bodyPr/>
          <a:lstStyle/>
          <a:p>
            <a:r>
              <a:rPr lang="en-GB" dirty="0"/>
              <a:t>Using page numbers…</a:t>
            </a:r>
          </a:p>
        </p:txBody>
      </p:sp>
    </p:spTree>
    <p:extLst>
      <p:ext uri="{BB962C8B-B14F-4D97-AF65-F5344CB8AC3E}">
        <p14:creationId xmlns:p14="http://schemas.microsoft.com/office/powerpoint/2010/main" val="9758320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pPr marL="68580" indent="0">
              <a:buNone/>
            </a:pPr>
            <a:r>
              <a:rPr lang="en-GB" dirty="0"/>
              <a:t>It does not appear to be case that all young people are rebellious as is often portrayed in the media.  </a:t>
            </a:r>
            <a:endParaRPr lang="en-GB" dirty="0" smtClean="0"/>
          </a:p>
          <a:p>
            <a:pPr marL="68580" indent="0">
              <a:buNone/>
            </a:pPr>
            <a:r>
              <a:rPr lang="en-GB" dirty="0" smtClean="0"/>
              <a:t>As </a:t>
            </a:r>
            <a:r>
              <a:rPr lang="en-GB" dirty="0"/>
              <a:t>Miles (</a:t>
            </a:r>
            <a:r>
              <a:rPr lang="en-GB" dirty="0" smtClean="0"/>
              <a:t>2000 p1) </a:t>
            </a:r>
            <a:r>
              <a:rPr lang="en-GB" dirty="0"/>
              <a:t>states:</a:t>
            </a:r>
          </a:p>
          <a:p>
            <a:pPr marL="396000" indent="0">
              <a:buNone/>
            </a:pPr>
            <a:endParaRPr lang="en-GB" dirty="0"/>
          </a:p>
          <a:p>
            <a:pPr marL="396000" indent="0" algn="just">
              <a:buNone/>
            </a:pPr>
            <a:r>
              <a:rPr lang="en-GB" sz="1900" dirty="0" smtClean="0"/>
              <a:t>Young </a:t>
            </a:r>
            <a:r>
              <a:rPr lang="en-GB" sz="1900" dirty="0"/>
              <a:t>people are not always rebellious and </a:t>
            </a:r>
            <a:r>
              <a:rPr lang="en-GB" sz="1900" dirty="0" smtClean="0"/>
              <a:t> are </a:t>
            </a:r>
          </a:p>
          <a:p>
            <a:pPr marL="396000" indent="0" algn="just">
              <a:buNone/>
            </a:pPr>
            <a:r>
              <a:rPr lang="en-GB" sz="1900" dirty="0" smtClean="0"/>
              <a:t>not </a:t>
            </a:r>
            <a:r>
              <a:rPr lang="en-GB" sz="1900" dirty="0"/>
              <a:t>simply on a mission to undermine society or </a:t>
            </a:r>
            <a:endParaRPr lang="en-GB" sz="1900" dirty="0" smtClean="0"/>
          </a:p>
          <a:p>
            <a:pPr marL="396000" indent="0" algn="just">
              <a:buNone/>
            </a:pPr>
            <a:r>
              <a:rPr lang="en-GB" sz="1900" dirty="0" smtClean="0"/>
              <a:t>that </a:t>
            </a:r>
            <a:r>
              <a:rPr lang="en-GB" sz="1900" dirty="0"/>
              <a:t>society as it appears to be represented to </a:t>
            </a:r>
            <a:r>
              <a:rPr lang="en-GB" sz="1900" dirty="0" smtClean="0"/>
              <a:t>them </a:t>
            </a:r>
          </a:p>
          <a:p>
            <a:pPr marL="396000" indent="0" algn="just">
              <a:buNone/>
            </a:pPr>
            <a:r>
              <a:rPr lang="en-GB" sz="1900" dirty="0" smtClean="0"/>
              <a:t>by </a:t>
            </a:r>
            <a:r>
              <a:rPr lang="en-GB" sz="1900" dirty="0"/>
              <a:t>their parents. Nor is it possible or even desirable </a:t>
            </a:r>
            <a:r>
              <a:rPr lang="en-GB" sz="1900" dirty="0" smtClean="0"/>
              <a:t>to</a:t>
            </a:r>
          </a:p>
          <a:p>
            <a:pPr marL="396000" indent="0" algn="just">
              <a:buNone/>
            </a:pPr>
            <a:r>
              <a:rPr lang="en-GB" sz="1900" dirty="0" smtClean="0"/>
              <a:t> </a:t>
            </a:r>
            <a:r>
              <a:rPr lang="en-GB" sz="1900" dirty="0"/>
              <a:t>generalise about what it is that constitutes youth, </a:t>
            </a:r>
            <a:r>
              <a:rPr lang="en-GB" sz="1900" dirty="0" smtClean="0"/>
              <a:t>because</a:t>
            </a:r>
          </a:p>
          <a:p>
            <a:pPr marL="396000" indent="0" algn="just">
              <a:buNone/>
            </a:pPr>
            <a:r>
              <a:rPr lang="en-GB" sz="1900" dirty="0" smtClean="0"/>
              <a:t> </a:t>
            </a:r>
            <a:r>
              <a:rPr lang="en-GB" sz="1900" dirty="0"/>
              <a:t>youth is far more complicated than a single </a:t>
            </a:r>
            <a:r>
              <a:rPr lang="en-GB" sz="1900" dirty="0" smtClean="0"/>
              <a:t>word</a:t>
            </a:r>
          </a:p>
          <a:p>
            <a:pPr marL="396000" indent="0" algn="just">
              <a:buNone/>
            </a:pPr>
            <a:r>
              <a:rPr lang="en-GB" sz="1900" dirty="0" smtClean="0"/>
              <a:t> </a:t>
            </a:r>
            <a:r>
              <a:rPr lang="en-GB" sz="1900" dirty="0"/>
              <a:t>inevitable implies </a:t>
            </a:r>
            <a:r>
              <a:rPr lang="en-GB" sz="1900" b="1" dirty="0"/>
              <a:t> </a:t>
            </a:r>
            <a:endParaRPr lang="en-GB" sz="1900" b="1" dirty="0" smtClean="0"/>
          </a:p>
          <a:p>
            <a:r>
              <a:rPr lang="en-GB" sz="1900" b="1" dirty="0" smtClean="0"/>
              <a:t>Avoid too many long quotations</a:t>
            </a:r>
            <a:endParaRPr lang="en-GB" sz="1900" dirty="0"/>
          </a:p>
          <a:p>
            <a:endParaRPr lang="en-GB" dirty="0"/>
          </a:p>
        </p:txBody>
      </p:sp>
      <p:sp>
        <p:nvSpPr>
          <p:cNvPr id="2" name="Title 1"/>
          <p:cNvSpPr>
            <a:spLocks noGrp="1"/>
          </p:cNvSpPr>
          <p:nvPr>
            <p:ph type="title"/>
          </p:nvPr>
        </p:nvSpPr>
        <p:spPr/>
        <p:txBody>
          <a:bodyPr/>
          <a:lstStyle/>
          <a:p>
            <a:r>
              <a:rPr lang="en-GB" dirty="0" smtClean="0"/>
              <a:t>More than about 25 words…</a:t>
            </a:r>
            <a:endParaRPr lang="en-GB" dirty="0"/>
          </a:p>
        </p:txBody>
      </p:sp>
    </p:spTree>
    <p:extLst>
      <p:ext uri="{BB962C8B-B14F-4D97-AF65-F5344CB8AC3E}">
        <p14:creationId xmlns:p14="http://schemas.microsoft.com/office/powerpoint/2010/main" val="36608104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In text </a:t>
            </a:r>
            <a:r>
              <a:rPr lang="en-GB" dirty="0" smtClean="0"/>
              <a:t>citations are </a:t>
            </a:r>
            <a:r>
              <a:rPr lang="en-GB" dirty="0"/>
              <a:t>of no value without a reference list </a:t>
            </a:r>
            <a:r>
              <a:rPr lang="en-GB" dirty="0" smtClean="0"/>
              <a:t>at </a:t>
            </a:r>
            <a:r>
              <a:rPr lang="en-GB" dirty="0"/>
              <a:t>the end of your assignment, providing a full set of details about each source you have cited in your assignment.</a:t>
            </a:r>
          </a:p>
          <a:p>
            <a:endParaRPr lang="en-GB" dirty="0"/>
          </a:p>
          <a:p>
            <a:r>
              <a:rPr lang="en-GB" dirty="0"/>
              <a:t>A Reference List is a list of the information you have used in your essay and every author cited must correspond exactly to the list of sources in your list at the end of your assignment.</a:t>
            </a:r>
          </a:p>
          <a:p>
            <a:pPr marL="68580" indent="0">
              <a:buNone/>
            </a:pPr>
            <a:endParaRPr lang="en-GB" dirty="0"/>
          </a:p>
          <a:p>
            <a:endParaRPr lang="en-GB" dirty="0"/>
          </a:p>
        </p:txBody>
      </p:sp>
      <p:sp>
        <p:nvSpPr>
          <p:cNvPr id="2" name="Title 1"/>
          <p:cNvSpPr>
            <a:spLocks noGrp="1"/>
          </p:cNvSpPr>
          <p:nvPr>
            <p:ph type="title"/>
          </p:nvPr>
        </p:nvSpPr>
        <p:spPr/>
        <p:txBody>
          <a:bodyPr/>
          <a:lstStyle/>
          <a:p>
            <a:r>
              <a:rPr lang="en-GB" dirty="0" smtClean="0"/>
              <a:t>Reference List</a:t>
            </a:r>
            <a:endParaRPr lang="en-GB" dirty="0"/>
          </a:p>
        </p:txBody>
      </p:sp>
    </p:spTree>
    <p:extLst>
      <p:ext uri="{BB962C8B-B14F-4D97-AF65-F5344CB8AC3E}">
        <p14:creationId xmlns:p14="http://schemas.microsoft.com/office/powerpoint/2010/main" val="5095012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extLst>
              <a:ext uri="{28A0092B-C50C-407E-A947-70E740481C1C}">
                <a14:useLocalDpi xmlns:a14="http://schemas.microsoft.com/office/drawing/2010/main" val="0"/>
              </a:ext>
            </a:extLst>
          </a:blip>
          <a:srcRect/>
          <a:stretch>
            <a:fillRect/>
          </a:stretch>
        </p:blipFill>
        <p:spPr bwMode="auto">
          <a:xfrm>
            <a:off x="1706245" y="116632"/>
            <a:ext cx="5170011" cy="6624736"/>
          </a:xfrm>
          <a:prstGeom prst="rect">
            <a:avLst/>
          </a:prstGeom>
          <a:noFill/>
          <a:ln>
            <a:noFill/>
          </a:ln>
        </p:spPr>
      </p:pic>
    </p:spTree>
    <p:extLst>
      <p:ext uri="{BB962C8B-B14F-4D97-AF65-F5344CB8AC3E}">
        <p14:creationId xmlns:p14="http://schemas.microsoft.com/office/powerpoint/2010/main" val="34969043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Cottrell, S. (2003)</a:t>
            </a:r>
            <a:r>
              <a:rPr lang="en-GB" i="1" dirty="0"/>
              <a:t> The Study Skills Handbook </a:t>
            </a:r>
            <a:r>
              <a:rPr lang="en-GB" dirty="0"/>
              <a:t>. 2</a:t>
            </a:r>
            <a:r>
              <a:rPr lang="en-GB" baseline="30000" dirty="0"/>
              <a:t>nd</a:t>
            </a:r>
            <a:r>
              <a:rPr lang="en-GB" dirty="0"/>
              <a:t> </a:t>
            </a:r>
            <a:r>
              <a:rPr lang="en-GB" dirty="0" err="1"/>
              <a:t>edn</a:t>
            </a:r>
            <a:r>
              <a:rPr lang="en-GB" dirty="0"/>
              <a:t>. Hampshire: Palgrave MacMillan. </a:t>
            </a:r>
          </a:p>
          <a:p>
            <a:r>
              <a:rPr lang="en-GB" b="1" u="sng" dirty="0"/>
              <a:t>2 authors</a:t>
            </a:r>
            <a:endParaRPr lang="en-GB" dirty="0"/>
          </a:p>
          <a:p>
            <a:r>
              <a:rPr lang="en-GB" dirty="0"/>
              <a:t>Bartlett, S. and Burton, D.M. (2003)</a:t>
            </a:r>
            <a:r>
              <a:rPr lang="en-GB" i="1" dirty="0"/>
              <a:t> Education Studies: Essential Issues</a:t>
            </a:r>
            <a:r>
              <a:rPr lang="en-GB" dirty="0"/>
              <a:t>. London: Sage</a:t>
            </a:r>
            <a:r>
              <a:rPr lang="en-GB" dirty="0" smtClean="0"/>
              <a:t>.</a:t>
            </a:r>
            <a:endParaRPr lang="en-GB" dirty="0"/>
          </a:p>
          <a:p>
            <a:r>
              <a:rPr lang="en-GB" b="1" u="sng" dirty="0"/>
              <a:t>3 Authors </a:t>
            </a:r>
            <a:endParaRPr lang="en-GB" dirty="0"/>
          </a:p>
          <a:p>
            <a:r>
              <a:rPr lang="en-GB" dirty="0"/>
              <a:t>Bartlett, S., Burton, D.M. and </a:t>
            </a:r>
            <a:r>
              <a:rPr lang="en-GB" dirty="0" err="1"/>
              <a:t>Peim</a:t>
            </a:r>
            <a:r>
              <a:rPr lang="en-GB" dirty="0"/>
              <a:t>, N. (2007)</a:t>
            </a:r>
            <a:r>
              <a:rPr lang="en-GB" i="1" dirty="0"/>
              <a:t> Introduction to Education Studies</a:t>
            </a:r>
            <a:r>
              <a:rPr lang="en-GB" dirty="0"/>
              <a:t>. London: Paul Chapman.</a:t>
            </a:r>
          </a:p>
          <a:p>
            <a:endParaRPr lang="en-GB" dirty="0"/>
          </a:p>
        </p:txBody>
      </p:sp>
      <p:sp>
        <p:nvSpPr>
          <p:cNvPr id="2" name="Title 1"/>
          <p:cNvSpPr>
            <a:spLocks noGrp="1"/>
          </p:cNvSpPr>
          <p:nvPr>
            <p:ph type="title"/>
          </p:nvPr>
        </p:nvSpPr>
        <p:spPr/>
        <p:txBody>
          <a:bodyPr/>
          <a:lstStyle/>
          <a:p>
            <a:r>
              <a:rPr lang="en-GB" dirty="0" smtClean="0"/>
              <a:t>Reference List</a:t>
            </a:r>
            <a:endParaRPr lang="en-GB" dirty="0"/>
          </a:p>
        </p:txBody>
      </p:sp>
    </p:spTree>
    <p:extLst>
      <p:ext uri="{BB962C8B-B14F-4D97-AF65-F5344CB8AC3E}">
        <p14:creationId xmlns:p14="http://schemas.microsoft.com/office/powerpoint/2010/main" val="34492585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You </a:t>
            </a:r>
            <a:r>
              <a:rPr lang="en-GB" dirty="0"/>
              <a:t>should be cautious when using websites.  Only use websites that your lecturers have advised you to use, or those that are likely to be reputable such as:-</a:t>
            </a:r>
          </a:p>
          <a:p>
            <a:r>
              <a:rPr lang="en-GB" b="1" dirty="0"/>
              <a:t> .ac.uk</a:t>
            </a:r>
            <a:endParaRPr lang="en-GB" dirty="0"/>
          </a:p>
          <a:p>
            <a:r>
              <a:rPr lang="en-GB" b="1" dirty="0"/>
              <a:t>.gov.uk</a:t>
            </a:r>
            <a:endParaRPr lang="en-GB" dirty="0"/>
          </a:p>
          <a:p>
            <a:r>
              <a:rPr lang="en-GB" dirty="0"/>
              <a:t>You should </a:t>
            </a:r>
            <a:r>
              <a:rPr lang="en-GB" b="1" u="sng" dirty="0"/>
              <a:t>never use</a:t>
            </a:r>
            <a:r>
              <a:rPr lang="en-GB" dirty="0"/>
              <a:t> the Wikipedia site in your assignments as its content is not always accurate. </a:t>
            </a:r>
          </a:p>
        </p:txBody>
      </p:sp>
      <p:sp>
        <p:nvSpPr>
          <p:cNvPr id="2" name="Title 1"/>
          <p:cNvSpPr>
            <a:spLocks noGrp="1"/>
          </p:cNvSpPr>
          <p:nvPr>
            <p:ph type="title"/>
          </p:nvPr>
        </p:nvSpPr>
        <p:spPr/>
        <p:txBody>
          <a:bodyPr>
            <a:normAutofit fontScale="90000"/>
          </a:bodyPr>
          <a:lstStyle/>
          <a:p>
            <a:pPr algn="ctr"/>
            <a:r>
              <a:rPr lang="en-GB" b="1" u="sng" dirty="0" smtClean="0"/>
              <a:t/>
            </a:r>
            <a:br>
              <a:rPr lang="en-GB" b="1" u="sng" dirty="0" smtClean="0"/>
            </a:br>
            <a:r>
              <a:rPr lang="en-GB" b="1" u="sng" dirty="0" smtClean="0"/>
              <a:t>Websites </a:t>
            </a:r>
            <a:r>
              <a:rPr lang="en-GB" dirty="0"/>
              <a:t/>
            </a:r>
            <a:br>
              <a:rPr lang="en-GB" dirty="0"/>
            </a:br>
            <a:endParaRPr lang="en-GB" dirty="0"/>
          </a:p>
        </p:txBody>
      </p:sp>
    </p:spTree>
    <p:extLst>
      <p:ext uri="{BB962C8B-B14F-4D97-AF65-F5344CB8AC3E}">
        <p14:creationId xmlns:p14="http://schemas.microsoft.com/office/powerpoint/2010/main" val="10064334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Content Placeholder 2"/>
          <p:cNvSpPr>
            <a:spLocks noGrp="1"/>
          </p:cNvSpPr>
          <p:nvPr>
            <p:ph idx="1"/>
          </p:nvPr>
        </p:nvSpPr>
        <p:spPr/>
        <p:txBody>
          <a:bodyPr>
            <a:normAutofit/>
          </a:bodyPr>
          <a:lstStyle/>
          <a:p>
            <a:endParaRPr lang="en-GB" altLang="en-US" smtClean="0"/>
          </a:p>
          <a:p>
            <a:r>
              <a:rPr lang="en-GB" altLang="en-US" smtClean="0"/>
              <a:t>These are generally sources that have a named author as this ensures that readers know who is responsible and accountable for the information given.</a:t>
            </a:r>
          </a:p>
          <a:p>
            <a:endParaRPr lang="en-GB" altLang="en-US" smtClean="0"/>
          </a:p>
          <a:p>
            <a:r>
              <a:rPr lang="en-GB" altLang="en-US" smtClean="0"/>
              <a:t>Anonymous sources are more likely to be of poor quality and/or contain incorrect information</a:t>
            </a:r>
          </a:p>
        </p:txBody>
      </p:sp>
      <p:sp>
        <p:nvSpPr>
          <p:cNvPr id="2" name="Title 1"/>
          <p:cNvSpPr>
            <a:spLocks noGrp="1"/>
          </p:cNvSpPr>
          <p:nvPr>
            <p:ph type="title"/>
          </p:nvPr>
        </p:nvSpPr>
        <p:spPr/>
        <p:txBody>
          <a:bodyPr>
            <a:normAutofit fontScale="90000"/>
          </a:bodyPr>
          <a:lstStyle/>
          <a:p>
            <a:pPr>
              <a:defRPr/>
            </a:pPr>
            <a:r>
              <a:rPr lang="en-GB" dirty="0" smtClean="0"/>
              <a:t>Reliable sources </a:t>
            </a:r>
            <a:br>
              <a:rPr lang="en-GB" dirty="0" smtClean="0"/>
            </a:br>
            <a:r>
              <a:rPr lang="en-GB" dirty="0" smtClean="0"/>
              <a:t>(Godfrey 2009)</a:t>
            </a:r>
            <a:endParaRPr lang="en-GB" dirty="0"/>
          </a:p>
        </p:txBody>
      </p:sp>
    </p:spTree>
    <p:extLst>
      <p:ext uri="{BB962C8B-B14F-4D97-AF65-F5344CB8AC3E}">
        <p14:creationId xmlns:p14="http://schemas.microsoft.com/office/powerpoint/2010/main" val="6080788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Content Placeholder 2"/>
          <p:cNvSpPr>
            <a:spLocks noGrp="1"/>
          </p:cNvSpPr>
          <p:nvPr>
            <p:ph idx="1"/>
          </p:nvPr>
        </p:nvSpPr>
        <p:spPr/>
        <p:txBody>
          <a:bodyPr/>
          <a:lstStyle/>
          <a:p>
            <a:endParaRPr lang="en-GB" altLang="en-US" smtClean="0"/>
          </a:p>
          <a:p>
            <a:r>
              <a:rPr lang="en-GB" altLang="en-US" smtClean="0"/>
              <a:t>Written by experts on a topic and have been peer reviewed. </a:t>
            </a:r>
          </a:p>
          <a:p>
            <a:endParaRPr lang="en-GB" altLang="en-US" smtClean="0"/>
          </a:p>
          <a:p>
            <a:r>
              <a:rPr lang="en-GB" altLang="en-US" smtClean="0"/>
              <a:t>The peer review process is when a book or article is sent by the publishers to other experts for checking and discussion before being published.</a:t>
            </a:r>
          </a:p>
        </p:txBody>
      </p:sp>
      <p:sp>
        <p:nvSpPr>
          <p:cNvPr id="2" name="Title 1"/>
          <p:cNvSpPr>
            <a:spLocks noGrp="1"/>
          </p:cNvSpPr>
          <p:nvPr>
            <p:ph type="title"/>
          </p:nvPr>
        </p:nvSpPr>
        <p:spPr/>
        <p:txBody>
          <a:bodyPr>
            <a:normAutofit fontScale="90000"/>
          </a:bodyPr>
          <a:lstStyle/>
          <a:p>
            <a:pPr>
              <a:defRPr/>
            </a:pPr>
            <a:r>
              <a:rPr lang="en-GB" dirty="0" smtClean="0"/>
              <a:t>Academic sources (Godfrey 2009)</a:t>
            </a:r>
            <a:endParaRPr lang="en-GB" dirty="0"/>
          </a:p>
        </p:txBody>
      </p:sp>
    </p:spTree>
    <p:extLst>
      <p:ext uri="{BB962C8B-B14F-4D97-AF65-F5344CB8AC3E}">
        <p14:creationId xmlns:p14="http://schemas.microsoft.com/office/powerpoint/2010/main" val="387612551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If </a:t>
            </a:r>
            <a:r>
              <a:rPr lang="en-GB" dirty="0"/>
              <a:t>you wanted to reference the following site:</a:t>
            </a:r>
          </a:p>
          <a:p>
            <a:r>
              <a:rPr lang="en-GB" u="sng" dirty="0">
                <a:hlinkClick r:id="rId3"/>
              </a:rPr>
              <a:t>http://webspace.ship.edu/cgboer/piaget.html</a:t>
            </a:r>
            <a:endParaRPr lang="en-GB" dirty="0"/>
          </a:p>
          <a:p>
            <a:r>
              <a:rPr lang="en-GB" dirty="0"/>
              <a:t>which included an article written by C.G. </a:t>
            </a:r>
            <a:r>
              <a:rPr lang="en-GB" dirty="0" err="1"/>
              <a:t>Boeree</a:t>
            </a:r>
            <a:endParaRPr lang="en-GB" dirty="0"/>
          </a:p>
          <a:p>
            <a:pPr marL="68580" indent="0">
              <a:buNone/>
            </a:pPr>
            <a:endParaRPr lang="en-GB" dirty="0"/>
          </a:p>
          <a:p>
            <a:endParaRPr lang="en-GB" dirty="0"/>
          </a:p>
        </p:txBody>
      </p:sp>
      <p:sp>
        <p:nvSpPr>
          <p:cNvPr id="2" name="Title 1"/>
          <p:cNvSpPr>
            <a:spLocks noGrp="1"/>
          </p:cNvSpPr>
          <p:nvPr>
            <p:ph type="title"/>
          </p:nvPr>
        </p:nvSpPr>
        <p:spPr/>
        <p:txBody>
          <a:bodyPr/>
          <a:lstStyle/>
          <a:p>
            <a:pPr algn="ctr"/>
            <a:r>
              <a:rPr lang="en-GB" dirty="0" smtClean="0"/>
              <a:t>Websites</a:t>
            </a:r>
            <a:endParaRPr lang="en-GB" dirty="0"/>
          </a:p>
        </p:txBody>
      </p:sp>
    </p:spTree>
    <p:extLst>
      <p:ext uri="{BB962C8B-B14F-4D97-AF65-F5344CB8AC3E}">
        <p14:creationId xmlns:p14="http://schemas.microsoft.com/office/powerpoint/2010/main" val="21602283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492" y="2060848"/>
            <a:ext cx="6777317" cy="3771781"/>
          </a:xfrm>
        </p:spPr>
        <p:txBody>
          <a:bodyPr>
            <a:normAutofit fontScale="92500"/>
          </a:bodyPr>
          <a:lstStyle/>
          <a:p>
            <a:r>
              <a:rPr lang="en-GB" b="1" dirty="0"/>
              <a:t>In your essay text it would be:</a:t>
            </a:r>
            <a:endParaRPr lang="en-GB" dirty="0"/>
          </a:p>
          <a:p>
            <a:r>
              <a:rPr lang="en-GB" dirty="0"/>
              <a:t>Piaget studied genetic epistemology, which is the study of the development of knowledge (</a:t>
            </a:r>
            <a:r>
              <a:rPr lang="en-GB" dirty="0" err="1"/>
              <a:t>Boeree</a:t>
            </a:r>
            <a:r>
              <a:rPr lang="en-GB" dirty="0"/>
              <a:t>, 2006).  </a:t>
            </a:r>
          </a:p>
          <a:p>
            <a:r>
              <a:rPr lang="en-GB" b="1" dirty="0"/>
              <a:t>In your Reference List it would be:</a:t>
            </a:r>
            <a:endParaRPr lang="en-GB" dirty="0"/>
          </a:p>
          <a:p>
            <a:r>
              <a:rPr lang="en-GB" dirty="0" err="1"/>
              <a:t>Boeree</a:t>
            </a:r>
            <a:r>
              <a:rPr lang="en-GB" dirty="0"/>
              <a:t>, C.G. (2006) </a:t>
            </a:r>
            <a:r>
              <a:rPr lang="en-GB" i="1" dirty="0"/>
              <a:t>Personality Theories. Jean Piaget 1896-1980</a:t>
            </a:r>
            <a:r>
              <a:rPr lang="en-GB" dirty="0"/>
              <a:t>. </a:t>
            </a:r>
            <a:r>
              <a:rPr lang="en-GB" u="sng" dirty="0">
                <a:hlinkClick r:id="rId3"/>
              </a:rPr>
              <a:t>http://webspace.ship.edu/cgboer/piaget.html</a:t>
            </a:r>
            <a:r>
              <a:rPr lang="en-GB" u="sng" dirty="0"/>
              <a:t> </a:t>
            </a:r>
            <a:r>
              <a:rPr lang="en-GB" dirty="0"/>
              <a:t>(Accessed: 18 November 2008).</a:t>
            </a:r>
          </a:p>
          <a:p>
            <a:endParaRPr lang="en-GB" dirty="0"/>
          </a:p>
        </p:txBody>
      </p:sp>
      <p:sp>
        <p:nvSpPr>
          <p:cNvPr id="2" name="Title 1"/>
          <p:cNvSpPr>
            <a:spLocks noGrp="1"/>
          </p:cNvSpPr>
          <p:nvPr>
            <p:ph type="title"/>
          </p:nvPr>
        </p:nvSpPr>
        <p:spPr>
          <a:xfrm>
            <a:off x="1043490" y="1027664"/>
            <a:ext cx="7024744" cy="889168"/>
          </a:xfrm>
        </p:spPr>
        <p:txBody>
          <a:bodyPr/>
          <a:lstStyle/>
          <a:p>
            <a:pPr algn="ctr"/>
            <a:r>
              <a:rPr lang="en-GB" dirty="0" smtClean="0"/>
              <a:t>Websites</a:t>
            </a:r>
            <a:endParaRPr lang="en-GB" dirty="0"/>
          </a:p>
        </p:txBody>
      </p:sp>
    </p:spTree>
    <p:extLst>
      <p:ext uri="{BB962C8B-B14F-4D97-AF65-F5344CB8AC3E}">
        <p14:creationId xmlns:p14="http://schemas.microsoft.com/office/powerpoint/2010/main" val="11817425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u="sng" dirty="0"/>
              <a:t>If you cannot find author, organisation or date, you should avoid the web </a:t>
            </a:r>
            <a:r>
              <a:rPr lang="en-GB" b="1" u="sng" dirty="0" smtClean="0"/>
              <a:t>site</a:t>
            </a:r>
          </a:p>
          <a:p>
            <a:endParaRPr lang="en-GB" b="1" u="sng" dirty="0"/>
          </a:p>
          <a:p>
            <a:r>
              <a:rPr lang="en-GB" dirty="0" smtClean="0"/>
              <a:t>According to simply psychology.com…</a:t>
            </a:r>
          </a:p>
          <a:p>
            <a:endParaRPr lang="en-GB" dirty="0"/>
          </a:p>
          <a:p>
            <a:r>
              <a:rPr lang="en-GB" dirty="0" smtClean="0"/>
              <a:t>Businessballs.com states that…</a:t>
            </a:r>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71940464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Kelly 2004 states ‘The curriculum is the totality of the experiences the pupil has as a result of the provision.’</a:t>
            </a:r>
          </a:p>
          <a:p>
            <a:r>
              <a:rPr lang="en-GB" dirty="0"/>
              <a:t>John Bowlby explains that “The propensity to make strong emotional bonds to particular individuals is a basic component of human nature already present in germinal form of the neonate” (1988, 3).</a:t>
            </a:r>
          </a:p>
          <a:p>
            <a:pPr marL="68580" indent="0">
              <a:buNone/>
            </a:pPr>
            <a:endParaRPr lang="en-GB" dirty="0"/>
          </a:p>
        </p:txBody>
      </p:sp>
      <p:sp>
        <p:nvSpPr>
          <p:cNvPr id="2" name="Title 1"/>
          <p:cNvSpPr>
            <a:spLocks noGrp="1"/>
          </p:cNvSpPr>
          <p:nvPr>
            <p:ph type="title"/>
          </p:nvPr>
        </p:nvSpPr>
        <p:spPr/>
        <p:txBody>
          <a:bodyPr/>
          <a:lstStyle/>
          <a:p>
            <a:pPr algn="ctr"/>
            <a:r>
              <a:rPr lang="en-GB" dirty="0" smtClean="0"/>
              <a:t>Referencing errors</a:t>
            </a:r>
            <a:endParaRPr lang="en-GB" dirty="0"/>
          </a:p>
        </p:txBody>
      </p:sp>
    </p:spTree>
    <p:extLst>
      <p:ext uri="{BB962C8B-B14F-4D97-AF65-F5344CB8AC3E}">
        <p14:creationId xmlns:p14="http://schemas.microsoft.com/office/powerpoint/2010/main" val="31798733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Kelly </a:t>
            </a:r>
            <a:r>
              <a:rPr lang="en-GB" dirty="0" smtClean="0">
                <a:solidFill>
                  <a:srgbClr val="FF0000"/>
                </a:solidFill>
              </a:rPr>
              <a:t>(</a:t>
            </a:r>
            <a:r>
              <a:rPr lang="en-GB" dirty="0" smtClean="0"/>
              <a:t>2004</a:t>
            </a:r>
            <a:r>
              <a:rPr lang="en-GB" dirty="0" smtClean="0">
                <a:solidFill>
                  <a:srgbClr val="FF0000"/>
                </a:solidFill>
              </a:rPr>
              <a:t>, p6)</a:t>
            </a:r>
            <a:r>
              <a:rPr lang="en-GB" dirty="0" smtClean="0"/>
              <a:t> </a:t>
            </a:r>
            <a:r>
              <a:rPr lang="en-GB" dirty="0"/>
              <a:t>states ‘The curriculum is the totality of the experiences the pupil has as a result of the provision.’</a:t>
            </a:r>
          </a:p>
          <a:p>
            <a:r>
              <a:rPr lang="en-GB" dirty="0" smtClean="0">
                <a:solidFill>
                  <a:srgbClr val="FF0000"/>
                </a:solidFill>
              </a:rPr>
              <a:t>Not Christian name. </a:t>
            </a:r>
            <a:r>
              <a:rPr lang="en-GB" dirty="0" smtClean="0"/>
              <a:t>Bowlby </a:t>
            </a:r>
            <a:r>
              <a:rPr lang="en-GB" dirty="0" smtClean="0">
                <a:solidFill>
                  <a:srgbClr val="FF0000"/>
                </a:solidFill>
              </a:rPr>
              <a:t>(1988, p3)</a:t>
            </a:r>
            <a:r>
              <a:rPr lang="en-GB" dirty="0" smtClean="0"/>
              <a:t> </a:t>
            </a:r>
            <a:r>
              <a:rPr lang="en-GB" dirty="0"/>
              <a:t>explains that </a:t>
            </a:r>
            <a:r>
              <a:rPr lang="en-GB" dirty="0" smtClean="0"/>
              <a:t>‘the </a:t>
            </a:r>
            <a:r>
              <a:rPr lang="en-GB" dirty="0"/>
              <a:t>propensity to make strong emotional bonds to particular individuals is a basic component of human nature already present in germinal form of the </a:t>
            </a:r>
            <a:r>
              <a:rPr lang="en-GB" dirty="0" smtClean="0"/>
              <a:t>neonate’.</a:t>
            </a:r>
            <a:endParaRPr lang="en-GB" dirty="0"/>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34414815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Code of practice (2005) </a:t>
            </a:r>
            <a:r>
              <a:rPr lang="en-GB" dirty="0" smtClean="0"/>
              <a:t>states A </a:t>
            </a:r>
            <a:r>
              <a:rPr lang="en-GB" dirty="0"/>
              <a:t>need for additional support should not imply that a child or young person lacks ability or skill… more able children or young </a:t>
            </a:r>
            <a:r>
              <a:rPr lang="en-GB" dirty="0" smtClean="0"/>
              <a:t>people </a:t>
            </a:r>
            <a:r>
              <a:rPr lang="en-GB" dirty="0"/>
              <a:t>may require a more challenging education provision than that of their peers. </a:t>
            </a:r>
          </a:p>
          <a:p>
            <a:pPr marL="68580" indent="0">
              <a:buNone/>
            </a:pPr>
            <a:r>
              <a:rPr lang="en-GB" dirty="0"/>
              <a:t>	(P.21)</a:t>
            </a:r>
          </a:p>
          <a:p>
            <a:endParaRPr lang="en-GB" dirty="0"/>
          </a:p>
        </p:txBody>
      </p:sp>
      <p:sp>
        <p:nvSpPr>
          <p:cNvPr id="2" name="Title 1"/>
          <p:cNvSpPr>
            <a:spLocks noGrp="1"/>
          </p:cNvSpPr>
          <p:nvPr>
            <p:ph type="title"/>
          </p:nvPr>
        </p:nvSpPr>
        <p:spPr/>
        <p:txBody>
          <a:bodyPr/>
          <a:lstStyle/>
          <a:p>
            <a:pPr algn="ctr"/>
            <a:r>
              <a:rPr lang="en-GB" dirty="0"/>
              <a:t>Referencing errors</a:t>
            </a:r>
          </a:p>
        </p:txBody>
      </p:sp>
    </p:spTree>
    <p:extLst>
      <p:ext uri="{BB962C8B-B14F-4D97-AF65-F5344CB8AC3E}">
        <p14:creationId xmlns:p14="http://schemas.microsoft.com/office/powerpoint/2010/main" val="409399573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solidFill>
                  <a:srgbClr val="FF0000"/>
                </a:solidFill>
              </a:rPr>
              <a:t>WAG (2005, p21) </a:t>
            </a:r>
            <a:r>
              <a:rPr lang="en-GB" dirty="0" smtClean="0"/>
              <a:t>states that</a:t>
            </a:r>
          </a:p>
          <a:p>
            <a:pPr marL="68580" indent="0">
              <a:buNone/>
            </a:pPr>
            <a:r>
              <a:rPr lang="en-GB" dirty="0"/>
              <a:t>	</a:t>
            </a:r>
            <a:r>
              <a:rPr lang="en-GB" dirty="0" smtClean="0"/>
              <a:t>a need for additional support </a:t>
            </a:r>
          </a:p>
          <a:p>
            <a:pPr marL="68580" indent="0">
              <a:buNone/>
            </a:pPr>
            <a:r>
              <a:rPr lang="en-GB" dirty="0" smtClean="0"/>
              <a:t>          should not imply that a child or</a:t>
            </a:r>
          </a:p>
          <a:p>
            <a:pPr marL="68580" indent="0">
              <a:buNone/>
            </a:pPr>
            <a:r>
              <a:rPr lang="en-GB" dirty="0" smtClean="0"/>
              <a:t>          young person lacks ability…</a:t>
            </a:r>
          </a:p>
          <a:p>
            <a:pPr marL="68580" indent="0">
              <a:buNone/>
            </a:pPr>
            <a:endParaRPr lang="en-GB" dirty="0" smtClean="0"/>
          </a:p>
          <a:p>
            <a:pPr marL="68580" indent="0">
              <a:buNone/>
            </a:pPr>
            <a:r>
              <a:rPr lang="en-GB" dirty="0"/>
              <a:t> </a:t>
            </a:r>
            <a:r>
              <a:rPr lang="en-GB" dirty="0" smtClean="0"/>
              <a:t>         </a:t>
            </a:r>
            <a:r>
              <a:rPr lang="en-GB" dirty="0" smtClean="0">
                <a:solidFill>
                  <a:srgbClr val="FF0000"/>
                </a:solidFill>
              </a:rPr>
              <a:t>indented and single line spaced</a:t>
            </a:r>
            <a:endParaRPr lang="en-GB" dirty="0" smtClean="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395651032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Harvey the referencing cat </a:t>
            </a:r>
          </a:p>
          <a:p>
            <a:pPr marL="109728" indent="0">
              <a:buNone/>
            </a:pPr>
            <a:endParaRPr lang="en-GB" dirty="0" smtClean="0"/>
          </a:p>
          <a:p>
            <a:pPr marL="109728" indent="0">
              <a:buNone/>
            </a:pPr>
            <a:endParaRPr lang="en-GB"/>
          </a:p>
          <a:p>
            <a:pPr marL="109728" indent="0">
              <a:buNone/>
            </a:pPr>
            <a:r>
              <a:rPr lang="en-GB" dirty="0"/>
              <a:t> </a:t>
            </a:r>
            <a:r>
              <a:rPr lang="en-GB" dirty="0">
                <a:hlinkClick r:id="rId3"/>
              </a:rPr>
              <a:t>http://library.northampton.ac.uk/liberation/ref/cat.php</a:t>
            </a:r>
            <a:r>
              <a:rPr lang="en-GB"/>
              <a:t> </a:t>
            </a:r>
          </a:p>
          <a:p>
            <a:endParaRPr lang="en-GB" dirty="0"/>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31163256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a:t>A child with Attention Deficit Hyperactivity Disorder could have difficulty keeping their concentration. Some children may be diagnosed with a physical need or </a:t>
            </a:r>
            <a:r>
              <a:rPr lang="en-GB" dirty="0" smtClean="0"/>
              <a:t>impairments.</a:t>
            </a:r>
          </a:p>
          <a:p>
            <a:pPr marL="68580" indent="0">
              <a:buNone/>
            </a:pPr>
            <a:r>
              <a:rPr lang="en-GB" u="sng" dirty="0">
                <a:hlinkClick r:id="rId3"/>
              </a:rPr>
              <a:t> </a:t>
            </a:r>
            <a:r>
              <a:rPr lang="en-GB" u="sng" dirty="0" smtClean="0">
                <a:hlinkClick r:id="rId3"/>
              </a:rPr>
              <a:t>  https</a:t>
            </a:r>
            <a:r>
              <a:rPr lang="en-GB" u="sng" dirty="0">
                <a:hlinkClick r:id="rId3"/>
              </a:rPr>
              <a:t>://</a:t>
            </a:r>
            <a:r>
              <a:rPr lang="en-GB" u="sng" dirty="0" smtClean="0">
                <a:hlinkClick r:id="rId3"/>
              </a:rPr>
              <a:t>www.gov.uk/children-with-special-   educational-needs/overview</a:t>
            </a:r>
            <a:endParaRPr lang="en-GB" u="sng" dirty="0" smtClean="0"/>
          </a:p>
          <a:p>
            <a:r>
              <a:rPr lang="en-GB" dirty="0"/>
              <a:t>T</a:t>
            </a:r>
            <a:r>
              <a:rPr lang="en-GB" dirty="0" smtClean="0"/>
              <a:t>he </a:t>
            </a:r>
            <a:r>
              <a:rPr lang="en-GB" dirty="0"/>
              <a:t>pupils will “develop a variety of mathematical approaches and strategies.” </a:t>
            </a:r>
            <a:r>
              <a:rPr lang="en-GB" u="sng" dirty="0">
                <a:hlinkClick r:id="rId4"/>
              </a:rPr>
              <a:t>http://wales.gov.uk/dcells/publications/policy_strategy_and_planning/early-wales/whatisfoundation/foundationphase/2274085/frameworkforchildrene.pdf?lang=en</a:t>
            </a:r>
            <a:endParaRPr lang="en-GB" dirty="0"/>
          </a:p>
          <a:p>
            <a:pPr marL="68580" indent="0">
              <a:buNone/>
            </a:pPr>
            <a:endParaRPr lang="en-GB" dirty="0"/>
          </a:p>
          <a:p>
            <a:pPr marL="68580" indent="0">
              <a:buNone/>
            </a:pPr>
            <a:endParaRPr lang="en-GB" dirty="0"/>
          </a:p>
        </p:txBody>
      </p:sp>
      <p:sp>
        <p:nvSpPr>
          <p:cNvPr id="2" name="Title 1"/>
          <p:cNvSpPr>
            <a:spLocks noGrp="1"/>
          </p:cNvSpPr>
          <p:nvPr>
            <p:ph type="title"/>
          </p:nvPr>
        </p:nvSpPr>
        <p:spPr/>
        <p:txBody>
          <a:bodyPr/>
          <a:lstStyle/>
          <a:p>
            <a:pPr algn="ctr"/>
            <a:r>
              <a:rPr lang="en-GB" dirty="0"/>
              <a:t>Referencing errors</a:t>
            </a:r>
          </a:p>
        </p:txBody>
      </p:sp>
    </p:spTree>
    <p:extLst>
      <p:ext uri="{BB962C8B-B14F-4D97-AF65-F5344CB8AC3E}">
        <p14:creationId xmlns:p14="http://schemas.microsoft.com/office/powerpoint/2010/main" val="33130264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A child with Attention Deficit Hyperactivity Disorder could have difficulty keeping their concentration. Some children may be diagnosed with a physical need or </a:t>
            </a:r>
            <a:r>
              <a:rPr lang="en-GB" dirty="0" smtClean="0"/>
              <a:t>impairments. </a:t>
            </a:r>
            <a:r>
              <a:rPr lang="en-GB" dirty="0" smtClean="0">
                <a:solidFill>
                  <a:srgbClr val="FF0000"/>
                </a:solidFill>
              </a:rPr>
              <a:t>(Gov.UK 2014)</a:t>
            </a:r>
          </a:p>
          <a:p>
            <a:r>
              <a:rPr lang="en-GB" dirty="0">
                <a:solidFill>
                  <a:srgbClr val="FF0000"/>
                </a:solidFill>
              </a:rPr>
              <a:t>According to DCELLS (2008)</a:t>
            </a:r>
            <a:r>
              <a:rPr lang="en-GB" dirty="0"/>
              <a:t>the pupils will “develop a variety of mathematical approaches and strategies.”</a:t>
            </a:r>
          </a:p>
          <a:p>
            <a:pPr marL="68580" indent="0">
              <a:buNone/>
            </a:pPr>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12134913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The impulsive child who acts before thinking may be considered just a “discipline problem,” while children who are passive or sluggish may be viewed as merely unmotivated. </a:t>
            </a:r>
            <a:r>
              <a:rPr lang="en-GB" u="sng" dirty="0">
                <a:hlinkClick r:id="rId3"/>
              </a:rPr>
              <a:t>http://www.adult-child.addadhd.com/categories/general/adhd_symptom.php</a:t>
            </a:r>
            <a:r>
              <a:rPr lang="en-GB" dirty="0"/>
              <a:t>.</a:t>
            </a:r>
          </a:p>
          <a:p>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385928763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GB" u="sng" dirty="0">
                <a:hlinkClick r:id="rId3"/>
              </a:rPr>
              <a:t>http://www.nhs.uk/Conditions/Downs-syndrome/Pages/Introduction.aspx</a:t>
            </a:r>
            <a:r>
              <a:rPr lang="en-GB" dirty="0"/>
              <a:t> (2013)</a:t>
            </a:r>
          </a:p>
          <a:p>
            <a:r>
              <a:rPr lang="en-GB" u="sng" dirty="0">
                <a:hlinkClick r:id="rId4"/>
              </a:rPr>
              <a:t>http://wales.gov.uk/topics/educationandskills/earlyyearshome/foundation_phase/?lang=en</a:t>
            </a:r>
            <a:r>
              <a:rPr lang="en-GB" dirty="0"/>
              <a:t> (2012)</a:t>
            </a:r>
          </a:p>
          <a:p>
            <a:r>
              <a:rPr lang="en-GB" u="sng" dirty="0">
                <a:hlinkClick r:id="rId5"/>
              </a:rPr>
              <a:t>http://wales.gov.uk/dcells/publications/policy_strategy_and_planning/early-wales/whatisfoundation/foundationphase/2274085/frameworkforchildrene.pdf?lang=en</a:t>
            </a:r>
            <a:r>
              <a:rPr lang="en-GB" dirty="0"/>
              <a:t>. (2008)</a:t>
            </a:r>
          </a:p>
          <a:p>
            <a:r>
              <a:rPr lang="en-GB" dirty="0"/>
              <a:t>Matheson C, 2004</a:t>
            </a:r>
          </a:p>
          <a:p>
            <a:r>
              <a:rPr lang="en-GB" dirty="0"/>
              <a:t>Kelly 2004</a:t>
            </a:r>
          </a:p>
          <a:p>
            <a:pPr marL="68580" indent="0">
              <a:buNone/>
            </a:pPr>
            <a:endParaRPr lang="en-GB" dirty="0"/>
          </a:p>
        </p:txBody>
      </p:sp>
      <p:sp>
        <p:nvSpPr>
          <p:cNvPr id="2" name="Title 1"/>
          <p:cNvSpPr>
            <a:spLocks noGrp="1"/>
          </p:cNvSpPr>
          <p:nvPr>
            <p:ph type="title"/>
          </p:nvPr>
        </p:nvSpPr>
        <p:spPr/>
        <p:txBody>
          <a:bodyPr/>
          <a:lstStyle/>
          <a:p>
            <a:pPr algn="ctr"/>
            <a:r>
              <a:rPr lang="en-GB" dirty="0" smtClean="0"/>
              <a:t>Reference List</a:t>
            </a:r>
            <a:endParaRPr lang="en-GB" dirty="0"/>
          </a:p>
        </p:txBody>
      </p:sp>
    </p:spTree>
    <p:extLst>
      <p:ext uri="{BB962C8B-B14F-4D97-AF65-F5344CB8AC3E}">
        <p14:creationId xmlns:p14="http://schemas.microsoft.com/office/powerpoint/2010/main" val="73055712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25000" lnSpcReduction="20000"/>
          </a:bodyPr>
          <a:lstStyle/>
          <a:p>
            <a:r>
              <a:rPr lang="en-GB" sz="5600" dirty="0">
                <a:latin typeface="Arial" panose="020B0604020202020204" pitchFamily="34" charset="0"/>
                <a:cs typeface="Arial" panose="020B0604020202020204" pitchFamily="34" charset="0"/>
              </a:rPr>
              <a:t>Baker, L et al (2000) </a:t>
            </a:r>
            <a:r>
              <a:rPr lang="en-GB" sz="5600" i="1" dirty="0">
                <a:latin typeface="Arial" panose="020B0604020202020204" pitchFamily="34" charset="0"/>
                <a:cs typeface="Arial" panose="020B0604020202020204" pitchFamily="34" charset="0"/>
              </a:rPr>
              <a:t>Engaging Young Readers: Promoting Achievement and Motivation</a:t>
            </a:r>
            <a:r>
              <a:rPr lang="en-GB" sz="5600" dirty="0">
                <a:latin typeface="Arial" panose="020B0604020202020204" pitchFamily="34" charset="0"/>
                <a:cs typeface="Arial" panose="020B0604020202020204" pitchFamily="34" charset="0"/>
              </a:rPr>
              <a:t>, United States of America: Guilford Publications. </a:t>
            </a:r>
          </a:p>
          <a:p>
            <a:pPr marL="68580" indent="0">
              <a:buNone/>
            </a:pPr>
            <a:r>
              <a:rPr lang="en-GB" sz="5600" dirty="0">
                <a:latin typeface="Arial" panose="020B0604020202020204" pitchFamily="34" charset="0"/>
                <a:cs typeface="Arial" panose="020B0604020202020204" pitchFamily="34" charset="0"/>
              </a:rPr>
              <a:t> </a:t>
            </a:r>
          </a:p>
          <a:p>
            <a:r>
              <a:rPr lang="en-GB" sz="5600" dirty="0">
                <a:latin typeface="Arial" panose="020B0604020202020204" pitchFamily="34" charset="0"/>
                <a:cs typeface="Arial" panose="020B0604020202020204" pitchFamily="34" charset="0"/>
              </a:rPr>
              <a:t>Bates, K (2008) </a:t>
            </a:r>
            <a:r>
              <a:rPr lang="en-GB" sz="5600" i="1" dirty="0">
                <a:latin typeface="Arial" panose="020B0604020202020204" pitchFamily="34" charset="0"/>
                <a:cs typeface="Arial" panose="020B0604020202020204" pitchFamily="34" charset="0"/>
              </a:rPr>
              <a:t>Help Your Child to Excel at Reading</a:t>
            </a:r>
            <a:r>
              <a:rPr lang="en-GB" sz="5600" dirty="0">
                <a:latin typeface="Arial" panose="020B0604020202020204" pitchFamily="34" charset="0"/>
                <a:cs typeface="Arial" panose="020B0604020202020204" pitchFamily="34" charset="0"/>
              </a:rPr>
              <a:t>, Australia: </a:t>
            </a:r>
            <a:r>
              <a:rPr lang="en-GB" sz="5600" dirty="0" err="1">
                <a:latin typeface="Arial" panose="020B0604020202020204" pitchFamily="34" charset="0"/>
                <a:cs typeface="Arial" panose="020B0604020202020204" pitchFamily="34" charset="0"/>
              </a:rPr>
              <a:t>Rockpool</a:t>
            </a:r>
            <a:r>
              <a:rPr lang="en-GB" sz="5600" dirty="0">
                <a:latin typeface="Arial" panose="020B0604020202020204" pitchFamily="34" charset="0"/>
                <a:cs typeface="Arial" panose="020B0604020202020204" pitchFamily="34" charset="0"/>
              </a:rPr>
              <a:t> Publishing’s. </a:t>
            </a:r>
          </a:p>
          <a:p>
            <a:pPr marL="68580" indent="0">
              <a:buNone/>
            </a:pPr>
            <a:r>
              <a:rPr lang="en-GB" sz="5600" dirty="0">
                <a:latin typeface="Arial" panose="020B0604020202020204" pitchFamily="34" charset="0"/>
                <a:cs typeface="Arial" panose="020B0604020202020204" pitchFamily="34" charset="0"/>
              </a:rPr>
              <a:t> </a:t>
            </a:r>
          </a:p>
          <a:p>
            <a:r>
              <a:rPr lang="en-GB" sz="5600" dirty="0">
                <a:latin typeface="Arial" panose="020B0604020202020204" pitchFamily="34" charset="0"/>
                <a:cs typeface="Arial" panose="020B0604020202020204" pitchFamily="34" charset="0"/>
              </a:rPr>
              <a:t>Blum, P (2004) </a:t>
            </a:r>
            <a:r>
              <a:rPr lang="en-GB" sz="5600" i="1" dirty="0">
                <a:latin typeface="Arial" panose="020B0604020202020204" pitchFamily="34" charset="0"/>
                <a:cs typeface="Arial" panose="020B0604020202020204" pitchFamily="34" charset="0"/>
              </a:rPr>
              <a:t>Improving Low-Reading Ages in the Secondary School: Practical Strategies for Learning Support: A Practical Guide for Learning Support Teachers</a:t>
            </a:r>
            <a:r>
              <a:rPr lang="en-GB" sz="5600" dirty="0">
                <a:latin typeface="Arial" panose="020B0604020202020204" pitchFamily="34" charset="0"/>
                <a:cs typeface="Arial" panose="020B0604020202020204" pitchFamily="34" charset="0"/>
              </a:rPr>
              <a:t>, London: Routledge</a:t>
            </a:r>
          </a:p>
          <a:p>
            <a:pPr marL="68580" indent="0">
              <a:buNone/>
            </a:pPr>
            <a:r>
              <a:rPr lang="en-GB" sz="5600" dirty="0">
                <a:latin typeface="Arial" panose="020B0604020202020204" pitchFamily="34" charset="0"/>
                <a:cs typeface="Arial" panose="020B0604020202020204" pitchFamily="34" charset="0"/>
              </a:rPr>
              <a:t> </a:t>
            </a:r>
          </a:p>
          <a:p>
            <a:r>
              <a:rPr lang="en-GB" sz="5600" dirty="0">
                <a:latin typeface="Arial" panose="020B0604020202020204" pitchFamily="34" charset="0"/>
                <a:cs typeface="Arial" panose="020B0604020202020204" pitchFamily="34" charset="0"/>
              </a:rPr>
              <a:t>Booth, D (2000) </a:t>
            </a:r>
            <a:r>
              <a:rPr lang="en-GB" sz="5600" i="1" dirty="0">
                <a:latin typeface="Arial" panose="020B0604020202020204" pitchFamily="34" charset="0"/>
                <a:cs typeface="Arial" panose="020B0604020202020204" pitchFamily="34" charset="0"/>
              </a:rPr>
              <a:t>Guiding the Reading Process</a:t>
            </a:r>
            <a:r>
              <a:rPr lang="en-GB" sz="5600" dirty="0">
                <a:latin typeface="Arial" panose="020B0604020202020204" pitchFamily="34" charset="0"/>
                <a:cs typeface="Arial" panose="020B0604020202020204" pitchFamily="34" charset="0"/>
              </a:rPr>
              <a:t>, Canada, Pembroke Publishing Ltd.</a:t>
            </a:r>
          </a:p>
          <a:p>
            <a:pPr marL="68580" indent="0">
              <a:buNone/>
            </a:pPr>
            <a:r>
              <a:rPr lang="en-GB" sz="5600" dirty="0">
                <a:latin typeface="Arial" panose="020B0604020202020204" pitchFamily="34" charset="0"/>
                <a:cs typeface="Arial" panose="020B0604020202020204" pitchFamily="34" charset="0"/>
              </a:rPr>
              <a:t> </a:t>
            </a:r>
          </a:p>
          <a:p>
            <a:r>
              <a:rPr lang="en-GB" sz="5600" dirty="0">
                <a:latin typeface="Arial" panose="020B0604020202020204" pitchFamily="34" charset="0"/>
                <a:cs typeface="Arial" panose="020B0604020202020204" pitchFamily="34" charset="0"/>
              </a:rPr>
              <a:t>Booth, D (2006) Reading Doesn’t Matter Anymore, Canada: Pembroke Publishing Ltd. </a:t>
            </a:r>
          </a:p>
          <a:p>
            <a:pPr marL="68580" indent="0">
              <a:buNone/>
            </a:pPr>
            <a:r>
              <a:rPr lang="en-GB" sz="5600" dirty="0">
                <a:latin typeface="Arial" panose="020B0604020202020204" pitchFamily="34" charset="0"/>
                <a:cs typeface="Arial" panose="020B0604020202020204" pitchFamily="34" charset="0"/>
              </a:rPr>
              <a:t> </a:t>
            </a:r>
          </a:p>
          <a:p>
            <a:r>
              <a:rPr lang="en-GB" sz="5600" dirty="0">
                <a:latin typeface="Arial" panose="020B0604020202020204" pitchFamily="34" charset="0"/>
                <a:cs typeface="Arial" panose="020B0604020202020204" pitchFamily="34" charset="0"/>
              </a:rPr>
              <a:t>Bradbury-Wolff, M and Bergeron, B (2003) </a:t>
            </a:r>
            <a:r>
              <a:rPr lang="en-GB" sz="5600" i="1" dirty="0">
                <a:latin typeface="Arial" panose="020B0604020202020204" pitchFamily="34" charset="0"/>
                <a:cs typeface="Arial" panose="020B0604020202020204" pitchFamily="34" charset="0"/>
              </a:rPr>
              <a:t>Teaching Reading Strategies in the Primary Grade</a:t>
            </a:r>
            <a:r>
              <a:rPr lang="en-GB" sz="5600" dirty="0">
                <a:latin typeface="Arial" panose="020B0604020202020204" pitchFamily="34" charset="0"/>
                <a:cs typeface="Arial" panose="020B0604020202020204" pitchFamily="34" charset="0"/>
              </a:rPr>
              <a:t>s, United States of America: Scholastic Teaching Resources. </a:t>
            </a:r>
          </a:p>
          <a:p>
            <a:pPr marL="68580" indent="0">
              <a:buNone/>
            </a:pPr>
            <a:r>
              <a:rPr lang="en-GB" sz="5600" dirty="0">
                <a:latin typeface="Arial" panose="020B0604020202020204" pitchFamily="34" charset="0"/>
                <a:cs typeface="Arial" panose="020B0604020202020204" pitchFamily="34" charset="0"/>
              </a:rPr>
              <a:t> </a:t>
            </a:r>
          </a:p>
          <a:p>
            <a:r>
              <a:rPr lang="en-GB" sz="5600" dirty="0" err="1">
                <a:latin typeface="Arial" panose="020B0604020202020204" pitchFamily="34" charset="0"/>
                <a:cs typeface="Arial" panose="020B0604020202020204" pitchFamily="34" charset="0"/>
              </a:rPr>
              <a:t>Brozo</a:t>
            </a:r>
            <a:r>
              <a:rPr lang="en-GB" sz="5600" dirty="0">
                <a:latin typeface="Arial" panose="020B0604020202020204" pitchFamily="34" charset="0"/>
                <a:cs typeface="Arial" panose="020B0604020202020204" pitchFamily="34" charset="0"/>
              </a:rPr>
              <a:t>, W (2010) </a:t>
            </a:r>
            <a:r>
              <a:rPr lang="en-GB" sz="5600" i="1" dirty="0">
                <a:latin typeface="Arial" panose="020B0604020202020204" pitchFamily="34" charset="0"/>
                <a:cs typeface="Arial" panose="020B0604020202020204" pitchFamily="34" charset="0"/>
              </a:rPr>
              <a:t>To be a Boy, to be a Reader</a:t>
            </a:r>
            <a:r>
              <a:rPr lang="en-GB" sz="5600" dirty="0">
                <a:latin typeface="Arial" panose="020B0604020202020204" pitchFamily="34" charset="0"/>
                <a:cs typeface="Arial" panose="020B0604020202020204" pitchFamily="34" charset="0"/>
              </a:rPr>
              <a:t>, United States of America: International Reading Association.</a:t>
            </a:r>
          </a:p>
          <a:p>
            <a:pPr marL="68580" indent="0">
              <a:buNone/>
            </a:pPr>
            <a:r>
              <a:rPr lang="en-GB" sz="5600" dirty="0"/>
              <a:t/>
            </a:r>
            <a:br>
              <a:rPr lang="en-GB" sz="5600" dirty="0"/>
            </a:br>
            <a:r>
              <a:rPr lang="en-GB" sz="5600" dirty="0"/>
              <a:t> </a:t>
            </a:r>
          </a:p>
          <a:p>
            <a:pPr marL="68580" indent="0">
              <a:buNone/>
            </a:pPr>
            <a:endParaRPr lang="en-GB" dirty="0"/>
          </a:p>
        </p:txBody>
      </p:sp>
      <p:sp>
        <p:nvSpPr>
          <p:cNvPr id="2" name="Title 1"/>
          <p:cNvSpPr>
            <a:spLocks noGrp="1"/>
          </p:cNvSpPr>
          <p:nvPr>
            <p:ph type="title"/>
          </p:nvPr>
        </p:nvSpPr>
        <p:spPr/>
        <p:txBody>
          <a:bodyPr>
            <a:normAutofit fontScale="90000"/>
          </a:bodyPr>
          <a:lstStyle/>
          <a:p>
            <a:pPr algn="ctr"/>
            <a:r>
              <a:rPr lang="en-GB" dirty="0"/>
              <a:t>Reference </a:t>
            </a:r>
            <a:r>
              <a:rPr lang="en-GB" dirty="0" smtClean="0"/>
              <a:t>List – is this a good list?</a:t>
            </a:r>
            <a:endParaRPr lang="en-GB" dirty="0"/>
          </a:p>
        </p:txBody>
      </p:sp>
    </p:spTree>
    <p:extLst>
      <p:ext uri="{BB962C8B-B14F-4D97-AF65-F5344CB8AC3E}">
        <p14:creationId xmlns:p14="http://schemas.microsoft.com/office/powerpoint/2010/main" val="13247575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eaLnBrk="1" fontAlgn="auto" hangingPunct="1">
              <a:spcAft>
                <a:spcPts val="0"/>
              </a:spcAft>
              <a:buFont typeface="Wingdings" pitchFamily="2" charset="2"/>
              <a:buNone/>
              <a:defRPr/>
            </a:pPr>
            <a:r>
              <a:rPr lang="en-GB" altLang="en-US" sz="3600" dirty="0" smtClean="0"/>
              <a:t>Discuss the importance of education, justifying your views with evidence.</a:t>
            </a:r>
          </a:p>
          <a:p>
            <a:pPr marL="365760" indent="-256032" eaLnBrk="1" fontAlgn="auto" hangingPunct="1">
              <a:spcAft>
                <a:spcPts val="0"/>
              </a:spcAft>
              <a:buFont typeface="Wingdings 3"/>
              <a:buChar char=""/>
              <a:defRPr/>
            </a:pPr>
            <a:endParaRPr lang="en-GB" altLang="en-US" dirty="0"/>
          </a:p>
          <a:p>
            <a:pPr marL="365760" indent="-256032" eaLnBrk="1" fontAlgn="auto" hangingPunct="1">
              <a:spcAft>
                <a:spcPts val="0"/>
              </a:spcAft>
              <a:buFont typeface="Wingdings 3"/>
              <a:buChar char=""/>
              <a:defRPr/>
            </a:pPr>
            <a:r>
              <a:rPr lang="en-GB" altLang="en-US" smtClean="0"/>
              <a:t>1,000 </a:t>
            </a:r>
            <a:r>
              <a:rPr lang="en-GB" altLang="en-US" dirty="0" smtClean="0"/>
              <a:t>words</a:t>
            </a:r>
          </a:p>
          <a:p>
            <a:pPr marL="365760" indent="-256032" eaLnBrk="1" fontAlgn="auto" hangingPunct="1">
              <a:spcAft>
                <a:spcPts val="0"/>
              </a:spcAft>
              <a:buFont typeface="Wingdings 3"/>
              <a:buChar char=""/>
              <a:defRPr/>
            </a:pPr>
            <a:r>
              <a:rPr lang="en-GB" altLang="en-US" dirty="0" smtClean="0">
                <a:solidFill>
                  <a:srgbClr val="FF0000"/>
                </a:solidFill>
              </a:rPr>
              <a:t>Referencing (use at least 3 texts and 1 websites)</a:t>
            </a:r>
          </a:p>
          <a:p>
            <a:pPr marL="365760" indent="-256032" eaLnBrk="1" fontAlgn="auto" hangingPunct="1">
              <a:spcAft>
                <a:spcPts val="0"/>
              </a:spcAft>
              <a:buFont typeface="Wingdings 3"/>
              <a:buChar char=""/>
              <a:defRPr/>
            </a:pPr>
            <a:r>
              <a:rPr lang="en-GB" altLang="en-US" dirty="0" smtClean="0"/>
              <a:t>Standard of academic writing</a:t>
            </a:r>
          </a:p>
          <a:p>
            <a:pPr marL="365760" indent="-256032" eaLnBrk="1" fontAlgn="auto" hangingPunct="1">
              <a:spcAft>
                <a:spcPts val="0"/>
              </a:spcAft>
              <a:buFont typeface="Wingdings 3"/>
              <a:buChar char=""/>
              <a:defRPr/>
            </a:pPr>
            <a:r>
              <a:rPr lang="en-GB" altLang="en-US" dirty="0" smtClean="0"/>
              <a:t>Presentation – neatness, basic standard English, organisation, folder</a:t>
            </a:r>
          </a:p>
          <a:p>
            <a:pPr marL="365760" indent="-256032" eaLnBrk="1" fontAlgn="auto" hangingPunct="1">
              <a:spcAft>
                <a:spcPts val="0"/>
              </a:spcAft>
              <a:buFont typeface="Wingdings 3"/>
              <a:buChar char=""/>
              <a:defRPr/>
            </a:pPr>
            <a:endParaRPr lang="en-GB" altLang="en-US" dirty="0" smtClean="0"/>
          </a:p>
          <a:p>
            <a:pPr marL="365760" indent="-256032" eaLnBrk="1" fontAlgn="auto" hangingPunct="1">
              <a:spcAft>
                <a:spcPts val="0"/>
              </a:spcAft>
              <a:buFont typeface="Wingdings 3"/>
              <a:buChar char=""/>
              <a:defRPr/>
            </a:pPr>
            <a:endParaRPr lang="en-GB" altLang="en-US" dirty="0" smtClean="0"/>
          </a:p>
          <a:p>
            <a:pPr marL="365760" indent="-256032" eaLnBrk="1" fontAlgn="auto" hangingPunct="1">
              <a:spcAft>
                <a:spcPts val="0"/>
              </a:spcAft>
              <a:buFont typeface="Wingdings 3"/>
              <a:buChar char=""/>
              <a:defRPr/>
            </a:pPr>
            <a:endParaRPr lang="en-GB" altLang="en-US" dirty="0" smtClean="0"/>
          </a:p>
        </p:txBody>
      </p:sp>
      <p:sp>
        <p:nvSpPr>
          <p:cNvPr id="26626" name="Title 1"/>
          <p:cNvSpPr>
            <a:spLocks noGrp="1"/>
          </p:cNvSpPr>
          <p:nvPr>
            <p:ph type="title"/>
          </p:nvPr>
        </p:nvSpPr>
        <p:spPr/>
        <p:txBody>
          <a:bodyPr/>
          <a:lstStyle/>
          <a:p>
            <a:pPr eaLnBrk="1" fontAlgn="auto" hangingPunct="1">
              <a:spcAft>
                <a:spcPts val="0"/>
              </a:spcAft>
              <a:defRPr/>
            </a:pPr>
            <a:r>
              <a:rPr lang="en-GB" altLang="en-US" dirty="0" smtClean="0"/>
              <a:t>Why is education important?</a:t>
            </a:r>
          </a:p>
        </p:txBody>
      </p:sp>
    </p:spTree>
    <p:extLst>
      <p:ext uri="{BB962C8B-B14F-4D97-AF65-F5344CB8AC3E}">
        <p14:creationId xmlns:p14="http://schemas.microsoft.com/office/powerpoint/2010/main" val="421866254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09728" indent="0">
              <a:buNone/>
            </a:pPr>
            <a:endParaRPr lang="en-GB" altLang="en-US" dirty="0" smtClean="0"/>
          </a:p>
          <a:p>
            <a:pPr marL="109728" indent="0">
              <a:buNone/>
            </a:pPr>
            <a:endParaRPr lang="en-GB" altLang="en-US" dirty="0"/>
          </a:p>
          <a:p>
            <a:r>
              <a:rPr lang="en-GB" altLang="en-US" dirty="0" smtClean="0"/>
              <a:t>Pears</a:t>
            </a:r>
            <a:r>
              <a:rPr lang="en-GB" altLang="en-US" dirty="0"/>
              <a:t>, G. &amp; Shields, G. (2013) </a:t>
            </a:r>
            <a:r>
              <a:rPr lang="en-GB" altLang="en-US" i="1" dirty="0"/>
              <a:t>Cite them Right. </a:t>
            </a:r>
            <a:r>
              <a:rPr lang="en-GB" altLang="en-US" dirty="0"/>
              <a:t>9</a:t>
            </a:r>
            <a:r>
              <a:rPr lang="en-GB" altLang="en-US" baseline="30000" dirty="0"/>
              <a:t>th</a:t>
            </a:r>
            <a:r>
              <a:rPr lang="en-GB" altLang="en-US" dirty="0"/>
              <a:t> </a:t>
            </a:r>
            <a:r>
              <a:rPr lang="en-GB" altLang="en-US" dirty="0" err="1"/>
              <a:t>edn</a:t>
            </a:r>
            <a:r>
              <a:rPr lang="en-GB" altLang="en-US" dirty="0"/>
              <a:t>.</a:t>
            </a:r>
            <a:r>
              <a:rPr lang="en-GB" altLang="en-US" i="1" dirty="0"/>
              <a:t> </a:t>
            </a:r>
            <a:r>
              <a:rPr lang="en-GB" altLang="en-US" dirty="0"/>
              <a:t>Basingstoke: Palgrave </a:t>
            </a:r>
            <a:r>
              <a:rPr lang="en-GB" altLang="en-US" dirty="0" smtClean="0"/>
              <a:t>McMillan</a:t>
            </a:r>
          </a:p>
          <a:p>
            <a:pPr marL="109728" indent="0">
              <a:buNone/>
            </a:pPr>
            <a:endParaRPr lang="en-GB" altLang="en-US" dirty="0" smtClean="0"/>
          </a:p>
          <a:p>
            <a:r>
              <a:rPr lang="en-GB" dirty="0"/>
              <a:t>Ridley D (2012) (2</a:t>
            </a:r>
            <a:r>
              <a:rPr lang="en-GB" baseline="30000" dirty="0"/>
              <a:t>nd</a:t>
            </a:r>
            <a:r>
              <a:rPr lang="en-GB" dirty="0"/>
              <a:t> </a:t>
            </a:r>
            <a:r>
              <a:rPr lang="en-GB" dirty="0" err="1"/>
              <a:t>ed</a:t>
            </a:r>
            <a:r>
              <a:rPr lang="en-GB" dirty="0"/>
              <a:t>) </a:t>
            </a:r>
            <a:r>
              <a:rPr lang="en-GB" i="1" dirty="0"/>
              <a:t>The Literature Review</a:t>
            </a:r>
            <a:r>
              <a:rPr lang="en-GB" dirty="0"/>
              <a:t>. London: Sage</a:t>
            </a:r>
          </a:p>
          <a:p>
            <a:pPr marL="109728" indent="0">
              <a:buNone/>
            </a:pPr>
            <a:endParaRPr lang="en-GB" altLang="en-US" dirty="0" smtClean="0"/>
          </a:p>
          <a:p>
            <a:pPr marL="68580" indent="0">
              <a:buNone/>
            </a:pPr>
            <a:endParaRPr lang="en-GB" dirty="0"/>
          </a:p>
        </p:txBody>
      </p:sp>
      <p:sp>
        <p:nvSpPr>
          <p:cNvPr id="2" name="Title 1"/>
          <p:cNvSpPr>
            <a:spLocks noGrp="1"/>
          </p:cNvSpPr>
          <p:nvPr>
            <p:ph type="title"/>
          </p:nvPr>
        </p:nvSpPr>
        <p:spPr/>
        <p:txBody>
          <a:bodyPr>
            <a:normAutofit fontScale="90000"/>
          </a:bodyPr>
          <a:lstStyle/>
          <a:p>
            <a:pPr algn="ctr"/>
            <a:r>
              <a:rPr lang="en-GB" dirty="0" smtClean="0"/>
              <a:t>References &amp; Additional Reading</a:t>
            </a:r>
            <a:endParaRPr lang="en-GB" dirty="0"/>
          </a:p>
        </p:txBody>
      </p:sp>
    </p:spTree>
    <p:extLst>
      <p:ext uri="{BB962C8B-B14F-4D97-AF65-F5344CB8AC3E}">
        <p14:creationId xmlns:p14="http://schemas.microsoft.com/office/powerpoint/2010/main" val="6416048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1510</TotalTime>
  <Words>2376</Words>
  <Application>Microsoft Office PowerPoint</Application>
  <PresentationFormat>On-screen Show (4:3)</PresentationFormat>
  <Paragraphs>338</Paragraphs>
  <Slides>58</Slides>
  <Notes>58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Arial</vt:lpstr>
      <vt:lpstr>Calibri</vt:lpstr>
      <vt:lpstr>Lucida Sans Unicode</vt:lpstr>
      <vt:lpstr>Verdana</vt:lpstr>
      <vt:lpstr>Wingdings</vt:lpstr>
      <vt:lpstr>Wingdings 2</vt:lpstr>
      <vt:lpstr>Wingdings 3</vt:lpstr>
      <vt:lpstr>Concourse</vt:lpstr>
      <vt:lpstr>The importance of …</vt:lpstr>
      <vt:lpstr>The single thing you need to do to improve the chances of success on this degree is ...? </vt:lpstr>
      <vt:lpstr>to read and </vt:lpstr>
      <vt:lpstr>Learning outcomes</vt:lpstr>
      <vt:lpstr>Why read?</vt:lpstr>
      <vt:lpstr>To improve your academic reading</vt:lpstr>
      <vt:lpstr>Some questions to ask yourself? </vt:lpstr>
      <vt:lpstr>What you need to read - Sources</vt:lpstr>
      <vt:lpstr>PowerPoint Presentation</vt:lpstr>
      <vt:lpstr>Always read the primary source if you can!</vt:lpstr>
      <vt:lpstr>You can use the internet but..</vt:lpstr>
      <vt:lpstr>Reading</vt:lpstr>
      <vt:lpstr>Use Of Resources</vt:lpstr>
      <vt:lpstr>Examiners give extra marks for </vt:lpstr>
      <vt:lpstr>PowerPoint Presentation</vt:lpstr>
      <vt:lpstr>PowerPoint Presentation</vt:lpstr>
      <vt:lpstr>PowerPoint Presentation</vt:lpstr>
      <vt:lpstr>PowerPoint Presentation</vt:lpstr>
      <vt:lpstr>What is referencing?</vt:lpstr>
      <vt:lpstr>Why reference?</vt:lpstr>
      <vt:lpstr>When to reference?</vt:lpstr>
      <vt:lpstr>How to reference </vt:lpstr>
      <vt:lpstr>Definitions</vt:lpstr>
      <vt:lpstr>What is plagiarism?</vt:lpstr>
      <vt:lpstr>PowerPoint Presentation</vt:lpstr>
      <vt:lpstr>Recap</vt:lpstr>
      <vt:lpstr>Types Of Plagiarism that we are concerned with</vt:lpstr>
      <vt:lpstr>How to avoid plagiarism</vt:lpstr>
      <vt:lpstr>Avoid accidental plagiarism Cottrell (2013) p177</vt:lpstr>
      <vt:lpstr>PowerPoint Presentation</vt:lpstr>
      <vt:lpstr>Integral references (Ridley 2012)</vt:lpstr>
      <vt:lpstr>Non-integral references (Ridley 2012)</vt:lpstr>
      <vt:lpstr>When paraphrasing…</vt:lpstr>
      <vt:lpstr>Three or more authors…</vt:lpstr>
      <vt:lpstr>Using page numbers…</vt:lpstr>
      <vt:lpstr>Using page numbers…</vt:lpstr>
      <vt:lpstr>More than about 25 words…</vt:lpstr>
      <vt:lpstr>Reference List</vt:lpstr>
      <vt:lpstr>PowerPoint Presentation</vt:lpstr>
      <vt:lpstr>Reference List</vt:lpstr>
      <vt:lpstr> Websites  </vt:lpstr>
      <vt:lpstr>Reliable sources  (Godfrey 2009)</vt:lpstr>
      <vt:lpstr>Academic sources (Godfrey 2009)</vt:lpstr>
      <vt:lpstr>Websites</vt:lpstr>
      <vt:lpstr>Websites</vt:lpstr>
      <vt:lpstr>PowerPoint Presentation</vt:lpstr>
      <vt:lpstr>Referencing errors</vt:lpstr>
      <vt:lpstr>PowerPoint Presentation</vt:lpstr>
      <vt:lpstr>Referencing errors</vt:lpstr>
      <vt:lpstr>PowerPoint Presentation</vt:lpstr>
      <vt:lpstr>PowerPoint Presentation</vt:lpstr>
      <vt:lpstr>Referencing errors</vt:lpstr>
      <vt:lpstr>PowerPoint Presentation</vt:lpstr>
      <vt:lpstr>PowerPoint Presentation</vt:lpstr>
      <vt:lpstr>Reference List</vt:lpstr>
      <vt:lpstr>Reference List – is this a good list?</vt:lpstr>
      <vt:lpstr>Why is education important?</vt:lpstr>
      <vt:lpstr>References &amp; Additional Reading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Sanders, Sian</dc:creator>
  <cp:lastModifiedBy>Laura Hutchings</cp:lastModifiedBy>
  <cp:revision>46</cp:revision>
  <cp:lastPrinted>2015-09-17T10:27:08Z</cp:lastPrinted>
  <dcterms:created xsi:type="dcterms:W3CDTF">2014-09-15T14:36:45Z</dcterms:created>
  <dcterms:modified xsi:type="dcterms:W3CDTF">2017-10-02T10:58:45Z</dcterms:modified>
</cp:coreProperties>
</file>