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2"/>
  </p:notesMasterIdLst>
  <p:sldIdLst>
    <p:sldId id="364" r:id="rId2"/>
    <p:sldId id="383" r:id="rId3"/>
    <p:sldId id="387" r:id="rId4"/>
    <p:sldId id="394" r:id="rId5"/>
    <p:sldId id="395" r:id="rId6"/>
    <p:sldId id="396" r:id="rId7"/>
    <p:sldId id="402" r:id="rId8"/>
    <p:sldId id="398" r:id="rId9"/>
    <p:sldId id="399" r:id="rId10"/>
    <p:sldId id="400"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BACC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08"/>
    <p:restoredTop sz="95332" autoAdjust="0"/>
  </p:normalViewPr>
  <p:slideViewPr>
    <p:cSldViewPr snapToGrid="0" showGuides="1">
      <p:cViewPr varScale="1">
        <p:scale>
          <a:sx n="111" d="100"/>
          <a:sy n="111" d="100"/>
        </p:scale>
        <p:origin x="558" y="96"/>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29F18D6-31A6-4614-879C-567CAD5CC29C}" type="datetimeFigureOut">
              <a:rPr lang="en-IN" smtClean="0"/>
              <a:t>21-03-2026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C80E11E-2083-4754-8E23-B6619840D08D}" type="slidenum">
              <a:rPr lang="en-IN" smtClean="0"/>
              <a:t>‹#›</a:t>
            </a:fld>
            <a:endParaRPr lang="en-IN"/>
          </a:p>
        </p:txBody>
      </p:sp>
    </p:spTree>
    <p:extLst>
      <p:ext uri="{BB962C8B-B14F-4D97-AF65-F5344CB8AC3E}">
        <p14:creationId xmlns:p14="http://schemas.microsoft.com/office/powerpoint/2010/main" val="339629784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This introduction is an overview of the presentation professionally and the aim of the presentation. It is concerned with active listening as a vital communicative skill in health and social care. It will be addressed clearly and systematically to explore its significance, professional relevance, and application in real life.</a:t>
            </a:r>
            <a:endParaRPr lang="en-US" b="0" dirty="0">
              <a:effectLst/>
            </a:endParaRPr>
          </a:p>
          <a:p>
            <a:br>
              <a:rPr lang="en-US" dirty="0"/>
            </a:br>
            <a:endParaRPr lang="en-IN" dirty="0"/>
          </a:p>
        </p:txBody>
      </p:sp>
      <p:sp>
        <p:nvSpPr>
          <p:cNvPr id="4" name="Slide Number Placeholder 3"/>
          <p:cNvSpPr>
            <a:spLocks noGrp="1"/>
          </p:cNvSpPr>
          <p:nvPr>
            <p:ph type="sldNum" sz="quarter" idx="5"/>
          </p:nvPr>
        </p:nvSpPr>
        <p:spPr/>
        <p:txBody>
          <a:bodyPr/>
          <a:lstStyle/>
          <a:p>
            <a:fld id="{AC80E11E-2083-4754-8E23-B6619840D08D}" type="slidenum">
              <a:rPr lang="en-IN" smtClean="0"/>
              <a:t>3</a:t>
            </a:fld>
            <a:endParaRPr lang="en-IN"/>
          </a:p>
        </p:txBody>
      </p:sp>
    </p:spTree>
    <p:extLst>
      <p:ext uri="{BB962C8B-B14F-4D97-AF65-F5344CB8AC3E}">
        <p14:creationId xmlns:p14="http://schemas.microsoft.com/office/powerpoint/2010/main" val="26984213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Communication can be defined as the expression of information clearly and respectfully to other persons. It involves active listening, speaking in a manner that is understood and using reasonable body language. This competency has been achieved through learning and team collaboration and helps deliver safe, effective, and person-</a:t>
            </a:r>
            <a:r>
              <a:rPr lang="en-US" sz="1200" b="0" i="0" u="none" strike="noStrike" kern="1200" dirty="0" err="1">
                <a:solidFill>
                  <a:schemeClr val="tx1"/>
                </a:solidFill>
                <a:effectLst/>
                <a:latin typeface="+mn-lt"/>
                <a:ea typeface="+mn-ea"/>
                <a:cs typeface="+mn-cs"/>
              </a:rPr>
              <a:t>centred</a:t>
            </a:r>
            <a:r>
              <a:rPr lang="en-US" sz="1200" b="0" i="0" u="none" strike="noStrike" kern="1200" dirty="0">
                <a:solidFill>
                  <a:schemeClr val="tx1"/>
                </a:solidFill>
                <a:effectLst/>
                <a:latin typeface="+mn-lt"/>
                <a:ea typeface="+mn-ea"/>
                <a:cs typeface="+mn-cs"/>
              </a:rPr>
              <a:t> care in professional practice.</a:t>
            </a:r>
            <a:endParaRPr lang="en-US" b="0" dirty="0">
              <a:effectLst/>
            </a:endParaRPr>
          </a:p>
          <a:p>
            <a:br>
              <a:rPr lang="en-US" dirty="0"/>
            </a:br>
            <a:endParaRPr lang="en-IN" dirty="0"/>
          </a:p>
        </p:txBody>
      </p:sp>
      <p:sp>
        <p:nvSpPr>
          <p:cNvPr id="4" name="Slide Number Placeholder 3"/>
          <p:cNvSpPr>
            <a:spLocks noGrp="1"/>
          </p:cNvSpPr>
          <p:nvPr>
            <p:ph type="sldNum" sz="quarter" idx="5"/>
          </p:nvPr>
        </p:nvSpPr>
        <p:spPr/>
        <p:txBody>
          <a:bodyPr/>
          <a:lstStyle/>
          <a:p>
            <a:fld id="{AC80E11E-2083-4754-8E23-B6619840D08D}" type="slidenum">
              <a:rPr lang="en-IN" smtClean="0"/>
              <a:t>4</a:t>
            </a:fld>
            <a:endParaRPr lang="en-IN"/>
          </a:p>
        </p:txBody>
      </p:sp>
    </p:spTree>
    <p:extLst>
      <p:ext uri="{BB962C8B-B14F-4D97-AF65-F5344CB8AC3E}">
        <p14:creationId xmlns:p14="http://schemas.microsoft.com/office/powerpoint/2010/main" val="3226417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Patient safety and quality of care directly depend on communication, as it has been evidenced that most safety accidents are associated with communication failure. Effective communication is beneficial to patients, employees and </a:t>
            </a:r>
            <a:r>
              <a:rPr lang="en-US" sz="1200" b="0" i="0" u="none" strike="noStrike" kern="1200" dirty="0" err="1">
                <a:solidFill>
                  <a:schemeClr val="tx1"/>
                </a:solidFill>
                <a:effectLst/>
                <a:latin typeface="+mn-lt"/>
                <a:ea typeface="+mn-ea"/>
                <a:cs typeface="+mn-cs"/>
              </a:rPr>
              <a:t>organisations</a:t>
            </a:r>
            <a:r>
              <a:rPr lang="en-US" sz="1200" b="0" i="0" u="none" strike="noStrike" kern="1200" dirty="0">
                <a:solidFill>
                  <a:schemeClr val="tx1"/>
                </a:solidFill>
                <a:effectLst/>
                <a:latin typeface="+mn-lt"/>
                <a:ea typeface="+mn-ea"/>
                <a:cs typeface="+mn-cs"/>
              </a:rPr>
              <a:t>, and a lack of it can result in terrible mistakes, misinterpretation, and impaired care provision.</a:t>
            </a:r>
            <a:endParaRPr lang="en-US" b="0" dirty="0">
              <a:effectLst/>
            </a:endParaRPr>
          </a:p>
          <a:p>
            <a:br>
              <a:rPr lang="en-US" dirty="0"/>
            </a:br>
            <a:endParaRPr lang="en-IN" dirty="0"/>
          </a:p>
        </p:txBody>
      </p:sp>
      <p:sp>
        <p:nvSpPr>
          <p:cNvPr id="4" name="Slide Number Placeholder 3"/>
          <p:cNvSpPr>
            <a:spLocks noGrp="1"/>
          </p:cNvSpPr>
          <p:nvPr>
            <p:ph type="sldNum" sz="quarter" idx="5"/>
          </p:nvPr>
        </p:nvSpPr>
        <p:spPr/>
        <p:txBody>
          <a:bodyPr/>
          <a:lstStyle/>
          <a:p>
            <a:fld id="{AC80E11E-2083-4754-8E23-B6619840D08D}" type="slidenum">
              <a:rPr lang="en-IN" smtClean="0"/>
              <a:t>5</a:t>
            </a:fld>
            <a:endParaRPr lang="en-IN"/>
          </a:p>
        </p:txBody>
      </p:sp>
    </p:spTree>
    <p:extLst>
      <p:ext uri="{BB962C8B-B14F-4D97-AF65-F5344CB8AC3E}">
        <p14:creationId xmlns:p14="http://schemas.microsoft.com/office/powerpoint/2010/main" val="32849929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Gibbs’ Reflective Cycle assists professionals in enhancing communication by providing professionals with an opportunity to reflect on their experiences in a structured way. Its six steps help people to examine the occurred event, assess performance and </a:t>
            </a:r>
            <a:r>
              <a:rPr lang="en-US" sz="1200" b="0" i="0" u="none" strike="noStrike" kern="1200" dirty="0" err="1">
                <a:solidFill>
                  <a:schemeClr val="tx1"/>
                </a:solidFill>
                <a:effectLst/>
                <a:latin typeface="+mn-lt"/>
                <a:ea typeface="+mn-ea"/>
                <a:cs typeface="+mn-cs"/>
              </a:rPr>
              <a:t>strategise</a:t>
            </a:r>
            <a:r>
              <a:rPr lang="en-US" sz="1200" b="0" i="0" u="none" strike="noStrike" kern="1200" dirty="0">
                <a:solidFill>
                  <a:schemeClr val="tx1"/>
                </a:solidFill>
                <a:effectLst/>
                <a:latin typeface="+mn-lt"/>
                <a:ea typeface="+mn-ea"/>
                <a:cs typeface="+mn-cs"/>
              </a:rPr>
              <a:t> on what could be done better. This process enhances professional practice and encourages learning in the context of health and social care. </a:t>
            </a:r>
            <a:r>
              <a:rPr lang="en-US" sz="1200" dirty="0">
                <a:latin typeface="Times New Roman" panose="02020603050405020304" pitchFamily="18" charset="0"/>
                <a:cs typeface="Times New Roman" panose="02020603050405020304" pitchFamily="18" charset="0"/>
              </a:rPr>
              <a:t>This systematic analysis method of the model helps to achieve professionals critically </a:t>
            </a:r>
            <a:r>
              <a:rPr lang="en-US" sz="1200" dirty="0" err="1">
                <a:latin typeface="Times New Roman" panose="02020603050405020304" pitchFamily="18" charset="0"/>
                <a:cs typeface="Times New Roman" panose="02020603050405020304" pitchFamily="18" charset="0"/>
              </a:rPr>
              <a:t>analysing</a:t>
            </a:r>
            <a:r>
              <a:rPr lang="en-US" sz="1200" dirty="0">
                <a:latin typeface="Times New Roman" panose="02020603050405020304" pitchFamily="18" charset="0"/>
                <a:cs typeface="Times New Roman" panose="02020603050405020304" pitchFamily="18" charset="0"/>
              </a:rPr>
              <a:t> the experiences of communication and </a:t>
            </a:r>
            <a:r>
              <a:rPr lang="en-US" sz="1200" dirty="0" err="1">
                <a:latin typeface="Times New Roman" panose="02020603050405020304" pitchFamily="18" charset="0"/>
                <a:cs typeface="Times New Roman" panose="02020603050405020304" pitchFamily="18" charset="0"/>
              </a:rPr>
              <a:t>recognising</a:t>
            </a:r>
            <a:r>
              <a:rPr lang="en-US" sz="1200" dirty="0">
                <a:latin typeface="Times New Roman" panose="02020603050405020304" pitchFamily="18" charset="0"/>
                <a:cs typeface="Times New Roman" panose="02020603050405020304" pitchFamily="18" charset="0"/>
              </a:rPr>
              <a:t> strengths and areas of weakness.</a:t>
            </a:r>
            <a:r>
              <a:rPr lang="en-US" sz="1200" baseline="0" dirty="0">
                <a:latin typeface="Times New Roman" panose="02020603050405020304" pitchFamily="18" charset="0"/>
                <a:cs typeface="Times New Roman" panose="02020603050405020304" pitchFamily="18" charset="0"/>
              </a:rPr>
              <a:t> </a:t>
            </a:r>
            <a:r>
              <a:rPr lang="en-US" sz="1200" dirty="0">
                <a:latin typeface="Times New Roman" panose="02020603050405020304" pitchFamily="18" charset="0"/>
                <a:cs typeface="Times New Roman" panose="02020603050405020304" pitchFamily="18" charset="0"/>
              </a:rPr>
              <a:t>In conclusion, the model promotes the ongoing professional growth and the improvement of effective communication within the framework of the health and social care environment, and I will further make an action plan to develop the communication skills in a more effective and evidence-based manner by setting certain steps.</a:t>
            </a:r>
          </a:p>
          <a:p>
            <a:pPr rtl="0"/>
            <a:endParaRPr lang="en-US" b="0" dirty="0">
              <a:effectLst/>
            </a:endParaRPr>
          </a:p>
          <a:p>
            <a:br>
              <a:rPr lang="en-US" dirty="0"/>
            </a:br>
            <a:endParaRPr lang="en-IN" dirty="0"/>
          </a:p>
        </p:txBody>
      </p:sp>
      <p:sp>
        <p:nvSpPr>
          <p:cNvPr id="4" name="Slide Number Placeholder 3"/>
          <p:cNvSpPr>
            <a:spLocks noGrp="1"/>
          </p:cNvSpPr>
          <p:nvPr>
            <p:ph type="sldNum" sz="quarter" idx="5"/>
          </p:nvPr>
        </p:nvSpPr>
        <p:spPr/>
        <p:txBody>
          <a:bodyPr/>
          <a:lstStyle/>
          <a:p>
            <a:fld id="{AC80E11E-2083-4754-8E23-B6619840D08D}" type="slidenum">
              <a:rPr lang="en-IN" smtClean="0"/>
              <a:t>6</a:t>
            </a:fld>
            <a:endParaRPr lang="en-IN"/>
          </a:p>
        </p:txBody>
      </p:sp>
    </p:spTree>
    <p:extLst>
      <p:ext uri="{BB962C8B-B14F-4D97-AF65-F5344CB8AC3E}">
        <p14:creationId xmlns:p14="http://schemas.microsoft.com/office/powerpoint/2010/main" val="31287394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Communication is necessary in a hospital ward in terms of admission and medication rounding. Patient understanding and safety are guaranteed by the use of clear explanations and active listening. Structured communication has been proven to decrease errors, and enhance patient satisfaction, continuity of care and general clinical outcomes</a:t>
            </a:r>
            <a:endParaRPr lang="en-US" b="0" dirty="0">
              <a:effectLst/>
            </a:endParaRPr>
          </a:p>
          <a:p>
            <a:br>
              <a:rPr lang="en-US" dirty="0"/>
            </a:br>
            <a:endParaRPr lang="en-IN" dirty="0"/>
          </a:p>
        </p:txBody>
      </p:sp>
      <p:sp>
        <p:nvSpPr>
          <p:cNvPr id="4" name="Slide Number Placeholder 3"/>
          <p:cNvSpPr>
            <a:spLocks noGrp="1"/>
          </p:cNvSpPr>
          <p:nvPr>
            <p:ph type="sldNum" sz="quarter" idx="5"/>
          </p:nvPr>
        </p:nvSpPr>
        <p:spPr/>
        <p:txBody>
          <a:bodyPr/>
          <a:lstStyle/>
          <a:p>
            <a:fld id="{AC80E11E-2083-4754-8E23-B6619840D08D}" type="slidenum">
              <a:rPr lang="en-IN" smtClean="0"/>
              <a:t>7</a:t>
            </a:fld>
            <a:endParaRPr lang="en-IN"/>
          </a:p>
        </p:txBody>
      </p:sp>
    </p:spTree>
    <p:extLst>
      <p:ext uri="{BB962C8B-B14F-4D97-AF65-F5344CB8AC3E}">
        <p14:creationId xmlns:p14="http://schemas.microsoft.com/office/powerpoint/2010/main" val="320750591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Communication increases employability, professional credibility and practice preparedness. It has been shown to improve the quality of care and patient safety. Further practice of this skill reinforces confidence in future work, teamwork, and positively affects the professional growth in the long-term in the health and social care.</a:t>
            </a:r>
            <a:endParaRPr lang="en-US" b="0" dirty="0">
              <a:effectLst/>
            </a:endParaRPr>
          </a:p>
          <a:p>
            <a:pPr rtl="0"/>
            <a:br>
              <a:rPr lang="en-US" dirty="0"/>
            </a:br>
            <a:endParaRPr lang="en-IN" dirty="0"/>
          </a:p>
        </p:txBody>
      </p:sp>
      <p:sp>
        <p:nvSpPr>
          <p:cNvPr id="4" name="Slide Number Placeholder 3"/>
          <p:cNvSpPr>
            <a:spLocks noGrp="1"/>
          </p:cNvSpPr>
          <p:nvPr>
            <p:ph type="sldNum" sz="quarter" idx="5"/>
          </p:nvPr>
        </p:nvSpPr>
        <p:spPr/>
        <p:txBody>
          <a:bodyPr/>
          <a:lstStyle/>
          <a:p>
            <a:fld id="{AC80E11E-2083-4754-8E23-B6619840D08D}" type="slidenum">
              <a:rPr lang="en-IN" smtClean="0"/>
              <a:t>8</a:t>
            </a:fld>
            <a:endParaRPr lang="en-IN"/>
          </a:p>
        </p:txBody>
      </p:sp>
    </p:spTree>
    <p:extLst>
      <p:ext uri="{BB962C8B-B14F-4D97-AF65-F5344CB8AC3E}">
        <p14:creationId xmlns:p14="http://schemas.microsoft.com/office/powerpoint/2010/main" val="319198043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Safe, effective, and person-</a:t>
            </a:r>
            <a:r>
              <a:rPr lang="en-US" sz="1200" b="0" i="0" u="none" strike="noStrike" kern="1200" dirty="0" err="1">
                <a:solidFill>
                  <a:schemeClr val="tx1"/>
                </a:solidFill>
                <a:effectLst/>
                <a:latin typeface="+mn-lt"/>
                <a:ea typeface="+mn-ea"/>
                <a:cs typeface="+mn-cs"/>
              </a:rPr>
              <a:t>centred</a:t>
            </a:r>
            <a:r>
              <a:rPr lang="en-US" sz="1200" b="0" i="0" u="none" strike="noStrike" kern="1200" dirty="0">
                <a:solidFill>
                  <a:schemeClr val="tx1"/>
                </a:solidFill>
                <a:effectLst/>
                <a:latin typeface="+mn-lt"/>
                <a:ea typeface="+mn-ea"/>
                <a:cs typeface="+mn-cs"/>
              </a:rPr>
              <a:t> care cannot exist without communication, as it helps to prepare the profession, improve employability, and develop personally. Its meaning, professional significance, and use were described in the presentation.</a:t>
            </a:r>
            <a:endParaRPr lang="en-US" b="0" dirty="0">
              <a:effectLst/>
            </a:endParaRPr>
          </a:p>
          <a:p>
            <a:br>
              <a:rPr lang="en-US" dirty="0"/>
            </a:br>
            <a:endParaRPr lang="en-IN" dirty="0"/>
          </a:p>
        </p:txBody>
      </p:sp>
      <p:sp>
        <p:nvSpPr>
          <p:cNvPr id="4" name="Slide Number Placeholder 3"/>
          <p:cNvSpPr>
            <a:spLocks noGrp="1"/>
          </p:cNvSpPr>
          <p:nvPr>
            <p:ph type="sldNum" sz="quarter" idx="5"/>
          </p:nvPr>
        </p:nvSpPr>
        <p:spPr/>
        <p:txBody>
          <a:bodyPr/>
          <a:lstStyle/>
          <a:p>
            <a:fld id="{AC80E11E-2083-4754-8E23-B6619840D08D}" type="slidenum">
              <a:rPr lang="en-IN" smtClean="0"/>
              <a:t>9</a:t>
            </a:fld>
            <a:endParaRPr lang="en-IN"/>
          </a:p>
        </p:txBody>
      </p:sp>
    </p:spTree>
    <p:extLst>
      <p:ext uri="{BB962C8B-B14F-4D97-AF65-F5344CB8AC3E}">
        <p14:creationId xmlns:p14="http://schemas.microsoft.com/office/powerpoint/2010/main" val="91589830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endParaRPr lang="en-IN" dirty="0"/>
          </a:p>
        </p:txBody>
      </p:sp>
      <p:sp>
        <p:nvSpPr>
          <p:cNvPr id="4" name="Slide Number Placeholder 3"/>
          <p:cNvSpPr>
            <a:spLocks noGrp="1"/>
          </p:cNvSpPr>
          <p:nvPr>
            <p:ph type="sldNum" sz="quarter" idx="5"/>
          </p:nvPr>
        </p:nvSpPr>
        <p:spPr/>
        <p:txBody>
          <a:bodyPr/>
          <a:lstStyle/>
          <a:p>
            <a:fld id="{AC80E11E-2083-4754-8E23-B6619840D08D}" type="slidenum">
              <a:rPr lang="en-IN" smtClean="0"/>
              <a:t>10</a:t>
            </a:fld>
            <a:endParaRPr lang="en-IN"/>
          </a:p>
        </p:txBody>
      </p:sp>
    </p:spTree>
    <p:extLst>
      <p:ext uri="{BB962C8B-B14F-4D97-AF65-F5344CB8AC3E}">
        <p14:creationId xmlns:p14="http://schemas.microsoft.com/office/powerpoint/2010/main" val="200003937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9AF4569-0659-2321-1132-62978A92A759}"/>
              </a:ext>
            </a:extLst>
          </p:cNvPr>
          <p:cNvSpPr>
            <a:spLocks noGrp="1"/>
          </p:cNvSpPr>
          <p:nvPr>
            <p:ph type="dt" sz="half" idx="10"/>
          </p:nvPr>
        </p:nvSpPr>
        <p:spPr>
          <a:xfrm>
            <a:off x="527051" y="6524626"/>
            <a:ext cx="1295400" cy="219075"/>
          </a:xfrm>
        </p:spPr>
        <p:txBody>
          <a:bodyPr/>
          <a:lstStyle>
            <a:lvl1pPr>
              <a:defRPr/>
            </a:lvl1pPr>
          </a:lstStyle>
          <a:p>
            <a:pPr>
              <a:defRPr/>
            </a:pPr>
            <a:fld id="{FA356D0D-2478-47FE-8DAB-B92005DC1F0F}" type="datetime1">
              <a:rPr lang="en-GB" altLang="en-US"/>
              <a:pPr>
                <a:defRPr/>
              </a:pPr>
              <a:t>21/03/2026</a:t>
            </a:fld>
            <a:endParaRPr lang="en-GB" altLang="en-US"/>
          </a:p>
        </p:txBody>
      </p:sp>
      <p:sp>
        <p:nvSpPr>
          <p:cNvPr id="5" name="Footer Placeholder 4">
            <a:extLst>
              <a:ext uri="{FF2B5EF4-FFF2-40B4-BE49-F238E27FC236}">
                <a16:creationId xmlns:a16="http://schemas.microsoft.com/office/drawing/2014/main" id="{9357CDB6-9683-923D-F4D6-A16690F87D7F}"/>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D90B911E-47D2-A792-94A7-10C09A82D207}"/>
              </a:ext>
            </a:extLst>
          </p:cNvPr>
          <p:cNvSpPr>
            <a:spLocks noGrp="1"/>
          </p:cNvSpPr>
          <p:nvPr>
            <p:ph type="sldNum" sz="quarter" idx="12"/>
          </p:nvPr>
        </p:nvSpPr>
        <p:spPr/>
        <p:txBody>
          <a:bodyPr/>
          <a:lstStyle>
            <a:lvl1pPr>
              <a:defRPr/>
            </a:lvl1pPr>
          </a:lstStyle>
          <a:p>
            <a:pPr>
              <a:defRPr/>
            </a:pPr>
            <a:fld id="{A8346AB5-70ED-450A-9530-2033B8E8E0D8}" type="slidenum">
              <a:rPr lang="en-GB" altLang="en-US"/>
              <a:pPr>
                <a:defRPr/>
              </a:pPr>
              <a:t>‹#›</a:t>
            </a:fld>
            <a:endParaRPr lang="en-GB" altLang="en-US"/>
          </a:p>
        </p:txBody>
      </p:sp>
    </p:spTree>
    <p:extLst>
      <p:ext uri="{BB962C8B-B14F-4D97-AF65-F5344CB8AC3E}">
        <p14:creationId xmlns:p14="http://schemas.microsoft.com/office/powerpoint/2010/main" val="40035250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B551927-1F9D-988A-F05E-7708C60A55EF}"/>
              </a:ext>
            </a:extLst>
          </p:cNvPr>
          <p:cNvSpPr>
            <a:spLocks noGrp="1"/>
          </p:cNvSpPr>
          <p:nvPr>
            <p:ph type="dt" sz="half" idx="10"/>
          </p:nvPr>
        </p:nvSpPr>
        <p:spPr/>
        <p:txBody>
          <a:bodyPr/>
          <a:lstStyle>
            <a:lvl1pPr>
              <a:defRPr/>
            </a:lvl1pPr>
          </a:lstStyle>
          <a:p>
            <a:pPr>
              <a:defRPr/>
            </a:pPr>
            <a:fld id="{30226994-B490-4403-8CE4-43D4FD570BBD}" type="datetime1">
              <a:rPr lang="en-GB" altLang="en-US"/>
              <a:pPr>
                <a:defRPr/>
              </a:pPr>
              <a:t>21/03/2026</a:t>
            </a:fld>
            <a:endParaRPr lang="en-GB" altLang="en-US"/>
          </a:p>
        </p:txBody>
      </p:sp>
      <p:sp>
        <p:nvSpPr>
          <p:cNvPr id="5" name="Footer Placeholder 4">
            <a:extLst>
              <a:ext uri="{FF2B5EF4-FFF2-40B4-BE49-F238E27FC236}">
                <a16:creationId xmlns:a16="http://schemas.microsoft.com/office/drawing/2014/main" id="{932EE8AB-0893-1027-952A-74CFAC50E876}"/>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6ECCC9B7-A74F-F725-6C2C-9C3690A8FFC8}"/>
              </a:ext>
            </a:extLst>
          </p:cNvPr>
          <p:cNvSpPr>
            <a:spLocks noGrp="1"/>
          </p:cNvSpPr>
          <p:nvPr>
            <p:ph type="sldNum" sz="quarter" idx="12"/>
          </p:nvPr>
        </p:nvSpPr>
        <p:spPr/>
        <p:txBody>
          <a:bodyPr/>
          <a:lstStyle>
            <a:lvl1pPr>
              <a:defRPr/>
            </a:lvl1pPr>
          </a:lstStyle>
          <a:p>
            <a:pPr>
              <a:defRPr/>
            </a:pPr>
            <a:fld id="{9AFB928A-D6AD-4F2A-B2DD-923741E90643}" type="slidenum">
              <a:rPr lang="en-GB" altLang="en-US"/>
              <a:pPr>
                <a:defRPr/>
              </a:pPr>
              <a:t>‹#›</a:t>
            </a:fld>
            <a:endParaRPr lang="en-GB" altLang="en-US"/>
          </a:p>
        </p:txBody>
      </p:sp>
    </p:spTree>
    <p:extLst>
      <p:ext uri="{BB962C8B-B14F-4D97-AF65-F5344CB8AC3E}">
        <p14:creationId xmlns:p14="http://schemas.microsoft.com/office/powerpoint/2010/main" val="18568954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DF389BC9-DFAC-C707-387C-8A0EB4C4AAC6}"/>
              </a:ext>
            </a:extLst>
          </p:cNvPr>
          <p:cNvSpPr>
            <a:spLocks noGrp="1"/>
          </p:cNvSpPr>
          <p:nvPr>
            <p:ph type="dt" sz="half" idx="10"/>
          </p:nvPr>
        </p:nvSpPr>
        <p:spPr/>
        <p:txBody>
          <a:bodyPr/>
          <a:lstStyle>
            <a:lvl1pPr>
              <a:defRPr/>
            </a:lvl1pPr>
          </a:lstStyle>
          <a:p>
            <a:pPr>
              <a:defRPr/>
            </a:pPr>
            <a:fld id="{031DCA91-53F4-49BC-9425-BD4ED78DF6F3}" type="datetime1">
              <a:rPr lang="en-GB" altLang="en-US"/>
              <a:pPr>
                <a:defRPr/>
              </a:pPr>
              <a:t>21/03/2026</a:t>
            </a:fld>
            <a:endParaRPr lang="en-GB" altLang="en-US"/>
          </a:p>
        </p:txBody>
      </p:sp>
      <p:sp>
        <p:nvSpPr>
          <p:cNvPr id="5" name="Slide Number Placeholder 5">
            <a:extLst>
              <a:ext uri="{FF2B5EF4-FFF2-40B4-BE49-F238E27FC236}">
                <a16:creationId xmlns:a16="http://schemas.microsoft.com/office/drawing/2014/main" id="{6B90EAC4-913A-CF25-D1C2-ACB4ABCB0881}"/>
              </a:ext>
            </a:extLst>
          </p:cNvPr>
          <p:cNvSpPr>
            <a:spLocks noGrp="1"/>
          </p:cNvSpPr>
          <p:nvPr>
            <p:ph type="sldNum" sz="quarter" idx="11"/>
          </p:nvPr>
        </p:nvSpPr>
        <p:spPr/>
        <p:txBody>
          <a:bodyPr/>
          <a:lstStyle>
            <a:lvl1pPr>
              <a:defRPr/>
            </a:lvl1pPr>
          </a:lstStyle>
          <a:p>
            <a:pPr>
              <a:defRPr/>
            </a:pPr>
            <a:fld id="{CA86B909-6953-454E-922A-05FE74F3E91B}" type="slidenum">
              <a:rPr lang="en-GB" altLang="en-US"/>
              <a:pPr>
                <a:defRPr/>
              </a:pPr>
              <a:t>‹#›</a:t>
            </a:fld>
            <a:endParaRPr lang="en-GB" altLang="en-US"/>
          </a:p>
        </p:txBody>
      </p:sp>
    </p:spTree>
    <p:extLst>
      <p:ext uri="{BB962C8B-B14F-4D97-AF65-F5344CB8AC3E}">
        <p14:creationId xmlns:p14="http://schemas.microsoft.com/office/powerpoint/2010/main" val="40001641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659FE73A-7CFF-F58B-4EBE-F036E86E018D}"/>
              </a:ext>
            </a:extLst>
          </p:cNvPr>
          <p:cNvSpPr>
            <a:spLocks noGrp="1"/>
          </p:cNvSpPr>
          <p:nvPr>
            <p:ph type="dt" sz="half" idx="10"/>
          </p:nvPr>
        </p:nvSpPr>
        <p:spPr/>
        <p:txBody>
          <a:bodyPr/>
          <a:lstStyle>
            <a:lvl1pPr>
              <a:defRPr/>
            </a:lvl1pPr>
          </a:lstStyle>
          <a:p>
            <a:pPr>
              <a:defRPr/>
            </a:pPr>
            <a:fld id="{742C5CC8-B2EB-4FCA-9C2F-BDABBC953608}" type="datetime1">
              <a:rPr lang="en-GB" altLang="en-US"/>
              <a:pPr>
                <a:defRPr/>
              </a:pPr>
              <a:t>21/03/2026</a:t>
            </a:fld>
            <a:endParaRPr lang="en-GB" altLang="en-US"/>
          </a:p>
        </p:txBody>
      </p:sp>
      <p:sp>
        <p:nvSpPr>
          <p:cNvPr id="6" name="Slide Number Placeholder 5">
            <a:extLst>
              <a:ext uri="{FF2B5EF4-FFF2-40B4-BE49-F238E27FC236}">
                <a16:creationId xmlns:a16="http://schemas.microsoft.com/office/drawing/2014/main" id="{7FA105AE-8232-B6DA-5203-EE356F1E314A}"/>
              </a:ext>
            </a:extLst>
          </p:cNvPr>
          <p:cNvSpPr>
            <a:spLocks noGrp="1"/>
          </p:cNvSpPr>
          <p:nvPr>
            <p:ph type="sldNum" sz="quarter" idx="11"/>
          </p:nvPr>
        </p:nvSpPr>
        <p:spPr/>
        <p:txBody>
          <a:bodyPr/>
          <a:lstStyle>
            <a:lvl1pPr>
              <a:defRPr/>
            </a:lvl1pPr>
          </a:lstStyle>
          <a:p>
            <a:pPr>
              <a:defRPr/>
            </a:pPr>
            <a:fld id="{3DA9162A-D4C6-4BE6-80AC-343E718106D9}" type="slidenum">
              <a:rPr lang="en-GB" altLang="en-US"/>
              <a:pPr>
                <a:defRPr/>
              </a:pPr>
              <a:t>‹#›</a:t>
            </a:fld>
            <a:endParaRPr lang="en-GB" altLang="en-US"/>
          </a:p>
        </p:txBody>
      </p:sp>
    </p:spTree>
    <p:extLst>
      <p:ext uri="{BB962C8B-B14F-4D97-AF65-F5344CB8AC3E}">
        <p14:creationId xmlns:p14="http://schemas.microsoft.com/office/powerpoint/2010/main" val="28761044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22C9F61-1987-C7A1-9600-3B1069708D88}"/>
              </a:ext>
            </a:extLst>
          </p:cNvPr>
          <p:cNvSpPr>
            <a:spLocks noGrp="1"/>
          </p:cNvSpPr>
          <p:nvPr>
            <p:ph type="dt" sz="half" idx="10"/>
          </p:nvPr>
        </p:nvSpPr>
        <p:spPr/>
        <p:txBody>
          <a:bodyPr/>
          <a:lstStyle>
            <a:lvl1pPr>
              <a:defRPr/>
            </a:lvl1pPr>
          </a:lstStyle>
          <a:p>
            <a:pPr>
              <a:defRPr/>
            </a:pPr>
            <a:fld id="{192482D0-6B59-43EB-A2E6-BEADFA88CF98}" type="datetime1">
              <a:rPr lang="en-GB" altLang="en-US"/>
              <a:pPr>
                <a:defRPr/>
              </a:pPr>
              <a:t>21/03/2026</a:t>
            </a:fld>
            <a:endParaRPr lang="en-GB" altLang="en-US"/>
          </a:p>
        </p:txBody>
      </p:sp>
      <p:sp>
        <p:nvSpPr>
          <p:cNvPr id="8" name="Slide Number Placeholder 5">
            <a:extLst>
              <a:ext uri="{FF2B5EF4-FFF2-40B4-BE49-F238E27FC236}">
                <a16:creationId xmlns:a16="http://schemas.microsoft.com/office/drawing/2014/main" id="{3F234557-D565-AC27-1CDE-3870D5D7D046}"/>
              </a:ext>
            </a:extLst>
          </p:cNvPr>
          <p:cNvSpPr>
            <a:spLocks noGrp="1"/>
          </p:cNvSpPr>
          <p:nvPr>
            <p:ph type="sldNum" sz="quarter" idx="11"/>
          </p:nvPr>
        </p:nvSpPr>
        <p:spPr/>
        <p:txBody>
          <a:bodyPr/>
          <a:lstStyle>
            <a:lvl1pPr>
              <a:defRPr/>
            </a:lvl1pPr>
          </a:lstStyle>
          <a:p>
            <a:pPr>
              <a:defRPr/>
            </a:pPr>
            <a:fld id="{92F3B91C-6529-43C7-B4BA-62549480CC9D}" type="slidenum">
              <a:rPr lang="en-GB" altLang="en-US"/>
              <a:pPr>
                <a:defRPr/>
              </a:pPr>
              <a:t>‹#›</a:t>
            </a:fld>
            <a:endParaRPr lang="en-GB" altLang="en-US"/>
          </a:p>
        </p:txBody>
      </p:sp>
    </p:spTree>
    <p:extLst>
      <p:ext uri="{BB962C8B-B14F-4D97-AF65-F5344CB8AC3E}">
        <p14:creationId xmlns:p14="http://schemas.microsoft.com/office/powerpoint/2010/main" val="5288720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1110769A-89FC-6C0C-1042-AD6A20A3C994}"/>
              </a:ext>
            </a:extLst>
          </p:cNvPr>
          <p:cNvSpPr>
            <a:spLocks noGrp="1"/>
          </p:cNvSpPr>
          <p:nvPr>
            <p:ph type="dt" sz="half" idx="10"/>
          </p:nvPr>
        </p:nvSpPr>
        <p:spPr/>
        <p:txBody>
          <a:bodyPr/>
          <a:lstStyle>
            <a:lvl1pPr>
              <a:defRPr/>
            </a:lvl1pPr>
          </a:lstStyle>
          <a:p>
            <a:pPr>
              <a:defRPr/>
            </a:pPr>
            <a:fld id="{C8139EDA-6186-42E4-AD19-8C038518D62B}" type="datetime1">
              <a:rPr lang="en-GB" altLang="en-US"/>
              <a:pPr>
                <a:defRPr/>
              </a:pPr>
              <a:t>21/03/2026</a:t>
            </a:fld>
            <a:endParaRPr lang="en-GB" altLang="en-US"/>
          </a:p>
        </p:txBody>
      </p:sp>
      <p:sp>
        <p:nvSpPr>
          <p:cNvPr id="4" name="Slide Number Placeholder 5">
            <a:extLst>
              <a:ext uri="{FF2B5EF4-FFF2-40B4-BE49-F238E27FC236}">
                <a16:creationId xmlns:a16="http://schemas.microsoft.com/office/drawing/2014/main" id="{61236328-BA85-38B0-4F47-FBEDDDAA6FF9}"/>
              </a:ext>
            </a:extLst>
          </p:cNvPr>
          <p:cNvSpPr>
            <a:spLocks noGrp="1"/>
          </p:cNvSpPr>
          <p:nvPr>
            <p:ph type="sldNum" sz="quarter" idx="11"/>
          </p:nvPr>
        </p:nvSpPr>
        <p:spPr/>
        <p:txBody>
          <a:bodyPr/>
          <a:lstStyle>
            <a:lvl1pPr>
              <a:defRPr/>
            </a:lvl1pPr>
          </a:lstStyle>
          <a:p>
            <a:pPr>
              <a:defRPr/>
            </a:pPr>
            <a:fld id="{3A35B565-CEE5-45AB-B707-06E43140C85F}" type="slidenum">
              <a:rPr lang="en-GB" altLang="en-US"/>
              <a:pPr>
                <a:defRPr/>
              </a:pPr>
              <a:t>‹#›</a:t>
            </a:fld>
            <a:endParaRPr lang="en-GB" altLang="en-US"/>
          </a:p>
        </p:txBody>
      </p:sp>
    </p:spTree>
    <p:extLst>
      <p:ext uri="{BB962C8B-B14F-4D97-AF65-F5344CB8AC3E}">
        <p14:creationId xmlns:p14="http://schemas.microsoft.com/office/powerpoint/2010/main" val="5427372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F78643B6-9009-D2EC-E03D-7B89D42F4E2F}"/>
              </a:ext>
            </a:extLst>
          </p:cNvPr>
          <p:cNvSpPr>
            <a:spLocks noGrp="1"/>
          </p:cNvSpPr>
          <p:nvPr>
            <p:ph type="dt" sz="half" idx="10"/>
          </p:nvPr>
        </p:nvSpPr>
        <p:spPr/>
        <p:txBody>
          <a:bodyPr/>
          <a:lstStyle>
            <a:lvl1pPr>
              <a:defRPr/>
            </a:lvl1pPr>
          </a:lstStyle>
          <a:p>
            <a:pPr>
              <a:defRPr/>
            </a:pPr>
            <a:fld id="{5E23D760-A5D6-4408-9293-3816AB405458}" type="datetime1">
              <a:rPr lang="en-GB" altLang="en-US"/>
              <a:pPr>
                <a:defRPr/>
              </a:pPr>
              <a:t>21/03/2026</a:t>
            </a:fld>
            <a:endParaRPr lang="en-GB" altLang="en-US"/>
          </a:p>
        </p:txBody>
      </p:sp>
      <p:sp>
        <p:nvSpPr>
          <p:cNvPr id="3" name="Slide Number Placeholder 5">
            <a:extLst>
              <a:ext uri="{FF2B5EF4-FFF2-40B4-BE49-F238E27FC236}">
                <a16:creationId xmlns:a16="http://schemas.microsoft.com/office/drawing/2014/main" id="{10E17C46-3D3B-A498-50D1-09335F4622E1}"/>
              </a:ext>
            </a:extLst>
          </p:cNvPr>
          <p:cNvSpPr>
            <a:spLocks noGrp="1"/>
          </p:cNvSpPr>
          <p:nvPr>
            <p:ph type="sldNum" sz="quarter" idx="11"/>
          </p:nvPr>
        </p:nvSpPr>
        <p:spPr/>
        <p:txBody>
          <a:bodyPr/>
          <a:lstStyle>
            <a:lvl1pPr>
              <a:defRPr/>
            </a:lvl1pPr>
          </a:lstStyle>
          <a:p>
            <a:pPr>
              <a:defRPr/>
            </a:pPr>
            <a:fld id="{1627DB7A-9E6D-4CCE-BDBB-D06183803CCF}" type="slidenum">
              <a:rPr lang="en-GB" altLang="en-US"/>
              <a:pPr>
                <a:defRPr/>
              </a:pPr>
              <a:t>‹#›</a:t>
            </a:fld>
            <a:endParaRPr lang="en-GB" altLang="en-US"/>
          </a:p>
        </p:txBody>
      </p:sp>
    </p:spTree>
    <p:extLst>
      <p:ext uri="{BB962C8B-B14F-4D97-AF65-F5344CB8AC3E}">
        <p14:creationId xmlns:p14="http://schemas.microsoft.com/office/powerpoint/2010/main" val="35516462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0"/>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8326A2FA-02CC-0B62-C5E1-6C1624ECA437}"/>
              </a:ext>
            </a:extLst>
          </p:cNvPr>
          <p:cNvSpPr>
            <a:spLocks noGrp="1"/>
          </p:cNvSpPr>
          <p:nvPr>
            <p:ph type="dt" sz="half" idx="10"/>
          </p:nvPr>
        </p:nvSpPr>
        <p:spPr/>
        <p:txBody>
          <a:bodyPr/>
          <a:lstStyle>
            <a:lvl1pPr>
              <a:defRPr/>
            </a:lvl1pPr>
          </a:lstStyle>
          <a:p>
            <a:pPr>
              <a:defRPr/>
            </a:pPr>
            <a:fld id="{1815CC12-B3B9-474E-933E-043F12DE8238}" type="datetime1">
              <a:rPr lang="en-GB" altLang="en-US"/>
              <a:pPr>
                <a:defRPr/>
              </a:pPr>
              <a:t>21/03/2026</a:t>
            </a:fld>
            <a:endParaRPr lang="en-GB" altLang="en-US"/>
          </a:p>
        </p:txBody>
      </p:sp>
      <p:sp>
        <p:nvSpPr>
          <p:cNvPr id="6" name="Slide Number Placeholder 5">
            <a:extLst>
              <a:ext uri="{FF2B5EF4-FFF2-40B4-BE49-F238E27FC236}">
                <a16:creationId xmlns:a16="http://schemas.microsoft.com/office/drawing/2014/main" id="{5837F502-3C1D-7A8D-52F3-CAED73093E89}"/>
              </a:ext>
            </a:extLst>
          </p:cNvPr>
          <p:cNvSpPr>
            <a:spLocks noGrp="1"/>
          </p:cNvSpPr>
          <p:nvPr>
            <p:ph type="sldNum" sz="quarter" idx="11"/>
          </p:nvPr>
        </p:nvSpPr>
        <p:spPr/>
        <p:txBody>
          <a:bodyPr/>
          <a:lstStyle>
            <a:lvl1pPr>
              <a:defRPr/>
            </a:lvl1pPr>
          </a:lstStyle>
          <a:p>
            <a:pPr>
              <a:defRPr/>
            </a:pPr>
            <a:fld id="{C6450803-9B60-429C-BEAC-5774A5E11D5A}" type="slidenum">
              <a:rPr lang="en-GB" altLang="en-US"/>
              <a:pPr>
                <a:defRPr/>
              </a:pPr>
              <a:t>‹#›</a:t>
            </a:fld>
            <a:endParaRPr lang="en-GB" altLang="en-US"/>
          </a:p>
        </p:txBody>
      </p:sp>
    </p:spTree>
    <p:extLst>
      <p:ext uri="{BB962C8B-B14F-4D97-AF65-F5344CB8AC3E}">
        <p14:creationId xmlns:p14="http://schemas.microsoft.com/office/powerpoint/2010/main" val="14816181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5A919774-B368-632C-B58C-668A1F4060E9}"/>
              </a:ext>
            </a:extLst>
          </p:cNvPr>
          <p:cNvSpPr>
            <a:spLocks noGrp="1"/>
          </p:cNvSpPr>
          <p:nvPr>
            <p:ph type="dt" sz="half" idx="10"/>
          </p:nvPr>
        </p:nvSpPr>
        <p:spPr/>
        <p:txBody>
          <a:bodyPr/>
          <a:lstStyle>
            <a:lvl1pPr>
              <a:defRPr/>
            </a:lvl1pPr>
          </a:lstStyle>
          <a:p>
            <a:pPr>
              <a:defRPr/>
            </a:pPr>
            <a:fld id="{14FA25EF-011C-4B5E-B678-5C09381164A5}" type="datetime1">
              <a:rPr lang="en-GB" altLang="en-US"/>
              <a:pPr>
                <a:defRPr/>
              </a:pPr>
              <a:t>21/03/2026</a:t>
            </a:fld>
            <a:endParaRPr lang="en-GB" altLang="en-US"/>
          </a:p>
        </p:txBody>
      </p:sp>
      <p:sp>
        <p:nvSpPr>
          <p:cNvPr id="6" name="Slide Number Placeholder 5">
            <a:extLst>
              <a:ext uri="{FF2B5EF4-FFF2-40B4-BE49-F238E27FC236}">
                <a16:creationId xmlns:a16="http://schemas.microsoft.com/office/drawing/2014/main" id="{279CBBFB-191C-419E-CAC2-F4A171A6D755}"/>
              </a:ext>
            </a:extLst>
          </p:cNvPr>
          <p:cNvSpPr>
            <a:spLocks noGrp="1"/>
          </p:cNvSpPr>
          <p:nvPr>
            <p:ph type="sldNum" sz="quarter" idx="11"/>
          </p:nvPr>
        </p:nvSpPr>
        <p:spPr/>
        <p:txBody>
          <a:bodyPr/>
          <a:lstStyle>
            <a:lvl1pPr>
              <a:defRPr/>
            </a:lvl1pPr>
          </a:lstStyle>
          <a:p>
            <a:pPr>
              <a:defRPr/>
            </a:pPr>
            <a:fld id="{6C223C29-2C36-480D-8620-E0754310421F}" type="slidenum">
              <a:rPr lang="en-GB" altLang="en-US"/>
              <a:pPr>
                <a:defRPr/>
              </a:pPr>
              <a:t>‹#›</a:t>
            </a:fld>
            <a:endParaRPr lang="en-GB" altLang="en-US"/>
          </a:p>
        </p:txBody>
      </p:sp>
    </p:spTree>
    <p:extLst>
      <p:ext uri="{BB962C8B-B14F-4D97-AF65-F5344CB8AC3E}">
        <p14:creationId xmlns:p14="http://schemas.microsoft.com/office/powerpoint/2010/main" val="35430064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E7D906F-2A1B-B326-EDE7-9006B53F240B}"/>
              </a:ext>
            </a:extLst>
          </p:cNvPr>
          <p:cNvSpPr>
            <a:spLocks noGrp="1"/>
          </p:cNvSpPr>
          <p:nvPr>
            <p:ph type="dt" sz="half" idx="10"/>
          </p:nvPr>
        </p:nvSpPr>
        <p:spPr/>
        <p:txBody>
          <a:bodyPr/>
          <a:lstStyle>
            <a:lvl1pPr>
              <a:defRPr/>
            </a:lvl1pPr>
          </a:lstStyle>
          <a:p>
            <a:pPr>
              <a:defRPr/>
            </a:pPr>
            <a:fld id="{C5943883-E3DA-4D48-9F4D-6A70BAD0FEF1}" type="datetime1">
              <a:rPr lang="en-GB" altLang="en-US"/>
              <a:pPr>
                <a:defRPr/>
              </a:pPr>
              <a:t>21/03/2026</a:t>
            </a:fld>
            <a:endParaRPr lang="en-GB" altLang="en-US"/>
          </a:p>
        </p:txBody>
      </p:sp>
      <p:sp>
        <p:nvSpPr>
          <p:cNvPr id="5" name="Slide Number Placeholder 5">
            <a:extLst>
              <a:ext uri="{FF2B5EF4-FFF2-40B4-BE49-F238E27FC236}">
                <a16:creationId xmlns:a16="http://schemas.microsoft.com/office/drawing/2014/main" id="{8A0D2712-9F7C-5A2D-8E35-C57EA177B8AF}"/>
              </a:ext>
            </a:extLst>
          </p:cNvPr>
          <p:cNvSpPr>
            <a:spLocks noGrp="1"/>
          </p:cNvSpPr>
          <p:nvPr>
            <p:ph type="sldNum" sz="quarter" idx="11"/>
          </p:nvPr>
        </p:nvSpPr>
        <p:spPr/>
        <p:txBody>
          <a:bodyPr/>
          <a:lstStyle>
            <a:lvl1pPr>
              <a:defRPr/>
            </a:lvl1pPr>
          </a:lstStyle>
          <a:p>
            <a:pPr>
              <a:defRPr/>
            </a:pPr>
            <a:fld id="{E48D0294-2879-4E90-A38D-0837A1E4FE15}" type="slidenum">
              <a:rPr lang="en-GB" altLang="en-US"/>
              <a:pPr>
                <a:defRPr/>
              </a:pPr>
              <a:t>‹#›</a:t>
            </a:fld>
            <a:endParaRPr lang="en-GB" altLang="en-US"/>
          </a:p>
        </p:txBody>
      </p:sp>
    </p:spTree>
    <p:extLst>
      <p:ext uri="{BB962C8B-B14F-4D97-AF65-F5344CB8AC3E}">
        <p14:creationId xmlns:p14="http://schemas.microsoft.com/office/powerpoint/2010/main" val="10788409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872CCD-82B6-F46F-3435-E64EB1DE3496}"/>
              </a:ext>
            </a:extLst>
          </p:cNvPr>
          <p:cNvSpPr>
            <a:spLocks noGrp="1"/>
          </p:cNvSpPr>
          <p:nvPr>
            <p:ph type="dt" sz="half" idx="10"/>
          </p:nvPr>
        </p:nvSpPr>
        <p:spPr/>
        <p:txBody>
          <a:bodyPr/>
          <a:lstStyle>
            <a:lvl1pPr>
              <a:defRPr/>
            </a:lvl1pPr>
          </a:lstStyle>
          <a:p>
            <a:pPr>
              <a:defRPr/>
            </a:pPr>
            <a:fld id="{693BB2BA-946C-474B-8A44-50EB5173BE02}" type="datetime1">
              <a:rPr lang="en-GB" altLang="en-US"/>
              <a:pPr>
                <a:defRPr/>
              </a:pPr>
              <a:t>21/03/2026</a:t>
            </a:fld>
            <a:endParaRPr lang="en-GB" altLang="en-US"/>
          </a:p>
        </p:txBody>
      </p:sp>
      <p:sp>
        <p:nvSpPr>
          <p:cNvPr id="5" name="Slide Number Placeholder 5">
            <a:extLst>
              <a:ext uri="{FF2B5EF4-FFF2-40B4-BE49-F238E27FC236}">
                <a16:creationId xmlns:a16="http://schemas.microsoft.com/office/drawing/2014/main" id="{821B22D7-7745-AF27-3210-8041648B214F}"/>
              </a:ext>
            </a:extLst>
          </p:cNvPr>
          <p:cNvSpPr>
            <a:spLocks noGrp="1"/>
          </p:cNvSpPr>
          <p:nvPr>
            <p:ph type="sldNum" sz="quarter" idx="11"/>
          </p:nvPr>
        </p:nvSpPr>
        <p:spPr/>
        <p:txBody>
          <a:bodyPr/>
          <a:lstStyle>
            <a:lvl1pPr>
              <a:defRPr/>
            </a:lvl1pPr>
          </a:lstStyle>
          <a:p>
            <a:pPr>
              <a:defRPr/>
            </a:pPr>
            <a:fld id="{03445F48-3446-4FB0-88BE-B3679A1B7DE7}" type="slidenum">
              <a:rPr lang="en-GB" altLang="en-US"/>
              <a:pPr>
                <a:defRPr/>
              </a:pPr>
              <a:t>‹#›</a:t>
            </a:fld>
            <a:endParaRPr lang="en-GB" altLang="en-US"/>
          </a:p>
        </p:txBody>
      </p:sp>
    </p:spTree>
    <p:extLst>
      <p:ext uri="{BB962C8B-B14F-4D97-AF65-F5344CB8AC3E}">
        <p14:creationId xmlns:p14="http://schemas.microsoft.com/office/powerpoint/2010/main" val="7411402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59DACF01-0473-AA8C-6930-ACE95BE3F6B4}"/>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F5CAA5FE-6BF8-C8AD-E251-1AB4861E89C8}"/>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1AF3770B-3B78-153B-118A-14573672F23C}"/>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A4021392-CAC7-450A-8667-583C0A183C4A}" type="datetime1">
              <a:rPr lang="en-GB" altLang="en-US"/>
              <a:pPr>
                <a:defRPr/>
              </a:pPr>
              <a:t>21/03/2026</a:t>
            </a:fld>
            <a:endParaRPr lang="en-GB" altLang="en-US"/>
          </a:p>
        </p:txBody>
      </p:sp>
      <p:sp>
        <p:nvSpPr>
          <p:cNvPr id="6" name="Slide Number Placeholder 5">
            <a:extLst>
              <a:ext uri="{FF2B5EF4-FFF2-40B4-BE49-F238E27FC236}">
                <a16:creationId xmlns:a16="http://schemas.microsoft.com/office/drawing/2014/main" id="{E70E714D-EC5F-579C-07E6-4DC1C80FD09F}"/>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EB2DCD1C-9E31-48E8-81D6-875A32184C3F}" type="slidenum">
              <a:rPr lang="en-GB" altLang="en-US"/>
              <a:pPr>
                <a:defRPr/>
              </a:pPr>
              <a:t>‹#›</a:t>
            </a:fld>
            <a:endParaRPr lang="en-GB" altLang="en-US"/>
          </a:p>
        </p:txBody>
      </p:sp>
    </p:spTree>
    <p:extLst>
      <p:ext uri="{BB962C8B-B14F-4D97-AF65-F5344CB8AC3E}">
        <p14:creationId xmlns:p14="http://schemas.microsoft.com/office/powerpoint/2010/main" val="205194862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doi.org/10.1186/s12909-024-06593-7"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hyperlink" Target="https://doi.org/10.47311/IJOES.2025.7.04.37" TargetMode="External"/><Relationship Id="rId5" Type="http://schemas.openxmlformats.org/officeDocument/2006/relationships/hyperlink" Target="https://doi.org/10.3390/safety11030091" TargetMode="External"/><Relationship Id="rId4" Type="http://schemas.openxmlformats.org/officeDocument/2006/relationships/hyperlink" Target="https://www.hssib.org.uk/patient-safety-investigations/workforce-and-patient-safety/fifth-investigation-repor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344A3CB8-39FD-9F8F-CD33-5E2118C6E66C}"/>
              </a:ext>
            </a:extLst>
          </p:cNvPr>
          <p:cNvSpPr>
            <a:spLocks noGrp="1"/>
          </p:cNvSpPr>
          <p:nvPr>
            <p:ph type="dt" sz="quarter" idx="10"/>
          </p:nvPr>
        </p:nvSpPr>
        <p:spPr/>
        <p:txBody>
          <a:bodyPr/>
          <a:lstStyle/>
          <a:p>
            <a:pPr>
              <a:defRPr/>
            </a:pPr>
            <a:fld id="{9C9D1F96-3DE6-40B6-9DCF-E50C656CAE8D}" type="datetime1">
              <a:rPr lang="en-GB" altLang="en-US">
                <a:solidFill>
                  <a:prstClr val="black">
                    <a:tint val="75000"/>
                  </a:prstClr>
                </a:solidFill>
                <a:latin typeface="Myriad Pro"/>
              </a:rPr>
              <a:pPr>
                <a:defRPr/>
              </a:pPr>
              <a:t>21/03/2026</a:t>
            </a:fld>
            <a:endParaRPr lang="en-GB" altLang="en-US">
              <a:solidFill>
                <a:prstClr val="black">
                  <a:tint val="75000"/>
                </a:prstClr>
              </a:solidFill>
              <a:latin typeface="Myriad Pro"/>
            </a:endParaRPr>
          </a:p>
        </p:txBody>
      </p:sp>
      <p:sp>
        <p:nvSpPr>
          <p:cNvPr id="6147" name="Slide Number Placeholder 4">
            <a:extLst>
              <a:ext uri="{FF2B5EF4-FFF2-40B4-BE49-F238E27FC236}">
                <a16:creationId xmlns:a16="http://schemas.microsoft.com/office/drawing/2014/main" id="{447FB185-B91D-14EC-A199-C064D51D1DD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AE6B05AB-4810-4491-ACB1-BBF1B714F398}" type="slidenum">
              <a:rPr lang="en-GB" altLang="en-US" sz="1200">
                <a:solidFill>
                  <a:srgbClr val="898989"/>
                </a:solidFill>
                <a:cs typeface="Arial" panose="020B0604020202020204" pitchFamily="34" charset="0"/>
              </a:rPr>
              <a:pPr fontAlgn="base">
                <a:spcBef>
                  <a:spcPct val="0"/>
                </a:spcBef>
                <a:spcAft>
                  <a:spcPct val="0"/>
                </a:spcAft>
                <a:buNone/>
              </a:pPr>
              <a:t>1</a:t>
            </a:fld>
            <a:endParaRPr lang="en-GB" altLang="en-US" sz="1200">
              <a:solidFill>
                <a:srgbClr val="898989"/>
              </a:solidFill>
              <a:cs typeface="Arial" panose="020B0604020202020204" pitchFamily="34" charset="0"/>
            </a:endParaRPr>
          </a:p>
        </p:txBody>
      </p:sp>
      <p:sp>
        <p:nvSpPr>
          <p:cNvPr id="6148" name="Content Placeholder 2">
            <a:extLst>
              <a:ext uri="{FF2B5EF4-FFF2-40B4-BE49-F238E27FC236}">
                <a16:creationId xmlns:a16="http://schemas.microsoft.com/office/drawing/2014/main" id="{CE5AE962-C88D-3F0C-B15E-30348E09C8AE}"/>
              </a:ext>
            </a:extLst>
          </p:cNvPr>
          <p:cNvSpPr>
            <a:spLocks noGrp="1"/>
          </p:cNvSpPr>
          <p:nvPr>
            <p:ph idx="1"/>
          </p:nvPr>
        </p:nvSpPr>
        <p:spPr>
          <a:xfrm>
            <a:off x="1981200" y="1052513"/>
            <a:ext cx="8229600" cy="4464050"/>
          </a:xfrm>
        </p:spPr>
        <p:txBody>
          <a:bodyPr/>
          <a:lstStyle/>
          <a:p>
            <a:r>
              <a:rPr lang="en-GB" altLang="en-US" sz="2400" dirty="0"/>
              <a:t>Module Title: </a:t>
            </a:r>
            <a:r>
              <a:rPr lang="en-IN" sz="2400" b="1" dirty="0"/>
              <a:t>Certificate of Higher Education Skills (Communication) for the Workplace (Health and Social Care)</a:t>
            </a:r>
            <a:endParaRPr lang="en-GB" altLang="en-US" sz="2400" b="1" i="1" dirty="0"/>
          </a:p>
          <a:p>
            <a:r>
              <a:rPr lang="en-GB" altLang="en-US" sz="2400" u="sng" dirty="0"/>
              <a:t>Module Number</a:t>
            </a:r>
            <a:r>
              <a:rPr lang="en-GB" altLang="en-US" sz="2400" dirty="0"/>
              <a:t>: </a:t>
            </a:r>
            <a:r>
              <a:rPr lang="en-GB" altLang="en-US" sz="2400" b="1" i="1" dirty="0"/>
              <a:t>LCHS4009</a:t>
            </a:r>
          </a:p>
          <a:p>
            <a:r>
              <a:rPr lang="en-GB" altLang="en-US" sz="2400" u="sng" dirty="0"/>
              <a:t>Assignment Title</a:t>
            </a:r>
            <a:r>
              <a:rPr lang="en-GB" altLang="en-US" sz="2400" b="1" i="1" dirty="0"/>
              <a:t>:  Presentation </a:t>
            </a:r>
            <a:r>
              <a:rPr lang="en-GB" altLang="en-US" sz="2400" b="1" i="1"/>
              <a:t>in Communication</a:t>
            </a:r>
            <a:endParaRPr lang="en-GB" altLang="en-US" sz="2400" b="1" i="1" dirty="0"/>
          </a:p>
          <a:p>
            <a:r>
              <a:rPr lang="en-GB" altLang="en-US" sz="2400" u="sng" dirty="0"/>
              <a:t>Student Name</a:t>
            </a:r>
            <a:r>
              <a:rPr lang="en-GB" altLang="en-US" sz="2400" b="1" i="1" dirty="0"/>
              <a:t>: Anne Simao- Masuma</a:t>
            </a:r>
          </a:p>
          <a:p>
            <a:r>
              <a:rPr lang="en-GB" altLang="en-US" sz="2400" u="sng" dirty="0"/>
              <a:t>Student ID: 2428694</a:t>
            </a:r>
            <a:endParaRPr lang="en-GB" altLang="en-US" sz="2400" b="1" i="1" dirty="0"/>
          </a:p>
          <a:p>
            <a:r>
              <a:rPr lang="en-GB" altLang="en-US" sz="2400" u="sng" dirty="0"/>
              <a:t>Lecturer’s Name</a:t>
            </a:r>
            <a:r>
              <a:rPr lang="en-GB" altLang="en-US" sz="2400" b="1" i="1" dirty="0"/>
              <a:t>: Umma Suleiman</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DAAE8-78AF-37D0-1EA1-6BE7641CF449}"/>
              </a:ext>
            </a:extLst>
          </p:cNvPr>
          <p:cNvSpPr>
            <a:spLocks noGrp="1"/>
          </p:cNvSpPr>
          <p:nvPr>
            <p:ph type="title"/>
          </p:nvPr>
        </p:nvSpPr>
        <p:spPr/>
        <p:txBody>
          <a:bodyPr/>
          <a:lstStyle/>
          <a:p>
            <a:r>
              <a:rPr lang="en-GB" sz="2800" b="1" dirty="0">
                <a:latin typeface="Times New Roman" panose="02020603050405020304" pitchFamily="18" charset="0"/>
                <a:cs typeface="Times New Roman" panose="02020603050405020304" pitchFamily="18" charset="0"/>
              </a:rPr>
              <a:t>ACKNOWLEDGE USE OF AI</a:t>
            </a:r>
          </a:p>
        </p:txBody>
      </p:sp>
      <p:sp>
        <p:nvSpPr>
          <p:cNvPr id="3" name="Content Placeholder 2">
            <a:extLst>
              <a:ext uri="{FF2B5EF4-FFF2-40B4-BE49-F238E27FC236}">
                <a16:creationId xmlns:a16="http://schemas.microsoft.com/office/drawing/2014/main" id="{327D09FF-04AE-863D-9637-E0C72C8D8B8E}"/>
              </a:ext>
            </a:extLst>
          </p:cNvPr>
          <p:cNvSpPr>
            <a:spLocks noGrp="1"/>
          </p:cNvSpPr>
          <p:nvPr>
            <p:ph idx="1"/>
          </p:nvPr>
        </p:nvSpPr>
        <p:spPr/>
        <p:txBody>
          <a:bodyPr/>
          <a:lstStyle/>
          <a:p>
            <a:pPr marL="0" indent="0" algn="ctr">
              <a:buNone/>
            </a:pPr>
            <a:r>
              <a:rPr lang="en-GB" dirty="0">
                <a:latin typeface="Times New Roman" panose="02020603050405020304" pitchFamily="18" charset="0"/>
                <a:cs typeface="Times New Roman" panose="02020603050405020304" pitchFamily="18" charset="0"/>
              </a:rPr>
              <a:t>I, Have not use AI fro this work</a:t>
            </a:r>
          </a:p>
        </p:txBody>
      </p:sp>
      <p:sp>
        <p:nvSpPr>
          <p:cNvPr id="4" name="Date Placeholder 3">
            <a:extLst>
              <a:ext uri="{FF2B5EF4-FFF2-40B4-BE49-F238E27FC236}">
                <a16:creationId xmlns:a16="http://schemas.microsoft.com/office/drawing/2014/main" id="{6E6D42E4-AC46-C008-2447-7CBA08E08782}"/>
              </a:ext>
            </a:extLst>
          </p:cNvPr>
          <p:cNvSpPr>
            <a:spLocks noGrp="1"/>
          </p:cNvSpPr>
          <p:nvPr>
            <p:ph type="dt" sz="half" idx="10"/>
          </p:nvPr>
        </p:nvSpPr>
        <p:spPr/>
        <p:txBody>
          <a:bodyPr/>
          <a:lstStyle/>
          <a:p>
            <a:pPr>
              <a:defRPr/>
            </a:pPr>
            <a:fld id="{30226994-B490-4403-8CE4-43D4FD570BBD}" type="datetime1">
              <a:rPr lang="en-GB" altLang="en-US" smtClean="0"/>
              <a:pPr>
                <a:defRPr/>
              </a:pPr>
              <a:t>21/03/2026</a:t>
            </a:fld>
            <a:endParaRPr lang="en-GB" altLang="en-US"/>
          </a:p>
        </p:txBody>
      </p:sp>
      <p:sp>
        <p:nvSpPr>
          <p:cNvPr id="5" name="Slide Number Placeholder 4">
            <a:extLst>
              <a:ext uri="{FF2B5EF4-FFF2-40B4-BE49-F238E27FC236}">
                <a16:creationId xmlns:a16="http://schemas.microsoft.com/office/drawing/2014/main" id="{E8171439-ACFD-5D74-0A8F-A1BDCC81D859}"/>
              </a:ext>
            </a:extLst>
          </p:cNvPr>
          <p:cNvSpPr>
            <a:spLocks noGrp="1"/>
          </p:cNvSpPr>
          <p:nvPr>
            <p:ph type="sldNum" sz="quarter" idx="12"/>
          </p:nvPr>
        </p:nvSpPr>
        <p:spPr/>
        <p:txBody>
          <a:bodyPr/>
          <a:lstStyle/>
          <a:p>
            <a:pPr>
              <a:defRPr/>
            </a:pPr>
            <a:fld id="{9AFB928A-D6AD-4F2A-B2DD-923741E90643}" type="slidenum">
              <a:rPr lang="en-GB" altLang="en-US" smtClean="0"/>
              <a:pPr>
                <a:defRPr/>
              </a:pPr>
              <a:t>2</a:t>
            </a:fld>
            <a:endParaRPr lang="en-GB" altLang="en-US"/>
          </a:p>
        </p:txBody>
      </p:sp>
      <p:sp>
        <p:nvSpPr>
          <p:cNvPr id="6" name="Rectangle 1">
            <a:extLst>
              <a:ext uri="{FF2B5EF4-FFF2-40B4-BE49-F238E27FC236}">
                <a16:creationId xmlns:a16="http://schemas.microsoft.com/office/drawing/2014/main" id="{F784EF66-E37B-7966-E61A-5980A13CE581}"/>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rgbClr val="0C0C0C"/>
                </a:solidFill>
                <a:effectLst/>
                <a:latin typeface="Klarna Text"/>
              </a:rPr>
              <a:t>120192</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7" name="Rectangle 2">
            <a:extLst>
              <a:ext uri="{FF2B5EF4-FFF2-40B4-BE49-F238E27FC236}">
                <a16:creationId xmlns:a16="http://schemas.microsoft.com/office/drawing/2014/main" id="{185992FB-686E-A952-820C-AE5FA7DA1AB1}"/>
              </a:ext>
            </a:extLst>
          </p:cNvPr>
          <p:cNvSpPr>
            <a:spLocks noChangeArrowheads="1"/>
          </p:cNvSpPr>
          <p:nvPr/>
        </p:nvSpPr>
        <p:spPr bwMode="auto">
          <a:xfrm>
            <a:off x="152400" y="15240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rgbClr val="0C0C0C"/>
                </a:solidFill>
                <a:effectLst/>
                <a:latin typeface="Klarna Text"/>
              </a:rPr>
              <a:t>120192</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2871511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6E993329-62CA-9A49-62A4-7E50E4557350}"/>
              </a:ext>
            </a:extLst>
          </p:cNvPr>
          <p:cNvSpPr>
            <a:spLocks noGrp="1"/>
          </p:cNvSpPr>
          <p:nvPr>
            <p:ph type="title"/>
          </p:nvPr>
        </p:nvSpPr>
        <p:spPr>
          <a:xfrm>
            <a:off x="1981200" y="274639"/>
            <a:ext cx="8229600" cy="777875"/>
          </a:xfrm>
        </p:spPr>
        <p:txBody>
          <a:bodyPr/>
          <a:lstStyle/>
          <a:p>
            <a:r>
              <a:rPr lang="en-GB" altLang="en-US" sz="2800" b="1" dirty="0">
                <a:latin typeface="Times New Roman" panose="02020603050405020304" pitchFamily="18" charset="0"/>
                <a:cs typeface="Times New Roman" panose="02020603050405020304" pitchFamily="18" charset="0"/>
              </a:rPr>
              <a:t>INTRODUCTION</a:t>
            </a:r>
            <a:endParaRPr lang="en-US" altLang="en-US" sz="2800" b="1" dirty="0">
              <a:latin typeface="Times New Roman" panose="02020603050405020304" pitchFamily="18" charset="0"/>
              <a:cs typeface="Times New Roman" panose="02020603050405020304" pitchFamily="18" charset="0"/>
            </a:endParaRPr>
          </a:p>
        </p:txBody>
      </p:sp>
      <p:sp>
        <p:nvSpPr>
          <p:cNvPr id="4" name="Date Placeholder 3">
            <a:extLst>
              <a:ext uri="{FF2B5EF4-FFF2-40B4-BE49-F238E27FC236}">
                <a16:creationId xmlns:a16="http://schemas.microsoft.com/office/drawing/2014/main" id="{E9C891E3-BFF6-8AE0-6C9D-F65AD1EC6373}"/>
              </a:ext>
            </a:extLst>
          </p:cNvPr>
          <p:cNvSpPr>
            <a:spLocks noGrp="1"/>
          </p:cNvSpPr>
          <p:nvPr>
            <p:ph type="dt" sz="quarter" idx="10"/>
          </p:nvPr>
        </p:nvSpPr>
        <p:spPr/>
        <p:txBody>
          <a:bodyPr/>
          <a:lstStyle/>
          <a:p>
            <a:pPr>
              <a:defRPr/>
            </a:pPr>
            <a:fld id="{9C9D1F96-3DE6-40B6-9DCF-E50C656CAE8D}" type="datetime1">
              <a:rPr lang="en-GB" altLang="en-US" smtClean="0"/>
              <a:pPr>
                <a:defRPr/>
              </a:pPr>
              <a:t>21/03/2026</a:t>
            </a:fld>
            <a:endParaRPr lang="en-GB" altLang="en-US"/>
          </a:p>
        </p:txBody>
      </p:sp>
      <p:sp>
        <p:nvSpPr>
          <p:cNvPr id="18436" name="Slide Number Placeholder 4">
            <a:extLst>
              <a:ext uri="{FF2B5EF4-FFF2-40B4-BE49-F238E27FC236}">
                <a16:creationId xmlns:a16="http://schemas.microsoft.com/office/drawing/2014/main" id="{207505A2-3DCF-366C-F28C-EBE3358EDADC}"/>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09D677E-A245-6143-BFA3-B4B2737C38D0}" type="slidenum">
              <a:rPr lang="en-GB" altLang="en-US" sz="1200">
                <a:solidFill>
                  <a:srgbClr val="898989"/>
                </a:solidFill>
              </a:rPr>
              <a:pPr>
                <a:spcBef>
                  <a:spcPct val="0"/>
                </a:spcBef>
                <a:buFontTx/>
                <a:buNone/>
              </a:pPr>
              <a:t>3</a:t>
            </a:fld>
            <a:endParaRPr lang="en-GB" altLang="en-US" sz="1200">
              <a:solidFill>
                <a:srgbClr val="898989"/>
              </a:solidFill>
            </a:endParaRPr>
          </a:p>
        </p:txBody>
      </p:sp>
      <p:sp>
        <p:nvSpPr>
          <p:cNvPr id="2" name="Content Placeholder 1">
            <a:extLst>
              <a:ext uri="{FF2B5EF4-FFF2-40B4-BE49-F238E27FC236}">
                <a16:creationId xmlns:a16="http://schemas.microsoft.com/office/drawing/2014/main" id="{A2FCF950-4012-15F0-B279-1361A6BD7D3F}"/>
              </a:ext>
            </a:extLst>
          </p:cNvPr>
          <p:cNvSpPr>
            <a:spLocks noGrp="1"/>
          </p:cNvSpPr>
          <p:nvPr>
            <p:ph idx="1"/>
          </p:nvPr>
        </p:nvSpPr>
        <p:spPr>
          <a:xfrm>
            <a:off x="334434" y="1600201"/>
            <a:ext cx="7075360" cy="3916363"/>
          </a:xfrm>
        </p:spPr>
        <p:txBody>
          <a:bodyPr/>
          <a:lstStyle/>
          <a:p>
            <a:pPr algn="just"/>
            <a:r>
              <a:rPr lang="en-US" sz="2000" dirty="0">
                <a:latin typeface="Times New Roman" panose="02020603050405020304" pitchFamily="18" charset="0"/>
                <a:cs typeface="Times New Roman" panose="02020603050405020304" pitchFamily="18" charset="0"/>
              </a:rPr>
              <a:t>This presentation describes my skills in communication development in the health and social care workplace.</a:t>
            </a:r>
          </a:p>
          <a:p>
            <a:pPr algn="just"/>
            <a:r>
              <a:rPr lang="en-US" sz="2000" dirty="0">
                <a:latin typeface="Times New Roman" panose="02020603050405020304" pitchFamily="18" charset="0"/>
                <a:cs typeface="Times New Roman" panose="02020603050405020304" pitchFamily="18" charset="0"/>
              </a:rPr>
              <a:t>Communication skills are important and effective in workforce performance in health and social care.</a:t>
            </a:r>
          </a:p>
          <a:p>
            <a:pPr algn="just"/>
            <a:r>
              <a:rPr lang="en-US" sz="2000" dirty="0">
                <a:latin typeface="Times New Roman" panose="02020603050405020304" pitchFamily="18" charset="0"/>
                <a:cs typeface="Times New Roman" panose="02020603050405020304" pitchFamily="18" charset="0"/>
              </a:rPr>
              <a:t>This discussion focuses on active listening as a core professional competency</a:t>
            </a:r>
          </a:p>
          <a:p>
            <a:pPr algn="just"/>
            <a:r>
              <a:rPr lang="en-US" sz="2000" dirty="0">
                <a:latin typeface="Times New Roman" panose="02020603050405020304" pitchFamily="18" charset="0"/>
                <a:cs typeface="Times New Roman" panose="02020603050405020304" pitchFamily="18" charset="0"/>
              </a:rPr>
              <a:t>This presentation also explains the relevance of communication in practice and describes its application through a practical-based example. </a:t>
            </a:r>
          </a:p>
          <a:p>
            <a:pPr marL="0" indent="0" algn="just">
              <a:buNone/>
              <a:defRPr/>
            </a:pPr>
            <a:endParaRPr lang="en-GB" sz="2000" b="1" dirty="0">
              <a:latin typeface="Times New Roman" panose="02020603050405020304" pitchFamily="18" charset="0"/>
              <a:cs typeface="Times New Roman" panose="02020603050405020304" pitchFamily="18" charset="0"/>
            </a:endParaRPr>
          </a:p>
          <a:p>
            <a:pPr algn="just">
              <a:defRPr/>
            </a:pPr>
            <a:endParaRPr lang="en-GB" sz="2000" b="1" dirty="0">
              <a:latin typeface="Times New Roman" panose="02020603050405020304" pitchFamily="18" charset="0"/>
              <a:cs typeface="Times New Roman" panose="02020603050405020304" pitchFamily="18" charset="0"/>
            </a:endParaRPr>
          </a:p>
        </p:txBody>
      </p:sp>
      <p:pic>
        <p:nvPicPr>
          <p:cNvPr id="3" name="Picture 2"/>
          <p:cNvPicPr>
            <a:picLocks noChangeAspect="1"/>
          </p:cNvPicPr>
          <p:nvPr/>
        </p:nvPicPr>
        <p:blipFill>
          <a:blip r:embed="rId3"/>
          <a:stretch>
            <a:fillRect/>
          </a:stretch>
        </p:blipFill>
        <p:spPr>
          <a:xfrm>
            <a:off x="8066033" y="1878231"/>
            <a:ext cx="3316670" cy="3466192"/>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1C5FB738-49DC-34AE-A0B2-E0926CAB7A9B}"/>
              </a:ext>
            </a:extLst>
          </p:cNvPr>
          <p:cNvSpPr>
            <a:spLocks noGrp="1"/>
          </p:cNvSpPr>
          <p:nvPr>
            <p:ph type="title"/>
          </p:nvPr>
        </p:nvSpPr>
        <p:spPr>
          <a:xfrm>
            <a:off x="2084915" y="3558"/>
            <a:ext cx="8412497" cy="1068480"/>
          </a:xfrm>
        </p:spPr>
        <p:txBody>
          <a:bodyPr/>
          <a:lstStyle/>
          <a:p>
            <a:r>
              <a:rPr lang="en-GB" sz="2800" b="1" dirty="0">
                <a:latin typeface="Times New Roman" panose="02020603050405020304" pitchFamily="18" charset="0"/>
                <a:cs typeface="Times New Roman" panose="02020603050405020304" pitchFamily="18" charset="0"/>
              </a:rPr>
              <a:t>WHAT </a:t>
            </a:r>
            <a:r>
              <a:rPr lang="en-GB" sz="2800" b="1">
                <a:latin typeface="Times New Roman" panose="02020603050405020304" pitchFamily="18" charset="0"/>
                <a:cs typeface="Times New Roman" panose="02020603050405020304" pitchFamily="18" charset="0"/>
              </a:rPr>
              <a:t>IS MY </a:t>
            </a:r>
            <a:r>
              <a:rPr lang="en-GB" sz="2800" b="1" dirty="0">
                <a:latin typeface="Times New Roman" panose="02020603050405020304" pitchFamily="18" charset="0"/>
                <a:cs typeface="Times New Roman" panose="02020603050405020304" pitchFamily="18" charset="0"/>
              </a:rPr>
              <a:t>CHOSEN SKILL? </a:t>
            </a:r>
            <a:endParaRPr lang="en-GB" altLang="en-US" sz="2800" i="1" dirty="0">
              <a:solidFill>
                <a:srgbClr val="FF0000"/>
              </a:solidFill>
              <a:latin typeface="Times New Roman" panose="02020603050405020304" pitchFamily="18" charset="0"/>
              <a:cs typeface="Times New Roman" panose="02020603050405020304" pitchFamily="18" charset="0"/>
            </a:endParaRPr>
          </a:p>
        </p:txBody>
      </p:sp>
      <p:sp>
        <p:nvSpPr>
          <p:cNvPr id="19459" name="Content Placeholder 2">
            <a:extLst>
              <a:ext uri="{FF2B5EF4-FFF2-40B4-BE49-F238E27FC236}">
                <a16:creationId xmlns:a16="http://schemas.microsoft.com/office/drawing/2014/main" id="{374D29ED-FE9A-FC14-7792-1D4FB90B404A}"/>
              </a:ext>
            </a:extLst>
          </p:cNvPr>
          <p:cNvSpPr>
            <a:spLocks noGrp="1"/>
          </p:cNvSpPr>
          <p:nvPr>
            <p:ph idx="1"/>
          </p:nvPr>
        </p:nvSpPr>
        <p:spPr>
          <a:xfrm>
            <a:off x="3084786" y="2376653"/>
            <a:ext cx="6656990" cy="1507577"/>
          </a:xfrm>
        </p:spPr>
        <p:txBody>
          <a:bodyPr/>
          <a:lstStyle/>
          <a:p>
            <a:pPr marL="0" indent="0" algn="ctr">
              <a:buNone/>
              <a:defRPr/>
            </a:pPr>
            <a:endParaRPr lang="en-GB" altLang="en-US" b="1" dirty="0">
              <a:solidFill>
                <a:srgbClr val="000000"/>
              </a:solidFill>
            </a:endParaRPr>
          </a:p>
          <a:p>
            <a:pPr>
              <a:defRPr/>
            </a:pPr>
            <a:endParaRPr lang="en-GB" altLang="en-US" dirty="0"/>
          </a:p>
        </p:txBody>
      </p:sp>
      <p:sp>
        <p:nvSpPr>
          <p:cNvPr id="4" name="Date Placeholder 3">
            <a:extLst>
              <a:ext uri="{FF2B5EF4-FFF2-40B4-BE49-F238E27FC236}">
                <a16:creationId xmlns:a16="http://schemas.microsoft.com/office/drawing/2014/main" id="{6B9032B6-384C-9F9E-8665-A5655B1A5781}"/>
              </a:ext>
            </a:extLst>
          </p:cNvPr>
          <p:cNvSpPr>
            <a:spLocks noGrp="1"/>
          </p:cNvSpPr>
          <p:nvPr>
            <p:ph type="dt" sz="quarter" idx="10"/>
          </p:nvPr>
        </p:nvSpPr>
        <p:spPr/>
        <p:txBody>
          <a:bodyPr/>
          <a:lstStyle/>
          <a:p>
            <a:pPr>
              <a:defRPr/>
            </a:pPr>
            <a:fld id="{BF746479-5A54-43D8-9985-034223541E15}" type="datetime1">
              <a:rPr lang="en-GB" altLang="en-US">
                <a:solidFill>
                  <a:prstClr val="black">
                    <a:tint val="75000"/>
                  </a:prstClr>
                </a:solidFill>
                <a:latin typeface="Myriad Pro"/>
              </a:rPr>
              <a:pPr>
                <a:defRPr/>
              </a:pPr>
              <a:t>21/03/2026</a:t>
            </a:fld>
            <a:endParaRPr lang="en-GB" altLang="en-US">
              <a:solidFill>
                <a:prstClr val="black">
                  <a:tint val="75000"/>
                </a:prstClr>
              </a:solidFill>
              <a:latin typeface="Myriad Pro"/>
            </a:endParaRPr>
          </a:p>
        </p:txBody>
      </p:sp>
      <p:sp>
        <p:nvSpPr>
          <p:cNvPr id="9221" name="Slide Number Placeholder 4">
            <a:extLst>
              <a:ext uri="{FF2B5EF4-FFF2-40B4-BE49-F238E27FC236}">
                <a16:creationId xmlns:a16="http://schemas.microsoft.com/office/drawing/2014/main" id="{79782756-9629-FD18-7F1C-3F6526AE18D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4B904670-820E-47CC-86D8-CF3D7CD14D9E}" type="slidenum">
              <a:rPr lang="en-GB" altLang="en-US" sz="900">
                <a:solidFill>
                  <a:srgbClr val="898989"/>
                </a:solidFill>
              </a:rPr>
              <a:pPr fontAlgn="base">
                <a:spcBef>
                  <a:spcPct val="0"/>
                </a:spcBef>
                <a:spcAft>
                  <a:spcPct val="0"/>
                </a:spcAft>
                <a:buNone/>
              </a:pPr>
              <a:t>4</a:t>
            </a:fld>
            <a:endParaRPr lang="en-GB" altLang="en-US" sz="900">
              <a:solidFill>
                <a:srgbClr val="898989"/>
              </a:solidFill>
            </a:endParaRPr>
          </a:p>
        </p:txBody>
      </p:sp>
      <p:sp>
        <p:nvSpPr>
          <p:cNvPr id="5" name="TextBox 4">
            <a:extLst>
              <a:ext uri="{FF2B5EF4-FFF2-40B4-BE49-F238E27FC236}">
                <a16:creationId xmlns:a16="http://schemas.microsoft.com/office/drawing/2014/main" id="{028FA0CD-6774-EDEB-7901-7CC84D67FB82}"/>
              </a:ext>
            </a:extLst>
          </p:cNvPr>
          <p:cNvSpPr txBox="1"/>
          <p:nvPr/>
        </p:nvSpPr>
        <p:spPr>
          <a:xfrm>
            <a:off x="334433" y="1734908"/>
            <a:ext cx="6192491" cy="3477875"/>
          </a:xfrm>
          <a:prstGeom prst="rect">
            <a:avLst/>
          </a:prstGeom>
          <a:noFill/>
        </p:spPr>
        <p:txBody>
          <a:bodyPr wrap="square">
            <a:spAutoFit/>
          </a:bodyPr>
          <a:lstStyle/>
          <a:p>
            <a:pPr marL="342900" indent="-342900" algn="just" fontAlgn="base">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Communication has been selected as the key professional skill in health and social care practice.</a:t>
            </a:r>
          </a:p>
          <a:p>
            <a:pPr marL="342900" indent="-342900" algn="just" fontAlgn="base">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Active listening involves non-verbal cues, which are associated with rolling of eyes, facial expression, and putting interest by questioning, leading to effective communication (Md </a:t>
            </a:r>
            <a:r>
              <a:rPr lang="en-GB" sz="2000" i="1" dirty="0">
                <a:latin typeface="Times New Roman" panose="02020603050405020304" pitchFamily="18" charset="0"/>
                <a:cs typeface="Times New Roman" panose="02020603050405020304" pitchFamily="18" charset="0"/>
              </a:rPr>
              <a:t>et al.</a:t>
            </a:r>
            <a:r>
              <a:rPr lang="en-GB" sz="2000" dirty="0">
                <a:latin typeface="Times New Roman" panose="02020603050405020304" pitchFamily="18" charset="0"/>
                <a:cs typeface="Times New Roman" panose="02020603050405020304" pitchFamily="18" charset="0"/>
              </a:rPr>
              <a:t> 2025).</a:t>
            </a:r>
          </a:p>
          <a:p>
            <a:pPr marL="342900" indent="-342900" algn="just" fontAlgn="base">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In everyday practice, it includes explaining treatment plans clearly and responding sensitively to patient concerns.</a:t>
            </a:r>
          </a:p>
          <a:p>
            <a:pPr marL="342900" indent="-342900" algn="just" fontAlgn="base">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This skill has been developed through academic group work, presentations, and practical learning experiences.</a:t>
            </a:r>
          </a:p>
        </p:txBody>
      </p:sp>
      <p:pic>
        <p:nvPicPr>
          <p:cNvPr id="2" name="Picture 1"/>
          <p:cNvPicPr>
            <a:picLocks noChangeAspect="1"/>
          </p:cNvPicPr>
          <p:nvPr/>
        </p:nvPicPr>
        <p:blipFill>
          <a:blip r:embed="rId3"/>
          <a:stretch>
            <a:fillRect/>
          </a:stretch>
        </p:blipFill>
        <p:spPr>
          <a:xfrm>
            <a:off x="7218183" y="1873881"/>
            <a:ext cx="4048907" cy="3514676"/>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EE708A69-4880-E756-CF1A-621EA0BA900A}"/>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21/03/2026</a:t>
            </a:fld>
            <a:endParaRPr lang="en-GB" altLang="en-US">
              <a:solidFill>
                <a:prstClr val="black">
                  <a:tint val="75000"/>
                </a:prstClr>
              </a:solidFill>
              <a:latin typeface="Myriad Pro"/>
            </a:endParaRPr>
          </a:p>
        </p:txBody>
      </p:sp>
      <p:sp>
        <p:nvSpPr>
          <p:cNvPr id="11269" name="Slide Number Placeholder 4">
            <a:extLst>
              <a:ext uri="{FF2B5EF4-FFF2-40B4-BE49-F238E27FC236}">
                <a16:creationId xmlns:a16="http://schemas.microsoft.com/office/drawing/2014/main" id="{7A954980-4467-DBA0-058E-E82D5CD11E0E}"/>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04BA63B0-57B7-4749-A8AB-75E15FE4EF80}" type="slidenum">
              <a:rPr lang="en-GB" altLang="en-US" sz="900">
                <a:solidFill>
                  <a:srgbClr val="898989"/>
                </a:solidFill>
              </a:rPr>
              <a:pPr fontAlgn="base">
                <a:spcBef>
                  <a:spcPct val="0"/>
                </a:spcBef>
                <a:spcAft>
                  <a:spcPct val="0"/>
                </a:spcAft>
                <a:buNone/>
              </a:pPr>
              <a:t>5</a:t>
            </a:fld>
            <a:endParaRPr lang="en-GB" altLang="en-US" sz="900">
              <a:solidFill>
                <a:srgbClr val="898989"/>
              </a:solidFill>
            </a:endParaRPr>
          </a:p>
        </p:txBody>
      </p:sp>
      <p:sp>
        <p:nvSpPr>
          <p:cNvPr id="2" name="Title 1">
            <a:extLst>
              <a:ext uri="{FF2B5EF4-FFF2-40B4-BE49-F238E27FC236}">
                <a16:creationId xmlns:a16="http://schemas.microsoft.com/office/drawing/2014/main" id="{1FE8F138-5F23-B989-7BFD-71F5C33065F6}"/>
              </a:ext>
            </a:extLst>
          </p:cNvPr>
          <p:cNvSpPr>
            <a:spLocks noGrp="1"/>
          </p:cNvSpPr>
          <p:nvPr>
            <p:ph type="title"/>
          </p:nvPr>
        </p:nvSpPr>
        <p:spPr>
          <a:xfrm>
            <a:off x="1492512" y="-47007"/>
            <a:ext cx="9774201" cy="1412472"/>
          </a:xfrm>
        </p:spPr>
        <p:txBody>
          <a:bodyPr/>
          <a:lstStyle/>
          <a:p>
            <a:r>
              <a:rPr lang="en-GB" sz="2800" b="1" dirty="0">
                <a:latin typeface="Times New Roman" panose="02020603050405020304" pitchFamily="18" charset="0"/>
                <a:cs typeface="Times New Roman" panose="02020603050405020304" pitchFamily="18" charset="0"/>
              </a:rPr>
              <a:t>IMPORTANCE OF </a:t>
            </a:r>
            <a:r>
              <a:rPr lang="en-US" sz="2800" b="1" dirty="0">
                <a:latin typeface="Times New Roman" panose="02020603050405020304" pitchFamily="18" charset="0"/>
                <a:cs typeface="Times New Roman" panose="02020603050405020304" pitchFamily="18" charset="0"/>
              </a:rPr>
              <a:t>COMMUNICATION</a:t>
            </a:r>
            <a:r>
              <a:rPr lang="en-GB" sz="2800" b="1" dirty="0">
                <a:latin typeface="Times New Roman" panose="02020603050405020304" pitchFamily="18" charset="0"/>
                <a:cs typeface="Times New Roman" panose="02020603050405020304" pitchFamily="18" charset="0"/>
              </a:rPr>
              <a:t> IN PROFESSIONAL PRACTICE</a:t>
            </a:r>
            <a:endParaRPr lang="en-GB" sz="900" b="1" dirty="0">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E32E3400-4CF7-D76F-91E6-1E97593C4D9A}"/>
              </a:ext>
            </a:extLst>
          </p:cNvPr>
          <p:cNvSpPr txBox="1"/>
          <p:nvPr/>
        </p:nvSpPr>
        <p:spPr>
          <a:xfrm>
            <a:off x="768532" y="1710076"/>
            <a:ext cx="6788406" cy="3477875"/>
          </a:xfrm>
          <a:prstGeom prst="rect">
            <a:avLst/>
          </a:prstGeom>
          <a:noFill/>
        </p:spPr>
        <p:txBody>
          <a:bodyPr wrap="square">
            <a:spAutoFit/>
          </a:bodyPr>
          <a:lstStyle/>
          <a:p>
            <a:pPr marL="342900" indent="-342900" algn="just" fontAlgn="base">
              <a:buFont typeface="Arial" panose="020B0604020202020204" pitchFamily="34" charset="0"/>
              <a:buChar char="•"/>
            </a:pPr>
            <a:r>
              <a:rPr lang="en-GB" sz="2000" noProof="0" dirty="0">
                <a:latin typeface="Times New Roman" panose="02020603050405020304" pitchFamily="18" charset="0"/>
                <a:cs typeface="Times New Roman" panose="02020603050405020304" pitchFamily="18" charset="0"/>
              </a:rPr>
              <a:t>Communication is essential in health and social care because it ensures accurate information exchange, which supports safe and effective care delivery.</a:t>
            </a:r>
          </a:p>
          <a:p>
            <a:pPr marL="342900" indent="-342900" algn="just" fontAlgn="base">
              <a:buFont typeface="Arial" panose="020B0604020202020204" pitchFamily="34" charset="0"/>
              <a:buChar char="•"/>
            </a:pPr>
            <a:r>
              <a:rPr lang="en-GB" sz="2000" noProof="0" dirty="0">
                <a:latin typeface="Times New Roman" panose="02020603050405020304" pitchFamily="18" charset="0"/>
                <a:cs typeface="Times New Roman" panose="02020603050405020304" pitchFamily="18" charset="0"/>
              </a:rPr>
              <a:t>In UK healthcare settings, communication failures contribute to patient safety incidents (</a:t>
            </a:r>
            <a:r>
              <a:rPr lang="en-GB" sz="2000" noProof="0" dirty="0" err="1">
                <a:latin typeface="Times New Roman" panose="02020603050405020304" pitchFamily="18" charset="0"/>
                <a:cs typeface="Times New Roman" panose="02020603050405020304" pitchFamily="18" charset="0"/>
              </a:rPr>
              <a:t>Dresti</a:t>
            </a:r>
            <a:r>
              <a:rPr lang="en-GB" sz="2000" noProof="0" dirty="0">
                <a:latin typeface="Times New Roman" panose="02020603050405020304" pitchFamily="18" charset="0"/>
                <a:cs typeface="Times New Roman" panose="02020603050405020304" pitchFamily="18" charset="0"/>
              </a:rPr>
              <a:t>, 2025).</a:t>
            </a:r>
          </a:p>
          <a:p>
            <a:pPr marL="342900" indent="-342900" algn="just" fontAlgn="base">
              <a:buFont typeface="Arial" panose="020B0604020202020204" pitchFamily="34" charset="0"/>
              <a:buChar char="•"/>
            </a:pPr>
            <a:r>
              <a:rPr lang="en-GB" sz="2000" noProof="0" dirty="0">
                <a:latin typeface="Times New Roman" panose="02020603050405020304" pitchFamily="18" charset="0"/>
                <a:cs typeface="Times New Roman" panose="02020603050405020304" pitchFamily="18" charset="0"/>
              </a:rPr>
              <a:t>Effective communication benefits service users through a clearer understanding of care plans and supports teamwork among staff, thereby improving organisational performance.</a:t>
            </a:r>
          </a:p>
          <a:p>
            <a:pPr marL="342900" indent="-342900" algn="just" fontAlgn="base">
              <a:buFont typeface="Arial" panose="020B0604020202020204" pitchFamily="34" charset="0"/>
              <a:buChar char="•"/>
            </a:pPr>
            <a:r>
              <a:rPr lang="en-GB" sz="2000" noProof="0" dirty="0">
                <a:latin typeface="Times New Roman" panose="02020603050405020304" pitchFamily="18" charset="0"/>
                <a:cs typeface="Times New Roman" panose="02020603050405020304" pitchFamily="18" charset="0"/>
              </a:rPr>
              <a:t>Poor communication may result in medication errors, delayed treatment, delayed discharge and reduced quality of care outcomes.</a:t>
            </a:r>
          </a:p>
        </p:txBody>
      </p:sp>
      <p:pic>
        <p:nvPicPr>
          <p:cNvPr id="3" name="Picture 2"/>
          <p:cNvPicPr>
            <a:picLocks noChangeAspect="1"/>
          </p:cNvPicPr>
          <p:nvPr/>
        </p:nvPicPr>
        <p:blipFill>
          <a:blip r:embed="rId3"/>
          <a:stretch>
            <a:fillRect/>
          </a:stretch>
        </p:blipFill>
        <p:spPr>
          <a:xfrm flipH="1">
            <a:off x="7732093" y="1710076"/>
            <a:ext cx="4060514" cy="2963036"/>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A33847-0493-6DAA-A30C-328C54DCD8B6}"/>
              </a:ext>
            </a:extLst>
          </p:cNvPr>
          <p:cNvSpPr>
            <a:spLocks noGrp="1"/>
          </p:cNvSpPr>
          <p:nvPr>
            <p:ph type="title"/>
          </p:nvPr>
        </p:nvSpPr>
        <p:spPr>
          <a:xfrm>
            <a:off x="0" y="0"/>
            <a:ext cx="12192000" cy="777240"/>
          </a:xfrm>
        </p:spPr>
        <p:txBody>
          <a:bodyPr/>
          <a:lstStyle/>
          <a:p>
            <a:r>
              <a:rPr lang="en-US" sz="2400" b="1" dirty="0">
                <a:latin typeface="Times New Roman" panose="02020603050405020304" pitchFamily="18" charset="0"/>
                <a:cs typeface="Times New Roman" panose="02020603050405020304" pitchFamily="18" charset="0"/>
              </a:rPr>
              <a:t>GIBBS’ REFLECTIVE CYCLE ASSOCIATED WITH COMMUNICATION SKILLS</a:t>
            </a:r>
            <a:endParaRPr lang="en-GB" sz="24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857BFAFA-1A27-74B0-A7A9-13BBFEBEE86C}"/>
              </a:ext>
            </a:extLst>
          </p:cNvPr>
          <p:cNvSpPr>
            <a:spLocks noGrp="1"/>
          </p:cNvSpPr>
          <p:nvPr>
            <p:ph idx="1"/>
          </p:nvPr>
        </p:nvSpPr>
        <p:spPr>
          <a:xfrm>
            <a:off x="334433" y="1144906"/>
            <a:ext cx="7568386" cy="4869179"/>
          </a:xfrm>
        </p:spPr>
        <p:txBody>
          <a:bodyPr/>
          <a:lstStyle/>
          <a:p>
            <a:pPr algn="just"/>
            <a:r>
              <a:rPr lang="en-US" sz="2000" dirty="0">
                <a:latin typeface="Times New Roman" panose="02020603050405020304" pitchFamily="18" charset="0"/>
                <a:cs typeface="Times New Roman" panose="02020603050405020304" pitchFamily="18" charset="0"/>
              </a:rPr>
              <a:t>Gibbs’ Reflective Cycle contributes to cultivating empathy and communication skills of nursing students in the field of work (Ahmadpour</a:t>
            </a:r>
            <a:r>
              <a:rPr lang="en-US" sz="2000" i="1" dirty="0">
                <a:latin typeface="Times New Roman" panose="02020603050405020304" pitchFamily="18" charset="0"/>
                <a:cs typeface="Times New Roman" panose="02020603050405020304" pitchFamily="18" charset="0"/>
              </a:rPr>
              <a:t> et al.</a:t>
            </a:r>
            <a:r>
              <a:rPr lang="en-US" sz="2000" dirty="0">
                <a:latin typeface="Times New Roman" panose="02020603050405020304" pitchFamily="18" charset="0"/>
                <a:cs typeface="Times New Roman" panose="02020603050405020304" pitchFamily="18" charset="0"/>
              </a:rPr>
              <a:t> 2025).</a:t>
            </a:r>
          </a:p>
          <a:p>
            <a:pPr algn="just"/>
            <a:r>
              <a:rPr lang="en-US" sz="2000" dirty="0">
                <a:latin typeface="Times New Roman" panose="02020603050405020304" pitchFamily="18" charset="0"/>
                <a:cs typeface="Times New Roman" panose="02020603050405020304" pitchFamily="18" charset="0"/>
              </a:rPr>
              <a:t>The model has six phases according to the recent health education advice, such as description, feelings, evaluation, analysis, conclusion, and action plan.</a:t>
            </a:r>
          </a:p>
          <a:p>
            <a:pPr algn="just"/>
            <a:r>
              <a:rPr lang="en-US" sz="2000" dirty="0">
                <a:latin typeface="Times New Roman" panose="02020603050405020304" pitchFamily="18" charset="0"/>
                <a:cs typeface="Times New Roman" panose="02020603050405020304" pitchFamily="18" charset="0"/>
              </a:rPr>
              <a:t>From the presentation, I have learned to identify the description without making any personal judgment. </a:t>
            </a:r>
          </a:p>
          <a:p>
            <a:pPr algn="just"/>
            <a:r>
              <a:rPr lang="en-US" sz="2000" dirty="0">
                <a:latin typeface="Times New Roman" panose="02020603050405020304" pitchFamily="18" charset="0"/>
                <a:cs typeface="Times New Roman" panose="02020603050405020304" pitchFamily="18" charset="0"/>
              </a:rPr>
              <a:t>Communication development enhances my feelings, thoughts and emotional reactions in the situation, working in the healthcare sector.  Evaluation helps me to determine which helps me to identify my strengths and weaknesses in communication skill development. </a:t>
            </a:r>
          </a:p>
        </p:txBody>
      </p:sp>
      <p:sp>
        <p:nvSpPr>
          <p:cNvPr id="4" name="Date Placeholder 3">
            <a:extLst>
              <a:ext uri="{FF2B5EF4-FFF2-40B4-BE49-F238E27FC236}">
                <a16:creationId xmlns:a16="http://schemas.microsoft.com/office/drawing/2014/main" id="{394D8B0A-6FA0-E26A-E62C-349A3F6B6F73}"/>
              </a:ext>
            </a:extLst>
          </p:cNvPr>
          <p:cNvSpPr>
            <a:spLocks noGrp="1"/>
          </p:cNvSpPr>
          <p:nvPr>
            <p:ph type="dt" sz="half" idx="10"/>
          </p:nvPr>
        </p:nvSpPr>
        <p:spPr/>
        <p:txBody>
          <a:bodyPr/>
          <a:lstStyle/>
          <a:p>
            <a:pPr>
              <a:defRPr/>
            </a:pPr>
            <a:fld id="{30226994-B490-4403-8CE4-43D4FD570BBD}" type="datetime1">
              <a:rPr lang="en-GB" altLang="en-US" smtClean="0"/>
              <a:pPr>
                <a:defRPr/>
              </a:pPr>
              <a:t>21/03/2026</a:t>
            </a:fld>
            <a:endParaRPr lang="en-GB" altLang="en-US"/>
          </a:p>
        </p:txBody>
      </p:sp>
      <p:sp>
        <p:nvSpPr>
          <p:cNvPr id="5" name="Slide Number Placeholder 4">
            <a:extLst>
              <a:ext uri="{FF2B5EF4-FFF2-40B4-BE49-F238E27FC236}">
                <a16:creationId xmlns:a16="http://schemas.microsoft.com/office/drawing/2014/main" id="{2D480500-54FD-83EA-2C4B-B1193A4970F2}"/>
              </a:ext>
            </a:extLst>
          </p:cNvPr>
          <p:cNvSpPr>
            <a:spLocks noGrp="1"/>
          </p:cNvSpPr>
          <p:nvPr>
            <p:ph type="sldNum" sz="quarter" idx="12"/>
          </p:nvPr>
        </p:nvSpPr>
        <p:spPr/>
        <p:txBody>
          <a:bodyPr/>
          <a:lstStyle/>
          <a:p>
            <a:pPr>
              <a:defRPr/>
            </a:pPr>
            <a:fld id="{9AFB928A-D6AD-4F2A-B2DD-923741E90643}" type="slidenum">
              <a:rPr lang="en-GB" altLang="en-US" smtClean="0"/>
              <a:pPr>
                <a:defRPr/>
              </a:pPr>
              <a:t>6</a:t>
            </a:fld>
            <a:endParaRPr lang="en-GB" altLang="en-US"/>
          </a:p>
        </p:txBody>
      </p:sp>
      <p:pic>
        <p:nvPicPr>
          <p:cNvPr id="6" name="Picture 5"/>
          <p:cNvPicPr>
            <a:picLocks noChangeAspect="1"/>
          </p:cNvPicPr>
          <p:nvPr/>
        </p:nvPicPr>
        <p:blipFill>
          <a:blip r:embed="rId3"/>
          <a:stretch>
            <a:fillRect/>
          </a:stretch>
        </p:blipFill>
        <p:spPr>
          <a:xfrm>
            <a:off x="8068495" y="1487378"/>
            <a:ext cx="3944919" cy="3368401"/>
          </a:xfrm>
          <a:prstGeom prst="rect">
            <a:avLst/>
          </a:prstGeom>
        </p:spPr>
      </p:pic>
    </p:spTree>
    <p:extLst>
      <p:ext uri="{BB962C8B-B14F-4D97-AF65-F5344CB8AC3E}">
        <p14:creationId xmlns:p14="http://schemas.microsoft.com/office/powerpoint/2010/main" val="16639749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158EF-D71F-2BDF-B057-3B59AB77B65C}"/>
              </a:ext>
            </a:extLst>
          </p:cNvPr>
          <p:cNvSpPr>
            <a:spLocks noGrp="1"/>
          </p:cNvSpPr>
          <p:nvPr>
            <p:ph type="title"/>
          </p:nvPr>
        </p:nvSpPr>
        <p:spPr>
          <a:xfrm>
            <a:off x="2013369" y="255476"/>
            <a:ext cx="8229600" cy="797260"/>
          </a:xfrm>
        </p:spPr>
        <p:txBody>
          <a:bodyPr/>
          <a:lstStyle/>
          <a:p>
            <a:r>
              <a:rPr lang="en-GB" sz="2800" b="1" dirty="0">
                <a:latin typeface="Times New Roman" panose="02020603050405020304" pitchFamily="18" charset="0"/>
                <a:cs typeface="Times New Roman" panose="02020603050405020304" pitchFamily="18" charset="0"/>
              </a:rPr>
              <a:t>APPLYING THIS SKILL IN PRACTICE</a:t>
            </a:r>
          </a:p>
        </p:txBody>
      </p:sp>
      <p:sp>
        <p:nvSpPr>
          <p:cNvPr id="3" name="Content Placeholder 2">
            <a:extLst>
              <a:ext uri="{FF2B5EF4-FFF2-40B4-BE49-F238E27FC236}">
                <a16:creationId xmlns:a16="http://schemas.microsoft.com/office/drawing/2014/main" id="{D269A12E-089F-65A6-1AAB-F01DB5F08F07}"/>
              </a:ext>
            </a:extLst>
          </p:cNvPr>
          <p:cNvSpPr>
            <a:spLocks noGrp="1"/>
          </p:cNvSpPr>
          <p:nvPr>
            <p:ph idx="1"/>
          </p:nvPr>
        </p:nvSpPr>
        <p:spPr>
          <a:xfrm>
            <a:off x="429501" y="1479408"/>
            <a:ext cx="6055381" cy="3964951"/>
          </a:xfrm>
        </p:spPr>
        <p:txBody>
          <a:bodyPr/>
          <a:lstStyle/>
          <a:p>
            <a:pPr algn="just"/>
            <a:r>
              <a:rPr lang="en-US" sz="2000" dirty="0">
                <a:latin typeface="Times New Roman" panose="02020603050405020304" pitchFamily="18" charset="0"/>
                <a:cs typeface="Times New Roman" panose="02020603050405020304" pitchFamily="18" charset="0"/>
              </a:rPr>
              <a:t>The use of communication in the profession of a nurse working in a hospital ward would include the process of patient admission and medication administration.</a:t>
            </a:r>
          </a:p>
          <a:p>
            <a:pPr algn="just"/>
            <a:r>
              <a:rPr lang="en-US" sz="2000" dirty="0">
                <a:latin typeface="Times New Roman" panose="02020603050405020304" pitchFamily="18" charset="0"/>
                <a:cs typeface="Times New Roman" panose="02020603050405020304" pitchFamily="18" charset="0"/>
              </a:rPr>
              <a:t>Active listening, clarification of understanding, and explanation would be used in this case to direct the patient and the multidisciplinary team interactions.</a:t>
            </a:r>
          </a:p>
          <a:p>
            <a:pPr algn="just"/>
            <a:r>
              <a:rPr lang="en-US" sz="2000" dirty="0">
                <a:latin typeface="Times New Roman" panose="02020603050405020304" pitchFamily="18" charset="0"/>
                <a:cs typeface="Times New Roman" panose="02020603050405020304" pitchFamily="18" charset="0"/>
              </a:rPr>
              <a:t>Good communication effectiveness increases patient experience, enhances safety, and overall quality of care outcomes.</a:t>
            </a:r>
          </a:p>
        </p:txBody>
      </p:sp>
      <p:sp>
        <p:nvSpPr>
          <p:cNvPr id="4" name="Date Placeholder 3">
            <a:extLst>
              <a:ext uri="{FF2B5EF4-FFF2-40B4-BE49-F238E27FC236}">
                <a16:creationId xmlns:a16="http://schemas.microsoft.com/office/drawing/2014/main" id="{43505478-C626-3663-665D-AC19DC80AA4E}"/>
              </a:ext>
            </a:extLst>
          </p:cNvPr>
          <p:cNvSpPr>
            <a:spLocks noGrp="1"/>
          </p:cNvSpPr>
          <p:nvPr>
            <p:ph type="dt" sz="half" idx="10"/>
          </p:nvPr>
        </p:nvSpPr>
        <p:spPr/>
        <p:txBody>
          <a:bodyPr/>
          <a:lstStyle/>
          <a:p>
            <a:pPr>
              <a:defRPr/>
            </a:pPr>
            <a:fld id="{30226994-B490-4403-8CE4-43D4FD570BBD}" type="datetime1">
              <a:rPr lang="en-GB" altLang="en-US" smtClean="0"/>
              <a:pPr>
                <a:defRPr/>
              </a:pPr>
              <a:t>21/03/2026</a:t>
            </a:fld>
            <a:endParaRPr lang="en-GB" altLang="en-US"/>
          </a:p>
        </p:txBody>
      </p:sp>
      <p:sp>
        <p:nvSpPr>
          <p:cNvPr id="5" name="Slide Number Placeholder 4">
            <a:extLst>
              <a:ext uri="{FF2B5EF4-FFF2-40B4-BE49-F238E27FC236}">
                <a16:creationId xmlns:a16="http://schemas.microsoft.com/office/drawing/2014/main" id="{C64B2B4C-291A-E39F-7662-184F83BAF735}"/>
              </a:ext>
            </a:extLst>
          </p:cNvPr>
          <p:cNvSpPr>
            <a:spLocks noGrp="1"/>
          </p:cNvSpPr>
          <p:nvPr>
            <p:ph type="sldNum" sz="quarter" idx="12"/>
          </p:nvPr>
        </p:nvSpPr>
        <p:spPr/>
        <p:txBody>
          <a:bodyPr/>
          <a:lstStyle/>
          <a:p>
            <a:pPr>
              <a:defRPr/>
            </a:pPr>
            <a:fld id="{9AFB928A-D6AD-4F2A-B2DD-923741E90643}" type="slidenum">
              <a:rPr lang="en-GB" altLang="en-US" smtClean="0"/>
              <a:pPr>
                <a:defRPr/>
              </a:pPr>
              <a:t>7</a:t>
            </a:fld>
            <a:endParaRPr lang="en-GB" altLang="en-US"/>
          </a:p>
        </p:txBody>
      </p:sp>
      <p:pic>
        <p:nvPicPr>
          <p:cNvPr id="6" name="Picture 5"/>
          <p:cNvPicPr>
            <a:picLocks noChangeAspect="1"/>
          </p:cNvPicPr>
          <p:nvPr/>
        </p:nvPicPr>
        <p:blipFill>
          <a:blip r:embed="rId3"/>
          <a:stretch>
            <a:fillRect/>
          </a:stretch>
        </p:blipFill>
        <p:spPr>
          <a:xfrm>
            <a:off x="7206648" y="1927992"/>
            <a:ext cx="4505325" cy="2476500"/>
          </a:xfrm>
          <a:prstGeom prst="rect">
            <a:avLst/>
          </a:prstGeom>
        </p:spPr>
      </p:pic>
    </p:spTree>
    <p:extLst>
      <p:ext uri="{BB962C8B-B14F-4D97-AF65-F5344CB8AC3E}">
        <p14:creationId xmlns:p14="http://schemas.microsoft.com/office/powerpoint/2010/main" val="15572864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1613756" y="339726"/>
            <a:ext cx="8964488" cy="1217067"/>
          </a:xfrm>
        </p:spPr>
        <p:txBody>
          <a:bodyPr/>
          <a:lstStyle/>
          <a:p>
            <a:r>
              <a:rPr lang="en-GB" sz="2800" b="1" dirty="0">
                <a:latin typeface="Times New Roman" panose="02020603050405020304" pitchFamily="18" charset="0"/>
                <a:cs typeface="Times New Roman" panose="02020603050405020304" pitchFamily="18" charset="0"/>
              </a:rPr>
              <a:t>HOW DOES THIS SKILL SUPPORT MY FUTURE CAREER?</a:t>
            </a:r>
            <a:endParaRPr lang="en-GB" altLang="en-US" sz="2800" b="1" dirty="0">
              <a:solidFill>
                <a:srgbClr val="FF0000"/>
              </a:solidFill>
              <a:latin typeface="Times New Roman" panose="02020603050405020304" pitchFamily="18" charset="0"/>
              <a:cs typeface="Times New Roman" panose="02020603050405020304" pitchFamily="18" charset="0"/>
            </a:endParaRPr>
          </a:p>
        </p:txBody>
      </p:sp>
      <p:sp>
        <p:nvSpPr>
          <p:cNvPr id="12291" name="Content Placeholder 2">
            <a:extLst>
              <a:ext uri="{FF2B5EF4-FFF2-40B4-BE49-F238E27FC236}">
                <a16:creationId xmlns:a16="http://schemas.microsoft.com/office/drawing/2014/main" id="{DA8DF68F-34C4-285F-B4A1-B6E08AE08A8B}"/>
              </a:ext>
            </a:extLst>
          </p:cNvPr>
          <p:cNvSpPr>
            <a:spLocks noGrp="1"/>
          </p:cNvSpPr>
          <p:nvPr>
            <p:ph idx="1"/>
          </p:nvPr>
        </p:nvSpPr>
        <p:spPr>
          <a:xfrm>
            <a:off x="512005" y="1556793"/>
            <a:ext cx="7412795" cy="3960440"/>
          </a:xfrm>
        </p:spPr>
        <p:txBody>
          <a:bodyPr/>
          <a:lstStyle/>
          <a:p>
            <a:pPr algn="just"/>
            <a:r>
              <a:rPr lang="en-US" sz="2000" dirty="0">
                <a:latin typeface="Times New Roman" panose="02020603050405020304" pitchFamily="18" charset="0"/>
                <a:cs typeface="Times New Roman" panose="02020603050405020304" pitchFamily="18" charset="0"/>
              </a:rPr>
              <a:t>Employability depends on communication as it is a fundamental competency in health and social care professions.</a:t>
            </a:r>
          </a:p>
          <a:p>
            <a:pPr algn="just"/>
            <a:r>
              <a:rPr lang="en-US" sz="2000" dirty="0">
                <a:latin typeface="Times New Roman" panose="02020603050405020304" pitchFamily="18" charset="0"/>
                <a:cs typeface="Times New Roman" panose="02020603050405020304" pitchFamily="18" charset="0"/>
              </a:rPr>
              <a:t>Effective communication has a direct correlation with patient safety and professional standards (</a:t>
            </a:r>
            <a:r>
              <a:rPr lang="en-US" sz="2000" dirty="0" err="1">
                <a:latin typeface="Times New Roman" panose="02020603050405020304" pitchFamily="18" charset="0"/>
                <a:cs typeface="Times New Roman" panose="02020603050405020304" pitchFamily="18" charset="0"/>
              </a:rPr>
              <a:t>Katantha</a:t>
            </a:r>
            <a:r>
              <a:rPr lang="en-US" sz="2000" dirty="0">
                <a:latin typeface="Times New Roman" panose="02020603050405020304" pitchFamily="18" charset="0"/>
                <a:cs typeface="Times New Roman" panose="02020603050405020304" pitchFamily="18" charset="0"/>
              </a:rPr>
              <a:t> </a:t>
            </a:r>
            <a:r>
              <a:rPr lang="en-US" sz="2000" i="1" dirty="0">
                <a:latin typeface="Times New Roman" panose="02020603050405020304" pitchFamily="18" charset="0"/>
                <a:cs typeface="Times New Roman" panose="02020603050405020304" pitchFamily="18" charset="0"/>
              </a:rPr>
              <a:t>et al.</a:t>
            </a:r>
            <a:r>
              <a:rPr lang="en-US" sz="2000" dirty="0">
                <a:latin typeface="Times New Roman" panose="02020603050405020304" pitchFamily="18" charset="0"/>
                <a:cs typeface="Times New Roman" panose="02020603050405020304" pitchFamily="18" charset="0"/>
              </a:rPr>
              <a:t> 2025).</a:t>
            </a:r>
          </a:p>
          <a:p>
            <a:pPr algn="just"/>
            <a:r>
              <a:rPr lang="en-US" sz="2000" dirty="0">
                <a:latin typeface="Times New Roman" panose="02020603050405020304" pitchFamily="18" charset="0"/>
                <a:cs typeface="Times New Roman" panose="02020603050405020304" pitchFamily="18" charset="0"/>
              </a:rPr>
              <a:t>This is an essential skill as it enhances future clinical positions as well as promotes collaboration and patient-focused care provision.</a:t>
            </a:r>
          </a:p>
          <a:p>
            <a:pPr algn="just"/>
            <a:r>
              <a:rPr lang="en-US" sz="2000" dirty="0">
                <a:latin typeface="Times New Roman" panose="02020603050405020304" pitchFamily="18" charset="0"/>
                <a:cs typeface="Times New Roman" panose="02020603050405020304" pitchFamily="18" charset="0"/>
              </a:rPr>
              <a:t>Communication is a developing strength of a professional, and continuous improvement can improve long-term career progression and professional confidence.</a:t>
            </a:r>
          </a:p>
        </p:txBody>
      </p:sp>
      <p:sp>
        <p:nvSpPr>
          <p:cNvPr id="4" name="Date Placeholder 3">
            <a:extLst>
              <a:ext uri="{FF2B5EF4-FFF2-40B4-BE49-F238E27FC236}">
                <a16:creationId xmlns:a16="http://schemas.microsoft.com/office/drawing/2014/main" id="{54C78844-55BE-72BC-2BDC-95FC6762D9C7}"/>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21/03/2026</a:t>
            </a:fld>
            <a:endParaRPr lang="en-GB" altLang="en-US">
              <a:solidFill>
                <a:prstClr val="black">
                  <a:tint val="75000"/>
                </a:prstClr>
              </a:solidFill>
              <a:latin typeface="Myriad Pro"/>
            </a:endParaRPr>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2F02BF59-C96F-4ED8-9D13-E093DFC18094}" type="slidenum">
              <a:rPr lang="en-GB" altLang="en-US" sz="900">
                <a:solidFill>
                  <a:srgbClr val="898989"/>
                </a:solidFill>
              </a:rPr>
              <a:pPr fontAlgn="base">
                <a:spcBef>
                  <a:spcPct val="0"/>
                </a:spcBef>
                <a:spcAft>
                  <a:spcPct val="0"/>
                </a:spcAft>
                <a:buNone/>
              </a:pPr>
              <a:t>8</a:t>
            </a:fld>
            <a:endParaRPr lang="en-GB" altLang="en-US" sz="900">
              <a:solidFill>
                <a:srgbClr val="898989"/>
              </a:solidFill>
            </a:endParaRPr>
          </a:p>
        </p:txBody>
      </p:sp>
      <p:pic>
        <p:nvPicPr>
          <p:cNvPr id="2" name="Picture 1"/>
          <p:cNvPicPr>
            <a:picLocks noChangeAspect="1"/>
          </p:cNvPicPr>
          <p:nvPr/>
        </p:nvPicPr>
        <p:blipFill>
          <a:blip r:embed="rId3"/>
          <a:stretch>
            <a:fillRect/>
          </a:stretch>
        </p:blipFill>
        <p:spPr>
          <a:xfrm>
            <a:off x="8000084" y="1556793"/>
            <a:ext cx="3829637" cy="3762005"/>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3009900" y="182880"/>
            <a:ext cx="6172200" cy="822960"/>
          </a:xfrm>
        </p:spPr>
        <p:txBody>
          <a:bodyPr/>
          <a:lstStyle/>
          <a:p>
            <a:r>
              <a:rPr lang="en-GB" altLang="en-US" sz="2800" b="1" dirty="0">
                <a:latin typeface="Times New Roman" panose="02020603050405020304" pitchFamily="18" charset="0"/>
                <a:cs typeface="Times New Roman" panose="02020603050405020304" pitchFamily="18" charset="0"/>
              </a:rPr>
              <a:t>CONCLUSION</a:t>
            </a:r>
            <a:endParaRPr lang="en-GB" altLang="en-US" sz="2800" b="1" i="1" dirty="0">
              <a:solidFill>
                <a:srgbClr val="FF0000"/>
              </a:solidFill>
              <a:latin typeface="Times New Roman" panose="02020603050405020304" pitchFamily="18" charset="0"/>
              <a:cs typeface="Times New Roman" panose="02020603050405020304" pitchFamily="18" charset="0"/>
            </a:endParaRPr>
          </a:p>
        </p:txBody>
      </p:sp>
      <p:sp>
        <p:nvSpPr>
          <p:cNvPr id="12291" name="Content Placeholder 2">
            <a:extLst>
              <a:ext uri="{FF2B5EF4-FFF2-40B4-BE49-F238E27FC236}">
                <a16:creationId xmlns:a16="http://schemas.microsoft.com/office/drawing/2014/main" id="{DA8DF68F-34C4-285F-B4A1-B6E08AE08A8B}"/>
              </a:ext>
            </a:extLst>
          </p:cNvPr>
          <p:cNvSpPr>
            <a:spLocks noGrp="1"/>
          </p:cNvSpPr>
          <p:nvPr>
            <p:ph idx="1"/>
          </p:nvPr>
        </p:nvSpPr>
        <p:spPr>
          <a:xfrm>
            <a:off x="792480" y="1691641"/>
            <a:ext cx="10149840" cy="2937272"/>
          </a:xfrm>
        </p:spPr>
        <p:txBody>
          <a:bodyPr/>
          <a:lstStyle/>
          <a:p>
            <a:pPr algn="just"/>
            <a:r>
              <a:rPr lang="en-US" sz="2000" dirty="0">
                <a:latin typeface="Times New Roman" panose="02020603050405020304" pitchFamily="18" charset="0"/>
                <a:cs typeface="Times New Roman" panose="02020603050405020304" pitchFamily="18" charset="0"/>
              </a:rPr>
              <a:t>This presentation has discussed communication as one of the fundamental professional skills in health and social care practice.</a:t>
            </a:r>
          </a:p>
          <a:p>
            <a:pPr algn="just"/>
            <a:r>
              <a:rPr lang="en-US" sz="2000" dirty="0">
                <a:latin typeface="Times New Roman" panose="02020603050405020304" pitchFamily="18" charset="0"/>
                <a:cs typeface="Times New Roman" panose="02020603050405020304" pitchFamily="18" charset="0"/>
              </a:rPr>
              <a:t>The definition, daily use and professional significance of communication have been well defined.</a:t>
            </a:r>
          </a:p>
          <a:p>
            <a:pPr algn="just"/>
            <a:r>
              <a:rPr lang="en-US" sz="2000" dirty="0">
                <a:latin typeface="Times New Roman" panose="02020603050405020304" pitchFamily="18" charset="0"/>
                <a:cs typeface="Times New Roman" panose="02020603050405020304" pitchFamily="18" charset="0"/>
              </a:rPr>
              <a:t>One of the practical examples showed how communication can help in achieving patient safety and quality care outcomes.</a:t>
            </a:r>
          </a:p>
        </p:txBody>
      </p:sp>
      <p:sp>
        <p:nvSpPr>
          <p:cNvPr id="4" name="Date Placeholder 3">
            <a:extLst>
              <a:ext uri="{FF2B5EF4-FFF2-40B4-BE49-F238E27FC236}">
                <a16:creationId xmlns:a16="http://schemas.microsoft.com/office/drawing/2014/main" id="{54C78844-55BE-72BC-2BDC-95FC6762D9C7}"/>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21/03/2026</a:t>
            </a:fld>
            <a:endParaRPr lang="en-GB" altLang="en-US">
              <a:solidFill>
                <a:prstClr val="black">
                  <a:tint val="75000"/>
                </a:prstClr>
              </a:solidFill>
              <a:latin typeface="Myriad Pro"/>
            </a:endParaRPr>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2F02BF59-C96F-4ED8-9D13-E093DFC18094}" type="slidenum">
              <a:rPr lang="en-GB" altLang="en-US" sz="900">
                <a:solidFill>
                  <a:srgbClr val="898989"/>
                </a:solidFill>
              </a:rPr>
              <a:pPr fontAlgn="base">
                <a:spcBef>
                  <a:spcPct val="0"/>
                </a:spcBef>
                <a:spcAft>
                  <a:spcPct val="0"/>
                </a:spcAft>
                <a:buNone/>
              </a:pPr>
              <a:t>9</a:t>
            </a:fld>
            <a:endParaRPr lang="en-GB" altLang="en-US" sz="900">
              <a:solidFill>
                <a:srgbClr val="898989"/>
              </a:solidFil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3D80977B-0105-4BDE-DF54-D9B0E773C891}"/>
              </a:ext>
            </a:extLst>
          </p:cNvPr>
          <p:cNvSpPr>
            <a:spLocks noGrp="1"/>
          </p:cNvSpPr>
          <p:nvPr>
            <p:ph type="title"/>
          </p:nvPr>
        </p:nvSpPr>
        <p:spPr/>
        <p:txBody>
          <a:bodyPr/>
          <a:lstStyle/>
          <a:p>
            <a:r>
              <a:rPr lang="en-GB" altLang="en-US" sz="2800" b="1" dirty="0">
                <a:solidFill>
                  <a:srgbClr val="000000"/>
                </a:solidFill>
                <a:latin typeface="Times New Roman" panose="02020603050405020304" pitchFamily="18" charset="0"/>
                <a:cs typeface="Times New Roman" panose="02020603050405020304" pitchFamily="18" charset="0"/>
              </a:rPr>
              <a:t>REFERENCE LIST</a:t>
            </a:r>
            <a:endParaRPr lang="en-GB" altLang="en-US" sz="2800" dirty="0">
              <a:solidFill>
                <a:srgbClr val="FF0000"/>
              </a:solidFill>
              <a:latin typeface="Times New Roman" panose="02020603050405020304" pitchFamily="18" charset="0"/>
              <a:cs typeface="Times New Roman" panose="02020603050405020304" pitchFamily="18" charset="0"/>
            </a:endParaRPr>
          </a:p>
        </p:txBody>
      </p:sp>
      <p:sp>
        <p:nvSpPr>
          <p:cNvPr id="13315" name="Content Placeholder 2">
            <a:extLst>
              <a:ext uri="{FF2B5EF4-FFF2-40B4-BE49-F238E27FC236}">
                <a16:creationId xmlns:a16="http://schemas.microsoft.com/office/drawing/2014/main" id="{50070DAB-396E-DF77-4036-1E44F9E2CD8C}"/>
              </a:ext>
            </a:extLst>
          </p:cNvPr>
          <p:cNvSpPr>
            <a:spLocks noGrp="1"/>
          </p:cNvSpPr>
          <p:nvPr>
            <p:ph idx="1"/>
          </p:nvPr>
        </p:nvSpPr>
        <p:spPr>
          <a:xfrm>
            <a:off x="609600" y="1417638"/>
            <a:ext cx="10972800" cy="3595796"/>
          </a:xfrm>
        </p:spPr>
        <p:txBody>
          <a:bodyPr/>
          <a:lstStyle/>
          <a:p>
            <a:pPr algn="just">
              <a:lnSpc>
                <a:spcPct val="150000"/>
              </a:lnSpc>
            </a:pPr>
            <a:r>
              <a:rPr lang="en-GB" sz="1400" dirty="0" err="1">
                <a:latin typeface="Times New Roman" panose="02020603050405020304" pitchFamily="18" charset="0"/>
                <a:cs typeface="Times New Roman" panose="02020603050405020304" pitchFamily="18" charset="0"/>
              </a:rPr>
              <a:t>Ahmadpour</a:t>
            </a:r>
            <a:r>
              <a:rPr lang="en-GB" sz="1400" dirty="0">
                <a:latin typeface="Times New Roman" panose="02020603050405020304" pitchFamily="18" charset="0"/>
                <a:cs typeface="Times New Roman" panose="02020603050405020304" pitchFamily="18" charset="0"/>
              </a:rPr>
              <a:t>, N., </a:t>
            </a:r>
            <a:r>
              <a:rPr lang="en-GB" sz="1400" dirty="0" err="1">
                <a:latin typeface="Times New Roman" panose="02020603050405020304" pitchFamily="18" charset="0"/>
                <a:cs typeface="Times New Roman" panose="02020603050405020304" pitchFamily="18" charset="0"/>
              </a:rPr>
              <a:t>Shariati</a:t>
            </a:r>
            <a:r>
              <a:rPr lang="en-GB" sz="1400" dirty="0">
                <a:latin typeface="Times New Roman" panose="02020603050405020304" pitchFamily="18" charset="0"/>
                <a:cs typeface="Times New Roman" panose="02020603050405020304" pitchFamily="18" charset="0"/>
              </a:rPr>
              <a:t>, A. and </a:t>
            </a:r>
            <a:r>
              <a:rPr lang="en-GB" sz="1400" dirty="0" err="1">
                <a:latin typeface="Times New Roman" panose="02020603050405020304" pitchFamily="18" charset="0"/>
                <a:cs typeface="Times New Roman" panose="02020603050405020304" pitchFamily="18" charset="0"/>
              </a:rPr>
              <a:t>Moghadam</a:t>
            </a:r>
            <a:r>
              <a:rPr lang="en-GB" sz="1400" dirty="0">
                <a:latin typeface="Times New Roman" panose="02020603050405020304" pitchFamily="18" charset="0"/>
                <a:cs typeface="Times New Roman" panose="02020603050405020304" pitchFamily="18" charset="0"/>
              </a:rPr>
              <a:t>, M.P. (2025). Effect of Narrative Writing Based on Gibbs’ Reflective Model on the Empathy and Communication Skills of Nursing Students. </a:t>
            </a:r>
            <a:r>
              <a:rPr lang="en-GB" sz="1400" i="1" dirty="0">
                <a:latin typeface="Times New Roman" panose="02020603050405020304" pitchFamily="18" charset="0"/>
                <a:cs typeface="Times New Roman" panose="02020603050405020304" pitchFamily="18" charset="0"/>
              </a:rPr>
              <a:t>BMC Medical Education</a:t>
            </a:r>
            <a:r>
              <a:rPr lang="en-GB" sz="1400" dirty="0">
                <a:latin typeface="Times New Roman" panose="02020603050405020304" pitchFamily="18" charset="0"/>
                <a:cs typeface="Times New Roman" panose="02020603050405020304" pitchFamily="18" charset="0"/>
              </a:rPr>
              <a:t>, 25(1), pp.1–9. </a:t>
            </a:r>
            <a:r>
              <a:rPr lang="en-GB" sz="1400" u="sng" dirty="0">
                <a:latin typeface="Times New Roman" panose="02020603050405020304" pitchFamily="18" charset="0"/>
                <a:cs typeface="Times New Roman" panose="02020603050405020304" pitchFamily="18" charset="0"/>
                <a:hlinkClick r:id="rId3"/>
              </a:rPr>
              <a:t>https://doi.org/10.1186/s12909-024-06593-7</a:t>
            </a:r>
            <a:r>
              <a:rPr lang="en-GB" sz="1400" dirty="0">
                <a:latin typeface="Times New Roman" panose="02020603050405020304" pitchFamily="18" charset="0"/>
                <a:cs typeface="Times New Roman" panose="02020603050405020304" pitchFamily="18" charset="0"/>
              </a:rPr>
              <a:t>.</a:t>
            </a:r>
          </a:p>
          <a:p>
            <a:pPr algn="just">
              <a:lnSpc>
                <a:spcPct val="150000"/>
              </a:lnSpc>
            </a:pPr>
            <a:r>
              <a:rPr lang="en-GB" sz="1400" dirty="0" err="1">
                <a:latin typeface="Times New Roman" panose="02020603050405020304" pitchFamily="18" charset="0"/>
                <a:cs typeface="Times New Roman" panose="02020603050405020304" pitchFamily="18" charset="0"/>
              </a:rPr>
              <a:t>Dresti</a:t>
            </a:r>
            <a:r>
              <a:rPr lang="en-GB" sz="1400" dirty="0">
                <a:latin typeface="Times New Roman" panose="02020603050405020304" pitchFamily="18" charset="0"/>
                <a:cs typeface="Times New Roman" panose="02020603050405020304" pitchFamily="18" charset="0"/>
              </a:rPr>
              <a:t>, S. (2025). </a:t>
            </a:r>
            <a:r>
              <a:rPr lang="en-GB" sz="1400" i="1" dirty="0">
                <a:latin typeface="Times New Roman" panose="02020603050405020304" pitchFamily="18" charset="0"/>
                <a:cs typeface="Times New Roman" panose="02020603050405020304" pitchFamily="18" charset="0"/>
              </a:rPr>
              <a:t>Workforce and patient safety: electronic communications on patient discharge from acute hospitals</a:t>
            </a:r>
            <a:r>
              <a:rPr lang="en-GB" sz="1400" dirty="0">
                <a:latin typeface="Times New Roman" panose="02020603050405020304" pitchFamily="18" charset="0"/>
                <a:cs typeface="Times New Roman" panose="02020603050405020304" pitchFamily="18" charset="0"/>
              </a:rPr>
              <a:t>. Available at: </a:t>
            </a:r>
            <a:r>
              <a:rPr lang="en-GB" sz="1400" u="sng" dirty="0">
                <a:latin typeface="Times New Roman" panose="02020603050405020304" pitchFamily="18" charset="0"/>
                <a:cs typeface="Times New Roman" panose="02020603050405020304" pitchFamily="18" charset="0"/>
                <a:hlinkClick r:id="rId4"/>
              </a:rPr>
              <a:t>https://www.hssib.org.uk/patient-safety-investigations/workforce-and-patient-safety/fifth-investigation-report/</a:t>
            </a:r>
            <a:r>
              <a:rPr lang="en-GB" sz="1400" dirty="0">
                <a:latin typeface="Times New Roman" panose="02020603050405020304" pitchFamily="18" charset="0"/>
                <a:cs typeface="Times New Roman" panose="02020603050405020304" pitchFamily="18" charset="0"/>
              </a:rPr>
              <a:t>. (Accessed on: 28.02.2026)</a:t>
            </a:r>
          </a:p>
          <a:p>
            <a:pPr algn="just">
              <a:lnSpc>
                <a:spcPct val="150000"/>
              </a:lnSpc>
            </a:pPr>
            <a:r>
              <a:rPr lang="en-GB" sz="1400" dirty="0" err="1">
                <a:latin typeface="Times New Roman" panose="02020603050405020304" pitchFamily="18" charset="0"/>
                <a:cs typeface="Times New Roman" panose="02020603050405020304" pitchFamily="18" charset="0"/>
              </a:rPr>
              <a:t>Katantha</a:t>
            </a:r>
            <a:r>
              <a:rPr lang="en-GB" sz="1400" dirty="0">
                <a:latin typeface="Times New Roman" panose="02020603050405020304" pitchFamily="18" charset="0"/>
                <a:cs typeface="Times New Roman" panose="02020603050405020304" pitchFamily="18" charset="0"/>
              </a:rPr>
              <a:t>, M.N., </a:t>
            </a:r>
            <a:r>
              <a:rPr lang="en-GB" sz="1400" dirty="0" err="1">
                <a:latin typeface="Times New Roman" panose="02020603050405020304" pitchFamily="18" charset="0"/>
                <a:cs typeface="Times New Roman" panose="02020603050405020304" pitchFamily="18" charset="0"/>
              </a:rPr>
              <a:t>Strametz</a:t>
            </a:r>
            <a:r>
              <a:rPr lang="en-GB" sz="1400" dirty="0">
                <a:latin typeface="Times New Roman" panose="02020603050405020304" pitchFamily="18" charset="0"/>
                <a:cs typeface="Times New Roman" panose="02020603050405020304" pitchFamily="18" charset="0"/>
              </a:rPr>
              <a:t>, R., </a:t>
            </a:r>
            <a:r>
              <a:rPr lang="en-GB" sz="1400" dirty="0" err="1">
                <a:latin typeface="Times New Roman" panose="02020603050405020304" pitchFamily="18" charset="0"/>
                <a:cs typeface="Times New Roman" panose="02020603050405020304" pitchFamily="18" charset="0"/>
              </a:rPr>
              <a:t>Baluwa</a:t>
            </a:r>
            <a:r>
              <a:rPr lang="en-GB" sz="1400" dirty="0">
                <a:latin typeface="Times New Roman" panose="02020603050405020304" pitchFamily="18" charset="0"/>
                <a:cs typeface="Times New Roman" panose="02020603050405020304" pitchFamily="18" charset="0"/>
              </a:rPr>
              <a:t>, M.A., </a:t>
            </a:r>
            <a:r>
              <a:rPr lang="en-GB" sz="1400" dirty="0" err="1">
                <a:latin typeface="Times New Roman" panose="02020603050405020304" pitchFamily="18" charset="0"/>
                <a:cs typeface="Times New Roman" panose="02020603050405020304" pitchFamily="18" charset="0"/>
              </a:rPr>
              <a:t>Mapulanga</a:t>
            </a:r>
            <a:r>
              <a:rPr lang="en-GB" sz="1400" dirty="0">
                <a:latin typeface="Times New Roman" panose="02020603050405020304" pitchFamily="18" charset="0"/>
                <a:cs typeface="Times New Roman" panose="02020603050405020304" pitchFamily="18" charset="0"/>
              </a:rPr>
              <a:t>, P. and </a:t>
            </a:r>
            <a:r>
              <a:rPr lang="en-GB" sz="1400" dirty="0" err="1">
                <a:latin typeface="Times New Roman" panose="02020603050405020304" pitchFamily="18" charset="0"/>
                <a:cs typeface="Times New Roman" panose="02020603050405020304" pitchFamily="18" charset="0"/>
              </a:rPr>
              <a:t>Chirwa</a:t>
            </a:r>
            <a:r>
              <a:rPr lang="en-GB" sz="1400" dirty="0">
                <a:latin typeface="Times New Roman" panose="02020603050405020304" pitchFamily="18" charset="0"/>
                <a:cs typeface="Times New Roman" panose="02020603050405020304" pitchFamily="18" charset="0"/>
              </a:rPr>
              <a:t>, E.M. (2025). Effective </a:t>
            </a:r>
            <a:r>
              <a:rPr lang="en-GB" sz="1400" dirty="0" err="1">
                <a:latin typeface="Times New Roman" panose="02020603050405020304" pitchFamily="18" charset="0"/>
                <a:cs typeface="Times New Roman" panose="02020603050405020304" pitchFamily="18" charset="0"/>
              </a:rPr>
              <a:t>Interprofessional</a:t>
            </a:r>
            <a:r>
              <a:rPr lang="en-GB" sz="1400" dirty="0">
                <a:latin typeface="Times New Roman" panose="02020603050405020304" pitchFamily="18" charset="0"/>
                <a:cs typeface="Times New Roman" panose="02020603050405020304" pitchFamily="18" charset="0"/>
              </a:rPr>
              <a:t> Communication for Patient Safety in Low-Resource Settings: A Concept Analysis. </a:t>
            </a:r>
            <a:r>
              <a:rPr lang="en-GB" sz="1400" i="1" dirty="0">
                <a:latin typeface="Times New Roman" panose="02020603050405020304" pitchFamily="18" charset="0"/>
                <a:cs typeface="Times New Roman" panose="02020603050405020304" pitchFamily="18" charset="0"/>
              </a:rPr>
              <a:t>Safety</a:t>
            </a:r>
            <a:r>
              <a:rPr lang="en-GB" sz="1400" dirty="0">
                <a:latin typeface="Times New Roman" panose="02020603050405020304" pitchFamily="18" charset="0"/>
                <a:cs typeface="Times New Roman" panose="02020603050405020304" pitchFamily="18" charset="0"/>
              </a:rPr>
              <a:t>, 11(3), p.91. </a:t>
            </a:r>
            <a:r>
              <a:rPr lang="en-GB" sz="1400" u="sng" dirty="0">
                <a:latin typeface="Times New Roman" panose="02020603050405020304" pitchFamily="18" charset="0"/>
                <a:cs typeface="Times New Roman" panose="02020603050405020304" pitchFamily="18" charset="0"/>
                <a:hlinkClick r:id="rId5"/>
              </a:rPr>
              <a:t>https://doi.org/10.3390/safety11030091</a:t>
            </a:r>
            <a:r>
              <a:rPr lang="en-GB" sz="1400" dirty="0">
                <a:latin typeface="Times New Roman" panose="02020603050405020304" pitchFamily="18" charset="0"/>
                <a:cs typeface="Times New Roman" panose="02020603050405020304" pitchFamily="18" charset="0"/>
              </a:rPr>
              <a:t>.</a:t>
            </a:r>
          </a:p>
          <a:p>
            <a:pPr algn="just">
              <a:lnSpc>
                <a:spcPct val="150000"/>
              </a:lnSpc>
            </a:pPr>
            <a:r>
              <a:rPr lang="en-GB" sz="1400" dirty="0" err="1">
                <a:latin typeface="Times New Roman" panose="02020603050405020304" pitchFamily="18" charset="0"/>
                <a:cs typeface="Times New Roman" panose="02020603050405020304" pitchFamily="18" charset="0"/>
              </a:rPr>
              <a:t>Md</a:t>
            </a:r>
            <a:r>
              <a:rPr lang="en-GB" sz="1400" dirty="0">
                <a:latin typeface="Times New Roman" panose="02020603050405020304" pitchFamily="18" charset="0"/>
                <a:cs typeface="Times New Roman" panose="02020603050405020304" pitchFamily="18" charset="0"/>
              </a:rPr>
              <a:t>, S., </a:t>
            </a:r>
            <a:r>
              <a:rPr lang="en-GB" sz="1400" dirty="0" err="1">
                <a:latin typeface="Times New Roman" panose="02020603050405020304" pitchFamily="18" charset="0"/>
                <a:cs typeface="Times New Roman" panose="02020603050405020304" pitchFamily="18" charset="0"/>
              </a:rPr>
              <a:t>Basha</a:t>
            </a:r>
            <a:r>
              <a:rPr lang="en-GB" sz="1400" dirty="0">
                <a:latin typeface="Times New Roman" panose="02020603050405020304" pitchFamily="18" charset="0"/>
                <a:cs typeface="Times New Roman" panose="02020603050405020304" pitchFamily="18" charset="0"/>
              </a:rPr>
              <a:t>, T., Margret, S. and </a:t>
            </a:r>
            <a:r>
              <a:rPr lang="en-GB" sz="1400" dirty="0" err="1">
                <a:latin typeface="Times New Roman" panose="02020603050405020304" pitchFamily="18" charset="0"/>
                <a:cs typeface="Times New Roman" panose="02020603050405020304" pitchFamily="18" charset="0"/>
              </a:rPr>
              <a:t>Divya</a:t>
            </a:r>
            <a:r>
              <a:rPr lang="en-GB" sz="1400" dirty="0">
                <a:latin typeface="Times New Roman" panose="02020603050405020304" pitchFamily="18" charset="0"/>
                <a:cs typeface="Times New Roman" panose="02020603050405020304" pitchFamily="18" charset="0"/>
              </a:rPr>
              <a:t>, N. (2025). AN UNDERSTANDING OF ACTIVE LISTENING AS A SIGNIFICANT SOFT SKILL: A STUDY. </a:t>
            </a:r>
            <a:r>
              <a:rPr lang="en-GB" sz="1400" i="1" dirty="0">
                <a:latin typeface="Times New Roman" panose="02020603050405020304" pitchFamily="18" charset="0"/>
                <a:cs typeface="Times New Roman" panose="02020603050405020304" pitchFamily="18" charset="0"/>
              </a:rPr>
              <a:t>SP Publications International Journal of English and Studies (IJOES) An International Peer-Reviewed and Refereed Journal</a:t>
            </a:r>
            <a:r>
              <a:rPr lang="en-GB" sz="1400" dirty="0">
                <a:latin typeface="Times New Roman" panose="02020603050405020304" pitchFamily="18" charset="0"/>
                <a:cs typeface="Times New Roman" panose="02020603050405020304" pitchFamily="18" charset="0"/>
              </a:rPr>
              <a:t>, pp.2581–8333. </a:t>
            </a:r>
            <a:r>
              <a:rPr lang="en-GB" sz="1400" dirty="0">
                <a:latin typeface="Times New Roman" panose="02020603050405020304" pitchFamily="18" charset="0"/>
                <a:cs typeface="Times New Roman" panose="02020603050405020304" pitchFamily="18" charset="0"/>
                <a:hlinkClick r:id="rId6"/>
              </a:rPr>
              <a:t>https://doi.org/10.47311/IJOES.2025.7.04.37</a:t>
            </a:r>
            <a:r>
              <a:rPr lang="en-GB" sz="1400" dirty="0">
                <a:latin typeface="Times New Roman" panose="02020603050405020304" pitchFamily="18" charset="0"/>
                <a:cs typeface="Times New Roman" panose="02020603050405020304" pitchFamily="18" charset="0"/>
              </a:rPr>
              <a:t>.</a:t>
            </a:r>
          </a:p>
          <a:p>
            <a:pPr marL="0" indent="0" algn="just">
              <a:lnSpc>
                <a:spcPct val="150000"/>
              </a:lnSpc>
              <a:buNone/>
            </a:pPr>
            <a:endParaRPr lang="en-GB" altLang="en-US" sz="800" dirty="0">
              <a:latin typeface="Times New Roman" panose="02020603050405020304" pitchFamily="18" charset="0"/>
              <a:cs typeface="Times New Roman" panose="02020603050405020304" pitchFamily="18" charset="0"/>
            </a:endParaRPr>
          </a:p>
        </p:txBody>
      </p:sp>
      <p:sp>
        <p:nvSpPr>
          <p:cNvPr id="4" name="Date Placeholder 3">
            <a:extLst>
              <a:ext uri="{FF2B5EF4-FFF2-40B4-BE49-F238E27FC236}">
                <a16:creationId xmlns:a16="http://schemas.microsoft.com/office/drawing/2014/main" id="{AFC3E97E-07F8-3EC8-79F6-C49008163BE6}"/>
              </a:ext>
            </a:extLst>
          </p:cNvPr>
          <p:cNvSpPr>
            <a:spLocks noGrp="1"/>
          </p:cNvSpPr>
          <p:nvPr>
            <p:ph type="dt" sz="quarter" idx="10"/>
          </p:nvPr>
        </p:nvSpPr>
        <p:spPr/>
        <p:txBody>
          <a:bodyPr/>
          <a:lstStyle/>
          <a:p>
            <a:pPr>
              <a:defRPr/>
            </a:pPr>
            <a:fld id="{BF746479-5A54-43D8-9985-034223541E15}" type="datetime1">
              <a:rPr lang="en-GB" altLang="en-US">
                <a:solidFill>
                  <a:prstClr val="black">
                    <a:tint val="75000"/>
                  </a:prstClr>
                </a:solidFill>
                <a:latin typeface="Myriad Pro"/>
              </a:rPr>
              <a:pPr>
                <a:defRPr/>
              </a:pPr>
              <a:t>21/03/2026</a:t>
            </a:fld>
            <a:endParaRPr lang="en-GB" altLang="en-US">
              <a:solidFill>
                <a:prstClr val="black">
                  <a:tint val="75000"/>
                </a:prstClr>
              </a:solidFill>
              <a:latin typeface="Myriad Pro"/>
            </a:endParaRPr>
          </a:p>
        </p:txBody>
      </p:sp>
      <p:sp>
        <p:nvSpPr>
          <p:cNvPr id="13317" name="Slide Number Placeholder 4">
            <a:extLst>
              <a:ext uri="{FF2B5EF4-FFF2-40B4-BE49-F238E27FC236}">
                <a16:creationId xmlns:a16="http://schemas.microsoft.com/office/drawing/2014/main" id="{4E364E1B-18CF-2A13-11D6-BBEA13EB09D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A355A216-6885-427F-A634-39F7E4E2D5B0}" type="slidenum">
              <a:rPr lang="en-GB" altLang="en-US" sz="900">
                <a:solidFill>
                  <a:srgbClr val="898989"/>
                </a:solidFill>
              </a:rPr>
              <a:pPr fontAlgn="base">
                <a:spcBef>
                  <a:spcPct val="0"/>
                </a:spcBef>
                <a:spcAft>
                  <a:spcPct val="0"/>
                </a:spcAft>
                <a:buNone/>
              </a:pPr>
              <a:t>10</a:t>
            </a:fld>
            <a:endParaRPr lang="en-GB" altLang="en-US" sz="900">
              <a:solidFill>
                <a:srgbClr val="898989"/>
              </a:solidFill>
            </a:endParaRP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908</TotalTime>
  <Words>1359</Words>
  <Application>Microsoft Office PowerPoint</Application>
  <PresentationFormat>Widescreen</PresentationFormat>
  <Paragraphs>91</Paragraphs>
  <Slides>10</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Calibri</vt:lpstr>
      <vt:lpstr>Klarna Text</vt:lpstr>
      <vt:lpstr>Myriad Pro</vt:lpstr>
      <vt:lpstr>Times New Roman</vt:lpstr>
      <vt:lpstr>20140311PresentationUWTSDTemplate</vt:lpstr>
      <vt:lpstr>PowerPoint Presentation</vt:lpstr>
      <vt:lpstr>ACKNOWLEDGE USE OF AI</vt:lpstr>
      <vt:lpstr>INTRODUCTION</vt:lpstr>
      <vt:lpstr>WHAT IS MY CHOSEN SKILL? </vt:lpstr>
      <vt:lpstr>IMPORTANCE OF COMMUNICATION IN PROFESSIONAL PRACTICE</vt:lpstr>
      <vt:lpstr>GIBBS’ REFLECTIVE CYCLE ASSOCIATED WITH COMMUNICATION SKILLS</vt:lpstr>
      <vt:lpstr>APPLYING THIS SKILL IN PRACTICE</vt:lpstr>
      <vt:lpstr>HOW DOES THIS SKILL SUPPORT MY FUTURE CAREER?</vt:lpstr>
      <vt:lpstr>CONCLUSION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Anne Simao</dc:creator>
  <cp:lastModifiedBy>Anne Simao</cp:lastModifiedBy>
  <cp:revision>2</cp:revision>
  <dcterms:created xsi:type="dcterms:W3CDTF">2025-02-21T18:28:54Z</dcterms:created>
  <dcterms:modified xsi:type="dcterms:W3CDTF">2026-03-21T10:42:18Z</dcterms:modified>
</cp:coreProperties>
</file>