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s/slide120.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99.xml" ContentType="application/vnd.openxmlformats-officedocument.presentationml.slide+xml"/>
  <Override PartName="/ppt/slides/slide118.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05.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s/slide119.xml" ContentType="application/vnd.openxmlformats-officedocument.presentationml.slide+xml"/>
  <Override PartName="/ppt/slideLayouts/slideLayout10.xml" ContentType="application/vnd.openxmlformats-officedocument.presentationml.slideLayout+xml"/>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slides/slide117.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ppt/slides/slide115.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79.xml" ContentType="application/vnd.openxmlformats-officedocument.presentationml.slide+xml"/>
  <Override PartName="/ppt/slides/slide109.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Layouts/slideLayout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28" r:id="rId47"/>
    <p:sldId id="329" r:id="rId48"/>
    <p:sldId id="330" r:id="rId49"/>
    <p:sldId id="331" r:id="rId50"/>
    <p:sldId id="332" r:id="rId51"/>
    <p:sldId id="333" r:id="rId52"/>
    <p:sldId id="334" r:id="rId53"/>
    <p:sldId id="335" r:id="rId54"/>
    <p:sldId id="336" r:id="rId55"/>
    <p:sldId id="353" r:id="rId56"/>
    <p:sldId id="354" r:id="rId57"/>
    <p:sldId id="355" r:id="rId58"/>
    <p:sldId id="356" r:id="rId59"/>
    <p:sldId id="304" r:id="rId60"/>
    <p:sldId id="305" r:id="rId61"/>
    <p:sldId id="306" r:id="rId62"/>
    <p:sldId id="307" r:id="rId63"/>
    <p:sldId id="308" r:id="rId64"/>
    <p:sldId id="309" r:id="rId65"/>
    <p:sldId id="310" r:id="rId66"/>
    <p:sldId id="311" r:id="rId67"/>
    <p:sldId id="312" r:id="rId68"/>
    <p:sldId id="313" r:id="rId69"/>
    <p:sldId id="314" r:id="rId70"/>
    <p:sldId id="315" r:id="rId71"/>
    <p:sldId id="316" r:id="rId72"/>
    <p:sldId id="317" r:id="rId73"/>
    <p:sldId id="318" r:id="rId74"/>
    <p:sldId id="319" r:id="rId75"/>
    <p:sldId id="320" r:id="rId76"/>
    <p:sldId id="321" r:id="rId77"/>
    <p:sldId id="322" r:id="rId78"/>
    <p:sldId id="323" r:id="rId79"/>
    <p:sldId id="324" r:id="rId80"/>
    <p:sldId id="325" r:id="rId81"/>
    <p:sldId id="351" r:id="rId82"/>
    <p:sldId id="338" r:id="rId83"/>
    <p:sldId id="340" r:id="rId84"/>
    <p:sldId id="341" r:id="rId85"/>
    <p:sldId id="342" r:id="rId86"/>
    <p:sldId id="343" r:id="rId87"/>
    <p:sldId id="344" r:id="rId88"/>
    <p:sldId id="345" r:id="rId89"/>
    <p:sldId id="346" r:id="rId90"/>
    <p:sldId id="347" r:id="rId91"/>
    <p:sldId id="348" r:id="rId92"/>
    <p:sldId id="349" r:id="rId93"/>
    <p:sldId id="337" r:id="rId94"/>
    <p:sldId id="357" r:id="rId95"/>
    <p:sldId id="358" r:id="rId96"/>
    <p:sldId id="359" r:id="rId97"/>
    <p:sldId id="360" r:id="rId98"/>
    <p:sldId id="361" r:id="rId99"/>
    <p:sldId id="362" r:id="rId100"/>
    <p:sldId id="363" r:id="rId101"/>
    <p:sldId id="364" r:id="rId102"/>
    <p:sldId id="365" r:id="rId103"/>
    <p:sldId id="366" r:id="rId104"/>
    <p:sldId id="367" r:id="rId105"/>
    <p:sldId id="368" r:id="rId106"/>
    <p:sldId id="369" r:id="rId107"/>
    <p:sldId id="370" r:id="rId108"/>
    <p:sldId id="371" r:id="rId109"/>
    <p:sldId id="372" r:id="rId110"/>
    <p:sldId id="373" r:id="rId111"/>
    <p:sldId id="374" r:id="rId112"/>
    <p:sldId id="375" r:id="rId113"/>
    <p:sldId id="376" r:id="rId114"/>
    <p:sldId id="377" r:id="rId115"/>
    <p:sldId id="378" r:id="rId116"/>
    <p:sldId id="379" r:id="rId117"/>
    <p:sldId id="380" r:id="rId118"/>
    <p:sldId id="381" r:id="rId119"/>
    <p:sldId id="382" r:id="rId120"/>
    <p:sldId id="383" r:id="rId1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C14AE6A-964F-4E4E-80E4-635D276CB56B}" type="datetimeFigureOut">
              <a:rPr lang="en-GB" smtClean="0"/>
              <a:pPr/>
              <a:t>24/02/2012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12194-C261-4DC9-B526-4F57B1A8279A}"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C14AE6A-964F-4E4E-80E4-635D276CB56B}" type="datetimeFigureOut">
              <a:rPr lang="en-GB" smtClean="0"/>
              <a:pPr/>
              <a:t>24/02/2012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12194-C261-4DC9-B526-4F57B1A8279A}"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C14AE6A-964F-4E4E-80E4-635D276CB56B}" type="datetimeFigureOut">
              <a:rPr lang="en-GB" smtClean="0"/>
              <a:pPr/>
              <a:t>24/02/2012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12194-C261-4DC9-B526-4F57B1A8279A}"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C14AE6A-964F-4E4E-80E4-635D276CB56B}" type="datetimeFigureOut">
              <a:rPr lang="en-GB" smtClean="0"/>
              <a:pPr/>
              <a:t>24/02/2012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912194-C261-4DC9-B526-4F57B1A8279A}"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C14AE6A-964F-4E4E-80E4-635D276CB56B}" type="datetimeFigureOut">
              <a:rPr lang="en-GB" smtClean="0"/>
              <a:pPr/>
              <a:t>24/02/2012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C912194-C261-4DC9-B526-4F57B1A8279A}"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C14AE6A-964F-4E4E-80E4-635D276CB56B}" type="datetimeFigureOut">
              <a:rPr lang="en-GB" smtClean="0"/>
              <a:pPr/>
              <a:t>24/02/2012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C912194-C261-4DC9-B526-4F57B1A8279A}"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14AE6A-964F-4E4E-80E4-635D276CB56B}" type="datetimeFigureOut">
              <a:rPr lang="en-GB" smtClean="0"/>
              <a:pPr/>
              <a:t>24/02/2012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C912194-C261-4DC9-B526-4F57B1A8279A}"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14AE6A-964F-4E4E-80E4-635D276CB56B}" type="datetimeFigureOut">
              <a:rPr lang="en-GB" smtClean="0"/>
              <a:pPr/>
              <a:t>24/02/2012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912194-C261-4DC9-B526-4F57B1A8279A}"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14AE6A-964F-4E4E-80E4-635D276CB56B}" type="datetimeFigureOut">
              <a:rPr lang="en-GB" smtClean="0"/>
              <a:pPr/>
              <a:t>24/02/2012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912194-C261-4DC9-B526-4F57B1A8279A}"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C14AE6A-964F-4E4E-80E4-635D276CB56B}" type="datetimeFigureOut">
              <a:rPr lang="en-GB" smtClean="0"/>
              <a:pPr/>
              <a:t>24/02/2012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12194-C261-4DC9-B526-4F57B1A8279A}"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C14AE6A-964F-4E4E-80E4-635D276CB56B}" type="datetimeFigureOut">
              <a:rPr lang="en-GB" smtClean="0"/>
              <a:pPr/>
              <a:t>24/02/2012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12194-C261-4DC9-B526-4F57B1A8279A}"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14AE6A-964F-4E4E-80E4-635D276CB56B}" type="datetimeFigureOut">
              <a:rPr lang="en-GB" smtClean="0"/>
              <a:pPr/>
              <a:t>24/02/2012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912194-C261-4DC9-B526-4F57B1A8279A}"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Logistics and Transport-</a:t>
            </a:r>
            <a:br>
              <a:rPr lang="en-GB" dirty="0" smtClean="0"/>
            </a:br>
            <a:r>
              <a:rPr lang="en-GB" dirty="0" smtClean="0"/>
              <a:t>Strategic Contexts</a:t>
            </a:r>
            <a:endParaRPr lang="en-GB" dirty="0"/>
          </a:p>
        </p:txBody>
      </p:sp>
      <p:sp>
        <p:nvSpPr>
          <p:cNvPr id="3" name="Subtitle 2"/>
          <p:cNvSpPr>
            <a:spLocks noGrp="1"/>
          </p:cNvSpPr>
          <p:nvPr>
            <p:ph type="subTitle" idx="1"/>
          </p:nvPr>
        </p:nvSpPr>
        <p:spPr/>
        <p:txBody>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Globalisation</a:t>
            </a:r>
            <a:endParaRPr lang="en-GB" dirty="0"/>
          </a:p>
        </p:txBody>
      </p:sp>
      <p:sp>
        <p:nvSpPr>
          <p:cNvPr id="3" name="Content Placeholder 2"/>
          <p:cNvSpPr>
            <a:spLocks noGrp="1"/>
          </p:cNvSpPr>
          <p:nvPr>
            <p:ph idx="1"/>
          </p:nvPr>
        </p:nvSpPr>
        <p:spPr/>
        <p:txBody>
          <a:bodyPr/>
          <a:lstStyle/>
          <a:p>
            <a:pPr>
              <a:buNone/>
            </a:pPr>
            <a:r>
              <a:rPr lang="en-GB" b="1" dirty="0" smtClean="0"/>
              <a:t>Definition</a:t>
            </a:r>
          </a:p>
          <a:p>
            <a:pPr>
              <a:buNone/>
            </a:pPr>
            <a:r>
              <a:rPr lang="en-GB" b="1" dirty="0"/>
              <a:t>	</a:t>
            </a:r>
            <a:r>
              <a:rPr lang="en-GB" dirty="0" smtClean="0"/>
              <a:t>“</a:t>
            </a:r>
            <a:r>
              <a:rPr lang="en-GB" i="1" dirty="0" smtClean="0"/>
              <a:t>The process through which an increasingly free flow of ideas, people, goods, services and capital leads to the integration of economies and societies”</a:t>
            </a:r>
            <a:endParaRPr lang="en-GB" b="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Globalisation Issues to consider</a:t>
            </a:r>
            <a:endParaRPr lang="en-GB" dirty="0"/>
          </a:p>
        </p:txBody>
      </p:sp>
      <p:sp>
        <p:nvSpPr>
          <p:cNvPr id="3" name="Content Placeholder 2"/>
          <p:cNvSpPr>
            <a:spLocks noGrp="1"/>
          </p:cNvSpPr>
          <p:nvPr>
            <p:ph idx="1"/>
          </p:nvPr>
        </p:nvSpPr>
        <p:spPr/>
        <p:txBody>
          <a:bodyPr/>
          <a:lstStyle/>
          <a:p>
            <a:pPr marL="514350" indent="-514350">
              <a:buAutoNum type="arabicPeriod"/>
            </a:pPr>
            <a:r>
              <a:rPr lang="en-GB" dirty="0" smtClean="0"/>
              <a:t>Multilateral trade liberalisation</a:t>
            </a:r>
          </a:p>
          <a:p>
            <a:pPr marL="514350" indent="-514350">
              <a:buAutoNum type="arabicPeriod"/>
            </a:pPr>
            <a:r>
              <a:rPr lang="en-GB" dirty="0" smtClean="0"/>
              <a:t>Successful economic reforms</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Drivers of Globalisation</a:t>
            </a:r>
            <a:endParaRPr lang="en-GB" dirty="0"/>
          </a:p>
        </p:txBody>
      </p:sp>
      <p:sp>
        <p:nvSpPr>
          <p:cNvPr id="3" name="Content Placeholder 2"/>
          <p:cNvSpPr>
            <a:spLocks noGrp="1"/>
          </p:cNvSpPr>
          <p:nvPr>
            <p:ph idx="1"/>
          </p:nvPr>
        </p:nvSpPr>
        <p:spPr/>
        <p:txBody>
          <a:bodyPr/>
          <a:lstStyle/>
          <a:p>
            <a:pPr>
              <a:buNone/>
            </a:pPr>
            <a:r>
              <a:rPr lang="en-GB" dirty="0" smtClean="0"/>
              <a:t>Include: -</a:t>
            </a:r>
          </a:p>
          <a:p>
            <a:pPr marL="514350" indent="-514350">
              <a:buAutoNum type="arabicPeriod"/>
            </a:pPr>
            <a:r>
              <a:rPr lang="en-GB" dirty="0" smtClean="0"/>
              <a:t>Market drivers</a:t>
            </a:r>
          </a:p>
          <a:p>
            <a:pPr marL="514350" indent="-514350">
              <a:buAutoNum type="arabicPeriod"/>
            </a:pPr>
            <a:r>
              <a:rPr lang="en-GB" dirty="0" smtClean="0"/>
              <a:t>Cost drivers</a:t>
            </a:r>
          </a:p>
          <a:p>
            <a:pPr marL="514350" indent="-514350">
              <a:buAutoNum type="arabicPeriod"/>
            </a:pPr>
            <a:r>
              <a:rPr lang="en-GB" dirty="0" smtClean="0"/>
              <a:t>Government drivers</a:t>
            </a:r>
          </a:p>
          <a:p>
            <a:pPr marL="514350" indent="-514350">
              <a:buAutoNum type="arabicPeriod"/>
            </a:pPr>
            <a:r>
              <a:rPr lang="en-GB" dirty="0" smtClean="0"/>
              <a:t>Competitive drivers</a:t>
            </a:r>
          </a:p>
          <a:p>
            <a:pPr marL="514350" indent="-514350">
              <a:buAutoNum type="arabicPeriod"/>
            </a:pPr>
            <a:r>
              <a:rPr lang="en-GB" dirty="0" smtClean="0"/>
              <a:t>Other drivers</a:t>
            </a:r>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Market Drivers</a:t>
            </a:r>
            <a:endParaRPr lang="en-GB" dirty="0"/>
          </a:p>
        </p:txBody>
      </p:sp>
      <p:sp>
        <p:nvSpPr>
          <p:cNvPr id="3" name="Content Placeholder 2"/>
          <p:cNvSpPr>
            <a:spLocks noGrp="1"/>
          </p:cNvSpPr>
          <p:nvPr>
            <p:ph idx="1"/>
          </p:nvPr>
        </p:nvSpPr>
        <p:spPr/>
        <p:txBody>
          <a:bodyPr/>
          <a:lstStyle/>
          <a:p>
            <a:r>
              <a:rPr lang="en-GB" dirty="0" smtClean="0"/>
              <a:t>Converging lifestyles and tastes in global markets</a:t>
            </a:r>
          </a:p>
          <a:p>
            <a:r>
              <a:rPr lang="en-GB" dirty="0" smtClean="0"/>
              <a:t>Organisations beginning to behave like global customers</a:t>
            </a:r>
          </a:p>
          <a:p>
            <a:r>
              <a:rPr lang="en-GB" dirty="0" smtClean="0"/>
              <a:t>Growth of global and regional distribution channels</a:t>
            </a:r>
          </a:p>
          <a:p>
            <a:r>
              <a:rPr lang="en-GB" dirty="0" smtClean="0"/>
              <a:t>Global marketing and advertising resulting in global brands</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Cost Drivers</a:t>
            </a:r>
            <a:endParaRPr lang="en-GB" dirty="0"/>
          </a:p>
        </p:txBody>
      </p:sp>
      <p:sp>
        <p:nvSpPr>
          <p:cNvPr id="3" name="Content Placeholder 2"/>
          <p:cNvSpPr>
            <a:spLocks noGrp="1"/>
          </p:cNvSpPr>
          <p:nvPr>
            <p:ph idx="1"/>
          </p:nvPr>
        </p:nvSpPr>
        <p:spPr/>
        <p:txBody>
          <a:bodyPr>
            <a:normAutofit lnSpcReduction="10000"/>
          </a:bodyPr>
          <a:lstStyle/>
          <a:p>
            <a:r>
              <a:rPr lang="en-GB" dirty="0" smtClean="0"/>
              <a:t>Increasing economies of scale from international mergers and acquisition</a:t>
            </a:r>
          </a:p>
          <a:p>
            <a:r>
              <a:rPr lang="en-GB" dirty="0" smtClean="0"/>
              <a:t>Accelerating technological innovation allowing outsourcing of functions</a:t>
            </a:r>
          </a:p>
          <a:p>
            <a:r>
              <a:rPr lang="en-GB" dirty="0" smtClean="0"/>
              <a:t>Advances in transport systems</a:t>
            </a:r>
          </a:p>
          <a:p>
            <a:r>
              <a:rPr lang="en-GB" dirty="0" smtClean="0"/>
              <a:t>Emergence of newly industrialised countries with a productive capability and low cost base</a:t>
            </a:r>
          </a:p>
          <a:p>
            <a:r>
              <a:rPr lang="en-GB" dirty="0" smtClean="0"/>
              <a:t>Increasing cost of product development with shorter product life cycles</a:t>
            </a:r>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Government Drivers</a:t>
            </a:r>
            <a:endParaRPr lang="en-GB" dirty="0"/>
          </a:p>
        </p:txBody>
      </p:sp>
      <p:sp>
        <p:nvSpPr>
          <p:cNvPr id="3" name="Content Placeholder 2"/>
          <p:cNvSpPr>
            <a:spLocks noGrp="1"/>
          </p:cNvSpPr>
          <p:nvPr>
            <p:ph idx="1"/>
          </p:nvPr>
        </p:nvSpPr>
        <p:spPr>
          <a:xfrm>
            <a:off x="457200" y="1600200"/>
            <a:ext cx="8229600" cy="5069160"/>
          </a:xfrm>
        </p:spPr>
        <p:txBody>
          <a:bodyPr>
            <a:normAutofit/>
          </a:bodyPr>
          <a:lstStyle/>
          <a:p>
            <a:r>
              <a:rPr lang="en-GB" dirty="0" smtClean="0"/>
              <a:t>Reduction of tariff and non-tariff barriers</a:t>
            </a:r>
          </a:p>
          <a:p>
            <a:r>
              <a:rPr lang="en-GB" dirty="0" smtClean="0"/>
              <a:t>Increasing membership of trading blocs</a:t>
            </a:r>
          </a:p>
          <a:p>
            <a:r>
              <a:rPr lang="en-GB" dirty="0" smtClean="0"/>
              <a:t>Relative decline in governments as producers and consumers</a:t>
            </a:r>
          </a:p>
          <a:p>
            <a:r>
              <a:rPr lang="en-GB" dirty="0" smtClean="0"/>
              <a:t>Privatisation and deregulation of industries</a:t>
            </a:r>
          </a:p>
          <a:p>
            <a:r>
              <a:rPr lang="en-GB" dirty="0" smtClean="0"/>
              <a:t>Shift to market-based economies especially in Eastern Europe</a:t>
            </a:r>
          </a:p>
          <a:p>
            <a:r>
              <a:rPr lang="en-GB" dirty="0" smtClean="0"/>
              <a:t>Increasing participation in world markets of China, India and other emerging economies</a:t>
            </a: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Competitive Drivers</a:t>
            </a:r>
            <a:endParaRPr lang="en-GB" dirty="0"/>
          </a:p>
        </p:txBody>
      </p:sp>
      <p:sp>
        <p:nvSpPr>
          <p:cNvPr id="3" name="Content Placeholder 2"/>
          <p:cNvSpPr>
            <a:spLocks noGrp="1"/>
          </p:cNvSpPr>
          <p:nvPr>
            <p:ph idx="1"/>
          </p:nvPr>
        </p:nvSpPr>
        <p:spPr>
          <a:xfrm>
            <a:off x="457200" y="1600200"/>
            <a:ext cx="8229600" cy="5069160"/>
          </a:xfrm>
        </p:spPr>
        <p:txBody>
          <a:bodyPr>
            <a:normAutofit fontScale="92500" lnSpcReduction="10000"/>
          </a:bodyPr>
          <a:lstStyle/>
          <a:p>
            <a:r>
              <a:rPr lang="en-GB" dirty="0" smtClean="0"/>
              <a:t>Continuous increase in international trade</a:t>
            </a:r>
          </a:p>
          <a:p>
            <a:r>
              <a:rPr lang="en-GB" dirty="0" smtClean="0"/>
              <a:t>Increasing ownership of businesses by foreign multinationals</a:t>
            </a:r>
          </a:p>
          <a:p>
            <a:r>
              <a:rPr lang="en-GB" dirty="0" smtClean="0"/>
              <a:t>Growth of global networks meaning countries are more interdependent in certain industries</a:t>
            </a:r>
          </a:p>
          <a:p>
            <a:r>
              <a:rPr lang="en-GB" dirty="0" smtClean="0"/>
              <a:t>Companies becoming more international than national centred</a:t>
            </a:r>
          </a:p>
          <a:p>
            <a:r>
              <a:rPr lang="en-GB" dirty="0" smtClean="0"/>
              <a:t>Increasing formation of global strategic alliances</a:t>
            </a:r>
          </a:p>
          <a:p>
            <a:r>
              <a:rPr lang="en-GB" dirty="0" smtClean="0"/>
              <a:t>Increasing number of companies with a mission to become global players</a:t>
            </a:r>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Other Drivers</a:t>
            </a:r>
            <a:endParaRPr lang="en-GB" dirty="0"/>
          </a:p>
        </p:txBody>
      </p:sp>
      <p:sp>
        <p:nvSpPr>
          <p:cNvPr id="3" name="Content Placeholder 2"/>
          <p:cNvSpPr>
            <a:spLocks noGrp="1"/>
          </p:cNvSpPr>
          <p:nvPr>
            <p:ph idx="1"/>
          </p:nvPr>
        </p:nvSpPr>
        <p:spPr/>
        <p:txBody>
          <a:bodyPr/>
          <a:lstStyle/>
          <a:p>
            <a:r>
              <a:rPr lang="en-GB" dirty="0" smtClean="0"/>
              <a:t>A revolution in information and communication technologies e.g. Internet</a:t>
            </a:r>
          </a:p>
          <a:p>
            <a:r>
              <a:rPr lang="en-GB" dirty="0" smtClean="0"/>
              <a:t>Globalisation of financial markets</a:t>
            </a:r>
          </a:p>
          <a:p>
            <a:r>
              <a:rPr lang="en-GB" dirty="0" smtClean="0"/>
              <a:t>Improvements in business travel and falling transport costs</a:t>
            </a: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Impact of Globalisation</a:t>
            </a:r>
            <a:endParaRPr lang="en-GB" dirty="0"/>
          </a:p>
        </p:txBody>
      </p:sp>
      <p:sp>
        <p:nvSpPr>
          <p:cNvPr id="3" name="Content Placeholder 2"/>
          <p:cNvSpPr>
            <a:spLocks noGrp="1"/>
          </p:cNvSpPr>
          <p:nvPr>
            <p:ph idx="1"/>
          </p:nvPr>
        </p:nvSpPr>
        <p:spPr/>
        <p:txBody>
          <a:bodyPr/>
          <a:lstStyle/>
          <a:p>
            <a:r>
              <a:rPr lang="en-GB" dirty="0" smtClean="0"/>
              <a:t>Increased competition</a:t>
            </a:r>
          </a:p>
          <a:p>
            <a:r>
              <a:rPr lang="en-GB" dirty="0" smtClean="0"/>
              <a:t>Greater awareness</a:t>
            </a:r>
          </a:p>
          <a:p>
            <a:r>
              <a:rPr lang="en-GB" dirty="0" smtClean="0"/>
              <a:t>Economies of scale</a:t>
            </a:r>
          </a:p>
          <a:p>
            <a:r>
              <a:rPr lang="en-GB" dirty="0" smtClean="0"/>
              <a:t>Location flexibility</a:t>
            </a:r>
          </a:p>
          <a:p>
            <a:r>
              <a:rPr lang="en-GB" dirty="0" smtClean="0"/>
              <a:t>Increased mergers and joint ventures</a:t>
            </a:r>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Impact of Globalisation</a:t>
            </a:r>
            <a:endParaRPr lang="en-GB" dirty="0"/>
          </a:p>
        </p:txBody>
      </p:sp>
      <p:sp>
        <p:nvSpPr>
          <p:cNvPr id="3" name="Content Placeholder 2"/>
          <p:cNvSpPr>
            <a:spLocks noGrp="1"/>
          </p:cNvSpPr>
          <p:nvPr>
            <p:ph idx="1"/>
          </p:nvPr>
        </p:nvSpPr>
        <p:spPr>
          <a:xfrm>
            <a:off x="457200" y="1600200"/>
            <a:ext cx="8229600" cy="4997152"/>
          </a:xfrm>
        </p:spPr>
        <p:txBody>
          <a:bodyPr/>
          <a:lstStyle/>
          <a:p>
            <a:r>
              <a:rPr lang="en-GB" b="1" u="sng" dirty="0" smtClean="0"/>
              <a:t>Increased competition</a:t>
            </a:r>
            <a:r>
              <a:rPr lang="en-GB" dirty="0" smtClean="0"/>
              <a:t>: - caused by more foreign investment flowing to countries, de-regulation which allows businesses to enter markets from which they were once precluded</a:t>
            </a:r>
            <a:endParaRPr lang="en-GB" b="1" u="sng" dirty="0" smtClean="0"/>
          </a:p>
          <a:p>
            <a:r>
              <a:rPr lang="en-GB" b="1" u="sng" dirty="0" smtClean="0"/>
              <a:t>Greater awareness</a:t>
            </a:r>
            <a:r>
              <a:rPr lang="en-GB" dirty="0" smtClean="0"/>
              <a:t>: - and reactions to customer needs- the consumer is how very selective on such essentials as quality, service and price</a:t>
            </a:r>
            <a:endParaRPr lang="en-GB" b="1" u="sng"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Impact of Globalisation</a:t>
            </a:r>
            <a:endParaRPr lang="en-GB" dirty="0"/>
          </a:p>
        </p:txBody>
      </p:sp>
      <p:sp>
        <p:nvSpPr>
          <p:cNvPr id="3" name="Content Placeholder 2"/>
          <p:cNvSpPr>
            <a:spLocks noGrp="1"/>
          </p:cNvSpPr>
          <p:nvPr>
            <p:ph idx="1"/>
          </p:nvPr>
        </p:nvSpPr>
        <p:spPr>
          <a:xfrm>
            <a:off x="457200" y="1600200"/>
            <a:ext cx="8229600" cy="5069160"/>
          </a:xfrm>
        </p:spPr>
        <p:txBody>
          <a:bodyPr>
            <a:normAutofit fontScale="92500" lnSpcReduction="20000"/>
          </a:bodyPr>
          <a:lstStyle/>
          <a:p>
            <a:r>
              <a:rPr lang="en-GB" b="1" u="sng" dirty="0" smtClean="0"/>
              <a:t>Economies of scale</a:t>
            </a:r>
            <a:r>
              <a:rPr lang="en-GB" dirty="0" smtClean="0"/>
              <a:t>: - by selling across many continents business can acquire economies of large-scale production.  This makes them very competitive</a:t>
            </a:r>
            <a:endParaRPr lang="en-GB" b="1" u="sng" dirty="0" smtClean="0"/>
          </a:p>
          <a:p>
            <a:r>
              <a:rPr lang="en-GB" b="1" u="sng" dirty="0" smtClean="0"/>
              <a:t>Location flexibility</a:t>
            </a:r>
            <a:r>
              <a:rPr lang="en-GB" dirty="0" smtClean="0"/>
              <a:t>: - many modern production techniques and service provisions can be allocated almost anywhere.  This allows them to gain the advantages of low cost labour and resources</a:t>
            </a:r>
            <a:endParaRPr lang="en-GB" b="1" u="sng" dirty="0" smtClean="0"/>
          </a:p>
          <a:p>
            <a:r>
              <a:rPr lang="en-GB" b="1" u="sng" dirty="0" smtClean="0"/>
              <a:t>Increased mergers and joint ventures</a:t>
            </a:r>
            <a:r>
              <a:rPr lang="en-GB" dirty="0" smtClean="0"/>
              <a:t>: - allowing access to bigger markets and associated cost advantages</a:t>
            </a:r>
            <a:endParaRPr lang="en-GB" b="1" u="sng"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Globalisation Example</a:t>
            </a:r>
            <a:endParaRPr lang="en-GB" dirty="0"/>
          </a:p>
        </p:txBody>
      </p:sp>
      <p:sp>
        <p:nvSpPr>
          <p:cNvPr id="3" name="Content Placeholder 2"/>
          <p:cNvSpPr>
            <a:spLocks noGrp="1"/>
          </p:cNvSpPr>
          <p:nvPr>
            <p:ph idx="1"/>
          </p:nvPr>
        </p:nvSpPr>
        <p:spPr/>
        <p:txBody>
          <a:bodyPr/>
          <a:lstStyle/>
          <a:p>
            <a:r>
              <a:rPr lang="en-GB" dirty="0" smtClean="0"/>
              <a:t>In 1974 IKEA had only 10 stores outside of Scandinavia and company revenue was around £180 million.  In 2006 there were 237 stores in 34 countries and their sales revenue was close to 17.3 billion </a:t>
            </a:r>
            <a:r>
              <a:rPr lang="en-GB" dirty="0" err="1" smtClean="0"/>
              <a:t>euros</a:t>
            </a:r>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Multinationals</a:t>
            </a:r>
            <a:endParaRPr lang="en-GB" dirty="0"/>
          </a:p>
        </p:txBody>
      </p:sp>
      <p:sp>
        <p:nvSpPr>
          <p:cNvPr id="3" name="Content Placeholder 2"/>
          <p:cNvSpPr>
            <a:spLocks noGrp="1"/>
          </p:cNvSpPr>
          <p:nvPr>
            <p:ph idx="1"/>
          </p:nvPr>
        </p:nvSpPr>
        <p:spPr>
          <a:xfrm>
            <a:off x="457200" y="1600200"/>
            <a:ext cx="8229600" cy="5069160"/>
          </a:xfrm>
        </p:spPr>
        <p:txBody>
          <a:bodyPr>
            <a:normAutofit fontScale="92500" lnSpcReduction="20000"/>
          </a:bodyPr>
          <a:lstStyle/>
          <a:p>
            <a:r>
              <a:rPr lang="en-GB" dirty="0" smtClean="0"/>
              <a:t>Are businesses with a headquarters in one country, but with business operations in a number of other countries</a:t>
            </a:r>
          </a:p>
          <a:p>
            <a:r>
              <a:rPr lang="en-GB" dirty="0" smtClean="0"/>
              <a:t>The sheer size of many multinationals means they often have considerable power and influence, especially when they locate in less developed countries</a:t>
            </a:r>
          </a:p>
          <a:p>
            <a:r>
              <a:rPr lang="en-GB" dirty="0" smtClean="0"/>
              <a:t>Sports goods manufacturers Nike and Puma have been criticised over poor working conditions and exploitation of cheap overseas labour employed in free trade zones where their goods are typically manufactured</a:t>
            </a:r>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Why the drive to become multinational</a:t>
            </a:r>
            <a:endParaRPr lang="en-GB" dirty="0"/>
          </a:p>
        </p:txBody>
      </p:sp>
      <p:sp>
        <p:nvSpPr>
          <p:cNvPr id="3" name="Content Placeholder 2"/>
          <p:cNvSpPr>
            <a:spLocks noGrp="1"/>
          </p:cNvSpPr>
          <p:nvPr>
            <p:ph idx="1"/>
          </p:nvPr>
        </p:nvSpPr>
        <p:spPr/>
        <p:txBody>
          <a:bodyPr>
            <a:normAutofit lnSpcReduction="10000"/>
          </a:bodyPr>
          <a:lstStyle/>
          <a:p>
            <a:pPr marL="514350" indent="-514350">
              <a:buAutoNum type="arabicPeriod"/>
            </a:pPr>
            <a:r>
              <a:rPr lang="en-GB" dirty="0" smtClean="0"/>
              <a:t>Reduced transport and distribution costs</a:t>
            </a:r>
          </a:p>
          <a:p>
            <a:pPr marL="514350" indent="-514350">
              <a:buAutoNum type="arabicPeriod"/>
            </a:pPr>
            <a:r>
              <a:rPr lang="en-GB" dirty="0" smtClean="0"/>
              <a:t>Avoidance of trade and non-tariff barriers</a:t>
            </a:r>
          </a:p>
          <a:p>
            <a:pPr marL="514350" indent="-514350">
              <a:buAutoNum type="arabicPeriod"/>
            </a:pPr>
            <a:r>
              <a:rPr lang="en-GB" dirty="0" smtClean="0"/>
              <a:t>Access to raw materials</a:t>
            </a:r>
          </a:p>
          <a:p>
            <a:pPr marL="514350" indent="-514350">
              <a:buAutoNum type="arabicPeriod"/>
            </a:pPr>
            <a:r>
              <a:rPr lang="en-GB" dirty="0" smtClean="0"/>
              <a:t>Cost advantages</a:t>
            </a:r>
          </a:p>
          <a:p>
            <a:pPr marL="514350" indent="-514350">
              <a:buAutoNum type="arabicPeriod"/>
            </a:pPr>
            <a:r>
              <a:rPr lang="en-GB" dirty="0" smtClean="0"/>
              <a:t>Increased sales turnover</a:t>
            </a:r>
          </a:p>
          <a:p>
            <a:pPr marL="514350" indent="-514350">
              <a:buAutoNum type="arabicPeriod"/>
            </a:pPr>
            <a:r>
              <a:rPr lang="en-GB" dirty="0" smtClean="0"/>
              <a:t>Economies of scale</a:t>
            </a:r>
          </a:p>
          <a:p>
            <a:pPr marL="514350" indent="-514350">
              <a:buAutoNum type="arabicPeriod"/>
            </a:pPr>
            <a:r>
              <a:rPr lang="en-GB" dirty="0" smtClean="0"/>
              <a:t>First mover advantage</a:t>
            </a:r>
          </a:p>
          <a:p>
            <a:pPr marL="514350" indent="-514350">
              <a:buAutoNum type="arabicPeriod"/>
            </a:pPr>
            <a:r>
              <a:rPr lang="en-GB" dirty="0" smtClean="0"/>
              <a:t>Other marketing advantages</a:t>
            </a:r>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Why the drive to become multinational</a:t>
            </a:r>
            <a:endParaRPr lang="en-GB" dirty="0"/>
          </a:p>
        </p:txBody>
      </p:sp>
      <p:sp>
        <p:nvSpPr>
          <p:cNvPr id="3" name="Content Placeholder 2"/>
          <p:cNvSpPr>
            <a:spLocks noGrp="1"/>
          </p:cNvSpPr>
          <p:nvPr>
            <p:ph idx="1"/>
          </p:nvPr>
        </p:nvSpPr>
        <p:spPr>
          <a:xfrm>
            <a:off x="457200" y="1600200"/>
            <a:ext cx="8229600" cy="5069160"/>
          </a:xfrm>
        </p:spPr>
        <p:txBody>
          <a:bodyPr>
            <a:normAutofit fontScale="92500" lnSpcReduction="20000"/>
          </a:bodyPr>
          <a:lstStyle/>
          <a:p>
            <a:r>
              <a:rPr lang="en-GB" b="1" u="sng" dirty="0" smtClean="0"/>
              <a:t>Reduced transport and distribution costs</a:t>
            </a:r>
            <a:r>
              <a:rPr lang="en-GB" dirty="0" smtClean="0"/>
              <a:t>: - by producing goods and services locally or regionally, firms can save considerable transport costs</a:t>
            </a:r>
            <a:endParaRPr lang="en-GB" b="1" u="sng" dirty="0" smtClean="0"/>
          </a:p>
          <a:p>
            <a:r>
              <a:rPr lang="en-GB" b="1" u="sng" dirty="0" smtClean="0"/>
              <a:t>Avoidance of trade and non-tariff barriers</a:t>
            </a:r>
            <a:r>
              <a:rPr lang="en-GB" dirty="0" smtClean="0"/>
              <a:t>: -by locating in overseas markets, firms may avoid tariffs, quotas and other forms of protectionism.  For instance, Asian firms invested in large numbers in the UK in the 1990s to allow them to export to the European Union and to compete with European suppliers without a cost disadvantage</a:t>
            </a:r>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Why the drive to become multinational</a:t>
            </a:r>
            <a:endParaRPr lang="en-GB" dirty="0"/>
          </a:p>
        </p:txBody>
      </p:sp>
      <p:sp>
        <p:nvSpPr>
          <p:cNvPr id="3" name="Content Placeholder 2"/>
          <p:cNvSpPr>
            <a:spLocks noGrp="1"/>
          </p:cNvSpPr>
          <p:nvPr>
            <p:ph idx="1"/>
          </p:nvPr>
        </p:nvSpPr>
        <p:spPr/>
        <p:txBody>
          <a:bodyPr>
            <a:normAutofit lnSpcReduction="10000"/>
          </a:bodyPr>
          <a:lstStyle/>
          <a:p>
            <a:r>
              <a:rPr lang="en-GB" b="1" u="sng" dirty="0" smtClean="0"/>
              <a:t>Access to raw materials</a:t>
            </a:r>
            <a:r>
              <a:rPr lang="en-GB" dirty="0" smtClean="0"/>
              <a:t>: - by locating overseas, firms can ensure access to raw materials at reduced prices</a:t>
            </a:r>
            <a:endParaRPr lang="en-GB" b="1" u="sng" dirty="0" smtClean="0"/>
          </a:p>
          <a:p>
            <a:r>
              <a:rPr lang="en-GB" b="1" u="sng" dirty="0" smtClean="0"/>
              <a:t>Cost advantages</a:t>
            </a:r>
            <a:r>
              <a:rPr lang="en-GB" dirty="0" smtClean="0"/>
              <a:t>: - for example, lower labour rates, energy and property costs</a:t>
            </a:r>
            <a:endParaRPr lang="en-GB" b="1" u="sng" dirty="0" smtClean="0"/>
          </a:p>
          <a:p>
            <a:r>
              <a:rPr lang="en-GB" b="1" u="sng" dirty="0" smtClean="0"/>
              <a:t>Increased sales turnover</a:t>
            </a:r>
            <a:r>
              <a:rPr lang="en-GB" dirty="0" smtClean="0"/>
              <a:t>: - expanding overseas can provide access to large markets, including those of the developing world such as china and India</a:t>
            </a:r>
            <a:endParaRPr lang="en-GB" b="1" u="sng"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Why the drive to become multinational</a:t>
            </a:r>
            <a:endParaRPr lang="en-GB" dirty="0"/>
          </a:p>
        </p:txBody>
      </p:sp>
      <p:sp>
        <p:nvSpPr>
          <p:cNvPr id="3" name="Content Placeholder 2"/>
          <p:cNvSpPr>
            <a:spLocks noGrp="1"/>
          </p:cNvSpPr>
          <p:nvPr>
            <p:ph idx="1"/>
          </p:nvPr>
        </p:nvSpPr>
        <p:spPr/>
        <p:txBody>
          <a:bodyPr/>
          <a:lstStyle/>
          <a:p>
            <a:r>
              <a:rPr lang="en-GB" b="1" u="sng" dirty="0" smtClean="0"/>
              <a:t>Economies of scale</a:t>
            </a:r>
            <a:r>
              <a:rPr lang="en-GB" dirty="0" smtClean="0"/>
              <a:t>: - increasing scale of operations can lead to both internal and external economics of scale and spreading of risk.  However, multinationals have other markets to compensate, if one market is suffering decline or subject to political instability or natural disasters</a:t>
            </a:r>
            <a:endParaRPr lang="en-GB" b="1" u="sng"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Why the drive to become multinational</a:t>
            </a:r>
            <a:endParaRPr lang="en-GB" dirty="0"/>
          </a:p>
        </p:txBody>
      </p:sp>
      <p:sp>
        <p:nvSpPr>
          <p:cNvPr id="3" name="Content Placeholder 2"/>
          <p:cNvSpPr>
            <a:spLocks noGrp="1"/>
          </p:cNvSpPr>
          <p:nvPr>
            <p:ph idx="1"/>
          </p:nvPr>
        </p:nvSpPr>
        <p:spPr/>
        <p:txBody>
          <a:bodyPr>
            <a:normAutofit lnSpcReduction="10000"/>
          </a:bodyPr>
          <a:lstStyle/>
          <a:p>
            <a:r>
              <a:rPr lang="en-GB" b="1" u="sng" dirty="0" smtClean="0"/>
              <a:t>First mover advantage</a:t>
            </a:r>
            <a:r>
              <a:rPr lang="en-GB" dirty="0" smtClean="0"/>
              <a:t>: - getting into markets first provide marketing and distribution advantages, e.g. Tesco choose to expand their retail business into Eastern Europe allowing them to gain market share and customer loyalty before other competitors appear</a:t>
            </a:r>
          </a:p>
          <a:p>
            <a:r>
              <a:rPr lang="en-GB" b="1" u="sng" dirty="0" smtClean="0"/>
              <a:t>Other marketing advantages</a:t>
            </a:r>
            <a:r>
              <a:rPr lang="en-GB" dirty="0" smtClean="0"/>
              <a:t>: - overseas brands may have an exclusive desirability allowing premium prices to be charged</a:t>
            </a:r>
            <a:endParaRPr lang="en-GB" b="1" u="sng"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Problems of Expansion into International Markets</a:t>
            </a:r>
            <a:endParaRPr lang="en-GB" dirty="0"/>
          </a:p>
        </p:txBody>
      </p:sp>
      <p:sp>
        <p:nvSpPr>
          <p:cNvPr id="3" name="Content Placeholder 2"/>
          <p:cNvSpPr>
            <a:spLocks noGrp="1"/>
          </p:cNvSpPr>
          <p:nvPr>
            <p:ph idx="1"/>
          </p:nvPr>
        </p:nvSpPr>
        <p:spPr>
          <a:xfrm>
            <a:off x="457200" y="1600200"/>
            <a:ext cx="8229600" cy="5069160"/>
          </a:xfrm>
        </p:spPr>
        <p:txBody>
          <a:bodyPr>
            <a:normAutofit fontScale="92500" lnSpcReduction="10000"/>
          </a:bodyPr>
          <a:lstStyle/>
          <a:p>
            <a:r>
              <a:rPr lang="en-GB" dirty="0" smtClean="0"/>
              <a:t>Cultural differences</a:t>
            </a:r>
          </a:p>
          <a:p>
            <a:r>
              <a:rPr lang="en-GB" dirty="0" smtClean="0"/>
              <a:t>Lack of experience</a:t>
            </a:r>
          </a:p>
          <a:p>
            <a:r>
              <a:rPr lang="en-GB" dirty="0" smtClean="0"/>
              <a:t>Language difficulties</a:t>
            </a:r>
          </a:p>
          <a:p>
            <a:r>
              <a:rPr lang="en-GB" dirty="0" smtClean="0"/>
              <a:t>Little brand awareness</a:t>
            </a:r>
          </a:p>
          <a:p>
            <a:r>
              <a:rPr lang="en-GB" dirty="0" smtClean="0"/>
              <a:t>Currency fluctuations and instability</a:t>
            </a:r>
          </a:p>
          <a:p>
            <a:r>
              <a:rPr lang="en-GB" dirty="0" smtClean="0"/>
              <a:t>Political instability</a:t>
            </a:r>
          </a:p>
          <a:p>
            <a:r>
              <a:rPr lang="en-GB" dirty="0" smtClean="0"/>
              <a:t>Local opposition</a:t>
            </a:r>
          </a:p>
          <a:p>
            <a:r>
              <a:rPr lang="en-GB" dirty="0" smtClean="0"/>
              <a:t>Possible legal restrictions on access</a:t>
            </a:r>
          </a:p>
          <a:p>
            <a:r>
              <a:rPr lang="en-GB" dirty="0" smtClean="0"/>
              <a:t>Limited control over supply</a:t>
            </a:r>
          </a:p>
          <a:p>
            <a:r>
              <a:rPr lang="en-GB" dirty="0" smtClean="0"/>
              <a:t>Greater </a:t>
            </a:r>
            <a:r>
              <a:rPr lang="en-GB" smtClean="0"/>
              <a:t>set-up costs</a:t>
            </a:r>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Multinationals from Emerging Nations</a:t>
            </a:r>
            <a:endParaRPr lang="en-GB" dirty="0"/>
          </a:p>
        </p:txBody>
      </p:sp>
      <p:sp>
        <p:nvSpPr>
          <p:cNvPr id="3" name="Content Placeholder 2"/>
          <p:cNvSpPr>
            <a:spLocks noGrp="1"/>
          </p:cNvSpPr>
          <p:nvPr>
            <p:ph idx="1"/>
          </p:nvPr>
        </p:nvSpPr>
        <p:spPr/>
        <p:txBody>
          <a:bodyPr/>
          <a:lstStyle/>
          <a:p>
            <a:r>
              <a:rPr lang="en-GB" dirty="0" smtClean="0"/>
              <a:t>There has been more to globalisation than just a rise in world trade</a:t>
            </a:r>
          </a:p>
          <a:p>
            <a:r>
              <a:rPr lang="en-GB" dirty="0" smtClean="0"/>
              <a:t>There has been a significant increase in foreign direct investment (FDI) by companies over the last 15 years, particularly those from emerging nations</a:t>
            </a:r>
          </a:p>
          <a:p>
            <a:r>
              <a:rPr lang="en-GB" dirty="0" smtClean="0"/>
              <a:t>The easing of trade barriers and tariffs and ICT revolution has underpinned globalisation</a:t>
            </a:r>
            <a:endParaRPr lang="en-GB"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Multinationals from Emerging Nations</a:t>
            </a:r>
            <a:endParaRPr lang="en-GB" dirty="0"/>
          </a:p>
        </p:txBody>
      </p:sp>
      <p:sp>
        <p:nvSpPr>
          <p:cNvPr id="3" name="Content Placeholder 2"/>
          <p:cNvSpPr>
            <a:spLocks noGrp="1"/>
          </p:cNvSpPr>
          <p:nvPr>
            <p:ph idx="1"/>
          </p:nvPr>
        </p:nvSpPr>
        <p:spPr/>
        <p:txBody>
          <a:bodyPr/>
          <a:lstStyle/>
          <a:p>
            <a:r>
              <a:rPr lang="en-GB" dirty="0" smtClean="0"/>
              <a:t>The Fortune Global 500 companies based in Brazil, Russia, India or China (BRIC) has more than doubled from 27 to 58 in the last five years</a:t>
            </a:r>
          </a:p>
          <a:p>
            <a:r>
              <a:rPr lang="en-GB" dirty="0" smtClean="0"/>
              <a:t>This offers considerable opportunity for local companies that provide business-to-business services, such as communications and IT</a:t>
            </a:r>
            <a:endParaRPr lang="en-GB"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Impact of Multinational Companies on the host Country</a:t>
            </a:r>
            <a:endParaRPr lang="en-GB" dirty="0"/>
          </a:p>
        </p:txBody>
      </p:sp>
      <p:sp>
        <p:nvSpPr>
          <p:cNvPr id="3" name="Content Placeholder 2"/>
          <p:cNvSpPr>
            <a:spLocks noGrp="1"/>
          </p:cNvSpPr>
          <p:nvPr>
            <p:ph idx="1"/>
          </p:nvPr>
        </p:nvSpPr>
        <p:spPr>
          <a:xfrm>
            <a:off x="457200" y="1600200"/>
            <a:ext cx="8229600" cy="4853136"/>
          </a:xfrm>
        </p:spPr>
        <p:txBody>
          <a:bodyPr>
            <a:normAutofit lnSpcReduction="10000"/>
          </a:bodyPr>
          <a:lstStyle/>
          <a:p>
            <a:r>
              <a:rPr lang="en-GB" dirty="0" smtClean="0"/>
              <a:t>Multinational corporations can provide developing countries with critical financial infrastructure for economic and social development</a:t>
            </a:r>
          </a:p>
          <a:p>
            <a:r>
              <a:rPr lang="en-GB" dirty="0" smtClean="0"/>
              <a:t>However, these companies may also bring with them relaxed codes of ethical conduct that serve to exploit the developing nations, rather than provide the critical support necessary for economic and social development</a:t>
            </a:r>
            <a:endParaRPr lang="en-GB"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Impact of Multinational Companies on the host Country</a:t>
            </a:r>
            <a:endParaRPr lang="en-GB" dirty="0"/>
          </a:p>
        </p:txBody>
      </p:sp>
      <p:sp>
        <p:nvSpPr>
          <p:cNvPr id="3" name="Content Placeholder 2"/>
          <p:cNvSpPr>
            <a:spLocks noGrp="1"/>
          </p:cNvSpPr>
          <p:nvPr>
            <p:ph idx="1"/>
          </p:nvPr>
        </p:nvSpPr>
        <p:spPr/>
        <p:txBody>
          <a:bodyPr>
            <a:normAutofit fontScale="92500"/>
          </a:bodyPr>
          <a:lstStyle/>
          <a:p>
            <a:r>
              <a:rPr lang="en-GB" dirty="0" smtClean="0"/>
              <a:t>When a multinational invests in a host country the scale of the investment is likely to be significant</a:t>
            </a:r>
          </a:p>
          <a:p>
            <a:r>
              <a:rPr lang="en-GB" dirty="0" smtClean="0"/>
              <a:t>Indeed, governments will often offer incentives to firms in the form of grants, subsidies and tax breaks to attract investment into their countries.</a:t>
            </a:r>
          </a:p>
          <a:p>
            <a:r>
              <a:rPr lang="en-GB" dirty="0" smtClean="0"/>
              <a:t>This foreign direct investment will have advantages and disadvantages for the host country</a:t>
            </a:r>
            <a:endParaRPr lang="en-GB"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Advantages of Foreign Investment</a:t>
            </a:r>
            <a:endParaRPr lang="en-GB" dirty="0"/>
          </a:p>
        </p:txBody>
      </p:sp>
      <p:sp>
        <p:nvSpPr>
          <p:cNvPr id="3" name="Content Placeholder 2"/>
          <p:cNvSpPr>
            <a:spLocks noGrp="1"/>
          </p:cNvSpPr>
          <p:nvPr>
            <p:ph idx="1"/>
          </p:nvPr>
        </p:nvSpPr>
        <p:spPr/>
        <p:txBody>
          <a:bodyPr/>
          <a:lstStyle/>
          <a:p>
            <a:r>
              <a:rPr lang="en-GB" dirty="0" smtClean="0"/>
              <a:t>Improving the balance of payments</a:t>
            </a:r>
          </a:p>
          <a:p>
            <a:r>
              <a:rPr lang="en-GB" dirty="0" smtClean="0"/>
              <a:t>Providing employment</a:t>
            </a:r>
          </a:p>
          <a:p>
            <a:r>
              <a:rPr lang="en-GB" dirty="0" smtClean="0"/>
              <a:t>Source of tax revenue</a:t>
            </a:r>
          </a:p>
          <a:p>
            <a:r>
              <a:rPr lang="en-GB" dirty="0" smtClean="0"/>
              <a:t>Technology transfer</a:t>
            </a:r>
          </a:p>
          <a:p>
            <a:r>
              <a:rPr lang="en-GB" dirty="0" smtClean="0"/>
              <a:t>Increasing choice</a:t>
            </a:r>
            <a:endParaRPr lang="en-GB"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Advantages of Foreign Investment</a:t>
            </a:r>
            <a:endParaRPr lang="en-GB" dirty="0"/>
          </a:p>
        </p:txBody>
      </p:sp>
      <p:sp>
        <p:nvSpPr>
          <p:cNvPr id="3" name="Content Placeholder 2"/>
          <p:cNvSpPr>
            <a:spLocks noGrp="1"/>
          </p:cNvSpPr>
          <p:nvPr>
            <p:ph idx="1"/>
          </p:nvPr>
        </p:nvSpPr>
        <p:spPr>
          <a:xfrm>
            <a:off x="457200" y="1600200"/>
            <a:ext cx="8229600" cy="5069160"/>
          </a:xfrm>
        </p:spPr>
        <p:txBody>
          <a:bodyPr>
            <a:normAutofit fontScale="92500" lnSpcReduction="10000"/>
          </a:bodyPr>
          <a:lstStyle/>
          <a:p>
            <a:r>
              <a:rPr lang="en-GB" b="1" u="sng" dirty="0" smtClean="0"/>
              <a:t>Improving the balance of payments</a:t>
            </a:r>
            <a:r>
              <a:rPr lang="en-GB" dirty="0" smtClean="0"/>
              <a:t>: - inward investment will usually help a country’s balance of payments situation.  The investment itself will be a direct flow of capital into the country and the investment is also likely to result in import substitution and export promotion</a:t>
            </a:r>
          </a:p>
          <a:p>
            <a:pPr>
              <a:buNone/>
            </a:pPr>
            <a:r>
              <a:rPr lang="en-GB" dirty="0" smtClean="0"/>
              <a:t>	Export promotion comes due to the multinational using their production facility as a basis for exporting, while import substitution means that products previously imported may now be bought domestically.</a:t>
            </a:r>
            <a:endParaRPr lang="en-GB"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Advantages of Foreign Investment</a:t>
            </a:r>
            <a:endParaRPr lang="en-GB" dirty="0"/>
          </a:p>
        </p:txBody>
      </p:sp>
      <p:sp>
        <p:nvSpPr>
          <p:cNvPr id="3" name="Content Placeholder 2"/>
          <p:cNvSpPr>
            <a:spLocks noGrp="1"/>
          </p:cNvSpPr>
          <p:nvPr>
            <p:ph idx="1"/>
          </p:nvPr>
        </p:nvSpPr>
        <p:spPr>
          <a:xfrm>
            <a:off x="457200" y="1600200"/>
            <a:ext cx="8229600" cy="5069160"/>
          </a:xfrm>
        </p:spPr>
        <p:txBody>
          <a:bodyPr>
            <a:normAutofit fontScale="92500" lnSpcReduction="10000"/>
          </a:bodyPr>
          <a:lstStyle/>
          <a:p>
            <a:r>
              <a:rPr lang="en-GB" b="1" u="sng" dirty="0" smtClean="0"/>
              <a:t>Providing employment</a:t>
            </a:r>
            <a:r>
              <a:rPr lang="en-GB" dirty="0" smtClean="0"/>
              <a:t>: - FDI will usually result in employment benefits for the host country as most employees will be locally recruited</a:t>
            </a:r>
          </a:p>
          <a:p>
            <a:pPr>
              <a:buNone/>
            </a:pPr>
            <a:r>
              <a:rPr lang="en-GB" dirty="0" smtClean="0"/>
              <a:t>	These benefits may be relatively greater given that governments will usually try to attract firms to areas where there is relatively high unemployment or a good labour supply</a:t>
            </a:r>
          </a:p>
          <a:p>
            <a:r>
              <a:rPr lang="en-GB" b="1" u="sng" dirty="0" smtClean="0"/>
              <a:t>Source of tax revenue</a:t>
            </a:r>
            <a:r>
              <a:rPr lang="en-GB" dirty="0" smtClean="0"/>
              <a:t>: - profits of multinationals will be subject to local taxes in most cases, which will provide a valuable Source of revenue for the domestic government</a:t>
            </a:r>
            <a:endParaRPr lang="en-GB" b="1" u="sng"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Advantages of Foreign Investment</a:t>
            </a:r>
            <a:endParaRPr lang="en-GB" dirty="0"/>
          </a:p>
        </p:txBody>
      </p:sp>
      <p:sp>
        <p:nvSpPr>
          <p:cNvPr id="3" name="Content Placeholder 2"/>
          <p:cNvSpPr>
            <a:spLocks noGrp="1"/>
          </p:cNvSpPr>
          <p:nvPr>
            <p:ph idx="1"/>
          </p:nvPr>
        </p:nvSpPr>
        <p:spPr/>
        <p:txBody>
          <a:bodyPr/>
          <a:lstStyle/>
          <a:p>
            <a:r>
              <a:rPr lang="en-GB" b="1" u="sng" dirty="0" smtClean="0"/>
              <a:t>Technology transfer</a:t>
            </a:r>
            <a:r>
              <a:rPr lang="en-GB" dirty="0" smtClean="0"/>
              <a:t>: - multinationals will bring with them technology and production methods that are probably new to the host country and a lot can therefore be learnt from these techniques</a:t>
            </a:r>
          </a:p>
          <a:p>
            <a:pPr>
              <a:buNone/>
            </a:pPr>
            <a:r>
              <a:rPr lang="en-GB" dirty="0" smtClean="0"/>
              <a:t>	Workers will be trained to use the technology and production techniques and domestic firms will see the benefits of the new technology</a:t>
            </a:r>
            <a:endParaRPr lang="en-GB"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Advantages of Foreign Investment</a:t>
            </a:r>
            <a:endParaRPr lang="en-GB" dirty="0"/>
          </a:p>
        </p:txBody>
      </p:sp>
      <p:sp>
        <p:nvSpPr>
          <p:cNvPr id="3" name="Content Placeholder 2"/>
          <p:cNvSpPr>
            <a:spLocks noGrp="1"/>
          </p:cNvSpPr>
          <p:nvPr>
            <p:ph idx="1"/>
          </p:nvPr>
        </p:nvSpPr>
        <p:spPr/>
        <p:txBody>
          <a:bodyPr/>
          <a:lstStyle/>
          <a:p>
            <a:r>
              <a:rPr lang="en-GB" b="1" u="sng" dirty="0" smtClean="0"/>
              <a:t>Increasing choice</a:t>
            </a:r>
            <a:r>
              <a:rPr lang="en-GB" dirty="0" smtClean="0"/>
              <a:t>: - if the multinational manufactures for domestic markets as well as for export, then the local population will gain from a wider choice of goods and services and at a price possibly lower than imported substitutes</a:t>
            </a:r>
            <a:endParaRPr lang="en-GB" b="1" u="sng"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Disadvantages of Foreign Investment</a:t>
            </a:r>
            <a:endParaRPr lang="en-GB" dirty="0"/>
          </a:p>
        </p:txBody>
      </p:sp>
      <p:sp>
        <p:nvSpPr>
          <p:cNvPr id="3" name="Content Placeholder 2"/>
          <p:cNvSpPr>
            <a:spLocks noGrp="1"/>
          </p:cNvSpPr>
          <p:nvPr>
            <p:ph idx="1"/>
          </p:nvPr>
        </p:nvSpPr>
        <p:spPr/>
        <p:txBody>
          <a:bodyPr>
            <a:normAutofit lnSpcReduction="10000"/>
          </a:bodyPr>
          <a:lstStyle/>
          <a:p>
            <a:r>
              <a:rPr lang="en-GB" dirty="0" smtClean="0"/>
              <a:t>Environmental impact</a:t>
            </a:r>
          </a:p>
          <a:p>
            <a:r>
              <a:rPr lang="en-GB" dirty="0" smtClean="0"/>
              <a:t>Access to natural resources</a:t>
            </a:r>
          </a:p>
          <a:p>
            <a:r>
              <a:rPr lang="en-GB" dirty="0" smtClean="0"/>
              <a:t>Uncertainty</a:t>
            </a:r>
          </a:p>
          <a:p>
            <a:r>
              <a:rPr lang="en-GB" dirty="0" smtClean="0"/>
              <a:t>Increased competition</a:t>
            </a:r>
          </a:p>
          <a:p>
            <a:r>
              <a:rPr lang="en-GB" dirty="0" smtClean="0"/>
              <a:t>Crowding out</a:t>
            </a:r>
          </a:p>
          <a:p>
            <a:r>
              <a:rPr lang="en-GB" dirty="0" smtClean="0"/>
              <a:t>Influence and political pressure</a:t>
            </a:r>
          </a:p>
          <a:p>
            <a:r>
              <a:rPr lang="en-GB" dirty="0" smtClean="0"/>
              <a:t>Transfer pricing</a:t>
            </a:r>
          </a:p>
          <a:p>
            <a:r>
              <a:rPr lang="en-GB" dirty="0" smtClean="0"/>
              <a:t>Export of profits</a:t>
            </a:r>
            <a:endParaRPr lang="en-GB"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Disadvantages of Foreign Investment</a:t>
            </a:r>
            <a:endParaRPr lang="en-GB" dirty="0"/>
          </a:p>
        </p:txBody>
      </p:sp>
      <p:sp>
        <p:nvSpPr>
          <p:cNvPr id="3" name="Content Placeholder 2"/>
          <p:cNvSpPr>
            <a:spLocks noGrp="1"/>
          </p:cNvSpPr>
          <p:nvPr>
            <p:ph idx="1"/>
          </p:nvPr>
        </p:nvSpPr>
        <p:spPr>
          <a:xfrm>
            <a:off x="457200" y="1600200"/>
            <a:ext cx="8229600" cy="4997152"/>
          </a:xfrm>
        </p:spPr>
        <p:txBody>
          <a:bodyPr>
            <a:normAutofit lnSpcReduction="10000"/>
          </a:bodyPr>
          <a:lstStyle/>
          <a:p>
            <a:r>
              <a:rPr lang="en-GB" b="1" u="sng" dirty="0" smtClean="0"/>
              <a:t>Environmental impact</a:t>
            </a:r>
            <a:r>
              <a:rPr lang="en-GB" dirty="0" smtClean="0"/>
              <a:t>: - multinationals will want to produce in ways that are as efficient and as cheap as possible and this may not always be the best environmental practice</a:t>
            </a:r>
          </a:p>
          <a:p>
            <a:pPr>
              <a:buNone/>
            </a:pPr>
            <a:r>
              <a:rPr lang="en-GB" dirty="0" smtClean="0"/>
              <a:t>	They will often lobby governments hard to try to ensure that they can benefit from regulations being as lax as possible and given their economic importance to the host country this lobbying will often be quite effective</a:t>
            </a:r>
            <a:endParaRPr lang="en-GB"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Disadvantages of Foreign Investment</a:t>
            </a:r>
            <a:endParaRPr lang="en-GB" dirty="0"/>
          </a:p>
        </p:txBody>
      </p:sp>
      <p:sp>
        <p:nvSpPr>
          <p:cNvPr id="3" name="Content Placeholder 2"/>
          <p:cNvSpPr>
            <a:spLocks noGrp="1"/>
          </p:cNvSpPr>
          <p:nvPr>
            <p:ph idx="1"/>
          </p:nvPr>
        </p:nvSpPr>
        <p:spPr>
          <a:xfrm>
            <a:off x="457200" y="1600200"/>
            <a:ext cx="8229600" cy="5069160"/>
          </a:xfrm>
        </p:spPr>
        <p:txBody>
          <a:bodyPr>
            <a:normAutofit fontScale="92500" lnSpcReduction="10000"/>
          </a:bodyPr>
          <a:lstStyle/>
          <a:p>
            <a:r>
              <a:rPr lang="en-GB" b="1" u="sng" dirty="0" smtClean="0"/>
              <a:t>Access to natural resources</a:t>
            </a:r>
            <a:r>
              <a:rPr lang="en-GB" dirty="0" smtClean="0"/>
              <a:t>: - multinationals will sometimes invest in countries just to get access to a plentiful supply of raw materials and host nations are often more concerned about the short-term economic benefits than the long-term costs to their country in terms of the depletion of natural resources</a:t>
            </a:r>
          </a:p>
          <a:p>
            <a:r>
              <a:rPr lang="en-GB" b="1" u="sng" dirty="0" smtClean="0"/>
              <a:t>Uncertainty</a:t>
            </a:r>
            <a:r>
              <a:rPr lang="en-GB" dirty="0" smtClean="0"/>
              <a:t>: - multinational firms are increasingly ‘footloose’.  This means that they can move and change at very short notice and often will.  This creates uncertainty for the host country</a:t>
            </a:r>
            <a:endParaRPr lang="en-GB" b="1" u="sng"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Disadvantages of Foreign Investment</a:t>
            </a:r>
            <a:endParaRPr lang="en-GB" dirty="0"/>
          </a:p>
        </p:txBody>
      </p:sp>
      <p:sp>
        <p:nvSpPr>
          <p:cNvPr id="3" name="Content Placeholder 2"/>
          <p:cNvSpPr>
            <a:spLocks noGrp="1"/>
          </p:cNvSpPr>
          <p:nvPr>
            <p:ph idx="1"/>
          </p:nvPr>
        </p:nvSpPr>
        <p:spPr/>
        <p:txBody>
          <a:bodyPr>
            <a:normAutofit lnSpcReduction="10000"/>
          </a:bodyPr>
          <a:lstStyle/>
          <a:p>
            <a:r>
              <a:rPr lang="en-GB" b="1" u="sng" dirty="0" smtClean="0"/>
              <a:t>Increased competition</a:t>
            </a:r>
            <a:r>
              <a:rPr lang="en-GB" dirty="0" smtClean="0"/>
              <a:t>: - the impact on the local industries can be severe, because the presence of newly arrived multinationals increases the competition in the economy and because multinationals should be able to produce at a lower cost </a:t>
            </a:r>
            <a:endParaRPr lang="en-GB" b="1" u="sng" dirty="0" smtClean="0"/>
          </a:p>
          <a:p>
            <a:r>
              <a:rPr lang="en-GB" b="1" u="sng" dirty="0" smtClean="0"/>
              <a:t>Crowding out</a:t>
            </a:r>
            <a:r>
              <a:rPr lang="en-GB" dirty="0" smtClean="0"/>
              <a:t>: - if overseas firms borrow in the domestic economy this may reduce access to funds and increase rates</a:t>
            </a:r>
            <a:endParaRPr lang="en-GB" b="1" u="sng"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Disadvantages of Foreign Investment</a:t>
            </a:r>
            <a:endParaRPr lang="en-GB" dirty="0"/>
          </a:p>
        </p:txBody>
      </p:sp>
      <p:sp>
        <p:nvSpPr>
          <p:cNvPr id="3" name="Content Placeholder 2"/>
          <p:cNvSpPr>
            <a:spLocks noGrp="1"/>
          </p:cNvSpPr>
          <p:nvPr>
            <p:ph idx="1"/>
          </p:nvPr>
        </p:nvSpPr>
        <p:spPr/>
        <p:txBody>
          <a:bodyPr>
            <a:normAutofit fontScale="92500"/>
          </a:bodyPr>
          <a:lstStyle/>
          <a:p>
            <a:r>
              <a:rPr lang="en-GB" b="1" u="sng" dirty="0" smtClean="0"/>
              <a:t>Influence and political pressure</a:t>
            </a:r>
            <a:r>
              <a:rPr lang="en-GB" dirty="0" smtClean="0"/>
              <a:t>: - multinational investment can be very important to a country and this will often give them a disproportionate influence over government and other organisations in the host country.  </a:t>
            </a:r>
          </a:p>
          <a:p>
            <a:r>
              <a:rPr lang="en-GB" b="1" u="sng" dirty="0" smtClean="0"/>
              <a:t>Health and safety</a:t>
            </a:r>
            <a:r>
              <a:rPr lang="en-GB" dirty="0" smtClean="0"/>
              <a:t>: - multinationals have been accused of cutting corners on </a:t>
            </a:r>
            <a:r>
              <a:rPr lang="en-GB" dirty="0" err="1" smtClean="0"/>
              <a:t>helath</a:t>
            </a:r>
            <a:r>
              <a:rPr lang="en-GB" dirty="0" smtClean="0"/>
              <a:t> and safety in countries where regulation and laws are not as rigorous</a:t>
            </a:r>
            <a:endParaRPr lang="en-GB" b="1" u="sng"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Disadvantages of Foreign Investment</a:t>
            </a:r>
            <a:endParaRPr lang="en-GB" dirty="0"/>
          </a:p>
        </p:txBody>
      </p:sp>
      <p:sp>
        <p:nvSpPr>
          <p:cNvPr id="3" name="Content Placeholder 2"/>
          <p:cNvSpPr>
            <a:spLocks noGrp="1"/>
          </p:cNvSpPr>
          <p:nvPr>
            <p:ph idx="1"/>
          </p:nvPr>
        </p:nvSpPr>
        <p:spPr/>
        <p:txBody>
          <a:bodyPr>
            <a:normAutofit lnSpcReduction="10000"/>
          </a:bodyPr>
          <a:lstStyle/>
          <a:p>
            <a:r>
              <a:rPr lang="en-GB" b="1" u="sng" dirty="0" smtClean="0"/>
              <a:t>Transfer pricing</a:t>
            </a:r>
            <a:r>
              <a:rPr lang="en-GB" dirty="0" smtClean="0"/>
              <a:t>: - multinationals will always aim to reduce their tax liability to a minimum.  One way of doing this is through transfer pricing.  The aim of this is to reduce their tax liability in countries with high tax rates and increase them in the countries with low tax rates.  They can do this by transferring components and part-finished goods between their operations in different countries at differing prices</a:t>
            </a:r>
            <a:endParaRPr lang="en-GB" b="1" u="sng"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mtClean="0"/>
              <a:t>Disadvantages of Foreign Investment</a:t>
            </a:r>
            <a:endParaRPr lang="en-GB"/>
          </a:p>
        </p:txBody>
      </p:sp>
      <p:sp>
        <p:nvSpPr>
          <p:cNvPr id="3" name="Content Placeholder 2"/>
          <p:cNvSpPr>
            <a:spLocks noGrp="1"/>
          </p:cNvSpPr>
          <p:nvPr>
            <p:ph idx="1"/>
          </p:nvPr>
        </p:nvSpPr>
        <p:spPr/>
        <p:txBody>
          <a:bodyPr/>
          <a:lstStyle/>
          <a:p>
            <a:r>
              <a:rPr lang="en-GB" b="1" u="sng" dirty="0" smtClean="0"/>
              <a:t>Low-skilled employment</a:t>
            </a:r>
            <a:r>
              <a:rPr lang="en-GB" dirty="0" smtClean="0"/>
              <a:t>: - the jobs created in the local environment may be low-skilled with the multinational employing expatriate workers for the more senior and skilled roles</a:t>
            </a:r>
            <a:endParaRPr lang="en-GB" b="1" u="sng" dirty="0" smtClean="0"/>
          </a:p>
          <a:p>
            <a:r>
              <a:rPr lang="en-GB" b="1" u="sng" dirty="0" smtClean="0"/>
              <a:t>Export of profits</a:t>
            </a:r>
            <a:r>
              <a:rPr lang="en-GB" dirty="0" smtClean="0"/>
              <a:t>: - large multinationals are likely to repatriate profits back to their ‘home country’, leaving little financial benefits for the host country</a:t>
            </a:r>
            <a:endParaRPr lang="en-GB" b="1" u="sng"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Trading Blocs</a:t>
            </a:r>
            <a:endParaRPr lang="en-GB" dirty="0"/>
          </a:p>
        </p:txBody>
      </p:sp>
      <p:sp>
        <p:nvSpPr>
          <p:cNvPr id="3" name="Content Placeholder 2"/>
          <p:cNvSpPr>
            <a:spLocks noGrp="1"/>
          </p:cNvSpPr>
          <p:nvPr>
            <p:ph idx="1"/>
          </p:nvPr>
        </p:nvSpPr>
        <p:spPr>
          <a:xfrm>
            <a:off x="457200" y="1600200"/>
            <a:ext cx="8229600" cy="4925144"/>
          </a:xfrm>
        </p:spPr>
        <p:txBody>
          <a:bodyPr>
            <a:normAutofit/>
          </a:bodyPr>
          <a:lstStyle/>
          <a:p>
            <a:r>
              <a:rPr lang="en-GB" dirty="0" smtClean="0"/>
              <a:t>The purpose of creating trading blocs is to reduce or eliminate unnecessary trade barriers between member states, and to allow free movement of goods, services, labour and capital</a:t>
            </a:r>
          </a:p>
          <a:p>
            <a:r>
              <a:rPr lang="en-GB" dirty="0" smtClean="0"/>
              <a:t>However, non-members of trading blocs are faced with financial and non-financial restrictions on their exports to these blocs, such as tariffs, quotas and even embargoes</a:t>
            </a:r>
            <a:endParaRPr lang="en-GB"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Trading Blocs</a:t>
            </a:r>
            <a:endParaRPr lang="en-GB" dirty="0"/>
          </a:p>
        </p:txBody>
      </p:sp>
      <p:sp>
        <p:nvSpPr>
          <p:cNvPr id="3" name="Content Placeholder 2"/>
          <p:cNvSpPr>
            <a:spLocks noGrp="1"/>
          </p:cNvSpPr>
          <p:nvPr>
            <p:ph idx="1"/>
          </p:nvPr>
        </p:nvSpPr>
        <p:spPr/>
        <p:txBody>
          <a:bodyPr/>
          <a:lstStyle/>
          <a:p>
            <a:r>
              <a:rPr lang="en-GB" dirty="0" smtClean="0"/>
              <a:t>As a result it is difficult for any country to survive outside one of these blocs and the world is splitting into groups of trading nations promoting free trade between themselves, at the same time as they are restricting it to those countries outside of their blocs</a:t>
            </a:r>
            <a:endParaRPr lang="en-GB"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Advantages of Trading Blocs</a:t>
            </a:r>
            <a:endParaRPr lang="en-GB" dirty="0"/>
          </a:p>
        </p:txBody>
      </p:sp>
      <p:sp>
        <p:nvSpPr>
          <p:cNvPr id="3" name="Content Placeholder 2"/>
          <p:cNvSpPr>
            <a:spLocks noGrp="1"/>
          </p:cNvSpPr>
          <p:nvPr>
            <p:ph idx="1"/>
          </p:nvPr>
        </p:nvSpPr>
        <p:spPr/>
        <p:txBody>
          <a:bodyPr/>
          <a:lstStyle/>
          <a:p>
            <a:r>
              <a:rPr lang="en-GB" dirty="0" smtClean="0"/>
              <a:t>Less chance of conflict and war</a:t>
            </a:r>
          </a:p>
          <a:p>
            <a:r>
              <a:rPr lang="en-GB" dirty="0" smtClean="0"/>
              <a:t>Larger markets and customer base</a:t>
            </a:r>
          </a:p>
          <a:p>
            <a:r>
              <a:rPr lang="en-GB" dirty="0" smtClean="0"/>
              <a:t>Freedom of movement of goods and people</a:t>
            </a:r>
          </a:p>
          <a:p>
            <a:r>
              <a:rPr lang="en-GB" dirty="0" smtClean="0"/>
              <a:t>Increased global significance</a:t>
            </a:r>
          </a:p>
          <a:p>
            <a:r>
              <a:rPr lang="en-GB" dirty="0" smtClean="0"/>
              <a:t>Improving environmental and social conditions</a:t>
            </a:r>
          </a:p>
          <a:p>
            <a:r>
              <a:rPr lang="en-GB" dirty="0" smtClean="0"/>
              <a:t>Elimination of protectionism</a:t>
            </a:r>
            <a:endParaRPr lang="en-GB"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Disadvantages of Trading Blocs</a:t>
            </a:r>
            <a:endParaRPr lang="en-GB" dirty="0"/>
          </a:p>
        </p:txBody>
      </p:sp>
      <p:sp>
        <p:nvSpPr>
          <p:cNvPr id="3" name="Content Placeholder 2"/>
          <p:cNvSpPr>
            <a:spLocks noGrp="1"/>
          </p:cNvSpPr>
          <p:nvPr>
            <p:ph idx="1"/>
          </p:nvPr>
        </p:nvSpPr>
        <p:spPr/>
        <p:txBody>
          <a:bodyPr/>
          <a:lstStyle/>
          <a:p>
            <a:r>
              <a:rPr lang="en-GB" dirty="0" smtClean="0"/>
              <a:t>Loss of sovereignty, independence and national identity</a:t>
            </a:r>
          </a:p>
          <a:p>
            <a:r>
              <a:rPr lang="en-GB" dirty="0" smtClean="0"/>
              <a:t>Increased competition leading to job losses in some domestic industries</a:t>
            </a:r>
          </a:p>
          <a:p>
            <a:r>
              <a:rPr lang="en-GB" dirty="0" smtClean="0"/>
              <a:t>Loss of border control and the increased risk of smuggled goods and people</a:t>
            </a:r>
          </a:p>
          <a:p>
            <a:r>
              <a:rPr lang="en-GB" dirty="0" smtClean="0"/>
              <a:t>Loss of border control and the increased risk of smuggled goods and people</a:t>
            </a:r>
            <a:endParaRPr lang="en-GB"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Protectionism</a:t>
            </a:r>
            <a:endParaRPr lang="en-GB" dirty="0"/>
          </a:p>
        </p:txBody>
      </p:sp>
      <p:sp>
        <p:nvSpPr>
          <p:cNvPr id="3" name="Content Placeholder 2"/>
          <p:cNvSpPr>
            <a:spLocks noGrp="1"/>
          </p:cNvSpPr>
          <p:nvPr>
            <p:ph idx="1"/>
          </p:nvPr>
        </p:nvSpPr>
        <p:spPr/>
        <p:txBody>
          <a:bodyPr/>
          <a:lstStyle/>
          <a:p>
            <a:r>
              <a:rPr lang="en-GB" dirty="0" smtClean="0"/>
              <a:t>Arises because countries may not always feel that they benefit from completely free trade</a:t>
            </a:r>
          </a:p>
          <a:p>
            <a:r>
              <a:rPr lang="en-GB" dirty="0" smtClean="0"/>
              <a:t>They may be suffering some of the costs associated with trade and feel that they want to restrict aspects of trading activity</a:t>
            </a:r>
          </a:p>
          <a:p>
            <a:r>
              <a:rPr lang="en-GB" dirty="0" smtClean="0"/>
              <a:t>These restrictions are known protectionism</a:t>
            </a:r>
            <a:endParaRPr lang="en-GB"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Examples of Protectionism</a:t>
            </a:r>
            <a:endParaRPr lang="en-GB" dirty="0"/>
          </a:p>
        </p:txBody>
      </p:sp>
      <p:sp>
        <p:nvSpPr>
          <p:cNvPr id="3" name="Content Placeholder 2"/>
          <p:cNvSpPr>
            <a:spLocks noGrp="1"/>
          </p:cNvSpPr>
          <p:nvPr>
            <p:ph idx="1"/>
          </p:nvPr>
        </p:nvSpPr>
        <p:spPr/>
        <p:txBody>
          <a:bodyPr/>
          <a:lstStyle/>
          <a:p>
            <a:pPr marL="514350" indent="-514350">
              <a:buAutoNum type="arabicPeriod"/>
            </a:pPr>
            <a:r>
              <a:rPr lang="en-GB" dirty="0" smtClean="0"/>
              <a:t>Tariffs</a:t>
            </a:r>
          </a:p>
          <a:p>
            <a:pPr marL="514350" indent="-514350">
              <a:buAutoNum type="arabicPeriod"/>
            </a:pPr>
            <a:r>
              <a:rPr lang="en-GB" dirty="0" smtClean="0"/>
              <a:t>Quotas</a:t>
            </a:r>
          </a:p>
          <a:p>
            <a:pPr marL="514350" indent="-514350">
              <a:buAutoNum type="arabicPeriod"/>
            </a:pPr>
            <a:r>
              <a:rPr lang="en-GB" dirty="0" smtClean="0"/>
              <a:t>Export Subsidies</a:t>
            </a:r>
          </a:p>
          <a:p>
            <a:pPr marL="514350" indent="-514350">
              <a:buAutoNum type="arabicPeriod"/>
            </a:pPr>
            <a:r>
              <a:rPr lang="en-GB" dirty="0" smtClean="0"/>
              <a:t>Embargoes</a:t>
            </a:r>
          </a:p>
          <a:p>
            <a:pPr marL="514350" indent="-514350">
              <a:buAutoNum type="arabicPeriod"/>
            </a:pPr>
            <a:r>
              <a:rPr lang="en-GB" dirty="0" smtClean="0"/>
              <a:t>Administrative barriers</a:t>
            </a:r>
            <a:endParaRPr lang="en-GB"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Protectionist Policies</a:t>
            </a:r>
            <a:endParaRPr lang="en-GB" dirty="0"/>
          </a:p>
        </p:txBody>
      </p:sp>
      <p:sp>
        <p:nvSpPr>
          <p:cNvPr id="3" name="Content Placeholder 2"/>
          <p:cNvSpPr>
            <a:spLocks noGrp="1"/>
          </p:cNvSpPr>
          <p:nvPr>
            <p:ph idx="1"/>
          </p:nvPr>
        </p:nvSpPr>
        <p:spPr>
          <a:xfrm>
            <a:off x="457200" y="1600200"/>
            <a:ext cx="8229600" cy="5069160"/>
          </a:xfrm>
        </p:spPr>
        <p:txBody>
          <a:bodyPr>
            <a:normAutofit/>
          </a:bodyPr>
          <a:lstStyle/>
          <a:p>
            <a:r>
              <a:rPr lang="en-GB" b="1" u="sng" dirty="0" smtClean="0"/>
              <a:t>Tariffs</a:t>
            </a:r>
            <a:r>
              <a:rPr lang="en-GB" dirty="0" smtClean="0"/>
              <a:t>: - is a tax on imports.  Tariffs reduce supply and raise the price of imports.  This gives domestic equivalents a competitive advantage.  The EU charges a common external tariff (CET)</a:t>
            </a:r>
            <a:endParaRPr lang="en-GB" b="1" u="sng" dirty="0" smtClean="0"/>
          </a:p>
          <a:p>
            <a:r>
              <a:rPr lang="en-GB" b="1" u="sng" dirty="0" smtClean="0"/>
              <a:t>Quotas</a:t>
            </a:r>
            <a:r>
              <a:rPr lang="en-GB" dirty="0" smtClean="0"/>
              <a:t>: - have the effect of restricting the maximum amount of imports allowed into a economy.  Once again they reduce the amount of imports entering an economy and increase the equilibrium price within the market</a:t>
            </a:r>
            <a:endParaRPr lang="en-GB" b="1" u="sng"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Protectionist Policies</a:t>
            </a:r>
            <a:endParaRPr lang="en-GB" dirty="0"/>
          </a:p>
        </p:txBody>
      </p:sp>
      <p:sp>
        <p:nvSpPr>
          <p:cNvPr id="3" name="Content Placeholder 2"/>
          <p:cNvSpPr>
            <a:spLocks noGrp="1"/>
          </p:cNvSpPr>
          <p:nvPr>
            <p:ph idx="1"/>
          </p:nvPr>
        </p:nvSpPr>
        <p:spPr/>
        <p:txBody>
          <a:bodyPr/>
          <a:lstStyle/>
          <a:p>
            <a:r>
              <a:rPr lang="en-GB" b="1" u="sng" dirty="0" smtClean="0"/>
              <a:t>Export Subsidies</a:t>
            </a:r>
            <a:r>
              <a:rPr lang="en-GB" dirty="0" smtClean="0"/>
              <a:t>: - export subsidies allow exporters to supply the market with more product than the natural market equilibrium would have allowed</a:t>
            </a:r>
          </a:p>
          <a:p>
            <a:pPr>
              <a:buNone/>
            </a:pPr>
            <a:r>
              <a:rPr lang="en-GB" dirty="0" smtClean="0"/>
              <a:t>	Domestic employees might benefit from better wages and job security, but domestic tax payers are footing the bill for this</a:t>
            </a:r>
            <a:endParaRPr lang="en-GB"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Protectionist Policies</a:t>
            </a:r>
            <a:endParaRPr lang="en-GB" dirty="0"/>
          </a:p>
        </p:txBody>
      </p:sp>
      <p:sp>
        <p:nvSpPr>
          <p:cNvPr id="3" name="Content Placeholder 2"/>
          <p:cNvSpPr>
            <a:spLocks noGrp="1"/>
          </p:cNvSpPr>
          <p:nvPr>
            <p:ph idx="1"/>
          </p:nvPr>
        </p:nvSpPr>
        <p:spPr/>
        <p:txBody>
          <a:bodyPr/>
          <a:lstStyle/>
          <a:p>
            <a:r>
              <a:rPr lang="en-GB" b="1" u="sng" dirty="0" smtClean="0"/>
              <a:t>Embargoes</a:t>
            </a:r>
            <a:r>
              <a:rPr lang="en-GB" dirty="0" smtClean="0"/>
              <a:t>: - prohibits imports from certain countries completely</a:t>
            </a:r>
            <a:endParaRPr lang="en-GB" b="1" u="sng" dirty="0" smtClean="0"/>
          </a:p>
          <a:p>
            <a:r>
              <a:rPr lang="en-GB" b="1" u="sng" dirty="0" smtClean="0"/>
              <a:t>Administrative barriers</a:t>
            </a:r>
            <a:r>
              <a:rPr lang="en-GB" dirty="0" smtClean="0"/>
              <a:t>: - aim to slow down imports and add costs.  They can include requiring importing firms to obtain permits and various licences</a:t>
            </a:r>
            <a:endParaRPr lang="en-GB" b="1" u="sng"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GB" sz="4000" smtClean="0"/>
              <a:t>Benefits of Environmental Analysis</a:t>
            </a:r>
          </a:p>
        </p:txBody>
      </p:sp>
      <p:sp>
        <p:nvSpPr>
          <p:cNvPr id="14339" name="Rectangle 3"/>
          <p:cNvSpPr>
            <a:spLocks noGrp="1" noChangeArrowheads="1"/>
          </p:cNvSpPr>
          <p:nvPr>
            <p:ph type="body" idx="1"/>
          </p:nvPr>
        </p:nvSpPr>
        <p:spPr/>
        <p:txBody>
          <a:bodyPr/>
          <a:lstStyle/>
          <a:p>
            <a:pPr eaLnBrk="1" hangingPunct="1">
              <a:lnSpc>
                <a:spcPct val="90000"/>
              </a:lnSpc>
            </a:pPr>
            <a:r>
              <a:rPr lang="en-GB" smtClean="0"/>
              <a:t>Organisations may become more aware of emerging trends and opportunities in international markets that it may be appropriate to pursue</a:t>
            </a:r>
          </a:p>
          <a:p>
            <a:pPr eaLnBrk="1" hangingPunct="1">
              <a:lnSpc>
                <a:spcPct val="90000"/>
              </a:lnSpc>
            </a:pPr>
            <a:r>
              <a:rPr lang="en-GB" smtClean="0"/>
              <a:t>It enables organisations both to for see and consider the implications of environmental regulatory and political change and to manage the implementation of such changes successfully</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GB" smtClean="0"/>
              <a:t>Environmental Analysis</a:t>
            </a:r>
          </a:p>
        </p:txBody>
      </p:sp>
      <p:sp>
        <p:nvSpPr>
          <p:cNvPr id="15363" name="Rectangle 3"/>
          <p:cNvSpPr>
            <a:spLocks noGrp="1" noChangeArrowheads="1"/>
          </p:cNvSpPr>
          <p:nvPr>
            <p:ph type="body" idx="1"/>
          </p:nvPr>
        </p:nvSpPr>
        <p:spPr>
          <a:xfrm>
            <a:off x="457200" y="1600200"/>
            <a:ext cx="8229600" cy="4997450"/>
          </a:xfrm>
        </p:spPr>
        <p:txBody>
          <a:bodyPr/>
          <a:lstStyle/>
          <a:p>
            <a:pPr eaLnBrk="1" hangingPunct="1">
              <a:lnSpc>
                <a:spcPct val="90000"/>
              </a:lnSpc>
              <a:buFontTx/>
              <a:buNone/>
            </a:pPr>
            <a:r>
              <a:rPr lang="en-GB" smtClean="0"/>
              <a:t>	The most common one undertaken is PESTLE analysis</a:t>
            </a:r>
          </a:p>
          <a:p>
            <a:pPr eaLnBrk="1" hangingPunct="1">
              <a:lnSpc>
                <a:spcPct val="90000"/>
              </a:lnSpc>
              <a:buFontTx/>
              <a:buNone/>
            </a:pPr>
            <a:endParaRPr lang="en-GB" smtClean="0"/>
          </a:p>
          <a:p>
            <a:pPr eaLnBrk="1" hangingPunct="1">
              <a:lnSpc>
                <a:spcPct val="90000"/>
              </a:lnSpc>
              <a:buFontTx/>
              <a:buNone/>
            </a:pPr>
            <a:r>
              <a:rPr lang="en-GB" smtClean="0"/>
              <a:t>	Political</a:t>
            </a:r>
          </a:p>
          <a:p>
            <a:pPr eaLnBrk="1" hangingPunct="1">
              <a:lnSpc>
                <a:spcPct val="90000"/>
              </a:lnSpc>
              <a:buFontTx/>
              <a:buNone/>
            </a:pPr>
            <a:r>
              <a:rPr lang="en-GB" smtClean="0"/>
              <a:t>	Economic</a:t>
            </a:r>
          </a:p>
          <a:p>
            <a:pPr eaLnBrk="1" hangingPunct="1">
              <a:lnSpc>
                <a:spcPct val="90000"/>
              </a:lnSpc>
              <a:buFontTx/>
              <a:buNone/>
            </a:pPr>
            <a:r>
              <a:rPr lang="en-GB" smtClean="0"/>
              <a:t>	Social</a:t>
            </a:r>
          </a:p>
          <a:p>
            <a:pPr eaLnBrk="1" hangingPunct="1">
              <a:lnSpc>
                <a:spcPct val="90000"/>
              </a:lnSpc>
              <a:buFontTx/>
              <a:buNone/>
            </a:pPr>
            <a:r>
              <a:rPr lang="en-GB" smtClean="0"/>
              <a:t>	Technological</a:t>
            </a:r>
          </a:p>
          <a:p>
            <a:pPr eaLnBrk="1" hangingPunct="1">
              <a:lnSpc>
                <a:spcPct val="90000"/>
              </a:lnSpc>
              <a:buFontTx/>
              <a:buNone/>
            </a:pPr>
            <a:r>
              <a:rPr lang="en-GB" smtClean="0"/>
              <a:t>	Legal</a:t>
            </a:r>
          </a:p>
          <a:p>
            <a:pPr eaLnBrk="1" hangingPunct="1">
              <a:lnSpc>
                <a:spcPct val="90000"/>
              </a:lnSpc>
              <a:buFontTx/>
              <a:buNone/>
            </a:pPr>
            <a:r>
              <a:rPr lang="en-GB" smtClean="0"/>
              <a:t>	Environmental</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GB" smtClean="0"/>
              <a:t>Political Issues</a:t>
            </a:r>
          </a:p>
        </p:txBody>
      </p:sp>
      <p:sp>
        <p:nvSpPr>
          <p:cNvPr id="16387" name="Rectangle 3"/>
          <p:cNvSpPr>
            <a:spLocks noGrp="1" noChangeArrowheads="1"/>
          </p:cNvSpPr>
          <p:nvPr>
            <p:ph type="body" idx="1"/>
          </p:nvPr>
        </p:nvSpPr>
        <p:spPr/>
        <p:txBody>
          <a:bodyPr/>
          <a:lstStyle/>
          <a:p>
            <a:pPr eaLnBrk="1" hangingPunct="1"/>
            <a:r>
              <a:rPr lang="en-GB" smtClean="0"/>
              <a:t>Increases in taxation, reducing disposable income</a:t>
            </a:r>
          </a:p>
          <a:p>
            <a:pPr eaLnBrk="1" hangingPunct="1"/>
            <a:r>
              <a:rPr lang="en-GB" smtClean="0"/>
              <a:t>Environmental protection</a:t>
            </a:r>
          </a:p>
          <a:p>
            <a:pPr eaLnBrk="1" hangingPunct="1"/>
            <a:r>
              <a:rPr lang="en-GB" smtClean="0"/>
              <a:t>Employment law</a:t>
            </a:r>
          </a:p>
          <a:p>
            <a:pPr eaLnBrk="1" hangingPunct="1"/>
            <a:r>
              <a:rPr lang="en-GB" smtClean="0"/>
              <a:t>Health and safety</a:t>
            </a:r>
          </a:p>
          <a:p>
            <a:pPr eaLnBrk="1" hangingPunct="1"/>
            <a:r>
              <a:rPr lang="en-GB" smtClean="0"/>
              <a:t>Foreign trade agreements</a:t>
            </a:r>
          </a:p>
          <a:p>
            <a:pPr eaLnBrk="1" hangingPunct="1"/>
            <a:r>
              <a:rPr lang="en-GB" smtClean="0"/>
              <a:t>Political stability</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GB" smtClean="0"/>
              <a:t>Economic Issues</a:t>
            </a:r>
          </a:p>
        </p:txBody>
      </p:sp>
      <p:sp>
        <p:nvSpPr>
          <p:cNvPr id="17411" name="Rectangle 3"/>
          <p:cNvSpPr>
            <a:spLocks noGrp="1" noChangeArrowheads="1"/>
          </p:cNvSpPr>
          <p:nvPr>
            <p:ph type="body" idx="1"/>
          </p:nvPr>
        </p:nvSpPr>
        <p:spPr/>
        <p:txBody>
          <a:bodyPr/>
          <a:lstStyle/>
          <a:p>
            <a:pPr eaLnBrk="1" hangingPunct="1">
              <a:lnSpc>
                <a:spcPct val="90000"/>
              </a:lnSpc>
            </a:pPr>
            <a:r>
              <a:rPr lang="en-GB" smtClean="0"/>
              <a:t>Inflation rates</a:t>
            </a:r>
          </a:p>
          <a:p>
            <a:pPr eaLnBrk="1" hangingPunct="1">
              <a:lnSpc>
                <a:spcPct val="90000"/>
              </a:lnSpc>
            </a:pPr>
            <a:r>
              <a:rPr lang="en-GB" smtClean="0"/>
              <a:t>Interest rates</a:t>
            </a:r>
          </a:p>
          <a:p>
            <a:pPr eaLnBrk="1" hangingPunct="1">
              <a:lnSpc>
                <a:spcPct val="90000"/>
              </a:lnSpc>
            </a:pPr>
            <a:r>
              <a:rPr lang="en-GB" smtClean="0"/>
              <a:t>Income levels</a:t>
            </a:r>
          </a:p>
          <a:p>
            <a:pPr eaLnBrk="1" hangingPunct="1">
              <a:lnSpc>
                <a:spcPct val="90000"/>
              </a:lnSpc>
            </a:pPr>
            <a:r>
              <a:rPr lang="en-GB" smtClean="0"/>
              <a:t>Resources</a:t>
            </a:r>
          </a:p>
          <a:p>
            <a:pPr eaLnBrk="1" hangingPunct="1">
              <a:lnSpc>
                <a:spcPct val="90000"/>
              </a:lnSpc>
            </a:pPr>
            <a:r>
              <a:rPr lang="en-GB" smtClean="0"/>
              <a:t>Gross national product</a:t>
            </a:r>
          </a:p>
          <a:p>
            <a:pPr eaLnBrk="1" hangingPunct="1">
              <a:lnSpc>
                <a:spcPct val="90000"/>
              </a:lnSpc>
            </a:pPr>
            <a:r>
              <a:rPr lang="en-GB" smtClean="0"/>
              <a:t>Gross domestic product</a:t>
            </a:r>
          </a:p>
          <a:p>
            <a:pPr eaLnBrk="1" hangingPunct="1">
              <a:lnSpc>
                <a:spcPct val="90000"/>
              </a:lnSpc>
            </a:pPr>
            <a:r>
              <a:rPr lang="en-GB" smtClean="0"/>
              <a:t>Employment levels</a:t>
            </a:r>
          </a:p>
          <a:p>
            <a:pPr eaLnBrk="1" hangingPunct="1">
              <a:lnSpc>
                <a:spcPct val="90000"/>
              </a:lnSpc>
            </a:pPr>
            <a:r>
              <a:rPr lang="en-GB" smtClean="0"/>
              <a:t>Exchange rates</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GB" smtClean="0"/>
              <a:t>Social Issues</a:t>
            </a:r>
          </a:p>
        </p:txBody>
      </p:sp>
      <p:sp>
        <p:nvSpPr>
          <p:cNvPr id="18435" name="Rectangle 3"/>
          <p:cNvSpPr>
            <a:spLocks noGrp="1" noChangeArrowheads="1"/>
          </p:cNvSpPr>
          <p:nvPr>
            <p:ph type="body" idx="1"/>
          </p:nvPr>
        </p:nvSpPr>
        <p:spPr/>
        <p:txBody>
          <a:bodyPr/>
          <a:lstStyle/>
          <a:p>
            <a:pPr eaLnBrk="1" hangingPunct="1"/>
            <a:r>
              <a:rPr lang="en-GB" smtClean="0"/>
              <a:t>Demographics</a:t>
            </a:r>
          </a:p>
          <a:p>
            <a:pPr eaLnBrk="1" hangingPunct="1"/>
            <a:r>
              <a:rPr lang="en-GB" smtClean="0"/>
              <a:t>Values and attitudes</a:t>
            </a:r>
          </a:p>
          <a:p>
            <a:pPr eaLnBrk="1" hangingPunct="1"/>
            <a:r>
              <a:rPr lang="en-GB" smtClean="0"/>
              <a:t>Healthcare</a:t>
            </a:r>
          </a:p>
          <a:p>
            <a:pPr eaLnBrk="1" hangingPunct="1"/>
            <a:r>
              <a:rPr lang="en-GB" smtClean="0"/>
              <a:t>Education</a:t>
            </a:r>
          </a:p>
          <a:p>
            <a:pPr eaLnBrk="1" hangingPunct="1"/>
            <a:r>
              <a:rPr lang="en-GB" smtClean="0"/>
              <a:t>Social organisation</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GB" smtClean="0"/>
              <a:t>Technological Issues</a:t>
            </a:r>
          </a:p>
        </p:txBody>
      </p:sp>
      <p:sp>
        <p:nvSpPr>
          <p:cNvPr id="19459" name="Rectangle 3"/>
          <p:cNvSpPr>
            <a:spLocks noGrp="1" noChangeArrowheads="1"/>
          </p:cNvSpPr>
          <p:nvPr>
            <p:ph type="body" idx="1"/>
          </p:nvPr>
        </p:nvSpPr>
        <p:spPr/>
        <p:txBody>
          <a:bodyPr/>
          <a:lstStyle/>
          <a:p>
            <a:pPr eaLnBrk="1" hangingPunct="1"/>
            <a:r>
              <a:rPr lang="en-GB" smtClean="0"/>
              <a:t>Wireless technology</a:t>
            </a:r>
          </a:p>
          <a:p>
            <a:pPr eaLnBrk="1" hangingPunct="1"/>
            <a:r>
              <a:rPr lang="en-GB" smtClean="0"/>
              <a:t>Rate of change</a:t>
            </a:r>
          </a:p>
          <a:p>
            <a:pPr eaLnBrk="1" hangingPunct="1"/>
            <a:r>
              <a:rPr lang="en-GB" smtClean="0"/>
              <a:t>Internet</a:t>
            </a:r>
          </a:p>
          <a:p>
            <a:pPr eaLnBrk="1" hangingPunct="1"/>
            <a:r>
              <a:rPr lang="en-GB" smtClean="0"/>
              <a:t>Innovation</a:t>
            </a:r>
          </a:p>
          <a:p>
            <a:pPr eaLnBrk="1" hangingPunct="1"/>
            <a:endParaRPr lang="en-GB" smtClean="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GB" smtClean="0"/>
              <a:t>Environmental Issues</a:t>
            </a:r>
          </a:p>
        </p:txBody>
      </p:sp>
      <p:sp>
        <p:nvSpPr>
          <p:cNvPr id="20483" name="Rectangle 3"/>
          <p:cNvSpPr>
            <a:spLocks noGrp="1" noChangeArrowheads="1"/>
          </p:cNvSpPr>
          <p:nvPr>
            <p:ph type="body" idx="1"/>
          </p:nvPr>
        </p:nvSpPr>
        <p:spPr/>
        <p:txBody>
          <a:bodyPr/>
          <a:lstStyle/>
          <a:p>
            <a:pPr eaLnBrk="1" hangingPunct="1"/>
            <a:r>
              <a:rPr lang="en-GB" smtClean="0"/>
              <a:t>Effects of weather</a:t>
            </a:r>
          </a:p>
          <a:p>
            <a:pPr eaLnBrk="1" hangingPunct="1"/>
            <a:r>
              <a:rPr lang="en-GB" smtClean="0"/>
              <a:t>Global warming</a:t>
            </a:r>
          </a:p>
          <a:p>
            <a:pPr eaLnBrk="1" hangingPunct="1"/>
            <a:r>
              <a:rPr lang="en-GB" smtClean="0"/>
              <a:t>Air pollution</a:t>
            </a:r>
          </a:p>
          <a:p>
            <a:pPr eaLnBrk="1" hangingPunct="1"/>
            <a:r>
              <a:rPr lang="en-GB" smtClean="0"/>
              <a:t>Transportation</a:t>
            </a:r>
          </a:p>
          <a:p>
            <a:pPr eaLnBrk="1" hangingPunct="1"/>
            <a:r>
              <a:rPr lang="en-GB" smtClean="0"/>
              <a:t>Waste management</a:t>
            </a:r>
          </a:p>
          <a:p>
            <a:pPr eaLnBrk="1" hangingPunct="1"/>
            <a:r>
              <a:rPr lang="en-GB" smtClean="0"/>
              <a:t>Carbon trading</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GB" smtClean="0"/>
              <a:t>Legal issues</a:t>
            </a:r>
          </a:p>
        </p:txBody>
      </p:sp>
      <p:sp>
        <p:nvSpPr>
          <p:cNvPr id="21507" name="Rectangle 3"/>
          <p:cNvSpPr>
            <a:spLocks noGrp="1" noChangeArrowheads="1"/>
          </p:cNvSpPr>
          <p:nvPr>
            <p:ph type="body" idx="1"/>
          </p:nvPr>
        </p:nvSpPr>
        <p:spPr/>
        <p:txBody>
          <a:bodyPr/>
          <a:lstStyle/>
          <a:p>
            <a:pPr eaLnBrk="1" hangingPunct="1"/>
            <a:r>
              <a:rPr lang="en-GB" smtClean="0"/>
              <a:t>Monopolies and mergers</a:t>
            </a:r>
          </a:p>
          <a:p>
            <a:pPr eaLnBrk="1" hangingPunct="1"/>
            <a:r>
              <a:rPr lang="en-GB" smtClean="0"/>
              <a:t>Competitive activities</a:t>
            </a:r>
          </a:p>
          <a:p>
            <a:pPr eaLnBrk="1" hangingPunct="1"/>
            <a:r>
              <a:rPr lang="en-GB" smtClean="0"/>
              <a:t>Unfair trading</a:t>
            </a:r>
          </a:p>
          <a:p>
            <a:pPr eaLnBrk="1" hangingPunct="1"/>
            <a:r>
              <a:rPr lang="en-GB" smtClean="0"/>
              <a:t>Consumer legislation</a:t>
            </a:r>
          </a:p>
          <a:p>
            <a:pPr eaLnBrk="1" hangingPunct="1"/>
            <a:r>
              <a:rPr lang="en-GB" smtClean="0"/>
              <a:t>Trade descriptions</a:t>
            </a:r>
          </a:p>
          <a:p>
            <a:pPr eaLnBrk="1" hangingPunct="1"/>
            <a:r>
              <a:rPr lang="en-GB" smtClean="0"/>
              <a:t>Professional codes of conduct</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GB" smtClean="0"/>
              <a:t>Competitive Rivalry</a:t>
            </a:r>
          </a:p>
        </p:txBody>
      </p:sp>
      <p:sp>
        <p:nvSpPr>
          <p:cNvPr id="22531" name="Rectangle 3"/>
          <p:cNvSpPr>
            <a:spLocks noGrp="1" noChangeArrowheads="1"/>
          </p:cNvSpPr>
          <p:nvPr>
            <p:ph type="body" idx="1"/>
          </p:nvPr>
        </p:nvSpPr>
        <p:spPr>
          <a:xfrm>
            <a:off x="457200" y="1600200"/>
            <a:ext cx="8229600" cy="4997450"/>
          </a:xfrm>
        </p:spPr>
        <p:txBody>
          <a:bodyPr/>
          <a:lstStyle/>
          <a:p>
            <a:pPr eaLnBrk="1" hangingPunct="1">
              <a:buFontTx/>
              <a:buNone/>
            </a:pPr>
            <a:r>
              <a:rPr lang="en-GB" sz="2800" smtClean="0"/>
              <a:t>Key factors</a:t>
            </a:r>
          </a:p>
          <a:p>
            <a:pPr eaLnBrk="1" hangingPunct="1"/>
            <a:r>
              <a:rPr lang="en-GB" sz="2800" smtClean="0"/>
              <a:t>Stage of product life cycle of competing products</a:t>
            </a:r>
          </a:p>
          <a:p>
            <a:pPr eaLnBrk="1" hangingPunct="1"/>
            <a:r>
              <a:rPr lang="en-GB" sz="2800" smtClean="0"/>
              <a:t>Use of specialised production techniques</a:t>
            </a:r>
          </a:p>
          <a:p>
            <a:pPr eaLnBrk="1" hangingPunct="1"/>
            <a:r>
              <a:rPr lang="en-GB" sz="2800" smtClean="0"/>
              <a:t>Liquidity of competitor</a:t>
            </a:r>
          </a:p>
          <a:p>
            <a:pPr eaLnBrk="1" hangingPunct="1"/>
            <a:r>
              <a:rPr lang="en-GB" sz="2800" smtClean="0"/>
              <a:t>Ability to achieve differentiation and brad loyalty</a:t>
            </a:r>
          </a:p>
          <a:p>
            <a:pPr eaLnBrk="1" hangingPunct="1"/>
            <a:r>
              <a:rPr lang="en-GB" sz="2800" smtClean="0"/>
              <a:t>Competitor intentions</a:t>
            </a:r>
          </a:p>
          <a:p>
            <a:pPr eaLnBrk="1" hangingPunct="1"/>
            <a:r>
              <a:rPr lang="en-GB" sz="2800" smtClean="0"/>
              <a:t>The relative size of the competitor</a:t>
            </a:r>
          </a:p>
          <a:p>
            <a:pPr eaLnBrk="1" hangingPunct="1"/>
            <a:r>
              <a:rPr lang="en-GB" sz="2800" smtClean="0"/>
              <a:t>Barrier of exit from the industry</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GB" smtClean="0"/>
              <a:t>Bargaining power of supplies</a:t>
            </a:r>
          </a:p>
        </p:txBody>
      </p:sp>
      <p:sp>
        <p:nvSpPr>
          <p:cNvPr id="23555" name="Rectangle 3"/>
          <p:cNvSpPr>
            <a:spLocks noGrp="1" noChangeArrowheads="1"/>
          </p:cNvSpPr>
          <p:nvPr>
            <p:ph type="body" idx="1"/>
          </p:nvPr>
        </p:nvSpPr>
        <p:spPr/>
        <p:txBody>
          <a:bodyPr/>
          <a:lstStyle/>
          <a:p>
            <a:pPr eaLnBrk="1" hangingPunct="1"/>
            <a:r>
              <a:rPr lang="en-GB" smtClean="0"/>
              <a:t>The strength of the supplier brand</a:t>
            </a:r>
          </a:p>
          <a:p>
            <a:pPr eaLnBrk="1" hangingPunct="1"/>
            <a:r>
              <a:rPr lang="en-GB" smtClean="0"/>
              <a:t>The source of supply spans only a small number of suppliers</a:t>
            </a:r>
          </a:p>
          <a:p>
            <a:pPr eaLnBrk="1" hangingPunct="1"/>
            <a:r>
              <a:rPr lang="en-GB" smtClean="0"/>
              <a:t>Switching supplier</a:t>
            </a:r>
          </a:p>
          <a:p>
            <a:pPr eaLnBrk="1" hangingPunct="1"/>
            <a:r>
              <a:rPr lang="en-GB" smtClean="0"/>
              <a:t>Substitute products of suppliers</a:t>
            </a:r>
          </a:p>
          <a:p>
            <a:pPr eaLnBrk="1" hangingPunct="1"/>
            <a:r>
              <a:rPr lang="en-GB" smtClean="0"/>
              <a:t>Forward integration</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GB" smtClean="0"/>
              <a:t>Bargaining power of buyers</a:t>
            </a:r>
          </a:p>
        </p:txBody>
      </p:sp>
      <p:sp>
        <p:nvSpPr>
          <p:cNvPr id="24579" name="Rectangle 3"/>
          <p:cNvSpPr>
            <a:spLocks noGrp="1" noChangeArrowheads="1"/>
          </p:cNvSpPr>
          <p:nvPr>
            <p:ph type="body" idx="1"/>
          </p:nvPr>
        </p:nvSpPr>
        <p:spPr/>
        <p:txBody>
          <a:bodyPr/>
          <a:lstStyle/>
          <a:p>
            <a:pPr eaLnBrk="1" hangingPunct="1"/>
            <a:r>
              <a:rPr lang="en-GB" smtClean="0"/>
              <a:t>Where few buyers control a large volume of the market</a:t>
            </a:r>
          </a:p>
          <a:p>
            <a:pPr eaLnBrk="1" hangingPunct="1"/>
            <a:r>
              <a:rPr lang="en-GB" smtClean="0"/>
              <a:t>Cost of switching supplier is low</a:t>
            </a:r>
          </a:p>
          <a:p>
            <a:pPr eaLnBrk="1" hangingPunct="1"/>
            <a:r>
              <a:rPr lang="en-GB" smtClean="0"/>
              <a:t>Strong customer power</a:t>
            </a:r>
          </a:p>
          <a:p>
            <a:pPr eaLnBrk="1" hangingPunct="1"/>
            <a:r>
              <a:rPr lang="en-GB" smtClean="0"/>
              <a:t>Where there are a large number of smaller suppliers fighting for a share of the market</a:t>
            </a:r>
          </a:p>
          <a:p>
            <a:pPr eaLnBrk="1" hangingPunct="1">
              <a:buFontTx/>
              <a:buNone/>
            </a:pPr>
            <a:endParaRPr lang="en-GB" smtClean="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GB" smtClean="0"/>
              <a:t>Threat for potential entrants</a:t>
            </a:r>
          </a:p>
        </p:txBody>
      </p:sp>
      <p:sp>
        <p:nvSpPr>
          <p:cNvPr id="25603" name="Rectangle 3"/>
          <p:cNvSpPr>
            <a:spLocks noGrp="1" noChangeArrowheads="1"/>
          </p:cNvSpPr>
          <p:nvPr>
            <p:ph type="body" idx="1"/>
          </p:nvPr>
        </p:nvSpPr>
        <p:spPr/>
        <p:txBody>
          <a:bodyPr/>
          <a:lstStyle/>
          <a:p>
            <a:pPr eaLnBrk="1" hangingPunct="1"/>
            <a:r>
              <a:rPr lang="en-GB" smtClean="0"/>
              <a:t>Economies of scale</a:t>
            </a:r>
          </a:p>
          <a:p>
            <a:pPr eaLnBrk="1" hangingPunct="1"/>
            <a:r>
              <a:rPr lang="en-GB" smtClean="0"/>
              <a:t>Access to new distribution channels</a:t>
            </a:r>
          </a:p>
          <a:p>
            <a:pPr eaLnBrk="1" hangingPunct="1"/>
            <a:r>
              <a:rPr lang="en-GB" smtClean="0"/>
              <a:t>Brand loyalty</a:t>
            </a:r>
          </a:p>
          <a:p>
            <a:pPr eaLnBrk="1" hangingPunct="1"/>
            <a:r>
              <a:rPr lang="en-GB" smtClean="0"/>
              <a:t>Capital investment</a:t>
            </a:r>
          </a:p>
          <a:p>
            <a:pPr eaLnBrk="1" hangingPunct="1"/>
            <a:r>
              <a:rPr lang="en-GB" smtClean="0"/>
              <a:t>Competitor retaliation</a:t>
            </a:r>
          </a:p>
          <a:p>
            <a:pPr eaLnBrk="1" hangingPunct="1"/>
            <a:r>
              <a:rPr lang="en-GB" smtClean="0"/>
              <a:t>Regulatory influence</a:t>
            </a:r>
          </a:p>
          <a:p>
            <a:pPr eaLnBrk="1" hangingPunct="1"/>
            <a:endParaRPr lang="en-GB" smtClean="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GB" smtClean="0"/>
              <a:t>Threat of substitutes</a:t>
            </a:r>
          </a:p>
        </p:txBody>
      </p:sp>
      <p:sp>
        <p:nvSpPr>
          <p:cNvPr id="26627" name="Rectangle 3"/>
          <p:cNvSpPr>
            <a:spLocks noGrp="1" noChangeArrowheads="1"/>
          </p:cNvSpPr>
          <p:nvPr>
            <p:ph type="body" idx="1"/>
          </p:nvPr>
        </p:nvSpPr>
        <p:spPr/>
        <p:txBody>
          <a:bodyPr/>
          <a:lstStyle/>
          <a:p>
            <a:pPr eaLnBrk="1" hangingPunct="1"/>
            <a:r>
              <a:rPr lang="en-GB" smtClean="0"/>
              <a:t>A new product or service equivalent</a:t>
            </a:r>
          </a:p>
          <a:p>
            <a:pPr eaLnBrk="1" hangingPunct="1"/>
            <a:r>
              <a:rPr lang="en-GB" smtClean="0"/>
              <a:t>A new product replacing an existing product</a:t>
            </a:r>
          </a:p>
          <a:p>
            <a:pPr eaLnBrk="1" hangingPunct="1"/>
            <a:r>
              <a:rPr lang="en-GB" smtClean="0"/>
              <a:t>Consumer substitution</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SWOT Analysis</a:t>
            </a:r>
            <a:endParaRPr lang="en-GB" dirty="0"/>
          </a:p>
        </p:txBody>
      </p:sp>
      <p:sp>
        <p:nvSpPr>
          <p:cNvPr id="3" name="Content Placeholder 2"/>
          <p:cNvSpPr>
            <a:spLocks noGrp="1"/>
          </p:cNvSpPr>
          <p:nvPr>
            <p:ph idx="1"/>
          </p:nvPr>
        </p:nvSpPr>
        <p:spPr/>
        <p:txBody>
          <a:bodyPr/>
          <a:lstStyle/>
          <a:p>
            <a:r>
              <a:rPr lang="en-GB" dirty="0" smtClean="0"/>
              <a:t>SWOT stands for</a:t>
            </a:r>
          </a:p>
          <a:p>
            <a:pPr>
              <a:buNone/>
            </a:pPr>
            <a:r>
              <a:rPr lang="en-GB" dirty="0" smtClean="0"/>
              <a:t>	Strengths, Weaknesses, Opportunities and Threats</a:t>
            </a:r>
          </a:p>
          <a:p>
            <a:r>
              <a:rPr lang="en-GB" dirty="0" smtClean="0"/>
              <a:t>The SWOT analysis contains an explanation of the key factors affecting an organisation at a certain period in time</a:t>
            </a:r>
            <a:endParaRPr lang="en-GB"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26" name="Picture 2"/>
          <p:cNvPicPr>
            <a:picLocks noGrp="1" noChangeAspect="1" noChangeArrowheads="1"/>
          </p:cNvPicPr>
          <p:nvPr>
            <p:ph idx="1"/>
          </p:nvPr>
        </p:nvPicPr>
        <p:blipFill>
          <a:blip r:embed="rId2" cstate="print"/>
          <a:srcRect/>
          <a:stretch>
            <a:fillRect/>
          </a:stretch>
        </p:blipFill>
        <p:spPr bwMode="auto">
          <a:xfrm>
            <a:off x="683568" y="1556792"/>
            <a:ext cx="7848872" cy="4896544"/>
          </a:xfrm>
          <a:prstGeom prst="rect">
            <a:avLst/>
          </a:prstGeom>
          <a:noFill/>
          <a:ln w="9525">
            <a:noFill/>
            <a:miter lim="800000"/>
            <a:headEnd/>
            <a:tailEnd/>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SWOT Analysis</a:t>
            </a:r>
            <a:endParaRPr lang="en-GB" dirty="0"/>
          </a:p>
        </p:txBody>
      </p:sp>
      <p:sp>
        <p:nvSpPr>
          <p:cNvPr id="3" name="Content Placeholder 2"/>
          <p:cNvSpPr>
            <a:spLocks noGrp="1"/>
          </p:cNvSpPr>
          <p:nvPr>
            <p:ph idx="1"/>
          </p:nvPr>
        </p:nvSpPr>
        <p:spPr/>
        <p:txBody>
          <a:bodyPr/>
          <a:lstStyle/>
          <a:p>
            <a:pPr>
              <a:buNone/>
            </a:pPr>
            <a:r>
              <a:rPr lang="en-GB" dirty="0" smtClean="0"/>
              <a:t>Key questions to ask are:</a:t>
            </a:r>
          </a:p>
          <a:p>
            <a:r>
              <a:rPr lang="en-GB" dirty="0" smtClean="0"/>
              <a:t>How can we exploit this strength?</a:t>
            </a:r>
          </a:p>
          <a:p>
            <a:r>
              <a:rPr lang="en-GB" dirty="0" smtClean="0"/>
              <a:t>How can we eliminate this weaknesses?</a:t>
            </a:r>
          </a:p>
          <a:p>
            <a:r>
              <a:rPr lang="en-GB" dirty="0" smtClean="0"/>
              <a:t>How can we exploit this opportunity</a:t>
            </a:r>
          </a:p>
          <a:p>
            <a:r>
              <a:rPr lang="en-GB" dirty="0" smtClean="0"/>
              <a:t>How can we minimise or avoid the effects of this threat</a:t>
            </a:r>
            <a:endParaRPr lang="en-GB"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SWOT Analysis</a:t>
            </a:r>
            <a:endParaRPr lang="en-GB" dirty="0"/>
          </a:p>
        </p:txBody>
      </p:sp>
      <p:sp>
        <p:nvSpPr>
          <p:cNvPr id="3" name="Content Placeholder 2"/>
          <p:cNvSpPr>
            <a:spLocks noGrp="1"/>
          </p:cNvSpPr>
          <p:nvPr>
            <p:ph idx="1"/>
          </p:nvPr>
        </p:nvSpPr>
        <p:spPr/>
        <p:txBody>
          <a:bodyPr/>
          <a:lstStyle/>
          <a:p>
            <a:r>
              <a:rPr lang="en-GB" dirty="0" smtClean="0"/>
              <a:t>The aim of SWOT analysis is to convert weaknesses into strengths and threats into opportunities</a:t>
            </a:r>
          </a:p>
          <a:p>
            <a:r>
              <a:rPr lang="en-GB" dirty="0" smtClean="0"/>
              <a:t>When performing a SWOT analysis organisations should be aware of the differences between controllable and uncontrollable factors</a:t>
            </a:r>
            <a:endParaRPr lang="en-GB"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SWOT Analysis</a:t>
            </a:r>
            <a:endParaRPr lang="en-GB" dirty="0"/>
          </a:p>
        </p:txBody>
      </p:sp>
      <p:sp>
        <p:nvSpPr>
          <p:cNvPr id="3" name="Content Placeholder 2"/>
          <p:cNvSpPr>
            <a:spLocks noGrp="1"/>
          </p:cNvSpPr>
          <p:nvPr>
            <p:ph idx="1"/>
          </p:nvPr>
        </p:nvSpPr>
        <p:spPr/>
        <p:txBody>
          <a:bodyPr/>
          <a:lstStyle/>
          <a:p>
            <a:r>
              <a:rPr lang="en-GB" b="1" u="sng" dirty="0" smtClean="0"/>
              <a:t>Controllable factors</a:t>
            </a:r>
            <a:r>
              <a:rPr lang="en-GB" dirty="0" smtClean="0"/>
              <a:t>: - are those factors relating to technology skills, resources and investment</a:t>
            </a:r>
            <a:endParaRPr lang="en-GB" b="1" u="sng" dirty="0" smtClean="0"/>
          </a:p>
          <a:p>
            <a:r>
              <a:rPr lang="en-GB" b="1" u="sng" dirty="0" smtClean="0"/>
              <a:t>Uncontrollable factors</a:t>
            </a:r>
            <a:r>
              <a:rPr lang="en-GB" dirty="0" smtClean="0"/>
              <a:t>: - are competitor activity, interest rates, legislation and global markets</a:t>
            </a:r>
            <a:endParaRPr lang="en-GB" b="1" u="sng"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SWOT Analysis</a:t>
            </a:r>
            <a:endParaRPr lang="en-GB" dirty="0"/>
          </a:p>
        </p:txBody>
      </p:sp>
      <p:sp>
        <p:nvSpPr>
          <p:cNvPr id="3" name="Content Placeholder 2"/>
          <p:cNvSpPr>
            <a:spLocks noGrp="1"/>
          </p:cNvSpPr>
          <p:nvPr>
            <p:ph idx="1"/>
          </p:nvPr>
        </p:nvSpPr>
        <p:spPr/>
        <p:txBody>
          <a:bodyPr/>
          <a:lstStyle/>
          <a:p>
            <a:r>
              <a:rPr lang="en-GB" dirty="0" smtClean="0"/>
              <a:t>The key point with SWOT analysis is to realise that an organisation cannot aim to address all of the issues raised within the SWOT analysis</a:t>
            </a:r>
          </a:p>
          <a:p>
            <a:r>
              <a:rPr lang="en-GB" dirty="0" smtClean="0"/>
              <a:t>Instead it must prioritise its actions appropriately</a:t>
            </a:r>
            <a:endParaRPr lang="en-GB"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64704"/>
          </a:xfrm>
        </p:spPr>
        <p:txBody>
          <a:bodyPr/>
          <a:lstStyle/>
          <a:p>
            <a:r>
              <a:rPr lang="en-GB" dirty="0" err="1" smtClean="0"/>
              <a:t>Ansoff</a:t>
            </a:r>
            <a:r>
              <a:rPr lang="en-GB" dirty="0" smtClean="0"/>
              <a:t> Matrix</a:t>
            </a:r>
            <a:endParaRPr lang="en-GB" dirty="0"/>
          </a:p>
        </p:txBody>
      </p:sp>
      <p:sp>
        <p:nvSpPr>
          <p:cNvPr id="3" name="Content Placeholder 2"/>
          <p:cNvSpPr>
            <a:spLocks noGrp="1"/>
          </p:cNvSpPr>
          <p:nvPr>
            <p:ph idx="1"/>
          </p:nvPr>
        </p:nvSpPr>
        <p:spPr>
          <a:xfrm>
            <a:off x="457200" y="908720"/>
            <a:ext cx="8435280" cy="5217443"/>
          </a:xfrm>
        </p:spPr>
        <p:txBody>
          <a:bodyPr/>
          <a:lstStyle/>
          <a:p>
            <a:pPr>
              <a:buNone/>
            </a:pPr>
            <a:r>
              <a:rPr lang="en-GB" dirty="0" smtClean="0"/>
              <a:t>	</a:t>
            </a:r>
            <a:r>
              <a:rPr lang="en-GB" dirty="0" smtClean="0"/>
              <a:t>	</a:t>
            </a:r>
            <a:r>
              <a:rPr lang="en-GB" dirty="0" smtClean="0"/>
              <a:t>		Present		New</a:t>
            </a:r>
          </a:p>
          <a:p>
            <a:pPr>
              <a:buNone/>
            </a:pPr>
            <a:r>
              <a:rPr lang="en-GB" dirty="0" smtClean="0"/>
              <a:t>		New			    </a:t>
            </a:r>
            <a:r>
              <a:rPr lang="en-GB" b="1" dirty="0" smtClean="0"/>
              <a:t>Product</a:t>
            </a:r>
          </a:p>
          <a:p>
            <a:pPr>
              <a:buNone/>
            </a:pPr>
            <a:endParaRPr lang="en-GB" dirty="0" smtClean="0"/>
          </a:p>
          <a:p>
            <a:pPr>
              <a:buNone/>
            </a:pPr>
            <a:r>
              <a:rPr lang="en-GB" b="1" dirty="0" smtClean="0"/>
              <a:t>Market</a:t>
            </a:r>
            <a:r>
              <a:rPr lang="en-GB" dirty="0" smtClean="0"/>
              <a:t>		</a:t>
            </a:r>
            <a:r>
              <a:rPr lang="en-GB" dirty="0" err="1" smtClean="0"/>
              <a:t>Market</a:t>
            </a:r>
            <a:r>
              <a:rPr lang="en-GB" dirty="0" smtClean="0"/>
              <a:t>		Diversification</a:t>
            </a:r>
          </a:p>
          <a:p>
            <a:pPr>
              <a:buNone/>
            </a:pPr>
            <a:r>
              <a:rPr lang="en-GB" dirty="0" smtClean="0"/>
              <a:t>	</a:t>
            </a:r>
            <a:r>
              <a:rPr lang="en-GB" dirty="0" smtClean="0"/>
              <a:t>			Development</a:t>
            </a:r>
          </a:p>
          <a:p>
            <a:pPr>
              <a:buNone/>
            </a:pPr>
            <a:endParaRPr lang="en-GB" dirty="0" smtClean="0"/>
          </a:p>
          <a:p>
            <a:pPr>
              <a:buNone/>
            </a:pPr>
            <a:r>
              <a:rPr lang="en-GB" dirty="0" smtClean="0"/>
              <a:t>		Present	Market		Product</a:t>
            </a:r>
          </a:p>
          <a:p>
            <a:pPr>
              <a:buNone/>
            </a:pPr>
            <a:r>
              <a:rPr lang="en-GB" dirty="0" smtClean="0"/>
              <a:t>	</a:t>
            </a:r>
            <a:r>
              <a:rPr lang="en-GB" dirty="0" smtClean="0"/>
              <a:t>			Penetration	Development</a:t>
            </a:r>
            <a:endParaRPr lang="en-GB" dirty="0" smtClean="0"/>
          </a:p>
          <a:p>
            <a:pPr>
              <a:buNone/>
            </a:pPr>
            <a:endParaRPr lang="en-GB" dirty="0" smtClean="0"/>
          </a:p>
          <a:p>
            <a:pPr>
              <a:buNone/>
            </a:pPr>
            <a:endParaRPr lang="en-GB" dirty="0" smtClean="0"/>
          </a:p>
          <a:p>
            <a:pPr>
              <a:buNone/>
            </a:pPr>
            <a:endParaRPr lang="en-GB" dirty="0"/>
          </a:p>
        </p:txBody>
      </p:sp>
      <p:cxnSp>
        <p:nvCxnSpPr>
          <p:cNvPr id="5" name="Straight Connector 4"/>
          <p:cNvCxnSpPr/>
          <p:nvPr/>
        </p:nvCxnSpPr>
        <p:spPr>
          <a:xfrm>
            <a:off x="2987824" y="2420888"/>
            <a:ext cx="568863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2987824" y="5805264"/>
            <a:ext cx="568863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2987824" y="2420888"/>
            <a:ext cx="0" cy="3384376"/>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8676456" y="2420888"/>
            <a:ext cx="0" cy="3384376"/>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5796136" y="2420888"/>
            <a:ext cx="0" cy="3384376"/>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2987824" y="4077072"/>
            <a:ext cx="5688632"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Ansoff</a:t>
            </a:r>
            <a:r>
              <a:rPr lang="en-GB" dirty="0" smtClean="0"/>
              <a:t> Matrix</a:t>
            </a:r>
            <a:endParaRPr lang="en-GB" dirty="0"/>
          </a:p>
        </p:txBody>
      </p:sp>
      <p:sp>
        <p:nvSpPr>
          <p:cNvPr id="3" name="Content Placeholder 2"/>
          <p:cNvSpPr>
            <a:spLocks noGrp="1"/>
          </p:cNvSpPr>
          <p:nvPr>
            <p:ph idx="1"/>
          </p:nvPr>
        </p:nvSpPr>
        <p:spPr/>
        <p:txBody>
          <a:bodyPr/>
          <a:lstStyle/>
          <a:p>
            <a:r>
              <a:rPr lang="en-GB" dirty="0" smtClean="0"/>
              <a:t>The matrix essentially shows the risk that a particular strategy will expose you to, the idea being that each time you move into a new quadrant (horizontally or vertically) you increase risk</a:t>
            </a:r>
          </a:p>
          <a:p>
            <a:r>
              <a:rPr lang="en-GB" dirty="0" smtClean="0"/>
              <a:t>The low risk option is to stay with your existing product in your existing market</a:t>
            </a:r>
            <a:endParaRPr lang="en-GB"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Ansoff</a:t>
            </a:r>
            <a:r>
              <a:rPr lang="en-GB" dirty="0" smtClean="0"/>
              <a:t> Matrix</a:t>
            </a:r>
            <a:endParaRPr lang="en-GB" dirty="0"/>
          </a:p>
        </p:txBody>
      </p:sp>
      <p:sp>
        <p:nvSpPr>
          <p:cNvPr id="3" name="Content Placeholder 2"/>
          <p:cNvSpPr>
            <a:spLocks noGrp="1"/>
          </p:cNvSpPr>
          <p:nvPr>
            <p:ph idx="1"/>
          </p:nvPr>
        </p:nvSpPr>
        <p:spPr/>
        <p:txBody>
          <a:bodyPr/>
          <a:lstStyle/>
          <a:p>
            <a:r>
              <a:rPr lang="en-GB" dirty="0" smtClean="0"/>
              <a:t>However, you expose yourself to a whole new level of risk by either moving into a new market with an existing product or developing a new product for an existing market</a:t>
            </a:r>
          </a:p>
          <a:p>
            <a:r>
              <a:rPr lang="en-GB" dirty="0" smtClean="0"/>
              <a:t>The new market may turn out to have radically different needs and dynamics than you thought, and the new product may just not be commercially successful</a:t>
            </a:r>
            <a:endParaRPr lang="en-GB"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use the Matrix</a:t>
            </a:r>
            <a:endParaRPr lang="en-GB" dirty="0"/>
          </a:p>
        </p:txBody>
      </p:sp>
      <p:sp>
        <p:nvSpPr>
          <p:cNvPr id="3" name="Content Placeholder 2"/>
          <p:cNvSpPr>
            <a:spLocks noGrp="1"/>
          </p:cNvSpPr>
          <p:nvPr>
            <p:ph idx="1"/>
          </p:nvPr>
        </p:nvSpPr>
        <p:spPr>
          <a:xfrm>
            <a:off x="457200" y="1600200"/>
            <a:ext cx="8229600" cy="5069160"/>
          </a:xfrm>
        </p:spPr>
        <p:txBody>
          <a:bodyPr>
            <a:normAutofit lnSpcReduction="10000"/>
          </a:bodyPr>
          <a:lstStyle/>
          <a:p>
            <a:pPr>
              <a:buNone/>
            </a:pPr>
            <a:r>
              <a:rPr lang="en-GB" b="1" u="sng" dirty="0" smtClean="0"/>
              <a:t>Market Penetration</a:t>
            </a:r>
          </a:p>
          <a:p>
            <a:pPr>
              <a:buNone/>
            </a:pPr>
            <a:r>
              <a:rPr lang="en-GB" dirty="0" smtClean="0"/>
              <a:t>	With this approach you are trying to sell more of the same products to the same markets.  You might consider: -</a:t>
            </a:r>
          </a:p>
          <a:p>
            <a:r>
              <a:rPr lang="en-GB" dirty="0" smtClean="0"/>
              <a:t>Introducing a loyal scheme</a:t>
            </a:r>
          </a:p>
          <a:p>
            <a:r>
              <a:rPr lang="en-GB" dirty="0" smtClean="0"/>
              <a:t>Increase your marketing activities</a:t>
            </a:r>
          </a:p>
          <a:p>
            <a:r>
              <a:rPr lang="en-GB" dirty="0" smtClean="0"/>
              <a:t>Buy a competitor company</a:t>
            </a:r>
          </a:p>
          <a:p>
            <a:r>
              <a:rPr lang="en-GB" dirty="0" smtClean="0"/>
              <a:t>Advertise, to encourage more people within your existing market to choose your product or use more of it</a:t>
            </a:r>
          </a:p>
          <a:p>
            <a:pPr>
              <a:buNone/>
            </a:pPr>
            <a:endParaRPr lang="en-GB"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use the Matrix</a:t>
            </a:r>
            <a:endParaRPr lang="en-GB" dirty="0"/>
          </a:p>
        </p:txBody>
      </p:sp>
      <p:sp>
        <p:nvSpPr>
          <p:cNvPr id="3" name="Content Placeholder 2"/>
          <p:cNvSpPr>
            <a:spLocks noGrp="1"/>
          </p:cNvSpPr>
          <p:nvPr>
            <p:ph idx="1"/>
          </p:nvPr>
        </p:nvSpPr>
        <p:spPr/>
        <p:txBody>
          <a:bodyPr/>
          <a:lstStyle/>
          <a:p>
            <a:pPr>
              <a:buNone/>
            </a:pPr>
            <a:r>
              <a:rPr lang="en-GB" b="1" u="sng" dirty="0" smtClean="0"/>
              <a:t>Market Development</a:t>
            </a:r>
          </a:p>
          <a:p>
            <a:pPr>
              <a:buNone/>
            </a:pPr>
            <a:r>
              <a:rPr lang="en-GB" dirty="0" smtClean="0"/>
              <a:t>	You are trying to sell more of the same products to different customers.  You might consider: -</a:t>
            </a:r>
          </a:p>
          <a:p>
            <a:r>
              <a:rPr lang="en-GB" dirty="0" smtClean="0"/>
              <a:t>Target different groups of people/customers</a:t>
            </a:r>
          </a:p>
          <a:p>
            <a:r>
              <a:rPr lang="en-GB" dirty="0" smtClean="0"/>
              <a:t>Target different geographical markets at home or abroad</a:t>
            </a:r>
          </a:p>
          <a:p>
            <a:r>
              <a:rPr lang="en-GB" dirty="0" smtClean="0"/>
              <a:t>Use different sales methods</a:t>
            </a:r>
            <a:endParaRPr lang="en-GB"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use the Matrix</a:t>
            </a:r>
            <a:endParaRPr lang="en-GB" dirty="0"/>
          </a:p>
        </p:txBody>
      </p:sp>
      <p:sp>
        <p:nvSpPr>
          <p:cNvPr id="3" name="Content Placeholder 2"/>
          <p:cNvSpPr>
            <a:spLocks noGrp="1"/>
          </p:cNvSpPr>
          <p:nvPr>
            <p:ph idx="1"/>
          </p:nvPr>
        </p:nvSpPr>
        <p:spPr/>
        <p:txBody>
          <a:bodyPr/>
          <a:lstStyle/>
          <a:p>
            <a:pPr>
              <a:buNone/>
            </a:pPr>
            <a:r>
              <a:rPr lang="en-GB" b="1" u="sng" dirty="0" smtClean="0"/>
              <a:t>Product Development</a:t>
            </a:r>
          </a:p>
          <a:p>
            <a:pPr>
              <a:buNone/>
            </a:pPr>
            <a:r>
              <a:rPr lang="en-GB" dirty="0" smtClean="0"/>
              <a:t>	You are trying to sell new products to the same customers.  You might consider: -</a:t>
            </a:r>
          </a:p>
          <a:p>
            <a:r>
              <a:rPr lang="en-GB" dirty="0" smtClean="0"/>
              <a:t>Extending your product range</a:t>
            </a:r>
          </a:p>
          <a:p>
            <a:r>
              <a:rPr lang="en-GB" dirty="0" smtClean="0"/>
              <a:t>Develop related products or services</a:t>
            </a:r>
          </a:p>
          <a:p>
            <a:r>
              <a:rPr lang="en-GB" dirty="0" smtClean="0"/>
              <a:t>Improving customer service</a:t>
            </a:r>
            <a:endParaRPr lang="en-GB" dirty="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use the Matrix</a:t>
            </a:r>
            <a:endParaRPr lang="en-GB" dirty="0"/>
          </a:p>
        </p:txBody>
      </p:sp>
      <p:sp>
        <p:nvSpPr>
          <p:cNvPr id="3" name="Content Placeholder 2"/>
          <p:cNvSpPr>
            <a:spLocks noGrp="1"/>
          </p:cNvSpPr>
          <p:nvPr>
            <p:ph idx="1"/>
          </p:nvPr>
        </p:nvSpPr>
        <p:spPr/>
        <p:txBody>
          <a:bodyPr/>
          <a:lstStyle/>
          <a:p>
            <a:pPr>
              <a:buNone/>
            </a:pPr>
            <a:r>
              <a:rPr lang="en-GB" b="1" u="sng" dirty="0" smtClean="0"/>
              <a:t>Diversification</a:t>
            </a:r>
          </a:p>
          <a:p>
            <a:pPr>
              <a:buNone/>
            </a:pPr>
            <a:r>
              <a:rPr lang="en-GB" dirty="0" smtClean="0"/>
              <a:t>	Is a risky strategy because you are trying to sell completely different products or services to different customers.</a:t>
            </a:r>
            <a:endParaRPr lang="en-GB"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Stages of Economic Integration</a:t>
            </a:r>
            <a:endParaRPr lang="en-GB" dirty="0"/>
          </a:p>
        </p:txBody>
      </p:sp>
      <p:sp>
        <p:nvSpPr>
          <p:cNvPr id="3" name="Content Placeholder 2"/>
          <p:cNvSpPr>
            <a:spLocks noGrp="1"/>
          </p:cNvSpPr>
          <p:nvPr>
            <p:ph idx="1"/>
          </p:nvPr>
        </p:nvSpPr>
        <p:spPr/>
        <p:txBody>
          <a:bodyPr/>
          <a:lstStyle/>
          <a:p>
            <a:pPr>
              <a:buNone/>
            </a:pPr>
            <a:r>
              <a:rPr lang="en-GB" dirty="0" smtClean="0"/>
              <a:t>These are: -</a:t>
            </a:r>
          </a:p>
          <a:p>
            <a:pPr marL="514350" indent="-514350">
              <a:buAutoNum type="arabicPeriod"/>
            </a:pPr>
            <a:r>
              <a:rPr lang="en-GB" dirty="0" smtClean="0"/>
              <a:t>Preferential trading area</a:t>
            </a:r>
          </a:p>
          <a:p>
            <a:pPr marL="514350" indent="-514350">
              <a:buAutoNum type="arabicPeriod"/>
            </a:pPr>
            <a:r>
              <a:rPr lang="en-GB" dirty="0" smtClean="0"/>
              <a:t>Free trade area</a:t>
            </a:r>
          </a:p>
          <a:p>
            <a:pPr marL="514350" indent="-514350">
              <a:buAutoNum type="arabicPeriod"/>
            </a:pPr>
            <a:r>
              <a:rPr lang="en-GB" dirty="0" smtClean="0"/>
              <a:t>Customs union</a:t>
            </a:r>
          </a:p>
          <a:p>
            <a:pPr marL="514350" indent="-514350">
              <a:buAutoNum type="arabicPeriod"/>
            </a:pPr>
            <a:r>
              <a:rPr lang="en-GB" dirty="0" smtClean="0"/>
              <a:t>Common market</a:t>
            </a:r>
          </a:p>
          <a:p>
            <a:pPr marL="514350" indent="-514350">
              <a:buAutoNum type="arabicPeriod"/>
            </a:pPr>
            <a:r>
              <a:rPr lang="en-GB" dirty="0" smtClean="0"/>
              <a:t>Economic and monetary union</a:t>
            </a:r>
          </a:p>
          <a:p>
            <a:pPr marL="514350" indent="-514350">
              <a:buAutoNum type="arabicPeriod"/>
            </a:pPr>
            <a:r>
              <a:rPr lang="en-GB" dirty="0" smtClean="0"/>
              <a:t>Political union</a:t>
            </a:r>
            <a:endParaRPr lang="en-GB" dirty="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Preferential trading area</a:t>
            </a:r>
            <a:endParaRPr lang="en-GB" dirty="0"/>
          </a:p>
        </p:txBody>
      </p:sp>
      <p:sp>
        <p:nvSpPr>
          <p:cNvPr id="3" name="Content Placeholder 2"/>
          <p:cNvSpPr>
            <a:spLocks noGrp="1"/>
          </p:cNvSpPr>
          <p:nvPr>
            <p:ph idx="1"/>
          </p:nvPr>
        </p:nvSpPr>
        <p:spPr/>
        <p:txBody>
          <a:bodyPr/>
          <a:lstStyle/>
          <a:p>
            <a:pPr>
              <a:buNone/>
            </a:pPr>
            <a:r>
              <a:rPr lang="en-GB" dirty="0" smtClean="0"/>
              <a:t>	Is a trading bloc which gives preferential access to certain products from the participating countries.  This is done by reducing tariffs, but not by abolishing them completely</a:t>
            </a:r>
            <a:endParaRPr lang="en-GB" dirty="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Free Trade Area</a:t>
            </a:r>
            <a:endParaRPr lang="en-GB" dirty="0"/>
          </a:p>
        </p:txBody>
      </p:sp>
      <p:sp>
        <p:nvSpPr>
          <p:cNvPr id="3" name="Content Placeholder 2"/>
          <p:cNvSpPr>
            <a:spLocks noGrp="1"/>
          </p:cNvSpPr>
          <p:nvPr>
            <p:ph idx="1"/>
          </p:nvPr>
        </p:nvSpPr>
        <p:spPr/>
        <p:txBody>
          <a:bodyPr/>
          <a:lstStyle/>
          <a:p>
            <a:r>
              <a:rPr lang="en-GB" dirty="0" smtClean="0"/>
              <a:t>Sovereign countries belonging to free trade areas trade freely with each other, but have individual trade barriers with countries outside the free trade area</a:t>
            </a:r>
          </a:p>
          <a:p>
            <a:r>
              <a:rPr lang="en-GB" dirty="0" smtClean="0"/>
              <a:t>Examples of Free Trade Areas include North America Free Trade Area (NAFTA) between USA, Canada and Mexico; Asia Pacific Economic Cooperation (APEC)</a:t>
            </a:r>
            <a:endParaRPr lang="en-GB" dirty="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Free Trade Area</a:t>
            </a:r>
            <a:endParaRPr lang="en-GB" dirty="0"/>
          </a:p>
        </p:txBody>
      </p:sp>
      <p:sp>
        <p:nvSpPr>
          <p:cNvPr id="3" name="Content Placeholder 2"/>
          <p:cNvSpPr>
            <a:spLocks noGrp="1"/>
          </p:cNvSpPr>
          <p:nvPr>
            <p:ph idx="1"/>
          </p:nvPr>
        </p:nvSpPr>
        <p:spPr/>
        <p:txBody>
          <a:bodyPr/>
          <a:lstStyle/>
          <a:p>
            <a:endParaRPr lang="en-GB" dirty="0" smtClean="0"/>
          </a:p>
          <a:p>
            <a:endParaRPr lang="en-GB" dirty="0" smtClean="0"/>
          </a:p>
          <a:p>
            <a:pPr>
              <a:buNone/>
            </a:pPr>
            <a:r>
              <a:rPr lang="en-GB" dirty="0"/>
              <a:t>	</a:t>
            </a:r>
            <a:r>
              <a:rPr lang="en-GB" dirty="0" smtClean="0"/>
              <a:t>		    Free		      Trade embargo</a:t>
            </a:r>
          </a:p>
          <a:p>
            <a:pPr>
              <a:buNone/>
            </a:pPr>
            <a:r>
              <a:rPr lang="en-GB" dirty="0" smtClean="0"/>
              <a:t>			    TRADE</a:t>
            </a:r>
          </a:p>
          <a:p>
            <a:pPr>
              <a:buNone/>
            </a:pPr>
            <a:endParaRPr lang="en-GB" dirty="0" smtClean="0"/>
          </a:p>
          <a:p>
            <a:pPr>
              <a:buNone/>
            </a:pPr>
            <a:endParaRPr lang="en-GB" dirty="0" smtClean="0"/>
          </a:p>
          <a:p>
            <a:pPr>
              <a:buNone/>
            </a:pPr>
            <a:r>
              <a:rPr lang="en-GB" dirty="0" smtClean="0"/>
              <a:t>					10% Tariff</a:t>
            </a:r>
          </a:p>
        </p:txBody>
      </p:sp>
      <p:sp>
        <p:nvSpPr>
          <p:cNvPr id="4" name="Oval 3"/>
          <p:cNvSpPr/>
          <p:nvPr/>
        </p:nvSpPr>
        <p:spPr>
          <a:xfrm>
            <a:off x="1619672" y="2348880"/>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A</a:t>
            </a:r>
            <a:endParaRPr lang="en-GB" sz="2400" dirty="0"/>
          </a:p>
        </p:txBody>
      </p:sp>
      <p:sp>
        <p:nvSpPr>
          <p:cNvPr id="5" name="Oval 4"/>
          <p:cNvSpPr/>
          <p:nvPr/>
        </p:nvSpPr>
        <p:spPr>
          <a:xfrm>
            <a:off x="4161656" y="2276872"/>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B</a:t>
            </a:r>
            <a:endParaRPr lang="en-GB" sz="2400" dirty="0"/>
          </a:p>
        </p:txBody>
      </p:sp>
      <p:sp>
        <p:nvSpPr>
          <p:cNvPr id="6" name="Oval 5"/>
          <p:cNvSpPr/>
          <p:nvPr/>
        </p:nvSpPr>
        <p:spPr>
          <a:xfrm>
            <a:off x="2843808" y="4221088"/>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C</a:t>
            </a:r>
            <a:endParaRPr lang="en-GB" sz="2400" dirty="0"/>
          </a:p>
        </p:txBody>
      </p:sp>
      <p:sp>
        <p:nvSpPr>
          <p:cNvPr id="8" name="Oval 7"/>
          <p:cNvSpPr/>
          <p:nvPr/>
        </p:nvSpPr>
        <p:spPr>
          <a:xfrm>
            <a:off x="6897960" y="4242792"/>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D</a:t>
            </a:r>
            <a:endParaRPr lang="en-GB" sz="2400" dirty="0"/>
          </a:p>
        </p:txBody>
      </p:sp>
      <p:cxnSp>
        <p:nvCxnSpPr>
          <p:cNvPr id="10" name="Straight Arrow Connector 9"/>
          <p:cNvCxnSpPr/>
          <p:nvPr/>
        </p:nvCxnSpPr>
        <p:spPr>
          <a:xfrm>
            <a:off x="2843808" y="2708920"/>
            <a:ext cx="1152128" cy="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2339752" y="3356992"/>
            <a:ext cx="576064" cy="7920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H="1">
            <a:off x="3779912" y="3284984"/>
            <a:ext cx="648072" cy="864096"/>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H="1">
            <a:off x="4139952" y="4725144"/>
            <a:ext cx="252028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H="1" flipV="1">
            <a:off x="5364088" y="3140968"/>
            <a:ext cx="1512168" cy="10801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Customs Union</a:t>
            </a:r>
            <a:endParaRPr lang="en-GB" dirty="0"/>
          </a:p>
        </p:txBody>
      </p:sp>
      <p:sp>
        <p:nvSpPr>
          <p:cNvPr id="3" name="Content Placeholder 2"/>
          <p:cNvSpPr>
            <a:spLocks noGrp="1"/>
          </p:cNvSpPr>
          <p:nvPr>
            <p:ph idx="1"/>
          </p:nvPr>
        </p:nvSpPr>
        <p:spPr>
          <a:xfrm>
            <a:off x="457200" y="1600200"/>
            <a:ext cx="8229600" cy="5069160"/>
          </a:xfrm>
        </p:spPr>
        <p:txBody>
          <a:bodyPr>
            <a:normAutofit/>
          </a:bodyPr>
          <a:lstStyle/>
          <a:p>
            <a:r>
              <a:rPr lang="en-GB" dirty="0" smtClean="0"/>
              <a:t>In a customs union, member countries are no longer fully sovereign over trade policy.  There will be some degree of standardisation of trade policies</a:t>
            </a:r>
          </a:p>
          <a:p>
            <a:r>
              <a:rPr lang="en-GB" dirty="0" smtClean="0"/>
              <a:t>They will have a common external tariff (CET), which is applied to all countries outside the customs union.  The countries will be represented at trade negotiations with organisations such as the World trade Organisation by EU representatives</a:t>
            </a:r>
            <a:endParaRPr lang="en-GB" dirty="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Common Market</a:t>
            </a:r>
            <a:endParaRPr lang="en-GB"/>
          </a:p>
        </p:txBody>
      </p:sp>
      <p:sp>
        <p:nvSpPr>
          <p:cNvPr id="3" name="Content Placeholder 2"/>
          <p:cNvSpPr>
            <a:spLocks noGrp="1"/>
          </p:cNvSpPr>
          <p:nvPr>
            <p:ph idx="1"/>
          </p:nvPr>
        </p:nvSpPr>
        <p:spPr/>
        <p:txBody>
          <a:bodyPr/>
          <a:lstStyle/>
          <a:p>
            <a:r>
              <a:rPr lang="en-GB" dirty="0" smtClean="0"/>
              <a:t>This trading bloc is a customs union, which has in addition to economic integration the free movement of factors of production such as labour and capital between the member countries without restriction</a:t>
            </a:r>
          </a:p>
          <a:p>
            <a:r>
              <a:rPr lang="en-GB" dirty="0" err="1" smtClean="0"/>
              <a:t>Mercosur</a:t>
            </a:r>
            <a:r>
              <a:rPr lang="en-GB" dirty="0" smtClean="0"/>
              <a:t> is an example of a common market comprising of South American nations and the European Union</a:t>
            </a:r>
            <a:endParaRPr lang="en-GB"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Economic and Monetary</a:t>
            </a:r>
            <a:endParaRPr lang="en-GB" dirty="0"/>
          </a:p>
        </p:txBody>
      </p:sp>
      <p:sp>
        <p:nvSpPr>
          <p:cNvPr id="3" name="Content Placeholder 2"/>
          <p:cNvSpPr>
            <a:spLocks noGrp="1"/>
          </p:cNvSpPr>
          <p:nvPr>
            <p:ph idx="1"/>
          </p:nvPr>
        </p:nvSpPr>
        <p:spPr/>
        <p:txBody>
          <a:bodyPr/>
          <a:lstStyle/>
          <a:p>
            <a:r>
              <a:rPr lang="en-GB" dirty="0" smtClean="0"/>
              <a:t>Is a common market where the level of integration is more developed.  The member states may adopt common economic policies, such as monetary policy</a:t>
            </a:r>
            <a:endParaRPr lang="en-GB" dirty="0"/>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International Agreements</a:t>
            </a:r>
            <a:endParaRPr lang="en-GB" dirty="0"/>
          </a:p>
        </p:txBody>
      </p:sp>
      <p:sp>
        <p:nvSpPr>
          <p:cNvPr id="3" name="Content Placeholder 2"/>
          <p:cNvSpPr>
            <a:spLocks noGrp="1"/>
          </p:cNvSpPr>
          <p:nvPr>
            <p:ph idx="1"/>
          </p:nvPr>
        </p:nvSpPr>
        <p:spPr>
          <a:xfrm>
            <a:off x="457200" y="1600200"/>
            <a:ext cx="8363272" cy="4525963"/>
          </a:xfrm>
        </p:spPr>
        <p:txBody>
          <a:bodyPr/>
          <a:lstStyle/>
          <a:p>
            <a:pPr>
              <a:buNone/>
            </a:pPr>
            <a:r>
              <a:rPr lang="en-GB" dirty="0" smtClean="0"/>
              <a:t>	Examples of types of International agreements and conventions include: -</a:t>
            </a:r>
          </a:p>
          <a:p>
            <a:r>
              <a:rPr lang="en-GB" dirty="0" smtClean="0"/>
              <a:t>WTO (World Trade </a:t>
            </a:r>
            <a:r>
              <a:rPr lang="en-GB" dirty="0" err="1" smtClean="0"/>
              <a:t>Organistion</a:t>
            </a:r>
            <a:r>
              <a:rPr lang="en-GB" dirty="0" smtClean="0"/>
              <a:t>)</a:t>
            </a:r>
          </a:p>
          <a:p>
            <a:r>
              <a:rPr lang="en-GB" dirty="0" smtClean="0"/>
              <a:t>GATT (General Agreement on Tariffs and Trade)</a:t>
            </a:r>
          </a:p>
          <a:p>
            <a:r>
              <a:rPr lang="en-GB" dirty="0" smtClean="0"/>
              <a:t>Free Trade Areas</a:t>
            </a:r>
            <a:endParaRPr lang="en-GB"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World Trade Organisation</a:t>
            </a:r>
            <a:endParaRPr lang="en-GB" dirty="0"/>
          </a:p>
        </p:txBody>
      </p:sp>
      <p:sp>
        <p:nvSpPr>
          <p:cNvPr id="3" name="Content Placeholder 2"/>
          <p:cNvSpPr>
            <a:spLocks noGrp="1"/>
          </p:cNvSpPr>
          <p:nvPr>
            <p:ph idx="1"/>
          </p:nvPr>
        </p:nvSpPr>
        <p:spPr/>
        <p:txBody>
          <a:bodyPr/>
          <a:lstStyle/>
          <a:p>
            <a:pPr>
              <a:buNone/>
            </a:pPr>
            <a:r>
              <a:rPr lang="en-GB" dirty="0" smtClean="0"/>
              <a:t>	Is a forum for governments to settle trade disputes, negotiate trade agreements based on a set of rules</a:t>
            </a:r>
            <a:endParaRPr lang="en-GB" dirty="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GB"/>
              <a:t>Deming (1)</a:t>
            </a:r>
          </a:p>
        </p:txBody>
      </p:sp>
      <p:sp>
        <p:nvSpPr>
          <p:cNvPr id="19459" name="Rectangle 3"/>
          <p:cNvSpPr>
            <a:spLocks noGrp="1" noChangeArrowheads="1"/>
          </p:cNvSpPr>
          <p:nvPr>
            <p:ph type="body" idx="1"/>
          </p:nvPr>
        </p:nvSpPr>
        <p:spPr/>
        <p:txBody>
          <a:bodyPr/>
          <a:lstStyle/>
          <a:p>
            <a:pPr>
              <a:buFontTx/>
              <a:buNone/>
            </a:pPr>
            <a:r>
              <a:rPr lang="en-GB"/>
              <a:t>	Defines quality in terms of:</a:t>
            </a:r>
          </a:p>
          <a:p>
            <a:pPr>
              <a:buFontTx/>
              <a:buNone/>
            </a:pPr>
            <a:endParaRPr lang="en-GB"/>
          </a:p>
          <a:p>
            <a:r>
              <a:rPr lang="en-GB"/>
              <a:t>Quality of design</a:t>
            </a:r>
          </a:p>
          <a:p>
            <a:r>
              <a:rPr lang="en-GB"/>
              <a:t>Quality of conformance</a:t>
            </a:r>
          </a:p>
          <a:p>
            <a:r>
              <a:rPr lang="en-GB"/>
              <a:t>Quality of sales and service</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GB"/>
              <a:t>Deming (2)</a:t>
            </a:r>
          </a:p>
        </p:txBody>
      </p:sp>
      <p:sp>
        <p:nvSpPr>
          <p:cNvPr id="21507" name="Rectangle 3"/>
          <p:cNvSpPr>
            <a:spLocks noGrp="1" noChangeArrowheads="1"/>
          </p:cNvSpPr>
          <p:nvPr>
            <p:ph type="body" idx="1"/>
          </p:nvPr>
        </p:nvSpPr>
        <p:spPr>
          <a:xfrm>
            <a:off x="685800" y="1557338"/>
            <a:ext cx="7772400" cy="4538662"/>
          </a:xfrm>
        </p:spPr>
        <p:txBody>
          <a:bodyPr/>
          <a:lstStyle/>
          <a:p>
            <a:pPr>
              <a:buFontTx/>
              <a:buNone/>
            </a:pPr>
            <a:r>
              <a:rPr lang="en-GB"/>
              <a:t>	Argues that:</a:t>
            </a:r>
          </a:p>
          <a:p>
            <a:pPr>
              <a:buFontTx/>
              <a:buNone/>
            </a:pPr>
            <a:endParaRPr lang="en-GB"/>
          </a:p>
          <a:p>
            <a:pPr>
              <a:buFontTx/>
              <a:buNone/>
            </a:pPr>
            <a:r>
              <a:rPr lang="en-GB"/>
              <a:t>	A reduction in statistical variation improves production and market performance.  This results in improved quality, better job security and the long-term security of the business as well as an increase in market share</a:t>
            </a: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85800" y="301625"/>
            <a:ext cx="7772400" cy="995363"/>
          </a:xfrm>
        </p:spPr>
        <p:txBody>
          <a:bodyPr/>
          <a:lstStyle/>
          <a:p>
            <a:r>
              <a:rPr lang="en-GB"/>
              <a:t>Deming (3)</a:t>
            </a:r>
          </a:p>
        </p:txBody>
      </p:sp>
      <p:sp>
        <p:nvSpPr>
          <p:cNvPr id="22531" name="Rectangle 3"/>
          <p:cNvSpPr>
            <a:spLocks noGrp="1" noChangeArrowheads="1"/>
          </p:cNvSpPr>
          <p:nvPr>
            <p:ph type="body" idx="1"/>
          </p:nvPr>
        </p:nvSpPr>
        <p:spPr>
          <a:xfrm>
            <a:off x="457200" y="1196975"/>
            <a:ext cx="8507413" cy="5327650"/>
          </a:xfrm>
        </p:spPr>
        <p:txBody>
          <a:bodyPr/>
          <a:lstStyle/>
          <a:p>
            <a:r>
              <a:rPr lang="en-GB"/>
              <a:t>Quality costs should not be reduced</a:t>
            </a:r>
          </a:p>
          <a:p>
            <a:r>
              <a:rPr lang="en-GB"/>
              <a:t>No way to calculate the cost of delivering defective products to customers, which he believes is the major quality cost</a:t>
            </a:r>
          </a:p>
          <a:p>
            <a:r>
              <a:rPr lang="en-GB"/>
              <a:t>Quality measured by direct statistical measures of production performance against specification and that management should concentrate and learn to understand the differences between special causes and common causes</a:t>
            </a: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685800" y="301625"/>
            <a:ext cx="7772400" cy="995363"/>
          </a:xfrm>
        </p:spPr>
        <p:txBody>
          <a:bodyPr/>
          <a:lstStyle/>
          <a:p>
            <a:r>
              <a:rPr lang="en-GB"/>
              <a:t>Deming (4)</a:t>
            </a:r>
          </a:p>
        </p:txBody>
      </p:sp>
      <p:sp>
        <p:nvSpPr>
          <p:cNvPr id="23555" name="Rectangle 3"/>
          <p:cNvSpPr>
            <a:spLocks noGrp="1" noChangeArrowheads="1"/>
          </p:cNvSpPr>
          <p:nvPr>
            <p:ph type="body" idx="1"/>
          </p:nvPr>
        </p:nvSpPr>
        <p:spPr>
          <a:xfrm>
            <a:off x="179388" y="1484313"/>
            <a:ext cx="8785225" cy="5113337"/>
          </a:xfrm>
        </p:spPr>
        <p:txBody>
          <a:bodyPr/>
          <a:lstStyle/>
          <a:p>
            <a:pPr>
              <a:buFontTx/>
              <a:buNone/>
            </a:pPr>
            <a:r>
              <a:rPr lang="en-GB"/>
              <a:t>	</a:t>
            </a:r>
            <a:r>
              <a:rPr lang="en-GB" sz="2800" b="1" u="sng"/>
              <a:t>Special causes</a:t>
            </a:r>
            <a:r>
              <a:rPr lang="en-GB" sz="2800"/>
              <a:t> of variation influence some or all the measurements in different ways</a:t>
            </a:r>
          </a:p>
          <a:p>
            <a:r>
              <a:rPr lang="en-GB" sz="2800"/>
              <a:t>Change in raw material or a machine setting being changed</a:t>
            </a:r>
          </a:p>
          <a:p>
            <a:pPr>
              <a:buFontTx/>
              <a:buNone/>
            </a:pPr>
            <a:r>
              <a:rPr lang="en-GB" sz="2800"/>
              <a:t>	</a:t>
            </a:r>
            <a:r>
              <a:rPr lang="en-GB" sz="2800" b="1" u="sng"/>
              <a:t>Common causes</a:t>
            </a:r>
            <a:r>
              <a:rPr lang="en-GB" sz="2800"/>
              <a:t> of variation influence all measurements in the same way and they are often difficult to identify.  Examples of common causes are; badly maintained machines, poor supervision and instructions</a:t>
            </a: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GB"/>
              <a:t>Deming (5)</a:t>
            </a:r>
          </a:p>
        </p:txBody>
      </p:sp>
      <p:sp>
        <p:nvSpPr>
          <p:cNvPr id="24579" name="Rectangle 3"/>
          <p:cNvSpPr>
            <a:spLocks noGrp="1" noChangeArrowheads="1"/>
          </p:cNvSpPr>
          <p:nvPr>
            <p:ph type="body" idx="1"/>
          </p:nvPr>
        </p:nvSpPr>
        <p:spPr/>
        <p:txBody>
          <a:bodyPr/>
          <a:lstStyle/>
          <a:p>
            <a:pPr>
              <a:buFontTx/>
              <a:buNone/>
            </a:pPr>
            <a:r>
              <a:rPr lang="en-GB"/>
              <a:t>	Believes the goal of quality improvement is to reduce variation.  His methods are very much statistical and all employees should be trained to use statistical process control techniques</a:t>
            </a: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685800" y="301625"/>
            <a:ext cx="7772400" cy="995363"/>
          </a:xfrm>
        </p:spPr>
        <p:txBody>
          <a:bodyPr/>
          <a:lstStyle/>
          <a:p>
            <a:r>
              <a:rPr lang="en-GB"/>
              <a:t>Deming (6)</a:t>
            </a:r>
          </a:p>
        </p:txBody>
      </p:sp>
      <p:sp>
        <p:nvSpPr>
          <p:cNvPr id="25603" name="Rectangle 3"/>
          <p:cNvSpPr>
            <a:spLocks noGrp="1" noChangeArrowheads="1"/>
          </p:cNvSpPr>
          <p:nvPr>
            <p:ph type="body" idx="1"/>
          </p:nvPr>
        </p:nvSpPr>
        <p:spPr/>
        <p:txBody>
          <a:bodyPr/>
          <a:lstStyle/>
          <a:p>
            <a:pPr marL="609600" indent="-609600">
              <a:lnSpc>
                <a:spcPct val="80000"/>
              </a:lnSpc>
              <a:buFontTx/>
              <a:buNone/>
            </a:pPr>
            <a:r>
              <a:rPr lang="en-GB" sz="800"/>
              <a:t>	</a:t>
            </a:r>
            <a:r>
              <a:rPr lang="en-GB" sz="1600"/>
              <a:t>Deming’s Fourteen Points</a:t>
            </a:r>
          </a:p>
          <a:p>
            <a:pPr marL="609600" indent="-609600">
              <a:lnSpc>
                <a:spcPct val="80000"/>
              </a:lnSpc>
              <a:buFontTx/>
              <a:buNone/>
            </a:pPr>
            <a:endParaRPr lang="en-GB" sz="1600"/>
          </a:p>
          <a:p>
            <a:pPr marL="609600" indent="-609600">
              <a:lnSpc>
                <a:spcPct val="80000"/>
              </a:lnSpc>
              <a:buFontTx/>
              <a:buAutoNum type="arabicPeriod"/>
            </a:pPr>
            <a:r>
              <a:rPr lang="en-GB" sz="1800"/>
              <a:t>Create a constancy of purpose</a:t>
            </a:r>
          </a:p>
          <a:p>
            <a:pPr marL="609600" indent="-609600">
              <a:lnSpc>
                <a:spcPct val="80000"/>
              </a:lnSpc>
              <a:buFontTx/>
              <a:buAutoNum type="arabicPeriod"/>
            </a:pPr>
            <a:r>
              <a:rPr lang="en-GB" sz="1800"/>
              <a:t>Adopt new philosophy</a:t>
            </a:r>
          </a:p>
          <a:p>
            <a:pPr marL="609600" indent="-609600">
              <a:lnSpc>
                <a:spcPct val="80000"/>
              </a:lnSpc>
              <a:buFontTx/>
              <a:buAutoNum type="arabicPeriod"/>
            </a:pPr>
            <a:r>
              <a:rPr lang="en-GB" sz="1800"/>
              <a:t>Cease dependence on mass inspection</a:t>
            </a:r>
          </a:p>
          <a:p>
            <a:pPr marL="609600" indent="-609600">
              <a:lnSpc>
                <a:spcPct val="80000"/>
              </a:lnSpc>
              <a:buFontTx/>
              <a:buAutoNum type="arabicPeriod"/>
            </a:pPr>
            <a:r>
              <a:rPr lang="en-GB" sz="1800"/>
              <a:t>Don’t award business on price</a:t>
            </a:r>
          </a:p>
          <a:p>
            <a:pPr marL="609600" indent="-609600">
              <a:lnSpc>
                <a:spcPct val="80000"/>
              </a:lnSpc>
              <a:buFontTx/>
              <a:buAutoNum type="arabicPeriod"/>
            </a:pPr>
            <a:r>
              <a:rPr lang="en-GB" sz="1800"/>
              <a:t>Find problems</a:t>
            </a:r>
          </a:p>
          <a:p>
            <a:pPr marL="609600" indent="-609600">
              <a:lnSpc>
                <a:spcPct val="80000"/>
              </a:lnSpc>
              <a:buFontTx/>
              <a:buAutoNum type="arabicPeriod"/>
            </a:pPr>
            <a:r>
              <a:rPr lang="en-GB" sz="1800"/>
              <a:t>Training</a:t>
            </a:r>
          </a:p>
          <a:p>
            <a:pPr marL="609600" indent="-609600">
              <a:lnSpc>
                <a:spcPct val="80000"/>
              </a:lnSpc>
              <a:buFontTx/>
              <a:buAutoNum type="arabicPeriod"/>
            </a:pPr>
            <a:r>
              <a:rPr lang="en-GB" sz="1800"/>
              <a:t>Supervision </a:t>
            </a:r>
          </a:p>
          <a:p>
            <a:pPr marL="609600" indent="-609600">
              <a:lnSpc>
                <a:spcPct val="80000"/>
              </a:lnSpc>
              <a:buFontTx/>
              <a:buAutoNum type="arabicPeriod"/>
            </a:pPr>
            <a:r>
              <a:rPr lang="en-GB" sz="1800"/>
              <a:t>Drive out fear</a:t>
            </a:r>
          </a:p>
          <a:p>
            <a:pPr marL="609600" indent="-609600">
              <a:lnSpc>
                <a:spcPct val="80000"/>
              </a:lnSpc>
              <a:buFontTx/>
              <a:buAutoNum type="arabicPeriod"/>
            </a:pPr>
            <a:r>
              <a:rPr lang="en-GB" sz="1800"/>
              <a:t>Break down barrier</a:t>
            </a:r>
          </a:p>
          <a:p>
            <a:pPr marL="609600" indent="-609600">
              <a:lnSpc>
                <a:spcPct val="80000"/>
              </a:lnSpc>
              <a:buFontTx/>
              <a:buAutoNum type="arabicPeriod"/>
            </a:pPr>
            <a:r>
              <a:rPr lang="en-GB" sz="1800"/>
              <a:t>Eliminate numerical goals</a:t>
            </a:r>
          </a:p>
          <a:p>
            <a:pPr marL="609600" indent="-609600">
              <a:lnSpc>
                <a:spcPct val="80000"/>
              </a:lnSpc>
              <a:buFontTx/>
              <a:buAutoNum type="arabicPeriod"/>
            </a:pPr>
            <a:r>
              <a:rPr lang="en-GB" sz="1800"/>
              <a:t>Eliminate numerical work standards</a:t>
            </a:r>
          </a:p>
          <a:p>
            <a:pPr marL="609600" indent="-609600">
              <a:lnSpc>
                <a:spcPct val="80000"/>
              </a:lnSpc>
              <a:buFontTx/>
              <a:buAutoNum type="arabicPeriod"/>
            </a:pPr>
            <a:r>
              <a:rPr lang="en-GB" sz="1800"/>
              <a:t>Pride of workmanship</a:t>
            </a:r>
          </a:p>
          <a:p>
            <a:pPr marL="609600" indent="-609600">
              <a:lnSpc>
                <a:spcPct val="80000"/>
              </a:lnSpc>
              <a:buFontTx/>
              <a:buAutoNum type="arabicPeriod"/>
            </a:pPr>
            <a:r>
              <a:rPr lang="en-GB" sz="1800"/>
              <a:t>Education and retraining</a:t>
            </a:r>
          </a:p>
          <a:p>
            <a:pPr marL="609600" indent="-609600">
              <a:lnSpc>
                <a:spcPct val="80000"/>
              </a:lnSpc>
              <a:buFontTx/>
              <a:buAutoNum type="arabicPeriod"/>
            </a:pPr>
            <a:r>
              <a:rPr lang="en-GB" sz="1800"/>
              <a:t>Senior management commitment</a:t>
            </a:r>
          </a:p>
          <a:p>
            <a:pPr marL="609600" indent="-609600">
              <a:lnSpc>
                <a:spcPct val="80000"/>
              </a:lnSpc>
              <a:buFontTx/>
              <a:buAutoNum type="arabicPeriod"/>
            </a:pPr>
            <a:endParaRPr lang="en-GB" sz="1600"/>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685800" y="301625"/>
            <a:ext cx="7772400" cy="895350"/>
          </a:xfrm>
        </p:spPr>
        <p:txBody>
          <a:bodyPr/>
          <a:lstStyle/>
          <a:p>
            <a:r>
              <a:rPr lang="en-GB"/>
              <a:t>Deming (7)</a:t>
            </a:r>
          </a:p>
        </p:txBody>
      </p:sp>
      <p:sp>
        <p:nvSpPr>
          <p:cNvPr id="20483" name="Rectangle 3"/>
          <p:cNvSpPr>
            <a:spLocks noGrp="1" noChangeArrowheads="1"/>
          </p:cNvSpPr>
          <p:nvPr>
            <p:ph type="body" idx="1"/>
          </p:nvPr>
        </p:nvSpPr>
        <p:spPr>
          <a:xfrm>
            <a:off x="457200" y="1125538"/>
            <a:ext cx="8229600" cy="5472112"/>
          </a:xfrm>
        </p:spPr>
        <p:txBody>
          <a:bodyPr/>
          <a:lstStyle/>
          <a:p>
            <a:pPr>
              <a:buFontTx/>
              <a:buNone/>
            </a:pPr>
            <a:r>
              <a:rPr lang="en-GB"/>
              <a:t>	Seven Deadly diseases (some specific to US) those that are not include: -</a:t>
            </a:r>
          </a:p>
          <a:p>
            <a:r>
              <a:rPr lang="en-GB"/>
              <a:t>Lack of consistency of purpose</a:t>
            </a:r>
          </a:p>
          <a:p>
            <a:r>
              <a:rPr lang="en-GB"/>
              <a:t>Emphasis on short-term profits</a:t>
            </a:r>
          </a:p>
          <a:p>
            <a:r>
              <a:rPr lang="en-GB"/>
              <a:t>Evaluation of performance, merit rating or annual review</a:t>
            </a:r>
          </a:p>
          <a:p>
            <a:r>
              <a:rPr lang="en-GB"/>
              <a:t>Mobility of management</a:t>
            </a:r>
          </a:p>
          <a:p>
            <a:r>
              <a:rPr lang="en-GB"/>
              <a:t>Running a company on visible figures alone</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GB"/>
              <a:t>Deming (8)</a:t>
            </a:r>
          </a:p>
        </p:txBody>
      </p:sp>
      <p:sp>
        <p:nvSpPr>
          <p:cNvPr id="26627" name="Rectangle 3"/>
          <p:cNvSpPr>
            <a:spLocks noGrp="1" noChangeArrowheads="1"/>
          </p:cNvSpPr>
          <p:nvPr>
            <p:ph type="body" idx="1"/>
          </p:nvPr>
        </p:nvSpPr>
        <p:spPr/>
        <p:txBody>
          <a:bodyPr/>
          <a:lstStyle/>
          <a:p>
            <a:pPr>
              <a:buFontTx/>
              <a:buNone/>
            </a:pPr>
            <a:r>
              <a:rPr lang="en-GB"/>
              <a:t>	PDCA cycle of continuous improvement</a:t>
            </a:r>
          </a:p>
        </p:txBody>
      </p:sp>
      <p:sp>
        <p:nvSpPr>
          <p:cNvPr id="26628" name="Text Box 4"/>
          <p:cNvSpPr txBox="1">
            <a:spLocks noChangeArrowheads="1"/>
          </p:cNvSpPr>
          <p:nvPr/>
        </p:nvSpPr>
        <p:spPr bwMode="auto">
          <a:xfrm>
            <a:off x="3903663" y="3209925"/>
            <a:ext cx="996950" cy="579438"/>
          </a:xfrm>
          <a:prstGeom prst="rect">
            <a:avLst/>
          </a:prstGeom>
          <a:noFill/>
          <a:ln w="9525">
            <a:noFill/>
            <a:miter lim="800000"/>
            <a:headEnd/>
            <a:tailEnd/>
          </a:ln>
          <a:effectLst/>
        </p:spPr>
        <p:txBody>
          <a:bodyPr wrap="none">
            <a:spAutoFit/>
          </a:bodyPr>
          <a:lstStyle/>
          <a:p>
            <a:r>
              <a:rPr lang="en-GB" sz="3200">
                <a:latin typeface="Arial" charset="0"/>
              </a:rPr>
              <a:t>Plan</a:t>
            </a:r>
          </a:p>
        </p:txBody>
      </p:sp>
      <p:sp>
        <p:nvSpPr>
          <p:cNvPr id="26629" name="Text Box 5"/>
          <p:cNvSpPr txBox="1">
            <a:spLocks noChangeArrowheads="1"/>
          </p:cNvSpPr>
          <p:nvPr/>
        </p:nvSpPr>
        <p:spPr bwMode="auto">
          <a:xfrm>
            <a:off x="1743075" y="3851275"/>
            <a:ext cx="771525" cy="579438"/>
          </a:xfrm>
          <a:prstGeom prst="rect">
            <a:avLst/>
          </a:prstGeom>
          <a:noFill/>
          <a:ln w="9525">
            <a:noFill/>
            <a:miter lim="800000"/>
            <a:headEnd/>
            <a:tailEnd/>
          </a:ln>
          <a:effectLst/>
        </p:spPr>
        <p:txBody>
          <a:bodyPr wrap="none">
            <a:spAutoFit/>
          </a:bodyPr>
          <a:lstStyle/>
          <a:p>
            <a:r>
              <a:rPr lang="en-GB" sz="3200">
                <a:latin typeface="Arial" charset="0"/>
              </a:rPr>
              <a:t>Act</a:t>
            </a:r>
          </a:p>
        </p:txBody>
      </p:sp>
      <p:sp>
        <p:nvSpPr>
          <p:cNvPr id="26630" name="Text Box 6"/>
          <p:cNvSpPr txBox="1">
            <a:spLocks noChangeArrowheads="1"/>
          </p:cNvSpPr>
          <p:nvPr/>
        </p:nvSpPr>
        <p:spPr bwMode="auto">
          <a:xfrm>
            <a:off x="6064250" y="3779838"/>
            <a:ext cx="703263" cy="579437"/>
          </a:xfrm>
          <a:prstGeom prst="rect">
            <a:avLst/>
          </a:prstGeom>
          <a:noFill/>
          <a:ln w="9525">
            <a:noFill/>
            <a:miter lim="800000"/>
            <a:headEnd/>
            <a:tailEnd/>
          </a:ln>
          <a:effectLst/>
        </p:spPr>
        <p:txBody>
          <a:bodyPr wrap="none">
            <a:spAutoFit/>
          </a:bodyPr>
          <a:lstStyle/>
          <a:p>
            <a:r>
              <a:rPr lang="en-GB" sz="3200">
                <a:latin typeface="Arial" charset="0"/>
              </a:rPr>
              <a:t>Do</a:t>
            </a:r>
          </a:p>
        </p:txBody>
      </p:sp>
      <p:sp>
        <p:nvSpPr>
          <p:cNvPr id="26631" name="Text Box 7"/>
          <p:cNvSpPr txBox="1">
            <a:spLocks noChangeArrowheads="1"/>
          </p:cNvSpPr>
          <p:nvPr/>
        </p:nvSpPr>
        <p:spPr bwMode="auto">
          <a:xfrm>
            <a:off x="3759200" y="5435600"/>
            <a:ext cx="1335088" cy="579438"/>
          </a:xfrm>
          <a:prstGeom prst="rect">
            <a:avLst/>
          </a:prstGeom>
          <a:noFill/>
          <a:ln w="9525">
            <a:noFill/>
            <a:miter lim="800000"/>
            <a:headEnd/>
            <a:tailEnd/>
          </a:ln>
          <a:effectLst/>
        </p:spPr>
        <p:txBody>
          <a:bodyPr wrap="none">
            <a:spAutoFit/>
          </a:bodyPr>
          <a:lstStyle/>
          <a:p>
            <a:r>
              <a:rPr lang="en-GB" sz="3200">
                <a:latin typeface="Arial" charset="0"/>
              </a:rPr>
              <a:t>Check</a:t>
            </a:r>
          </a:p>
        </p:txBody>
      </p:sp>
      <p:sp>
        <p:nvSpPr>
          <p:cNvPr id="26632" name="Line 8"/>
          <p:cNvSpPr>
            <a:spLocks noChangeShapeType="1"/>
          </p:cNvSpPr>
          <p:nvPr/>
        </p:nvSpPr>
        <p:spPr bwMode="auto">
          <a:xfrm flipV="1">
            <a:off x="2124075" y="3357563"/>
            <a:ext cx="1584325" cy="358775"/>
          </a:xfrm>
          <a:prstGeom prst="line">
            <a:avLst/>
          </a:prstGeom>
          <a:noFill/>
          <a:ln w="9525">
            <a:solidFill>
              <a:schemeClr val="tx1"/>
            </a:solidFill>
            <a:round/>
            <a:headEnd/>
            <a:tailEnd type="triangle" w="med" len="med"/>
          </a:ln>
          <a:effectLst/>
        </p:spPr>
        <p:txBody>
          <a:bodyPr/>
          <a:lstStyle/>
          <a:p>
            <a:endParaRPr lang="en-GB"/>
          </a:p>
        </p:txBody>
      </p:sp>
      <p:sp>
        <p:nvSpPr>
          <p:cNvPr id="26633" name="Line 9"/>
          <p:cNvSpPr>
            <a:spLocks noChangeShapeType="1"/>
          </p:cNvSpPr>
          <p:nvPr/>
        </p:nvSpPr>
        <p:spPr bwMode="auto">
          <a:xfrm>
            <a:off x="5003800" y="3429000"/>
            <a:ext cx="1296988" cy="287338"/>
          </a:xfrm>
          <a:prstGeom prst="line">
            <a:avLst/>
          </a:prstGeom>
          <a:noFill/>
          <a:ln w="9525">
            <a:solidFill>
              <a:schemeClr val="tx1"/>
            </a:solidFill>
            <a:round/>
            <a:headEnd/>
            <a:tailEnd type="triangle" w="med" len="med"/>
          </a:ln>
          <a:effectLst/>
        </p:spPr>
        <p:txBody>
          <a:bodyPr/>
          <a:lstStyle/>
          <a:p>
            <a:endParaRPr lang="en-GB"/>
          </a:p>
        </p:txBody>
      </p:sp>
      <p:sp>
        <p:nvSpPr>
          <p:cNvPr id="26634" name="Line 10"/>
          <p:cNvSpPr>
            <a:spLocks noChangeShapeType="1"/>
          </p:cNvSpPr>
          <p:nvPr/>
        </p:nvSpPr>
        <p:spPr bwMode="auto">
          <a:xfrm flipH="1">
            <a:off x="5076825" y="4437063"/>
            <a:ext cx="1150938" cy="1079500"/>
          </a:xfrm>
          <a:prstGeom prst="line">
            <a:avLst/>
          </a:prstGeom>
          <a:noFill/>
          <a:ln w="9525">
            <a:solidFill>
              <a:schemeClr val="tx1"/>
            </a:solidFill>
            <a:round/>
            <a:headEnd/>
            <a:tailEnd type="triangle" w="med" len="med"/>
          </a:ln>
          <a:effectLst/>
        </p:spPr>
        <p:txBody>
          <a:bodyPr/>
          <a:lstStyle/>
          <a:p>
            <a:endParaRPr lang="en-GB"/>
          </a:p>
        </p:txBody>
      </p:sp>
      <p:sp>
        <p:nvSpPr>
          <p:cNvPr id="26635" name="Line 11"/>
          <p:cNvSpPr>
            <a:spLocks noChangeShapeType="1"/>
          </p:cNvSpPr>
          <p:nvPr/>
        </p:nvSpPr>
        <p:spPr bwMode="auto">
          <a:xfrm flipH="1" flipV="1">
            <a:off x="2124075" y="4581525"/>
            <a:ext cx="1511300" cy="1152525"/>
          </a:xfrm>
          <a:prstGeom prst="line">
            <a:avLst/>
          </a:prstGeom>
          <a:noFill/>
          <a:ln w="9525">
            <a:solidFill>
              <a:schemeClr val="tx1"/>
            </a:solidFill>
            <a:round/>
            <a:headEnd/>
            <a:tailEnd type="triangle" w="med" len="med"/>
          </a:ln>
          <a:effectLst/>
        </p:spPr>
        <p:txBody>
          <a:bodyPr/>
          <a:lstStyle/>
          <a:p>
            <a:endParaRPr lang="en-GB"/>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GB"/>
              <a:t>Deming (9)</a:t>
            </a:r>
          </a:p>
        </p:txBody>
      </p:sp>
      <p:sp>
        <p:nvSpPr>
          <p:cNvPr id="27651" name="Rectangle 3"/>
          <p:cNvSpPr>
            <a:spLocks noGrp="1" noChangeArrowheads="1"/>
          </p:cNvSpPr>
          <p:nvPr>
            <p:ph type="body" idx="1"/>
          </p:nvPr>
        </p:nvSpPr>
        <p:spPr>
          <a:xfrm>
            <a:off x="457200" y="1600200"/>
            <a:ext cx="8229600" cy="4924425"/>
          </a:xfrm>
        </p:spPr>
        <p:txBody>
          <a:bodyPr/>
          <a:lstStyle/>
          <a:p>
            <a:pPr>
              <a:buFontTx/>
              <a:buNone/>
            </a:pPr>
            <a:r>
              <a:rPr lang="en-GB" sz="2800"/>
              <a:t>Believes:</a:t>
            </a:r>
          </a:p>
          <a:p>
            <a:r>
              <a:rPr lang="en-GB" sz="2800"/>
              <a:t>Quality management and improvement is the responsibility of all employees in a company</a:t>
            </a:r>
          </a:p>
          <a:p>
            <a:r>
              <a:rPr lang="en-GB" sz="2800"/>
              <a:t>Top management must adopt the ‘new religion’ of quality and lead the improvement process at every stage</a:t>
            </a:r>
          </a:p>
          <a:p>
            <a:r>
              <a:rPr lang="en-GB" sz="2800"/>
              <a:t>Shop floor workers should be trained and encouraged to prevent defects, improve quality and rewarded</a:t>
            </a: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GB"/>
              <a:t>Deming (10)</a:t>
            </a:r>
          </a:p>
        </p:txBody>
      </p:sp>
      <p:sp>
        <p:nvSpPr>
          <p:cNvPr id="28675" name="Rectangle 3"/>
          <p:cNvSpPr>
            <a:spLocks noGrp="1" noChangeArrowheads="1"/>
          </p:cNvSpPr>
          <p:nvPr>
            <p:ph type="body" idx="1"/>
          </p:nvPr>
        </p:nvSpPr>
        <p:spPr/>
        <p:txBody>
          <a:bodyPr/>
          <a:lstStyle/>
          <a:p>
            <a:pPr>
              <a:buFontTx/>
              <a:buNone/>
            </a:pPr>
            <a:r>
              <a:rPr lang="en-GB"/>
              <a:t>Believes:</a:t>
            </a:r>
          </a:p>
          <a:p>
            <a:r>
              <a:rPr lang="en-GB"/>
              <a:t>Quality professionals should educate other managers in the use of statistical techniques</a:t>
            </a: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en-GB"/>
              <a:t>Deming (11)</a:t>
            </a:r>
          </a:p>
        </p:txBody>
      </p:sp>
      <p:sp>
        <p:nvSpPr>
          <p:cNvPr id="29699" name="Rectangle 3"/>
          <p:cNvSpPr>
            <a:spLocks noGrp="1" noChangeArrowheads="1"/>
          </p:cNvSpPr>
          <p:nvPr>
            <p:ph type="body" idx="1"/>
          </p:nvPr>
        </p:nvSpPr>
        <p:spPr/>
        <p:txBody>
          <a:bodyPr/>
          <a:lstStyle/>
          <a:p>
            <a:pPr>
              <a:buFontTx/>
              <a:buNone/>
            </a:pPr>
            <a:r>
              <a:rPr lang="en-GB" sz="2800"/>
              <a:t>New Climate consists of three elements</a:t>
            </a:r>
          </a:p>
          <a:p>
            <a:pPr>
              <a:buFontTx/>
              <a:buNone/>
            </a:pPr>
            <a:endParaRPr lang="en-GB" sz="2800"/>
          </a:p>
          <a:p>
            <a:r>
              <a:rPr lang="en-GB" sz="2800"/>
              <a:t>Joy in work</a:t>
            </a:r>
          </a:p>
          <a:p>
            <a:r>
              <a:rPr lang="en-GB" sz="2800"/>
              <a:t>Innovation</a:t>
            </a:r>
          </a:p>
          <a:p>
            <a:r>
              <a:rPr lang="en-GB" sz="2800"/>
              <a:t>Co-operation </a:t>
            </a:r>
          </a:p>
          <a:p>
            <a:pPr>
              <a:buFontTx/>
              <a:buNone/>
            </a:pPr>
            <a:endParaRPr lang="en-GB" sz="2800"/>
          </a:p>
          <a:p>
            <a:pPr>
              <a:buFontTx/>
              <a:buNone/>
            </a:pPr>
            <a:r>
              <a:rPr lang="en-GB" sz="2800"/>
              <a:t>Referred to as ‘win-win’</a:t>
            </a: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GB"/>
              <a:t>Deming (12)</a:t>
            </a:r>
          </a:p>
        </p:txBody>
      </p:sp>
      <p:sp>
        <p:nvSpPr>
          <p:cNvPr id="30723" name="Rectangle 3"/>
          <p:cNvSpPr>
            <a:spLocks noGrp="1" noChangeArrowheads="1"/>
          </p:cNvSpPr>
          <p:nvPr>
            <p:ph type="body" idx="1"/>
          </p:nvPr>
        </p:nvSpPr>
        <p:spPr/>
        <p:txBody>
          <a:bodyPr/>
          <a:lstStyle/>
          <a:p>
            <a:pPr>
              <a:lnSpc>
                <a:spcPct val="90000"/>
              </a:lnSpc>
              <a:buFontTx/>
              <a:buNone/>
            </a:pPr>
            <a:r>
              <a:rPr lang="en-GB"/>
              <a:t>System of Profound Knowledge</a:t>
            </a:r>
          </a:p>
          <a:p>
            <a:pPr>
              <a:lnSpc>
                <a:spcPct val="90000"/>
              </a:lnSpc>
              <a:buFontTx/>
              <a:buNone/>
            </a:pPr>
            <a:r>
              <a:rPr lang="en-GB"/>
              <a:t>Consists of four inter related parts</a:t>
            </a:r>
          </a:p>
          <a:p>
            <a:pPr>
              <a:lnSpc>
                <a:spcPct val="90000"/>
              </a:lnSpc>
            </a:pPr>
            <a:r>
              <a:rPr lang="en-GB"/>
              <a:t>Appreciation for a system</a:t>
            </a:r>
          </a:p>
          <a:p>
            <a:pPr>
              <a:lnSpc>
                <a:spcPct val="90000"/>
              </a:lnSpc>
            </a:pPr>
            <a:r>
              <a:rPr lang="en-GB"/>
              <a:t>Knowledge of statistical techniques</a:t>
            </a:r>
          </a:p>
          <a:p>
            <a:pPr>
              <a:lnSpc>
                <a:spcPct val="90000"/>
              </a:lnSpc>
            </a:pPr>
            <a:r>
              <a:rPr lang="en-GB"/>
              <a:t>Theory of knowledge</a:t>
            </a:r>
          </a:p>
          <a:p>
            <a:pPr>
              <a:lnSpc>
                <a:spcPct val="90000"/>
              </a:lnSpc>
            </a:pPr>
            <a:r>
              <a:rPr lang="en-GB"/>
              <a:t>Knowledge of psychology</a:t>
            </a: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a:xfrm>
            <a:off x="685800" y="381000"/>
            <a:ext cx="7772400" cy="671513"/>
          </a:xfrm>
        </p:spPr>
        <p:txBody>
          <a:bodyPr rtlCol="0">
            <a:normAutofit fontScale="90000"/>
          </a:bodyPr>
          <a:lstStyle/>
          <a:p>
            <a:pPr fontAlgn="auto">
              <a:spcAft>
                <a:spcPts val="0"/>
              </a:spcAft>
              <a:defRPr/>
            </a:pPr>
            <a:r>
              <a:rPr lang="en-GB" sz="4000" smtClean="0"/>
              <a:t>Deming’s 14 points</a:t>
            </a:r>
          </a:p>
        </p:txBody>
      </p:sp>
      <p:sp>
        <p:nvSpPr>
          <p:cNvPr id="17411" name="Rectangle 3"/>
          <p:cNvSpPr>
            <a:spLocks noGrp="1" noChangeArrowheads="1"/>
          </p:cNvSpPr>
          <p:nvPr>
            <p:ph type="body" idx="1"/>
          </p:nvPr>
        </p:nvSpPr>
        <p:spPr>
          <a:xfrm>
            <a:off x="685800" y="1268413"/>
            <a:ext cx="7773988" cy="5184775"/>
          </a:xfrm>
        </p:spPr>
        <p:txBody>
          <a:bodyPr/>
          <a:lstStyle/>
          <a:p>
            <a:pPr marL="609600" indent="-609600">
              <a:lnSpc>
                <a:spcPct val="80000"/>
              </a:lnSpc>
              <a:buFontTx/>
              <a:buAutoNum type="arabicPeriod"/>
            </a:pPr>
            <a:r>
              <a:rPr lang="en-GB" sz="2400" smtClean="0"/>
              <a:t>Create constancy of purpose</a:t>
            </a:r>
          </a:p>
          <a:p>
            <a:pPr marL="609600" indent="-609600">
              <a:lnSpc>
                <a:spcPct val="80000"/>
              </a:lnSpc>
              <a:buFontTx/>
              <a:buAutoNum type="arabicPeriod"/>
            </a:pPr>
            <a:r>
              <a:rPr lang="en-GB" sz="2400" smtClean="0"/>
              <a:t>Adopt new philosophy</a:t>
            </a:r>
          </a:p>
          <a:p>
            <a:pPr marL="609600" indent="-609600">
              <a:lnSpc>
                <a:spcPct val="80000"/>
              </a:lnSpc>
              <a:buFontTx/>
              <a:buAutoNum type="arabicPeriod"/>
            </a:pPr>
            <a:r>
              <a:rPr lang="en-GB" sz="2400" smtClean="0"/>
              <a:t>Cease dependence on mass inspection</a:t>
            </a:r>
          </a:p>
          <a:p>
            <a:pPr marL="609600" indent="-609600">
              <a:lnSpc>
                <a:spcPct val="80000"/>
              </a:lnSpc>
              <a:buFontTx/>
              <a:buAutoNum type="arabicPeriod"/>
            </a:pPr>
            <a:r>
              <a:rPr lang="en-GB" sz="2400" smtClean="0"/>
              <a:t>Don’t award business on price</a:t>
            </a:r>
          </a:p>
          <a:p>
            <a:pPr marL="609600" indent="-609600">
              <a:lnSpc>
                <a:spcPct val="80000"/>
              </a:lnSpc>
              <a:buFontTx/>
              <a:buAutoNum type="arabicPeriod"/>
            </a:pPr>
            <a:r>
              <a:rPr lang="en-GB" sz="2400" smtClean="0"/>
              <a:t>Find problems</a:t>
            </a:r>
          </a:p>
          <a:p>
            <a:pPr marL="609600" indent="-609600">
              <a:lnSpc>
                <a:spcPct val="80000"/>
              </a:lnSpc>
              <a:buFontTx/>
              <a:buAutoNum type="arabicPeriod"/>
            </a:pPr>
            <a:r>
              <a:rPr lang="en-GB" sz="2400" smtClean="0"/>
              <a:t>Training</a:t>
            </a:r>
          </a:p>
          <a:p>
            <a:pPr marL="609600" indent="-609600">
              <a:lnSpc>
                <a:spcPct val="80000"/>
              </a:lnSpc>
              <a:buFontTx/>
              <a:buAutoNum type="arabicPeriod"/>
            </a:pPr>
            <a:r>
              <a:rPr lang="en-GB" sz="2400" smtClean="0"/>
              <a:t>Supervision </a:t>
            </a:r>
          </a:p>
          <a:p>
            <a:pPr marL="609600" indent="-609600">
              <a:lnSpc>
                <a:spcPct val="80000"/>
              </a:lnSpc>
              <a:buFontTx/>
              <a:buAutoNum type="arabicPeriod"/>
            </a:pPr>
            <a:r>
              <a:rPr lang="en-GB" sz="2400" smtClean="0"/>
              <a:t>Drive out fear</a:t>
            </a:r>
          </a:p>
          <a:p>
            <a:pPr marL="609600" indent="-609600">
              <a:lnSpc>
                <a:spcPct val="80000"/>
              </a:lnSpc>
              <a:buFontTx/>
              <a:buAutoNum type="arabicPeriod"/>
            </a:pPr>
            <a:r>
              <a:rPr lang="en-GB" sz="2400" smtClean="0"/>
              <a:t>Break down barrier</a:t>
            </a:r>
          </a:p>
          <a:p>
            <a:pPr marL="609600" indent="-609600">
              <a:lnSpc>
                <a:spcPct val="80000"/>
              </a:lnSpc>
              <a:buFontTx/>
              <a:buAutoNum type="arabicPeriod"/>
            </a:pPr>
            <a:r>
              <a:rPr lang="en-GB" sz="2400" smtClean="0"/>
              <a:t>Eliminate numerical goals</a:t>
            </a:r>
          </a:p>
          <a:p>
            <a:pPr marL="609600" indent="-609600">
              <a:lnSpc>
                <a:spcPct val="80000"/>
              </a:lnSpc>
              <a:buFontTx/>
              <a:buAutoNum type="arabicPeriod"/>
            </a:pPr>
            <a:r>
              <a:rPr lang="en-GB" sz="2400" smtClean="0"/>
              <a:t>Eliminate numerical work standards</a:t>
            </a:r>
          </a:p>
          <a:p>
            <a:pPr marL="609600" indent="-609600">
              <a:lnSpc>
                <a:spcPct val="80000"/>
              </a:lnSpc>
              <a:buFontTx/>
              <a:buAutoNum type="arabicPeriod"/>
            </a:pPr>
            <a:r>
              <a:rPr lang="en-GB" sz="2400" smtClean="0"/>
              <a:t>Pride of workmanship</a:t>
            </a:r>
          </a:p>
          <a:p>
            <a:pPr marL="609600" indent="-609600">
              <a:lnSpc>
                <a:spcPct val="80000"/>
              </a:lnSpc>
              <a:buFontTx/>
              <a:buAutoNum type="arabicPeriod"/>
            </a:pPr>
            <a:r>
              <a:rPr lang="en-GB" sz="2400" smtClean="0"/>
              <a:t>Education and retraining</a:t>
            </a:r>
          </a:p>
          <a:p>
            <a:pPr marL="609600" indent="-609600">
              <a:lnSpc>
                <a:spcPct val="80000"/>
              </a:lnSpc>
              <a:buFontTx/>
              <a:buAutoNum type="arabicPeriod"/>
            </a:pPr>
            <a:r>
              <a:rPr lang="en-GB" sz="2400" smtClean="0"/>
              <a:t>Senior management commitment</a:t>
            </a:r>
          </a:p>
          <a:p>
            <a:pPr marL="609600" indent="-609600">
              <a:lnSpc>
                <a:spcPct val="80000"/>
              </a:lnSpc>
              <a:buFontTx/>
              <a:buAutoNum type="arabicPeriod"/>
            </a:pPr>
            <a:endParaRPr lang="en-GB" sz="2400" smtClean="0"/>
          </a:p>
          <a:p>
            <a:pPr marL="609600" indent="-609600">
              <a:lnSpc>
                <a:spcPct val="80000"/>
              </a:lnSpc>
              <a:buFontTx/>
              <a:buAutoNum type="arabicPeriod"/>
            </a:pPr>
            <a:endParaRPr lang="en-GB" sz="2400" smtClean="0"/>
          </a:p>
          <a:p>
            <a:pPr marL="609600" indent="-609600">
              <a:lnSpc>
                <a:spcPct val="80000"/>
              </a:lnSpc>
              <a:buFontTx/>
              <a:buAutoNum type="arabicPeriod"/>
            </a:pPr>
            <a:endParaRPr lang="en-GB" sz="2400" smtClean="0"/>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4"/>
          <p:cNvSpPr>
            <a:spLocks noGrp="1" noChangeArrowheads="1"/>
          </p:cNvSpPr>
          <p:nvPr>
            <p:ph type="title"/>
          </p:nvPr>
        </p:nvSpPr>
        <p:spPr/>
        <p:txBody>
          <a:bodyPr/>
          <a:lstStyle/>
          <a:p>
            <a:pPr eaLnBrk="1" hangingPunct="1"/>
            <a:r>
              <a:rPr lang="en-GB" smtClean="0"/>
              <a:t>Cost benefit analysis</a:t>
            </a:r>
          </a:p>
        </p:txBody>
      </p:sp>
      <p:sp>
        <p:nvSpPr>
          <p:cNvPr id="28675" name="Rectangle 8"/>
          <p:cNvSpPr>
            <a:spLocks noGrp="1" noChangeArrowheads="1"/>
          </p:cNvSpPr>
          <p:nvPr>
            <p:ph idx="1"/>
          </p:nvPr>
        </p:nvSpPr>
        <p:spPr/>
        <p:txBody>
          <a:bodyPr/>
          <a:lstStyle/>
          <a:p>
            <a:pPr eaLnBrk="1" hangingPunct="1"/>
            <a:r>
              <a:rPr lang="en-GB" smtClean="0"/>
              <a:t>Cost benefit analysis (CBA) is a powerful, widely used and relatively easy tool in its simplest form for deciding whether to make change</a:t>
            </a:r>
          </a:p>
          <a:p>
            <a:pPr eaLnBrk="1" hangingPunct="1"/>
            <a:r>
              <a:rPr lang="en-GB" smtClean="0"/>
              <a:t>When deciding to implement a collaboration strategy or policy, it is a good idea to use a cost benefit-analysis to justify the change</a:t>
            </a: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en-GB" smtClean="0"/>
              <a:t>Cost benefit analysis</a:t>
            </a:r>
          </a:p>
        </p:txBody>
      </p:sp>
      <p:sp>
        <p:nvSpPr>
          <p:cNvPr id="29699" name="Rectangle 3"/>
          <p:cNvSpPr>
            <a:spLocks noGrp="1" noChangeArrowheads="1"/>
          </p:cNvSpPr>
          <p:nvPr>
            <p:ph type="body" idx="1"/>
          </p:nvPr>
        </p:nvSpPr>
        <p:spPr>
          <a:xfrm>
            <a:off x="457200" y="1600200"/>
            <a:ext cx="8229600" cy="4997450"/>
          </a:xfrm>
        </p:spPr>
        <p:txBody>
          <a:bodyPr/>
          <a:lstStyle/>
          <a:p>
            <a:pPr eaLnBrk="1" hangingPunct="1">
              <a:lnSpc>
                <a:spcPct val="90000"/>
              </a:lnSpc>
            </a:pPr>
            <a:r>
              <a:rPr lang="en-GB" smtClean="0"/>
              <a:t>Is carried out using only financial costs and financial benefits</a:t>
            </a:r>
          </a:p>
          <a:p>
            <a:pPr eaLnBrk="1" hangingPunct="1">
              <a:lnSpc>
                <a:spcPct val="90000"/>
              </a:lnSpc>
            </a:pPr>
            <a:r>
              <a:rPr lang="en-GB" smtClean="0"/>
              <a:t>For example, a simple cost-benefit analysis of a road scheme would measure the cost of building the road, and subtract this from the economic benefit of improving transport links</a:t>
            </a:r>
          </a:p>
          <a:p>
            <a:pPr eaLnBrk="1" hangingPunct="1">
              <a:lnSpc>
                <a:spcPct val="90000"/>
              </a:lnSpc>
            </a:pPr>
            <a:r>
              <a:rPr lang="en-GB" smtClean="0"/>
              <a:t>It would not measure either the cost of environmental damage or the benefit of quicker and easier travel to work</a:t>
            </a: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n-GB" smtClean="0"/>
              <a:t>Cost benefit analysis</a:t>
            </a:r>
          </a:p>
        </p:txBody>
      </p:sp>
      <p:sp>
        <p:nvSpPr>
          <p:cNvPr id="30723" name="Rectangle 3"/>
          <p:cNvSpPr>
            <a:spLocks noGrp="1" noChangeArrowheads="1"/>
          </p:cNvSpPr>
          <p:nvPr>
            <p:ph type="body" idx="1"/>
          </p:nvPr>
        </p:nvSpPr>
        <p:spPr/>
        <p:txBody>
          <a:bodyPr/>
          <a:lstStyle/>
          <a:p>
            <a:pPr eaLnBrk="1" hangingPunct="1"/>
            <a:r>
              <a:rPr lang="en-GB" smtClean="0"/>
              <a:t>To use cost benefit analysis, firstly work out how much the change will cost to make</a:t>
            </a:r>
          </a:p>
          <a:p>
            <a:pPr eaLnBrk="1" hangingPunct="1"/>
            <a:r>
              <a:rPr lang="en-GB" smtClean="0"/>
              <a:t>Then attempt to calculate the benefit you will gain from implementing the change</a:t>
            </a:r>
          </a:p>
          <a:p>
            <a:pPr eaLnBrk="1" hangingPunct="1"/>
            <a:r>
              <a:rPr lang="en-GB" smtClean="0"/>
              <a:t>Work out the time it will take for the benefits to repay the costs</a:t>
            </a: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r>
              <a:rPr lang="en-GB" smtClean="0"/>
              <a:t>Cost benefit analysis</a:t>
            </a:r>
          </a:p>
        </p:txBody>
      </p:sp>
      <p:sp>
        <p:nvSpPr>
          <p:cNvPr id="31747" name="Rectangle 3"/>
          <p:cNvSpPr>
            <a:spLocks noGrp="1" noChangeArrowheads="1"/>
          </p:cNvSpPr>
          <p:nvPr>
            <p:ph type="body" idx="1"/>
          </p:nvPr>
        </p:nvSpPr>
        <p:spPr>
          <a:xfrm>
            <a:off x="457200" y="1600200"/>
            <a:ext cx="8229600" cy="5068888"/>
          </a:xfrm>
        </p:spPr>
        <p:txBody>
          <a:bodyPr/>
          <a:lstStyle/>
          <a:p>
            <a:pPr eaLnBrk="1" hangingPunct="1">
              <a:lnSpc>
                <a:spcPct val="90000"/>
              </a:lnSpc>
            </a:pPr>
            <a:r>
              <a:rPr lang="en-GB" smtClean="0"/>
              <a:t>The problem of intangible benefits is solved by a simple technique known as shadow pricing to place a value on such items</a:t>
            </a:r>
          </a:p>
          <a:p>
            <a:pPr eaLnBrk="1" hangingPunct="1">
              <a:lnSpc>
                <a:spcPct val="90000"/>
              </a:lnSpc>
            </a:pPr>
            <a:r>
              <a:rPr lang="en-GB" smtClean="0"/>
              <a:t>This places a value on an outcome other than market price</a:t>
            </a:r>
          </a:p>
          <a:p>
            <a:pPr eaLnBrk="1" hangingPunct="1">
              <a:lnSpc>
                <a:spcPct val="90000"/>
              </a:lnSpc>
            </a:pPr>
            <a:r>
              <a:rPr lang="en-GB" smtClean="0"/>
              <a:t>Reasonable and realistic application of shadow pricing is necessary in order to avoid overly optimistic or highly inflated estimates of benefits</a:t>
            </a: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en-GB" smtClean="0"/>
              <a:t>Benchmarking</a:t>
            </a:r>
          </a:p>
        </p:txBody>
      </p:sp>
      <p:sp>
        <p:nvSpPr>
          <p:cNvPr id="34819" name="Rectangle 3"/>
          <p:cNvSpPr>
            <a:spLocks noGrp="1" noChangeArrowheads="1"/>
          </p:cNvSpPr>
          <p:nvPr>
            <p:ph type="body" idx="1"/>
          </p:nvPr>
        </p:nvSpPr>
        <p:spPr/>
        <p:txBody>
          <a:bodyPr/>
          <a:lstStyle/>
          <a:p>
            <a:pPr eaLnBrk="1" hangingPunct="1">
              <a:buFontTx/>
              <a:buNone/>
            </a:pPr>
            <a:r>
              <a:rPr lang="en-GB" smtClean="0"/>
              <a:t>Definition</a:t>
            </a:r>
          </a:p>
          <a:p>
            <a:pPr eaLnBrk="1" hangingPunct="1">
              <a:buFontTx/>
              <a:buNone/>
            </a:pPr>
            <a:r>
              <a:rPr lang="en-GB" smtClean="0"/>
              <a:t>	‘</a:t>
            </a:r>
            <a:r>
              <a:rPr lang="en-GB" i="1" smtClean="0"/>
              <a:t>Process of identifying ‘best practice in relation to both products (including) and the processes by which those products are created and delivered</a:t>
            </a:r>
            <a:endParaRPr lang="en-GB" smtClean="0"/>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GB" smtClean="0"/>
              <a:t>Benefits of Benchmarking</a:t>
            </a:r>
          </a:p>
        </p:txBody>
      </p:sp>
      <p:sp>
        <p:nvSpPr>
          <p:cNvPr id="35843" name="Rectangle 3"/>
          <p:cNvSpPr>
            <a:spLocks noGrp="1" noChangeArrowheads="1"/>
          </p:cNvSpPr>
          <p:nvPr>
            <p:ph type="body" idx="1"/>
          </p:nvPr>
        </p:nvSpPr>
        <p:spPr>
          <a:xfrm>
            <a:off x="457200" y="1600200"/>
            <a:ext cx="8229600" cy="4997450"/>
          </a:xfrm>
        </p:spPr>
        <p:txBody>
          <a:bodyPr/>
          <a:lstStyle/>
          <a:p>
            <a:pPr eaLnBrk="1" hangingPunct="1">
              <a:lnSpc>
                <a:spcPct val="90000"/>
              </a:lnSpc>
            </a:pPr>
            <a:r>
              <a:rPr lang="en-GB" smtClean="0"/>
              <a:t>Allowing best practice from any industry to be incorporated in the company’s processes</a:t>
            </a:r>
          </a:p>
          <a:p>
            <a:pPr eaLnBrk="1" hangingPunct="1">
              <a:lnSpc>
                <a:spcPct val="90000"/>
              </a:lnSpc>
            </a:pPr>
            <a:r>
              <a:rPr lang="en-GB" smtClean="0"/>
              <a:t>Can encourage managers to be more creative when they observe other businesses trying new ideas and processes</a:t>
            </a:r>
          </a:p>
          <a:p>
            <a:pPr eaLnBrk="1" hangingPunct="1">
              <a:lnSpc>
                <a:spcPct val="90000"/>
              </a:lnSpc>
            </a:pPr>
            <a:r>
              <a:rPr lang="en-GB" smtClean="0"/>
              <a:t>Can break down barriers to change and managers are more receptive to ideas from outside sources</a:t>
            </a: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r>
              <a:rPr lang="en-GB" smtClean="0"/>
              <a:t>Benefits of benchmarking</a:t>
            </a:r>
          </a:p>
        </p:txBody>
      </p:sp>
      <p:sp>
        <p:nvSpPr>
          <p:cNvPr id="36867" name="Rectangle 3"/>
          <p:cNvSpPr>
            <a:spLocks noGrp="1" noChangeArrowheads="1"/>
          </p:cNvSpPr>
          <p:nvPr>
            <p:ph type="body" idx="1"/>
          </p:nvPr>
        </p:nvSpPr>
        <p:spPr/>
        <p:txBody>
          <a:bodyPr/>
          <a:lstStyle/>
          <a:p>
            <a:pPr eaLnBrk="1" hangingPunct="1"/>
            <a:r>
              <a:rPr lang="en-GB" smtClean="0"/>
              <a:t>Recognises that a technology used successfully in another industry could be adapted and applied elsewhere</a:t>
            </a: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n-GB" smtClean="0"/>
              <a:t>Benchmarking measures</a:t>
            </a:r>
          </a:p>
        </p:txBody>
      </p:sp>
      <p:pic>
        <p:nvPicPr>
          <p:cNvPr id="37891" name="Picture 4"/>
          <p:cNvPicPr>
            <a:picLocks noChangeAspect="1" noChangeArrowheads="1"/>
          </p:cNvPicPr>
          <p:nvPr>
            <p:ph type="body" idx="1"/>
          </p:nvPr>
        </p:nvPicPr>
        <p:blipFill>
          <a:blip r:embed="rId2" cstate="print"/>
          <a:srcRect/>
          <a:stretch>
            <a:fillRect/>
          </a:stretch>
        </p:blipFill>
        <p:spPr>
          <a:xfrm>
            <a:off x="569913" y="1717675"/>
            <a:ext cx="8002587" cy="4289425"/>
          </a:xfrm>
          <a:noFill/>
        </p:spPr>
      </p:pic>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r>
              <a:rPr lang="en-GB" smtClean="0"/>
              <a:t>Strategic Benchmarking</a:t>
            </a:r>
          </a:p>
        </p:txBody>
      </p:sp>
      <p:sp>
        <p:nvSpPr>
          <p:cNvPr id="38915" name="Rectangle 3"/>
          <p:cNvSpPr>
            <a:spLocks noGrp="1" noChangeArrowheads="1"/>
          </p:cNvSpPr>
          <p:nvPr>
            <p:ph type="body" idx="1"/>
          </p:nvPr>
        </p:nvSpPr>
        <p:spPr>
          <a:xfrm>
            <a:off x="457200" y="1600200"/>
            <a:ext cx="8229600" cy="4997450"/>
          </a:xfrm>
        </p:spPr>
        <p:txBody>
          <a:bodyPr/>
          <a:lstStyle/>
          <a:p>
            <a:pPr eaLnBrk="1" hangingPunct="1"/>
            <a:r>
              <a:rPr lang="en-GB" smtClean="0"/>
              <a:t>Where businesses need to improve overall performance by examining the long-term strategies and general approaches that have enabled high-performers to succeed</a:t>
            </a:r>
          </a:p>
          <a:p>
            <a:pPr eaLnBrk="1" hangingPunct="1"/>
            <a:r>
              <a:rPr lang="en-GB" smtClean="0"/>
              <a:t>It involves considering high level aspects such as core competencies, developing new products and services and improving capabilities for dealing with changes in the external environment</a:t>
            </a: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r>
              <a:rPr lang="en-GB" smtClean="0"/>
              <a:t>Strategic benchmarking</a:t>
            </a:r>
          </a:p>
        </p:txBody>
      </p:sp>
      <p:sp>
        <p:nvSpPr>
          <p:cNvPr id="39939" name="Rectangle 3"/>
          <p:cNvSpPr>
            <a:spLocks noGrp="1" noChangeArrowheads="1"/>
          </p:cNvSpPr>
          <p:nvPr>
            <p:ph type="body" idx="1"/>
          </p:nvPr>
        </p:nvSpPr>
        <p:spPr/>
        <p:txBody>
          <a:bodyPr/>
          <a:lstStyle/>
          <a:p>
            <a:pPr eaLnBrk="1" hangingPunct="1"/>
            <a:r>
              <a:rPr lang="en-GB" smtClean="0"/>
              <a:t>Changes resulting from this type of benchmarking may be difficult to implement and take along time to materialise</a:t>
            </a: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r>
              <a:rPr lang="en-US" smtClean="0"/>
              <a:t>Competitive Benchmarking</a:t>
            </a:r>
          </a:p>
        </p:txBody>
      </p:sp>
      <p:sp>
        <p:nvSpPr>
          <p:cNvPr id="40963" name="Rectangle 3"/>
          <p:cNvSpPr>
            <a:spLocks noGrp="1" noChangeArrowheads="1"/>
          </p:cNvSpPr>
          <p:nvPr>
            <p:ph type="body" idx="1"/>
          </p:nvPr>
        </p:nvSpPr>
        <p:spPr/>
        <p:txBody>
          <a:bodyPr/>
          <a:lstStyle/>
          <a:p>
            <a:pPr eaLnBrk="1" hangingPunct="1"/>
            <a:r>
              <a:rPr lang="en-US" smtClean="0"/>
              <a:t>Business consider their position in relation to performance characteristics of key products and services</a:t>
            </a:r>
          </a:p>
          <a:p>
            <a:pPr eaLnBrk="1" hangingPunct="1"/>
            <a:r>
              <a:rPr lang="en-US" smtClean="0"/>
              <a:t>Benchmarking partners are drawn from the same sector</a:t>
            </a:r>
          </a:p>
          <a:p>
            <a:pPr eaLnBrk="1" hangingPunct="1"/>
            <a:r>
              <a:rPr lang="en-US" smtClean="0"/>
              <a:t>Assessing relative level of performance in key areas of activities in comparison with others in the same sector and finding ways of closing gaps in performance</a:t>
            </a: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r>
              <a:rPr lang="en-US" smtClean="0"/>
              <a:t>Process Benchmarking</a:t>
            </a:r>
          </a:p>
        </p:txBody>
      </p:sp>
      <p:sp>
        <p:nvSpPr>
          <p:cNvPr id="41987" name="Rectangle 3"/>
          <p:cNvSpPr>
            <a:spLocks noGrp="1" noChangeArrowheads="1"/>
          </p:cNvSpPr>
          <p:nvPr>
            <p:ph type="body" idx="1"/>
          </p:nvPr>
        </p:nvSpPr>
        <p:spPr/>
        <p:txBody>
          <a:bodyPr/>
          <a:lstStyle/>
          <a:p>
            <a:pPr eaLnBrk="1" hangingPunct="1"/>
            <a:r>
              <a:rPr lang="en-US" smtClean="0"/>
              <a:t>Focuses on improving specific critical processes and operations</a:t>
            </a:r>
          </a:p>
          <a:p>
            <a:pPr eaLnBrk="1" hangingPunct="1"/>
            <a:r>
              <a:rPr lang="en-US" smtClean="0"/>
              <a:t>Benchmarking partners are sought from best practice organisations that perform similar work or deliver similar services</a:t>
            </a:r>
          </a:p>
          <a:p>
            <a:pPr eaLnBrk="1" hangingPunct="1"/>
            <a:r>
              <a:rPr lang="en-US" smtClean="0"/>
              <a:t>Process benchmarking invariably involves producing process maps to facilitate comparison and analysis</a:t>
            </a: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r>
              <a:rPr lang="en-US" smtClean="0"/>
              <a:t>Functional benchmarking</a:t>
            </a:r>
          </a:p>
        </p:txBody>
      </p:sp>
      <p:sp>
        <p:nvSpPr>
          <p:cNvPr id="43011" name="Rectangle 3"/>
          <p:cNvSpPr>
            <a:spLocks noGrp="1" noChangeArrowheads="1"/>
          </p:cNvSpPr>
          <p:nvPr>
            <p:ph type="body" idx="1"/>
          </p:nvPr>
        </p:nvSpPr>
        <p:spPr/>
        <p:txBody>
          <a:bodyPr/>
          <a:lstStyle/>
          <a:p>
            <a:pPr eaLnBrk="1" hangingPunct="1"/>
            <a:r>
              <a:rPr lang="en-US" smtClean="0"/>
              <a:t>Businesses look to benchmark with partners drawn from different business sectors or areas of activity to find ways of improving similar functions or work processes</a:t>
            </a:r>
          </a:p>
          <a:p>
            <a:pPr eaLnBrk="1" hangingPunct="1"/>
            <a:r>
              <a:rPr lang="en-US" smtClean="0"/>
              <a:t>This sort of benchmarking can lead to innovation and dramatic improvements</a:t>
            </a: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r>
              <a:rPr lang="en-US" smtClean="0"/>
              <a:t>Internal Benchmarking</a:t>
            </a:r>
          </a:p>
        </p:txBody>
      </p:sp>
      <p:sp>
        <p:nvSpPr>
          <p:cNvPr id="44035" name="Rectangle 3"/>
          <p:cNvSpPr>
            <a:spLocks noGrp="1" noChangeArrowheads="1"/>
          </p:cNvSpPr>
          <p:nvPr>
            <p:ph type="body" idx="1"/>
          </p:nvPr>
        </p:nvSpPr>
        <p:spPr/>
        <p:txBody>
          <a:bodyPr/>
          <a:lstStyle/>
          <a:p>
            <a:pPr eaLnBrk="1" hangingPunct="1"/>
            <a:r>
              <a:rPr lang="en-US" smtClean="0"/>
              <a:t>Involves benchmarking businesses or operations from within the same organisation</a:t>
            </a:r>
          </a:p>
          <a:p>
            <a:pPr eaLnBrk="1" hangingPunct="1"/>
            <a:r>
              <a:rPr lang="en-US" smtClean="0"/>
              <a:t>The main advantages of internal benchmarking are that access to sensitive data and information is easier</a:t>
            </a:r>
          </a:p>
          <a:p>
            <a:pPr eaLnBrk="1" hangingPunct="1"/>
            <a:r>
              <a:rPr lang="en-US" smtClean="0"/>
              <a:t>Standardised data is often readily available; and usually less time and resources are needed</a:t>
            </a: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en-US" smtClean="0"/>
              <a:t>Internal Benchmarking</a:t>
            </a:r>
          </a:p>
        </p:txBody>
      </p:sp>
      <p:sp>
        <p:nvSpPr>
          <p:cNvPr id="45059" name="Rectangle 3"/>
          <p:cNvSpPr>
            <a:spLocks noGrp="1" noChangeArrowheads="1"/>
          </p:cNvSpPr>
          <p:nvPr>
            <p:ph type="body" idx="1"/>
          </p:nvPr>
        </p:nvSpPr>
        <p:spPr/>
        <p:txBody>
          <a:bodyPr/>
          <a:lstStyle/>
          <a:p>
            <a:pPr eaLnBrk="1" hangingPunct="1"/>
            <a:r>
              <a:rPr lang="en-US" smtClean="0"/>
              <a:t>There may be fewer barriers to implementation as practices may be relatively easy to transfer across the same organisation</a:t>
            </a:r>
          </a:p>
          <a:p>
            <a:pPr eaLnBrk="1" hangingPunct="1"/>
            <a:r>
              <a:rPr lang="en-US" smtClean="0"/>
              <a:t>However, real innovation may be lacking and best in class performance is more likely to be found through external benchmarking</a:t>
            </a: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eaLnBrk="1" hangingPunct="1"/>
            <a:r>
              <a:rPr lang="en-US" smtClean="0"/>
              <a:t>External Benchmarking</a:t>
            </a:r>
          </a:p>
        </p:txBody>
      </p:sp>
      <p:sp>
        <p:nvSpPr>
          <p:cNvPr id="46083" name="Rectangle 3"/>
          <p:cNvSpPr>
            <a:spLocks noGrp="1" noChangeArrowheads="1"/>
          </p:cNvSpPr>
          <p:nvPr>
            <p:ph type="body" idx="1"/>
          </p:nvPr>
        </p:nvSpPr>
        <p:spPr/>
        <p:txBody>
          <a:bodyPr/>
          <a:lstStyle/>
          <a:p>
            <a:pPr eaLnBrk="1" hangingPunct="1"/>
            <a:r>
              <a:rPr lang="en-US" smtClean="0"/>
              <a:t>Involves analysing outside organisations that are known  to best in class</a:t>
            </a:r>
          </a:p>
          <a:p>
            <a:pPr eaLnBrk="1" hangingPunct="1"/>
            <a:r>
              <a:rPr lang="en-US" smtClean="0"/>
              <a:t>External benchmarking provides opportunities of learning from those who are at the “leading edge”</a:t>
            </a: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r>
              <a:rPr lang="en-US" smtClean="0"/>
              <a:t>External Benchmarking</a:t>
            </a:r>
          </a:p>
        </p:txBody>
      </p:sp>
      <p:sp>
        <p:nvSpPr>
          <p:cNvPr id="47107" name="Rectangle 3"/>
          <p:cNvSpPr>
            <a:spLocks noGrp="1" noChangeArrowheads="1"/>
          </p:cNvSpPr>
          <p:nvPr>
            <p:ph type="body" idx="1"/>
          </p:nvPr>
        </p:nvSpPr>
        <p:spPr/>
        <p:txBody>
          <a:bodyPr/>
          <a:lstStyle/>
          <a:p>
            <a:pPr eaLnBrk="1" hangingPunct="1"/>
            <a:r>
              <a:rPr lang="en-US" smtClean="0"/>
              <a:t>This type  of benchmarking can take up significant time and resource to ensure the comparability of data and information, the credibility of the findings and the development of sound recommendations</a:t>
            </a: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pPr eaLnBrk="1" hangingPunct="1"/>
            <a:r>
              <a:rPr lang="en-US" smtClean="0"/>
              <a:t>International Benchmarking</a:t>
            </a:r>
          </a:p>
        </p:txBody>
      </p:sp>
      <p:sp>
        <p:nvSpPr>
          <p:cNvPr id="48131" name="Rectangle 3"/>
          <p:cNvSpPr>
            <a:spLocks noGrp="1" noChangeArrowheads="1"/>
          </p:cNvSpPr>
          <p:nvPr>
            <p:ph type="body" idx="1"/>
          </p:nvPr>
        </p:nvSpPr>
        <p:spPr/>
        <p:txBody>
          <a:bodyPr/>
          <a:lstStyle/>
          <a:p>
            <a:pPr eaLnBrk="1" hangingPunct="1"/>
            <a:r>
              <a:rPr lang="en-US" smtClean="0"/>
              <a:t>Best practitioners are identified and analysed elsewhere in the world, perhaps because there are too few benchmarking partners within the same country to produce valid results</a:t>
            </a:r>
          </a:p>
          <a:p>
            <a:pPr eaLnBrk="1" hangingPunct="1"/>
            <a:r>
              <a:rPr lang="en-US" smtClean="0"/>
              <a:t>Globalisation and advances in information technology are increasing opportunities for international projects</a:t>
            </a: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eaLnBrk="1" hangingPunct="1"/>
            <a:r>
              <a:rPr lang="en-US" smtClean="0"/>
              <a:t>Benchmarking Measures</a:t>
            </a:r>
          </a:p>
        </p:txBody>
      </p:sp>
      <p:sp>
        <p:nvSpPr>
          <p:cNvPr id="49155" name="Rectangle 3"/>
          <p:cNvSpPr>
            <a:spLocks noGrp="1" noChangeArrowheads="1"/>
          </p:cNvSpPr>
          <p:nvPr>
            <p:ph type="body" idx="1"/>
          </p:nvPr>
        </p:nvSpPr>
        <p:spPr/>
        <p:txBody>
          <a:bodyPr/>
          <a:lstStyle/>
          <a:p>
            <a:pPr eaLnBrk="1" hangingPunct="1"/>
            <a:endParaRPr lang="en-US" smtClean="0"/>
          </a:p>
        </p:txBody>
      </p:sp>
      <p:pic>
        <p:nvPicPr>
          <p:cNvPr id="49156" name="Picture 4"/>
          <p:cNvPicPr>
            <a:picLocks noChangeAspect="1" noChangeArrowheads="1"/>
          </p:cNvPicPr>
          <p:nvPr/>
        </p:nvPicPr>
        <p:blipFill>
          <a:blip r:embed="rId2" cstate="print"/>
          <a:srcRect/>
          <a:stretch>
            <a:fillRect/>
          </a:stretch>
        </p:blipFill>
        <p:spPr bwMode="auto">
          <a:xfrm>
            <a:off x="547688" y="1519238"/>
            <a:ext cx="8048625" cy="4862512"/>
          </a:xfrm>
          <a:prstGeom prst="rect">
            <a:avLst/>
          </a:prstGeom>
          <a:noFill/>
          <a:ln w="9525">
            <a:noFill/>
            <a:miter lim="800000"/>
            <a:headEnd/>
            <a:tailEnd/>
          </a:ln>
        </p:spPr>
      </p:pic>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eaLnBrk="1" hangingPunct="1"/>
            <a:r>
              <a:rPr lang="en-US" smtClean="0"/>
              <a:t>Benchmarking Priorities</a:t>
            </a:r>
          </a:p>
        </p:txBody>
      </p:sp>
      <p:sp>
        <p:nvSpPr>
          <p:cNvPr id="50179" name="Rectangle 3"/>
          <p:cNvSpPr>
            <a:spLocks noGrp="1" noChangeArrowheads="1"/>
          </p:cNvSpPr>
          <p:nvPr>
            <p:ph type="body" idx="1"/>
          </p:nvPr>
        </p:nvSpPr>
        <p:spPr>
          <a:xfrm>
            <a:off x="457200" y="1268413"/>
            <a:ext cx="8229600" cy="4857750"/>
          </a:xfrm>
        </p:spPr>
        <p:txBody>
          <a:bodyPr/>
          <a:lstStyle/>
          <a:p>
            <a:pPr eaLnBrk="1" hangingPunct="1">
              <a:buFontTx/>
              <a:buNone/>
            </a:pPr>
            <a:r>
              <a:rPr lang="en-US" smtClean="0"/>
              <a:t>	Walleck (1991) suggests that benchmarking should focus on:</a:t>
            </a:r>
          </a:p>
          <a:p>
            <a:pPr eaLnBrk="1" hangingPunct="1"/>
            <a:r>
              <a:rPr lang="en-US" smtClean="0"/>
              <a:t>Processes, which are strategically important</a:t>
            </a:r>
          </a:p>
          <a:p>
            <a:pPr eaLnBrk="1" hangingPunct="1"/>
            <a:r>
              <a:rPr lang="en-US" smtClean="0"/>
              <a:t>Processes which have a direct impact on the business</a:t>
            </a:r>
          </a:p>
          <a:p>
            <a:pPr eaLnBrk="1" hangingPunct="1"/>
            <a:r>
              <a:rPr lang="en-US" smtClean="0"/>
              <a:t>Situations where there is an eagerness to change</a:t>
            </a:r>
          </a:p>
          <a:p>
            <a:pPr eaLnBrk="1" hangingPunct="1"/>
            <a:r>
              <a:rPr lang="en-US" smtClean="0"/>
              <a:t>Situations where a make or buy choice can be made</a:t>
            </a:r>
          </a:p>
          <a:p>
            <a:pPr eaLnBrk="1" hangingPunct="1">
              <a:buFontTx/>
              <a:buNone/>
            </a:pPr>
            <a:endParaRPr lang="en-US" smtClean="0"/>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eaLnBrk="1" hangingPunct="1"/>
            <a:endParaRPr lang="en-US" smtClean="0"/>
          </a:p>
        </p:txBody>
      </p:sp>
      <p:sp>
        <p:nvSpPr>
          <p:cNvPr id="51203" name="Rectangle 3"/>
          <p:cNvSpPr>
            <a:spLocks noGrp="1" noChangeArrowheads="1"/>
          </p:cNvSpPr>
          <p:nvPr>
            <p:ph type="body" idx="1"/>
          </p:nvPr>
        </p:nvSpPr>
        <p:spPr/>
        <p:txBody>
          <a:bodyPr/>
          <a:lstStyle/>
          <a:p>
            <a:pPr eaLnBrk="1" hangingPunct="1"/>
            <a:endParaRPr lang="en-US" smtClean="0"/>
          </a:p>
        </p:txBody>
      </p:sp>
      <p:pic>
        <p:nvPicPr>
          <p:cNvPr id="51204" name="Picture 4"/>
          <p:cNvPicPr>
            <a:picLocks noChangeAspect="1" noChangeArrowheads="1"/>
          </p:cNvPicPr>
          <p:nvPr/>
        </p:nvPicPr>
        <p:blipFill>
          <a:blip r:embed="rId2" cstate="print"/>
          <a:srcRect/>
          <a:stretch>
            <a:fillRect/>
          </a:stretch>
        </p:blipFill>
        <p:spPr bwMode="auto">
          <a:xfrm>
            <a:off x="814388" y="333375"/>
            <a:ext cx="7515225" cy="5924550"/>
          </a:xfrm>
          <a:prstGeom prst="rect">
            <a:avLst/>
          </a:prstGeom>
          <a:noFill/>
          <a:ln w="9525">
            <a:noFill/>
            <a:miter lim="800000"/>
            <a:headEnd/>
            <a:tailEnd/>
          </a:ln>
        </p:spPr>
      </p:pic>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eaLnBrk="1" hangingPunct="1"/>
            <a:r>
              <a:rPr lang="en-US" smtClean="0"/>
              <a:t>Benchmarking Process</a:t>
            </a:r>
          </a:p>
        </p:txBody>
      </p:sp>
      <p:sp>
        <p:nvSpPr>
          <p:cNvPr id="52227" name="Rectangle 3"/>
          <p:cNvSpPr>
            <a:spLocks noGrp="1" noChangeArrowheads="1"/>
          </p:cNvSpPr>
          <p:nvPr>
            <p:ph type="body" idx="1"/>
          </p:nvPr>
        </p:nvSpPr>
        <p:spPr/>
        <p:txBody>
          <a:bodyPr/>
          <a:lstStyle/>
          <a:p>
            <a:pPr marL="514350" indent="-514350" eaLnBrk="1" hangingPunct="1">
              <a:buFontTx/>
              <a:buAutoNum type="arabicPeriod"/>
            </a:pPr>
            <a:r>
              <a:rPr lang="en-US" smtClean="0"/>
              <a:t>Identify what is the subject to be benchmarked, select a team, roles and responsibilities, benchmark measures to be  used</a:t>
            </a:r>
          </a:p>
          <a:p>
            <a:pPr marL="514350" indent="-514350" eaLnBrk="1" hangingPunct="1">
              <a:buFontTx/>
              <a:buNone/>
            </a:pPr>
            <a:r>
              <a:rPr lang="en-US" smtClean="0"/>
              <a:t>	The process chosen for benchmarking should have a significant impact on customer satisfaction and/or internal efficiency and management must be committed to improving the process</a:t>
            </a: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pPr eaLnBrk="1" hangingPunct="1"/>
            <a:r>
              <a:rPr lang="en-US" smtClean="0"/>
              <a:t>Benchmarking Process</a:t>
            </a:r>
          </a:p>
        </p:txBody>
      </p:sp>
      <p:sp>
        <p:nvSpPr>
          <p:cNvPr id="53251" name="Rectangle 3"/>
          <p:cNvSpPr>
            <a:spLocks noGrp="1" noChangeArrowheads="1"/>
          </p:cNvSpPr>
          <p:nvPr>
            <p:ph type="body" idx="1"/>
          </p:nvPr>
        </p:nvSpPr>
        <p:spPr/>
        <p:txBody>
          <a:bodyPr/>
          <a:lstStyle/>
          <a:p>
            <a:pPr eaLnBrk="1" hangingPunct="1">
              <a:buFontTx/>
              <a:buNone/>
            </a:pPr>
            <a:r>
              <a:rPr lang="en-US" smtClean="0"/>
              <a:t>2. Identify which companies will be benchmarked from a set of selection criteria defined from the critical success factors of the project</a:t>
            </a:r>
          </a:p>
          <a:p>
            <a:pPr eaLnBrk="1" hangingPunct="1">
              <a:buFontTx/>
              <a:buNone/>
            </a:pPr>
            <a:r>
              <a:rPr lang="en-US" smtClean="0"/>
              <a:t>	Research potential partners</a:t>
            </a: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eaLnBrk="1" hangingPunct="1"/>
            <a:r>
              <a:rPr lang="en-US" smtClean="0"/>
              <a:t>Benchmarking Process</a:t>
            </a:r>
          </a:p>
        </p:txBody>
      </p:sp>
      <p:sp>
        <p:nvSpPr>
          <p:cNvPr id="54275" name="Rectangle 3"/>
          <p:cNvSpPr>
            <a:spLocks noGrp="1" noChangeArrowheads="1"/>
          </p:cNvSpPr>
          <p:nvPr>
            <p:ph type="body" idx="1"/>
          </p:nvPr>
        </p:nvSpPr>
        <p:spPr/>
        <p:txBody>
          <a:bodyPr/>
          <a:lstStyle/>
          <a:p>
            <a:pPr marL="514350" indent="-514350" eaLnBrk="1" hangingPunct="1">
              <a:buFontTx/>
              <a:buAutoNum type="arabicPeriod" startAt="3"/>
            </a:pPr>
            <a:r>
              <a:rPr lang="en-US" smtClean="0"/>
              <a:t>Develop a data-collection plan </a:t>
            </a:r>
          </a:p>
          <a:p>
            <a:pPr marL="514350" indent="-514350" eaLnBrk="1" hangingPunct="1">
              <a:buFontTx/>
              <a:buNone/>
            </a:pPr>
            <a:r>
              <a:rPr lang="en-US" smtClean="0"/>
              <a:t>	Agree the most appropriate means of collecting the data, the type of data to be collected, who will be involved and plan of action to obtain the data</a:t>
            </a:r>
          </a:p>
          <a:p>
            <a:pPr marL="514350" indent="-514350" eaLnBrk="1" hangingPunct="1">
              <a:buFontTx/>
              <a:buAutoNum type="arabicPeriod" startAt="4"/>
            </a:pPr>
            <a:r>
              <a:rPr lang="en-US" smtClean="0"/>
              <a:t>Tabulate and analyse the data</a:t>
            </a:r>
          </a:p>
          <a:p>
            <a:pPr marL="514350" indent="-514350" eaLnBrk="1" hangingPunct="1">
              <a:buFontTx/>
              <a:buNone/>
            </a:pPr>
            <a:r>
              <a:rPr lang="en-US" smtClean="0"/>
              <a:t>	Determine the reasons for the current gap in performance between the company and best amongst the companies involved</a:t>
            </a:r>
          </a:p>
          <a:p>
            <a:pPr marL="514350" indent="-514350" eaLnBrk="1" hangingPunct="1">
              <a:buFontTx/>
              <a:buAutoNum type="arabicPeriod" startAt="3"/>
            </a:pPr>
            <a:endParaRPr lang="en-US" smtClean="0"/>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pPr eaLnBrk="1" hangingPunct="1"/>
            <a:r>
              <a:rPr lang="en-US" smtClean="0"/>
              <a:t>Benchmarking Process</a:t>
            </a:r>
          </a:p>
        </p:txBody>
      </p:sp>
      <p:sp>
        <p:nvSpPr>
          <p:cNvPr id="55299" name="Rectangle 3"/>
          <p:cNvSpPr>
            <a:spLocks noGrp="1" noChangeArrowheads="1"/>
          </p:cNvSpPr>
          <p:nvPr>
            <p:ph type="body" idx="1"/>
          </p:nvPr>
        </p:nvSpPr>
        <p:spPr/>
        <p:txBody>
          <a:bodyPr/>
          <a:lstStyle/>
          <a:p>
            <a:pPr eaLnBrk="1" hangingPunct="1">
              <a:buFontTx/>
              <a:buNone/>
            </a:pPr>
            <a:r>
              <a:rPr lang="en-US" smtClean="0"/>
              <a:t>5. Define and establish the goals to close or increase the gap in performance</a:t>
            </a:r>
          </a:p>
          <a:p>
            <a:pPr eaLnBrk="1" hangingPunct="1">
              <a:buFontTx/>
              <a:buNone/>
            </a:pPr>
            <a:r>
              <a:rPr lang="en-US" smtClean="0"/>
              <a:t>	This step requires effective communication of the benchmarking</a:t>
            </a: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pPr eaLnBrk="1" hangingPunct="1"/>
            <a:r>
              <a:rPr lang="en-US" smtClean="0"/>
              <a:t>Benchmarking Process</a:t>
            </a:r>
          </a:p>
        </p:txBody>
      </p:sp>
      <p:sp>
        <p:nvSpPr>
          <p:cNvPr id="56323" name="Rectangle 3"/>
          <p:cNvSpPr>
            <a:spLocks noGrp="1" noChangeArrowheads="1"/>
          </p:cNvSpPr>
          <p:nvPr>
            <p:ph type="body" idx="1"/>
          </p:nvPr>
        </p:nvSpPr>
        <p:spPr/>
        <p:txBody>
          <a:bodyPr/>
          <a:lstStyle/>
          <a:p>
            <a:pPr marL="514350" indent="-514350" eaLnBrk="1" hangingPunct="1">
              <a:buFontTx/>
              <a:buAutoNum type="arabicPeriod" startAt="6"/>
            </a:pPr>
            <a:r>
              <a:rPr lang="en-US" smtClean="0"/>
              <a:t>Develop action plans to achieve the goals</a:t>
            </a:r>
          </a:p>
          <a:p>
            <a:pPr marL="514350" indent="-514350" eaLnBrk="1" hangingPunct="1">
              <a:buFontTx/>
              <a:buNone/>
            </a:pPr>
            <a:r>
              <a:rPr lang="en-US" smtClean="0"/>
              <a:t>	This step involves gaining acceptance of the plans by all employees likely by the changes</a:t>
            </a:r>
          </a:p>
          <a:p>
            <a:pPr marL="514350" indent="-514350" eaLnBrk="1" hangingPunct="1">
              <a:buFontTx/>
              <a:buNone/>
            </a:pPr>
            <a:r>
              <a:rPr lang="en-US" smtClean="0"/>
              <a:t>7. Implement the actions, plans and strategies.  This involves project planning and management</a:t>
            </a: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pPr eaLnBrk="1" hangingPunct="1"/>
            <a:r>
              <a:rPr lang="en-US" smtClean="0"/>
              <a:t>Benchmarking Process</a:t>
            </a:r>
          </a:p>
        </p:txBody>
      </p:sp>
      <p:sp>
        <p:nvSpPr>
          <p:cNvPr id="57347" name="Rectangle 3"/>
          <p:cNvSpPr>
            <a:spLocks noGrp="1" noChangeArrowheads="1"/>
          </p:cNvSpPr>
          <p:nvPr>
            <p:ph type="body" idx="1"/>
          </p:nvPr>
        </p:nvSpPr>
        <p:spPr/>
        <p:txBody>
          <a:bodyPr/>
          <a:lstStyle/>
          <a:p>
            <a:pPr eaLnBrk="1" hangingPunct="1">
              <a:buFontTx/>
              <a:buNone/>
              <a:defRPr/>
            </a:pPr>
            <a:r>
              <a:rPr lang="en-US" dirty="0" smtClean="0"/>
              <a:t>8. Assess and report the results of the action plans</a:t>
            </a:r>
          </a:p>
          <a:p>
            <a:pPr eaLnBrk="1" hangingPunct="1">
              <a:buFontTx/>
              <a:buNone/>
              <a:defRPr/>
            </a:pPr>
            <a:endParaRPr lang="en-US" dirty="0" smtClean="0"/>
          </a:p>
          <a:p>
            <a:pPr marL="514350" indent="-514350" eaLnBrk="1" hangingPunct="1">
              <a:buFontTx/>
              <a:buAutoNum type="arabicPeriod" startAt="9"/>
              <a:defRPr/>
            </a:pPr>
            <a:r>
              <a:rPr lang="en-US" dirty="0" smtClean="0"/>
              <a:t>Monitor the benchmark to see if the improvement is sustained</a:t>
            </a:r>
          </a:p>
          <a:p>
            <a:pPr marL="514350" indent="-514350" eaLnBrk="1" hangingPunct="1">
              <a:buFontTx/>
              <a:buNone/>
              <a:defRPr/>
            </a:pPr>
            <a:endParaRPr lang="en-US" dirty="0" smtClean="0"/>
          </a:p>
          <a:p>
            <a:pPr eaLnBrk="1" hangingPunct="1">
              <a:buFontTx/>
              <a:buNone/>
              <a:defRPr/>
            </a:pPr>
            <a:endParaRPr lang="en-US" dirty="0" smtClean="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TotalTime>
  <Words>3878</Words>
  <Application>Microsoft Office PowerPoint</Application>
  <PresentationFormat>On-screen Show (4:3)</PresentationFormat>
  <Paragraphs>543</Paragraphs>
  <Slides>120</Slides>
  <Notes>0</Notes>
  <HiddenSlides>0</HiddenSlides>
  <MMClips>0</MMClips>
  <ScaleCrop>false</ScaleCrop>
  <HeadingPairs>
    <vt:vector size="4" baseType="variant">
      <vt:variant>
        <vt:lpstr>Theme</vt:lpstr>
      </vt:variant>
      <vt:variant>
        <vt:i4>1</vt:i4>
      </vt:variant>
      <vt:variant>
        <vt:lpstr>Slide Titles</vt:lpstr>
      </vt:variant>
      <vt:variant>
        <vt:i4>120</vt:i4>
      </vt:variant>
    </vt:vector>
  </HeadingPairs>
  <TitlesOfParts>
    <vt:vector size="121" baseType="lpstr">
      <vt:lpstr>Office Theme</vt:lpstr>
      <vt:lpstr>Logistics and Transport- Strategic Contexts</vt:lpstr>
      <vt:lpstr>Globalisation</vt:lpstr>
      <vt:lpstr>Globalisation Issues to consider</vt:lpstr>
      <vt:lpstr>Drivers of Globalisation</vt:lpstr>
      <vt:lpstr>Market Drivers</vt:lpstr>
      <vt:lpstr>Cost Drivers</vt:lpstr>
      <vt:lpstr>Government Drivers</vt:lpstr>
      <vt:lpstr>Competitive Drivers</vt:lpstr>
      <vt:lpstr>Other Drivers</vt:lpstr>
      <vt:lpstr>Impact of Globalisation</vt:lpstr>
      <vt:lpstr>Impact of Globalisation</vt:lpstr>
      <vt:lpstr>Impact of Globalisation</vt:lpstr>
      <vt:lpstr>Globalisation Example</vt:lpstr>
      <vt:lpstr>Multinationals</vt:lpstr>
      <vt:lpstr>Why the drive to become multinational</vt:lpstr>
      <vt:lpstr>Why the drive to become multinational</vt:lpstr>
      <vt:lpstr>Why the drive to become multinational</vt:lpstr>
      <vt:lpstr>Why the drive to become multinational</vt:lpstr>
      <vt:lpstr>Why the drive to become multinational</vt:lpstr>
      <vt:lpstr>Problems of Expansion into International Markets</vt:lpstr>
      <vt:lpstr>Multinationals from Emerging Nations</vt:lpstr>
      <vt:lpstr>Multinationals from Emerging Nations</vt:lpstr>
      <vt:lpstr>Impact of Multinational Companies on the host Country</vt:lpstr>
      <vt:lpstr>Impact of Multinational Companies on the host Country</vt:lpstr>
      <vt:lpstr>Advantages of Foreign Investment</vt:lpstr>
      <vt:lpstr>Advantages of Foreign Investment</vt:lpstr>
      <vt:lpstr>Advantages of Foreign Investment</vt:lpstr>
      <vt:lpstr>Advantages of Foreign Investment</vt:lpstr>
      <vt:lpstr>Advantages of Foreign Investment</vt:lpstr>
      <vt:lpstr>Disadvantages of Foreign Investment</vt:lpstr>
      <vt:lpstr>Disadvantages of Foreign Investment</vt:lpstr>
      <vt:lpstr>Disadvantages of Foreign Investment</vt:lpstr>
      <vt:lpstr>Disadvantages of Foreign Investment</vt:lpstr>
      <vt:lpstr>Disadvantages of Foreign Investment</vt:lpstr>
      <vt:lpstr>Disadvantages of Foreign Investment</vt:lpstr>
      <vt:lpstr>Disadvantages of Foreign Investment</vt:lpstr>
      <vt:lpstr>Trading Blocs</vt:lpstr>
      <vt:lpstr>Trading Blocs</vt:lpstr>
      <vt:lpstr>Advantages of Trading Blocs</vt:lpstr>
      <vt:lpstr>Disadvantages of Trading Blocs</vt:lpstr>
      <vt:lpstr>Protectionism</vt:lpstr>
      <vt:lpstr>Examples of Protectionism</vt:lpstr>
      <vt:lpstr>Protectionist Policies</vt:lpstr>
      <vt:lpstr>Protectionist Policies</vt:lpstr>
      <vt:lpstr>Protectionist Policies</vt:lpstr>
      <vt:lpstr>Benefits of Environmental Analysis</vt:lpstr>
      <vt:lpstr>Environmental Analysis</vt:lpstr>
      <vt:lpstr>Political Issues</vt:lpstr>
      <vt:lpstr>Economic Issues</vt:lpstr>
      <vt:lpstr>Social Issues</vt:lpstr>
      <vt:lpstr>Technological Issues</vt:lpstr>
      <vt:lpstr>Environmental Issues</vt:lpstr>
      <vt:lpstr>Legal issues</vt:lpstr>
      <vt:lpstr>Competitive Rivalry</vt:lpstr>
      <vt:lpstr>Bargaining power of supplies</vt:lpstr>
      <vt:lpstr>Bargaining power of buyers</vt:lpstr>
      <vt:lpstr>Threat for potential entrants</vt:lpstr>
      <vt:lpstr>Threat of substitutes</vt:lpstr>
      <vt:lpstr>SWOT Analysis</vt:lpstr>
      <vt:lpstr>Slide 60</vt:lpstr>
      <vt:lpstr>SWOT Analysis</vt:lpstr>
      <vt:lpstr>SWOT Analysis</vt:lpstr>
      <vt:lpstr>SWOT Analysis</vt:lpstr>
      <vt:lpstr>SWOT Analysis</vt:lpstr>
      <vt:lpstr>Ansoff Matrix</vt:lpstr>
      <vt:lpstr>Ansoff Matrix</vt:lpstr>
      <vt:lpstr>Ansoff Matrix</vt:lpstr>
      <vt:lpstr>How to use the Matrix</vt:lpstr>
      <vt:lpstr>How to use the Matrix</vt:lpstr>
      <vt:lpstr>How to use the Matrix</vt:lpstr>
      <vt:lpstr>How to use the Matrix</vt:lpstr>
      <vt:lpstr>Stages of Economic Integration</vt:lpstr>
      <vt:lpstr>Preferential trading area</vt:lpstr>
      <vt:lpstr>Free Trade Area</vt:lpstr>
      <vt:lpstr>Free Trade Area</vt:lpstr>
      <vt:lpstr>Customs Union</vt:lpstr>
      <vt:lpstr>Common Market</vt:lpstr>
      <vt:lpstr>Economic and Monetary</vt:lpstr>
      <vt:lpstr>International Agreements</vt:lpstr>
      <vt:lpstr>World Trade Organisation</vt:lpstr>
      <vt:lpstr>Deming (1)</vt:lpstr>
      <vt:lpstr>Deming (2)</vt:lpstr>
      <vt:lpstr>Deming (3)</vt:lpstr>
      <vt:lpstr>Deming (4)</vt:lpstr>
      <vt:lpstr>Deming (5)</vt:lpstr>
      <vt:lpstr>Deming (6)</vt:lpstr>
      <vt:lpstr>Deming (7)</vt:lpstr>
      <vt:lpstr>Deming (8)</vt:lpstr>
      <vt:lpstr>Deming (9)</vt:lpstr>
      <vt:lpstr>Deming (10)</vt:lpstr>
      <vt:lpstr>Deming (11)</vt:lpstr>
      <vt:lpstr>Deming (12)</vt:lpstr>
      <vt:lpstr>Deming’s 14 points</vt:lpstr>
      <vt:lpstr>Cost benefit analysis</vt:lpstr>
      <vt:lpstr>Cost benefit analysis</vt:lpstr>
      <vt:lpstr>Cost benefit analysis</vt:lpstr>
      <vt:lpstr>Cost benefit analysis</vt:lpstr>
      <vt:lpstr>Benchmarking</vt:lpstr>
      <vt:lpstr>Benefits of Benchmarking</vt:lpstr>
      <vt:lpstr>Benefits of benchmarking</vt:lpstr>
      <vt:lpstr>Benchmarking measures</vt:lpstr>
      <vt:lpstr>Strategic Benchmarking</vt:lpstr>
      <vt:lpstr>Strategic benchmarking</vt:lpstr>
      <vt:lpstr>Competitive Benchmarking</vt:lpstr>
      <vt:lpstr>Process Benchmarking</vt:lpstr>
      <vt:lpstr>Functional benchmarking</vt:lpstr>
      <vt:lpstr>Internal Benchmarking</vt:lpstr>
      <vt:lpstr>Internal Benchmarking</vt:lpstr>
      <vt:lpstr>External Benchmarking</vt:lpstr>
      <vt:lpstr>External Benchmarking</vt:lpstr>
      <vt:lpstr>International Benchmarking</vt:lpstr>
      <vt:lpstr>Benchmarking Measures</vt:lpstr>
      <vt:lpstr>Benchmarking Priorities</vt:lpstr>
      <vt:lpstr>Slide 114</vt:lpstr>
      <vt:lpstr>Benchmarking Process</vt:lpstr>
      <vt:lpstr>Benchmarking Process</vt:lpstr>
      <vt:lpstr>Benchmarking Process</vt:lpstr>
      <vt:lpstr>Benchmarking Process</vt:lpstr>
      <vt:lpstr>Benchmarking Process</vt:lpstr>
      <vt:lpstr>Benchmarking Process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Logistics and Transport- Strategic Contexts</dc:title>
  <dc:creator>Andrew</dc:creator>
  <cp:lastModifiedBy>fad-at</cp:lastModifiedBy>
  <cp:revision>54</cp:revision>
  <dcterms:created xsi:type="dcterms:W3CDTF">2012-02-23T02:08:40Z</dcterms:created>
  <dcterms:modified xsi:type="dcterms:W3CDTF">2012-02-24T10:03:55Z</dcterms:modified>
</cp:coreProperties>
</file>