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2"/>
  </p:notesMasterIdLst>
  <p:sldIdLst>
    <p:sldId id="256" r:id="rId2"/>
    <p:sldId id="296" r:id="rId3"/>
    <p:sldId id="310" r:id="rId4"/>
    <p:sldId id="372" r:id="rId5"/>
    <p:sldId id="365" r:id="rId6"/>
    <p:sldId id="271" r:id="rId7"/>
    <p:sldId id="341" r:id="rId8"/>
    <p:sldId id="308" r:id="rId9"/>
    <p:sldId id="350" r:id="rId10"/>
    <p:sldId id="325" r:id="rId11"/>
    <p:sldId id="328" r:id="rId12"/>
    <p:sldId id="549" r:id="rId13"/>
    <p:sldId id="275" r:id="rId14"/>
    <p:sldId id="258" r:id="rId15"/>
    <p:sldId id="261" r:id="rId16"/>
    <p:sldId id="259" r:id="rId17"/>
    <p:sldId id="262" r:id="rId18"/>
    <p:sldId id="272" r:id="rId19"/>
    <p:sldId id="273" r:id="rId20"/>
    <p:sldId id="274" r:id="rId21"/>
    <p:sldId id="295" r:id="rId22"/>
    <p:sldId id="291" r:id="rId23"/>
    <p:sldId id="292" r:id="rId24"/>
    <p:sldId id="293" r:id="rId25"/>
    <p:sldId id="294" r:id="rId26"/>
    <p:sldId id="260" r:id="rId27"/>
    <p:sldId id="264" r:id="rId28"/>
    <p:sldId id="276" r:id="rId29"/>
    <p:sldId id="277" r:id="rId30"/>
    <p:sldId id="279" r:id="rId31"/>
    <p:sldId id="278" r:id="rId32"/>
    <p:sldId id="280" r:id="rId33"/>
    <p:sldId id="281" r:id="rId34"/>
    <p:sldId id="557" r:id="rId35"/>
    <p:sldId id="577" r:id="rId36"/>
    <p:sldId id="578" r:id="rId37"/>
    <p:sldId id="582" r:id="rId38"/>
    <p:sldId id="579" r:id="rId39"/>
    <p:sldId id="612" r:id="rId40"/>
    <p:sldId id="573" r:id="rId41"/>
    <p:sldId id="581" r:id="rId42"/>
    <p:sldId id="587" r:id="rId43"/>
    <p:sldId id="571" r:id="rId44"/>
    <p:sldId id="590" r:id="rId45"/>
    <p:sldId id="545" r:id="rId46"/>
    <p:sldId id="589" r:id="rId47"/>
    <p:sldId id="508" r:id="rId48"/>
    <p:sldId id="588" r:id="rId49"/>
    <p:sldId id="595" r:id="rId50"/>
    <p:sldId id="269" r:id="rId51"/>
    <p:sldId id="282" r:id="rId52"/>
    <p:sldId id="284" r:id="rId53"/>
    <p:sldId id="283" r:id="rId54"/>
    <p:sldId id="286" r:id="rId55"/>
    <p:sldId id="287" r:id="rId56"/>
    <p:sldId id="285" r:id="rId57"/>
    <p:sldId id="270" r:id="rId58"/>
    <p:sldId id="289" r:id="rId59"/>
    <p:sldId id="288" r:id="rId60"/>
    <p:sldId id="596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92"/>
    <p:restoredTop sz="94643"/>
  </p:normalViewPr>
  <p:slideViewPr>
    <p:cSldViewPr snapToGrid="0" snapToObjects="1">
      <p:cViewPr varScale="1">
        <p:scale>
          <a:sx n="90" d="100"/>
          <a:sy n="90" d="100"/>
        </p:scale>
        <p:origin x="64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AB5EE0-218D-404B-B45B-81B4213C1DD5}" type="datetimeFigureOut">
              <a:rPr lang="en-US" smtClean="0"/>
              <a:t>9/4/18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57AC17-F7E3-7E4C-901E-50E74AC3AC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865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7AC17-F7E3-7E4C-901E-50E74AC3AC8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463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E0B66432-A4AF-D446-A20B-48E15C70AF4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6463" y="750888"/>
            <a:ext cx="4899025" cy="36734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59BAA4EF-2266-9B48-8AFD-091E67271F5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04875" y="4649788"/>
            <a:ext cx="4902200" cy="4425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24610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5F53573E-92B3-0A48-A1AF-A914077556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71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797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8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6025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3225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00425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7625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2F869C1-9159-2946-AE5A-E919C3A215A4}" type="slidenum">
              <a:rPr lang="en-US" altLang="en-US" b="0" smtClean="0"/>
              <a:pPr/>
              <a:t>10</a:t>
            </a:fld>
            <a:endParaRPr lang="en-US" altLang="en-US" b="0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5C92ED1D-34EE-CA46-A47F-9FB1D33E44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434C23C2-3FEB-7443-BE91-8908EC6D5C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5794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90B49A43-547B-9D41-94A8-28A7AC929E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71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797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8825" indent="-225425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6025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3225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00425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7625" indent="-225425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766BCD6-A44F-B446-AA02-141684A12CE9}" type="slidenum">
              <a:rPr lang="en-US" altLang="en-US" b="0" smtClean="0"/>
              <a:pPr/>
              <a:t>11</a:t>
            </a:fld>
            <a:endParaRPr lang="en-US" altLang="en-US" b="0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5FB46844-9F7C-5E44-832A-806AE45384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685502B5-8BB6-FB4A-B4E9-53620B2AA6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603556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6C2E82D9-8ED0-D347-B431-87BFF4226E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EDBB8C7-F4B3-8D4A-9EBF-63BD541F85A0}" type="slidenum">
              <a:rPr lang="en-US" altLang="en-US"/>
              <a:pPr eaLnBrk="1" hangingPunct="1">
                <a:spcBef>
                  <a:spcPct val="0"/>
                </a:spcBef>
              </a:pPr>
              <a:t>12</a:t>
            </a:fld>
            <a:endParaRPr lang="en-US" altLang="en-US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0ABC4980-D1A7-CB46-BC98-677630B41E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7A94844C-A97A-FC40-93F0-31A896649D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0195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DF08E98C-1805-7D4E-B889-C4DB76A812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717E238B-7C4E-2E47-B714-5C42B67283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F5C81549-7FF0-B74A-80A7-2492828DE1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6318A6A-886B-3E45-BD2A-894961F4FEE4}" type="slidenum">
              <a:rPr lang="en-GB" altLang="en-US" smtClean="0"/>
              <a:pPr>
                <a:spcBef>
                  <a:spcPct val="0"/>
                </a:spcBef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20068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5BF7DE70-0B72-2C4C-9305-C6BB582AD8D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DA3B3A09-556E-C247-A972-1A401CEA8F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A8980D53-DB89-C24D-B7C8-FCB80929DA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71DAFA0-7C96-764D-898D-784C1CA33549}" type="slidenum">
              <a:rPr lang="en-GB" altLang="en-US" smtClean="0"/>
              <a:pPr>
                <a:spcBef>
                  <a:spcPct val="0"/>
                </a:spcBef>
              </a:pPr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58984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45C0C1EC-1A0A-AA47-A947-B29D41AF8B5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8FD91308-3AD3-374C-99B8-DAFB19A299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D088CA35-8DAC-0E4B-9FAB-417D15BCAF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55D3CDC-69CE-824C-B228-D70C12508E52}" type="slidenum">
              <a:rPr lang="en-GB" altLang="en-US" smtClean="0"/>
              <a:pPr>
                <a:spcBef>
                  <a:spcPct val="0"/>
                </a:spcBef>
              </a:pPr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92550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E3CB5CE9-7588-E541-A9E2-40B5873A67F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807832C5-C149-0C4C-B7DA-A07CA01BB8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DAE1FDCD-AABC-B144-806C-F86BDAC6AE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6A67F4C-0AF8-8F41-BC9D-B4DC8DA8DF72}" type="slidenum">
              <a:rPr lang="en-GB" altLang="en-US" smtClean="0"/>
              <a:pPr>
                <a:spcBef>
                  <a:spcPct val="0"/>
                </a:spcBef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31250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DD7A650F-B572-1B44-AA21-2AE6BD64324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B5D5063E-238F-D948-930D-70C53A8D2F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85B3B2BB-3FF2-CF46-9DA5-87A251513D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C054A3B-28E8-854F-B63B-24DE6EFFD039}" type="slidenum">
              <a:rPr lang="en-GB" altLang="en-US" smtClean="0"/>
              <a:pPr>
                <a:spcBef>
                  <a:spcPct val="0"/>
                </a:spcBef>
              </a:pPr>
              <a:t>40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68671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A1B04FFF-4B9D-F949-90AF-BF7D10C0983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1B6F01E6-C25F-BA4A-BC00-A084AE0E44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DF68A6E3-C7AE-DC42-B50E-B8F91D15E5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0FC5AAE-E391-524C-B874-67BA8E59FA4D}" type="slidenum">
              <a:rPr lang="en-GB" altLang="en-US" smtClean="0"/>
              <a:pPr>
                <a:spcBef>
                  <a:spcPct val="0"/>
                </a:spcBef>
              </a:pPr>
              <a:t>41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88050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CEF4E467-A1FB-E346-8B06-915B7D328F8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C9C7FD99-0BE7-C840-8AAA-06417AE4EE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0D945DDC-47B1-3247-A192-06E973405C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FECF5B1-75CD-C64C-984E-65E87C39D615}" type="slidenum">
              <a:rPr lang="en-GB" altLang="en-US" smtClean="0"/>
              <a:pPr>
                <a:spcBef>
                  <a:spcPct val="0"/>
                </a:spcBef>
              </a:pPr>
              <a:t>42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84790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1D8645E7-CA0F-8642-9002-4623FA672B9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4253CE55-D5DF-EE45-B479-48FF4FEDBC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80BD03D9-18FE-F946-AD62-F71BAC79AA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6218C55-B1D0-E447-BB14-D9AB6EA9E023}" type="slidenum">
              <a:rPr lang="en-GB" altLang="en-US" smtClean="0"/>
              <a:pPr>
                <a:spcBef>
                  <a:spcPct val="0"/>
                </a:spcBef>
              </a:pPr>
              <a:t>43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07902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1DCF806C-A579-A940-B95E-94C8328DE3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1F4875F-CCF9-5F4D-AACB-5BE7731FDA02}" type="slidenum">
              <a:rPr lang="en-GB" altLang="en-US" smtClean="0"/>
              <a:pPr>
                <a:spcBef>
                  <a:spcPct val="0"/>
                </a:spcBef>
              </a:pPr>
              <a:t>47</a:t>
            </a:fld>
            <a:endParaRPr lang="en-GB" altLang="en-US"/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B36E5FCE-D725-8447-9CDF-25751C2D65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D00376C5-02BE-0B4F-93BA-C777520CC7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6794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E1999D8C-BA90-8D43-9D0B-DF441381189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745E9ABC-BD13-9244-886B-DC5F300C49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C49236BF-EC0E-F74C-867B-A43BDFE2B1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81B57F8-C727-9047-AEAE-347D6CE834FE}" type="slidenum">
              <a:rPr lang="en-GB" altLang="en-US" smtClean="0"/>
              <a:pPr>
                <a:spcBef>
                  <a:spcPct val="0"/>
                </a:spcBef>
              </a:pPr>
              <a:t>48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507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16FEB-27F5-4647-96C3-3CECAD8B6DC1}" type="datetime1">
              <a:rPr lang="en-GB" smtClean="0"/>
              <a:t>04/09/2018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08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FE290-277B-5D45-8C7C-EC2227D89CED}" type="datetime1">
              <a:rPr lang="en-GB" smtClean="0"/>
              <a:t>04/09/2018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55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0413F-F0B5-BF49-9069-8A42B9DD213E}" type="datetime1">
              <a:rPr lang="en-GB" smtClean="0"/>
              <a:t>04/09/2018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828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2B7FA-31D3-6949-9E96-6E2E5E1576A1}" type="datetime1">
              <a:rPr lang="en-GB" smtClean="0"/>
              <a:t>04/09/2018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163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4A63B-F938-B24C-BA6B-25A272A309E2}" type="datetime1">
              <a:rPr lang="en-GB" smtClean="0"/>
              <a:t>04/09/2018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794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EBAD6-2B38-E54B-A08A-8DAA538104F5}" type="datetime1">
              <a:rPr lang="en-GB" smtClean="0"/>
              <a:t>04/09/2018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662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AAF51-1429-A447-9E7B-4A586891B7E2}" type="datetime1">
              <a:rPr lang="en-GB" smtClean="0"/>
              <a:t>04/09/2018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207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3E578-B4E7-AF45-BD0E-A559C5BDAA6C}" type="datetime1">
              <a:rPr lang="en-GB" smtClean="0"/>
              <a:t>04/09/2018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904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BFB35-6A2B-5049-B854-0D13488A9D35}" type="datetime1">
              <a:rPr lang="en-GB" smtClean="0"/>
              <a:t>04/09/2018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93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0108E-2EA7-3E44-8F1C-0BF060F947FA}" type="datetime1">
              <a:rPr lang="en-GB" smtClean="0"/>
              <a:t>04/09/2018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95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A8C6-8697-2E47-AA89-A19D7DB1637E}" type="datetime1">
              <a:rPr lang="en-GB" smtClean="0"/>
              <a:t>04/09/2018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40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1" y="1600201"/>
            <a:ext cx="10972800" cy="4525963"/>
          </a:xfrm>
        </p:spPr>
        <p:txBody>
          <a:bodyPr/>
          <a:lstStyle/>
          <a:p>
            <a:pPr lvl="0"/>
            <a:endParaRPr lang="en-GB" noProof="0" dirty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50D56A4-289C-AF47-92A1-96DB289FC3F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33E3D77-F547-174B-A992-6337978C55F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C87032A-A15E-314B-9E38-3F136138E9D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6FBB7D-2D9F-B749-9AF7-CBA1C79A59B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4252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1_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C5C818-0EE8-1444-B622-4E2020C7E16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BFB2B61-EF66-3A42-BA2C-1F58DF43F0A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C6457C-B1A1-B441-BC95-6E0BC84591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2398-D446-CF46-BF1F-531F99AB39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2216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530CB-D043-6547-B2F6-2565B3349D51}" type="datetime1">
              <a:rPr lang="en-GB" smtClean="0"/>
              <a:t>04/09/2018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CILT Level 6 - Strategic Network Planning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C48A-81BD-284A-A5D9-02E1B898E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699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mckinseyquarterly.com/Googles_view_on_the_future_of_business_An_interview_with_CEO_Eric_Schmidt_2229?pagenum=1#interactive_google_schmidt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tetrapak.com/uk/about/vision-and-miss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www.youtube.com/watch?v=mYF2_FBCvX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17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FyW5s_7ZW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Strategic Network Planning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800" b="1" dirty="0"/>
              <a:t>Vision &amp; Strategy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1869171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C947AA13-D7DC-3A49-BA87-99D023C86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677863"/>
            <a:ext cx="8229600" cy="1143000"/>
          </a:xfrm>
        </p:spPr>
        <p:txBody>
          <a:bodyPr/>
          <a:lstStyle/>
          <a:p>
            <a:r>
              <a:rPr lang="en-GB" altLang="en-US" b="1" dirty="0"/>
              <a:t>Strategic Management</a:t>
            </a:r>
          </a:p>
        </p:txBody>
      </p:sp>
      <p:sp>
        <p:nvSpPr>
          <p:cNvPr id="11267" name="TextBox 4">
            <a:extLst>
              <a:ext uri="{FF2B5EF4-FFF2-40B4-BE49-F238E27FC236}">
                <a16:creationId xmlns:a16="http://schemas.microsoft.com/office/drawing/2014/main" id="{346FA9DE-D32B-144D-BFAD-9ACEF4B38B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4776" y="1948656"/>
            <a:ext cx="184698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dirty="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dirty="0"/>
              <a:t>Core text</a:t>
            </a:r>
          </a:p>
        </p:txBody>
      </p:sp>
      <p:pic>
        <p:nvPicPr>
          <p:cNvPr id="11268" name="Picture 4" descr="http://vig-fp.prenhall.com/coverimage/0273732021.jpg">
            <a:hlinkClick r:id="rId2"/>
            <a:extLst>
              <a:ext uri="{FF2B5EF4-FFF2-40B4-BE49-F238E27FC236}">
                <a16:creationId xmlns:a16="http://schemas.microsoft.com/office/drawing/2014/main" id="{CEAA6777-66E0-7244-B87C-C56F7A258D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483647" y="-693738"/>
            <a:ext cx="1009650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6">
            <a:extLst>
              <a:ext uri="{FF2B5EF4-FFF2-40B4-BE49-F238E27FC236}">
                <a16:creationId xmlns:a16="http://schemas.microsoft.com/office/drawing/2014/main" id="{D41D34B0-13A0-5549-B2CE-8F3BC2FA5C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951" y="11114"/>
            <a:ext cx="1901825" cy="74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8" descr="Exploring Strategy Text Only by Gerry Johnson and Richard Whittington">
            <a:extLst>
              <a:ext uri="{FF2B5EF4-FFF2-40B4-BE49-F238E27FC236}">
                <a16:creationId xmlns:a16="http://schemas.microsoft.com/office/drawing/2014/main" id="{68124919-9D83-EA4D-8E4E-A1333D856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589" y="3357564"/>
            <a:ext cx="2505075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0" descr="Exploring Strategy Text &amp; Cases Plus MyStrategyLab and The Strategy Experience S">
            <a:extLst>
              <a:ext uri="{FF2B5EF4-FFF2-40B4-BE49-F238E27FC236}">
                <a16:creationId xmlns:a16="http://schemas.microsoft.com/office/drawing/2014/main" id="{0D04944E-C4AC-FD41-88C2-2E19520400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4" y="3322639"/>
            <a:ext cx="2435225" cy="329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5951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5">
            <a:extLst>
              <a:ext uri="{FF2B5EF4-FFF2-40B4-BE49-F238E27FC236}">
                <a16:creationId xmlns:a16="http://schemas.microsoft.com/office/drawing/2014/main" id="{D1897AF3-1CD2-E440-9C81-A107D53650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1675" y="200818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77830" name="Rectangle 6">
            <a:extLst>
              <a:ext uri="{FF2B5EF4-FFF2-40B4-BE49-F238E27FC236}">
                <a16:creationId xmlns:a16="http://schemas.microsoft.com/office/drawing/2014/main" id="{24C69ED7-A9CB-D342-9221-9ED4E190B0D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79650" y="1628775"/>
            <a:ext cx="7086600" cy="4114800"/>
          </a:xfrm>
          <a:noFill/>
        </p:spPr>
        <p:txBody>
          <a:bodyPr/>
          <a:lstStyle/>
          <a:p>
            <a:pPr algn="ctr">
              <a:buFontTx/>
              <a:buNone/>
            </a:pPr>
            <a:r>
              <a:rPr lang="en-GB" altLang="en-US" b="1"/>
              <a:t>Strategy</a:t>
            </a:r>
            <a:r>
              <a:rPr lang="en-GB" altLang="en-US" i="1"/>
              <a:t> is the direction and scope of an organisation over the long term, which achieves advantage in a changing environment through its configuration of resources and competences with the aim of fulfilling stakeholder expectations.</a:t>
            </a:r>
            <a:endParaRPr lang="en-US" altLang="en-US" i="1"/>
          </a:p>
        </p:txBody>
      </p:sp>
      <p:sp>
        <p:nvSpPr>
          <p:cNvPr id="16388" name="Text Box 9">
            <a:extLst>
              <a:ext uri="{FF2B5EF4-FFF2-40B4-BE49-F238E27FC236}">
                <a16:creationId xmlns:a16="http://schemas.microsoft.com/office/drawing/2014/main" id="{3A4DB8CD-8403-0341-A2DD-024434AE76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83338" y="4581526"/>
            <a:ext cx="29400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(Johnson &amp; Scholes (2008)</a:t>
            </a:r>
          </a:p>
        </p:txBody>
      </p:sp>
      <p:sp>
        <p:nvSpPr>
          <p:cNvPr id="16389" name="Text Box 10">
            <a:extLst>
              <a:ext uri="{FF2B5EF4-FFF2-40B4-BE49-F238E27FC236}">
                <a16:creationId xmlns:a16="http://schemas.microsoft.com/office/drawing/2014/main" id="{D789D7E3-A765-E741-8F31-78A5392E10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5229226"/>
            <a:ext cx="670568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 i="1"/>
              <a:t> Key words of the above definition?</a:t>
            </a:r>
          </a:p>
        </p:txBody>
      </p:sp>
      <p:pic>
        <p:nvPicPr>
          <p:cNvPr id="16390" name="Picture 6">
            <a:extLst>
              <a:ext uri="{FF2B5EF4-FFF2-40B4-BE49-F238E27FC236}">
                <a16:creationId xmlns:a16="http://schemas.microsoft.com/office/drawing/2014/main" id="{76237F00-A0C0-5F40-8B50-61656BA852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3388" y="4784726"/>
            <a:ext cx="1270000" cy="145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Picture 8">
            <a:extLst>
              <a:ext uri="{FF2B5EF4-FFF2-40B4-BE49-F238E27FC236}">
                <a16:creationId xmlns:a16="http://schemas.microsoft.com/office/drawing/2014/main" id="{4EB28E10-416F-334C-BC98-319B201EB8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4051" y="315914"/>
            <a:ext cx="2098675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538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78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id="{304FC3B7-A70B-3E43-A008-896A71467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288" y="981076"/>
            <a:ext cx="8229600" cy="4525963"/>
          </a:xfrm>
        </p:spPr>
        <p:txBody>
          <a:bodyPr/>
          <a:lstStyle/>
          <a:p>
            <a:r>
              <a:rPr lang="en-GB" altLang="en-US" i="1" dirty="0"/>
              <a:t>Strategy is about exploring the key issues for future success of organisations operating in competitive marketplaces and ensuring they have the resources, competences and capabilities for managing and </a:t>
            </a:r>
            <a:r>
              <a:rPr lang="en-GB" altLang="en-US" i="1"/>
              <a:t>maintaining sustainability</a:t>
            </a:r>
            <a:endParaRPr lang="en-GB" altLang="en-US" i="1" dirty="0"/>
          </a:p>
        </p:txBody>
      </p:sp>
      <p:pic>
        <p:nvPicPr>
          <p:cNvPr id="17411" name="Picture 8">
            <a:extLst>
              <a:ext uri="{FF2B5EF4-FFF2-40B4-BE49-F238E27FC236}">
                <a16:creationId xmlns:a16="http://schemas.microsoft.com/office/drawing/2014/main" id="{228138F8-C13E-B849-81B7-F29E1551D8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6139" y="115889"/>
            <a:ext cx="2098675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Picture 6">
            <a:extLst>
              <a:ext uri="{FF2B5EF4-FFF2-40B4-BE49-F238E27FC236}">
                <a16:creationId xmlns:a16="http://schemas.microsoft.com/office/drawing/2014/main" id="{7977478B-8E89-3745-90B1-2CD44001A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2939" y="4964114"/>
            <a:ext cx="1049337" cy="120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1770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8">
            <a:extLst>
              <a:ext uri="{FF2B5EF4-FFF2-40B4-BE49-F238E27FC236}">
                <a16:creationId xmlns:a16="http://schemas.microsoft.com/office/drawing/2014/main" id="{E2937384-5634-B54E-BC15-0184BB7E3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4" y="5949950"/>
            <a:ext cx="2098675" cy="78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6">
            <a:extLst>
              <a:ext uri="{FF2B5EF4-FFF2-40B4-BE49-F238E27FC236}">
                <a16:creationId xmlns:a16="http://schemas.microsoft.com/office/drawing/2014/main" id="{0CCF7619-33B1-8B4D-94F8-92AB2BA51E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4325" y="4057651"/>
            <a:ext cx="1270000" cy="145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Box 6">
            <a:extLst>
              <a:ext uri="{FF2B5EF4-FFF2-40B4-BE49-F238E27FC236}">
                <a16:creationId xmlns:a16="http://schemas.microsoft.com/office/drawing/2014/main" id="{A6F30C5F-32B3-D145-8304-B10797B560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3" y="692150"/>
            <a:ext cx="8439150" cy="501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i="1">
                <a:latin typeface="Calibri" panose="020F0502020204030204" pitchFamily="34" charset="0"/>
              </a:rPr>
              <a:t>What does strategy mean to you and what role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i="1">
                <a:latin typeface="Calibri" panose="020F0502020204030204" pitchFamily="34" charset="0"/>
              </a:rPr>
              <a:t>does it play within an organisation?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i="1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i="1">
                <a:latin typeface="Calibri" panose="020F0502020204030204" pitchFamily="34" charset="0"/>
              </a:rPr>
              <a:t>Name some of the organisations/industries which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i="1">
                <a:latin typeface="Calibri" panose="020F0502020204030204" pitchFamily="34" charset="0"/>
              </a:rPr>
              <a:t>are currently undergoing changes?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i="1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i="1">
                <a:latin typeface="Calibri" panose="020F0502020204030204" pitchFamily="34" charset="0"/>
              </a:rPr>
              <a:t>What might be the impact of such changes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i="1">
                <a:latin typeface="Calibri" panose="020F0502020204030204" pitchFamily="34" charset="0"/>
              </a:rPr>
              <a:t>on different areas of the business?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i="1">
              <a:latin typeface="Calibri" panose="020F050202020403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i="1">
                <a:latin typeface="Calibri" panose="020F0502020204030204" pitchFamily="34" charset="0"/>
              </a:rPr>
              <a:t>What makes a sustainable organisation?  </a:t>
            </a:r>
          </a:p>
        </p:txBody>
      </p:sp>
    </p:spTree>
    <p:extLst>
      <p:ext uri="{BB962C8B-B14F-4D97-AF65-F5344CB8AC3E}">
        <p14:creationId xmlns:p14="http://schemas.microsoft.com/office/powerpoint/2010/main" val="3094010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Three Levels of Strategy</a:t>
            </a:r>
          </a:p>
        </p:txBody>
      </p:sp>
      <p:sp>
        <p:nvSpPr>
          <p:cNvPr id="4" name="Triangle 3"/>
          <p:cNvSpPr/>
          <p:nvPr/>
        </p:nvSpPr>
        <p:spPr>
          <a:xfrm flipH="1">
            <a:off x="2285999" y="1768210"/>
            <a:ext cx="7213602" cy="4794779"/>
          </a:xfrm>
          <a:prstGeom prst="triangle">
            <a:avLst>
              <a:gd name="adj" fmla="val 506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Elbow Connector 5"/>
          <p:cNvCxnSpPr/>
          <p:nvPr/>
        </p:nvCxnSpPr>
        <p:spPr>
          <a:xfrm>
            <a:off x="4334933" y="3708400"/>
            <a:ext cx="914400" cy="91440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4" idx="5"/>
            <a:endCxn id="4" idx="1"/>
          </p:cNvCxnSpPr>
          <p:nvPr/>
        </p:nvCxnSpPr>
        <p:spPr>
          <a:xfrm>
            <a:off x="4064224" y="4165600"/>
            <a:ext cx="36068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3048000" y="5413642"/>
            <a:ext cx="5554133" cy="20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5178866" y="2938729"/>
            <a:ext cx="14637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Corporate</a:t>
            </a:r>
          </a:p>
          <a:p>
            <a:r>
              <a:rPr lang="en-US" sz="2400" b="1" dirty="0"/>
              <a:t> Strategy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135757" y="4315095"/>
            <a:ext cx="13119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Business</a:t>
            </a:r>
          </a:p>
          <a:p>
            <a:r>
              <a:rPr lang="en-US" sz="2400" b="1" dirty="0"/>
              <a:t> Strategy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466760" y="5793619"/>
            <a:ext cx="2649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/>
              <a:t>Functional Strategy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167006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>
            <a:extLst>
              <a:ext uri="{FF2B5EF4-FFF2-40B4-BE49-F238E27FC236}">
                <a16:creationId xmlns:a16="http://schemas.microsoft.com/office/drawing/2014/main" id="{59D85CE3-6DD2-EF49-BA55-932282D2D8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>
                <a:cs typeface="Arial" panose="020B0604020202020204" pitchFamily="34" charset="0"/>
              </a:rPr>
              <a:t>Strategy vs Tactics</a:t>
            </a:r>
          </a:p>
        </p:txBody>
      </p:sp>
      <p:graphicFrame>
        <p:nvGraphicFramePr>
          <p:cNvPr id="7224" name="Group 56">
            <a:extLst>
              <a:ext uri="{FF2B5EF4-FFF2-40B4-BE49-F238E27FC236}">
                <a16:creationId xmlns:a16="http://schemas.microsoft.com/office/drawing/2014/main" id="{8DF44B59-50C0-7947-B534-45584AF7498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412875"/>
          <a:ext cx="8229600" cy="4645068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1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Strategy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Tactics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1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Timeframe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Long term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Short term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1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Focus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Broad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Narrow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Key Tasks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Defining market &amp; competitive position 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Day-to-day marketing activity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886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Information &amp; problem solving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Unstructured, external, speculative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Structured, internal, repetitive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960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Example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Segmentation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NPD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Price discounting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Comms campaign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225" name="Text Box 57">
            <a:extLst>
              <a:ext uri="{FF2B5EF4-FFF2-40B4-BE49-F238E27FC236}">
                <a16:creationId xmlns:a16="http://schemas.microsoft.com/office/drawing/2014/main" id="{3B0CB67F-E0E9-CE40-8576-752BC667B338}"/>
              </a:ext>
            </a:extLst>
          </p:cNvPr>
          <p:cNvSpPr txBox="1">
            <a:spLocks noChangeArrowheads="1"/>
          </p:cNvSpPr>
          <p:nvPr/>
        </p:nvSpPr>
        <p:spPr bwMode="auto">
          <a:xfrm flipH="1">
            <a:off x="2024063" y="6357939"/>
            <a:ext cx="19288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0" tIns="45714" rIns="91430" bIns="45714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cs typeface="Arial" panose="020B0604020202020204" pitchFamily="34" charset="0"/>
              </a:rPr>
              <a:t>(CIM 2011)</a:t>
            </a:r>
          </a:p>
        </p:txBody>
      </p:sp>
      <p:pic>
        <p:nvPicPr>
          <p:cNvPr id="21538" name="Picture 5">
            <a:extLst>
              <a:ext uri="{FF2B5EF4-FFF2-40B4-BE49-F238E27FC236}">
                <a16:creationId xmlns:a16="http://schemas.microsoft.com/office/drawing/2014/main" id="{033109E5-ED47-884A-B4B5-58008865B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3926" y="6165851"/>
            <a:ext cx="1871663" cy="69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39352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2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>
            <a:extLst>
              <a:ext uri="{FF2B5EF4-FFF2-40B4-BE49-F238E27FC236}">
                <a16:creationId xmlns:a16="http://schemas.microsoft.com/office/drawing/2014/main" id="{AD7C1EBE-09EB-7E42-8BD5-74A11BE8EE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8075" y="260350"/>
            <a:ext cx="8534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>
                <a:cs typeface="Arial" panose="020B0604020202020204" pitchFamily="34" charset="0"/>
              </a:rPr>
              <a:t>The vocabulary of strategy</a:t>
            </a:r>
          </a:p>
        </p:txBody>
      </p:sp>
      <p:pic>
        <p:nvPicPr>
          <p:cNvPr id="22531" name="Picture 3" descr="C01NE002">
            <a:extLst>
              <a:ext uri="{FF2B5EF4-FFF2-40B4-BE49-F238E27FC236}">
                <a16:creationId xmlns:a16="http://schemas.microsoft.com/office/drawing/2014/main" id="{023C37A8-CBEB-BB4D-978D-9B9DCBF8FF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692150"/>
            <a:ext cx="8205788" cy="548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Text Box 4">
            <a:extLst>
              <a:ext uri="{FF2B5EF4-FFF2-40B4-BE49-F238E27FC236}">
                <a16:creationId xmlns:a16="http://schemas.microsoft.com/office/drawing/2014/main" id="{19E66323-803E-2447-9331-AA14E13684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3" y="6381750"/>
            <a:ext cx="342900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200"/>
              <a:t>(Source: Johnson, Scholes &amp; Whittington (2008)</a:t>
            </a:r>
          </a:p>
        </p:txBody>
      </p:sp>
      <p:pic>
        <p:nvPicPr>
          <p:cNvPr id="22533" name="Picture 5">
            <a:extLst>
              <a:ext uri="{FF2B5EF4-FFF2-40B4-BE49-F238E27FC236}">
                <a16:creationId xmlns:a16="http://schemas.microsoft.com/office/drawing/2014/main" id="{98EDAD3B-181C-CA46-B63D-6E107C6779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1289" y="6302375"/>
            <a:ext cx="1222375" cy="433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4817869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Box 3">
            <a:extLst>
              <a:ext uri="{FF2B5EF4-FFF2-40B4-BE49-F238E27FC236}">
                <a16:creationId xmlns:a16="http://schemas.microsoft.com/office/drawing/2014/main" id="{10510958-9A7E-3844-A2CC-F5EA8E87DF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8313" y="4357689"/>
            <a:ext cx="376853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hlinkClick r:id="rId2"/>
              </a:rPr>
              <a:t>http://www.tetrapak.com/uk/about/vision-and-mission</a:t>
            </a:r>
            <a:endParaRPr lang="en-GB" altLang="en-US" sz="1200"/>
          </a:p>
        </p:txBody>
      </p:sp>
      <p:pic>
        <p:nvPicPr>
          <p:cNvPr id="28675" name="Picture 2" descr="UP1">
            <a:extLst>
              <a:ext uri="{FF2B5EF4-FFF2-40B4-BE49-F238E27FC236}">
                <a16:creationId xmlns:a16="http://schemas.microsoft.com/office/drawing/2014/main" id="{3138B82F-A2A9-ED45-B7A8-32B0E79235D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1" y="4929188"/>
            <a:ext cx="3013075" cy="1928812"/>
          </a:xfrm>
          <a:noFill/>
        </p:spPr>
      </p:pic>
      <p:pic>
        <p:nvPicPr>
          <p:cNvPr id="28676" name="Picture 6" descr="http://www.tetrapak.com/media/globalimagebank/environment/Pictures/leaves_3col.jpg">
            <a:extLst>
              <a:ext uri="{FF2B5EF4-FFF2-40B4-BE49-F238E27FC236}">
                <a16:creationId xmlns:a16="http://schemas.microsoft.com/office/drawing/2014/main" id="{361A3601-AC01-2942-8190-EADFA1A0F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438" y="1"/>
            <a:ext cx="3357562" cy="142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7" name="Rectangle 6">
            <a:extLst>
              <a:ext uri="{FF2B5EF4-FFF2-40B4-BE49-F238E27FC236}">
                <a16:creationId xmlns:a16="http://schemas.microsoft.com/office/drawing/2014/main" id="{B0FAF387-C49F-0A4B-ABEC-0546C3FFEA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9750" y="1143001"/>
            <a:ext cx="8572500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Our Vision – Tetra Pak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We commit to making food safe and available, everywhere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600"/>
              <a:t>Our Mission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We work for and with our customers to provide preferred processing and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packaging solutions for food.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We apply our commitment to innovation, our understanding of consumer needs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and our relationships with suppliers to deliver these solutions, wherever and whenever food is consumed.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We believe in responsible industry leadership, creating profitable growth in harmony with environmental sustainability and good corporate citizenship.</a:t>
            </a:r>
          </a:p>
        </p:txBody>
      </p:sp>
      <p:sp>
        <p:nvSpPr>
          <p:cNvPr id="28678" name="TextBox 2">
            <a:extLst>
              <a:ext uri="{FF2B5EF4-FFF2-40B4-BE49-F238E27FC236}">
                <a16:creationId xmlns:a16="http://schemas.microsoft.com/office/drawing/2014/main" id="{33D35685-1D86-1849-8188-2232B1F16D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751" y="333375"/>
            <a:ext cx="344036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/>
              <a:t>Strategy Statements</a:t>
            </a:r>
          </a:p>
        </p:txBody>
      </p:sp>
      <p:pic>
        <p:nvPicPr>
          <p:cNvPr id="28679" name="Picture 9">
            <a:extLst>
              <a:ext uri="{FF2B5EF4-FFF2-40B4-BE49-F238E27FC236}">
                <a16:creationId xmlns:a16="http://schemas.microsoft.com/office/drawing/2014/main" id="{A01AED59-F5B3-A246-9AD0-2B9A39EFBD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4650" y="6269039"/>
            <a:ext cx="1322388" cy="56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6" name="TextBox 7">
            <a:extLst>
              <a:ext uri="{FF2B5EF4-FFF2-40B4-BE49-F238E27FC236}">
                <a16:creationId xmlns:a16="http://schemas.microsoft.com/office/drawing/2014/main" id="{8B24344D-F85E-0B48-A21E-58496F979F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4" y="5013326"/>
            <a:ext cx="5307863" cy="1200329"/>
          </a:xfrm>
          <a:prstGeom prst="rect">
            <a:avLst/>
          </a:prstGeom>
          <a:noFill/>
          <a:ln>
            <a:noFill/>
          </a:ln>
          <a:extLst/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>
              <a:spcBef>
                <a:spcPct val="0"/>
              </a:spcBef>
              <a:defRPr/>
            </a:pPr>
            <a:r>
              <a:rPr lang="en-GB" altLang="en-US" sz="1800" i="1" dirty="0"/>
              <a:t>What are the key strategies of the organisation 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1800" i="1" dirty="0"/>
              <a:t>you work for? </a:t>
            </a:r>
          </a:p>
          <a:p>
            <a:pPr marL="285750" indent="-285750">
              <a:spcBef>
                <a:spcPct val="0"/>
              </a:spcBef>
              <a:defRPr/>
            </a:pPr>
            <a:r>
              <a:rPr lang="en-GB" altLang="en-US" sz="1800" i="1" dirty="0"/>
              <a:t>What is their strategy for differentiation?</a:t>
            </a:r>
          </a:p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90810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Text Box 8">
            <a:extLst>
              <a:ext uri="{FF2B5EF4-FFF2-40B4-BE49-F238E27FC236}">
                <a16:creationId xmlns:a16="http://schemas.microsoft.com/office/drawing/2014/main" id="{0E744C72-7479-FE4A-8520-1C10153D33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47825" y="3600451"/>
            <a:ext cx="958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Mission</a:t>
            </a:r>
          </a:p>
        </p:txBody>
      </p:sp>
      <p:sp>
        <p:nvSpPr>
          <p:cNvPr id="10249" name="Text Box 9">
            <a:extLst>
              <a:ext uri="{FF2B5EF4-FFF2-40B4-BE49-F238E27FC236}">
                <a16:creationId xmlns:a16="http://schemas.microsoft.com/office/drawing/2014/main" id="{E859810D-E26C-CC4D-ADF6-C9E0A60C4C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38463" y="3600451"/>
            <a:ext cx="12509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Objectives</a:t>
            </a:r>
          </a:p>
        </p:txBody>
      </p:sp>
      <p:sp>
        <p:nvSpPr>
          <p:cNvPr id="10250" name="Text Box 10">
            <a:extLst>
              <a:ext uri="{FF2B5EF4-FFF2-40B4-BE49-F238E27FC236}">
                <a16:creationId xmlns:a16="http://schemas.microsoft.com/office/drawing/2014/main" id="{3AEBF2FB-A290-D54A-B5F0-D91DED0195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81500" y="2357438"/>
            <a:ext cx="1035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External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Analysis</a:t>
            </a:r>
          </a:p>
        </p:txBody>
      </p:sp>
      <p:sp>
        <p:nvSpPr>
          <p:cNvPr id="10251" name="Text Box 11">
            <a:extLst>
              <a:ext uri="{FF2B5EF4-FFF2-40B4-BE49-F238E27FC236}">
                <a16:creationId xmlns:a16="http://schemas.microsoft.com/office/drawing/2014/main" id="{5C7AFA0B-5E99-D848-A868-6633D3A4CC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2763" y="4597400"/>
            <a:ext cx="1035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Internal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Analysis</a:t>
            </a:r>
          </a:p>
        </p:txBody>
      </p:sp>
      <p:sp>
        <p:nvSpPr>
          <p:cNvPr id="10252" name="Text Box 12">
            <a:extLst>
              <a:ext uri="{FF2B5EF4-FFF2-40B4-BE49-F238E27FC236}">
                <a16:creationId xmlns:a16="http://schemas.microsoft.com/office/drawing/2014/main" id="{93C4440F-027D-9242-840B-9C25B38073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8901" y="3462339"/>
            <a:ext cx="109517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Strategic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Choices</a:t>
            </a:r>
          </a:p>
        </p:txBody>
      </p:sp>
      <p:sp>
        <p:nvSpPr>
          <p:cNvPr id="10253" name="Text Box 13">
            <a:extLst>
              <a:ext uri="{FF2B5EF4-FFF2-40B4-BE49-F238E27FC236}">
                <a16:creationId xmlns:a16="http://schemas.microsoft.com/office/drawing/2014/main" id="{EDF1EC84-D563-FE4F-A290-03D589CC57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0888" y="3463925"/>
            <a:ext cx="17462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Strategy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Implementation</a:t>
            </a:r>
          </a:p>
        </p:txBody>
      </p:sp>
      <p:sp>
        <p:nvSpPr>
          <p:cNvPr id="10254" name="Text Box 14">
            <a:extLst>
              <a:ext uri="{FF2B5EF4-FFF2-40B4-BE49-F238E27FC236}">
                <a16:creationId xmlns:a16="http://schemas.microsoft.com/office/drawing/2014/main" id="{3E01E4C6-FD7E-E84C-9945-F208A386F8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36050" y="3463925"/>
            <a:ext cx="13906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Competitive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Advantage</a:t>
            </a:r>
          </a:p>
        </p:txBody>
      </p:sp>
      <p:sp>
        <p:nvSpPr>
          <p:cNvPr id="10255" name="Line 15">
            <a:extLst>
              <a:ext uri="{FF2B5EF4-FFF2-40B4-BE49-F238E27FC236}">
                <a16:creationId xmlns:a16="http://schemas.microsoft.com/office/drawing/2014/main" id="{2A15D5E6-FF16-CB49-A0EF-FFFC2019C2C1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3" y="3794125"/>
            <a:ext cx="2730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57" name="Line 17">
            <a:extLst>
              <a:ext uri="{FF2B5EF4-FFF2-40B4-BE49-F238E27FC236}">
                <a16:creationId xmlns:a16="http://schemas.microsoft.com/office/drawing/2014/main" id="{B2B29D6F-6EA5-C948-A3F2-79C181AEA490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6389" y="3794125"/>
            <a:ext cx="12223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59" name="Line 19">
            <a:extLst>
              <a:ext uri="{FF2B5EF4-FFF2-40B4-BE49-F238E27FC236}">
                <a16:creationId xmlns:a16="http://schemas.microsoft.com/office/drawing/2014/main" id="{F3E34207-2ADC-0340-AD28-AE6150231240}"/>
              </a:ext>
            </a:extLst>
          </p:cNvPr>
          <p:cNvSpPr>
            <a:spLocks noChangeShapeType="1"/>
          </p:cNvSpPr>
          <p:nvPr/>
        </p:nvSpPr>
        <p:spPr bwMode="auto">
          <a:xfrm>
            <a:off x="4232275" y="4911725"/>
            <a:ext cx="217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60" name="Line 20">
            <a:extLst>
              <a:ext uri="{FF2B5EF4-FFF2-40B4-BE49-F238E27FC236}">
                <a16:creationId xmlns:a16="http://schemas.microsoft.com/office/drawing/2014/main" id="{5375439E-B963-884F-B636-531DE4D50F9A}"/>
              </a:ext>
            </a:extLst>
          </p:cNvPr>
          <p:cNvSpPr>
            <a:spLocks noChangeShapeType="1"/>
          </p:cNvSpPr>
          <p:nvPr/>
        </p:nvSpPr>
        <p:spPr bwMode="auto">
          <a:xfrm>
            <a:off x="4229100" y="2768600"/>
            <a:ext cx="217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63" name="Line 23">
            <a:extLst>
              <a:ext uri="{FF2B5EF4-FFF2-40B4-BE49-F238E27FC236}">
                <a16:creationId xmlns:a16="http://schemas.microsoft.com/office/drawing/2014/main" id="{65BCBF99-52D8-F64A-81EF-870348DCEE2E}"/>
              </a:ext>
            </a:extLst>
          </p:cNvPr>
          <p:cNvSpPr>
            <a:spLocks noChangeShapeType="1"/>
          </p:cNvSpPr>
          <p:nvPr/>
        </p:nvSpPr>
        <p:spPr bwMode="auto">
          <a:xfrm>
            <a:off x="5489575" y="2746376"/>
            <a:ext cx="0" cy="22002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64" name="Line 24">
            <a:extLst>
              <a:ext uri="{FF2B5EF4-FFF2-40B4-BE49-F238E27FC236}">
                <a16:creationId xmlns:a16="http://schemas.microsoft.com/office/drawing/2014/main" id="{D4EC6580-2951-1248-8F30-80DC81DB028D}"/>
              </a:ext>
            </a:extLst>
          </p:cNvPr>
          <p:cNvSpPr>
            <a:spLocks noChangeShapeType="1"/>
          </p:cNvSpPr>
          <p:nvPr/>
        </p:nvSpPr>
        <p:spPr bwMode="auto">
          <a:xfrm>
            <a:off x="5260975" y="2760663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65" name="Line 25">
            <a:extLst>
              <a:ext uri="{FF2B5EF4-FFF2-40B4-BE49-F238E27FC236}">
                <a16:creationId xmlns:a16="http://schemas.microsoft.com/office/drawing/2014/main" id="{D5601E2C-E4FD-294B-8773-F1D921D50361}"/>
              </a:ext>
            </a:extLst>
          </p:cNvPr>
          <p:cNvSpPr>
            <a:spLocks noChangeShapeType="1"/>
          </p:cNvSpPr>
          <p:nvPr/>
        </p:nvSpPr>
        <p:spPr bwMode="auto">
          <a:xfrm>
            <a:off x="5275263" y="4927600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66" name="Line 26">
            <a:extLst>
              <a:ext uri="{FF2B5EF4-FFF2-40B4-BE49-F238E27FC236}">
                <a16:creationId xmlns:a16="http://schemas.microsoft.com/office/drawing/2014/main" id="{3F777D67-E5D4-CD4E-A462-5F2C371955B1}"/>
              </a:ext>
            </a:extLst>
          </p:cNvPr>
          <p:cNvSpPr>
            <a:spLocks noChangeShapeType="1"/>
          </p:cNvSpPr>
          <p:nvPr/>
        </p:nvSpPr>
        <p:spPr bwMode="auto">
          <a:xfrm>
            <a:off x="5489576" y="3808413"/>
            <a:ext cx="22701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67" name="Line 27">
            <a:extLst>
              <a:ext uri="{FF2B5EF4-FFF2-40B4-BE49-F238E27FC236}">
                <a16:creationId xmlns:a16="http://schemas.microsoft.com/office/drawing/2014/main" id="{37CE3594-06AE-6C44-AC4C-D46AD207D61E}"/>
              </a:ext>
            </a:extLst>
          </p:cNvPr>
          <p:cNvSpPr>
            <a:spLocks noChangeShapeType="1"/>
          </p:cNvSpPr>
          <p:nvPr/>
        </p:nvSpPr>
        <p:spPr bwMode="auto">
          <a:xfrm>
            <a:off x="6853238" y="3808413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68" name="Line 28">
            <a:extLst>
              <a:ext uri="{FF2B5EF4-FFF2-40B4-BE49-F238E27FC236}">
                <a16:creationId xmlns:a16="http://schemas.microsoft.com/office/drawing/2014/main" id="{C435814E-7AB8-DD4A-B28E-A4D82B85EE62}"/>
              </a:ext>
            </a:extLst>
          </p:cNvPr>
          <p:cNvSpPr>
            <a:spLocks noChangeShapeType="1"/>
          </p:cNvSpPr>
          <p:nvPr/>
        </p:nvSpPr>
        <p:spPr bwMode="auto">
          <a:xfrm>
            <a:off x="8828088" y="3808413"/>
            <a:ext cx="22701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7123" name="Text Box 29">
            <a:extLst>
              <a:ext uri="{FF2B5EF4-FFF2-40B4-BE49-F238E27FC236}">
                <a16:creationId xmlns:a16="http://schemas.microsoft.com/office/drawing/2014/main" id="{48266CE3-A237-0343-9B69-93CFE3A926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4126" y="357189"/>
            <a:ext cx="672010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/>
              <a:t>The Strategic Management Process</a:t>
            </a:r>
          </a:p>
        </p:txBody>
      </p:sp>
      <p:sp>
        <p:nvSpPr>
          <p:cNvPr id="10270" name="Line 30">
            <a:extLst>
              <a:ext uri="{FF2B5EF4-FFF2-40B4-BE49-F238E27FC236}">
                <a16:creationId xmlns:a16="http://schemas.microsoft.com/office/drawing/2014/main" id="{398DAA4B-577C-C942-95A2-57C01FDA01C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46563" y="2755900"/>
            <a:ext cx="0" cy="10620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73" name="Line 33">
            <a:extLst>
              <a:ext uri="{FF2B5EF4-FFF2-40B4-BE49-F238E27FC236}">
                <a16:creationId xmlns:a16="http://schemas.microsoft.com/office/drawing/2014/main" id="{62B454F2-014F-6C43-8033-84F65C6903B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46563" y="3808414"/>
            <a:ext cx="0" cy="11191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7126" name="TextBox 22">
            <a:extLst>
              <a:ext uri="{FF2B5EF4-FFF2-40B4-BE49-F238E27FC236}">
                <a16:creationId xmlns:a16="http://schemas.microsoft.com/office/drawing/2014/main" id="{24B3B6DF-80C2-B24D-B6F4-884196CBA8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1188" y="6500814"/>
            <a:ext cx="2735044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200"/>
              <a:t>(Source: Barney and Hesterly (2012))</a:t>
            </a:r>
          </a:p>
        </p:txBody>
      </p:sp>
      <p:sp>
        <p:nvSpPr>
          <p:cNvPr id="24" name="Line 32">
            <a:extLst>
              <a:ext uri="{FF2B5EF4-FFF2-40B4-BE49-F238E27FC236}">
                <a16:creationId xmlns:a16="http://schemas.microsoft.com/office/drawing/2014/main" id="{3E1B9C65-403E-1542-B681-B345340A56F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489200" y="5429250"/>
            <a:ext cx="73533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" name="Line 30">
            <a:extLst>
              <a:ext uri="{FF2B5EF4-FFF2-40B4-BE49-F238E27FC236}">
                <a16:creationId xmlns:a16="http://schemas.microsoft.com/office/drawing/2014/main" id="{7681CD9A-2209-3A48-9349-D32A2DD225F5}"/>
              </a:ext>
            </a:extLst>
          </p:cNvPr>
          <p:cNvSpPr>
            <a:spLocks noChangeShapeType="1"/>
          </p:cNvSpPr>
          <p:nvPr/>
        </p:nvSpPr>
        <p:spPr bwMode="auto">
          <a:xfrm>
            <a:off x="9829800" y="4781550"/>
            <a:ext cx="0" cy="660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6" name="Line 29">
            <a:extLst>
              <a:ext uri="{FF2B5EF4-FFF2-40B4-BE49-F238E27FC236}">
                <a16:creationId xmlns:a16="http://schemas.microsoft.com/office/drawing/2014/main" id="{F8AC381C-6B27-3F4D-91A4-41DA45E1B68A}"/>
              </a:ext>
            </a:extLst>
          </p:cNvPr>
          <p:cNvSpPr>
            <a:spLocks noChangeShapeType="1"/>
          </p:cNvSpPr>
          <p:nvPr/>
        </p:nvSpPr>
        <p:spPr bwMode="auto">
          <a:xfrm>
            <a:off x="2495550" y="4781550"/>
            <a:ext cx="0" cy="660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7" name="Text Box 26">
            <a:extLst>
              <a:ext uri="{FF2B5EF4-FFF2-40B4-BE49-F238E27FC236}">
                <a16:creationId xmlns:a16="http://schemas.microsoft.com/office/drawing/2014/main" id="{877B1B40-AE73-3042-BC91-AC857E6BB9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24475" y="5461001"/>
            <a:ext cx="17716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0000FF"/>
                </a:solidFill>
              </a:rPr>
              <a:t>Mission</a:t>
            </a:r>
          </a:p>
        </p:txBody>
      </p:sp>
      <p:sp>
        <p:nvSpPr>
          <p:cNvPr id="47131" name="TextBox 27">
            <a:extLst>
              <a:ext uri="{FF2B5EF4-FFF2-40B4-BE49-F238E27FC236}">
                <a16:creationId xmlns:a16="http://schemas.microsoft.com/office/drawing/2014/main" id="{660E30B3-A984-0740-90F3-F19B29E86D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0063" y="3500439"/>
            <a:ext cx="109517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Strategic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Position</a:t>
            </a:r>
          </a:p>
        </p:txBody>
      </p:sp>
      <p:sp>
        <p:nvSpPr>
          <p:cNvPr id="47132" name="TextBox 28">
            <a:extLst>
              <a:ext uri="{FF2B5EF4-FFF2-40B4-BE49-F238E27FC236}">
                <a16:creationId xmlns:a16="http://schemas.microsoft.com/office/drawing/2014/main" id="{25E90729-52E1-4B41-8FD4-FBF3956150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1" y="5857876"/>
            <a:ext cx="617348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i="1"/>
              <a:t>‘to redefine American style, provide quality products,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i="1"/>
              <a:t>create worlds and invite people to take part in our dreams.’</a:t>
            </a:r>
          </a:p>
        </p:txBody>
      </p:sp>
      <p:pic>
        <p:nvPicPr>
          <p:cNvPr id="47133" name="Picture 25" descr="http://www.ralphlauren.co.uk/graphics/media/polo/rl.enEU_0223_HP_EU_02.jpg">
            <a:extLst>
              <a:ext uri="{FF2B5EF4-FFF2-40B4-BE49-F238E27FC236}">
                <a16:creationId xmlns:a16="http://schemas.microsoft.com/office/drawing/2014/main" id="{374AFA1A-BE49-B04E-ADA3-3489BE9FA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801" y="1839913"/>
            <a:ext cx="2905125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34" name="Picture 30">
            <a:extLst>
              <a:ext uri="{FF2B5EF4-FFF2-40B4-BE49-F238E27FC236}">
                <a16:creationId xmlns:a16="http://schemas.microsoft.com/office/drawing/2014/main" id="{90DC2B4D-B6A1-9C4B-B886-FE25EA274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3101" y="6381751"/>
            <a:ext cx="879475" cy="37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54276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0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8" grpId="0"/>
      <p:bldP spid="10249" grpId="0"/>
      <p:bldP spid="10250" grpId="0"/>
      <p:bldP spid="10251" grpId="0"/>
      <p:bldP spid="10252" grpId="0"/>
      <p:bldP spid="10253" grpId="0"/>
      <p:bldP spid="10254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 Box 11">
            <a:extLst>
              <a:ext uri="{FF2B5EF4-FFF2-40B4-BE49-F238E27FC236}">
                <a16:creationId xmlns:a16="http://schemas.microsoft.com/office/drawing/2014/main" id="{16088924-CA82-C846-922D-F470100028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3176" y="849314"/>
            <a:ext cx="672010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/>
              <a:t>The Strategic Management Process</a:t>
            </a:r>
          </a:p>
        </p:txBody>
      </p:sp>
      <p:sp>
        <p:nvSpPr>
          <p:cNvPr id="49155" name="Text Box 12">
            <a:extLst>
              <a:ext uri="{FF2B5EF4-FFF2-40B4-BE49-F238E27FC236}">
                <a16:creationId xmlns:a16="http://schemas.microsoft.com/office/drawing/2014/main" id="{5C0F1CF3-5420-364E-A108-E5D7B1B83C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7413" y="1930401"/>
            <a:ext cx="48958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accent2"/>
                </a:solidFill>
              </a:rPr>
              <a:t>External and Internal Analysis</a:t>
            </a:r>
          </a:p>
        </p:txBody>
      </p:sp>
      <p:sp>
        <p:nvSpPr>
          <p:cNvPr id="14349" name="Text Box 13">
            <a:extLst>
              <a:ext uri="{FF2B5EF4-FFF2-40B4-BE49-F238E27FC236}">
                <a16:creationId xmlns:a16="http://schemas.microsoft.com/office/drawing/2014/main" id="{E3F79693-1424-104A-8921-DD53129992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7763" y="3765550"/>
            <a:ext cx="194162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CC0000"/>
                </a:solidFill>
              </a:rPr>
              <a:t>External Analysis</a:t>
            </a:r>
          </a:p>
        </p:txBody>
      </p:sp>
      <p:sp>
        <p:nvSpPr>
          <p:cNvPr id="14350" name="Text Box 14">
            <a:extLst>
              <a:ext uri="{FF2B5EF4-FFF2-40B4-BE49-F238E27FC236}">
                <a16:creationId xmlns:a16="http://schemas.microsoft.com/office/drawing/2014/main" id="{CB95D1E8-B661-AB44-894F-20B63D875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8898" y="2633664"/>
            <a:ext cx="264687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Systematic Examination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of the Environment</a:t>
            </a:r>
          </a:p>
        </p:txBody>
      </p:sp>
      <p:sp>
        <p:nvSpPr>
          <p:cNvPr id="14351" name="Text Box 15">
            <a:extLst>
              <a:ext uri="{FF2B5EF4-FFF2-40B4-BE49-F238E27FC236}">
                <a16:creationId xmlns:a16="http://schemas.microsoft.com/office/drawing/2014/main" id="{763563B3-F546-D643-A40F-5129E97D31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9763" y="3709988"/>
            <a:ext cx="186467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CC0000"/>
                </a:solidFill>
              </a:rPr>
              <a:t>Internal Analysis</a:t>
            </a:r>
          </a:p>
        </p:txBody>
      </p:sp>
      <p:sp>
        <p:nvSpPr>
          <p:cNvPr id="14352" name="Line 16">
            <a:extLst>
              <a:ext uri="{FF2B5EF4-FFF2-40B4-BE49-F238E27FC236}">
                <a16:creationId xmlns:a16="http://schemas.microsoft.com/office/drawing/2014/main" id="{5EB99A26-0D91-FA4C-AF77-FC6DAE0E3F6C}"/>
              </a:ext>
            </a:extLst>
          </p:cNvPr>
          <p:cNvSpPr>
            <a:spLocks noChangeShapeType="1"/>
          </p:cNvSpPr>
          <p:nvPr/>
        </p:nvSpPr>
        <p:spPr bwMode="auto">
          <a:xfrm>
            <a:off x="4210050" y="3411538"/>
            <a:ext cx="35702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353" name="Text Box 17">
            <a:extLst>
              <a:ext uri="{FF2B5EF4-FFF2-40B4-BE49-F238E27FC236}">
                <a16:creationId xmlns:a16="http://schemas.microsoft.com/office/drawing/2014/main" id="{A1CF1B83-8482-E54A-A716-2D056B573E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3989" y="4244975"/>
            <a:ext cx="172675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•  interest rates</a:t>
            </a:r>
          </a:p>
        </p:txBody>
      </p:sp>
      <p:sp>
        <p:nvSpPr>
          <p:cNvPr id="14354" name="Text Box 18">
            <a:extLst>
              <a:ext uri="{FF2B5EF4-FFF2-40B4-BE49-F238E27FC236}">
                <a16:creationId xmlns:a16="http://schemas.microsoft.com/office/drawing/2014/main" id="{C779027F-7C85-6C4E-BC86-6D54B1ED3E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9701" y="4776788"/>
            <a:ext cx="184217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•  demographics</a:t>
            </a:r>
          </a:p>
        </p:txBody>
      </p:sp>
      <p:sp>
        <p:nvSpPr>
          <p:cNvPr id="14355" name="Text Box 19">
            <a:extLst>
              <a:ext uri="{FF2B5EF4-FFF2-40B4-BE49-F238E27FC236}">
                <a16:creationId xmlns:a16="http://schemas.microsoft.com/office/drawing/2014/main" id="{9565C83D-01AD-AF40-B56E-E0A3DE6690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9701" y="5308600"/>
            <a:ext cx="168828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•  social trends</a:t>
            </a:r>
          </a:p>
        </p:txBody>
      </p:sp>
      <p:sp>
        <p:nvSpPr>
          <p:cNvPr id="14356" name="Text Box 20">
            <a:extLst>
              <a:ext uri="{FF2B5EF4-FFF2-40B4-BE49-F238E27FC236}">
                <a16:creationId xmlns:a16="http://schemas.microsoft.com/office/drawing/2014/main" id="{9A8AB1B6-E8B8-0D4C-9DEA-331C851097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9700" y="5842000"/>
            <a:ext cx="150874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•  technology</a:t>
            </a:r>
          </a:p>
        </p:txBody>
      </p:sp>
      <p:sp>
        <p:nvSpPr>
          <p:cNvPr id="14357" name="Text Box 21">
            <a:extLst>
              <a:ext uri="{FF2B5EF4-FFF2-40B4-BE49-F238E27FC236}">
                <a16:creationId xmlns:a16="http://schemas.microsoft.com/office/drawing/2014/main" id="{AE664D19-CBA2-B046-A65F-B1A801D3B1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1863" y="4129089"/>
            <a:ext cx="220124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231775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23177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231775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231775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231775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2317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2317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2317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2317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•	human resources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	(knowledge)</a:t>
            </a:r>
          </a:p>
        </p:txBody>
      </p:sp>
      <p:sp>
        <p:nvSpPr>
          <p:cNvPr id="14358" name="Text Box 22">
            <a:extLst>
              <a:ext uri="{FF2B5EF4-FFF2-40B4-BE49-F238E27FC236}">
                <a16:creationId xmlns:a16="http://schemas.microsoft.com/office/drawing/2014/main" id="{3EC5865D-EBD2-6240-9467-FAFB62072E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1864" y="5006976"/>
            <a:ext cx="188064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231775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23177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231775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231775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231775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2317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2317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2317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2317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•	manufacturing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	abilities</a:t>
            </a:r>
          </a:p>
        </p:txBody>
      </p:sp>
      <p:sp>
        <p:nvSpPr>
          <p:cNvPr id="14359" name="Text Box 23">
            <a:extLst>
              <a:ext uri="{FF2B5EF4-FFF2-40B4-BE49-F238E27FC236}">
                <a16:creationId xmlns:a16="http://schemas.microsoft.com/office/drawing/2014/main" id="{FB1327BC-8126-8549-A411-DF3069E078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1863" y="5886450"/>
            <a:ext cx="150874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•  technology</a:t>
            </a:r>
          </a:p>
        </p:txBody>
      </p:sp>
      <p:sp>
        <p:nvSpPr>
          <p:cNvPr id="49167" name="TextBox 15">
            <a:extLst>
              <a:ext uri="{FF2B5EF4-FFF2-40B4-BE49-F238E27FC236}">
                <a16:creationId xmlns:a16="http://schemas.microsoft.com/office/drawing/2014/main" id="{99E9ED57-72DF-1644-9056-1F1C4F4C2D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1188" y="6500814"/>
            <a:ext cx="2735044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200"/>
              <a:t>(Source: Barney and Hesterly (2012))</a:t>
            </a:r>
          </a:p>
        </p:txBody>
      </p:sp>
      <p:pic>
        <p:nvPicPr>
          <p:cNvPr id="49168" name="Picture 16">
            <a:extLst>
              <a:ext uri="{FF2B5EF4-FFF2-40B4-BE49-F238E27FC236}">
                <a16:creationId xmlns:a16="http://schemas.microsoft.com/office/drawing/2014/main" id="{EC523235-4865-4346-97F9-2D2F0AB85F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5" y="6165851"/>
            <a:ext cx="1466850" cy="59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454622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9" grpId="0"/>
      <p:bldP spid="14350" grpId="0"/>
      <p:bldP spid="14351" grpId="0"/>
      <p:bldP spid="14353" grpId="0"/>
      <p:bldP spid="14354" grpId="0"/>
      <p:bldP spid="14355" grpId="0"/>
      <p:bldP spid="14356" grpId="0"/>
      <p:bldP spid="14357" grpId="0"/>
      <p:bldP spid="14358" grpId="0"/>
      <p:bldP spid="1435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6" descr="G:\Powerpoint\Pe_Uk\PE133-Johnson\Final files\Gif\ch02\C02NE001.gif">
            <a:extLst>
              <a:ext uri="{FF2B5EF4-FFF2-40B4-BE49-F238E27FC236}">
                <a16:creationId xmlns:a16="http://schemas.microsoft.com/office/drawing/2014/main" id="{CFAAA626-AF4E-1D47-9E26-33AEF75C5B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838" y="1125539"/>
            <a:ext cx="5886450" cy="463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Rectangle 3">
            <a:extLst>
              <a:ext uri="{FF2B5EF4-FFF2-40B4-BE49-F238E27FC236}">
                <a16:creationId xmlns:a16="http://schemas.microsoft.com/office/drawing/2014/main" id="{7240C6AA-568E-AB4A-870F-F58806F1E9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8325" y="266700"/>
            <a:ext cx="84963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b="1">
                <a:solidFill>
                  <a:srgbClr val="000000"/>
                </a:solidFill>
              </a:rPr>
              <a:t>Layers of the business environment</a:t>
            </a:r>
            <a:endParaRPr lang="en-GB" altLang="en-US" sz="3600" b="1"/>
          </a:p>
        </p:txBody>
      </p:sp>
      <p:pic>
        <p:nvPicPr>
          <p:cNvPr id="9220" name="Picture 5">
            <a:extLst>
              <a:ext uri="{FF2B5EF4-FFF2-40B4-BE49-F238E27FC236}">
                <a16:creationId xmlns:a16="http://schemas.microsoft.com/office/drawing/2014/main" id="{1800FEF3-7057-2344-8181-07DE6181D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47534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3903"/>
            <a:ext cx="10515600" cy="1325563"/>
          </a:xfrm>
        </p:spPr>
        <p:txBody>
          <a:bodyPr/>
          <a:lstStyle/>
          <a:p>
            <a:r>
              <a:rPr lang="en-GB" b="1" dirty="0"/>
              <a:t>Analysis of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99213"/>
            <a:ext cx="10515600" cy="49777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Internal Environment  - Harrison’s Four Organisational Cultures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838199" y="1738860"/>
          <a:ext cx="10515600" cy="50594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50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520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484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3746">
                <a:tc>
                  <a:txBody>
                    <a:bodyPr/>
                    <a:lstStyle/>
                    <a:p>
                      <a:r>
                        <a:rPr lang="en-GB" dirty="0"/>
                        <a:t>Culture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Key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  <a:r>
                        <a:rPr lang="en-GB" baseline="0" dirty="0"/>
                        <a:t> / Disadvantages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3032">
                <a:tc>
                  <a:txBody>
                    <a:bodyPr/>
                    <a:lstStyle/>
                    <a:p>
                      <a:r>
                        <a:rPr lang="en-GB" b="1" dirty="0"/>
                        <a:t>Power Culture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Power centred on key figure, owner or founder</a:t>
                      </a:r>
                    </a:p>
                    <a:p>
                      <a:r>
                        <a:rPr lang="en-GB" sz="1600" dirty="0"/>
                        <a:t>Control through direct personal communication</a:t>
                      </a:r>
                    </a:p>
                    <a:p>
                      <a:r>
                        <a:rPr lang="en-GB" sz="1600" dirty="0"/>
                        <a:t>Little formulisation</a:t>
                      </a:r>
                      <a:r>
                        <a:rPr lang="en-GB" sz="1600" baseline="0" dirty="0"/>
                        <a:t>, rules or procedures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Suits small, entrepreneurial</a:t>
                      </a:r>
                      <a:r>
                        <a:rPr lang="en-GB" sz="1600" baseline="0" dirty="0"/>
                        <a:t> organisations</a:t>
                      </a:r>
                    </a:p>
                    <a:p>
                      <a:r>
                        <a:rPr lang="en-GB" sz="1600" dirty="0"/>
                        <a:t>Enables the organisation to adapt quickly to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2610">
                <a:tc>
                  <a:txBody>
                    <a:bodyPr/>
                    <a:lstStyle/>
                    <a:p>
                      <a:r>
                        <a:rPr lang="en-GB" b="1" dirty="0"/>
                        <a:t>Role Culture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Classical,</a:t>
                      </a:r>
                      <a:r>
                        <a:rPr lang="en-GB" baseline="0" dirty="0"/>
                        <a:t> rational organisation (bureaucracy)</a:t>
                      </a:r>
                    </a:p>
                    <a:p>
                      <a:r>
                        <a:rPr lang="en-GB" baseline="0" dirty="0"/>
                        <a:t>Formalised, impersonal authority based on position, conformity to rules and procedures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Efficient for large organisations in stable</a:t>
                      </a:r>
                      <a:r>
                        <a:rPr lang="en-GB" baseline="0" dirty="0"/>
                        <a:t> environments.</a:t>
                      </a:r>
                    </a:p>
                    <a:p>
                      <a:r>
                        <a:rPr lang="en-GB" baseline="0" dirty="0"/>
                        <a:t>Inability to adapt to change. Little innovation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17058">
                <a:tc>
                  <a:txBody>
                    <a:bodyPr/>
                    <a:lstStyle/>
                    <a:p>
                      <a:r>
                        <a:rPr lang="en-GB" b="1" dirty="0"/>
                        <a:t>Task Culture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Management directed at outputs/results</a:t>
                      </a:r>
                    </a:p>
                    <a:p>
                      <a:r>
                        <a:rPr lang="en-GB" dirty="0"/>
                        <a:t>Team-based</a:t>
                      </a:r>
                      <a:r>
                        <a:rPr lang="en-GB" baseline="0" dirty="0"/>
                        <a:t> organisation: horizontally structured, flexible</a:t>
                      </a:r>
                    </a:p>
                    <a:p>
                      <a:r>
                        <a:rPr lang="en-GB" baseline="0" dirty="0"/>
                        <a:t>Valuing expertise, communication, collaboration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Fosters results/customer</a:t>
                      </a:r>
                      <a:r>
                        <a:rPr lang="en-GB" baseline="0" dirty="0"/>
                        <a:t> focus</a:t>
                      </a:r>
                    </a:p>
                    <a:p>
                      <a:r>
                        <a:rPr lang="en-GB" baseline="0" dirty="0"/>
                        <a:t>Involves, empowers staff</a:t>
                      </a:r>
                    </a:p>
                    <a:p>
                      <a:r>
                        <a:rPr lang="en-GB" baseline="0" dirty="0"/>
                        <a:t>Can be expensive (securing expertise, consensus decision making)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83032">
                <a:tc>
                  <a:txBody>
                    <a:bodyPr/>
                    <a:lstStyle/>
                    <a:p>
                      <a:r>
                        <a:rPr lang="en-GB" b="1" dirty="0"/>
                        <a:t>Person</a:t>
                      </a:r>
                      <a:r>
                        <a:rPr lang="en-GB" b="1" baseline="0" dirty="0"/>
                        <a:t> Culture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Serves the interests of individuals</a:t>
                      </a:r>
                      <a:r>
                        <a:rPr lang="en-GB" baseline="0" dirty="0"/>
                        <a:t>: </a:t>
                      </a:r>
                      <a:r>
                        <a:rPr lang="en-GB" baseline="0" dirty="0" err="1"/>
                        <a:t>eg</a:t>
                      </a:r>
                      <a:r>
                        <a:rPr lang="en-GB" baseline="0" dirty="0"/>
                        <a:t> barristers working through chambers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Supports individual talent and interests</a:t>
                      </a:r>
                    </a:p>
                    <a:p>
                      <a:r>
                        <a:rPr lang="en-GB" dirty="0"/>
                        <a:t>Rare in practice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55899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Analysis of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4085"/>
            <a:ext cx="10515600" cy="4782878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Internal/External Environment - SWOT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CILT Level 6 - Strategic Network Planning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462373" y="2128600"/>
          <a:ext cx="8128000" cy="40483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24181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Strengths</a:t>
                      </a:r>
                    </a:p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New</a:t>
                      </a:r>
                      <a:r>
                        <a:rPr lang="en-GB" b="0" baseline="0" dirty="0">
                          <a:solidFill>
                            <a:schemeClr val="tx1"/>
                          </a:solidFill>
                        </a:rPr>
                        <a:t> technology</a:t>
                      </a:r>
                    </a:p>
                    <a:p>
                      <a:r>
                        <a:rPr lang="en-GB" b="0" baseline="0" dirty="0">
                          <a:solidFill>
                            <a:schemeClr val="tx1"/>
                          </a:solidFill>
                        </a:rPr>
                        <a:t>Quality</a:t>
                      </a:r>
                    </a:p>
                    <a:p>
                      <a:r>
                        <a:rPr lang="en-GB" b="0" baseline="0" dirty="0">
                          <a:solidFill>
                            <a:schemeClr val="tx1"/>
                          </a:solidFill>
                        </a:rPr>
                        <a:t>Skilled workforce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Weaknesses</a:t>
                      </a:r>
                    </a:p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Low product development</a:t>
                      </a:r>
                    </a:p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Poor</a:t>
                      </a:r>
                      <a:r>
                        <a:rPr lang="en-GB" b="0" baseline="0" dirty="0">
                          <a:solidFill>
                            <a:schemeClr val="tx1"/>
                          </a:solidFill>
                        </a:rPr>
                        <a:t> financial controls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24181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Opportunities</a:t>
                      </a:r>
                    </a:p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E-commerce</a:t>
                      </a:r>
                    </a:p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Consumer values</a:t>
                      </a:r>
                    </a:p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Regional funding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Threats</a:t>
                      </a:r>
                    </a:p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Low cost competition</a:t>
                      </a:r>
                    </a:p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Brexit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1519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Perform a SWOT analysis for an </a:t>
            </a:r>
            <a:r>
              <a:rPr lang="en-US" dirty="0" err="1"/>
              <a:t>organisation</a:t>
            </a:r>
            <a:r>
              <a:rPr lang="en-US" dirty="0"/>
              <a:t> with which you are familiar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3707336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8873"/>
            <a:ext cx="10515600" cy="990419"/>
          </a:xfrm>
        </p:spPr>
        <p:txBody>
          <a:bodyPr/>
          <a:lstStyle/>
          <a:p>
            <a:r>
              <a:rPr lang="en-US" b="1" dirty="0"/>
              <a:t>Analysis of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79292"/>
            <a:ext cx="10515600" cy="5277058"/>
          </a:xfrm>
        </p:spPr>
        <p:txBody>
          <a:bodyPr>
            <a:normAutofit fontScale="92500" lnSpcReduction="1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External Environment – PESTEL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b="1" dirty="0"/>
              <a:t>Political:</a:t>
            </a:r>
            <a:r>
              <a:rPr lang="en-US" dirty="0"/>
              <a:t>		Governmental policy, the EU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b="1" dirty="0"/>
              <a:t>Economic:</a:t>
            </a:r>
            <a:r>
              <a:rPr lang="en-US" dirty="0"/>
              <a:t>		</a:t>
            </a:r>
            <a:r>
              <a:rPr lang="en-US" dirty="0" err="1"/>
              <a:t>Labour</a:t>
            </a:r>
            <a:r>
              <a:rPr lang="en-US" dirty="0"/>
              <a:t> costs, exchange rates, interest rates, cost of 				capital, unemployment levels, consumer spending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b="1" dirty="0"/>
              <a:t>Socio-cultural:	</a:t>
            </a:r>
            <a:r>
              <a:rPr lang="en-US" dirty="0"/>
              <a:t>Social trends, culture and consumerism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b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b="1" dirty="0"/>
              <a:t>Technology:	</a:t>
            </a:r>
            <a:r>
              <a:rPr lang="en-US" dirty="0"/>
              <a:t>Technological developments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b="1" dirty="0"/>
              <a:t>Legal:</a:t>
            </a:r>
            <a:r>
              <a:rPr lang="en-US" dirty="0"/>
              <a:t>		Laws and legislation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b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b="1" dirty="0"/>
              <a:t>Environmental:</a:t>
            </a:r>
            <a:r>
              <a:rPr lang="en-US" dirty="0"/>
              <a:t>	Environmental policies, Sustainability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41426544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Perform a PESTEL analysis for an </a:t>
            </a:r>
            <a:r>
              <a:rPr lang="en-US" dirty="0" err="1"/>
              <a:t>organisation</a:t>
            </a:r>
            <a:r>
              <a:rPr lang="en-US" dirty="0"/>
              <a:t> with which you are familiar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/>
              <a:t>Suggest how the factors identified in your PESTEL analysis could influence the strategy of your chosen organization?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29286464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4088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99214"/>
            <a:ext cx="10515600" cy="527653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Mintzberg’s</a:t>
            </a:r>
            <a:r>
              <a:rPr lang="en-GB" dirty="0"/>
              <a:t> 5 Ps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Plan:</a:t>
            </a:r>
            <a:r>
              <a:rPr lang="en-GB" dirty="0"/>
              <a:t>		Setting objectives, analysing the environment, evaluating 			options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Ploy:		</a:t>
            </a:r>
            <a:r>
              <a:rPr lang="en-GB" dirty="0"/>
              <a:t>Responding to competitor activity, initiatives, tactics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Pattern:	</a:t>
            </a:r>
            <a:r>
              <a:rPr lang="en-GB" dirty="0"/>
              <a:t>Developing a stream of consistent actions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Position:	</a:t>
            </a:r>
            <a:r>
              <a:rPr lang="en-GB" dirty="0"/>
              <a:t>Identifying an organisation’s position in its environment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Perspective:	</a:t>
            </a:r>
            <a:r>
              <a:rPr lang="en-GB" dirty="0"/>
              <a:t>Ingrained way of perceiving the World – how to go about 			things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6629323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9019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54046"/>
            <a:ext cx="10899098" cy="490230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Mintzberg’s</a:t>
            </a:r>
            <a:r>
              <a:rPr lang="en-GB" dirty="0"/>
              <a:t> Alternatives to Formal Strategic Planning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Opportunistic or entrepreneurial strategies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Take advantage of environmental changes – new technology/skills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Bold decisions / leap forward into uncertainty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Small/young organisations with dominant leader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Imposed strategies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Choice is constrained by environmental pressures e.g. a recession, emergence of new technology, governmental policy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r>
              <a:rPr lang="en-GB" dirty="0"/>
              <a:t>Emergent strategies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Formed rather than being deliberately formulated – one idea leads to another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Develop gradually – learning by doing.  Evolve in response to changes and opportunities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15505375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11462"/>
            <a:ext cx="10515600" cy="1325563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99068"/>
            <a:ext cx="10515600" cy="5177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McKinsey’s 7 S Framework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175" y="1741839"/>
            <a:ext cx="3803650" cy="4287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293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-111462"/>
            <a:ext cx="10845800" cy="1325563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999068"/>
            <a:ext cx="10845800" cy="5177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McKinsey’s 7 S Framework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8077727"/>
              </p:ext>
            </p:extLst>
          </p:nvPr>
        </p:nvGraphicFramePr>
        <p:xfrm>
          <a:off x="482600" y="1559378"/>
          <a:ext cx="11226799" cy="5162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8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41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008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02362">
                <a:tc rowSpan="3"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Hard Factors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Strategy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plan devised to maintain and build competitive advantage over the competition.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2362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Structure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way the organization is structured and who reports to whom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2362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Systems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daily activities and procedures that staff members engage in to get the job done.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7924">
                <a:tc rowSpan="4"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Soft Factors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Shared Values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Called "superordinate goals" when the model was first developed, these are the core values of the company that are evidenced in the corporate culture and the general work ethic.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2362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Style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style of leadership adopted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2362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Staff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employees and their general capabilities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02362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Skills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actual skills and competencies of the employees working for the company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14519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0194"/>
            <a:ext cx="10515600" cy="1325563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69036"/>
            <a:ext cx="10515600" cy="47079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Product/Portfolio Strategy – Boston Consulting Group Matrix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0947" y="2014006"/>
            <a:ext cx="5253096" cy="434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548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0"/>
            <a:ext cx="10710862" cy="911381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254282"/>
            <a:ext cx="11315699" cy="49226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Product/Portfolio Strategy – Boston Consulting Group Matrix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charset="2"/>
              <a:buChar char="Ø"/>
            </a:pPr>
            <a:r>
              <a:rPr lang="en-GB" sz="2400" b="1" dirty="0"/>
              <a:t>Star:	</a:t>
            </a:r>
            <a:r>
              <a:rPr lang="en-GB" sz="2400" dirty="0"/>
              <a:t>	Business unit or product which has high market share in a 					growing market.  Needs investment to support growth but 					good profits</a:t>
            </a:r>
          </a:p>
          <a:p>
            <a:endParaRPr lang="en-GB" sz="2400" dirty="0"/>
          </a:p>
          <a:p>
            <a:pPr>
              <a:buFont typeface="Wingdings" charset="2"/>
              <a:buChar char="Ø"/>
            </a:pPr>
            <a:r>
              <a:rPr lang="en-GB" sz="2400" b="1" dirty="0"/>
              <a:t>?		</a:t>
            </a:r>
            <a:r>
              <a:rPr lang="en-GB" sz="2400" dirty="0"/>
              <a:t>Low market share in growing market.  Could become star with investment</a:t>
            </a:r>
          </a:p>
          <a:p>
            <a:pPr>
              <a:buFont typeface="Wingdings" charset="2"/>
              <a:buChar char="Ø"/>
            </a:pPr>
            <a:endParaRPr lang="en-GB" sz="2400" dirty="0"/>
          </a:p>
          <a:p>
            <a:pPr>
              <a:buFont typeface="Wingdings" charset="2"/>
              <a:buChar char="Ø"/>
            </a:pPr>
            <a:r>
              <a:rPr lang="en-GB" sz="2400" b="1" dirty="0"/>
              <a:t>Cash Cow:	</a:t>
            </a:r>
            <a:r>
              <a:rPr lang="en-GB" sz="2400" dirty="0"/>
              <a:t>High market share in a mature market.  Growth is low but investment 			needs are less.  Profits should fund investment in question marks</a:t>
            </a:r>
          </a:p>
          <a:p>
            <a:pPr>
              <a:buFont typeface="Wingdings" charset="2"/>
              <a:buChar char="Ø"/>
            </a:pPr>
            <a:endParaRPr lang="en-GB" sz="2400" b="1" dirty="0"/>
          </a:p>
          <a:p>
            <a:pPr>
              <a:buFont typeface="Wingdings" charset="2"/>
              <a:buChar char="Ø"/>
            </a:pPr>
            <a:r>
              <a:rPr lang="en-GB" sz="2400" b="1" dirty="0"/>
              <a:t>Dogs:	</a:t>
            </a:r>
            <a:r>
              <a:rPr lang="en-GB" sz="2400" dirty="0"/>
              <a:t>Low share in declining markets.  Consider divestment or closure</a:t>
            </a:r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7127761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8763"/>
            <a:ext cx="10515600" cy="4648200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Apply the BCG to the cars produced by an automotive manufacturer of your choice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17268381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6447"/>
            <a:ext cx="10515600" cy="1062753"/>
          </a:xfrm>
        </p:spPr>
        <p:txBody>
          <a:bodyPr/>
          <a:lstStyle/>
          <a:p>
            <a:r>
              <a:rPr lang="en-US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4957763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Example - Volkswagen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0877995"/>
              </p:ext>
            </p:extLst>
          </p:nvPr>
        </p:nvGraphicFramePr>
        <p:xfrm>
          <a:off x="2031996" y="1964267"/>
          <a:ext cx="8974670" cy="38403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73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873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20081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Star</a:t>
                      </a:r>
                    </a:p>
                    <a:p>
                      <a:pPr algn="ctr"/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Tiguan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Question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</a:rPr>
                        <a:t> Mark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Golf GTE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20081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Cash</a:t>
                      </a:r>
                      <a:r>
                        <a:rPr lang="en-US" sz="2400" b="1" baseline="0" dirty="0">
                          <a:solidFill>
                            <a:schemeClr val="tx1"/>
                          </a:solidFill>
                        </a:rPr>
                        <a:t> Cow</a:t>
                      </a:r>
                    </a:p>
                    <a:p>
                      <a:pPr algn="ctr"/>
                      <a:endParaRPr lang="en-US" sz="2400" b="1" baseline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 sz="2400" b="0" baseline="0" dirty="0">
                          <a:solidFill>
                            <a:schemeClr val="tx1"/>
                          </a:solidFill>
                        </a:rPr>
                        <a:t>Golf</a:t>
                      </a:r>
                    </a:p>
                    <a:p>
                      <a:pPr algn="ctr"/>
                      <a:r>
                        <a:rPr lang="en-US" sz="2400" b="0" baseline="0" dirty="0">
                          <a:solidFill>
                            <a:schemeClr val="tx1"/>
                          </a:solidFill>
                        </a:rPr>
                        <a:t>Passat</a:t>
                      </a:r>
                    </a:p>
                    <a:p>
                      <a:pPr algn="ctr"/>
                      <a:r>
                        <a:rPr lang="en-US" sz="2400" b="0" baseline="0" dirty="0">
                          <a:solidFill>
                            <a:schemeClr val="tx1"/>
                          </a:solidFill>
                        </a:rPr>
                        <a:t>Polo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Dog</a:t>
                      </a:r>
                    </a:p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Sharan</a:t>
                      </a:r>
                    </a:p>
                    <a:p>
                      <a:pPr algn="ctr"/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(collaboration</a:t>
                      </a:r>
                      <a:r>
                        <a:rPr lang="en-US" sz="2400" b="0" baseline="0" dirty="0">
                          <a:solidFill>
                            <a:schemeClr val="tx1"/>
                          </a:solidFill>
                        </a:rPr>
                        <a:t> with Seat and Ford)</a:t>
                      </a:r>
                      <a:endParaRPr lang="en-US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/>
          <p:nvPr/>
        </p:nvCxnSpPr>
        <p:spPr>
          <a:xfrm>
            <a:off x="1625599" y="1964267"/>
            <a:ext cx="16934" cy="3840163"/>
          </a:xfrm>
          <a:prstGeom prst="straightConnector1">
            <a:avLst/>
          </a:prstGeom>
          <a:ln w="127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2032000" y="5977467"/>
            <a:ext cx="8974666" cy="16933"/>
          </a:xfrm>
          <a:prstGeom prst="straightConnector1">
            <a:avLst/>
          </a:prstGeom>
          <a:ln w="127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0" y="3513085"/>
            <a:ext cx="1658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Market Growth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782078" y="6032264"/>
            <a:ext cx="1474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/>
              <a:t>Market Share</a:t>
            </a:r>
            <a:endParaRPr lang="en-US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829426" y="1964267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High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051690" y="6109996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High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617200" y="6109996"/>
            <a:ext cx="568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Low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375" y="5608135"/>
            <a:ext cx="568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Low</a:t>
            </a:r>
          </a:p>
        </p:txBody>
      </p:sp>
    </p:spTree>
    <p:extLst>
      <p:ext uri="{BB962C8B-B14F-4D97-AF65-F5344CB8AC3E}">
        <p14:creationId xmlns:p14="http://schemas.microsoft.com/office/powerpoint/2010/main" val="6424742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5912"/>
            <a:ext cx="10515600" cy="4994769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Porter’s Generic Strategy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/>
              <a:t>Cost Leadership</a:t>
            </a:r>
            <a:r>
              <a:rPr lang="en-US" dirty="0"/>
              <a:t>:	operating efficiencies so that </a:t>
            </a:r>
            <a:r>
              <a:rPr lang="en-US" dirty="0" err="1"/>
              <a:t>organisation</a:t>
            </a:r>
            <a:r>
              <a:rPr lang="en-US" dirty="0"/>
              <a:t> is low-				cost producer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/>
              <a:t>Differentiation:	</a:t>
            </a:r>
            <a:r>
              <a:rPr lang="en-US" dirty="0"/>
              <a:t>differentiate product or service in order to compete 			successfully – product or service has something 				“different” that customer is willing to pay extra for.</a:t>
            </a:r>
            <a:endParaRPr lang="en-US" b="1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b="1" dirty="0"/>
              <a:t>Focus:		</a:t>
            </a:r>
            <a:r>
              <a:rPr lang="en-US" dirty="0"/>
              <a:t>focus on few, niche markets (Saga holidays, </a:t>
            </a:r>
            <a:r>
              <a:rPr lang="en-US" dirty="0" err="1"/>
              <a:t>Cycology</a:t>
            </a:r>
            <a:r>
              <a:rPr lang="en-US" dirty="0"/>
              <a:t> 			clothing aimed at cycle enthusiasts)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b="1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7465664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3269" y="170253"/>
            <a:ext cx="10515600" cy="744642"/>
          </a:xfrm>
        </p:spPr>
        <p:txBody>
          <a:bodyPr/>
          <a:lstStyle/>
          <a:p>
            <a:r>
              <a:rPr lang="en-US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14896"/>
            <a:ext cx="10515600" cy="5262068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Competitive Analysis: Porter’s Five Forces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pic>
        <p:nvPicPr>
          <p:cNvPr id="1026" name="Picture 2" descr="Image result for porter's five for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515" y="1446034"/>
            <a:ext cx="7034839" cy="4730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481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7" y="188444"/>
            <a:ext cx="10754193" cy="1325563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07" y="1514007"/>
            <a:ext cx="11212642" cy="46629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Porter’s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“The attractiveness or potential profitability for any player in a market depends on the interaction of five forces in an organisation’s environment”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37278161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7" y="188444"/>
            <a:ext cx="10754193" cy="1325563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07" y="1274164"/>
            <a:ext cx="11212642" cy="49027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Porter’s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Potential Entrants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If it is easy to start up an organisation in an industry sector then this is a threat.</a:t>
            </a:r>
          </a:p>
          <a:p>
            <a:endParaRPr lang="en-GB" dirty="0"/>
          </a:p>
          <a:p>
            <a:r>
              <a:rPr lang="en-GB" dirty="0"/>
              <a:t>Organisations can enter a market by expanding capacity, innovation or competing aggressively on price.</a:t>
            </a:r>
          </a:p>
          <a:p>
            <a:endParaRPr lang="en-GB" dirty="0"/>
          </a:p>
          <a:p>
            <a:r>
              <a:rPr lang="en-GB" dirty="0"/>
              <a:t>Ease of entry increases </a:t>
            </a:r>
            <a:r>
              <a:rPr lang="en-GB" dirty="0" err="1"/>
              <a:t>competitivity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32682787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7" y="188444"/>
            <a:ext cx="10754193" cy="1325563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07" y="1274164"/>
            <a:ext cx="11212642" cy="49027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Porter’s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Substitute Products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Alternative products that serve the same purpose making it easy for customers to switch</a:t>
            </a:r>
          </a:p>
          <a:p>
            <a:endParaRPr lang="en-GB" dirty="0"/>
          </a:p>
          <a:p>
            <a:r>
              <a:rPr lang="en-GB" dirty="0"/>
              <a:t>Limits the price that can be charged</a:t>
            </a:r>
          </a:p>
          <a:p>
            <a:endParaRPr lang="en-GB" dirty="0"/>
          </a:p>
          <a:p>
            <a:r>
              <a:rPr lang="en-GB" dirty="0"/>
              <a:t>Particular risk that organisation may not see substitute coming if it results from innovation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37676709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7" y="188444"/>
            <a:ext cx="10754193" cy="1325563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07" y="1274164"/>
            <a:ext cx="11212642" cy="49027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Porter’s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Buyer Power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Buyer power is high when there are few buyers, high spend to generate leverage and products or services are standard (undifferentiated)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High buyer power = low prices/improved services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8343223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7" y="188444"/>
            <a:ext cx="10754193" cy="1325563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07" y="1274164"/>
            <a:ext cx="11212642" cy="49027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Porter’s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Supplier Power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Limited number of suppliers</a:t>
            </a:r>
          </a:p>
          <a:p>
            <a:endParaRPr lang="en-GB" dirty="0"/>
          </a:p>
          <a:p>
            <a:r>
              <a:rPr lang="en-GB" dirty="0"/>
              <a:t>Specialised products</a:t>
            </a:r>
          </a:p>
          <a:p>
            <a:endParaRPr lang="en-GB" dirty="0"/>
          </a:p>
          <a:p>
            <a:r>
              <a:rPr lang="en-GB" dirty="0"/>
              <a:t>Low volume purchases leading to limited leverage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High supplier power = high prices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16395059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7" y="188444"/>
            <a:ext cx="10754193" cy="1325563"/>
          </a:xfrm>
        </p:spPr>
        <p:txBody>
          <a:bodyPr/>
          <a:lstStyle/>
          <a:p>
            <a:r>
              <a:rPr lang="en-GB" b="1" dirty="0"/>
              <a:t>Strategic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07" y="1274164"/>
            <a:ext cx="11212642" cy="508218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Porter’s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Competitive Rivalry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Rivalry is less intense when there are agreements/collaborations amongst competing firms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Rivalry is more intense where there are: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Many equally balanced competitors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 slow rate of industrial growth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Lack of product differentiation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High exit barriers/costs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r>
              <a:rPr lang="en-GB" dirty="0"/>
              <a:t>Innovation, price wars and promotional battles are all characteristics of intense rivalry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24415021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Box 1">
            <a:extLst>
              <a:ext uri="{FF2B5EF4-FFF2-40B4-BE49-F238E27FC236}">
                <a16:creationId xmlns:a16="http://schemas.microsoft.com/office/drawing/2014/main" id="{9A3A69F1-9513-D840-ACA5-020F7E99D9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7063" y="1428750"/>
            <a:ext cx="5423280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>
                <a:cs typeface="Arial" panose="020B0604020202020204" pitchFamily="34" charset="0"/>
              </a:rPr>
              <a:t>Interview with Michael Porter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cs typeface="Arial" panose="020B0604020202020204" pitchFamily="34" charset="0"/>
                <a:hlinkClick r:id="rId2"/>
              </a:rPr>
              <a:t>http://www.youtube.com/watch?v=mYF2_FBCvXw</a:t>
            </a:r>
            <a:endParaRPr lang="en-GB" altLang="en-US" sz="1800">
              <a:cs typeface="Arial" panose="020B0604020202020204" pitchFamily="34" charset="0"/>
            </a:endParaRPr>
          </a:p>
        </p:txBody>
      </p:sp>
      <p:pic>
        <p:nvPicPr>
          <p:cNvPr id="31747" name="Picture 5">
            <a:extLst>
              <a:ext uri="{FF2B5EF4-FFF2-40B4-BE49-F238E27FC236}">
                <a16:creationId xmlns:a16="http://schemas.microsoft.com/office/drawing/2014/main" id="{5C993ACF-3A71-AA4B-8D1A-62212C66F4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3644901"/>
            <a:ext cx="3643313" cy="305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8" name="TextBox 4">
            <a:extLst>
              <a:ext uri="{FF2B5EF4-FFF2-40B4-BE49-F238E27FC236}">
                <a16:creationId xmlns:a16="http://schemas.microsoft.com/office/drawing/2014/main" id="{D54A2659-5692-4B41-A5D2-4D82A8C8DD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6875" y="214314"/>
            <a:ext cx="8643938" cy="270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>
                <a:cs typeface="Arial" panose="020B0604020202020204" pitchFamily="34" charset="0"/>
              </a:rPr>
              <a:t>Activity: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>
                <a:cs typeface="Arial" panose="020B0604020202020204" pitchFamily="34" charset="0"/>
              </a:rPr>
              <a:t>How Organisations Compete:  Competitor analysis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800"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i="1"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800"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pic>
        <p:nvPicPr>
          <p:cNvPr id="31749" name="Picture 5">
            <a:extLst>
              <a:ext uri="{FF2B5EF4-FFF2-40B4-BE49-F238E27FC236}">
                <a16:creationId xmlns:a16="http://schemas.microsoft.com/office/drawing/2014/main" id="{C8903D38-2D0B-9647-8976-C9ECC372E5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0" name="Text Box 8">
            <a:extLst>
              <a:ext uri="{FF2B5EF4-FFF2-40B4-BE49-F238E27FC236}">
                <a16:creationId xmlns:a16="http://schemas.microsoft.com/office/drawing/2014/main" id="{F4CF7AED-4BA2-FB4F-9F09-82A9D8923E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3839" y="3573464"/>
            <a:ext cx="426591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 sz="1800" dirty="0"/>
              <a:t> Listen to the interview and make notes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 dirty="0"/>
              <a:t> Individually summarise your notes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 dirty="0"/>
              <a:t> Discuss the key points</a:t>
            </a:r>
          </a:p>
        </p:txBody>
      </p:sp>
    </p:spTree>
    <p:extLst>
      <p:ext uri="{BB962C8B-B14F-4D97-AF65-F5344CB8AC3E}">
        <p14:creationId xmlns:p14="http://schemas.microsoft.com/office/powerpoint/2010/main" val="4612735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273470BF-17F4-FC43-9150-223C6DEF4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Resource-based strategy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80AD139E-D17A-724F-8424-510622F73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625" y="1785939"/>
            <a:ext cx="8483600" cy="23780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3000"/>
              <a:t>	</a:t>
            </a:r>
            <a:r>
              <a:rPr lang="en-GB" altLang="en-US" sz="3000" b="1" i="1">
                <a:solidFill>
                  <a:srgbClr val="0070C0"/>
                </a:solidFill>
              </a:rPr>
              <a:t>The resource-based view (RBV) </a:t>
            </a:r>
            <a:r>
              <a:rPr lang="en-GB" altLang="en-US" sz="3000"/>
              <a:t>of strategy asserts that the competitive advantage and superior performance of an organisation is explained by the distinctiveness of its capabilities.</a:t>
            </a:r>
          </a:p>
        </p:txBody>
      </p:sp>
      <p:sp>
        <p:nvSpPr>
          <p:cNvPr id="16388" name="TextBox 4">
            <a:extLst>
              <a:ext uri="{FF2B5EF4-FFF2-40B4-BE49-F238E27FC236}">
                <a16:creationId xmlns:a16="http://schemas.microsoft.com/office/drawing/2014/main" id="{4E85703D-D677-C84E-8528-0C8950209D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6939" y="6357939"/>
            <a:ext cx="221773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(Johnson et al (2011), 9e)</a:t>
            </a:r>
          </a:p>
        </p:txBody>
      </p:sp>
      <p:pic>
        <p:nvPicPr>
          <p:cNvPr id="16389" name="Picture 5">
            <a:extLst>
              <a:ext uri="{FF2B5EF4-FFF2-40B4-BE49-F238E27FC236}">
                <a16:creationId xmlns:a16="http://schemas.microsoft.com/office/drawing/2014/main" id="{33B79F3E-8AE9-B746-949D-755CD6D23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9745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A337C6CA-542D-604C-BF84-5CA0DE6E9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Resources and competences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96C0D8F5-CB03-D24A-A78E-A8C2A27CFF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626" y="1928813"/>
            <a:ext cx="8474075" cy="2927350"/>
          </a:xfrm>
        </p:spPr>
        <p:txBody>
          <a:bodyPr/>
          <a:lstStyle/>
          <a:p>
            <a:pPr eaLnBrk="1" hangingPunct="1"/>
            <a:r>
              <a:rPr lang="en-GB" altLang="en-US" sz="3000" b="1" i="1">
                <a:solidFill>
                  <a:srgbClr val="0070C0"/>
                </a:solidFill>
              </a:rPr>
              <a:t>Resources</a:t>
            </a:r>
            <a:r>
              <a:rPr lang="en-GB" altLang="en-US" sz="3000" b="1"/>
              <a:t> </a:t>
            </a:r>
            <a:r>
              <a:rPr lang="en-GB" altLang="en-US" sz="3000"/>
              <a:t>are the assets that organisations have or can call upon (e.g. from partners or suppliers)</a:t>
            </a:r>
            <a:r>
              <a:rPr lang="en-GB" altLang="en-US" sz="3000">
                <a:solidFill>
                  <a:srgbClr val="0070C0"/>
                </a:solidFill>
              </a:rPr>
              <a:t>,that is,</a:t>
            </a:r>
            <a:r>
              <a:rPr lang="en-GB" altLang="en-US" sz="3000" i="1">
                <a:solidFill>
                  <a:srgbClr val="0070C0"/>
                </a:solidFill>
              </a:rPr>
              <a:t> ‘what we have</a:t>
            </a:r>
            <a:r>
              <a:rPr lang="en-GB" altLang="en-US" sz="3000">
                <a:solidFill>
                  <a:srgbClr val="0070C0"/>
                </a:solidFill>
              </a:rPr>
              <a:t>’ .</a:t>
            </a:r>
          </a:p>
          <a:p>
            <a:pPr eaLnBrk="1" hangingPunct="1"/>
            <a:r>
              <a:rPr lang="en-GB" altLang="en-US" sz="3000" b="1" i="1">
                <a:solidFill>
                  <a:srgbClr val="0070C0"/>
                </a:solidFill>
              </a:rPr>
              <a:t>Competences </a:t>
            </a:r>
            <a:r>
              <a:rPr lang="en-GB" altLang="en-US" sz="3000"/>
              <a:t>are the ways those assets are used or deployed effectively</a:t>
            </a:r>
            <a:r>
              <a:rPr lang="en-GB" altLang="en-US" sz="3000" i="1">
                <a:solidFill>
                  <a:srgbClr val="0070C0"/>
                </a:solidFill>
              </a:rPr>
              <a:t>, that is, what we do well’.</a:t>
            </a:r>
            <a:endParaRPr lang="en-GB" altLang="en-US" sz="3000"/>
          </a:p>
        </p:txBody>
      </p:sp>
      <p:sp>
        <p:nvSpPr>
          <p:cNvPr id="18436" name="TextBox 4">
            <a:extLst>
              <a:ext uri="{FF2B5EF4-FFF2-40B4-BE49-F238E27FC236}">
                <a16:creationId xmlns:a16="http://schemas.microsoft.com/office/drawing/2014/main" id="{09381235-9A28-F648-906A-90FF3E3FE0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6939" y="6357939"/>
            <a:ext cx="221773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(Johnson et al (2011), 9e)</a:t>
            </a:r>
          </a:p>
        </p:txBody>
      </p:sp>
      <p:pic>
        <p:nvPicPr>
          <p:cNvPr id="18437" name="Picture 5">
            <a:extLst>
              <a:ext uri="{FF2B5EF4-FFF2-40B4-BE49-F238E27FC236}">
                <a16:creationId xmlns:a16="http://schemas.microsoft.com/office/drawing/2014/main" id="{81178774-1B75-8D49-B6A9-E35E31B68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393146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8989ADA-3421-4A41-8C76-281805F4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Core competences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EC2CF2C5-9152-CA4F-B2FB-E291ED74E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3589" y="1346200"/>
            <a:ext cx="8474075" cy="45418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3000"/>
              <a:t>	</a:t>
            </a:r>
            <a:r>
              <a:rPr lang="en-GB" altLang="en-US" sz="3000" b="1"/>
              <a:t>Core competences</a:t>
            </a:r>
            <a:r>
              <a:rPr lang="en-GB" altLang="en-US" sz="3000" b="1" baseline="30000"/>
              <a:t>1</a:t>
            </a:r>
            <a:r>
              <a:rPr lang="en-GB" altLang="en-US" sz="3000" b="1"/>
              <a:t> </a:t>
            </a:r>
            <a:r>
              <a:rPr lang="en-GB" altLang="en-US" sz="3000"/>
              <a:t>are the</a:t>
            </a:r>
            <a:r>
              <a:rPr lang="en-GB" altLang="en-US" sz="3000" i="1"/>
              <a:t> </a:t>
            </a:r>
            <a:r>
              <a:rPr lang="en-GB" altLang="en-US" sz="3000" b="1" i="1">
                <a:solidFill>
                  <a:srgbClr val="0070C0"/>
                </a:solidFill>
              </a:rPr>
              <a:t>linked set </a:t>
            </a:r>
            <a:r>
              <a:rPr lang="en-GB" altLang="en-US" sz="3000"/>
              <a:t>of skills, activities and resources that together:</a:t>
            </a:r>
          </a:p>
          <a:p>
            <a:pPr eaLnBrk="1" hangingPunct="1"/>
            <a:r>
              <a:rPr lang="en-GB" altLang="en-US" sz="3000"/>
              <a:t>deliver customer value</a:t>
            </a:r>
          </a:p>
          <a:p>
            <a:pPr eaLnBrk="1" hangingPunct="1"/>
            <a:r>
              <a:rPr lang="en-GB" altLang="en-US" sz="3000"/>
              <a:t>differentiate a business from its competitors</a:t>
            </a:r>
          </a:p>
          <a:p>
            <a:pPr eaLnBrk="1" hangingPunct="1"/>
            <a:r>
              <a:rPr lang="en-GB" altLang="en-US" sz="3000"/>
              <a:t>potentially, can be extended and developed as markets change or new opportunities arise.</a:t>
            </a:r>
            <a:r>
              <a:rPr lang="en-GB" altLang="en-US"/>
              <a:t> </a:t>
            </a:r>
          </a:p>
          <a:p>
            <a:pPr eaLnBrk="1" hangingPunct="1">
              <a:buFontTx/>
              <a:buNone/>
            </a:pPr>
            <a:endParaRPr lang="en-GB" altLang="en-US" sz="2000"/>
          </a:p>
          <a:p>
            <a:pPr eaLnBrk="1" hangingPunct="1">
              <a:buFontTx/>
              <a:buNone/>
            </a:pPr>
            <a:r>
              <a:rPr lang="en-GB" altLang="en-US" sz="2000"/>
              <a:t>	</a:t>
            </a:r>
            <a:r>
              <a:rPr lang="en-GB" altLang="en-US" sz="2000" baseline="30000"/>
              <a:t>1</a:t>
            </a:r>
            <a:r>
              <a:rPr lang="en-GB" altLang="en-US" sz="2000"/>
              <a:t>G. Hamel and C.K. Prahalad, ‘The core competence of the corporation’, </a:t>
            </a:r>
            <a:r>
              <a:rPr lang="en-GB" altLang="en-US" sz="2000" i="1"/>
              <a:t>Harvard Business Review, vol. 68, no. 3 </a:t>
            </a:r>
            <a:r>
              <a:rPr lang="en-GB" altLang="en-US" sz="2000"/>
              <a:t>(1990),</a:t>
            </a:r>
          </a:p>
          <a:p>
            <a:pPr eaLnBrk="1" hangingPunct="1">
              <a:buFontTx/>
              <a:buNone/>
            </a:pPr>
            <a:r>
              <a:rPr lang="en-GB" altLang="en-US" sz="2000"/>
              <a:t>	pp. 79–91.</a:t>
            </a:r>
            <a:endParaRPr lang="en-GB" altLang="en-US"/>
          </a:p>
        </p:txBody>
      </p:sp>
      <p:sp>
        <p:nvSpPr>
          <p:cNvPr id="20484" name="TextBox 5">
            <a:extLst>
              <a:ext uri="{FF2B5EF4-FFF2-40B4-BE49-F238E27FC236}">
                <a16:creationId xmlns:a16="http://schemas.microsoft.com/office/drawing/2014/main" id="{E6A2A05B-9626-124D-9D39-B65A5400DE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6939" y="6357939"/>
            <a:ext cx="221773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(Johnson et al (2011), 9e)</a:t>
            </a:r>
          </a:p>
        </p:txBody>
      </p:sp>
      <p:pic>
        <p:nvPicPr>
          <p:cNvPr id="20485" name="Picture 5">
            <a:extLst>
              <a:ext uri="{FF2B5EF4-FFF2-40B4-BE49-F238E27FC236}">
                <a16:creationId xmlns:a16="http://schemas.microsoft.com/office/drawing/2014/main" id="{CF920566-DCB5-6949-A966-8863048D3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35129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6D006CDC-20FA-A646-81BE-5899D640C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Components of strategic capabilities </a:t>
            </a:r>
            <a:r>
              <a:rPr lang="en-GB" altLang="en-US" sz="2400"/>
              <a:t>(Table 3.1)</a:t>
            </a:r>
          </a:p>
        </p:txBody>
      </p:sp>
      <p:pic>
        <p:nvPicPr>
          <p:cNvPr id="22531" name="Picture 12" descr="Table-3-1">
            <a:extLst>
              <a:ext uri="{FF2B5EF4-FFF2-40B4-BE49-F238E27FC236}">
                <a16:creationId xmlns:a16="http://schemas.microsoft.com/office/drawing/2014/main" id="{7C98EE58-0750-0240-BF0E-DDF26E5C9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189" y="1714501"/>
            <a:ext cx="8353425" cy="3738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TextBox 5">
            <a:extLst>
              <a:ext uri="{FF2B5EF4-FFF2-40B4-BE49-F238E27FC236}">
                <a16:creationId xmlns:a16="http://schemas.microsoft.com/office/drawing/2014/main" id="{3F15D4B3-E87A-4844-81F1-86E42AB176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6939" y="6357939"/>
            <a:ext cx="221773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(Johnson et al (2011), 9e)</a:t>
            </a:r>
          </a:p>
        </p:txBody>
      </p:sp>
      <p:pic>
        <p:nvPicPr>
          <p:cNvPr id="22533" name="Picture 5">
            <a:extLst>
              <a:ext uri="{FF2B5EF4-FFF2-40B4-BE49-F238E27FC236}">
                <a16:creationId xmlns:a16="http://schemas.microsoft.com/office/drawing/2014/main" id="{EFAD2D35-FC2A-7B41-A113-3B846A38CB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669508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5">
            <a:extLst>
              <a:ext uri="{FF2B5EF4-FFF2-40B4-BE49-F238E27FC236}">
                <a16:creationId xmlns:a16="http://schemas.microsoft.com/office/drawing/2014/main" id="{AB026E97-FF79-634F-80B0-2AE7CADC73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1" y="6253163"/>
            <a:ext cx="1431925" cy="531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 Box 8">
            <a:extLst>
              <a:ext uri="{FF2B5EF4-FFF2-40B4-BE49-F238E27FC236}">
                <a16:creationId xmlns:a16="http://schemas.microsoft.com/office/drawing/2014/main" id="{5533D5E5-2A70-B14D-8117-C97F6F08DE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4188" y="2420939"/>
            <a:ext cx="8913812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latin typeface="Calibri" panose="020F0502020204030204" pitchFamily="34" charset="0"/>
              </a:rPr>
              <a:t>Johnson et al (2012) assert that </a:t>
            </a:r>
            <a:r>
              <a:rPr lang="en-GB" altLang="en-US" sz="2800" i="1">
                <a:latin typeface="Calibri" panose="020F0502020204030204" pitchFamily="34" charset="0"/>
              </a:rPr>
              <a:t>‘the competitive advantage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i="1">
                <a:latin typeface="Calibri" panose="020F0502020204030204" pitchFamily="34" charset="0"/>
              </a:rPr>
              <a:t>and superior performance of an organisation is explained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 i="1">
                <a:latin typeface="Calibri" panose="020F0502020204030204" pitchFamily="34" charset="0"/>
              </a:rPr>
              <a:t>by the distinctiveness of its capabilities’.</a:t>
            </a:r>
          </a:p>
        </p:txBody>
      </p:sp>
    </p:spTree>
    <p:extLst>
      <p:ext uri="{BB962C8B-B14F-4D97-AF65-F5344CB8AC3E}">
        <p14:creationId xmlns:p14="http://schemas.microsoft.com/office/powerpoint/2010/main" val="23682673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79813E4F-333F-1641-89AF-81CF2FA4B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2150" y="69215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Threshold and distinctive capabilities </a:t>
            </a:r>
            <a:r>
              <a:rPr lang="en-GB" altLang="en-US" sz="2400"/>
              <a:t>(Table 3.2)</a:t>
            </a:r>
          </a:p>
        </p:txBody>
      </p:sp>
      <p:pic>
        <p:nvPicPr>
          <p:cNvPr id="25603" name="Picture 11" descr="Table-3-2">
            <a:extLst>
              <a:ext uri="{FF2B5EF4-FFF2-40B4-BE49-F238E27FC236}">
                <a16:creationId xmlns:a16="http://schemas.microsoft.com/office/drawing/2014/main" id="{B54766C4-849A-9549-833C-FFF6942C4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239" y="2060576"/>
            <a:ext cx="8353425" cy="219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extBox 4">
            <a:extLst>
              <a:ext uri="{FF2B5EF4-FFF2-40B4-BE49-F238E27FC236}">
                <a16:creationId xmlns:a16="http://schemas.microsoft.com/office/drawing/2014/main" id="{5C7EDCC4-3562-6342-AE44-32CD767CBF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4388" y="4610101"/>
            <a:ext cx="807085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>
                <a:schemeClr val="tx2"/>
              </a:buClr>
              <a:buSzPct val="65000"/>
              <a:buFont typeface="Wingdings" pitchFamily="2" charset="2"/>
              <a:buNone/>
            </a:pPr>
            <a:r>
              <a:rPr lang="en-GB" altLang="en-US" sz="1800" b="1" i="1">
                <a:solidFill>
                  <a:schemeClr val="tx2"/>
                </a:solidFill>
              </a:rPr>
              <a:t>Distinctive capabilities and competences are better than competitors’</a:t>
            </a:r>
          </a:p>
          <a:p>
            <a:pPr>
              <a:spcBef>
                <a:spcPct val="0"/>
              </a:spcBef>
              <a:buClr>
                <a:schemeClr val="tx2"/>
              </a:buClr>
              <a:buSzPct val="65000"/>
              <a:buFont typeface="Wingdings" pitchFamily="2" charset="2"/>
              <a:buNone/>
            </a:pPr>
            <a:r>
              <a:rPr lang="en-GB" altLang="en-US" sz="1800" b="1" i="1">
                <a:solidFill>
                  <a:schemeClr val="tx2"/>
                </a:solidFill>
              </a:rPr>
              <a:t>and difficult to imitate</a:t>
            </a:r>
          </a:p>
          <a:p>
            <a:pPr>
              <a:spcBef>
                <a:spcPct val="0"/>
              </a:spcBef>
              <a:buClr>
                <a:schemeClr val="tx2"/>
              </a:buClr>
              <a:buSzPct val="65000"/>
              <a:buFont typeface="Wingdings" pitchFamily="2" charset="2"/>
              <a:buNone/>
            </a:pPr>
            <a:endParaRPr lang="en-GB" altLang="en-US" sz="1800" b="1" i="1">
              <a:solidFill>
                <a:schemeClr val="tx2"/>
              </a:solidFill>
            </a:endParaRPr>
          </a:p>
          <a:p>
            <a:pPr>
              <a:spcBef>
                <a:spcPct val="0"/>
              </a:spcBef>
              <a:buClr>
                <a:schemeClr val="tx2"/>
              </a:buClr>
              <a:buSzPct val="65000"/>
              <a:buFont typeface="Wingdings" pitchFamily="2" charset="2"/>
              <a:buNone/>
            </a:pPr>
            <a:r>
              <a:rPr lang="en-GB" altLang="en-US" sz="1800" b="1" i="1">
                <a:solidFill>
                  <a:schemeClr val="tx2"/>
                </a:solidFill>
              </a:rPr>
              <a:t>What key distinctive resources and competences do your organisations</a:t>
            </a:r>
          </a:p>
          <a:p>
            <a:pPr>
              <a:spcBef>
                <a:spcPct val="0"/>
              </a:spcBef>
              <a:buClr>
                <a:schemeClr val="tx2"/>
              </a:buClr>
              <a:buSzPct val="65000"/>
              <a:buFont typeface="Wingdings" pitchFamily="2" charset="2"/>
              <a:buNone/>
            </a:pPr>
            <a:r>
              <a:rPr lang="en-GB" altLang="en-US" sz="1800" b="1" i="1">
                <a:solidFill>
                  <a:schemeClr val="tx2"/>
                </a:solidFill>
              </a:rPr>
              <a:t>possess?</a:t>
            </a:r>
            <a:endParaRPr lang="en-GB" altLang="en-US" sz="1800"/>
          </a:p>
        </p:txBody>
      </p:sp>
      <p:sp>
        <p:nvSpPr>
          <p:cNvPr id="25605" name="TextBox 19">
            <a:extLst>
              <a:ext uri="{FF2B5EF4-FFF2-40B4-BE49-F238E27FC236}">
                <a16:creationId xmlns:a16="http://schemas.microsoft.com/office/drawing/2014/main" id="{D0E63594-0BBA-6D49-ABB9-01F4C6C303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142876"/>
            <a:ext cx="27384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/>
              <a:t>Internal Analysis:</a:t>
            </a:r>
          </a:p>
        </p:txBody>
      </p:sp>
      <p:sp>
        <p:nvSpPr>
          <p:cNvPr id="25606" name="TextBox 8">
            <a:extLst>
              <a:ext uri="{FF2B5EF4-FFF2-40B4-BE49-F238E27FC236}">
                <a16:creationId xmlns:a16="http://schemas.microsoft.com/office/drawing/2014/main" id="{2FE70D85-EA77-2D44-B12D-3B45D6EAF6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66064" y="4278314"/>
            <a:ext cx="221773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(Johnson et al (2011), 9e)</a:t>
            </a:r>
          </a:p>
        </p:txBody>
      </p:sp>
      <p:pic>
        <p:nvPicPr>
          <p:cNvPr id="25607" name="Picture 5">
            <a:extLst>
              <a:ext uri="{FF2B5EF4-FFF2-40B4-BE49-F238E27FC236}">
                <a16:creationId xmlns:a16="http://schemas.microsoft.com/office/drawing/2014/main" id="{E55CAEA2-D18D-9D4B-87BF-6F7902477C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8" name="Picture 6">
            <a:extLst>
              <a:ext uri="{FF2B5EF4-FFF2-40B4-BE49-F238E27FC236}">
                <a16:creationId xmlns:a16="http://schemas.microsoft.com/office/drawing/2014/main" id="{7FA0255F-B7FF-EC4D-9E8C-DF6543CC77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763" y="5805488"/>
            <a:ext cx="749300" cy="855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90657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0E15569F-D551-6942-BEEB-45AD63349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Threshold and distinctive</a:t>
            </a:r>
            <a:br>
              <a:rPr lang="en-GB" altLang="en-US"/>
            </a:br>
            <a:r>
              <a:rPr lang="en-GB" altLang="en-US"/>
              <a:t>capabilities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FC142B58-6FBD-B141-9E27-1912DF123E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3000" b="1" i="1">
                <a:solidFill>
                  <a:srgbClr val="0070C0"/>
                </a:solidFill>
              </a:rPr>
              <a:t>Threshold capabilities </a:t>
            </a:r>
            <a:r>
              <a:rPr lang="en-GB" altLang="en-US" sz="3000"/>
              <a:t>are those needed for an organisation to meet the necessary requirements to compete in a given market and achieve parity with competitors in that market – </a:t>
            </a:r>
            <a:r>
              <a:rPr lang="en-GB" altLang="en-US" sz="3000" i="1">
                <a:solidFill>
                  <a:srgbClr val="0070C0"/>
                </a:solidFill>
              </a:rPr>
              <a:t>‘qualifiers’.</a:t>
            </a:r>
          </a:p>
          <a:p>
            <a:pPr eaLnBrk="1" hangingPunct="1"/>
            <a:r>
              <a:rPr lang="en-GB" altLang="en-US" sz="3000" b="1" i="1">
                <a:solidFill>
                  <a:srgbClr val="0070C0"/>
                </a:solidFill>
              </a:rPr>
              <a:t>Distinctive capabilities </a:t>
            </a:r>
            <a:r>
              <a:rPr lang="en-GB" altLang="en-US" sz="3000"/>
              <a:t>are those that critically underpin competitive advantage and that others cannot imitate or obtain – </a:t>
            </a:r>
            <a:r>
              <a:rPr lang="en-GB" altLang="en-US" sz="3000" i="1">
                <a:solidFill>
                  <a:srgbClr val="0070C0"/>
                </a:solidFill>
              </a:rPr>
              <a:t>‘winners’.</a:t>
            </a:r>
            <a:endParaRPr lang="en-GB" altLang="en-US" sz="3000" b="1" i="1">
              <a:solidFill>
                <a:srgbClr val="0070C0"/>
              </a:solidFill>
            </a:endParaRPr>
          </a:p>
        </p:txBody>
      </p:sp>
      <p:sp>
        <p:nvSpPr>
          <p:cNvPr id="27652" name="TextBox 4">
            <a:extLst>
              <a:ext uri="{FF2B5EF4-FFF2-40B4-BE49-F238E27FC236}">
                <a16:creationId xmlns:a16="http://schemas.microsoft.com/office/drawing/2014/main" id="{CB5B513C-C878-A047-AB1F-2F33458C5F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6939" y="6357939"/>
            <a:ext cx="221773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/>
              <a:t>(Johnson et al (2011), 9e)</a:t>
            </a:r>
          </a:p>
        </p:txBody>
      </p:sp>
      <p:pic>
        <p:nvPicPr>
          <p:cNvPr id="27653" name="Picture 5">
            <a:extLst>
              <a:ext uri="{FF2B5EF4-FFF2-40B4-BE49-F238E27FC236}">
                <a16:creationId xmlns:a16="http://schemas.microsoft.com/office/drawing/2014/main" id="{80DFB6E1-BE73-A846-9CB4-B773B1093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4188425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3E32A54E-2605-7043-AB80-1E0E7B965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1188" y="2857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The value chain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5CA838C4-2CF9-1A4F-BF74-6E8A42208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3588" y="1350963"/>
            <a:ext cx="8464550" cy="338455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3000" b="1" i="1">
                <a:solidFill>
                  <a:srgbClr val="0070C0"/>
                </a:solidFill>
              </a:rPr>
              <a:t>The value chain </a:t>
            </a:r>
            <a:r>
              <a:rPr lang="en-GB" altLang="en-US" sz="3000"/>
              <a:t>describes the categories of activities within an organisation which, together, create a product or service.</a:t>
            </a:r>
          </a:p>
          <a:p>
            <a:pPr eaLnBrk="1" hangingPunct="1">
              <a:buFontTx/>
              <a:buNone/>
            </a:pPr>
            <a:endParaRPr lang="en-GB" altLang="en-US" sz="3000"/>
          </a:p>
          <a:p>
            <a:pPr eaLnBrk="1" hangingPunct="1"/>
            <a:r>
              <a:rPr lang="en-GB" altLang="en-US" sz="3000"/>
              <a:t>The value chain invites the strategist to think of an organisation in terms of sets of activities – sources of competitive advantage can be analysed in any or all of these activities.</a:t>
            </a:r>
          </a:p>
        </p:txBody>
      </p:sp>
      <p:pic>
        <p:nvPicPr>
          <p:cNvPr id="40964" name="Picture 5">
            <a:extLst>
              <a:ext uri="{FF2B5EF4-FFF2-40B4-BE49-F238E27FC236}">
                <a16:creationId xmlns:a16="http://schemas.microsoft.com/office/drawing/2014/main" id="{CCC3ECCC-E1E7-B548-9E88-3437D5956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56576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 Box 3">
            <a:extLst>
              <a:ext uri="{FF2B5EF4-FFF2-40B4-BE49-F238E27FC236}">
                <a16:creationId xmlns:a16="http://schemas.microsoft.com/office/drawing/2014/main" id="{B77F7A0A-110F-7245-9CA6-5F204A8D14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2625" y="4929189"/>
            <a:ext cx="81534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i="1">
                <a:solidFill>
                  <a:srgbClr val="333333"/>
                </a:solidFill>
                <a:cs typeface="Arial" panose="020B0604020202020204" pitchFamily="34" charset="0"/>
              </a:rPr>
              <a:t>Selling organisations compete for business by trying to offer enhanced value, and they do this through a coordinated chain of activities. These include product design, production, marketing, delivery and support. Porter (1985) referred these activities as the Value Chain.</a:t>
            </a: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7EFAED23-F71E-5644-B8B4-1103E483A2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52625" y="142875"/>
            <a:ext cx="8077200" cy="539750"/>
          </a:xfrm>
        </p:spPr>
        <p:txBody>
          <a:bodyPr anchor="t"/>
          <a:lstStyle/>
          <a:p>
            <a:r>
              <a:rPr lang="en-GB" altLang="en-US" sz="3200" b="1">
                <a:cs typeface="Arial" panose="020B0604020202020204" pitchFamily="34" charset="0"/>
              </a:rPr>
              <a:t>Value Chain</a:t>
            </a:r>
            <a:r>
              <a:rPr lang="en-GB" altLang="en-US" sz="2800" b="1">
                <a:cs typeface="Arial" panose="020B0604020202020204" pitchFamily="34" charset="0"/>
              </a:rPr>
              <a:t>	</a:t>
            </a:r>
            <a:endParaRPr lang="en-GB" altLang="en-US" sz="2800" b="1">
              <a:cs typeface="Times New Roman" panose="02020603050405020304" pitchFamily="18" charset="0"/>
            </a:endParaRPr>
          </a:p>
        </p:txBody>
      </p:sp>
      <p:pic>
        <p:nvPicPr>
          <p:cNvPr id="43012" name="Picture 7" descr="fig15_1">
            <a:extLst>
              <a:ext uri="{FF2B5EF4-FFF2-40B4-BE49-F238E27FC236}">
                <a16:creationId xmlns:a16="http://schemas.microsoft.com/office/drawing/2014/main" id="{2E37C25D-E0B4-224C-8F7B-F2DCEDD1F0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125" y="708025"/>
            <a:ext cx="8064500" cy="407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3" name="TextBox 5">
            <a:extLst>
              <a:ext uri="{FF2B5EF4-FFF2-40B4-BE49-F238E27FC236}">
                <a16:creationId xmlns:a16="http://schemas.microsoft.com/office/drawing/2014/main" id="{BAE1FA91-C2F7-6F48-A37A-331197DC16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4064" y="6429376"/>
            <a:ext cx="24606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panose="020B0604020202020204" pitchFamily="34" charset="0"/>
              </a:rPr>
              <a:t>(Baines, Fill &amp; Page (2011))</a:t>
            </a:r>
          </a:p>
        </p:txBody>
      </p:sp>
      <p:pic>
        <p:nvPicPr>
          <p:cNvPr id="43014" name="Picture 5">
            <a:extLst>
              <a:ext uri="{FF2B5EF4-FFF2-40B4-BE49-F238E27FC236}">
                <a16:creationId xmlns:a16="http://schemas.microsoft.com/office/drawing/2014/main" id="{D6C37BD2-2A6A-294D-8B94-810015ECFB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9825" y="188913"/>
            <a:ext cx="1720850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69212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Box 2">
            <a:extLst>
              <a:ext uri="{FF2B5EF4-FFF2-40B4-BE49-F238E27FC236}">
                <a16:creationId xmlns:a16="http://schemas.microsoft.com/office/drawing/2014/main" id="{D727AD96-493F-5744-873E-FAA07BC1E4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8314" y="6215064"/>
            <a:ext cx="29114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panose="020B0604020202020204" pitchFamily="34" charset="0"/>
              </a:rPr>
              <a:t>(Source: Blythe &amp; Megicks (2010))</a:t>
            </a:r>
          </a:p>
        </p:txBody>
      </p:sp>
      <p:sp>
        <p:nvSpPr>
          <p:cNvPr id="45059" name="TextBox 4">
            <a:extLst>
              <a:ext uri="{FF2B5EF4-FFF2-40B4-BE49-F238E27FC236}">
                <a16:creationId xmlns:a16="http://schemas.microsoft.com/office/drawing/2014/main" id="{8ABD33D0-ED46-7640-9ABC-8AACC68C31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2626" y="357189"/>
            <a:ext cx="422423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>
                <a:cs typeface="Arial" panose="020B0604020202020204" pitchFamily="34" charset="0"/>
              </a:rPr>
              <a:t>Primary and support activities</a:t>
            </a:r>
          </a:p>
        </p:txBody>
      </p:sp>
      <p:sp>
        <p:nvSpPr>
          <p:cNvPr id="45060" name="TextBox 5">
            <a:extLst>
              <a:ext uri="{FF2B5EF4-FFF2-40B4-BE49-F238E27FC236}">
                <a16:creationId xmlns:a16="http://schemas.microsoft.com/office/drawing/2014/main" id="{831C3D40-512A-534D-92D6-503FA2E28E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2625" y="100012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F17972F-5C9E-5648-B94F-EF949240C7C5}"/>
              </a:ext>
            </a:extLst>
          </p:cNvPr>
          <p:cNvGraphicFramePr>
            <a:graphicFrameLocks noGrp="1"/>
          </p:cNvGraphicFramePr>
          <p:nvPr/>
        </p:nvGraphicFramePr>
        <p:xfrm>
          <a:off x="1952626" y="1785939"/>
          <a:ext cx="8215313" cy="40290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82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270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9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Support activities</a:t>
                      </a:r>
                    </a:p>
                  </a:txBody>
                  <a:tcPr marL="91439" marR="91439" marT="45727" marB="45727"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Explanation and examples</a:t>
                      </a:r>
                    </a:p>
                  </a:txBody>
                  <a:tcPr marL="91439" marR="91439" marT="45727" marB="457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544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Procurement</a:t>
                      </a:r>
                    </a:p>
                  </a:txBody>
                  <a:tcPr marL="91439" marR="91439"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Processes involved in obtaining the resource inputs needed for primary activities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1800" baseline="0" dirty="0" err="1">
                          <a:latin typeface="Arial" pitchFamily="34" charset="0"/>
                          <a:cs typeface="Arial" pitchFamily="34" charset="0"/>
                        </a:rPr>
                        <a:t>eg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. Purchasing of equipment/raw materials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27" marB="457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181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Technology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development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R&amp;D activities; more efficient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production methods; resource improvement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27" marB="457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4544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Human resource management</a:t>
                      </a:r>
                    </a:p>
                  </a:txBody>
                  <a:tcPr marL="91439" marR="91439"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Resources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involved in shaping an effective workforce </a:t>
                      </a:r>
                      <a:r>
                        <a:rPr lang="en-GB" sz="1800" baseline="0" dirty="0" err="1">
                          <a:latin typeface="Arial" pitchFamily="34" charset="0"/>
                          <a:cs typeface="Arial" pitchFamily="34" charset="0"/>
                        </a:rPr>
                        <a:t>eg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. Training, reward schemes, recruitment of suitable people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27" marB="457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88907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Infrastructure</a:t>
                      </a:r>
                    </a:p>
                  </a:txBody>
                  <a:tcPr marL="91439" marR="91439" marT="45727" marB="45727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Systems of planning,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finance, quality control, information management, communication. Flexible systems facilitate greater ability to cope with change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27" marB="4572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45081" name="Picture 5">
            <a:extLst>
              <a:ext uri="{FF2B5EF4-FFF2-40B4-BE49-F238E27FC236}">
                <a16:creationId xmlns:a16="http://schemas.microsoft.com/office/drawing/2014/main" id="{82A366A0-2A1E-124A-A37B-D6CA337974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4512625"/>
      </p:ext>
    </p:extLst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Box 2">
            <a:extLst>
              <a:ext uri="{FF2B5EF4-FFF2-40B4-BE49-F238E27FC236}">
                <a16:creationId xmlns:a16="http://schemas.microsoft.com/office/drawing/2014/main" id="{BE55BCAB-138B-ED4E-A46A-B926DEAD64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1189" y="214314"/>
            <a:ext cx="422423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>
                <a:cs typeface="Arial" panose="020B0604020202020204" pitchFamily="34" charset="0"/>
              </a:rPr>
              <a:t>Primary and support activities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CD528F2-8B5E-B64D-BF6D-1D232553E008}"/>
              </a:ext>
            </a:extLst>
          </p:cNvPr>
          <p:cNvGraphicFramePr>
            <a:graphicFrameLocks noGrp="1"/>
          </p:cNvGraphicFramePr>
          <p:nvPr/>
        </p:nvGraphicFramePr>
        <p:xfrm>
          <a:off x="1952626" y="1000126"/>
          <a:ext cx="7643813" cy="54912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29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714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Primary</a:t>
                      </a:r>
                      <a:r>
                        <a:rPr lang="en-GB" sz="1800" baseline="0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activity</a:t>
                      </a:r>
                      <a:endParaRPr lang="en-GB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05" marB="45705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Explanation</a:t>
                      </a:r>
                      <a:r>
                        <a:rPr lang="en-GB" sz="1800" baseline="0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and examples</a:t>
                      </a:r>
                      <a:endParaRPr lang="en-GB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05" marB="4570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680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Inbound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logistics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05" marB="45705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All activities concerned with receiving, storing and distributing raw materials or other inputs. </a:t>
                      </a:r>
                      <a:r>
                        <a:rPr lang="en-GB" sz="1800" dirty="0" err="1">
                          <a:latin typeface="Arial" pitchFamily="34" charset="0"/>
                          <a:cs typeface="Arial" pitchFamily="34" charset="0"/>
                        </a:rPr>
                        <a:t>Egs</a:t>
                      </a:r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. Warehousing, inbound shipping, materials-handling systems</a:t>
                      </a:r>
                    </a:p>
                  </a:txBody>
                  <a:tcPr marL="91439" marR="91439" marT="45705" marB="4570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680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Operations</a:t>
                      </a:r>
                    </a:p>
                  </a:txBody>
                  <a:tcPr marL="91439" marR="91439" marT="45705" marB="45705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Processes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transforming the incoming raw materials into the organisation’s finished product which might become raw materials or components for another organisation </a:t>
                      </a:r>
                      <a:r>
                        <a:rPr lang="en-GB" sz="1800" baseline="0" dirty="0" err="1">
                          <a:latin typeface="Arial" pitchFamily="34" charset="0"/>
                          <a:cs typeface="Arial" pitchFamily="34" charset="0"/>
                        </a:rPr>
                        <a:t>eg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. car radios for car manufacturers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05" marB="4570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4363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Outbound logistics</a:t>
                      </a:r>
                    </a:p>
                  </a:txBody>
                  <a:tcPr marL="91439" marR="91439" marT="45705" marB="45705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Collection, storage and delivery to customers.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Much of this activity via a distributor or transport company.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05" marB="4570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4363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Marketing Communications</a:t>
                      </a:r>
                    </a:p>
                  </a:txBody>
                  <a:tcPr marL="91439" marR="91439" marT="45705" marB="45705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Raising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aware of the product, fine-tuning the product offering tailored to suit needs of individual customers.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05" marB="4570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14363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Before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-sales and after-sales service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05" marB="45705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All activities that enhance or maintain the product value. </a:t>
                      </a:r>
                      <a:r>
                        <a:rPr lang="en-GB" sz="1800" dirty="0" err="1">
                          <a:latin typeface="Arial" pitchFamily="34" charset="0"/>
                          <a:cs typeface="Arial" pitchFamily="34" charset="0"/>
                        </a:rPr>
                        <a:t>Eg</a:t>
                      </a:r>
                      <a:r>
                        <a:rPr lang="en-GB" sz="1800" dirty="0">
                          <a:latin typeface="Arial" pitchFamily="34" charset="0"/>
                          <a:cs typeface="Arial" pitchFamily="34" charset="0"/>
                        </a:rPr>
                        <a:t>. Training, installation</a:t>
                      </a:r>
                      <a:r>
                        <a:rPr lang="en-GB" sz="1800" baseline="0" dirty="0">
                          <a:latin typeface="Arial" pitchFamily="34" charset="0"/>
                          <a:cs typeface="Arial" pitchFamily="34" charset="0"/>
                        </a:rPr>
                        <a:t> of equipment, fault repairs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05" marB="4570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6106" name="TextBox 4">
            <a:extLst>
              <a:ext uri="{FF2B5EF4-FFF2-40B4-BE49-F238E27FC236}">
                <a16:creationId xmlns:a16="http://schemas.microsoft.com/office/drawing/2014/main" id="{43627927-C18F-0C40-A9D5-C2523054C3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24751" y="6550026"/>
            <a:ext cx="29114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panose="020B0604020202020204" pitchFamily="34" charset="0"/>
              </a:rPr>
              <a:t>(Source: Blythe &amp; Megicks (2010))</a:t>
            </a:r>
          </a:p>
        </p:txBody>
      </p:sp>
      <p:pic>
        <p:nvPicPr>
          <p:cNvPr id="46107" name="Picture 5">
            <a:extLst>
              <a:ext uri="{FF2B5EF4-FFF2-40B4-BE49-F238E27FC236}">
                <a16:creationId xmlns:a16="http://schemas.microsoft.com/office/drawing/2014/main" id="{4E83534E-631F-6841-9EEE-62BED78ED4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6788" y="1"/>
            <a:ext cx="2081212" cy="77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5521927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4">
            <a:extLst>
              <a:ext uri="{FF2B5EF4-FFF2-40B4-BE49-F238E27FC236}">
                <a16:creationId xmlns:a16="http://schemas.microsoft.com/office/drawing/2014/main" id="{B3035588-2AED-E442-98AA-7D28B260FF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1500" y="357189"/>
            <a:ext cx="256134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>
                <a:cs typeface="Arial" panose="020B0604020202020204" pitchFamily="34" charset="0"/>
              </a:rPr>
              <a:t>Value chain</a:t>
            </a:r>
            <a:endParaRPr lang="en-GB" altLang="en-US" sz="3600">
              <a:cs typeface="Arial" panose="020B0604020202020204" pitchFamily="34" charset="0"/>
            </a:endParaRPr>
          </a:p>
        </p:txBody>
      </p:sp>
      <p:pic>
        <p:nvPicPr>
          <p:cNvPr id="47107" name="Picture 3">
            <a:extLst>
              <a:ext uri="{FF2B5EF4-FFF2-40B4-BE49-F238E27FC236}">
                <a16:creationId xmlns:a16="http://schemas.microsoft.com/office/drawing/2014/main" id="{F9BD32A2-1BA8-2A46-A1B0-0E0FA37C13F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1200" y="1600201"/>
            <a:ext cx="4300538" cy="3471863"/>
          </a:xfrm>
        </p:spPr>
      </p:pic>
      <p:sp>
        <p:nvSpPr>
          <p:cNvPr id="7" name="Rectangle 4">
            <a:extLst>
              <a:ext uri="{FF2B5EF4-FFF2-40B4-BE49-F238E27FC236}">
                <a16:creationId xmlns:a16="http://schemas.microsoft.com/office/drawing/2014/main" id="{79684A63-F095-DE4C-BD21-4A32574FA562}"/>
              </a:ext>
            </a:extLst>
          </p:cNvPr>
          <p:cNvSpPr txBox="1">
            <a:spLocks noChangeArrowheads="1"/>
          </p:cNvSpPr>
          <p:nvPr/>
        </p:nvSpPr>
        <p:spPr>
          <a:xfrm>
            <a:off x="6381750" y="1285876"/>
            <a:ext cx="4038600" cy="4525963"/>
          </a:xfrm>
          <a:prstGeom prst="rect">
            <a:avLst/>
          </a:prstGeom>
        </p:spPr>
        <p:txBody>
          <a:bodyPr/>
          <a:lstStyle/>
          <a:p>
            <a:pPr marL="342900" indent="7938">
              <a:spcBef>
                <a:spcPct val="20000"/>
              </a:spcBef>
              <a:defRPr/>
            </a:pPr>
            <a:r>
              <a:rPr lang="en-US" i="1" kern="0" dirty="0">
                <a:cs typeface="Arial" pitchFamily="34" charset="0"/>
              </a:rPr>
              <a:t>A value chain                  is a series                        of departments             that carry out            value-creating activities to design, produce, market, deliver and support a firm’s products</a:t>
            </a:r>
          </a:p>
        </p:txBody>
      </p:sp>
      <p:sp>
        <p:nvSpPr>
          <p:cNvPr id="47109" name="TextBox 7">
            <a:extLst>
              <a:ext uri="{FF2B5EF4-FFF2-40B4-BE49-F238E27FC236}">
                <a16:creationId xmlns:a16="http://schemas.microsoft.com/office/drawing/2014/main" id="{7E2A061B-96BA-2B4A-8FCB-11CD959D26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600" y="6550026"/>
            <a:ext cx="32972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cs typeface="Arial" panose="020B0604020202020204" pitchFamily="34" charset="0"/>
              </a:rPr>
              <a:t>(Source: Kotler, Armstrong et al (2008))</a:t>
            </a:r>
          </a:p>
        </p:txBody>
      </p:sp>
      <p:pic>
        <p:nvPicPr>
          <p:cNvPr id="47110" name="Picture 5">
            <a:extLst>
              <a:ext uri="{FF2B5EF4-FFF2-40B4-BE49-F238E27FC236}">
                <a16:creationId xmlns:a16="http://schemas.microsoft.com/office/drawing/2014/main" id="{B579F2AB-D252-B94C-8034-FE0859FA7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15761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EC7BCE14-AE6B-D24B-B6DC-793EDB36EAB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309814" y="260350"/>
            <a:ext cx="7572375" cy="9350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sz="3000"/>
              <a:t>Value-creating activities: </a:t>
            </a:r>
            <a:br>
              <a:rPr lang="en-GB" altLang="en-US" sz="3000"/>
            </a:br>
            <a:r>
              <a:rPr lang="en-GB" altLang="en-US" sz="3000"/>
              <a:t>Operational Performance</a:t>
            </a:r>
          </a:p>
        </p:txBody>
      </p:sp>
      <p:sp>
        <p:nvSpPr>
          <p:cNvPr id="48131" name="Oval 4">
            <a:extLst>
              <a:ext uri="{FF2B5EF4-FFF2-40B4-BE49-F238E27FC236}">
                <a16:creationId xmlns:a16="http://schemas.microsoft.com/office/drawing/2014/main" id="{A848901F-0C2D-534E-8E5C-80F06EA0F6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8214" y="1916114"/>
            <a:ext cx="1152525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Steel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Mill</a:t>
            </a:r>
          </a:p>
        </p:txBody>
      </p:sp>
      <p:sp>
        <p:nvSpPr>
          <p:cNvPr id="48132" name="Oval 5">
            <a:extLst>
              <a:ext uri="{FF2B5EF4-FFF2-40B4-BE49-F238E27FC236}">
                <a16:creationId xmlns:a16="http://schemas.microsoft.com/office/drawing/2014/main" id="{7F0F1EFD-6224-8E4E-A833-BF5B86CCA0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8800" y="1916114"/>
            <a:ext cx="1201738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Metal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Forming</a:t>
            </a:r>
          </a:p>
        </p:txBody>
      </p:sp>
      <p:sp>
        <p:nvSpPr>
          <p:cNvPr id="48133" name="Oval 6">
            <a:extLst>
              <a:ext uri="{FF2B5EF4-FFF2-40B4-BE49-F238E27FC236}">
                <a16:creationId xmlns:a16="http://schemas.microsoft.com/office/drawing/2014/main" id="{3E6E23B4-FC4C-6142-B0F4-4930B3D8E6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2263" y="1916114"/>
            <a:ext cx="1130300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Car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Producer</a:t>
            </a:r>
          </a:p>
        </p:txBody>
      </p:sp>
      <p:sp>
        <p:nvSpPr>
          <p:cNvPr id="48134" name="Oval 7">
            <a:extLst>
              <a:ext uri="{FF2B5EF4-FFF2-40B4-BE49-F238E27FC236}">
                <a16:creationId xmlns:a16="http://schemas.microsoft.com/office/drawing/2014/main" id="{5D863D57-5C29-1644-ABDC-B3D4F27D67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77313" y="1916113"/>
            <a:ext cx="1130300" cy="1079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Distributor</a:t>
            </a:r>
          </a:p>
        </p:txBody>
      </p:sp>
      <p:sp>
        <p:nvSpPr>
          <p:cNvPr id="48135" name="Text Box 13">
            <a:extLst>
              <a:ext uri="{FF2B5EF4-FFF2-40B4-BE49-F238E27FC236}">
                <a16:creationId xmlns:a16="http://schemas.microsoft.com/office/drawing/2014/main" id="{11707770-BE3D-EA48-953B-BB86C47676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6638" y="1484313"/>
            <a:ext cx="781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Sheet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Steel</a:t>
            </a:r>
          </a:p>
        </p:txBody>
      </p:sp>
      <p:sp>
        <p:nvSpPr>
          <p:cNvPr id="48136" name="Text Box 14">
            <a:extLst>
              <a:ext uri="{FF2B5EF4-FFF2-40B4-BE49-F238E27FC236}">
                <a16:creationId xmlns:a16="http://schemas.microsoft.com/office/drawing/2014/main" id="{99C64FA2-2F43-3B4F-A95D-EDE3FB92E7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92763" y="1484313"/>
            <a:ext cx="11366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Car Body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Panel</a:t>
            </a:r>
          </a:p>
        </p:txBody>
      </p:sp>
      <p:sp>
        <p:nvSpPr>
          <p:cNvPr id="48137" name="Text Box 15">
            <a:extLst>
              <a:ext uri="{FF2B5EF4-FFF2-40B4-BE49-F238E27FC236}">
                <a16:creationId xmlns:a16="http://schemas.microsoft.com/office/drawing/2014/main" id="{6152FFC7-7D49-354B-94DD-C54F58A71B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3350" y="1484313"/>
            <a:ext cx="13144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Assembled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Car</a:t>
            </a:r>
          </a:p>
        </p:txBody>
      </p:sp>
      <p:sp>
        <p:nvSpPr>
          <p:cNvPr id="48138" name="Line 16">
            <a:extLst>
              <a:ext uri="{FF2B5EF4-FFF2-40B4-BE49-F238E27FC236}">
                <a16:creationId xmlns:a16="http://schemas.microsoft.com/office/drawing/2014/main" id="{B6AD8FF8-E075-A64D-8028-0FCE263F07FC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3613" y="2492375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39" name="Line 17">
            <a:extLst>
              <a:ext uri="{FF2B5EF4-FFF2-40B4-BE49-F238E27FC236}">
                <a16:creationId xmlns:a16="http://schemas.microsoft.com/office/drawing/2014/main" id="{DE076784-2FFC-4E45-8C1A-41B652CB034D}"/>
              </a:ext>
            </a:extLst>
          </p:cNvPr>
          <p:cNvSpPr>
            <a:spLocks noChangeShapeType="1"/>
          </p:cNvSpPr>
          <p:nvPr/>
        </p:nvSpPr>
        <p:spPr bwMode="auto">
          <a:xfrm>
            <a:off x="5664200" y="2492375"/>
            <a:ext cx="8651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0" name="Line 18">
            <a:extLst>
              <a:ext uri="{FF2B5EF4-FFF2-40B4-BE49-F238E27FC236}">
                <a16:creationId xmlns:a16="http://schemas.microsoft.com/office/drawing/2014/main" id="{97E6EFED-0C17-C748-9F9C-5F3BF9BAACBC}"/>
              </a:ext>
            </a:extLst>
          </p:cNvPr>
          <p:cNvSpPr>
            <a:spLocks noChangeShapeType="1"/>
          </p:cNvSpPr>
          <p:nvPr/>
        </p:nvSpPr>
        <p:spPr bwMode="auto">
          <a:xfrm>
            <a:off x="7896226" y="2492375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1" name="Oval 19">
            <a:extLst>
              <a:ext uri="{FF2B5EF4-FFF2-40B4-BE49-F238E27FC236}">
                <a16:creationId xmlns:a16="http://schemas.microsoft.com/office/drawing/2014/main" id="{BC87AA99-ECB8-4249-BB37-A07E4E500F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4826" y="4724401"/>
            <a:ext cx="1152525" cy="12747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chemeClr val="tx2"/>
              </a:solidFill>
            </a:endParaRPr>
          </a:p>
        </p:txBody>
      </p:sp>
      <p:sp>
        <p:nvSpPr>
          <p:cNvPr id="48142" name="Oval 20">
            <a:extLst>
              <a:ext uri="{FF2B5EF4-FFF2-40B4-BE49-F238E27FC236}">
                <a16:creationId xmlns:a16="http://schemas.microsoft.com/office/drawing/2014/main" id="{F5860E23-C4FB-6246-B5A2-DF4AD28196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2538" y="4724400"/>
            <a:ext cx="1223962" cy="129698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First Year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Undergrad’</a:t>
            </a:r>
          </a:p>
        </p:txBody>
      </p:sp>
      <p:sp>
        <p:nvSpPr>
          <p:cNvPr id="48143" name="Oval 21">
            <a:extLst>
              <a:ext uri="{FF2B5EF4-FFF2-40B4-BE49-F238E27FC236}">
                <a16:creationId xmlns:a16="http://schemas.microsoft.com/office/drawing/2014/main" id="{A3087C2F-FE5B-8942-A2A0-A3B348CDCB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8301" y="4724400"/>
            <a:ext cx="1439863" cy="129698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Second Year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Undergrad’</a:t>
            </a:r>
          </a:p>
        </p:txBody>
      </p:sp>
      <p:sp>
        <p:nvSpPr>
          <p:cNvPr id="48144" name="Oval 22">
            <a:extLst>
              <a:ext uri="{FF2B5EF4-FFF2-40B4-BE49-F238E27FC236}">
                <a16:creationId xmlns:a16="http://schemas.microsoft.com/office/drawing/2014/main" id="{1072753A-D713-A74F-B4D3-FC4231BFBC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19963" y="4724400"/>
            <a:ext cx="1295400" cy="129698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Final Year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Undergrad</a:t>
            </a:r>
          </a:p>
        </p:txBody>
      </p:sp>
      <p:sp>
        <p:nvSpPr>
          <p:cNvPr id="48145" name="Text Box 30">
            <a:extLst>
              <a:ext uri="{FF2B5EF4-FFF2-40B4-BE49-F238E27FC236}">
                <a16:creationId xmlns:a16="http://schemas.microsoft.com/office/drawing/2014/main" id="{2138B8EB-1D77-F048-BB76-528486811F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2038" y="3860800"/>
            <a:ext cx="908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Year 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Credits</a:t>
            </a:r>
          </a:p>
        </p:txBody>
      </p:sp>
      <p:sp>
        <p:nvSpPr>
          <p:cNvPr id="48146" name="Oval 31">
            <a:extLst>
              <a:ext uri="{FF2B5EF4-FFF2-40B4-BE49-F238E27FC236}">
                <a16:creationId xmlns:a16="http://schemas.microsoft.com/office/drawing/2014/main" id="{72A6C0CC-0918-F04A-888E-9BF4DB536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75726" y="4724400"/>
            <a:ext cx="1274763" cy="12255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Graduate</a:t>
            </a:r>
          </a:p>
        </p:txBody>
      </p:sp>
      <p:sp>
        <p:nvSpPr>
          <p:cNvPr id="48147" name="Text Box 33">
            <a:extLst>
              <a:ext uri="{FF2B5EF4-FFF2-40B4-BE49-F238E27FC236}">
                <a16:creationId xmlns:a16="http://schemas.microsoft.com/office/drawing/2014/main" id="{56EB552A-0604-164E-8923-F22373D84C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3700" y="3789363"/>
            <a:ext cx="908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Year 2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Credits</a:t>
            </a:r>
          </a:p>
        </p:txBody>
      </p:sp>
      <p:sp>
        <p:nvSpPr>
          <p:cNvPr id="48148" name="Text Box 34">
            <a:extLst>
              <a:ext uri="{FF2B5EF4-FFF2-40B4-BE49-F238E27FC236}">
                <a16:creationId xmlns:a16="http://schemas.microsoft.com/office/drawing/2014/main" id="{198DE9A4-BB03-664B-A52A-5EB2D507B6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01051" y="3789363"/>
            <a:ext cx="10080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Year 3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Credits</a:t>
            </a:r>
          </a:p>
        </p:txBody>
      </p:sp>
      <p:sp>
        <p:nvSpPr>
          <p:cNvPr id="48149" name="Text Box 35">
            <a:extLst>
              <a:ext uri="{FF2B5EF4-FFF2-40B4-BE49-F238E27FC236}">
                <a16:creationId xmlns:a16="http://schemas.microsoft.com/office/drawing/2014/main" id="{D0AA0219-29B5-EB45-A597-D8DD5CF368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5913" y="3933825"/>
            <a:ext cx="15557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Entry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Qualifications</a:t>
            </a:r>
          </a:p>
        </p:txBody>
      </p:sp>
      <p:sp>
        <p:nvSpPr>
          <p:cNvPr id="48150" name="Text Box 36">
            <a:extLst>
              <a:ext uri="{FF2B5EF4-FFF2-40B4-BE49-F238E27FC236}">
                <a16:creationId xmlns:a16="http://schemas.microsoft.com/office/drawing/2014/main" id="{0EEB2AF8-C1D5-3A42-AEA3-F5324EED6C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7850" y="5157788"/>
            <a:ext cx="971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chemeClr val="tx2"/>
                </a:solidFill>
              </a:rPr>
              <a:t>Student</a:t>
            </a:r>
          </a:p>
        </p:txBody>
      </p:sp>
      <p:sp>
        <p:nvSpPr>
          <p:cNvPr id="48151" name="Line 37">
            <a:extLst>
              <a:ext uri="{FF2B5EF4-FFF2-40B4-BE49-F238E27FC236}">
                <a16:creationId xmlns:a16="http://schemas.microsoft.com/office/drawing/2014/main" id="{E01BE9DA-A583-9041-BF5B-49793B5DE60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56139" y="4437064"/>
            <a:ext cx="287337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52" name="Line 38">
            <a:extLst>
              <a:ext uri="{FF2B5EF4-FFF2-40B4-BE49-F238E27FC236}">
                <a16:creationId xmlns:a16="http://schemas.microsoft.com/office/drawing/2014/main" id="{B5041D61-6346-9041-92F1-4CAEA0E77578}"/>
              </a:ext>
            </a:extLst>
          </p:cNvPr>
          <p:cNvSpPr>
            <a:spLocks noChangeShapeType="1"/>
          </p:cNvSpPr>
          <p:nvPr/>
        </p:nvSpPr>
        <p:spPr bwMode="auto">
          <a:xfrm>
            <a:off x="5664200" y="4437064"/>
            <a:ext cx="21590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53" name="Line 39">
            <a:extLst>
              <a:ext uri="{FF2B5EF4-FFF2-40B4-BE49-F238E27FC236}">
                <a16:creationId xmlns:a16="http://schemas.microsoft.com/office/drawing/2014/main" id="{F956C902-AF9B-914A-87E2-C8F1531A8DD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66988" y="4437064"/>
            <a:ext cx="360362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54" name="Line 40">
            <a:extLst>
              <a:ext uri="{FF2B5EF4-FFF2-40B4-BE49-F238E27FC236}">
                <a16:creationId xmlns:a16="http://schemas.microsoft.com/office/drawing/2014/main" id="{45C773C5-FD60-474C-A9BC-D69F3F5E1D23}"/>
              </a:ext>
            </a:extLst>
          </p:cNvPr>
          <p:cNvSpPr>
            <a:spLocks noChangeShapeType="1"/>
          </p:cNvSpPr>
          <p:nvPr/>
        </p:nvSpPr>
        <p:spPr bwMode="auto">
          <a:xfrm>
            <a:off x="3719513" y="4508501"/>
            <a:ext cx="2159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55" name="Line 41">
            <a:extLst>
              <a:ext uri="{FF2B5EF4-FFF2-40B4-BE49-F238E27FC236}">
                <a16:creationId xmlns:a16="http://schemas.microsoft.com/office/drawing/2014/main" id="{D97181B5-9CFC-2F49-9BEB-BE93E17CD72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27801" y="4365626"/>
            <a:ext cx="360363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56" name="Line 42">
            <a:extLst>
              <a:ext uri="{FF2B5EF4-FFF2-40B4-BE49-F238E27FC236}">
                <a16:creationId xmlns:a16="http://schemas.microsoft.com/office/drawing/2014/main" id="{65A56245-FF30-9E4F-B517-4463CD0B5211}"/>
              </a:ext>
            </a:extLst>
          </p:cNvPr>
          <p:cNvSpPr>
            <a:spLocks noChangeShapeType="1"/>
          </p:cNvSpPr>
          <p:nvPr/>
        </p:nvSpPr>
        <p:spPr bwMode="auto">
          <a:xfrm>
            <a:off x="7464426" y="4437064"/>
            <a:ext cx="144463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57" name="Line 43">
            <a:extLst>
              <a:ext uri="{FF2B5EF4-FFF2-40B4-BE49-F238E27FC236}">
                <a16:creationId xmlns:a16="http://schemas.microsoft.com/office/drawing/2014/main" id="{23C10EBD-5472-3A47-A24B-ED1EFEB4B6B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183564" y="4365625"/>
            <a:ext cx="288925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58" name="Line 44">
            <a:extLst>
              <a:ext uri="{FF2B5EF4-FFF2-40B4-BE49-F238E27FC236}">
                <a16:creationId xmlns:a16="http://schemas.microsoft.com/office/drawing/2014/main" id="{D8FC437E-98CE-2042-9C43-591CF10A18F1}"/>
              </a:ext>
            </a:extLst>
          </p:cNvPr>
          <p:cNvSpPr>
            <a:spLocks noChangeShapeType="1"/>
          </p:cNvSpPr>
          <p:nvPr/>
        </p:nvSpPr>
        <p:spPr bwMode="auto">
          <a:xfrm>
            <a:off x="9191626" y="4365625"/>
            <a:ext cx="144463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48159" name="Picture 5">
            <a:extLst>
              <a:ext uri="{FF2B5EF4-FFF2-40B4-BE49-F238E27FC236}">
                <a16:creationId xmlns:a16="http://schemas.microsoft.com/office/drawing/2014/main" id="{1763D0AE-C55A-D144-921E-92465BAAA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681024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D1C1E6AA-2132-F743-B471-37DB5FAC6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value network</a:t>
            </a:r>
          </a:p>
        </p:txBody>
      </p:sp>
      <p:sp>
        <p:nvSpPr>
          <p:cNvPr id="50179" name="Rectangle 10">
            <a:extLst>
              <a:ext uri="{FF2B5EF4-FFF2-40B4-BE49-F238E27FC236}">
                <a16:creationId xmlns:a16="http://schemas.microsoft.com/office/drawing/2014/main" id="{05491529-334B-D748-BDB1-4C3B6B6F1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0863" y="5880100"/>
            <a:ext cx="866775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800" i="1"/>
              <a:t>Source</a:t>
            </a:r>
            <a:r>
              <a:rPr lang="en-US" altLang="en-US" sz="800"/>
              <a:t>: Adapted with the permission of The Free Press, a Division of Simon &amp; Schuster, Inc., from </a:t>
            </a:r>
            <a:r>
              <a:rPr lang="en-US" altLang="en-US" sz="800" i="1"/>
              <a:t>Competitive Advantage: Creating and Sustaining Superior Performance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800"/>
              <a:t>by Michael E. Porter. Copyright © 1985, 1998 by Michael E. Porter. All rights reserved</a:t>
            </a:r>
          </a:p>
        </p:txBody>
      </p:sp>
      <p:pic>
        <p:nvPicPr>
          <p:cNvPr id="50180" name="Picture 11" descr="M03NF005">
            <a:extLst>
              <a:ext uri="{FF2B5EF4-FFF2-40B4-BE49-F238E27FC236}">
                <a16:creationId xmlns:a16="http://schemas.microsoft.com/office/drawing/2014/main" id="{963D6059-5D27-6342-942B-BF5F85C2B2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9" y="1241426"/>
            <a:ext cx="8353425" cy="434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1" name="Picture 5">
            <a:extLst>
              <a:ext uri="{FF2B5EF4-FFF2-40B4-BE49-F238E27FC236}">
                <a16:creationId xmlns:a16="http://schemas.microsoft.com/office/drawing/2014/main" id="{306CD326-D70A-9149-A44F-7482E6B38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6199189"/>
            <a:ext cx="1576387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866959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C889CF-8D70-6E4C-B5EE-868468C3A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latin typeface="+mn-lt"/>
              </a:rPr>
              <a:t>Understanding the Capabilities </a:t>
            </a:r>
            <a:br>
              <a:rPr lang="en-US" dirty="0">
                <a:latin typeface="+mn-lt"/>
              </a:rPr>
            </a:br>
            <a:r>
              <a:rPr lang="en-US" dirty="0">
                <a:latin typeface="+mn-lt"/>
              </a:rPr>
              <a:t>in Relation to the Value Network</a:t>
            </a:r>
            <a:endParaRPr lang="en-GB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0D47FA-A499-9D49-BEC0-8BC32722B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063" y="1785938"/>
            <a:ext cx="8229600" cy="4525962"/>
          </a:xfrm>
        </p:spPr>
        <p:txBody>
          <a:bodyPr/>
          <a:lstStyle/>
          <a:p>
            <a:r>
              <a:rPr lang="en-US" altLang="en-US"/>
              <a:t>Which activities are central important to organisation’s strategic capability?</a:t>
            </a:r>
          </a:p>
          <a:p>
            <a:r>
              <a:rPr lang="en-US" altLang="en-US"/>
              <a:t>Where are the profit pools?</a:t>
            </a:r>
          </a:p>
          <a:p>
            <a:r>
              <a:rPr lang="en-US" altLang="en-US"/>
              <a:t>What should be outsourced?</a:t>
            </a:r>
          </a:p>
          <a:p>
            <a:r>
              <a:rPr lang="en-US" altLang="en-US"/>
              <a:t>Who might be the best partners in the parts of the value network?</a:t>
            </a:r>
          </a:p>
          <a:p>
            <a:pPr>
              <a:buFontTx/>
              <a:buNone/>
            </a:pPr>
            <a:endParaRPr lang="en-GB" altLang="en-US"/>
          </a:p>
        </p:txBody>
      </p:sp>
      <p:pic>
        <p:nvPicPr>
          <p:cNvPr id="52228" name="Picture 5">
            <a:extLst>
              <a:ext uri="{FF2B5EF4-FFF2-40B4-BE49-F238E27FC236}">
                <a16:creationId xmlns:a16="http://schemas.microsoft.com/office/drawing/2014/main" id="{457E6597-DEEC-1645-A708-1A66F75F90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3" y="6011863"/>
            <a:ext cx="2081212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7716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Performance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Benchmarking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Measuring products, processes and practices against those of competitors, industry leaders or accredited standards</a:t>
            </a:r>
          </a:p>
          <a:p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Automotive industry traditionally benchmarked itself against Toyota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122587910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Performance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8998"/>
            <a:ext cx="10515600" cy="464796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Kaplan and Norton’s Balanced Scorecard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  <p:pic>
        <p:nvPicPr>
          <p:cNvPr id="2054" name="Picture 6" descr="Image result for balanced scorecar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238" y="2188564"/>
            <a:ext cx="6247399" cy="416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81536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Performance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8998"/>
            <a:ext cx="10515600" cy="464796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Kaplan and Norton’s Balanced Scorecard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Measures performance using KPI’s (Key Performance Indicators)</a:t>
            </a:r>
          </a:p>
          <a:p>
            <a:endParaRPr lang="en-US" dirty="0"/>
          </a:p>
          <a:p>
            <a:r>
              <a:rPr lang="en-US" dirty="0"/>
              <a:t>Combines quantitative data (</a:t>
            </a:r>
            <a:r>
              <a:rPr lang="en-US" dirty="0" err="1"/>
              <a:t>eg</a:t>
            </a:r>
            <a:r>
              <a:rPr lang="en-US" dirty="0"/>
              <a:t> financial) and qualitative data (</a:t>
            </a:r>
            <a:r>
              <a:rPr lang="en-US" dirty="0" err="1"/>
              <a:t>eg</a:t>
            </a:r>
            <a:r>
              <a:rPr lang="en-US" dirty="0"/>
              <a:t> customer satisfaction) to measure performance</a:t>
            </a:r>
          </a:p>
          <a:p>
            <a:endParaRPr lang="en-US" dirty="0"/>
          </a:p>
          <a:p>
            <a:r>
              <a:rPr lang="en-US" dirty="0"/>
              <a:t>This can be a powerful tool for an organization to determine how resources should be allocated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83546560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715" y="5361"/>
            <a:ext cx="10919085" cy="1325563"/>
          </a:xfrm>
        </p:spPr>
        <p:txBody>
          <a:bodyPr/>
          <a:lstStyle/>
          <a:p>
            <a:r>
              <a:rPr lang="en-GB" b="1" dirty="0"/>
              <a:t>Performance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715" y="1330924"/>
            <a:ext cx="10919085" cy="4846039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Total Quality Management (TQM)</a:t>
            </a:r>
          </a:p>
          <a:p>
            <a:endParaRPr lang="en-US" dirty="0"/>
          </a:p>
          <a:p>
            <a:r>
              <a:rPr lang="en-US" dirty="0"/>
              <a:t>Right first time (zero defects) – cost of prevention is less than cost of correction</a:t>
            </a:r>
          </a:p>
          <a:p>
            <a:endParaRPr lang="en-US" dirty="0"/>
          </a:p>
          <a:p>
            <a:r>
              <a:rPr lang="en-US" dirty="0"/>
              <a:t>Quality chains – extend from suppliers to consumers.  Accountability and collaboration required throughout supply chain</a:t>
            </a:r>
          </a:p>
          <a:p>
            <a:endParaRPr lang="en-US" dirty="0"/>
          </a:p>
          <a:p>
            <a:r>
              <a:rPr lang="en-US" dirty="0"/>
              <a:t>Win </a:t>
            </a:r>
            <a:r>
              <a:rPr lang="en-US" dirty="0" err="1"/>
              <a:t>win</a:t>
            </a:r>
            <a:r>
              <a:rPr lang="en-US" dirty="0"/>
              <a:t> relationships – supply relationships based on interdependence and mutual benefits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293075253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715" y="5361"/>
            <a:ext cx="10919085" cy="1325563"/>
          </a:xfrm>
        </p:spPr>
        <p:txBody>
          <a:bodyPr/>
          <a:lstStyle/>
          <a:p>
            <a:r>
              <a:rPr lang="en-GB" b="1" dirty="0"/>
              <a:t>Performance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715" y="1330924"/>
            <a:ext cx="10919085" cy="48460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Total Quality Management (TQM)</a:t>
            </a:r>
          </a:p>
          <a:p>
            <a:endParaRPr lang="en-US" dirty="0"/>
          </a:p>
          <a:p>
            <a:r>
              <a:rPr lang="en-US" dirty="0"/>
              <a:t>Process Alignment – business process designed to support customer satisfaction</a:t>
            </a:r>
          </a:p>
          <a:p>
            <a:endParaRPr lang="en-US" dirty="0"/>
          </a:p>
          <a:p>
            <a:r>
              <a:rPr lang="en-US" dirty="0"/>
              <a:t>Total Involvement – Quality must become culturally ingrained in all functions of the organization and not just seen as the responsibility of the Quality department</a:t>
            </a:r>
          </a:p>
          <a:p>
            <a:endParaRPr lang="en-US" dirty="0"/>
          </a:p>
          <a:p>
            <a:r>
              <a:rPr lang="en-US" dirty="0"/>
              <a:t>Quality Management – Process and operations to be monitored and controlled with specific, measurable performance criteria</a:t>
            </a:r>
          </a:p>
          <a:p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330111119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715" y="5361"/>
            <a:ext cx="10919085" cy="1325563"/>
          </a:xfrm>
        </p:spPr>
        <p:txBody>
          <a:bodyPr/>
          <a:lstStyle/>
          <a:p>
            <a:r>
              <a:rPr lang="en-GB" b="1" dirty="0"/>
              <a:t>Performance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715" y="1330924"/>
            <a:ext cx="10919085" cy="48460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Total Quality Management (TQM)</a:t>
            </a:r>
          </a:p>
          <a:p>
            <a:endParaRPr lang="en-US" dirty="0"/>
          </a:p>
          <a:p>
            <a:r>
              <a:rPr lang="en-US" dirty="0"/>
              <a:t>Continuous Improvement – Not a one-off exercise.  </a:t>
            </a:r>
            <a:r>
              <a:rPr lang="en-US" dirty="0" err="1"/>
              <a:t>Organisations</a:t>
            </a:r>
            <a:r>
              <a:rPr lang="en-US" dirty="0"/>
              <a:t> need to be sensitive to new opportunities and learning.  Staff will be empowered to think creatively.</a:t>
            </a:r>
          </a:p>
          <a:p>
            <a:endParaRPr lang="en-US" dirty="0"/>
          </a:p>
          <a:p>
            <a:r>
              <a:rPr lang="en-US" dirty="0"/>
              <a:t>Share best practice – Quality circles, matrix structures, benchmarking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279775900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Performance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/>
          <a:lstStyle/>
          <a:p>
            <a:r>
              <a:rPr lang="en-US" dirty="0"/>
              <a:t>Productivity</a:t>
            </a:r>
          </a:p>
          <a:p>
            <a:r>
              <a:rPr lang="en-US" dirty="0"/>
              <a:t>Cost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98117000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People as a Strategic Resource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Human resource is increasingly being seen as key to an organization’s strategic success</a:t>
            </a:r>
          </a:p>
          <a:p>
            <a:endParaRPr lang="en-US" dirty="0"/>
          </a:p>
          <a:p>
            <a:r>
              <a:rPr lang="en-US" dirty="0"/>
              <a:t>Employees no longer seen as cost to be controlled but as an asset to be nurtured and developed</a:t>
            </a:r>
          </a:p>
          <a:p>
            <a:endParaRPr lang="en-US" dirty="0"/>
          </a:p>
          <a:p>
            <a:r>
              <a:rPr lang="en-US" dirty="0" err="1"/>
              <a:t>Organisations</a:t>
            </a:r>
            <a:r>
              <a:rPr lang="en-US" dirty="0"/>
              <a:t> are becoming adept at integrating the interests, objectives and needs of employees into the organization in order to improve performance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74907514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8977"/>
            <a:ext cx="10515600" cy="461798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Discussion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some activities or policies that an organisation can adopt in order to accommodate the personal interests and needs of employees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243560483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People as a Strategic Resource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49784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Competence rating</a:t>
            </a:r>
          </a:p>
          <a:p>
            <a:pPr lvl="1">
              <a:buFont typeface="Wingdings" charset="2"/>
              <a:buChar char="Ø"/>
            </a:pPr>
            <a:r>
              <a:rPr lang="en-US" dirty="0"/>
              <a:t>Annual appraisals</a:t>
            </a:r>
          </a:p>
          <a:p>
            <a:r>
              <a:rPr lang="en-US" dirty="0"/>
              <a:t>Training &amp; development</a:t>
            </a:r>
          </a:p>
          <a:p>
            <a:r>
              <a:rPr lang="en-US" dirty="0"/>
              <a:t>Succession planning</a:t>
            </a:r>
          </a:p>
          <a:p>
            <a:pPr lvl="1"/>
            <a:r>
              <a:rPr lang="en-US" dirty="0"/>
              <a:t>High turnover / low turnover</a:t>
            </a:r>
          </a:p>
          <a:p>
            <a:endParaRPr lang="en-US" dirty="0"/>
          </a:p>
          <a:p>
            <a:r>
              <a:rPr lang="en-US" dirty="0"/>
              <a:t>Work-life balance</a:t>
            </a:r>
          </a:p>
          <a:p>
            <a:pPr lvl="1"/>
            <a:r>
              <a:rPr lang="en-US" dirty="0"/>
              <a:t>Flexi working</a:t>
            </a:r>
          </a:p>
          <a:p>
            <a:pPr lvl="1"/>
            <a:r>
              <a:rPr lang="en-US" dirty="0"/>
              <a:t>Remote working</a:t>
            </a:r>
          </a:p>
          <a:p>
            <a:pPr lvl="1"/>
            <a:r>
              <a:rPr lang="en-US" dirty="0" err="1"/>
              <a:t>Annualised</a:t>
            </a:r>
            <a:r>
              <a:rPr lang="en-US" dirty="0"/>
              <a:t> hours</a:t>
            </a:r>
          </a:p>
          <a:p>
            <a:pPr lvl="1"/>
            <a:r>
              <a:rPr lang="en-US" dirty="0"/>
              <a:t>Compressed working week</a:t>
            </a:r>
          </a:p>
          <a:p>
            <a:pPr lvl="1"/>
            <a:r>
              <a:rPr lang="en-US" dirty="0"/>
              <a:t>Job sharing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285656757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F88FA-BDAE-694A-9112-E7216A1C6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C276C-B18D-EC45-8060-961D63676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Watch </a:t>
            </a:r>
            <a:r>
              <a:rPr lang="en-US" dirty="0">
                <a:hlinkClick r:id="rId2"/>
              </a:rPr>
              <a:t>https://www.youtube.com/watch?v=tFyW5s_7ZWc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Identify some of the Human Resource policies Zappos operates which ensure its employees are considered to be a strategic resource.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Identify the capabilities of Zappos which create its “Core Competence”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E06458-9769-B74C-98A3-0553A5B69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CILT Level 6 - Strategic Network Planning</a:t>
            </a:r>
          </a:p>
        </p:txBody>
      </p:sp>
    </p:spTree>
    <p:extLst>
      <p:ext uri="{BB962C8B-B14F-4D97-AF65-F5344CB8AC3E}">
        <p14:creationId xmlns:p14="http://schemas.microsoft.com/office/powerpoint/2010/main" val="25420271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1938</TotalTime>
  <Words>2666</Words>
  <Application>Microsoft Macintosh PowerPoint</Application>
  <PresentationFormat>Widescreen</PresentationFormat>
  <Paragraphs>564</Paragraphs>
  <Slides>60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6" baseType="lpstr">
      <vt:lpstr>Arial</vt:lpstr>
      <vt:lpstr>Calibri</vt:lpstr>
      <vt:lpstr>Calibri Light</vt:lpstr>
      <vt:lpstr>Times New Roman</vt:lpstr>
      <vt:lpstr>Wingdings</vt:lpstr>
      <vt:lpstr>Office Theme</vt:lpstr>
      <vt:lpstr>Strategic Network Planning</vt:lpstr>
      <vt:lpstr>Strategic Management</vt:lpstr>
      <vt:lpstr>PowerPoint Presentation</vt:lpstr>
      <vt:lpstr>PowerPoint Presentation</vt:lpstr>
      <vt:lpstr>PowerPoint Presentation</vt:lpstr>
      <vt:lpstr>Three Levels of Strategy</vt:lpstr>
      <vt:lpstr>Strategy vs Tactics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Analysis of Environment</vt:lpstr>
      <vt:lpstr>Analysis of Environment</vt:lpstr>
      <vt:lpstr>Activity</vt:lpstr>
      <vt:lpstr>Analysis of Environment</vt:lpstr>
      <vt:lpstr>Activity</vt:lpstr>
      <vt:lpstr>Strategic Models</vt:lpstr>
      <vt:lpstr>Strategic Models</vt:lpstr>
      <vt:lpstr>Strategic Models</vt:lpstr>
      <vt:lpstr>Strategic Models</vt:lpstr>
      <vt:lpstr>Strategic Models</vt:lpstr>
      <vt:lpstr>Strategic Models</vt:lpstr>
      <vt:lpstr>Activity</vt:lpstr>
      <vt:lpstr>Activity</vt:lpstr>
      <vt:lpstr>Strategic Models</vt:lpstr>
      <vt:lpstr>Strategic Models</vt:lpstr>
      <vt:lpstr>Strategic Models</vt:lpstr>
      <vt:lpstr>Strategic Models</vt:lpstr>
      <vt:lpstr>Strategic Models</vt:lpstr>
      <vt:lpstr>Strategic Models</vt:lpstr>
      <vt:lpstr>Strategic Models</vt:lpstr>
      <vt:lpstr>Strategic Models</vt:lpstr>
      <vt:lpstr>PowerPoint Presentation</vt:lpstr>
      <vt:lpstr>Resource-based strategy</vt:lpstr>
      <vt:lpstr>Resources and competences</vt:lpstr>
      <vt:lpstr>Core competences</vt:lpstr>
      <vt:lpstr>Components of strategic capabilities (Table 3.1)</vt:lpstr>
      <vt:lpstr>PowerPoint Presentation</vt:lpstr>
      <vt:lpstr>Threshold and distinctive capabilities (Table 3.2)</vt:lpstr>
      <vt:lpstr>Threshold and distinctive capabilities</vt:lpstr>
      <vt:lpstr>The value chain</vt:lpstr>
      <vt:lpstr>Value Chain </vt:lpstr>
      <vt:lpstr>PowerPoint Presentation</vt:lpstr>
      <vt:lpstr>PowerPoint Presentation</vt:lpstr>
      <vt:lpstr>PowerPoint Presentation</vt:lpstr>
      <vt:lpstr>Value-creating activities:  Operational Performance</vt:lpstr>
      <vt:lpstr>The value network</vt:lpstr>
      <vt:lpstr>Understanding the Capabilities  in Relation to the Value Network</vt:lpstr>
      <vt:lpstr>Performance Measurement</vt:lpstr>
      <vt:lpstr>Performance Measurement</vt:lpstr>
      <vt:lpstr>Performance Measurement</vt:lpstr>
      <vt:lpstr>Performance Measurement</vt:lpstr>
      <vt:lpstr>Performance Measurement</vt:lpstr>
      <vt:lpstr>Performance Measurement</vt:lpstr>
      <vt:lpstr>Performance Measurement</vt:lpstr>
      <vt:lpstr>People as a Strategic Resource</vt:lpstr>
      <vt:lpstr>Activity</vt:lpstr>
      <vt:lpstr>People as a Strategic Resource</vt:lpstr>
      <vt:lpstr>Activity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Network Planning</dc:title>
  <dc:creator>Carl Singleton</dc:creator>
  <cp:lastModifiedBy>Microsoft Office User</cp:lastModifiedBy>
  <cp:revision>56</cp:revision>
  <dcterms:created xsi:type="dcterms:W3CDTF">2017-07-04T09:25:56Z</dcterms:created>
  <dcterms:modified xsi:type="dcterms:W3CDTF">2018-09-04T10:43:53Z</dcterms:modified>
</cp:coreProperties>
</file>