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CB27C2-7094-4DA7-9DD1-4FDA4C59F30C}" type="datetimeFigureOut">
              <a:rPr lang="en-IN" smtClean="0"/>
              <a:t>18-10-2023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3E254-691B-40AF-9E9E-4F78E43E3EEA}" type="slidenum">
              <a:rPr lang="en-IN" smtClean="0"/>
              <a:t>‹#›</a:t>
            </a:fld>
            <a:endParaRPr lang="en-IN"/>
          </a:p>
        </p:txBody>
      </p:sp>
    </p:spTree>
    <p:extLst>
      <p:ext uri="{BB962C8B-B14F-4D97-AF65-F5344CB8AC3E}">
        <p14:creationId xmlns:p14="http://schemas.microsoft.com/office/powerpoint/2010/main" val="258715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8103E254-691B-40AF-9E9E-4F78E43E3EEA}" type="slidenum">
              <a:rPr lang="en-IN" smtClean="0"/>
              <a:t>1</a:t>
            </a:fld>
            <a:endParaRPr lang="en-IN"/>
          </a:p>
        </p:txBody>
      </p:sp>
    </p:spTree>
    <p:extLst>
      <p:ext uri="{BB962C8B-B14F-4D97-AF65-F5344CB8AC3E}">
        <p14:creationId xmlns:p14="http://schemas.microsoft.com/office/powerpoint/2010/main" val="110739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8103E254-691B-40AF-9E9E-4F78E43E3EEA}" type="slidenum">
              <a:rPr lang="en-IN" smtClean="0"/>
              <a:t>2</a:t>
            </a:fld>
            <a:endParaRPr lang="en-IN"/>
          </a:p>
        </p:txBody>
      </p:sp>
    </p:spTree>
    <p:extLst>
      <p:ext uri="{BB962C8B-B14F-4D97-AF65-F5344CB8AC3E}">
        <p14:creationId xmlns:p14="http://schemas.microsoft.com/office/powerpoint/2010/main" val="1820582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Why the customers were appealing to the group also needed to be discussed. The nature, scope and role of guest service and the facilities of the company also needed to be discussed. The importance of hospitality and how the hotels meet the guest's expectations also needed to be discussed in the analysis. In this analysis, </a:t>
            </a:r>
            <a:r>
              <a:rPr lang="en-GB" sz="1800" b="1" dirty="0">
                <a:effectLst/>
                <a:latin typeface="Times New Roman" panose="02020603050405020304" pitchFamily="18" charset="0"/>
                <a:ea typeface="Times New Roman" panose="02020603050405020304" pitchFamily="18" charset="0"/>
              </a:rPr>
              <a:t>JW Marriott</a:t>
            </a:r>
            <a:r>
              <a:rPr lang="en-GB" sz="1800" dirty="0">
                <a:effectLst/>
                <a:latin typeface="Times New Roman" panose="02020603050405020304" pitchFamily="18" charset="0"/>
                <a:ea typeface="Times New Roman" panose="02020603050405020304" pitchFamily="18" charset="0"/>
              </a:rPr>
              <a:t> is selected.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3</a:t>
            </a:fld>
            <a:endParaRPr lang="en-IN"/>
          </a:p>
        </p:txBody>
      </p:sp>
    </p:spTree>
    <p:extLst>
      <p:ext uri="{BB962C8B-B14F-4D97-AF65-F5344CB8AC3E}">
        <p14:creationId xmlns:p14="http://schemas.microsoft.com/office/powerpoint/2010/main" val="2757901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On focusing the global territories which are catering to the sophisticated and various mindfulness travellers who have been coming in seeking the experience which has been helping them to be present fully. The company is also fostering it through many meaningful connections.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4</a:t>
            </a:fld>
            <a:endParaRPr lang="en-IN"/>
          </a:p>
        </p:txBody>
      </p:sp>
    </p:spTree>
    <p:extLst>
      <p:ext uri="{BB962C8B-B14F-4D97-AF65-F5344CB8AC3E}">
        <p14:creationId xmlns:p14="http://schemas.microsoft.com/office/powerpoint/2010/main" val="673237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customers are mostly individualistic, sophisticated and self-defined to the travellers of the company who were willing to spend some extra money on the accommodation as well as the people travelling on a business trip.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5</a:t>
            </a:fld>
            <a:endParaRPr lang="en-IN"/>
          </a:p>
        </p:txBody>
      </p:sp>
    </p:spTree>
    <p:extLst>
      <p:ext uri="{BB962C8B-B14F-4D97-AF65-F5344CB8AC3E}">
        <p14:creationId xmlns:p14="http://schemas.microsoft.com/office/powerpoint/2010/main" val="3113713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In having a membership of the online communities, the Marriott insiders and the Marriott employees talk to the members daily. The loyal customers of the company get various benefits like a free night in the hotel or many exciting offers and gifts.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6</a:t>
            </a:fld>
            <a:endParaRPr lang="en-IN"/>
          </a:p>
        </p:txBody>
      </p:sp>
    </p:spTree>
    <p:extLst>
      <p:ext uri="{BB962C8B-B14F-4D97-AF65-F5344CB8AC3E}">
        <p14:creationId xmlns:p14="http://schemas.microsoft.com/office/powerpoint/2010/main" val="2848884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hotels with an existing range from smaller-sized business hotels and it is also able to cater for thousands of guests in an angle time.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7</a:t>
            </a:fld>
            <a:endParaRPr lang="en-IN"/>
          </a:p>
        </p:txBody>
      </p:sp>
    </p:spTree>
    <p:extLst>
      <p:ext uri="{BB962C8B-B14F-4D97-AF65-F5344CB8AC3E}">
        <p14:creationId xmlns:p14="http://schemas.microsoft.com/office/powerpoint/2010/main" val="2152892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In being a part of Marriott. This means it is the route to being a part of a proud history and a thriving culture.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8</a:t>
            </a:fld>
            <a:endParaRPr lang="en-IN"/>
          </a:p>
        </p:txBody>
      </p:sp>
    </p:spTree>
    <p:extLst>
      <p:ext uri="{BB962C8B-B14F-4D97-AF65-F5344CB8AC3E}">
        <p14:creationId xmlns:p14="http://schemas.microsoft.com/office/powerpoint/2010/main" val="1329799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In giving the associates various opportunities for growing and becoming successful for the analysis of the company. The reputation of the company is much superior for gaining the original goals for the company. The company focuses on providing a portion of good food and good service at a fair price.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9</a:t>
            </a:fld>
            <a:endParaRPr lang="en-IN"/>
          </a:p>
        </p:txBody>
      </p:sp>
    </p:spTree>
    <p:extLst>
      <p:ext uri="{BB962C8B-B14F-4D97-AF65-F5344CB8AC3E}">
        <p14:creationId xmlns:p14="http://schemas.microsoft.com/office/powerpoint/2010/main" val="147016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customers have been playing for the experience with </a:t>
            </a:r>
            <a:r>
              <a:rPr lang="en-GB" sz="1800" dirty="0" err="1">
                <a:effectLst/>
                <a:latin typeface="Times New Roman" panose="02020603050405020304" pitchFamily="18" charset="0"/>
                <a:ea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rPr>
              <a:t> atmosphere and the service. Giving excellent customer service helps the company to grow. This is very helpful for the company to improve. It is one of the main focus of the hospitality sector. In making an elaboration satisfied customers have been telling three of their friends while an angry customer tells it to 3000 When a customer has been paying.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10</a:t>
            </a:fld>
            <a:endParaRPr lang="en-IN"/>
          </a:p>
        </p:txBody>
      </p:sp>
    </p:spTree>
    <p:extLst>
      <p:ext uri="{BB962C8B-B14F-4D97-AF65-F5344CB8AC3E}">
        <p14:creationId xmlns:p14="http://schemas.microsoft.com/office/powerpoint/2010/main" val="3971993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Performing a transparent and honest business after providing the details about the hotel is much more critical. Making an understanding of the audience is very helpful. Looking for new ways to exceed customer expectations is also very helpful for the process. In developing collecting customer feedback daily is very helpful.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11</a:t>
            </a:fld>
            <a:endParaRPr lang="en-IN"/>
          </a:p>
        </p:txBody>
      </p:sp>
    </p:spTree>
    <p:extLst>
      <p:ext uri="{BB962C8B-B14F-4D97-AF65-F5344CB8AC3E}">
        <p14:creationId xmlns:p14="http://schemas.microsoft.com/office/powerpoint/2010/main" val="1707219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The purpose of the consumers' plea to the group was also well discussed. It also covers the type, extent, and function of the company's facilities and guest services. The paper also discusses the significance of hospitality and how hotels satisfy visitor expectations.</a:t>
            </a:r>
            <a:endParaRPr lang="en-IN" dirty="0"/>
          </a:p>
        </p:txBody>
      </p:sp>
      <p:sp>
        <p:nvSpPr>
          <p:cNvPr id="4" name="Slide Number Placeholder 3"/>
          <p:cNvSpPr>
            <a:spLocks noGrp="1"/>
          </p:cNvSpPr>
          <p:nvPr>
            <p:ph type="sldNum" sz="quarter" idx="5"/>
          </p:nvPr>
        </p:nvSpPr>
        <p:spPr/>
        <p:txBody>
          <a:bodyPr/>
          <a:lstStyle/>
          <a:p>
            <a:fld id="{8103E254-691B-40AF-9E9E-4F78E43E3EEA}" type="slidenum">
              <a:rPr lang="en-IN" smtClean="0"/>
              <a:t>12</a:t>
            </a:fld>
            <a:endParaRPr lang="en-IN"/>
          </a:p>
        </p:txBody>
      </p:sp>
    </p:spTree>
    <p:extLst>
      <p:ext uri="{BB962C8B-B14F-4D97-AF65-F5344CB8AC3E}">
        <p14:creationId xmlns:p14="http://schemas.microsoft.com/office/powerpoint/2010/main" val="30412507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8103E254-691B-40AF-9E9E-4F78E43E3EEA}" type="slidenum">
              <a:rPr lang="en-IN" smtClean="0"/>
              <a:t>13</a:t>
            </a:fld>
            <a:endParaRPr lang="en-IN"/>
          </a:p>
        </p:txBody>
      </p:sp>
    </p:spTree>
    <p:extLst>
      <p:ext uri="{BB962C8B-B14F-4D97-AF65-F5344CB8AC3E}">
        <p14:creationId xmlns:p14="http://schemas.microsoft.com/office/powerpoint/2010/main" val="3758278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6CFB1-5EED-5043-637E-3AD05A5396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02096B1-98C3-BE08-D38C-E0B13E3C93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FB8031A5-7390-0E88-5E41-0FE32BF55464}"/>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5" name="Footer Placeholder 4">
            <a:extLst>
              <a:ext uri="{FF2B5EF4-FFF2-40B4-BE49-F238E27FC236}">
                <a16:creationId xmlns:a16="http://schemas.microsoft.com/office/drawing/2014/main" id="{3132C7B1-7D01-39F5-D8C1-207D262602D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265822D-6B72-D6BC-AF38-532EAD702A9E}"/>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3163779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AE29-C921-0434-5435-8172C8DBA84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997BDA3-E675-5562-A361-4042DC34A7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0772347-5BAA-04BA-2B1E-AC02F21519B8}"/>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5" name="Footer Placeholder 4">
            <a:extLst>
              <a:ext uri="{FF2B5EF4-FFF2-40B4-BE49-F238E27FC236}">
                <a16:creationId xmlns:a16="http://schemas.microsoft.com/office/drawing/2014/main" id="{51AEF7BF-A381-DEA5-A247-643C6157ECC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2DE4612-D46B-C276-5AE6-21681DFE05FC}"/>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3258774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8D16C-9117-32A8-6782-41E0F75A66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4B5E000-46A8-E437-85BD-F1239DFDFCD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9F5BAC-7E3E-01B7-6663-941084A18CFF}"/>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5" name="Footer Placeholder 4">
            <a:extLst>
              <a:ext uri="{FF2B5EF4-FFF2-40B4-BE49-F238E27FC236}">
                <a16:creationId xmlns:a16="http://schemas.microsoft.com/office/drawing/2014/main" id="{645DB7D2-34D8-9343-B425-FC902E45F03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098804B-81DB-F58A-99FC-5E2F2E75873A}"/>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989923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D5370-A181-70CD-07DF-29DDBAAD006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860721E-3CCA-AFF9-D01B-17CD8FC33E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F1F6F9F-1018-D26A-CC84-F7DDE1BD40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69276C8-A831-8A4B-0CFD-CA18A31D3E2F}"/>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6" name="Footer Placeholder 5">
            <a:extLst>
              <a:ext uri="{FF2B5EF4-FFF2-40B4-BE49-F238E27FC236}">
                <a16:creationId xmlns:a16="http://schemas.microsoft.com/office/drawing/2014/main" id="{0B501046-6C56-917C-A981-1F5B3006F43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F9A2732-DF35-DDD4-3851-AF9922A87DAF}"/>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2719381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A905-F4DD-64FD-B1CB-2A2B459AC91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39CC427-D6F3-D597-2342-5D4B19173D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6935A4-0C2F-6910-6820-538219B1E8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945AE76-4390-0578-561E-B989487343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0382B4-EA26-F30D-38B1-2D9CB1C65C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C6966B1-007E-16BB-977D-B91D20213381}"/>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8" name="Footer Placeholder 7">
            <a:extLst>
              <a:ext uri="{FF2B5EF4-FFF2-40B4-BE49-F238E27FC236}">
                <a16:creationId xmlns:a16="http://schemas.microsoft.com/office/drawing/2014/main" id="{FFBA4001-B973-5719-5BEA-56E6AF4A98E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C884651-228C-80D6-5478-90536BFB7360}"/>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1212200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85CC9-1021-43D8-580C-240823A1DA8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355B63F-7E67-850E-F501-AC3621682C54}"/>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4" name="Footer Placeholder 3">
            <a:extLst>
              <a:ext uri="{FF2B5EF4-FFF2-40B4-BE49-F238E27FC236}">
                <a16:creationId xmlns:a16="http://schemas.microsoft.com/office/drawing/2014/main" id="{7C2A9FE0-8184-86E7-5407-C8538218ADE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C99902C-36BF-0723-8FDC-EF4DEB2C2ED9}"/>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3121528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F1498C-B543-CF2B-077A-2E7408222D34}"/>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3" name="Footer Placeholder 2">
            <a:extLst>
              <a:ext uri="{FF2B5EF4-FFF2-40B4-BE49-F238E27FC236}">
                <a16:creationId xmlns:a16="http://schemas.microsoft.com/office/drawing/2014/main" id="{45652C4C-7CFF-7839-4984-78034D2B3E3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E451FE5-564B-85E9-6880-A185E0543501}"/>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3756058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AA7BA-2CBE-35F1-412A-9E92DFB2DD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C911DEA-F25B-CEFF-2EB9-1B0974F87F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C66521A-49AA-C159-D955-6A2D299414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47F29F-6FB8-0FFC-A647-295D6D62FFC5}"/>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6" name="Footer Placeholder 5">
            <a:extLst>
              <a:ext uri="{FF2B5EF4-FFF2-40B4-BE49-F238E27FC236}">
                <a16:creationId xmlns:a16="http://schemas.microsoft.com/office/drawing/2014/main" id="{760B0E8F-861D-300B-B74A-0910319B61A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B7688CD-B2C2-918D-25F4-63198C277267}"/>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3138132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CEF9A-FBE2-A33F-624B-C22DF985A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8768DC3-9AE7-26E9-AE16-5606635E26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8CF8F605-12D3-BEB5-8C70-5C0B542E60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379948-371C-4D15-7353-1C14757D8C93}"/>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6" name="Footer Placeholder 5">
            <a:extLst>
              <a:ext uri="{FF2B5EF4-FFF2-40B4-BE49-F238E27FC236}">
                <a16:creationId xmlns:a16="http://schemas.microsoft.com/office/drawing/2014/main" id="{D80B5451-E22E-C7C7-D4D0-80812A8EEA8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8DB0BB2-EE91-8E27-AC4D-824F7EF7B7E4}"/>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2928209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AD8A4-A98C-558E-145A-DC15D7A2E86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6BC418A-D03F-AE96-7B27-04906097D0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0801E1E-F5D9-F551-8510-A9867ACA0D7E}"/>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5" name="Footer Placeholder 4">
            <a:extLst>
              <a:ext uri="{FF2B5EF4-FFF2-40B4-BE49-F238E27FC236}">
                <a16:creationId xmlns:a16="http://schemas.microsoft.com/office/drawing/2014/main" id="{152BD9CE-5581-D0E2-B460-E33A4709DE6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10B3684-F270-474F-66E8-1CE02A2456EF}"/>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791328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840962-618F-4010-56F1-BA6F0DE88E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9F6482D-36AB-4145-47C4-D7D2905DB3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06FAEE5-5E82-0C01-A397-7A0E8CD6D176}"/>
              </a:ext>
            </a:extLst>
          </p:cNvPr>
          <p:cNvSpPr>
            <a:spLocks noGrp="1"/>
          </p:cNvSpPr>
          <p:nvPr>
            <p:ph type="dt" sz="half" idx="10"/>
          </p:nvPr>
        </p:nvSpPr>
        <p:spPr/>
        <p:txBody>
          <a:bodyPr/>
          <a:lstStyle/>
          <a:p>
            <a:fld id="{895A3137-27CD-4CDE-8D4D-D2FFC4B6266A}" type="datetimeFigureOut">
              <a:rPr lang="en-IN" smtClean="0"/>
              <a:t>18-10-2023</a:t>
            </a:fld>
            <a:endParaRPr lang="en-IN"/>
          </a:p>
        </p:txBody>
      </p:sp>
      <p:sp>
        <p:nvSpPr>
          <p:cNvPr id="5" name="Footer Placeholder 4">
            <a:extLst>
              <a:ext uri="{FF2B5EF4-FFF2-40B4-BE49-F238E27FC236}">
                <a16:creationId xmlns:a16="http://schemas.microsoft.com/office/drawing/2014/main" id="{DA0509F3-C3B8-E576-3D49-CF3533D8B71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2B76933-AEAA-A72E-0F93-E424FEAE7395}"/>
              </a:ext>
            </a:extLst>
          </p:cNvPr>
          <p:cNvSpPr>
            <a:spLocks noGrp="1"/>
          </p:cNvSpPr>
          <p:nvPr>
            <p:ph type="sldNum" sz="quarter" idx="12"/>
          </p:nvPr>
        </p:nvSpPr>
        <p:spPr/>
        <p:txBody>
          <a:bodyPr/>
          <a:lstStyle/>
          <a:p>
            <a:fld id="{FA96B457-F2B4-4C9E-8BDC-5B14DAA87CE4}" type="slidenum">
              <a:rPr lang="en-IN" smtClean="0"/>
              <a:t>‹#›</a:t>
            </a:fld>
            <a:endParaRPr lang="en-IN"/>
          </a:p>
        </p:txBody>
      </p:sp>
    </p:spTree>
    <p:extLst>
      <p:ext uri="{BB962C8B-B14F-4D97-AF65-F5344CB8AC3E}">
        <p14:creationId xmlns:p14="http://schemas.microsoft.com/office/powerpoint/2010/main" val="2259631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4968FA-0C3E-DC4C-04C6-089282417C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8344148-6CD4-6C98-6F26-6D1DF4A1D1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D685F53-FDC8-9E37-8EF4-ACA6651FE6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5A3137-27CD-4CDE-8D4D-D2FFC4B6266A}" type="datetimeFigureOut">
              <a:rPr lang="en-IN" smtClean="0"/>
              <a:t>18-10-2023</a:t>
            </a:fld>
            <a:endParaRPr lang="en-IN"/>
          </a:p>
        </p:txBody>
      </p:sp>
      <p:sp>
        <p:nvSpPr>
          <p:cNvPr id="5" name="Footer Placeholder 4">
            <a:extLst>
              <a:ext uri="{FF2B5EF4-FFF2-40B4-BE49-F238E27FC236}">
                <a16:creationId xmlns:a16="http://schemas.microsoft.com/office/drawing/2014/main" id="{152E7775-2462-4ED6-7EAB-D2F7622708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B671652-E75E-8B4E-856D-A65D9508E2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96B457-F2B4-4C9E-8BDC-5B14DAA87CE4}" type="slidenum">
              <a:rPr lang="en-IN" smtClean="0"/>
              <a:t>‹#›</a:t>
            </a:fld>
            <a:endParaRPr lang="en-IN"/>
          </a:p>
        </p:txBody>
      </p:sp>
    </p:spTree>
    <p:extLst>
      <p:ext uri="{BB962C8B-B14F-4D97-AF65-F5344CB8AC3E}">
        <p14:creationId xmlns:p14="http://schemas.microsoft.com/office/powerpoint/2010/main" val="12485791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el reception bell">
            <a:extLst>
              <a:ext uri="{FF2B5EF4-FFF2-40B4-BE49-F238E27FC236}">
                <a16:creationId xmlns:a16="http://schemas.microsoft.com/office/drawing/2014/main" id="{98854A03-8EF8-0503-152E-6E13B5B534E2}"/>
              </a:ext>
            </a:extLst>
          </p:cNvPr>
          <p:cNvPicPr>
            <a:picLocks noChangeAspect="1"/>
          </p:cNvPicPr>
          <p:nvPr/>
        </p:nvPicPr>
        <p:blipFill rotWithShape="1">
          <a:blip r:embed="rId3"/>
          <a:srcRect t="15373" b="358"/>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4545A-81B5-955A-5422-8971FDF2F2C9}"/>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a:solidFill>
                  <a:srgbClr val="FFFFFF"/>
                </a:solidFill>
                <a:effectLst/>
                <a:latin typeface="Times New Roman" panose="02020603050405020304" pitchFamily="18" charset="0"/>
                <a:ea typeface="Times New Roman" panose="02020603050405020304" pitchFamily="18" charset="0"/>
              </a:rPr>
              <a:t>Hospitality and Guest service</a:t>
            </a:r>
            <a:br>
              <a:rPr lang="en-IN" sz="5200">
                <a:solidFill>
                  <a:srgbClr val="FFFFFF"/>
                </a:solidFill>
                <a:effectLst/>
                <a:latin typeface="Times New Roman" panose="02020603050405020304" pitchFamily="18" charset="0"/>
                <a:ea typeface="Times New Roman" panose="02020603050405020304" pitchFamily="18" charset="0"/>
              </a:rPr>
            </a:br>
            <a:endParaRPr lang="en-IN" sz="5200">
              <a:solidFill>
                <a:srgbClr val="FFFFFF"/>
              </a:solidFill>
            </a:endParaRPr>
          </a:p>
        </p:txBody>
      </p:sp>
    </p:spTree>
    <p:extLst>
      <p:ext uri="{BB962C8B-B14F-4D97-AF65-F5344CB8AC3E}">
        <p14:creationId xmlns:p14="http://schemas.microsoft.com/office/powerpoint/2010/main" val="1548222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uilding entrance and elevators">
            <a:extLst>
              <a:ext uri="{FF2B5EF4-FFF2-40B4-BE49-F238E27FC236}">
                <a16:creationId xmlns:a16="http://schemas.microsoft.com/office/drawing/2014/main" id="{1D31135F-7D52-DFD4-C97A-E5371F0762AE}"/>
              </a:ext>
            </a:extLst>
          </p:cNvPr>
          <p:cNvPicPr>
            <a:picLocks noChangeAspect="1"/>
          </p:cNvPicPr>
          <p:nvPr/>
        </p:nvPicPr>
        <p:blipFill rotWithShape="1">
          <a:blip r:embed="rId3"/>
          <a:srcRect l="16532" r="24203" b="-1"/>
          <a:stretch/>
        </p:blipFill>
        <p:spPr>
          <a:xfrm>
            <a:off x="6103027" y="10"/>
            <a:ext cx="6088971" cy="6857990"/>
          </a:xfrm>
          <a:prstGeom prst="rect">
            <a:avLst/>
          </a:prstGeom>
        </p:spPr>
      </p:pic>
      <p:sp useBgFill="1">
        <p:nvSpPr>
          <p:cNvPr id="12" name="Rectangle 1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1117EB61-E445-ED40-3A52-E85A90150021}"/>
              </a:ext>
            </a:extLst>
          </p:cNvPr>
          <p:cNvSpPr>
            <a:spLocks noGrp="1" noChangeArrowheads="1"/>
          </p:cNvSpPr>
          <p:nvPr>
            <p:ph type="title"/>
          </p:nvPr>
        </p:nvSpPr>
        <p:spPr bwMode="auto">
          <a:xfrm>
            <a:off x="761801" y="328512"/>
            <a:ext cx="4778387" cy="16289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eaLnBrk="0" fontAlgn="base" hangingPunct="0">
              <a:spcBef>
                <a:spcPct val="0"/>
              </a:spcBef>
              <a:spcAft>
                <a:spcPct val="0"/>
              </a:spcAft>
              <a:tabLst>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5730875" algn="r"/>
              </a:tabLst>
              <a:defRPr>
                <a:solidFill>
                  <a:schemeClr val="tx1"/>
                </a:solidFill>
                <a:latin typeface="Arial" panose="020B0604020202020204" pitchFamily="34" charset="0"/>
              </a:defRPr>
            </a:lvl9pPr>
          </a:lstStyle>
          <a:p>
            <a:r>
              <a:rPr kumimoji="0" lang="en-GB" altLang="en-US" sz="4000" b="1" i="0" u="none" strike="noStrike" cap="none" normalizeH="0" baseline="0">
                <a:ln>
                  <a:noFill/>
                </a:ln>
                <a:effectLst/>
                <a:latin typeface="Arial" panose="020B0604020202020204" pitchFamily="34" charset="0"/>
                <a:ea typeface="Times New Roman" panose="02020603050405020304" pitchFamily="18" charset="0"/>
              </a:rPr>
              <a:t>Table of content</a:t>
            </a:r>
            <a:br>
              <a:rPr kumimoji="0" lang="en-GB" altLang="en-US" sz="4000" b="0" i="0" u="none" strike="noStrike" cap="none" normalizeH="0" baseline="0">
                <a:ln>
                  <a:noFill/>
                </a:ln>
                <a:effectLst/>
                <a:latin typeface="Arial" panose="020B0604020202020204" pitchFamily="34" charset="0"/>
              </a:rPr>
            </a:br>
            <a:endParaRPr kumimoji="0" lang="en-GB" altLang="en-US" sz="4000" b="0" i="0" u="none" strike="noStrike" cap="none" normalizeH="0" baseline="0">
              <a:ln>
                <a:noFill/>
              </a:ln>
              <a:effectLst/>
              <a:latin typeface="Arial" panose="020B0604020202020204" pitchFamily="34" charset="0"/>
            </a:endParaRPr>
          </a:p>
        </p:txBody>
      </p:sp>
      <p:sp>
        <p:nvSpPr>
          <p:cNvPr id="3" name="Content Placeholder 2">
            <a:extLst>
              <a:ext uri="{FF2B5EF4-FFF2-40B4-BE49-F238E27FC236}">
                <a16:creationId xmlns:a16="http://schemas.microsoft.com/office/drawing/2014/main" id="{3E58D6C0-8068-96F5-5D71-C01F9D000360}"/>
              </a:ext>
            </a:extLst>
          </p:cNvPr>
          <p:cNvSpPr>
            <a:spLocks noGrp="1"/>
          </p:cNvSpPr>
          <p:nvPr>
            <p:ph idx="1"/>
          </p:nvPr>
        </p:nvSpPr>
        <p:spPr>
          <a:xfrm>
            <a:off x="761801" y="2884929"/>
            <a:ext cx="4659756" cy="3374137"/>
          </a:xfrm>
        </p:spPr>
        <p:txBody>
          <a:bodyPr anchor="ctr">
            <a:normAutofit/>
          </a:bodyPr>
          <a:lstStyle/>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Introduction	</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About the company	</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Main Customer of the hotel	</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Why do the customers appeal to Group	</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Nature of the guest service and the facilities in the company	</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Scope of the guest service and the facilities in the company	</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Role of guest service and the facilities in the company	</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Importance of Hospitality	</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How the hotels meet guest expectations	</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Conclusion</a:t>
            </a:r>
            <a:endParaRPr kumimoji="0" lang="en-GB" altLang="en-US" sz="13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30875" algn="r"/>
              </a:tabLst>
            </a:pPr>
            <a:r>
              <a:rPr kumimoji="0" lang="en-GB" altLang="en-US" sz="1300" b="1" i="0" u="none" strike="noStrike" cap="none" normalizeH="0" baseline="0">
                <a:ln>
                  <a:noFill/>
                </a:ln>
                <a:effectLst/>
                <a:latin typeface="Arial" panose="020B0604020202020204" pitchFamily="34" charset="0"/>
                <a:ea typeface="Times New Roman" panose="02020603050405020304" pitchFamily="18" charset="0"/>
              </a:rPr>
              <a:t>Reference	</a:t>
            </a:r>
            <a:endParaRPr lang="en-IN" sz="1300"/>
          </a:p>
        </p:txBody>
      </p:sp>
    </p:spTree>
    <p:extLst>
      <p:ext uri="{BB962C8B-B14F-4D97-AF65-F5344CB8AC3E}">
        <p14:creationId xmlns:p14="http://schemas.microsoft.com/office/powerpoint/2010/main" val="3743064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57064-C962-45B5-9A84-1E0B0F78EDBA}"/>
              </a:ext>
            </a:extLst>
          </p:cNvPr>
          <p:cNvSpPr>
            <a:spLocks noGrp="1"/>
          </p:cNvSpPr>
          <p:nvPr>
            <p:ph type="title"/>
          </p:nvPr>
        </p:nvSpPr>
        <p:spPr>
          <a:xfrm>
            <a:off x="466722" y="586855"/>
            <a:ext cx="3201366" cy="3387497"/>
          </a:xfrm>
        </p:spPr>
        <p:txBody>
          <a:bodyPr anchor="b">
            <a:normAutofit/>
          </a:bodyPr>
          <a:lstStyle/>
          <a:p>
            <a:pPr algn="r"/>
            <a:r>
              <a:rPr lang="en-GB" sz="4000" b="1" kern="0">
                <a:solidFill>
                  <a:srgbClr val="FFFFFF"/>
                </a:solidFill>
                <a:effectLst/>
                <a:latin typeface="Times New Roman" panose="02020603050405020304" pitchFamily="18" charset="0"/>
              </a:rPr>
              <a:t>Introduction</a:t>
            </a:r>
            <a:endParaRPr lang="en-IN" sz="4000">
              <a:solidFill>
                <a:srgbClr val="FFFFFF"/>
              </a:solidFill>
            </a:endParaRPr>
          </a:p>
        </p:txBody>
      </p:sp>
      <p:sp>
        <p:nvSpPr>
          <p:cNvPr id="3" name="Content Placeholder 2">
            <a:extLst>
              <a:ext uri="{FF2B5EF4-FFF2-40B4-BE49-F238E27FC236}">
                <a16:creationId xmlns:a16="http://schemas.microsoft.com/office/drawing/2014/main" id="{0B9BE345-84FA-9C08-B692-A9587F6ECC21}"/>
              </a:ext>
            </a:extLst>
          </p:cNvPr>
          <p:cNvSpPr>
            <a:spLocks noGrp="1"/>
          </p:cNvSpPr>
          <p:nvPr>
            <p:ph idx="1"/>
          </p:nvPr>
        </p:nvSpPr>
        <p:spPr>
          <a:xfrm>
            <a:off x="4810259" y="649480"/>
            <a:ext cx="6555347" cy="5546047"/>
          </a:xfrm>
        </p:spPr>
        <p:txBody>
          <a:bodyPr anchor="ctr">
            <a:normAutofit/>
          </a:bodyPr>
          <a:lstStyle/>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The analysis focuses on international hotel management. </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In this analysis, there are many parts which need to be coveted.</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In the analysis, a brief introduction to the hotel is going to be discussed.</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In the next part, one of the main customers of the company also needed to be analysed. </a:t>
            </a:r>
            <a:endParaRPr lang="en-IN" sz="2000" u="none" strike="noStrike">
              <a:effectLst/>
              <a:latin typeface="Times New Roman" panose="02020603050405020304" pitchFamily="18" charset="0"/>
              <a:ea typeface="Times New Roman" panose="02020603050405020304" pitchFamily="18" charset="0"/>
            </a:endParaRPr>
          </a:p>
          <a:p>
            <a:pPr marL="0" indent="0">
              <a:buNone/>
            </a:pPr>
            <a:endParaRPr lang="en-IN" sz="2000"/>
          </a:p>
        </p:txBody>
      </p:sp>
    </p:spTree>
    <p:extLst>
      <p:ext uri="{BB962C8B-B14F-4D97-AF65-F5344CB8AC3E}">
        <p14:creationId xmlns:p14="http://schemas.microsoft.com/office/powerpoint/2010/main" val="3017526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9D1D3-5CAA-8571-CB62-3C98BDAF98FD}"/>
              </a:ext>
            </a:extLst>
          </p:cNvPr>
          <p:cNvSpPr>
            <a:spLocks noGrp="1"/>
          </p:cNvSpPr>
          <p:nvPr>
            <p:ph type="title"/>
          </p:nvPr>
        </p:nvSpPr>
        <p:spPr>
          <a:xfrm>
            <a:off x="6823878" y="741391"/>
            <a:ext cx="4491821" cy="1616203"/>
          </a:xfrm>
        </p:spPr>
        <p:txBody>
          <a:bodyPr anchor="b">
            <a:normAutofit/>
          </a:bodyPr>
          <a:lstStyle/>
          <a:p>
            <a:r>
              <a:rPr lang="en-GB" sz="3200" b="1" kern="0">
                <a:effectLst/>
                <a:latin typeface="Times New Roman" panose="02020603050405020304" pitchFamily="18" charset="0"/>
              </a:rPr>
              <a:t>JW Marriott </a:t>
            </a:r>
            <a:endParaRPr lang="en-IN" sz="3200"/>
          </a:p>
        </p:txBody>
      </p:sp>
      <p:pic>
        <p:nvPicPr>
          <p:cNvPr id="10242" name="Picture 2" descr="JW MARRIOTT MUMBAI SAHAR - Hotel Reviews, Photos, Rate Comparison -  Tripadvisor">
            <a:extLst>
              <a:ext uri="{FF2B5EF4-FFF2-40B4-BE49-F238E27FC236}">
                <a16:creationId xmlns:a16="http://schemas.microsoft.com/office/drawing/2014/main" id="{60AF4D87-DEEE-5BED-6113-42CEE6640D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48" r="21718" b="-1"/>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247" name="Group 10246">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248" name="Rectangle 10247">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EFAC832-5499-D4BC-2876-E07EFC40A158}"/>
              </a:ext>
            </a:extLst>
          </p:cNvPr>
          <p:cNvSpPr>
            <a:spLocks noGrp="1"/>
          </p:cNvSpPr>
          <p:nvPr>
            <p:ph idx="1"/>
          </p:nvPr>
        </p:nvSpPr>
        <p:spPr>
          <a:xfrm>
            <a:off x="6823878" y="2533476"/>
            <a:ext cx="4491820" cy="3447832"/>
          </a:xfrm>
        </p:spPr>
        <p:txBody>
          <a:bodyPr anchor="t">
            <a:normAutofit/>
          </a:bodyPr>
          <a:lstStyle/>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The company </a:t>
            </a:r>
            <a:r>
              <a:rPr lang="en-GB" sz="1700" b="1" u="none" strike="noStrike">
                <a:effectLst/>
                <a:latin typeface="Times New Roman" panose="02020603050405020304" pitchFamily="18" charset="0"/>
                <a:ea typeface="Times New Roman" panose="02020603050405020304" pitchFamily="18" charset="0"/>
              </a:rPr>
              <a:t>JW Marriott </a:t>
            </a:r>
            <a:r>
              <a:rPr lang="en-GB" sz="1700" u="none" strike="noStrike">
                <a:effectLst/>
                <a:latin typeface="Times New Roman" panose="02020603050405020304" pitchFamily="18" charset="0"/>
                <a:ea typeface="Times New Roman" panose="02020603050405020304" pitchFamily="18" charset="0"/>
              </a:rPr>
              <a:t>is providing various benefits to the guests in the hotel.</a:t>
            </a:r>
            <a:endParaRPr lang="en-IN" sz="17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 They assist them in focusing on their spirit, mind and body through many programs and offers which encourage them to come together and experience each moment to their maximum (JW Marriott, 2023).</a:t>
            </a:r>
            <a:endParaRPr lang="en-IN" sz="17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In the current scenario, there are overall 100 </a:t>
            </a:r>
            <a:r>
              <a:rPr lang="en-GB" sz="1700" b="1" u="none" strike="noStrike">
                <a:effectLst/>
                <a:latin typeface="Times New Roman" panose="02020603050405020304" pitchFamily="18" charset="0"/>
                <a:ea typeface="Times New Roman" panose="02020603050405020304" pitchFamily="18" charset="0"/>
              </a:rPr>
              <a:t>JW Marriott hotels </a:t>
            </a:r>
            <a:r>
              <a:rPr lang="en-GB" sz="1700" u="none" strike="noStrike">
                <a:effectLst/>
                <a:latin typeface="Times New Roman" panose="02020603050405020304" pitchFamily="18" charset="0"/>
                <a:ea typeface="Times New Roman" panose="02020603050405020304" pitchFamily="18" charset="0"/>
              </a:rPr>
              <a:t>in more than 35 countries. </a:t>
            </a:r>
            <a:endParaRPr lang="en-IN" sz="1700" u="none" strike="noStrike">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3487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97BC0-7C32-AD3D-E31E-7A51D442591E}"/>
              </a:ext>
            </a:extLst>
          </p:cNvPr>
          <p:cNvSpPr>
            <a:spLocks noGrp="1"/>
          </p:cNvSpPr>
          <p:nvPr>
            <p:ph type="title"/>
          </p:nvPr>
        </p:nvSpPr>
        <p:spPr>
          <a:xfrm>
            <a:off x="6810992" y="572569"/>
            <a:ext cx="4472630" cy="1637231"/>
          </a:xfrm>
        </p:spPr>
        <p:txBody>
          <a:bodyPr anchor="b">
            <a:normAutofit/>
          </a:bodyPr>
          <a:lstStyle/>
          <a:p>
            <a:r>
              <a:rPr lang="en-GB" sz="3600" b="1" kern="0">
                <a:solidFill>
                  <a:schemeClr val="tx2"/>
                </a:solidFill>
                <a:effectLst/>
                <a:latin typeface="Times New Roman" panose="02020603050405020304" pitchFamily="18" charset="0"/>
              </a:rPr>
              <a:t>Main Customer of the hotel</a:t>
            </a:r>
            <a:endParaRPr lang="en-IN" sz="3600">
              <a:solidFill>
                <a:schemeClr val="tx2"/>
              </a:solidFill>
            </a:endParaRPr>
          </a:p>
        </p:txBody>
      </p:sp>
      <p:pic>
        <p:nvPicPr>
          <p:cNvPr id="9218" name="Picture 2" descr="Welcome to my Hospitality! : How Marriott International Target Their Market  and Audience">
            <a:extLst>
              <a:ext uri="{FF2B5EF4-FFF2-40B4-BE49-F238E27FC236}">
                <a16:creationId xmlns:a16="http://schemas.microsoft.com/office/drawing/2014/main" id="{BFEFE337-7E1C-4052-17FA-4797FFF310D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4519" y="1200305"/>
            <a:ext cx="5361482" cy="45036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FEA327-5223-6150-8939-0BCF30B4F90B}"/>
              </a:ext>
            </a:extLst>
          </p:cNvPr>
          <p:cNvSpPr>
            <a:spLocks noGrp="1"/>
          </p:cNvSpPr>
          <p:nvPr>
            <p:ph idx="1"/>
          </p:nvPr>
        </p:nvSpPr>
        <p:spPr>
          <a:xfrm>
            <a:off x="6822368" y="2596243"/>
            <a:ext cx="4461253" cy="3575957"/>
          </a:xfrm>
        </p:spPr>
        <p:txBody>
          <a:bodyPr>
            <a:normAutofit/>
          </a:bodyPr>
          <a:lstStyle/>
          <a:p>
            <a:pPr marL="342900" lvl="0" indent="-342900">
              <a:buFont typeface="Arial" panose="020B0604020202020204" pitchFamily="34" charset="0"/>
              <a:buChar char="●"/>
            </a:pPr>
            <a:r>
              <a:rPr lang="en-GB" sz="1600" u="none" strike="noStrike">
                <a:solidFill>
                  <a:schemeClr val="tx2"/>
                </a:solidFill>
                <a:effectLst/>
                <a:latin typeface="Times New Roman" panose="02020603050405020304" pitchFamily="18" charset="0"/>
                <a:ea typeface="Times New Roman" panose="02020603050405020304" pitchFamily="18" charset="0"/>
              </a:rPr>
              <a:t>In the Marriott hotel, the Marriott courtyard is for over-the-road followers.</a:t>
            </a:r>
            <a:endParaRPr lang="en-IN" sz="1600" u="none" strike="noStrike">
              <a:solidFill>
                <a:schemeClr val="tx2"/>
              </a:solidFill>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600" u="none" strike="noStrike">
                <a:solidFill>
                  <a:schemeClr val="tx2"/>
                </a:solidFill>
                <a:effectLst/>
                <a:latin typeface="Times New Roman" panose="02020603050405020304" pitchFamily="18" charset="0"/>
                <a:ea typeface="Times New Roman" panose="02020603050405020304" pitchFamily="18" charset="0"/>
              </a:rPr>
              <a:t>Ritz-Carlton Hotels is for luxury travellers.</a:t>
            </a:r>
            <a:endParaRPr lang="en-IN" sz="1600" u="none" strike="noStrike">
              <a:solidFill>
                <a:schemeClr val="tx2"/>
              </a:solidFill>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600" u="none" strike="noStrike">
                <a:solidFill>
                  <a:schemeClr val="tx2"/>
                </a:solidFill>
                <a:effectLst/>
                <a:latin typeface="Times New Roman" panose="02020603050405020304" pitchFamily="18" charset="0"/>
                <a:ea typeface="Times New Roman" panose="02020603050405020304" pitchFamily="18" charset="0"/>
              </a:rPr>
              <a:t>The Marriott conference centres are for corporations that conduct meetings.</a:t>
            </a:r>
            <a:endParaRPr lang="en-IN" sz="1600" u="none" strike="noStrike">
              <a:solidFill>
                <a:schemeClr val="tx2"/>
              </a:solidFill>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600" u="none" strike="noStrike">
                <a:solidFill>
                  <a:schemeClr val="tx2"/>
                </a:solidFill>
                <a:effectLst/>
                <a:latin typeface="Times New Roman" panose="02020603050405020304" pitchFamily="18" charset="0"/>
                <a:ea typeface="Times New Roman" panose="02020603050405020304" pitchFamily="18" charset="0"/>
              </a:rPr>
              <a:t>The company </a:t>
            </a:r>
            <a:r>
              <a:rPr lang="en-GB" sz="1600" b="1" u="none" strike="noStrike">
                <a:solidFill>
                  <a:schemeClr val="tx2"/>
                </a:solidFill>
                <a:effectLst/>
                <a:latin typeface="Times New Roman" panose="02020603050405020304" pitchFamily="18" charset="0"/>
                <a:ea typeface="Times New Roman" panose="02020603050405020304" pitchFamily="18" charset="0"/>
              </a:rPr>
              <a:t>JW Marriott Hotel </a:t>
            </a:r>
            <a:r>
              <a:rPr lang="en-GB" sz="1600" u="none" strike="noStrike">
                <a:solidFill>
                  <a:schemeClr val="tx2"/>
                </a:solidFill>
                <a:effectLst/>
                <a:latin typeface="Times New Roman" panose="02020603050405020304" pitchFamily="18" charset="0"/>
                <a:ea typeface="Times New Roman" panose="02020603050405020304" pitchFamily="18" charset="0"/>
              </a:rPr>
              <a:t>is properly built up in various target markets (Xaif, 2023).</a:t>
            </a:r>
            <a:endParaRPr lang="en-IN" sz="1600" u="none" strike="noStrike">
              <a:solidFill>
                <a:schemeClr val="tx2"/>
              </a:solidFill>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600" u="none" strike="noStrike">
                <a:solidFill>
                  <a:schemeClr val="tx2"/>
                </a:solidFill>
                <a:effectLst/>
                <a:latin typeface="Times New Roman" panose="02020603050405020304" pitchFamily="18" charset="0"/>
                <a:ea typeface="Times New Roman" panose="02020603050405020304" pitchFamily="18" charset="0"/>
              </a:rPr>
              <a:t>In the industry the process of targeting the markets in the industry by targeting it specifically with the requirements of the customers. </a:t>
            </a:r>
            <a:endParaRPr lang="en-IN" sz="1600" u="none" strike="noStrike">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32385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47B94-42A5-777D-FC76-EA3E3778AF60}"/>
              </a:ext>
            </a:extLst>
          </p:cNvPr>
          <p:cNvSpPr>
            <a:spLocks noGrp="1"/>
          </p:cNvSpPr>
          <p:nvPr>
            <p:ph type="title"/>
          </p:nvPr>
        </p:nvSpPr>
        <p:spPr>
          <a:xfrm>
            <a:off x="876693" y="741391"/>
            <a:ext cx="4597747" cy="1616203"/>
          </a:xfrm>
        </p:spPr>
        <p:txBody>
          <a:bodyPr anchor="b">
            <a:normAutofit/>
          </a:bodyPr>
          <a:lstStyle/>
          <a:p>
            <a:r>
              <a:rPr lang="en-GB" sz="3200" b="1" kern="0">
                <a:effectLst/>
                <a:latin typeface="Times New Roman" panose="02020603050405020304" pitchFamily="18" charset="0"/>
              </a:rPr>
              <a:t>Why the customers appeal to the group</a:t>
            </a:r>
            <a:endParaRPr lang="en-IN" sz="3200"/>
          </a:p>
        </p:txBody>
      </p:sp>
      <p:sp>
        <p:nvSpPr>
          <p:cNvPr id="3" name="Content Placeholder 2">
            <a:extLst>
              <a:ext uri="{FF2B5EF4-FFF2-40B4-BE49-F238E27FC236}">
                <a16:creationId xmlns:a16="http://schemas.microsoft.com/office/drawing/2014/main" id="{05E7B765-64FC-D3D2-F9C4-FA0CB547587E}"/>
              </a:ext>
            </a:extLst>
          </p:cNvPr>
          <p:cNvSpPr>
            <a:spLocks noGrp="1"/>
          </p:cNvSpPr>
          <p:nvPr>
            <p:ph idx="1"/>
          </p:nvPr>
        </p:nvSpPr>
        <p:spPr>
          <a:xfrm>
            <a:off x="876693" y="2533476"/>
            <a:ext cx="4597746" cy="3447832"/>
          </a:xfrm>
        </p:spPr>
        <p:txBody>
          <a:bodyPr anchor="t">
            <a:normAutofit/>
          </a:bodyPr>
          <a:lstStyle/>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The company </a:t>
            </a:r>
            <a:r>
              <a:rPr lang="en-GB" sz="1700" b="1" u="none" strike="noStrike">
                <a:effectLst/>
                <a:latin typeface="Times New Roman" panose="02020603050405020304" pitchFamily="18" charset="0"/>
                <a:ea typeface="Times New Roman" panose="02020603050405020304" pitchFamily="18" charset="0"/>
              </a:rPr>
              <a:t>JW Marriott Hotel </a:t>
            </a:r>
            <a:r>
              <a:rPr lang="en-GB" sz="1700" u="none" strike="noStrike">
                <a:effectLst/>
                <a:latin typeface="Times New Roman" panose="02020603050405020304" pitchFamily="18" charset="0"/>
                <a:ea typeface="Times New Roman" panose="02020603050405020304" pitchFamily="18" charset="0"/>
              </a:rPr>
              <a:t>carries a built-in method for making loyal customers.</a:t>
            </a:r>
            <a:endParaRPr lang="en-IN" sz="17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The reward program has been encouraging customers to keep and use the services.</a:t>
            </a:r>
            <a:endParaRPr lang="en-IN" sz="17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It also gives company  </a:t>
            </a:r>
            <a:r>
              <a:rPr lang="en-GB" sz="1700" b="1" u="none" strike="noStrike">
                <a:effectLst/>
                <a:latin typeface="Times New Roman" panose="02020603050405020304" pitchFamily="18" charset="0"/>
                <a:ea typeface="Times New Roman" panose="02020603050405020304" pitchFamily="18" charset="0"/>
              </a:rPr>
              <a:t>JW Marriott hotel</a:t>
            </a:r>
            <a:r>
              <a:rPr lang="en-GB" sz="1700" u="none" strike="noStrike">
                <a:effectLst/>
                <a:latin typeface="Times New Roman" panose="02020603050405020304" pitchFamily="18" charset="0"/>
                <a:ea typeface="Times New Roman" panose="02020603050405020304" pitchFamily="18" charset="0"/>
              </a:rPr>
              <a:t> a route for caring for their customers.</a:t>
            </a:r>
            <a:endParaRPr lang="en-IN" sz="17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When a customer becomes loyal member they can be also able to personalise their experiences (Anderson, 2023). </a:t>
            </a:r>
            <a:endParaRPr lang="en-IN" sz="1700" u="none" strike="noStrike">
              <a:effectLst/>
              <a:latin typeface="Times New Roman" panose="02020603050405020304" pitchFamily="18" charset="0"/>
              <a:ea typeface="Times New Roman" panose="02020603050405020304" pitchFamily="18" charset="0"/>
            </a:endParaRPr>
          </a:p>
        </p:txBody>
      </p:sp>
      <p:pic>
        <p:nvPicPr>
          <p:cNvPr id="8194" name="Picture 2" descr="9 Types of Advertising Appeals That Actually Work">
            <a:extLst>
              <a:ext uri="{FF2B5EF4-FFF2-40B4-BE49-F238E27FC236}">
                <a16:creationId xmlns:a16="http://schemas.microsoft.com/office/drawing/2014/main" id="{A5E30484-65E6-0910-476B-89D701D6C12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1" y="1868878"/>
            <a:ext cx="5319062" cy="3045162"/>
          </a:xfrm>
          <a:prstGeom prst="rect">
            <a:avLst/>
          </a:prstGeom>
          <a:noFill/>
          <a:extLst>
            <a:ext uri="{909E8E84-426E-40DD-AFC4-6F175D3DCCD1}">
              <a14:hiddenFill xmlns:a14="http://schemas.microsoft.com/office/drawing/2010/main">
                <a:solidFill>
                  <a:srgbClr val="FFFFFF"/>
                </a:solidFill>
              </a14:hiddenFill>
            </a:ext>
          </a:extLst>
        </p:spPr>
      </p:pic>
      <p:grpSp>
        <p:nvGrpSpPr>
          <p:cNvPr id="8199" name="Group 819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8200" name="Rectangle 819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05288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B4BF0-6CB7-AB15-307A-31493CFFD77C}"/>
              </a:ext>
            </a:extLst>
          </p:cNvPr>
          <p:cNvSpPr>
            <a:spLocks noGrp="1"/>
          </p:cNvSpPr>
          <p:nvPr>
            <p:ph type="title"/>
          </p:nvPr>
        </p:nvSpPr>
        <p:spPr>
          <a:xfrm>
            <a:off x="876693" y="741391"/>
            <a:ext cx="4597747" cy="1616203"/>
          </a:xfrm>
        </p:spPr>
        <p:txBody>
          <a:bodyPr anchor="b">
            <a:normAutofit/>
          </a:bodyPr>
          <a:lstStyle/>
          <a:p>
            <a:r>
              <a:rPr lang="en-GB" sz="3200" b="1" kern="0">
                <a:effectLst/>
                <a:latin typeface="Times New Roman" panose="02020603050405020304" pitchFamily="18" charset="0"/>
              </a:rPr>
              <a:t>Nature of the guest service and the facilities in the company</a:t>
            </a:r>
            <a:endParaRPr lang="en-IN" sz="3200"/>
          </a:p>
        </p:txBody>
      </p:sp>
      <p:sp>
        <p:nvSpPr>
          <p:cNvPr id="3" name="Content Placeholder 2">
            <a:extLst>
              <a:ext uri="{FF2B5EF4-FFF2-40B4-BE49-F238E27FC236}">
                <a16:creationId xmlns:a16="http://schemas.microsoft.com/office/drawing/2014/main" id="{67D1EC9A-DB6F-E031-223D-94381048431E}"/>
              </a:ext>
            </a:extLst>
          </p:cNvPr>
          <p:cNvSpPr>
            <a:spLocks noGrp="1"/>
          </p:cNvSpPr>
          <p:nvPr>
            <p:ph idx="1"/>
          </p:nvPr>
        </p:nvSpPr>
        <p:spPr>
          <a:xfrm>
            <a:off x="876693" y="2533476"/>
            <a:ext cx="4597746" cy="3447832"/>
          </a:xfrm>
        </p:spPr>
        <p:txBody>
          <a:bodyPr anchor="t">
            <a:normAutofit/>
          </a:bodyPr>
          <a:lstStyle/>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The roles of the hotel industry stem from a longer-term history with the improvement in the field of hospitality provision.</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In most countries, hotels have been evolving as an extension of the domestic-based hospitality sector (Acsedu, 2023) </a:t>
            </a:r>
            <a:endParaRPr lang="en-IN" sz="2000" u="none" strike="noStrike">
              <a:effectLst/>
              <a:latin typeface="Times New Roman" panose="02020603050405020304" pitchFamily="18" charset="0"/>
              <a:ea typeface="Times New Roman" panose="02020603050405020304" pitchFamily="18" charset="0"/>
            </a:endParaRPr>
          </a:p>
          <a:p>
            <a:pPr marL="0" indent="0">
              <a:buNone/>
            </a:pPr>
            <a:endParaRPr lang="en-IN" sz="2000"/>
          </a:p>
        </p:txBody>
      </p:sp>
      <p:pic>
        <p:nvPicPr>
          <p:cNvPr id="7170" name="Picture 2" descr="Nature And Scope of Production And Operation Management">
            <a:extLst>
              <a:ext uri="{FF2B5EF4-FFF2-40B4-BE49-F238E27FC236}">
                <a16:creationId xmlns:a16="http://schemas.microsoft.com/office/drawing/2014/main" id="{E8585BF9-5423-10AD-B501-C8098EC2CAB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08638" y="867064"/>
            <a:ext cx="5093788" cy="5048790"/>
          </a:xfrm>
          <a:prstGeom prst="rect">
            <a:avLst/>
          </a:prstGeom>
          <a:noFill/>
          <a:extLst>
            <a:ext uri="{909E8E84-426E-40DD-AFC4-6F175D3DCCD1}">
              <a14:hiddenFill xmlns:a14="http://schemas.microsoft.com/office/drawing/2010/main">
                <a:solidFill>
                  <a:srgbClr val="FFFFFF"/>
                </a:solidFill>
              </a14:hiddenFill>
            </a:ext>
          </a:extLst>
        </p:spPr>
      </p:pic>
      <p:grpSp>
        <p:nvGrpSpPr>
          <p:cNvPr id="7175" name="Group 7174">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7176" name="Rectangle 717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2283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7AD32-4F36-6F42-3450-B8A1257CA225}"/>
              </a:ext>
            </a:extLst>
          </p:cNvPr>
          <p:cNvSpPr>
            <a:spLocks noGrp="1"/>
          </p:cNvSpPr>
          <p:nvPr>
            <p:ph type="title"/>
          </p:nvPr>
        </p:nvSpPr>
        <p:spPr>
          <a:xfrm>
            <a:off x="876693" y="741391"/>
            <a:ext cx="4597747" cy="1616203"/>
          </a:xfrm>
        </p:spPr>
        <p:txBody>
          <a:bodyPr anchor="b">
            <a:normAutofit/>
          </a:bodyPr>
          <a:lstStyle/>
          <a:p>
            <a:r>
              <a:rPr lang="en-GB" sz="3200" b="1" kern="0">
                <a:effectLst/>
                <a:latin typeface="Times New Roman" panose="02020603050405020304" pitchFamily="18" charset="0"/>
              </a:rPr>
              <a:t>Scope of the guest service and the facilities in the company</a:t>
            </a:r>
            <a:endParaRPr lang="en-IN" sz="3200"/>
          </a:p>
        </p:txBody>
      </p:sp>
      <p:sp>
        <p:nvSpPr>
          <p:cNvPr id="3" name="Content Placeholder 2">
            <a:extLst>
              <a:ext uri="{FF2B5EF4-FFF2-40B4-BE49-F238E27FC236}">
                <a16:creationId xmlns:a16="http://schemas.microsoft.com/office/drawing/2014/main" id="{710D86D7-DF34-BC56-B429-D9A336886371}"/>
              </a:ext>
            </a:extLst>
          </p:cNvPr>
          <p:cNvSpPr>
            <a:spLocks noGrp="1"/>
          </p:cNvSpPr>
          <p:nvPr>
            <p:ph idx="1"/>
          </p:nvPr>
        </p:nvSpPr>
        <p:spPr>
          <a:xfrm>
            <a:off x="876693" y="2533476"/>
            <a:ext cx="4597746" cy="3447832"/>
          </a:xfrm>
        </p:spPr>
        <p:txBody>
          <a:bodyPr anchor="t">
            <a:normAutofit/>
          </a:bodyPr>
          <a:lstStyle/>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The core value of the company is to grow with the changes.</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The beliefs which are very important for being the same.</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In putting people first pursuing excellence embracing the changes acting with the integrities and serving the world. </a:t>
            </a:r>
            <a:endParaRPr lang="en-IN" sz="2000" u="none" strike="noStrike">
              <a:effectLst/>
              <a:latin typeface="Times New Roman" panose="02020603050405020304" pitchFamily="18" charset="0"/>
              <a:ea typeface="Times New Roman" panose="02020603050405020304" pitchFamily="18" charset="0"/>
            </a:endParaRPr>
          </a:p>
        </p:txBody>
      </p:sp>
      <p:pic>
        <p:nvPicPr>
          <p:cNvPr id="6146" name="Picture 2" descr="Hotel Customer Service: 7 Secrets to Amaze Customers">
            <a:extLst>
              <a:ext uri="{FF2B5EF4-FFF2-40B4-BE49-F238E27FC236}">
                <a16:creationId xmlns:a16="http://schemas.microsoft.com/office/drawing/2014/main" id="{257936CB-D36D-0F01-55C2-E84A867070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1" y="1330321"/>
            <a:ext cx="5319062" cy="4122275"/>
          </a:xfrm>
          <a:prstGeom prst="rect">
            <a:avLst/>
          </a:prstGeom>
          <a:noFill/>
          <a:extLst>
            <a:ext uri="{909E8E84-426E-40DD-AFC4-6F175D3DCCD1}">
              <a14:hiddenFill xmlns:a14="http://schemas.microsoft.com/office/drawing/2010/main">
                <a:solidFill>
                  <a:srgbClr val="FFFFFF"/>
                </a:solidFill>
              </a14:hiddenFill>
            </a:ext>
          </a:extLst>
        </p:spPr>
      </p:pic>
      <p:grpSp>
        <p:nvGrpSpPr>
          <p:cNvPr id="6151" name="Group 615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6152" name="Rectangle 615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75714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C4801-7F94-6922-95FF-400DC16AB592}"/>
              </a:ext>
            </a:extLst>
          </p:cNvPr>
          <p:cNvSpPr>
            <a:spLocks noGrp="1"/>
          </p:cNvSpPr>
          <p:nvPr>
            <p:ph type="title"/>
          </p:nvPr>
        </p:nvSpPr>
        <p:spPr>
          <a:xfrm>
            <a:off x="876693" y="741391"/>
            <a:ext cx="4597747" cy="1616203"/>
          </a:xfrm>
        </p:spPr>
        <p:txBody>
          <a:bodyPr anchor="b">
            <a:normAutofit/>
          </a:bodyPr>
          <a:lstStyle/>
          <a:p>
            <a:r>
              <a:rPr lang="en-GB" sz="3200" b="1" kern="0">
                <a:effectLst/>
                <a:latin typeface="Times New Roman" panose="02020603050405020304" pitchFamily="18" charset="0"/>
              </a:rPr>
              <a:t>Role of guest service and the facilities in the company</a:t>
            </a:r>
            <a:endParaRPr lang="en-IN" sz="3200"/>
          </a:p>
        </p:txBody>
      </p:sp>
      <p:sp>
        <p:nvSpPr>
          <p:cNvPr id="3" name="Content Placeholder 2">
            <a:extLst>
              <a:ext uri="{FF2B5EF4-FFF2-40B4-BE49-F238E27FC236}">
                <a16:creationId xmlns:a16="http://schemas.microsoft.com/office/drawing/2014/main" id="{74BC5453-76A8-8236-4CAD-DFD100241794}"/>
              </a:ext>
            </a:extLst>
          </p:cNvPr>
          <p:cNvSpPr>
            <a:spLocks noGrp="1"/>
          </p:cNvSpPr>
          <p:nvPr>
            <p:ph idx="1"/>
          </p:nvPr>
        </p:nvSpPr>
        <p:spPr>
          <a:xfrm>
            <a:off x="876693" y="2533476"/>
            <a:ext cx="4597746" cy="3447832"/>
          </a:xfrm>
        </p:spPr>
        <p:txBody>
          <a:bodyPr anchor="t">
            <a:normAutofit/>
          </a:bodyPr>
          <a:lstStyle/>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The company has been taking care of their associates and they have been taking care of the customers (</a:t>
            </a:r>
            <a:r>
              <a:rPr lang="en-GB" sz="2000" i="1" u="none" strike="noStrike">
                <a:effectLst/>
                <a:latin typeface="Times New Roman" panose="02020603050405020304" pitchFamily="18" charset="0"/>
                <a:ea typeface="Times New Roman" panose="02020603050405020304" pitchFamily="18" charset="0"/>
              </a:rPr>
              <a:t>Core Values &amp; Heritage</a:t>
            </a:r>
            <a:r>
              <a:rPr lang="en-GB" sz="2000" u="none" strike="noStrike">
                <a:effectLst/>
                <a:latin typeface="Times New Roman" panose="02020603050405020304" pitchFamily="18" charset="0"/>
                <a:ea typeface="Times New Roman" panose="02020603050405020304" pitchFamily="18" charset="0"/>
              </a:rPr>
              <a:t>, 2023).</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The first culture has been earning it constantly and they also gaining a recognition system all over the globe. </a:t>
            </a:r>
            <a:endParaRPr lang="en-IN" sz="2000" u="none" strike="noStrike">
              <a:effectLst/>
              <a:latin typeface="Times New Roman" panose="02020603050405020304" pitchFamily="18" charset="0"/>
              <a:ea typeface="Times New Roman" panose="02020603050405020304" pitchFamily="18" charset="0"/>
            </a:endParaRPr>
          </a:p>
          <a:p>
            <a:pPr marL="0" indent="0">
              <a:buNone/>
            </a:pPr>
            <a:endParaRPr lang="en-IN" sz="2000"/>
          </a:p>
        </p:txBody>
      </p:sp>
      <p:pic>
        <p:nvPicPr>
          <p:cNvPr id="5122" name="Picture 2" descr="What Are the Duties of a Guest Service Agent?">
            <a:extLst>
              <a:ext uri="{FF2B5EF4-FFF2-40B4-BE49-F238E27FC236}">
                <a16:creationId xmlns:a16="http://schemas.microsoft.com/office/drawing/2014/main" id="{F64AB55A-26AF-81B8-D715-CDFE97580B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1" y="1616222"/>
            <a:ext cx="5319062" cy="3550473"/>
          </a:xfrm>
          <a:prstGeom prst="rect">
            <a:avLst/>
          </a:prstGeom>
          <a:noFill/>
          <a:extLst>
            <a:ext uri="{909E8E84-426E-40DD-AFC4-6F175D3DCCD1}">
              <a14:hiddenFill xmlns:a14="http://schemas.microsoft.com/office/drawing/2010/main">
                <a:solidFill>
                  <a:srgbClr val="FFFFFF"/>
                </a:solidFill>
              </a14:hiddenFill>
            </a:ext>
          </a:extLst>
        </p:spPr>
      </p:pic>
      <p:grpSp>
        <p:nvGrpSpPr>
          <p:cNvPr id="5127" name="Group 5126">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5128" name="Rectangle 5127">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90705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7C704-68EB-51E3-22DD-942D088BF345}"/>
              </a:ext>
            </a:extLst>
          </p:cNvPr>
          <p:cNvSpPr>
            <a:spLocks noGrp="1"/>
          </p:cNvSpPr>
          <p:nvPr>
            <p:ph type="title"/>
          </p:nvPr>
        </p:nvSpPr>
        <p:spPr>
          <a:xfrm>
            <a:off x="876693" y="741391"/>
            <a:ext cx="4597747" cy="1616203"/>
          </a:xfrm>
        </p:spPr>
        <p:txBody>
          <a:bodyPr anchor="b">
            <a:normAutofit/>
          </a:bodyPr>
          <a:lstStyle/>
          <a:p>
            <a:r>
              <a:rPr lang="en-GB" sz="3200" b="1" kern="0">
                <a:effectLst/>
                <a:latin typeface="Times New Roman" panose="02020603050405020304" pitchFamily="18" charset="0"/>
              </a:rPr>
              <a:t>Importance of Hospitality</a:t>
            </a:r>
            <a:endParaRPr lang="en-IN" sz="3200"/>
          </a:p>
        </p:txBody>
      </p:sp>
      <p:sp>
        <p:nvSpPr>
          <p:cNvPr id="3" name="Content Placeholder 2">
            <a:extLst>
              <a:ext uri="{FF2B5EF4-FFF2-40B4-BE49-F238E27FC236}">
                <a16:creationId xmlns:a16="http://schemas.microsoft.com/office/drawing/2014/main" id="{0AA8D542-3549-5A03-E881-AD7E3334D830}"/>
              </a:ext>
            </a:extLst>
          </p:cNvPr>
          <p:cNvSpPr>
            <a:spLocks noGrp="1"/>
          </p:cNvSpPr>
          <p:nvPr>
            <p:ph idx="1"/>
          </p:nvPr>
        </p:nvSpPr>
        <p:spPr>
          <a:xfrm>
            <a:off x="876693" y="2533476"/>
            <a:ext cx="4597746" cy="3447832"/>
          </a:xfrm>
        </p:spPr>
        <p:txBody>
          <a:bodyPr anchor="t">
            <a:normAutofit/>
          </a:bodyPr>
          <a:lstStyle/>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In the hospitality industry, the customers have always been the main focus.</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 In considering the perspective of the customer having a visualisation of the impacts with the total hospitality and the service (Cottam, 2022). </a:t>
            </a:r>
            <a:endParaRPr lang="en-IN" sz="2000" u="none" strike="noStrike">
              <a:effectLst/>
              <a:latin typeface="Times New Roman" panose="02020603050405020304" pitchFamily="18" charset="0"/>
              <a:ea typeface="Times New Roman" panose="02020603050405020304" pitchFamily="18" charset="0"/>
            </a:endParaRPr>
          </a:p>
        </p:txBody>
      </p:sp>
      <p:pic>
        <p:nvPicPr>
          <p:cNvPr id="4098" name="Picture 2" descr="The Importance of Hospitality From Hospitality Experts - Perry Group">
            <a:extLst>
              <a:ext uri="{FF2B5EF4-FFF2-40B4-BE49-F238E27FC236}">
                <a16:creationId xmlns:a16="http://schemas.microsoft.com/office/drawing/2014/main" id="{7F1D6387-EE3B-202A-3A31-32FD27D810B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1" y="1503192"/>
            <a:ext cx="5319062" cy="3776534"/>
          </a:xfrm>
          <a:prstGeom prst="rect">
            <a:avLst/>
          </a:prstGeom>
          <a:noFill/>
          <a:extLst>
            <a:ext uri="{909E8E84-426E-40DD-AFC4-6F175D3DCCD1}">
              <a14:hiddenFill xmlns:a14="http://schemas.microsoft.com/office/drawing/2010/main">
                <a:solidFill>
                  <a:srgbClr val="FFFFFF"/>
                </a:solidFill>
              </a14:hiddenFill>
            </a:ext>
          </a:extLst>
        </p:spPr>
      </p:pic>
      <p:grpSp>
        <p:nvGrpSpPr>
          <p:cNvPr id="4103" name="Group 4102">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4104" name="Rectangle 4103">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85803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D10EA-6860-1E05-B376-E0DD32710BD6}"/>
              </a:ext>
            </a:extLst>
          </p:cNvPr>
          <p:cNvSpPr>
            <a:spLocks noGrp="1"/>
          </p:cNvSpPr>
          <p:nvPr>
            <p:ph type="title"/>
          </p:nvPr>
        </p:nvSpPr>
        <p:spPr>
          <a:xfrm>
            <a:off x="876693" y="741391"/>
            <a:ext cx="4597747" cy="1616203"/>
          </a:xfrm>
        </p:spPr>
        <p:txBody>
          <a:bodyPr anchor="b">
            <a:normAutofit/>
          </a:bodyPr>
          <a:lstStyle/>
          <a:p>
            <a:r>
              <a:rPr lang="en-GB" sz="3200" b="1" kern="0">
                <a:effectLst/>
                <a:latin typeface="Times New Roman" panose="02020603050405020304" pitchFamily="18" charset="0"/>
              </a:rPr>
              <a:t>How the hotels meet guest expectation</a:t>
            </a:r>
            <a:endParaRPr lang="en-IN" sz="3200"/>
          </a:p>
        </p:txBody>
      </p:sp>
      <p:sp>
        <p:nvSpPr>
          <p:cNvPr id="3" name="Content Placeholder 2">
            <a:extLst>
              <a:ext uri="{FF2B5EF4-FFF2-40B4-BE49-F238E27FC236}">
                <a16:creationId xmlns:a16="http://schemas.microsoft.com/office/drawing/2014/main" id="{61C29D02-83C4-2510-31DF-FC60428225F8}"/>
              </a:ext>
            </a:extLst>
          </p:cNvPr>
          <p:cNvSpPr>
            <a:spLocks noGrp="1"/>
          </p:cNvSpPr>
          <p:nvPr>
            <p:ph idx="1"/>
          </p:nvPr>
        </p:nvSpPr>
        <p:spPr>
          <a:xfrm>
            <a:off x="876693" y="2533476"/>
            <a:ext cx="4597746" cy="3447832"/>
          </a:xfrm>
        </p:spPr>
        <p:txBody>
          <a:bodyPr anchor="t">
            <a:normAutofit/>
          </a:bodyPr>
          <a:lstStyle/>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In gaining the trust of the customers for meeting future expectations.</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In not trying to hide the details to meet the expectations (Lovethemaldives, 2023).</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By not hiding the details from them. The company need to be open about the financial and statistical services. To meet</a:t>
            </a:r>
            <a:endParaRPr lang="en-IN" sz="2000" u="none" strike="noStrike">
              <a:effectLst/>
              <a:latin typeface="Times New Roman" panose="02020603050405020304" pitchFamily="18" charset="0"/>
              <a:ea typeface="Times New Roman" panose="02020603050405020304" pitchFamily="18" charset="0"/>
            </a:endParaRPr>
          </a:p>
        </p:txBody>
      </p:sp>
      <p:pic>
        <p:nvPicPr>
          <p:cNvPr id="3074" name="Picture 2" descr="How to meet - and exceed - guest expectations in 2023">
            <a:extLst>
              <a:ext uri="{FF2B5EF4-FFF2-40B4-BE49-F238E27FC236}">
                <a16:creationId xmlns:a16="http://schemas.microsoft.com/office/drawing/2014/main" id="{131C23FC-2B46-F5CF-4611-688C1E5154E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1" y="1895295"/>
            <a:ext cx="5319062" cy="2992327"/>
          </a:xfrm>
          <a:prstGeom prst="rect">
            <a:avLst/>
          </a:prstGeom>
          <a:noFill/>
          <a:extLst>
            <a:ext uri="{909E8E84-426E-40DD-AFC4-6F175D3DCCD1}">
              <a14:hiddenFill xmlns:a14="http://schemas.microsoft.com/office/drawing/2010/main">
                <a:solidFill>
                  <a:srgbClr val="FFFFFF"/>
                </a:solidFill>
              </a14:hiddenFill>
            </a:ext>
          </a:extLst>
        </p:spPr>
      </p:pic>
      <p:grpSp>
        <p:nvGrpSpPr>
          <p:cNvPr id="3079" name="Group 307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3080" name="Rectangle 307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72842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ABA7E-7770-B5A1-7998-35CAFB4A43A7}"/>
              </a:ext>
            </a:extLst>
          </p:cNvPr>
          <p:cNvSpPr>
            <a:spLocks noGrp="1"/>
          </p:cNvSpPr>
          <p:nvPr>
            <p:ph type="title"/>
          </p:nvPr>
        </p:nvSpPr>
        <p:spPr>
          <a:xfrm>
            <a:off x="876693" y="741391"/>
            <a:ext cx="4597747" cy="1616203"/>
          </a:xfrm>
        </p:spPr>
        <p:txBody>
          <a:bodyPr anchor="b">
            <a:normAutofit/>
          </a:bodyPr>
          <a:lstStyle/>
          <a:p>
            <a:r>
              <a:rPr lang="en-GB" sz="3200" b="1" kern="0">
                <a:effectLst/>
                <a:latin typeface="Times New Roman" panose="02020603050405020304" pitchFamily="18" charset="0"/>
              </a:rPr>
              <a:t>Conclusion</a:t>
            </a:r>
            <a:endParaRPr lang="en-IN" sz="3200"/>
          </a:p>
        </p:txBody>
      </p:sp>
      <p:sp>
        <p:nvSpPr>
          <p:cNvPr id="3" name="Content Placeholder 2">
            <a:extLst>
              <a:ext uri="{FF2B5EF4-FFF2-40B4-BE49-F238E27FC236}">
                <a16:creationId xmlns:a16="http://schemas.microsoft.com/office/drawing/2014/main" id="{2EF5C536-C6D1-412A-0DF2-5B2838AEAE70}"/>
              </a:ext>
            </a:extLst>
          </p:cNvPr>
          <p:cNvSpPr>
            <a:spLocks noGrp="1"/>
          </p:cNvSpPr>
          <p:nvPr>
            <p:ph idx="1"/>
          </p:nvPr>
        </p:nvSpPr>
        <p:spPr>
          <a:xfrm>
            <a:off x="876693" y="2533476"/>
            <a:ext cx="4597746" cy="3447832"/>
          </a:xfrm>
        </p:spPr>
        <p:txBody>
          <a:bodyPr anchor="t">
            <a:normAutofit/>
          </a:bodyPr>
          <a:lstStyle/>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This analysis chooses JW Marriott. Internal hotel administration was the main subject of the analysis.</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There are several areas that this analysis explored.</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A brief overview of the hotel was also covered in the report.</a:t>
            </a:r>
            <a:endParaRPr lang="en-IN" sz="2000"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One of the company's primary consumers is also appropriately analysed in the next section.</a:t>
            </a:r>
            <a:endParaRPr lang="en-IN" sz="2000" u="none" strike="noStrike">
              <a:effectLst/>
              <a:latin typeface="Times New Roman" panose="02020603050405020304" pitchFamily="18" charset="0"/>
              <a:ea typeface="Times New Roman" panose="02020603050405020304" pitchFamily="18" charset="0"/>
            </a:endParaRPr>
          </a:p>
        </p:txBody>
      </p:sp>
      <p:pic>
        <p:nvPicPr>
          <p:cNvPr id="2050" name="Picture 2" descr="Conclusion Images – Browse 1,164,258 Stock Photos, Vectors, and Video |  Adobe Stock">
            <a:extLst>
              <a:ext uri="{FF2B5EF4-FFF2-40B4-BE49-F238E27FC236}">
                <a16:creationId xmlns:a16="http://schemas.microsoft.com/office/drawing/2014/main" id="{5595A668-6684-FFBC-18D0-0FD61BC0C1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1" y="1616222"/>
            <a:ext cx="5319062" cy="3550473"/>
          </a:xfrm>
          <a:prstGeom prst="rect">
            <a:avLst/>
          </a:prstGeom>
          <a:noFill/>
          <a:extLst>
            <a:ext uri="{909E8E84-426E-40DD-AFC4-6F175D3DCCD1}">
              <a14:hiddenFill xmlns:a14="http://schemas.microsoft.com/office/drawing/2010/main">
                <a:solidFill>
                  <a:srgbClr val="FFFFFF"/>
                </a:solidFill>
              </a14:hiddenFill>
            </a:ext>
          </a:extLst>
        </p:spPr>
      </p:pic>
      <p:grpSp>
        <p:nvGrpSpPr>
          <p:cNvPr id="2055" name="Group 2054">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066" name="Rectangle 206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181137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57BB2E-06A3-3684-BD14-238FE8DB7463}"/>
              </a:ext>
            </a:extLst>
          </p:cNvPr>
          <p:cNvSpPr>
            <a:spLocks noGrp="1"/>
          </p:cNvSpPr>
          <p:nvPr>
            <p:ph type="title"/>
          </p:nvPr>
        </p:nvSpPr>
        <p:spPr>
          <a:xfrm>
            <a:off x="466722" y="586855"/>
            <a:ext cx="3201366" cy="3387497"/>
          </a:xfrm>
        </p:spPr>
        <p:txBody>
          <a:bodyPr anchor="b">
            <a:normAutofit/>
          </a:bodyPr>
          <a:lstStyle/>
          <a:p>
            <a:pPr algn="r"/>
            <a:r>
              <a:rPr lang="en-GB" sz="4000" b="1" kern="0">
                <a:solidFill>
                  <a:srgbClr val="FFFFFF"/>
                </a:solidFill>
                <a:effectLst/>
                <a:latin typeface="Times New Roman" panose="02020603050405020304" pitchFamily="18" charset="0"/>
              </a:rPr>
              <a:t>Reference</a:t>
            </a:r>
            <a:endParaRPr lang="en-IN" sz="4000">
              <a:solidFill>
                <a:srgbClr val="FFFFFF"/>
              </a:solidFill>
            </a:endParaRPr>
          </a:p>
        </p:txBody>
      </p:sp>
      <p:sp>
        <p:nvSpPr>
          <p:cNvPr id="3" name="Content Placeholder 2">
            <a:extLst>
              <a:ext uri="{FF2B5EF4-FFF2-40B4-BE49-F238E27FC236}">
                <a16:creationId xmlns:a16="http://schemas.microsoft.com/office/drawing/2014/main" id="{112E4E3A-C3FA-7514-0C0D-532A1E7D4C52}"/>
              </a:ext>
            </a:extLst>
          </p:cNvPr>
          <p:cNvSpPr>
            <a:spLocks noGrp="1"/>
          </p:cNvSpPr>
          <p:nvPr>
            <p:ph idx="1"/>
          </p:nvPr>
        </p:nvSpPr>
        <p:spPr>
          <a:xfrm>
            <a:off x="4810259" y="649480"/>
            <a:ext cx="6555347" cy="5546047"/>
          </a:xfrm>
        </p:spPr>
        <p:txBody>
          <a:bodyPr anchor="ctr">
            <a:normAutofit/>
          </a:bodyPr>
          <a:lstStyle/>
          <a:p>
            <a:pPr>
              <a:spcBef>
                <a:spcPts val="1200"/>
              </a:spcBef>
              <a:spcAft>
                <a:spcPts val="1200"/>
              </a:spcAft>
            </a:pPr>
            <a:r>
              <a:rPr lang="en-GB" sz="1100">
                <a:effectLst/>
                <a:latin typeface="Times New Roman" panose="02020603050405020304" pitchFamily="18" charset="0"/>
                <a:ea typeface="Times New Roman" panose="02020603050405020304" pitchFamily="18" charset="0"/>
              </a:rPr>
              <a:t>Acsedu. (2023). </a:t>
            </a:r>
            <a:r>
              <a:rPr lang="en-GB" sz="1100" i="1">
                <a:effectLst/>
                <a:latin typeface="Times New Roman" panose="02020603050405020304" pitchFamily="18" charset="0"/>
                <a:ea typeface="Times New Roman" panose="02020603050405020304" pitchFamily="18" charset="0"/>
              </a:rPr>
              <a:t>Introduction: Scope and nature of Hotel Management</a:t>
            </a:r>
            <a:r>
              <a:rPr lang="en-GB" sz="1100">
                <a:effectLst/>
                <a:latin typeface="Times New Roman" panose="02020603050405020304" pitchFamily="18" charset="0"/>
                <a:ea typeface="Times New Roman" panose="02020603050405020304" pitchFamily="18" charset="0"/>
              </a:rPr>
              <a:t>. Available at: https://www.acsedu.co.uk/uploads/Tourism/Lesson%201%20and%20Assignment%201%20Sample%20Hotel%20Management.pdf (Accessed: 18 October 2023). </a:t>
            </a:r>
            <a:endParaRPr lang="en-IN" sz="11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100">
                <a:effectLst/>
                <a:latin typeface="Times New Roman" panose="02020603050405020304" pitchFamily="18" charset="0"/>
                <a:ea typeface="Times New Roman" panose="02020603050405020304" pitchFamily="18" charset="0"/>
              </a:rPr>
              <a:t>Anderson, A. (2023). </a:t>
            </a:r>
            <a:r>
              <a:rPr lang="en-GB" sz="1100" i="1">
                <a:effectLst/>
                <a:latin typeface="Times New Roman" panose="02020603050405020304" pitchFamily="18" charset="0"/>
                <a:ea typeface="Times New Roman" panose="02020603050405020304" pitchFamily="18" charset="0"/>
              </a:rPr>
              <a:t>How Marriott’s Personalized Customer Service Strategy wins</a:t>
            </a:r>
            <a:r>
              <a:rPr lang="en-GB" sz="1100">
                <a:effectLst/>
                <a:latin typeface="Times New Roman" panose="02020603050405020304" pitchFamily="18" charset="0"/>
                <a:ea typeface="Times New Roman" panose="02020603050405020304" pitchFamily="18" charset="0"/>
              </a:rPr>
              <a:t>, </a:t>
            </a:r>
            <a:r>
              <a:rPr lang="en-GB" sz="1100" i="1">
                <a:effectLst/>
                <a:latin typeface="Times New Roman" panose="02020603050405020304" pitchFamily="18" charset="0"/>
                <a:ea typeface="Times New Roman" panose="02020603050405020304" pitchFamily="18" charset="0"/>
              </a:rPr>
              <a:t>SharpenCX</a:t>
            </a:r>
            <a:r>
              <a:rPr lang="en-GB" sz="1100">
                <a:effectLst/>
                <a:latin typeface="Times New Roman" panose="02020603050405020304" pitchFamily="18" charset="0"/>
                <a:ea typeface="Times New Roman" panose="02020603050405020304" pitchFamily="18" charset="0"/>
              </a:rPr>
              <a:t>. Available at: https://sharpencx.com/marriott-customer-experience-strategy/#:~:text=Marriott%20has%20a%20built%2Din,they%20can%20personalize%20their%20experience (Accessed: 18 October 2023). </a:t>
            </a:r>
            <a:endParaRPr lang="en-IN" sz="11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100" i="1">
                <a:effectLst/>
                <a:latin typeface="Times New Roman" panose="02020603050405020304" pitchFamily="18" charset="0"/>
                <a:ea typeface="Times New Roman" panose="02020603050405020304" pitchFamily="18" charset="0"/>
              </a:rPr>
              <a:t>Core Values &amp; Heritage</a:t>
            </a:r>
            <a:r>
              <a:rPr lang="en-GB" sz="1100">
                <a:effectLst/>
                <a:latin typeface="Times New Roman" panose="02020603050405020304" pitchFamily="18" charset="0"/>
                <a:ea typeface="Times New Roman" panose="02020603050405020304" pitchFamily="18" charset="0"/>
              </a:rPr>
              <a:t>. (2023). </a:t>
            </a:r>
            <a:r>
              <a:rPr lang="en-GB" sz="1100" i="1">
                <a:effectLst/>
                <a:latin typeface="Times New Roman" panose="02020603050405020304" pitchFamily="18" charset="0"/>
                <a:ea typeface="Times New Roman" panose="02020603050405020304" pitchFamily="18" charset="0"/>
              </a:rPr>
              <a:t>Marriott International</a:t>
            </a:r>
            <a:r>
              <a:rPr lang="en-GB" sz="1100">
                <a:effectLst/>
                <a:latin typeface="Times New Roman" panose="02020603050405020304" pitchFamily="18" charset="0"/>
                <a:ea typeface="Times New Roman" panose="02020603050405020304" pitchFamily="18" charset="0"/>
              </a:rPr>
              <a:t>. Available at: https://www.marriott.com/en-gb/culture-and-values/core-values.mi#:~:text=%22Take%20care%20of%20associates%20and,for%20more%20than%2085%20years (Accessed: 18 October 2023). </a:t>
            </a:r>
            <a:endParaRPr lang="en-IN" sz="11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100">
                <a:effectLst/>
                <a:latin typeface="Times New Roman" panose="02020603050405020304" pitchFamily="18" charset="0"/>
                <a:ea typeface="Times New Roman" panose="02020603050405020304" pitchFamily="18" charset="0"/>
              </a:rPr>
              <a:t>Cottam, S. (2022). </a:t>
            </a:r>
            <a:r>
              <a:rPr lang="en-GB" sz="1100" i="1">
                <a:effectLst/>
                <a:latin typeface="Times New Roman" panose="02020603050405020304" pitchFamily="18" charset="0"/>
                <a:ea typeface="Times New Roman" panose="02020603050405020304" pitchFamily="18" charset="0"/>
              </a:rPr>
              <a:t>Why is hospitality important in businesses?</a:t>
            </a:r>
            <a:r>
              <a:rPr lang="en-GB" sz="1100">
                <a:effectLst/>
                <a:latin typeface="Times New Roman" panose="02020603050405020304" pitchFamily="18" charset="0"/>
                <a:ea typeface="Times New Roman" panose="02020603050405020304" pitchFamily="18" charset="0"/>
              </a:rPr>
              <a:t>, </a:t>
            </a:r>
            <a:r>
              <a:rPr lang="en-GB" sz="1100" i="1">
                <a:effectLst/>
                <a:latin typeface="Times New Roman" panose="02020603050405020304" pitchFamily="18" charset="0"/>
                <a:ea typeface="Times New Roman" panose="02020603050405020304" pitchFamily="18" charset="0"/>
              </a:rPr>
              <a:t>Glion Website</a:t>
            </a:r>
            <a:r>
              <a:rPr lang="en-GB" sz="1100">
                <a:effectLst/>
                <a:latin typeface="Times New Roman" panose="02020603050405020304" pitchFamily="18" charset="0"/>
                <a:ea typeface="Times New Roman" panose="02020603050405020304" pitchFamily="18" charset="0"/>
              </a:rPr>
              <a:t>. Available at: https://www.glion.edu/magazine/hospitality-important-businesses/ (Accessed: 18 October 2023). </a:t>
            </a:r>
            <a:endParaRPr lang="en-IN" sz="11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100">
                <a:effectLst/>
                <a:latin typeface="Times New Roman" panose="02020603050405020304" pitchFamily="18" charset="0"/>
                <a:ea typeface="Times New Roman" panose="02020603050405020304" pitchFamily="18" charset="0"/>
              </a:rPr>
              <a:t>JW Marriott. (2023). Marriott International Newscenter (US). Available at: https://news.marriott.com/brands/jw-marriott/#:~:text=Inspired%20by%20J (Accessed: 18 October 2023). </a:t>
            </a:r>
            <a:endParaRPr lang="en-IN" sz="11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100">
                <a:effectLst/>
                <a:latin typeface="Times New Roman" panose="02020603050405020304" pitchFamily="18" charset="0"/>
                <a:ea typeface="Times New Roman" panose="02020603050405020304" pitchFamily="18" charset="0"/>
              </a:rPr>
              <a:t>Lovethemaldives. (2023). </a:t>
            </a:r>
            <a:r>
              <a:rPr lang="en-GB" sz="1100" i="1">
                <a:effectLst/>
                <a:latin typeface="Times New Roman" panose="02020603050405020304" pitchFamily="18" charset="0"/>
                <a:ea typeface="Times New Roman" panose="02020603050405020304" pitchFamily="18" charset="0"/>
              </a:rPr>
              <a:t>Love The Maldives</a:t>
            </a:r>
            <a:r>
              <a:rPr lang="en-GB" sz="1100">
                <a:effectLst/>
                <a:latin typeface="Times New Roman" panose="02020603050405020304" pitchFamily="18" charset="0"/>
                <a:ea typeface="Times New Roman" panose="02020603050405020304" pitchFamily="18" charset="0"/>
              </a:rPr>
              <a:t>. Available at: https://lovethemaldives.com/faq/how-do-hotels-meet-customer-expectations#:~:text=Earning%20the%20trust%20of%20your,that%20shape%20your%20customers’%20expectations (Accessed: 18 October 2023). </a:t>
            </a:r>
            <a:endParaRPr lang="en-IN" sz="11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100">
                <a:effectLst/>
                <a:latin typeface="Times New Roman" panose="02020603050405020304" pitchFamily="18" charset="0"/>
                <a:ea typeface="Times New Roman" panose="02020603050405020304" pitchFamily="18" charset="0"/>
              </a:rPr>
              <a:t>Xaif. (2023). </a:t>
            </a:r>
            <a:r>
              <a:rPr lang="en-GB" sz="1100" i="1">
                <a:effectLst/>
                <a:latin typeface="Times New Roman" panose="02020603050405020304" pitchFamily="18" charset="0"/>
                <a:ea typeface="Times New Roman" panose="02020603050405020304" pitchFamily="18" charset="0"/>
              </a:rPr>
              <a:t>Detailed marketing strategy of Marriott International</a:t>
            </a:r>
            <a:r>
              <a:rPr lang="en-GB" sz="1100">
                <a:effectLst/>
                <a:latin typeface="Times New Roman" panose="02020603050405020304" pitchFamily="18" charset="0"/>
                <a:ea typeface="Times New Roman" panose="02020603050405020304" pitchFamily="18" charset="0"/>
              </a:rPr>
              <a:t>, </a:t>
            </a:r>
            <a:r>
              <a:rPr lang="en-GB" sz="1100" i="1">
                <a:effectLst/>
                <a:latin typeface="Times New Roman" panose="02020603050405020304" pitchFamily="18" charset="0"/>
                <a:ea typeface="Times New Roman" panose="02020603050405020304" pitchFamily="18" charset="0"/>
              </a:rPr>
              <a:t>IIDE</a:t>
            </a:r>
            <a:r>
              <a:rPr lang="en-GB" sz="1100">
                <a:effectLst/>
                <a:latin typeface="Times New Roman" panose="02020603050405020304" pitchFamily="18" charset="0"/>
                <a:ea typeface="Times New Roman" panose="02020603050405020304" pitchFamily="18" charset="0"/>
              </a:rPr>
              <a:t>. Available at: https://iide.co/case-studies/marketing-strategy-of-marriott-international/ (Accessed: 18 October 2023). </a:t>
            </a:r>
            <a:endParaRPr lang="en-IN" sz="1100">
              <a:effectLst/>
              <a:latin typeface="Times New Roman" panose="02020603050405020304" pitchFamily="18" charset="0"/>
              <a:ea typeface="Times New Roman" panose="02020603050405020304" pitchFamily="18" charset="0"/>
            </a:endParaRPr>
          </a:p>
          <a:p>
            <a:endParaRPr lang="en-IN" sz="1100"/>
          </a:p>
        </p:txBody>
      </p:sp>
    </p:spTree>
    <p:extLst>
      <p:ext uri="{BB962C8B-B14F-4D97-AF65-F5344CB8AC3E}">
        <p14:creationId xmlns:p14="http://schemas.microsoft.com/office/powerpoint/2010/main" val="1061977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1507</Words>
  <Application>Microsoft Office PowerPoint</Application>
  <PresentationFormat>Widescreen</PresentationFormat>
  <Paragraphs>96</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Hospitality and Guest service </vt:lpstr>
      <vt:lpstr>Table of content </vt:lpstr>
      <vt:lpstr>Introduction</vt:lpstr>
      <vt:lpstr>JW Marriott </vt:lpstr>
      <vt:lpstr>Main Customer of the hotel</vt:lpstr>
      <vt:lpstr>Why the customers appeal to the group</vt:lpstr>
      <vt:lpstr>Nature of the guest service and the facilities in the company</vt:lpstr>
      <vt:lpstr>Scope of the guest service and the facilities in the company</vt:lpstr>
      <vt:lpstr>Role of guest service and the facilities in the company</vt:lpstr>
      <vt:lpstr>Importance of Hospitality</vt:lpstr>
      <vt:lpstr>How the hotels meet guest expectation</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dc:title>
  <dc:creator>11367</dc:creator>
  <cp:lastModifiedBy>11367</cp:lastModifiedBy>
  <cp:revision>2</cp:revision>
  <dcterms:created xsi:type="dcterms:W3CDTF">2023-10-18T12:51:32Z</dcterms:created>
  <dcterms:modified xsi:type="dcterms:W3CDTF">2023-10-18T13:23:54Z</dcterms:modified>
</cp:coreProperties>
</file>