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0" r:id="rId1"/>
    <p:sldMasterId id="2147483945" r:id="rId2"/>
  </p:sldMasterIdLst>
  <p:notesMasterIdLst>
    <p:notesMasterId r:id="rId47"/>
  </p:notesMasterIdLst>
  <p:handoutMasterIdLst>
    <p:handoutMasterId r:id="rId48"/>
  </p:handoutMasterIdLst>
  <p:sldIdLst>
    <p:sldId id="812" r:id="rId3"/>
    <p:sldId id="957" r:id="rId4"/>
    <p:sldId id="958" r:id="rId5"/>
    <p:sldId id="959" r:id="rId6"/>
    <p:sldId id="960" r:id="rId7"/>
    <p:sldId id="961" r:id="rId8"/>
    <p:sldId id="962" r:id="rId9"/>
    <p:sldId id="963" r:id="rId10"/>
    <p:sldId id="964" r:id="rId11"/>
    <p:sldId id="965" r:id="rId12"/>
    <p:sldId id="967" r:id="rId13"/>
    <p:sldId id="968" r:id="rId14"/>
    <p:sldId id="969" r:id="rId15"/>
    <p:sldId id="966" r:id="rId16"/>
    <p:sldId id="970" r:id="rId17"/>
    <p:sldId id="971" r:id="rId18"/>
    <p:sldId id="972" r:id="rId19"/>
    <p:sldId id="983" r:id="rId20"/>
    <p:sldId id="984" r:id="rId21"/>
    <p:sldId id="985" r:id="rId22"/>
    <p:sldId id="986" r:id="rId23"/>
    <p:sldId id="973" r:id="rId24"/>
    <p:sldId id="974" r:id="rId25"/>
    <p:sldId id="975" r:id="rId26"/>
    <p:sldId id="976" r:id="rId27"/>
    <p:sldId id="977" r:id="rId28"/>
    <p:sldId id="978" r:id="rId29"/>
    <p:sldId id="979" r:id="rId30"/>
    <p:sldId id="987" r:id="rId31"/>
    <p:sldId id="990" r:id="rId32"/>
    <p:sldId id="989" r:id="rId33"/>
    <p:sldId id="988" r:id="rId34"/>
    <p:sldId id="992" r:id="rId35"/>
    <p:sldId id="991" r:id="rId36"/>
    <p:sldId id="993" r:id="rId37"/>
    <p:sldId id="994" r:id="rId38"/>
    <p:sldId id="995" r:id="rId39"/>
    <p:sldId id="996" r:id="rId40"/>
    <p:sldId id="980" r:id="rId41"/>
    <p:sldId id="981" r:id="rId42"/>
    <p:sldId id="982" r:id="rId43"/>
    <p:sldId id="997" r:id="rId44"/>
    <p:sldId id="928" r:id="rId45"/>
    <p:sldId id="956" r:id="rId46"/>
  </p:sldIdLst>
  <p:sldSz cx="9144000" cy="6858000" type="screen4x3"/>
  <p:notesSz cx="7010400" cy="9296400"/>
  <p:defaultTextStyle>
    <a:defPPr>
      <a:defRPr lang="en-US"/>
    </a:defPPr>
    <a:lvl1pPr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1pPr>
    <a:lvl2pPr marL="4572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2pPr>
    <a:lvl3pPr marL="9144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3pPr>
    <a:lvl4pPr marL="13716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4pPr>
    <a:lvl5pPr marL="1828800" algn="ctr" rtl="0" eaLnBrk="0" fontAlgn="base" hangingPunct="0">
      <a:lnSpc>
        <a:spcPct val="90000"/>
      </a:lnSpc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5pPr>
    <a:lvl6pPr marL="22860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6pPr>
    <a:lvl7pPr marL="27432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7pPr>
    <a:lvl8pPr marL="32004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8pPr>
    <a:lvl9pPr marL="3657600" algn="l" defTabSz="457200" rtl="0" eaLnBrk="1" latinLnBrk="0" hangingPunct="1">
      <a:defRPr sz="24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Jane Gibbons" initials="JG" lastIdx="12" clrIdx="0"/>
  <p:cmAuthor id="1" name="Rodrigo Floriano" initials="RF" lastIdx="2" clrIdx="1"/>
  <p:cmAuthor id="2" name="Jane Gibbons -X (jagibbon - DEL ORO CONSULTING INC at Cisco)" initials="JG-(-DOCIaC" lastIdx="5" clrIdx="2">
    <p:extLst>
      <p:ext uri="{19B8F6BF-5375-455C-9EA6-DF929625EA0E}">
        <p15:presenceInfo xmlns:p15="http://schemas.microsoft.com/office/powerpoint/2012/main" userId="S-1-5-21-1708537768-1303643608-725345543-200204" providerId="AD"/>
      </p:ext>
    </p:extLst>
  </p:cmAuthor>
  <p:cmAuthor id="3" name="John" initials="J" lastIdx="1" clrIdx="3">
    <p:extLst>
      <p:ext uri="{19B8F6BF-5375-455C-9EA6-DF929625EA0E}">
        <p15:presenceInfo xmlns:p15="http://schemas.microsoft.com/office/powerpoint/2012/main" userId="John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4"/>
    <a:srgbClr val="678DC5"/>
    <a:srgbClr val="3E67A4"/>
    <a:srgbClr val="3E8DC5"/>
    <a:srgbClr val="5F5F65"/>
    <a:srgbClr val="7E7E86"/>
    <a:srgbClr val="FFFFFF"/>
    <a:srgbClr val="8E8E95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9449" autoAdjust="0"/>
    <p:restoredTop sz="96370" autoAdjust="0"/>
  </p:normalViewPr>
  <p:slideViewPr>
    <p:cSldViewPr snapToGrid="0">
      <p:cViewPr varScale="1">
        <p:scale>
          <a:sx n="110" d="100"/>
          <a:sy n="110" d="100"/>
        </p:scale>
        <p:origin x="1992" y="39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5022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66" d="100"/>
          <a:sy n="66" d="100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notesMaster" Target="notesMasters/notesMaster1.xml"/><Relationship Id="rId50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41" Type="http://schemas.openxmlformats.org/officeDocument/2006/relationships/slide" Target="slides/slide3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handoutMaster" Target="handoutMasters/handoutMaster1.xml"/><Relationship Id="rId8" Type="http://schemas.openxmlformats.org/officeDocument/2006/relationships/slide" Target="slides/slide6.xml"/><Relationship Id="rId51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11"/>
          <p:cNvSpPr>
            <a:spLocks noChangeArrowheads="1"/>
          </p:cNvSpPr>
          <p:nvPr/>
        </p:nvSpPr>
        <p:spPr bwMode="auto">
          <a:xfrm>
            <a:off x="6249988" y="8609013"/>
            <a:ext cx="449262" cy="21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123" name="Rectangle 12"/>
          <p:cNvSpPr>
            <a:spLocks noChangeArrowheads="1"/>
          </p:cNvSpPr>
          <p:nvPr/>
        </p:nvSpPr>
        <p:spPr bwMode="auto">
          <a:xfrm>
            <a:off x="57150" y="8785225"/>
            <a:ext cx="2619375" cy="347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5667" tIns="50185" rIns="95667" bIns="50185">
            <a:spAutoFit/>
          </a:bodyPr>
          <a:lstStyle/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© 2006, Cisco Systems, Inc. All rights reserved.</a:t>
            </a:r>
          </a:p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Presentation_ID.scr</a:t>
            </a:r>
          </a:p>
        </p:txBody>
      </p:sp>
      <p:sp>
        <p:nvSpPr>
          <p:cNvPr id="5124" name="Line 13"/>
          <p:cNvSpPr>
            <a:spLocks noChangeShapeType="1"/>
          </p:cNvSpPr>
          <p:nvPr/>
        </p:nvSpPr>
        <p:spPr bwMode="auto">
          <a:xfrm>
            <a:off x="152400" y="8799513"/>
            <a:ext cx="665321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5125" name="Rectangle 14"/>
          <p:cNvSpPr>
            <a:spLocks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/>
          <a:p>
            <a:pPr algn="r" defTabSz="903288">
              <a:lnSpc>
                <a:spcPct val="100000"/>
              </a:lnSpc>
            </a:pPr>
            <a:fld id="{22244E67-557B-7741-B9F5-F61AA18495DF}" type="slidenum">
              <a:rPr lang="en-US" sz="800"/>
              <a:pPr algn="r" defTabSz="903288">
                <a:lnSpc>
                  <a:spcPct val="100000"/>
                </a:lnSpc>
              </a:pPr>
              <a:t>‹#›</a:t>
            </a:fld>
            <a:endParaRPr lang="en-US" sz="800"/>
          </a:p>
        </p:txBody>
      </p:sp>
    </p:spTree>
    <p:extLst>
      <p:ext uri="{BB962C8B-B14F-4D97-AF65-F5344CB8AC3E}">
        <p14:creationId xmlns:p14="http://schemas.microsoft.com/office/powerpoint/2010/main" val="21810151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8"/>
          <p:cNvSpPr>
            <a:spLocks noChangeArrowheads="1"/>
          </p:cNvSpPr>
          <p:nvPr/>
        </p:nvSpPr>
        <p:spPr bwMode="auto">
          <a:xfrm>
            <a:off x="6249988" y="8609013"/>
            <a:ext cx="449262" cy="2127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6147" name="Rectangle 9"/>
          <p:cNvSpPr>
            <a:spLocks noChangeArrowheads="1"/>
          </p:cNvSpPr>
          <p:nvPr/>
        </p:nvSpPr>
        <p:spPr bwMode="auto">
          <a:xfrm>
            <a:off x="57150" y="8785225"/>
            <a:ext cx="2619375" cy="3476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5667" tIns="50185" rIns="95667" bIns="50185">
            <a:spAutoFit/>
          </a:bodyPr>
          <a:lstStyle/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© 2006, Cisco Systems, Inc. All rights reserved.</a:t>
            </a:r>
          </a:p>
          <a:p>
            <a:pPr algn="l" defTabSz="611188">
              <a:lnSpc>
                <a:spcPct val="100000"/>
              </a:lnSpc>
              <a:tabLst>
                <a:tab pos="2387600" algn="l"/>
                <a:tab pos="4830763" algn="l"/>
              </a:tabLst>
            </a:pPr>
            <a:r>
              <a:rPr lang="en-US" sz="800"/>
              <a:t>Presentation_ID.scr</a:t>
            </a:r>
          </a:p>
        </p:txBody>
      </p:sp>
      <p:sp>
        <p:nvSpPr>
          <p:cNvPr id="6148" name="Line 10"/>
          <p:cNvSpPr>
            <a:spLocks noChangeShapeType="1"/>
          </p:cNvSpPr>
          <p:nvPr/>
        </p:nvSpPr>
        <p:spPr bwMode="auto">
          <a:xfrm>
            <a:off x="152400" y="8799513"/>
            <a:ext cx="6653213" cy="0"/>
          </a:xfrm>
          <a:prstGeom prst="line">
            <a:avLst/>
          </a:prstGeom>
          <a:noFill/>
          <a:ln w="12700">
            <a:solidFill>
              <a:schemeClr val="tx1"/>
            </a:solidFill>
            <a:round/>
            <a:headEnd type="none" w="sm" len="sm"/>
            <a:tailEnd type="none" w="sm" len="sm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 wrap="none" anchor="ctr"/>
          <a:lstStyle/>
          <a:p>
            <a:endParaRPr lang="en-US"/>
          </a:p>
        </p:txBody>
      </p:sp>
      <p:sp>
        <p:nvSpPr>
          <p:cNvPr id="183307" name="Rectangle 11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18819" tIns="0" rIns="18819" bIns="0" numCol="1" anchor="b" anchorCtr="0" compatLnSpc="1">
            <a:prstTxWarp prst="textNoShape">
              <a:avLst/>
            </a:prstTxWarp>
          </a:bodyPr>
          <a:lstStyle>
            <a:lvl1pPr algn="r" defTabSz="903288">
              <a:lnSpc>
                <a:spcPct val="100000"/>
              </a:lnSpc>
              <a:defRPr sz="800" smtClean="0">
                <a:cs typeface="+mn-cs"/>
              </a:defRPr>
            </a:lvl1pPr>
          </a:lstStyle>
          <a:p>
            <a:pPr>
              <a:defRPr/>
            </a:pPr>
            <a:fld id="{F4CE0E46-7F05-B940-8356-5580BE265E4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  <p:sp>
        <p:nvSpPr>
          <p:cNvPr id="6150" name="Rectangle 12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73125" y="244475"/>
            <a:ext cx="5321300" cy="3990975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</p:sp>
      <p:sp>
        <p:nvSpPr>
          <p:cNvPr id="183309" name="Rectangle 13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68350" y="4378325"/>
            <a:ext cx="5468938" cy="4252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5667" tIns="50185" rIns="95667" bIns="5018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noProof="0"/>
              <a:t>Body Text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62646058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112713" indent="-112713" algn="l" defTabSz="1020763" rtl="0" eaLnBrk="0" fontAlgn="base" hangingPunct="0">
      <a:lnSpc>
        <a:spcPct val="90000"/>
      </a:lnSpc>
      <a:spcBef>
        <a:spcPct val="50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ＭＳ Ｐゴシック" charset="0"/>
      </a:defRPr>
    </a:lvl1pPr>
    <a:lvl2pPr marL="482600" indent="-120650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2pPr>
    <a:lvl3pPr marL="966788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3pPr>
    <a:lvl4pPr marL="1449388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4pPr>
    <a:lvl5pPr marL="1931988" algn="l" defTabSz="1020763" rtl="0" eaLnBrk="0" fontAlgn="base" hangingPunct="0">
      <a:lnSpc>
        <a:spcPct val="90000"/>
      </a:lnSpc>
      <a:spcBef>
        <a:spcPct val="35000"/>
      </a:spcBef>
      <a:spcAft>
        <a:spcPct val="0"/>
      </a:spcAft>
      <a:buSzPct val="100000"/>
      <a:buChar char="•"/>
      <a:defRPr sz="1200" kern="1200">
        <a:solidFill>
          <a:schemeClr val="tx1"/>
        </a:solidFill>
        <a:latin typeface="Arial" charset="0"/>
        <a:ea typeface="ＭＳ Ｐゴシック" charset="0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CD9030C1-C977-B14B-8EB7-BA2B30FCDB63}" type="slidenum">
              <a:rPr lang="en-US" sz="800"/>
              <a:pPr/>
              <a:t>1</a:t>
            </a:fld>
            <a:endParaRPr lang="en-US" sz="800"/>
          </a:p>
        </p:txBody>
      </p:sp>
      <p:sp>
        <p:nvSpPr>
          <p:cNvPr id="8194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04813" y="4378325"/>
            <a:ext cx="6121400" cy="4252913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GB" b="0" dirty="0"/>
              <a:t>Do you think Cloud Computing is affected by Cyber Security and the Internet?</a:t>
            </a:r>
          </a:p>
        </p:txBody>
      </p:sp>
    </p:spTree>
    <p:extLst>
      <p:ext uri="{BB962C8B-B14F-4D97-AF65-F5344CB8AC3E}">
        <p14:creationId xmlns:p14="http://schemas.microsoft.com/office/powerpoint/2010/main" val="339727056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Confidentiality –Assurance that the information is accessible only to those authorised to have access</a:t>
            </a:r>
          </a:p>
          <a:p>
            <a:r>
              <a:rPr lang="en-GB" dirty="0" smtClean="0"/>
              <a:t>Integrity – The trustworthiness of data or resources in terms of preventing improper and unauthorised changes.</a:t>
            </a:r>
          </a:p>
          <a:p>
            <a:r>
              <a:rPr lang="en-GB" dirty="0" smtClean="0"/>
              <a:t>Authentication – Refers to the characteristics of a communication, document, or any data that ensures the quality of being genuine.</a:t>
            </a:r>
          </a:p>
          <a:p>
            <a:r>
              <a:rPr lang="en-GB" dirty="0" smtClean="0"/>
              <a:t>Nonrepudiation – Guarantee the sender of a message cannot later deny having sent the message, and that the recipient cannot deny having the message.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4CE0E46-7F05-B940-8356-5580BE265E49}" type="slidenum">
              <a:rPr lang="en-US" smtClean="0"/>
              <a:pPr>
                <a:defRPr/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67238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Types of cryptography</a:t>
            </a:r>
          </a:p>
          <a:p>
            <a:r>
              <a:rPr lang="en-GB" dirty="0" smtClean="0"/>
              <a:t>Symmetric encryption</a:t>
            </a:r>
          </a:p>
          <a:p>
            <a:r>
              <a:rPr lang="en-GB" dirty="0" smtClean="0"/>
              <a:t>Asymmetric Encryption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4CE0E46-7F05-B940-8356-5580BE265E49}" type="slidenum">
              <a:rPr lang="en-US" smtClean="0"/>
              <a:pPr>
                <a:defRPr/>
              </a:pPr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363881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>
                <a:latin typeface="Arial" charset="0"/>
              </a:rPr>
              <a:t>Symmetric encryption algorithms, also called shared secret-key algorithms, use the same pre-shared secret key to encrypt and decrypt data. The pre-shared key is known by the sender and receiver before any encrypted communications begins. </a:t>
            </a:r>
          </a:p>
          <a:p>
            <a:r>
              <a:rPr lang="en-US" dirty="0" smtClean="0">
                <a:latin typeface="Arial" charset="0"/>
              </a:rPr>
              <a:t>Because both parties are guarding a shared secret, the encryption algorithms used can have shorter key lengths. Shorter key lengths mean faster execution. </a:t>
            </a:r>
          </a:p>
          <a:p>
            <a:r>
              <a:rPr lang="en-US" dirty="0" smtClean="0">
                <a:latin typeface="Arial" charset="0"/>
              </a:rPr>
              <a:t>For this reason symmetric algorithms are generally much less computationally intensive than asymmetric algorithms.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4CE0E46-7F05-B940-8356-5580BE265E49}" type="slidenum">
              <a:rPr lang="en-US" smtClean="0"/>
              <a:pPr>
                <a:defRPr/>
              </a:pPr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222528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>
                <a:latin typeface="Arial" charset="0"/>
              </a:rPr>
              <a:t>Block ciphers transform a fixed-length block of plaintext into a common block of </a:t>
            </a:r>
            <a:r>
              <a:rPr lang="en-US" dirty="0" err="1" smtClean="0">
                <a:latin typeface="Arial" charset="0"/>
              </a:rPr>
              <a:t>ciphertext</a:t>
            </a:r>
            <a:r>
              <a:rPr lang="en-US" dirty="0" smtClean="0">
                <a:latin typeface="Arial" charset="0"/>
              </a:rPr>
              <a:t> of 64 or 128 bits. 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latin typeface="Arial" charset="0"/>
              </a:rPr>
              <a:t>Block size refers to how much data is encrypted at any one time. 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latin typeface="Arial" charset="0"/>
              </a:rPr>
              <a:t>The key length refers to the size of the encryption key that is used. 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latin typeface="Arial" charset="0"/>
              </a:rPr>
              <a:t>This </a:t>
            </a:r>
            <a:r>
              <a:rPr lang="en-US" dirty="0" err="1" smtClean="0">
                <a:latin typeface="Arial" charset="0"/>
              </a:rPr>
              <a:t>ciphertext</a:t>
            </a:r>
            <a:r>
              <a:rPr lang="en-US" dirty="0" smtClean="0">
                <a:latin typeface="Arial" charset="0"/>
              </a:rPr>
              <a:t> is decrypted by applying the reverse transformation to the </a:t>
            </a:r>
            <a:r>
              <a:rPr lang="en-US" dirty="0" err="1" smtClean="0">
                <a:latin typeface="Arial" charset="0"/>
              </a:rPr>
              <a:t>ciphertext</a:t>
            </a:r>
            <a:r>
              <a:rPr lang="en-US" dirty="0" smtClean="0">
                <a:latin typeface="Arial" charset="0"/>
              </a:rPr>
              <a:t> block, using the same secret key.</a:t>
            </a:r>
          </a:p>
          <a:p>
            <a:r>
              <a:rPr lang="en-US" dirty="0" smtClean="0">
                <a:latin typeface="Arial" charset="0"/>
              </a:rPr>
              <a:t>Common block ciphers include: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latin typeface="Arial" charset="0"/>
              </a:rPr>
              <a:t>DES with a 64-bit block size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latin typeface="Arial" charset="0"/>
              </a:rPr>
              <a:t>AES with a 128-bit block size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latin typeface="Arial" charset="0"/>
              </a:rPr>
              <a:t>RSA with a variable block size</a:t>
            </a:r>
          </a:p>
          <a:p>
            <a:r>
              <a:rPr lang="en-US" dirty="0" smtClean="0">
                <a:latin typeface="Arial" charset="0"/>
              </a:rPr>
              <a:t>Stream ciphers encrypt plaintext one byte or one bit at a time. 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latin typeface="Arial" charset="0"/>
              </a:rPr>
              <a:t>Think of it like a block cipher with a block size of one bit. 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latin typeface="Arial" charset="0"/>
              </a:rPr>
              <a:t>The </a:t>
            </a:r>
            <a:r>
              <a:rPr lang="en-US" dirty="0" err="1" smtClean="0"/>
              <a:t>Vigenère</a:t>
            </a:r>
            <a:r>
              <a:rPr lang="en-US" dirty="0" smtClean="0"/>
              <a:t> </a:t>
            </a:r>
            <a:r>
              <a:rPr lang="en-US" dirty="0" smtClean="0">
                <a:latin typeface="Arial" charset="0"/>
              </a:rPr>
              <a:t>cipher is an example of a stream cipher. 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latin typeface="Arial" charset="0"/>
              </a:rPr>
              <a:t>Can be much faster than block ciphers, and generally do not increase the message size.</a:t>
            </a:r>
          </a:p>
          <a:p>
            <a:r>
              <a:rPr lang="en-US" dirty="0" smtClean="0">
                <a:latin typeface="Arial" charset="0"/>
              </a:rPr>
              <a:t>Common stream ciphers include: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latin typeface="Arial" charset="0"/>
              </a:rPr>
              <a:t>A5 used to encrypt GSM cell phone communications.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latin typeface="Arial" charset="0"/>
              </a:rPr>
              <a:t>RC4 cipher. 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latin typeface="Arial" charset="0"/>
              </a:rPr>
              <a:t>DES can also be used in stream cipher mode.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4CE0E46-7F05-B940-8356-5580BE265E49}" type="slidenum">
              <a:rPr lang="en-US" smtClean="0"/>
              <a:pPr>
                <a:defRPr/>
              </a:pPr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094683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>
                <a:latin typeface="Arial" charset="0"/>
              </a:rPr>
              <a:t>Either key can be used </a:t>
            </a:r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for encryption, but the complementary matched key is required for decryption.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If a public key encrypts data, the matching private key decrypts data. 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If a private key encrypts data</a:t>
            </a:r>
            <a:r>
              <a:rPr lang="en-US" dirty="0" smtClean="0">
                <a:latin typeface="Arial" charset="0"/>
              </a:rPr>
              <a:t>, the matching public key decrypts data.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4CE0E46-7F05-B940-8356-5580BE265E49}" type="slidenum">
              <a:rPr lang="en-US" smtClean="0"/>
              <a:pPr>
                <a:defRPr/>
              </a:pPr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570888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just"/>
            <a:r>
              <a:rPr lang="en-US" dirty="0" smtClean="0"/>
              <a:t>Whitfield </a:t>
            </a:r>
            <a:r>
              <a:rPr lang="en-US" dirty="0" err="1" smtClean="0"/>
              <a:t>Diffie</a:t>
            </a:r>
            <a:r>
              <a:rPr lang="en-US" dirty="0" smtClean="0"/>
              <a:t> and Martin Hellman invented the </a:t>
            </a:r>
            <a:r>
              <a:rPr lang="en-US" dirty="0" err="1" smtClean="0"/>
              <a:t>Diffie</a:t>
            </a:r>
            <a:r>
              <a:rPr lang="en-US" dirty="0" smtClean="0"/>
              <a:t>-Hellman (DH) algorithm in 1976. </a:t>
            </a:r>
          </a:p>
          <a:p>
            <a:pPr algn="just"/>
            <a:r>
              <a:rPr lang="en-US" dirty="0" smtClean="0"/>
              <a:t>The DH algorithm is the basis of most modern automatic key exchange methods and is one of the most common protocols used in networking today. </a:t>
            </a:r>
          </a:p>
          <a:p>
            <a:pPr algn="just"/>
            <a:r>
              <a:rPr lang="en-US" dirty="0" smtClean="0"/>
              <a:t>DH is not an encryption mechanism </a:t>
            </a:r>
          </a:p>
          <a:p>
            <a:pPr algn="just"/>
            <a:r>
              <a:rPr lang="en-US" dirty="0" smtClean="0"/>
              <a:t>DH is not typically used to encrypt data. 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dirty="0" smtClean="0"/>
              <a:t>It is a method to securely exchange the keys that encrypt data. 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dirty="0" smtClean="0">
                <a:latin typeface="Arial" charset="0"/>
              </a:rPr>
              <a:t>This key can then be used to encrypt subsequent communications using a symmetric key cipher.</a:t>
            </a:r>
            <a:endParaRPr lang="en-US" strike="sngStrike" dirty="0" smtClean="0">
              <a:solidFill>
                <a:srgbClr val="FF0000"/>
              </a:solidFill>
              <a:latin typeface="Arial" charset="0"/>
            </a:endParaRP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4CE0E46-7F05-B940-8356-5580BE265E49}" type="slidenum">
              <a:rPr lang="en-US" smtClean="0"/>
              <a:pPr>
                <a:defRPr/>
              </a:pPr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3540725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1200" dirty="0" smtClean="0"/>
              <a:t>There are six steps to the digital signature process, as shown in the figure (next slide):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200" dirty="0" smtClean="0"/>
              <a:t>The sending device, the signer, creates a hash of the document.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200" dirty="0" smtClean="0"/>
              <a:t>The sending device encrypts the hash with the private key of the signer.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200" dirty="0" smtClean="0"/>
              <a:t>The encrypted hash, known as the signature, is appended to the document.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200" dirty="0" smtClean="0"/>
              <a:t>The receiving device, the verifier, accepts the document with the digital signature and obtains the public key of the sending device.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200" dirty="0" smtClean="0"/>
              <a:t>The receiving device decrypts the signature using the public key of the sending device. This step unveils the assumed hash value of the sending device.</a:t>
            </a:r>
          </a:p>
          <a:p>
            <a:pPr marL="457200" indent="-457200">
              <a:buFont typeface="+mj-lt"/>
              <a:buAutoNum type="arabicPeriod"/>
            </a:pPr>
            <a:r>
              <a:rPr lang="en-US" sz="1200" dirty="0" smtClean="0"/>
              <a:t>The receiving device makes a hash of the received document, without its signature, and compares this hash to the decrypted signature hash. If the hashes match, the document is authentic; it was signed by the assumed signer and has not changed since it was signed.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4CE0E46-7F05-B940-8356-5580BE265E49}" type="slidenum">
              <a:rPr lang="en-US" smtClean="0"/>
              <a:pPr>
                <a:defRPr/>
              </a:pPr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335090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 smtClean="0"/>
              <a:t>Building a large PKI involves a huge amount of organizational and legal work. </a:t>
            </a:r>
          </a:p>
          <a:p>
            <a:r>
              <a:rPr lang="en-US" dirty="0" smtClean="0"/>
              <a:t>There are five main components of a PKI: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/>
              <a:t>PKI users, such as people, devices, and servers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/>
              <a:t>CAs for key management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/>
              <a:t>Storage and protocols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/>
              <a:t>Supporting organizational framework, known as practices and user authentication using Local Registration Authorities (LRAs)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/>
              <a:t>Supporting legal framework</a:t>
            </a:r>
          </a:p>
          <a:p>
            <a:endParaRPr lang="en-GB" dirty="0" smtClean="0"/>
          </a:p>
          <a:p>
            <a:r>
              <a:rPr lang="en-US" dirty="0" smtClean="0"/>
              <a:t>The trust in the certificate is usually determined by how rigorous the </a:t>
            </a:r>
            <a:r>
              <a:rPr lang="en-US" dirty="0" smtClean="0">
                <a:solidFill>
                  <a:schemeClr val="tx1"/>
                </a:solidFill>
              </a:rPr>
              <a:t>procedure was that verified the identity of the holder when the certificate was issued: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Class 0 – Used for testing purposes in which no checks have been performed.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Class 1 - Used for individuals with a focus on email.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Class 2 - Used for organizations for which proof of identity is required.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Class 3 - Used for servers and software signing for which independent verification and checking of identity and authority is done by the issuing certificate authority.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Class 4 - Used for online business transactions between companies.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Class 5 - Used for </a:t>
            </a:r>
            <a:r>
              <a:rPr lang="en-US" dirty="0" smtClean="0"/>
              <a:t>private organizations or governmental security.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4CE0E46-7F05-B940-8356-5580BE265E49}" type="slidenum">
              <a:rPr lang="en-US" smtClean="0"/>
              <a:pPr>
                <a:defRPr/>
              </a:pPr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1192091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Some popular CAs:</a:t>
            </a:r>
            <a:r>
              <a:rPr lang="en-GB" baseline="0" dirty="0" smtClean="0"/>
              <a:t> VeriSign, Symantec, Thawte and </a:t>
            </a:r>
            <a:r>
              <a:rPr lang="en-GB" baseline="0" dirty="0" err="1" smtClean="0"/>
              <a:t>RapidSSL</a:t>
            </a:r>
            <a:r>
              <a:rPr lang="en-GB" baseline="0" dirty="0" smtClean="0"/>
              <a:t>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4CE0E46-7F05-B940-8356-5580BE265E49}" type="slidenum">
              <a:rPr lang="en-US" smtClean="0"/>
              <a:pPr>
                <a:defRPr/>
              </a:pPr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122088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These </a:t>
            </a:r>
            <a:r>
              <a:rPr lang="en-GB" dirty="0" err="1" smtClean="0"/>
              <a:t>alogorithm</a:t>
            </a:r>
            <a:r>
              <a:rPr lang="en-GB" dirty="0" smtClean="0"/>
              <a:t> uses three fundamental operations: Integer addition, XOR and variable</a:t>
            </a:r>
            <a:r>
              <a:rPr lang="en-GB" baseline="0" dirty="0" smtClean="0"/>
              <a:t> rotation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F4CE0E46-7F05-B940-8356-5580BE265E49}" type="slidenum">
              <a:rPr lang="en-US" smtClean="0"/>
              <a:pPr>
                <a:defRPr/>
              </a:pPr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54190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4498975" y="6670675"/>
            <a:ext cx="2347913" cy="190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2007 – 2010, Cisco Systems, Inc. All rights reserved.</a:t>
            </a:r>
          </a:p>
        </p:txBody>
      </p:sp>
      <p:sp>
        <p:nvSpPr>
          <p:cNvPr id="6" name="Rectangle 4"/>
          <p:cNvSpPr>
            <a:spLocks noChangeArrowheads="1"/>
          </p:cNvSpPr>
          <p:nvPr/>
        </p:nvSpPr>
        <p:spPr bwMode="auto">
          <a:xfrm>
            <a:off x="7123113" y="6672263"/>
            <a:ext cx="6508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Public</a:t>
            </a:r>
          </a:p>
        </p:txBody>
      </p:sp>
      <p:sp>
        <p:nvSpPr>
          <p:cNvPr id="7" name="Rectangle 5"/>
          <p:cNvSpPr>
            <a:spLocks noChangeArrowheads="1"/>
          </p:cNvSpPr>
          <p:nvPr/>
        </p:nvSpPr>
        <p:spPr bwMode="auto">
          <a:xfrm>
            <a:off x="193675" y="6562725"/>
            <a:ext cx="962025" cy="29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 dirty="0">
                <a:solidFill>
                  <a:srgbClr val="D3D3D3"/>
                </a:solidFill>
              </a:rPr>
              <a:t>ITE PC v4.1</a:t>
            </a:r>
          </a:p>
          <a:p>
            <a:pPr algn="l" defTabSz="814388">
              <a:lnSpc>
                <a:spcPct val="100000"/>
              </a:lnSpc>
            </a:pPr>
            <a:r>
              <a:rPr lang="en-US" sz="700" dirty="0">
                <a:solidFill>
                  <a:srgbClr val="D3D3D3"/>
                </a:solidFill>
              </a:rPr>
              <a:t>lecture 2</a:t>
            </a:r>
          </a:p>
        </p:txBody>
      </p:sp>
      <p:sp>
        <p:nvSpPr>
          <p:cNvPr id="8" name="Rectangle 6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DC7FBAF0-BCF5-8741-945F-3C6763791038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sp>
        <p:nvSpPr>
          <p:cNvPr id="1290247" name="Rectangle 7"/>
          <p:cNvSpPr>
            <a:spLocks noGrp="1" noChangeArrowheads="1"/>
          </p:cNvSpPr>
          <p:nvPr>
            <p:ph type="ctrTitle"/>
          </p:nvPr>
        </p:nvSpPr>
        <p:spPr bwMode="white">
          <a:xfrm>
            <a:off x="311150" y="2671763"/>
            <a:ext cx="3768725" cy="830262"/>
          </a:xfrm>
          <a:ln/>
        </p:spPr>
        <p:txBody>
          <a:bodyPr anchor="ctr"/>
          <a:lstStyle>
            <a:lvl1pPr>
              <a:defRPr sz="30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290248" name="Rectangle 8"/>
          <p:cNvSpPr>
            <a:spLocks noGrp="1" noChangeArrowheads="1"/>
          </p:cNvSpPr>
          <p:nvPr>
            <p:ph type="subTitle" idx="1" hasCustomPrompt="1"/>
          </p:nvPr>
        </p:nvSpPr>
        <p:spPr>
          <a:xfrm>
            <a:off x="311150" y="4672013"/>
            <a:ext cx="4103688" cy="658812"/>
          </a:xfrm>
          <a:ln/>
        </p:spPr>
        <p:txBody>
          <a:bodyPr/>
          <a:lstStyle>
            <a:lvl1pPr marL="0" indent="0">
              <a:lnSpc>
                <a:spcPct val="90000"/>
              </a:lnSpc>
              <a:buFont typeface="Wingdings" pitchFamily="2" charset="2"/>
              <a:buNone/>
              <a:defRPr sz="2000" b="1">
                <a:solidFill>
                  <a:schemeClr val="bg2"/>
                </a:solidFill>
              </a:defRPr>
            </a:lvl1pPr>
          </a:lstStyle>
          <a:p>
            <a:r>
              <a:rPr lang="en-US" dirty="0">
                <a:latin typeface="Arial" charset="0"/>
              </a:rPr>
              <a:t>Cybersecurity Essentials v1.0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40273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638" y="702293"/>
            <a:ext cx="8145462" cy="8382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55638" y="1687390"/>
            <a:ext cx="7940675" cy="47207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9609755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811502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5638" y="2014538"/>
            <a:ext cx="3894137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2175" y="2014538"/>
            <a:ext cx="3894138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389473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2002792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3883690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5948584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749952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91901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4875252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5925" y="798513"/>
            <a:ext cx="2035175" cy="47879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5638" y="798513"/>
            <a:ext cx="5957887" cy="47879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2676633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Title and Tab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638" y="798513"/>
            <a:ext cx="8145462" cy="8382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able Placeholder 2"/>
          <p:cNvSpPr>
            <a:spLocks noGrp="1"/>
          </p:cNvSpPr>
          <p:nvPr>
            <p:ph type="tbl" idx="1"/>
          </p:nvPr>
        </p:nvSpPr>
        <p:spPr>
          <a:xfrm>
            <a:off x="655638" y="2014538"/>
            <a:ext cx="7940675" cy="3571875"/>
          </a:xfrm>
        </p:spPr>
        <p:txBody>
          <a:bodyPr/>
          <a:lstStyle/>
          <a:p>
            <a:pPr lvl="0"/>
            <a:endParaRPr lang="en-US" noProof="0" dirty="0"/>
          </a:p>
        </p:txBody>
      </p:sp>
    </p:spTree>
    <p:extLst>
      <p:ext uri="{BB962C8B-B14F-4D97-AF65-F5344CB8AC3E}">
        <p14:creationId xmlns:p14="http://schemas.microsoft.com/office/powerpoint/2010/main" val="39697481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278"/>
          <p:cNvSpPr>
            <a:spLocks noChangeArrowheads="1"/>
          </p:cNvSpPr>
          <p:nvPr/>
        </p:nvSpPr>
        <p:spPr bwMode="auto">
          <a:xfrm>
            <a:off x="4498975" y="6672263"/>
            <a:ext cx="20224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2008 Cisco Systems, Inc. All rights reserved.</a:t>
            </a:r>
          </a:p>
        </p:txBody>
      </p:sp>
      <p:sp>
        <p:nvSpPr>
          <p:cNvPr id="6" name="Rectangle 279"/>
          <p:cNvSpPr>
            <a:spLocks noChangeArrowheads="1"/>
          </p:cNvSpPr>
          <p:nvPr/>
        </p:nvSpPr>
        <p:spPr bwMode="auto">
          <a:xfrm>
            <a:off x="6896100" y="6672263"/>
            <a:ext cx="877888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Confidential</a:t>
            </a:r>
          </a:p>
        </p:txBody>
      </p:sp>
      <p:sp>
        <p:nvSpPr>
          <p:cNvPr id="7" name="Rectangle 280"/>
          <p:cNvSpPr>
            <a:spLocks noChangeArrowheads="1"/>
          </p:cNvSpPr>
          <p:nvPr/>
        </p:nvSpPr>
        <p:spPr bwMode="auto">
          <a:xfrm>
            <a:off x="193675" y="6672263"/>
            <a:ext cx="96202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Presentation_ID</a:t>
            </a:r>
          </a:p>
        </p:txBody>
      </p:sp>
      <p:sp>
        <p:nvSpPr>
          <p:cNvPr id="8" name="Rectangle 281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7F1BC4EF-034A-F647-AA58-B71D58802FDB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sp>
        <p:nvSpPr>
          <p:cNvPr id="369873" name="Rectangle 209"/>
          <p:cNvSpPr>
            <a:spLocks noGrp="1" noChangeArrowheads="1"/>
          </p:cNvSpPr>
          <p:nvPr>
            <p:ph type="ctrTitle"/>
          </p:nvPr>
        </p:nvSpPr>
        <p:spPr bwMode="white">
          <a:xfrm>
            <a:off x="311150" y="2671763"/>
            <a:ext cx="3768725" cy="830262"/>
          </a:xfrm>
          <a:ln/>
        </p:spPr>
        <p:txBody>
          <a:bodyPr anchor="ctr"/>
          <a:lstStyle>
            <a:lvl1pPr>
              <a:defRPr sz="30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69874" name="Rectangle 210"/>
          <p:cNvSpPr>
            <a:spLocks noGrp="1" noChangeArrowheads="1"/>
          </p:cNvSpPr>
          <p:nvPr>
            <p:ph type="subTitle" idx="1" hasCustomPrompt="1"/>
          </p:nvPr>
        </p:nvSpPr>
        <p:spPr>
          <a:xfrm>
            <a:off x="311150" y="4672013"/>
            <a:ext cx="4103688" cy="658812"/>
          </a:xfrm>
          <a:ln/>
        </p:spPr>
        <p:txBody>
          <a:bodyPr/>
          <a:lstStyle>
            <a:lvl1pPr marL="0" indent="0">
              <a:lnSpc>
                <a:spcPct val="90000"/>
              </a:lnSpc>
              <a:buFont typeface="Wingdings" pitchFamily="2" charset="2"/>
              <a:buNone/>
              <a:defRPr sz="2000" b="1">
                <a:solidFill>
                  <a:schemeClr val="bg2"/>
                </a:solidFill>
              </a:defRPr>
            </a:lvl1pPr>
          </a:lstStyle>
          <a:p>
            <a:r>
              <a:rPr lang="en-US" dirty="0">
                <a:latin typeface="Arial" charset="0"/>
              </a:rPr>
              <a:t>Cybersecurity Essentials v1.0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8488569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06104739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22851756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55638" y="2014538"/>
            <a:ext cx="3894137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02175" y="2014538"/>
            <a:ext cx="3894138" cy="357187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84923193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6437391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4084824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08569517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85425332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3749116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99862915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5925" y="798513"/>
            <a:ext cx="2035175" cy="47879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5638" y="798513"/>
            <a:ext cx="5957887" cy="47879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03160796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Bulle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239713" y="914400"/>
            <a:ext cx="8578850" cy="5394960"/>
          </a:xfrm>
        </p:spPr>
        <p:txBody>
          <a:bodyPr/>
          <a:lstStyle>
            <a:lvl1pPr>
              <a:lnSpc>
                <a:spcPct val="95000"/>
              </a:lnSpc>
              <a:spcBef>
                <a:spcPts val="1480"/>
              </a:spcBef>
              <a:defRPr sz="2200">
                <a:solidFill>
                  <a:srgbClr val="000000"/>
                </a:solidFill>
                <a:latin typeface="+mj-lt"/>
              </a:defRPr>
            </a:lvl1pPr>
            <a:lvl2pPr>
              <a:lnSpc>
                <a:spcPct val="95000"/>
              </a:lnSpc>
              <a:spcBef>
                <a:spcPts val="600"/>
              </a:spcBef>
              <a:defRPr>
                <a:solidFill>
                  <a:srgbClr val="000000"/>
                </a:solidFill>
                <a:latin typeface="+mj-lt"/>
              </a:defRPr>
            </a:lvl2pPr>
            <a:lvl3pPr>
              <a:defRPr>
                <a:solidFill>
                  <a:srgbClr val="000000"/>
                </a:solidFill>
                <a:latin typeface="+mj-lt"/>
              </a:defRPr>
            </a:lvl3pPr>
            <a:lvl4pPr>
              <a:defRPr>
                <a:solidFill>
                  <a:srgbClr val="000000"/>
                </a:solidFill>
                <a:latin typeface="+mj-lt"/>
              </a:defRPr>
            </a:lvl4pPr>
            <a:lvl5pPr>
              <a:defRPr>
                <a:solidFill>
                  <a:srgbClr val="000000"/>
                </a:solidFill>
                <a:latin typeface="+mj-l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545606873"/>
      </p:ext>
    </p:extLst>
  </p:cSld>
  <p:clrMapOvr>
    <a:masterClrMapping/>
  </p:clrMapOvr>
  <p:hf hdr="0" ftr="0" dt="0"/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ullet_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 Placeholder 3"/>
          <p:cNvSpPr>
            <a:spLocks noGrp="1" noChangeAspect="1"/>
          </p:cNvSpPr>
          <p:nvPr>
            <p:ph type="body" sz="quarter" idx="10"/>
          </p:nvPr>
        </p:nvSpPr>
        <p:spPr>
          <a:xfrm>
            <a:off x="239713" y="914400"/>
            <a:ext cx="4122425" cy="5391045"/>
          </a:xfrm>
        </p:spPr>
        <p:txBody>
          <a:bodyPr>
            <a:normAutofit/>
          </a:bodyPr>
          <a:lstStyle>
            <a:lvl1pPr>
              <a:lnSpc>
                <a:spcPct val="95000"/>
              </a:lnSpc>
              <a:spcBef>
                <a:spcPts val="1480"/>
              </a:spcBef>
              <a:defRPr sz="1800">
                <a:solidFill>
                  <a:srgbClr val="000000"/>
                </a:solidFill>
                <a:latin typeface="+mj-lt"/>
              </a:defRPr>
            </a:lvl1pPr>
            <a:lvl2pPr>
              <a:lnSpc>
                <a:spcPct val="95000"/>
              </a:lnSpc>
              <a:spcBef>
                <a:spcPts val="600"/>
              </a:spcBef>
              <a:defRPr sz="1400">
                <a:solidFill>
                  <a:srgbClr val="000000"/>
                </a:solidFill>
                <a:latin typeface="+mj-lt"/>
              </a:defRPr>
            </a:lvl2pPr>
            <a:lvl3pPr>
              <a:defRPr sz="1200">
                <a:solidFill>
                  <a:srgbClr val="000000"/>
                </a:solidFill>
                <a:latin typeface="+mj-lt"/>
              </a:defRPr>
            </a:lvl3pPr>
            <a:lvl4pPr>
              <a:defRPr sz="1100">
                <a:solidFill>
                  <a:srgbClr val="000000"/>
                </a:solidFill>
                <a:latin typeface="+mj-lt"/>
              </a:defRPr>
            </a:lvl4pPr>
            <a:lvl5pPr>
              <a:defRPr sz="1100">
                <a:solidFill>
                  <a:srgbClr val="000000"/>
                </a:solidFill>
                <a:latin typeface="+mj-lt"/>
              </a:defRPr>
            </a:lvl5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08364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0.xml"/><Relationship Id="rId13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5.xml"/><Relationship Id="rId7" Type="http://schemas.openxmlformats.org/officeDocument/2006/relationships/slideLayout" Target="../slideLayouts/slideLayout19.xml"/><Relationship Id="rId12" Type="http://schemas.openxmlformats.org/officeDocument/2006/relationships/slideLayout" Target="../slideLayouts/slideLayout24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6" Type="http://schemas.openxmlformats.org/officeDocument/2006/relationships/slideLayout" Target="../slideLayouts/slideLayout18.xml"/><Relationship Id="rId11" Type="http://schemas.openxmlformats.org/officeDocument/2006/relationships/slideLayout" Target="../slideLayouts/slideLayout23.xml"/><Relationship Id="rId5" Type="http://schemas.openxmlformats.org/officeDocument/2006/relationships/slideLayout" Target="../slideLayouts/slideLayout17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22.xml"/><Relationship Id="rId4" Type="http://schemas.openxmlformats.org/officeDocument/2006/relationships/slideLayout" Target="../slideLayouts/slideLayout16.xml"/><Relationship Id="rId9" Type="http://schemas.openxmlformats.org/officeDocument/2006/relationships/slideLayout" Target="../slideLayouts/slideLayout21.xml"/><Relationship Id="rId14" Type="http://schemas.openxmlformats.org/officeDocument/2006/relationships/theme" Target="../theme/theme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655638" y="798513"/>
            <a:ext cx="8145462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Slide Title</a:t>
            </a:r>
          </a:p>
        </p:txBody>
      </p:sp>
      <p:sp>
        <p:nvSpPr>
          <p:cNvPr id="1027" name="Rectangle 4"/>
          <p:cNvSpPr>
            <a:spLocks noChangeArrowheads="1"/>
          </p:cNvSpPr>
          <p:nvPr/>
        </p:nvSpPr>
        <p:spPr bwMode="auto">
          <a:xfrm>
            <a:off x="193675" y="6562725"/>
            <a:ext cx="962025" cy="298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 dirty="0">
                <a:solidFill>
                  <a:srgbClr val="D3D3D3"/>
                </a:solidFill>
              </a:rPr>
              <a:t>ITE PC v4.1</a:t>
            </a:r>
          </a:p>
          <a:p>
            <a:pPr algn="l" defTabSz="814388">
              <a:lnSpc>
                <a:spcPct val="100000"/>
              </a:lnSpc>
            </a:pPr>
            <a:r>
              <a:rPr lang="en-US" sz="700" dirty="0">
                <a:solidFill>
                  <a:srgbClr val="D3D3D3"/>
                </a:solidFill>
              </a:rPr>
              <a:t>lecture 2</a:t>
            </a:r>
          </a:p>
        </p:txBody>
      </p:sp>
      <p:sp>
        <p:nvSpPr>
          <p:cNvPr id="1028" name="Rectangle 5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28856D66-2D7E-BA44-8BF8-F720D8CAD36C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sp>
        <p:nvSpPr>
          <p:cNvPr id="1029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636398" y="2078328"/>
            <a:ext cx="7940675" cy="39506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Body Text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31" name="Rectangle 8"/>
          <p:cNvSpPr>
            <a:spLocks noChangeArrowheads="1"/>
          </p:cNvSpPr>
          <p:nvPr/>
        </p:nvSpPr>
        <p:spPr bwMode="auto">
          <a:xfrm>
            <a:off x="4498975" y="6670675"/>
            <a:ext cx="2347913" cy="190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2007 – 2010, Cisco Systems, Inc. All rights reserved.</a:t>
            </a:r>
          </a:p>
        </p:txBody>
      </p:sp>
      <p:sp>
        <p:nvSpPr>
          <p:cNvPr id="1032" name="Rectangle 9"/>
          <p:cNvSpPr>
            <a:spLocks noChangeArrowheads="1"/>
          </p:cNvSpPr>
          <p:nvPr/>
        </p:nvSpPr>
        <p:spPr bwMode="auto">
          <a:xfrm>
            <a:off x="7123113" y="6672263"/>
            <a:ext cx="6508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Public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5" r:id="rId1"/>
    <p:sldLayoutId id="2147484034" r:id="rId2"/>
    <p:sldLayoutId id="2147484035" r:id="rId3"/>
    <p:sldLayoutId id="2147484036" r:id="rId4"/>
    <p:sldLayoutId id="2147484037" r:id="rId5"/>
    <p:sldLayoutId id="2147484038" r:id="rId6"/>
    <p:sldLayoutId id="2147484039" r:id="rId7"/>
    <p:sldLayoutId id="2147484040" r:id="rId8"/>
    <p:sldLayoutId id="2147484041" r:id="rId9"/>
    <p:sldLayoutId id="2147484042" r:id="rId10"/>
    <p:sldLayoutId id="2147484043" r:id="rId11"/>
    <p:sldLayoutId id="2147484044" r:id="rId12"/>
  </p:sldLayoutIdLst>
  <p:txStyles>
    <p:titleStyle>
      <a:lvl1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+mj-lt"/>
          <a:ea typeface="ＭＳ Ｐゴシック" charset="0"/>
          <a:cs typeface="ＭＳ Ｐゴシック" charset="0"/>
        </a:defRPr>
      </a:lvl1pPr>
      <a:lvl2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2pPr>
      <a:lvl3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3pPr>
      <a:lvl4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4pPr>
      <a:lvl5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5pPr>
      <a:lvl6pPr marL="457200" algn="l" defTabSz="814388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6pPr>
      <a:lvl7pPr marL="914400" algn="l" defTabSz="814388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7pPr>
      <a:lvl8pPr marL="1371600" algn="l" defTabSz="814388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8pPr>
      <a:lvl9pPr marL="1828800" algn="l" defTabSz="814388" rtl="0" fontAlgn="base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9pPr>
    </p:titleStyle>
    <p:bodyStyle>
      <a:lvl1pPr marL="236538" indent="-236538" algn="l" defTabSz="814388" rtl="0" eaLnBrk="0" fontAlgn="base" hangingPunct="0">
        <a:lnSpc>
          <a:spcPct val="95000"/>
        </a:lnSpc>
        <a:spcBef>
          <a:spcPct val="50000"/>
        </a:spcBef>
        <a:spcAft>
          <a:spcPct val="0"/>
        </a:spcAft>
        <a:buClr>
          <a:srgbClr val="708CA1"/>
        </a:buClr>
        <a:buFont typeface="Wingdings" charset="0"/>
        <a:buChar char="§"/>
        <a:defRPr sz="24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574675" indent="-117475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2pPr>
      <a:lvl3pPr marL="914400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3pPr>
      <a:lvl4pPr marL="1254125" indent="117475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1604963" indent="223838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062163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6pPr>
      <a:lvl7pPr marL="2519363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7pPr>
      <a:lvl8pPr marL="2976563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8pPr>
      <a:lvl9pPr marL="3433763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6146"/>
          <p:cNvSpPr>
            <a:spLocks noGrp="1" noChangeArrowheads="1"/>
          </p:cNvSpPr>
          <p:nvPr>
            <p:ph type="title"/>
          </p:nvPr>
        </p:nvSpPr>
        <p:spPr bwMode="auto">
          <a:xfrm>
            <a:off x="193868" y="394392"/>
            <a:ext cx="8772157" cy="838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Slide Title</a:t>
            </a:r>
          </a:p>
        </p:txBody>
      </p:sp>
      <p:sp>
        <p:nvSpPr>
          <p:cNvPr id="3075" name="Rectangle 6281"/>
          <p:cNvSpPr>
            <a:spLocks noChangeArrowheads="1"/>
          </p:cNvSpPr>
          <p:nvPr/>
        </p:nvSpPr>
        <p:spPr bwMode="auto">
          <a:xfrm>
            <a:off x="193675" y="6672263"/>
            <a:ext cx="96202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2124" tIns="41061" rIns="82124" bIns="41061" anchor="b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Presentation_ID</a:t>
            </a:r>
          </a:p>
        </p:txBody>
      </p:sp>
      <p:sp>
        <p:nvSpPr>
          <p:cNvPr id="3076" name="Rectangle 6282"/>
          <p:cNvSpPr>
            <a:spLocks noChangeArrowheads="1"/>
          </p:cNvSpPr>
          <p:nvPr/>
        </p:nvSpPr>
        <p:spPr bwMode="auto">
          <a:xfrm>
            <a:off x="8596313" y="6626225"/>
            <a:ext cx="320675" cy="234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fld id="{6084AB3D-AE30-934E-B0BC-A74C2CCEE444}" type="slidenum">
              <a:rPr lang="en-US" sz="1000">
                <a:solidFill>
                  <a:srgbClr val="D3D3D3"/>
                </a:solidFill>
              </a:rPr>
              <a:pPr algn="r" defTabSz="814388">
                <a:lnSpc>
                  <a:spcPct val="100000"/>
                </a:lnSpc>
              </a:pPr>
              <a:t>‹#›</a:t>
            </a:fld>
            <a:endParaRPr lang="en-US" sz="1000">
              <a:solidFill>
                <a:srgbClr val="D3D3D3"/>
              </a:solidFill>
            </a:endParaRPr>
          </a:p>
        </p:txBody>
      </p:sp>
      <p:sp>
        <p:nvSpPr>
          <p:cNvPr id="3077" name="Rectangle 6284"/>
          <p:cNvSpPr>
            <a:spLocks noGrp="1" noChangeArrowheads="1"/>
          </p:cNvSpPr>
          <p:nvPr>
            <p:ph type="body" idx="1"/>
          </p:nvPr>
        </p:nvSpPr>
        <p:spPr bwMode="auto">
          <a:xfrm>
            <a:off x="213109" y="1539502"/>
            <a:ext cx="8733677" cy="49264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="" xmlns:ma14="http://schemas.microsoft.com/office/mac/drawingml/2011/main" val="1"/>
            </a:ext>
          </a:extLst>
        </p:spPr>
        <p:txBody>
          <a:bodyPr vert="horz" wrap="square" lIns="82124" tIns="41061" rIns="82124" bIns="41061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dirty="0"/>
              <a:t>Body Text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078" name="Rectangle 6312"/>
          <p:cNvSpPr>
            <a:spLocks noChangeArrowheads="1"/>
          </p:cNvSpPr>
          <p:nvPr/>
        </p:nvSpPr>
        <p:spPr bwMode="auto">
          <a:xfrm>
            <a:off x="4498975" y="6672263"/>
            <a:ext cx="2022475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 anchorCtr="1">
            <a:spAutoFit/>
          </a:bodyPr>
          <a:lstStyle/>
          <a:p>
            <a:pPr algn="l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© 2008 Cisco Systems, Inc. All rights reserved.</a:t>
            </a:r>
          </a:p>
        </p:txBody>
      </p:sp>
      <p:sp>
        <p:nvSpPr>
          <p:cNvPr id="3079" name="Rectangle 6313"/>
          <p:cNvSpPr>
            <a:spLocks noChangeArrowheads="1"/>
          </p:cNvSpPr>
          <p:nvPr/>
        </p:nvSpPr>
        <p:spPr bwMode="auto">
          <a:xfrm>
            <a:off x="6896100" y="6672263"/>
            <a:ext cx="877888" cy="1889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lIns="82124" tIns="41061" rIns="82124" bIns="41061" anchor="b">
            <a:spAutoFit/>
          </a:bodyPr>
          <a:lstStyle/>
          <a:p>
            <a:pPr algn="r" defTabSz="814388">
              <a:lnSpc>
                <a:spcPct val="100000"/>
              </a:lnSpc>
            </a:pPr>
            <a:r>
              <a:rPr lang="en-US" sz="700">
                <a:solidFill>
                  <a:srgbClr val="D3D3D3"/>
                </a:solidFill>
              </a:rPr>
              <a:t>Cisco Confidential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56" r:id="rId1"/>
    <p:sldLayoutId id="2147484045" r:id="rId2"/>
    <p:sldLayoutId id="2147484046" r:id="rId3"/>
    <p:sldLayoutId id="2147484047" r:id="rId4"/>
    <p:sldLayoutId id="2147484048" r:id="rId5"/>
    <p:sldLayoutId id="2147484049" r:id="rId6"/>
    <p:sldLayoutId id="2147484050" r:id="rId7"/>
    <p:sldLayoutId id="2147484051" r:id="rId8"/>
    <p:sldLayoutId id="2147484052" r:id="rId9"/>
    <p:sldLayoutId id="2147484053" r:id="rId10"/>
    <p:sldLayoutId id="2147484054" r:id="rId11"/>
    <p:sldLayoutId id="2147484057" r:id="rId12"/>
    <p:sldLayoutId id="2147484058" r:id="rId13"/>
  </p:sldLayoutIdLst>
  <p:txStyles>
    <p:titleStyle>
      <a:lvl1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+mj-lt"/>
          <a:ea typeface="ＭＳ Ｐゴシック" charset="0"/>
          <a:cs typeface="ＭＳ Ｐゴシック" charset="0"/>
        </a:defRPr>
      </a:lvl1pPr>
      <a:lvl2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2pPr>
      <a:lvl3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3pPr>
      <a:lvl4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4pPr>
      <a:lvl5pPr algn="l" defTabSz="814388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  <a:ea typeface="ＭＳ Ｐゴシック" charset="0"/>
          <a:cs typeface="ＭＳ Ｐゴシック" charset="0"/>
        </a:defRPr>
      </a:lvl5pPr>
      <a:lvl6pPr marL="4572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6pPr>
      <a:lvl7pPr marL="9144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7pPr>
      <a:lvl8pPr marL="13716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8pPr>
      <a:lvl9pPr marL="1828800" algn="l" defTabSz="814388" rtl="0" eaLnBrk="1" fontAlgn="base" hangingPunct="1">
        <a:lnSpc>
          <a:spcPct val="90000"/>
        </a:lnSpc>
        <a:spcBef>
          <a:spcPct val="0"/>
        </a:spcBef>
        <a:spcAft>
          <a:spcPct val="0"/>
        </a:spcAft>
        <a:defRPr sz="3200" b="1">
          <a:solidFill>
            <a:srgbClr val="708CA1"/>
          </a:solidFill>
          <a:latin typeface="Arial" charset="0"/>
        </a:defRPr>
      </a:lvl9pPr>
    </p:titleStyle>
    <p:bodyStyle>
      <a:lvl1pPr marL="236538" indent="-236538" algn="l" defTabSz="814388" rtl="0" eaLnBrk="0" fontAlgn="base" hangingPunct="0">
        <a:lnSpc>
          <a:spcPct val="95000"/>
        </a:lnSpc>
        <a:spcBef>
          <a:spcPct val="50000"/>
        </a:spcBef>
        <a:spcAft>
          <a:spcPct val="0"/>
        </a:spcAft>
        <a:buClr>
          <a:srgbClr val="708CA1"/>
        </a:buClr>
        <a:buFont typeface="Wingdings" charset="0"/>
        <a:buChar char="§"/>
        <a:defRPr sz="2400">
          <a:solidFill>
            <a:schemeClr val="tx1"/>
          </a:solidFill>
          <a:latin typeface="+mn-lt"/>
          <a:ea typeface="ＭＳ Ｐゴシック" charset="0"/>
          <a:cs typeface="ＭＳ Ｐゴシック" charset="0"/>
        </a:defRPr>
      </a:lvl1pPr>
      <a:lvl2pPr marL="574675" indent="-117475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2pPr>
      <a:lvl3pPr marL="914400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3pPr>
      <a:lvl4pPr marL="1254125" indent="117475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1604963" indent="223838" algn="l" defTabSz="814388" rtl="0" eaLnBrk="0" fontAlgn="base" hangingPunct="0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0621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6pPr>
      <a:lvl7pPr marL="25193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7pPr>
      <a:lvl8pPr marL="29765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8pPr>
      <a:lvl9pPr marL="3433763" algn="l" defTabSz="814388" rtl="0" eaLnBrk="1" fontAlgn="base" hangingPunct="1">
        <a:lnSpc>
          <a:spcPct val="95000"/>
        </a:lnSpc>
        <a:spcBef>
          <a:spcPct val="35000"/>
        </a:spcBef>
        <a:spcAft>
          <a:spcPct val="0"/>
        </a:spcAft>
        <a:buClr>
          <a:srgbClr val="708CA1"/>
        </a:buClr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4.xml"/><Relationship Id="rId4" Type="http://schemas.openxmlformats.org/officeDocument/2006/relationships/image" Target="../media/image10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4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1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4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14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14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4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4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4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5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4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4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4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14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1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14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4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14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14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14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14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ackmageddon.com/category/security/cyber-attack-statistics" TargetMode="External"/><Relationship Id="rId2" Type="http://schemas.openxmlformats.org/officeDocument/2006/relationships/hyperlink" Target="http://www.ted.com/" TargetMode="External"/><Relationship Id="rId1" Type="http://schemas.openxmlformats.org/officeDocument/2006/relationships/slideLayout" Target="../slideLayouts/slideLayout24.xml"/><Relationship Id="rId4" Type="http://schemas.openxmlformats.org/officeDocument/2006/relationships/hyperlink" Target="http://www.idtheftcenter.org/2016databreaches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" name="Rectangle 2"/>
          <p:cNvSpPr>
            <a:spLocks noGrp="1" noChangeArrowheads="1"/>
          </p:cNvSpPr>
          <p:nvPr>
            <p:ph type="ctrTitle"/>
          </p:nvPr>
        </p:nvSpPr>
        <p:spPr>
          <a:xfrm>
            <a:off x="311149" y="2263775"/>
            <a:ext cx="3951757" cy="1481138"/>
          </a:xfrm>
        </p:spPr>
        <p:txBody>
          <a:bodyPr/>
          <a:lstStyle/>
          <a:p>
            <a:pPr eaLnBrk="1" hangingPunct="1"/>
            <a:r>
              <a:rPr lang="en-US" sz="2400" dirty="0">
                <a:latin typeface="Arial" charset="0"/>
              </a:rPr>
              <a:t>Instructor Materials</a:t>
            </a:r>
            <a:br>
              <a:rPr lang="en-US" sz="2400" dirty="0">
                <a:latin typeface="Arial" charset="0"/>
              </a:rPr>
            </a:br>
            <a:r>
              <a:rPr lang="en-US" sz="2400" dirty="0">
                <a:latin typeface="Arial" charset="0"/>
              </a:rPr>
              <a:t>lecture 2: The Cybersecurity Sorcery Cube</a:t>
            </a:r>
            <a:endParaRPr lang="en-US" sz="2400" u="sng" dirty="0">
              <a:solidFill>
                <a:schemeClr val="folHlink"/>
              </a:solidFill>
              <a:latin typeface="Arial" charset="0"/>
            </a:endParaRPr>
          </a:p>
        </p:txBody>
      </p:sp>
      <p:sp>
        <p:nvSpPr>
          <p:cNvPr id="717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564915" y="759890"/>
            <a:ext cx="6788150" cy="658812"/>
          </a:xfrm>
        </p:spPr>
        <p:txBody>
          <a:bodyPr/>
          <a:lstStyle/>
          <a:p>
            <a:pPr algn="ctr" eaLnBrk="1" hangingPunct="1">
              <a:buFont typeface="Wingdings" charset="0"/>
              <a:buNone/>
            </a:pPr>
            <a:r>
              <a:rPr lang="en-US" sz="2800" dirty="0">
                <a:latin typeface="Arial" charset="0"/>
              </a:rPr>
              <a:t>Advanced Cyber Security</a:t>
            </a:r>
            <a:r>
              <a:rPr lang="en-US" dirty="0">
                <a:latin typeface="Arial" charset="0"/>
              </a:rPr>
              <a:t> </a:t>
            </a:r>
          </a:p>
        </p:txBody>
      </p:sp>
      <p:sp>
        <p:nvSpPr>
          <p:cNvPr id="2" name="Rectangle 1"/>
          <p:cNvSpPr/>
          <p:nvPr/>
        </p:nvSpPr>
        <p:spPr>
          <a:xfrm>
            <a:off x="3748051" y="2508872"/>
            <a:ext cx="1553631" cy="4247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b="1" dirty="0"/>
              <a:t>Lecture </a:t>
            </a:r>
            <a:r>
              <a:rPr lang="en-US" b="1" dirty="0" smtClean="0"/>
              <a:t>8</a:t>
            </a:r>
            <a:endParaRPr lang="en-GB" dirty="0"/>
          </a:p>
        </p:txBody>
      </p:sp>
      <p:sp>
        <p:nvSpPr>
          <p:cNvPr id="5" name="TextBox 6"/>
          <p:cNvSpPr txBox="1">
            <a:spLocks noChangeArrowheads="1"/>
          </p:cNvSpPr>
          <p:nvPr/>
        </p:nvSpPr>
        <p:spPr bwMode="auto">
          <a:xfrm>
            <a:off x="2737701" y="4589986"/>
            <a:ext cx="3886200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Comic Sans MS" pitchFamily="66" charset="0"/>
              </a:defRPr>
            </a:lvl1pPr>
            <a:lvl2pPr marL="742950" indent="-28575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Comic Sans MS" pitchFamily="66" charset="0"/>
              </a:defRPr>
            </a:lvl2pPr>
            <a:lvl3pPr marL="1143000" indent="-228600" eaLnBrk="0" hangingPunct="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Comic Sans MS" pitchFamily="66" charset="0"/>
              </a:defRPr>
            </a:lvl3pPr>
            <a:lvl4pPr marL="1600200" indent="-228600" eaLnBrk="0" hangingPunct="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Comic Sans MS" pitchFamily="66" charset="0"/>
              </a:defRPr>
            </a:lvl4pPr>
            <a:lvl5pPr marL="2057400" indent="-228600" eaLnBrk="0" hangingPunct="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Comic Sans MS" pitchFamily="66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itchFamily="66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itchFamily="66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itchFamily="66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Comic Sans MS" pitchFamily="66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b="1" dirty="0" err="1">
                <a:latin typeface="Arial" charset="0"/>
              </a:rPr>
              <a:t>Dr.</a:t>
            </a:r>
            <a:r>
              <a:rPr lang="en-GB" altLang="en-US" b="1" dirty="0">
                <a:latin typeface="Arial" charset="0"/>
              </a:rPr>
              <a:t> Carlene Campbell</a:t>
            </a:r>
          </a:p>
        </p:txBody>
      </p:sp>
      <p:sp>
        <p:nvSpPr>
          <p:cNvPr id="3" name="Rectangle 2"/>
          <p:cNvSpPr/>
          <p:nvPr/>
        </p:nvSpPr>
        <p:spPr>
          <a:xfrm>
            <a:off x="1160067" y="3437409"/>
            <a:ext cx="6480303" cy="7571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/>
              <a:t>Cryptography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5264652"/>
      </p:ext>
    </p:extLst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950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603"/>
          <a:stretch/>
        </p:blipFill>
        <p:spPr bwMode="auto">
          <a:xfrm>
            <a:off x="656546" y="612647"/>
            <a:ext cx="8130838" cy="46520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656546" y="0"/>
            <a:ext cx="7830908" cy="519997"/>
          </a:xfrm>
        </p:spPr>
        <p:txBody>
          <a:bodyPr/>
          <a:lstStyle/>
          <a:p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sz="2800" dirty="0" smtClean="0"/>
              <a:t>Market </a:t>
            </a:r>
            <a:r>
              <a:rPr lang="en-US" sz="2800" dirty="0" err="1" smtClean="0"/>
              <a:t>Surevey</a:t>
            </a:r>
            <a:r>
              <a:rPr lang="en-US" sz="2800" dirty="0" smtClean="0"/>
              <a:t> 2014: The Year of Encryption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010982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053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044"/>
          <a:stretch/>
        </p:blipFill>
        <p:spPr bwMode="auto">
          <a:xfrm>
            <a:off x="287655" y="588579"/>
            <a:ext cx="8678370" cy="488437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/>
              <a:t>Case Study: </a:t>
            </a:r>
            <a:r>
              <a:rPr lang="en-US" dirty="0" err="1" smtClean="0"/>
              <a:t>Heatbleed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6423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5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155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903"/>
          <a:stretch/>
        </p:blipFill>
        <p:spPr bwMode="auto">
          <a:xfrm>
            <a:off x="491300" y="685800"/>
            <a:ext cx="8411722" cy="4645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703492" y="0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/>
              <a:t>Case Study: </a:t>
            </a:r>
            <a:r>
              <a:rPr lang="en-US" dirty="0" err="1" smtClean="0"/>
              <a:t>Poodlebleed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34051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5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02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170"/>
          <a:stretch/>
        </p:blipFill>
        <p:spPr bwMode="auto">
          <a:xfrm>
            <a:off x="519875" y="685800"/>
            <a:ext cx="8446150" cy="487868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/>
              <a:t>Cryptography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45247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5" name="Rectangle 3"/>
          <p:cNvSpPr>
            <a:spLocks noGrp="1" noChangeArrowheads="1"/>
          </p:cNvSpPr>
          <p:nvPr>
            <p:ph type="body" sz="quarter" idx="10"/>
          </p:nvPr>
        </p:nvSpPr>
        <p:spPr>
          <a:xfrm>
            <a:off x="397363" y="578276"/>
            <a:ext cx="8578850" cy="4963853"/>
          </a:xfrm>
        </p:spPr>
        <p:txBody>
          <a:bodyPr/>
          <a:lstStyle/>
          <a:p>
            <a:pPr algn="just"/>
            <a:r>
              <a:rPr lang="en-US" dirty="0" smtClean="0"/>
              <a:t>Symmetric keys </a:t>
            </a:r>
            <a:r>
              <a:rPr lang="en-US" dirty="0">
                <a:solidFill>
                  <a:schemeClr val="tx1"/>
                </a:solidFill>
              </a:rPr>
              <a:t>that </a:t>
            </a:r>
            <a:r>
              <a:rPr lang="en-US" dirty="0" smtClean="0"/>
              <a:t>can be exchanged between two routers supporting a VPN.</a:t>
            </a:r>
          </a:p>
          <a:p>
            <a:pPr algn="just"/>
            <a:r>
              <a:rPr lang="en-US" dirty="0" smtClean="0"/>
              <a:t>Asymmetric keys </a:t>
            </a:r>
            <a:r>
              <a:rPr lang="en-US" dirty="0">
                <a:solidFill>
                  <a:schemeClr val="tx1"/>
                </a:solidFill>
              </a:rPr>
              <a:t>that </a:t>
            </a:r>
            <a:r>
              <a:rPr lang="en-US" dirty="0" smtClean="0"/>
              <a:t>used in secure HTTPS applications.</a:t>
            </a:r>
          </a:p>
          <a:p>
            <a:pPr algn="just"/>
            <a:r>
              <a:rPr lang="en-US" dirty="0" smtClean="0"/>
              <a:t>Digital signatures </a:t>
            </a:r>
            <a:r>
              <a:rPr lang="en-US" dirty="0">
                <a:solidFill>
                  <a:schemeClr val="tx1"/>
                </a:solidFill>
              </a:rPr>
              <a:t>that </a:t>
            </a:r>
            <a:r>
              <a:rPr lang="en-US" dirty="0" smtClean="0"/>
              <a:t>used when connecting to a secure website.</a:t>
            </a:r>
          </a:p>
          <a:p>
            <a:pPr algn="just"/>
            <a:r>
              <a:rPr lang="en-US" dirty="0" smtClean="0"/>
              <a:t>Hash keys </a:t>
            </a:r>
            <a:r>
              <a:rPr lang="en-US" dirty="0">
                <a:solidFill>
                  <a:schemeClr val="tx1"/>
                </a:solidFill>
              </a:rPr>
              <a:t>that </a:t>
            </a:r>
            <a:r>
              <a:rPr lang="en-US" dirty="0" smtClean="0"/>
              <a:t>used in symmetric and asymmetric key generation, digital signatures, and other types of applications.</a:t>
            </a:r>
            <a:endParaRPr lang="en-US" dirty="0"/>
          </a:p>
        </p:txBody>
      </p:sp>
      <p:sp>
        <p:nvSpPr>
          <p:cNvPr id="8499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/>
              <a:t>Types of Cryptographic Keys</a:t>
            </a:r>
            <a:endParaRPr lang="en-US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95647" y="3144569"/>
            <a:ext cx="5779940" cy="2450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746298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5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7" name="Rectangle 3"/>
          <p:cNvSpPr>
            <a:spLocks noGrp="1" noChangeArrowheads="1"/>
          </p:cNvSpPr>
          <p:nvPr>
            <p:ph type="body" sz="quarter" idx="10"/>
          </p:nvPr>
        </p:nvSpPr>
        <p:spPr>
          <a:xfrm>
            <a:off x="370340" y="623410"/>
            <a:ext cx="8578850" cy="3194008"/>
          </a:xfrm>
        </p:spPr>
        <p:txBody>
          <a:bodyPr/>
          <a:lstStyle/>
          <a:p>
            <a:pPr marL="0" indent="0" algn="just">
              <a:buNone/>
            </a:pPr>
            <a:r>
              <a:rPr lang="en-US" sz="2000" dirty="0" smtClean="0"/>
              <a:t>Symmetric encryption algorithms characteristics </a:t>
            </a:r>
            <a:r>
              <a:rPr lang="en-US" sz="2000" dirty="0"/>
              <a:t>include: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sz="1800" dirty="0"/>
              <a:t>Symmetric encryption algorithms are best known as shared-secret key algorithms.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sz="1800" dirty="0"/>
              <a:t>The usual key length is 80 to 256 bits.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sz="1800" dirty="0"/>
              <a:t>A sender and receiver must share a secret key.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sz="1800" dirty="0"/>
              <a:t>They are usually quite fast (wire speed</a:t>
            </a:r>
            <a:r>
              <a:rPr lang="en-US" sz="1800" dirty="0" smtClean="0"/>
              <a:t>)</a:t>
            </a:r>
            <a:r>
              <a:rPr lang="en-US" sz="1800" dirty="0" smtClean="0">
                <a:solidFill>
                  <a:srgbClr val="FF0000"/>
                </a:solidFill>
              </a:rPr>
              <a:t>,</a:t>
            </a:r>
            <a:r>
              <a:rPr lang="en-US" sz="1800" dirty="0" smtClean="0"/>
              <a:t> </a:t>
            </a:r>
            <a:r>
              <a:rPr lang="en-US" sz="1800" dirty="0"/>
              <a:t>because these algorithms are based on simple mathematical operations.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sz="1800" dirty="0"/>
              <a:t>Examples of symmetric encryption algorithms are DES, 3DES, AES, IDEA, RC2/4/5/6, and Blowfish.</a:t>
            </a:r>
          </a:p>
        </p:txBody>
      </p:sp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>
          <a:xfrm>
            <a:off x="1324947" y="95816"/>
            <a:ext cx="7641078" cy="501343"/>
          </a:xfrm>
        </p:spPr>
        <p:txBody>
          <a:bodyPr/>
          <a:lstStyle/>
          <a:p>
            <a:r>
              <a:rPr lang="en-US" dirty="0" smtClean="0">
                <a:latin typeface="Arial" charset="0"/>
              </a:rPr>
              <a:t/>
            </a:r>
            <a:br>
              <a:rPr lang="en-US" dirty="0" smtClean="0">
                <a:latin typeface="Arial" charset="0"/>
              </a:rPr>
            </a:br>
            <a:r>
              <a:rPr lang="en-US" dirty="0" smtClean="0">
                <a:latin typeface="Arial" charset="0"/>
              </a:rPr>
              <a:t>Symmetric Encryption Algorithms</a:t>
            </a:r>
            <a:endParaRPr lang="en-US" dirty="0">
              <a:latin typeface="Arial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3285584" y="3252367"/>
            <a:ext cx="5610438" cy="24693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151991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7" name="Rectangle 3"/>
          <p:cNvSpPr>
            <a:spLocks noGrp="1" noChangeArrowheads="1"/>
          </p:cNvSpPr>
          <p:nvPr>
            <p:ph type="body" sz="quarter" idx="10"/>
          </p:nvPr>
        </p:nvSpPr>
        <p:spPr>
          <a:xfrm>
            <a:off x="239713" y="754037"/>
            <a:ext cx="8578850" cy="3194008"/>
          </a:xfrm>
        </p:spPr>
        <p:txBody>
          <a:bodyPr/>
          <a:lstStyle/>
          <a:p>
            <a:pPr marL="0" indent="0" algn="just">
              <a:buNone/>
            </a:pPr>
            <a:r>
              <a:rPr lang="en-US" sz="2000" dirty="0"/>
              <a:t>Asymmetric </a:t>
            </a:r>
            <a:r>
              <a:rPr lang="en-US" sz="2000" dirty="0">
                <a:solidFill>
                  <a:schemeClr val="tx1"/>
                </a:solidFill>
              </a:rPr>
              <a:t>encryption algorithms characteristics include: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Asymmetric encryption algorithms are best known as public key algorithms.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The usual key length is 512 to 4,096 bits.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A sender and receiver do not share a secret key.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sz="1800" dirty="0">
                <a:solidFill>
                  <a:schemeClr val="tx1"/>
                </a:solidFill>
              </a:rPr>
              <a:t>These algorithms are relatively </a:t>
            </a:r>
            <a:r>
              <a:rPr lang="en-US" sz="1800" dirty="0" smtClean="0">
                <a:solidFill>
                  <a:schemeClr val="tx1"/>
                </a:solidFill>
              </a:rPr>
              <a:t>slow, </a:t>
            </a:r>
            <a:r>
              <a:rPr lang="en-US" sz="1800" dirty="0">
                <a:solidFill>
                  <a:schemeClr val="tx1"/>
                </a:solidFill>
              </a:rPr>
              <a:t>because they are based on difficult computational algorithms.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sz="1800" dirty="0" smtClean="0">
                <a:solidFill>
                  <a:schemeClr val="tx1"/>
                </a:solidFill>
              </a:rPr>
              <a:t>Examples: RSA</a:t>
            </a:r>
            <a:r>
              <a:rPr lang="en-US" sz="1800" dirty="0">
                <a:solidFill>
                  <a:schemeClr val="tx1"/>
                </a:solidFill>
              </a:rPr>
              <a:t>, ElGamal, elliptic curves, and </a:t>
            </a:r>
            <a:r>
              <a:rPr lang="en-US" sz="1800" dirty="0"/>
              <a:t>DH.</a:t>
            </a:r>
          </a:p>
        </p:txBody>
      </p:sp>
      <p:sp>
        <p:nvSpPr>
          <p:cNvPr id="88066" name="Rectangle 2"/>
          <p:cNvSpPr>
            <a:spLocks noGrp="1" noChangeArrowheads="1"/>
          </p:cNvSpPr>
          <p:nvPr>
            <p:ph type="title"/>
          </p:nvPr>
        </p:nvSpPr>
        <p:spPr>
          <a:xfrm>
            <a:off x="1474237" y="226441"/>
            <a:ext cx="7669763" cy="482686"/>
          </a:xfrm>
        </p:spPr>
        <p:txBody>
          <a:bodyPr/>
          <a:lstStyle/>
          <a:p>
            <a:r>
              <a:rPr lang="en-US" dirty="0" smtClean="0">
                <a:latin typeface="Arial" charset="0"/>
              </a:rPr>
              <a:t/>
            </a:r>
            <a:br>
              <a:rPr lang="en-US" dirty="0" smtClean="0">
                <a:latin typeface="Arial" charset="0"/>
              </a:rPr>
            </a:br>
            <a:r>
              <a:rPr lang="en-US" dirty="0" smtClean="0">
                <a:latin typeface="Arial" charset="0"/>
              </a:rPr>
              <a:t>Asymmetric Encryption Algorithms</a:t>
            </a:r>
            <a:endParaRPr lang="en-US" dirty="0">
              <a:latin typeface="Arial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6763" y="3128711"/>
            <a:ext cx="5287172" cy="23898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87469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3" name="Rectangle 3"/>
          <p:cNvSpPr>
            <a:spLocks noGrp="1" noChangeArrowheads="1"/>
          </p:cNvSpPr>
          <p:nvPr>
            <p:ph type="body" sz="quarter" idx="10"/>
          </p:nvPr>
        </p:nvSpPr>
        <p:spPr>
          <a:xfrm>
            <a:off x="1194317" y="694787"/>
            <a:ext cx="7624245" cy="1345507"/>
          </a:xfrm>
        </p:spPr>
        <p:txBody>
          <a:bodyPr/>
          <a:lstStyle/>
          <a:p>
            <a:pPr marL="0" indent="0">
              <a:buNone/>
            </a:pPr>
            <a:r>
              <a:rPr lang="en-US" dirty="0">
                <a:latin typeface="Arial" charset="0"/>
              </a:rPr>
              <a:t>There are two types of encryption method used: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>
                <a:latin typeface="Arial" charset="0"/>
              </a:rPr>
              <a:t>Block Ciphers</a:t>
            </a:r>
          </a:p>
          <a:p>
            <a:pPr marL="800100" lvl="1" indent="-342900">
              <a:buFont typeface="Arial"/>
              <a:buChar char="•"/>
            </a:pPr>
            <a:r>
              <a:rPr lang="en-US" dirty="0">
                <a:latin typeface="Arial" charset="0"/>
              </a:rPr>
              <a:t>Stream Ciphers</a:t>
            </a:r>
          </a:p>
          <a:p>
            <a:pPr>
              <a:buFont typeface="Wingdings" charset="0"/>
              <a:buNone/>
            </a:pPr>
            <a:endParaRPr lang="en-US" dirty="0">
              <a:latin typeface="Arial" charset="0"/>
            </a:endParaRPr>
          </a:p>
        </p:txBody>
      </p:sp>
      <p:sp>
        <p:nvSpPr>
          <p:cNvPr id="97282" name="Rectangle 2"/>
          <p:cNvSpPr>
            <a:spLocks noGrp="1" noChangeArrowheads="1"/>
          </p:cNvSpPr>
          <p:nvPr>
            <p:ph type="title"/>
          </p:nvPr>
        </p:nvSpPr>
        <p:spPr>
          <a:xfrm>
            <a:off x="1212980" y="114477"/>
            <a:ext cx="7753045" cy="557327"/>
          </a:xfrm>
        </p:spPr>
        <p:txBody>
          <a:bodyPr/>
          <a:lstStyle/>
          <a:p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Symmetric Encryption Techniques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2040" y="2041277"/>
            <a:ext cx="7213600" cy="1473200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9633" y="3805912"/>
            <a:ext cx="7226300" cy="1422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7455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66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339"/>
          <a:stretch/>
        </p:blipFill>
        <p:spPr bwMode="auto">
          <a:xfrm>
            <a:off x="579882" y="667511"/>
            <a:ext cx="8152638" cy="47641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/>
              <a:t>Ciphers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319387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6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6979" name="Rectangle 3"/>
          <p:cNvSpPr>
            <a:spLocks noGrp="1" noChangeArrowheads="1"/>
          </p:cNvSpPr>
          <p:nvPr>
            <p:ph type="body" sz="quarter" idx="10"/>
          </p:nvPr>
        </p:nvSpPr>
        <p:spPr>
          <a:xfrm>
            <a:off x="370340" y="692371"/>
            <a:ext cx="8578850" cy="4963853"/>
          </a:xfrm>
        </p:spPr>
        <p:txBody>
          <a:bodyPr/>
          <a:lstStyle/>
          <a:p>
            <a:pPr algn="just"/>
            <a:r>
              <a:rPr lang="en-US" dirty="0"/>
              <a:t>Asymmetric </a:t>
            </a:r>
            <a:r>
              <a:rPr lang="en-US" dirty="0" smtClean="0">
                <a:solidFill>
                  <a:schemeClr val="tx1"/>
                </a:solidFill>
              </a:rPr>
              <a:t>algorithms are also </a:t>
            </a:r>
            <a:r>
              <a:rPr lang="en-US" dirty="0">
                <a:solidFill>
                  <a:schemeClr val="tx1"/>
                </a:solidFill>
              </a:rPr>
              <a:t>called public-key </a:t>
            </a:r>
            <a:r>
              <a:rPr lang="en-US" dirty="0" smtClean="0">
                <a:solidFill>
                  <a:schemeClr val="tx1"/>
                </a:solidFill>
              </a:rPr>
              <a:t>algorithms.</a:t>
            </a:r>
          </a:p>
          <a:p>
            <a:pPr algn="just"/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Public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-key algorithms are asymmetric algorithms based on the use of two different </a:t>
            </a:r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keys, 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instead of one.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b="1" dirty="0">
                <a:solidFill>
                  <a:schemeClr val="tx1"/>
                </a:solidFill>
                <a:latin typeface="Arial" charset="0"/>
              </a:rPr>
              <a:t>Private </a:t>
            </a:r>
            <a:r>
              <a:rPr lang="en-US" b="1" dirty="0" smtClean="0">
                <a:solidFill>
                  <a:schemeClr val="tx1"/>
                </a:solidFill>
                <a:latin typeface="Arial" charset="0"/>
              </a:rPr>
              <a:t>key - </a:t>
            </a:r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This 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key must be know </a:t>
            </a:r>
            <a:r>
              <a:rPr lang="en-US" i="1" dirty="0">
                <a:solidFill>
                  <a:schemeClr val="tx1"/>
                </a:solidFill>
                <a:latin typeface="Arial" charset="0"/>
              </a:rPr>
              <a:t>only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 by its </a:t>
            </a:r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owner.</a:t>
            </a:r>
            <a:endParaRPr lang="en-US" dirty="0">
              <a:solidFill>
                <a:schemeClr val="tx1"/>
              </a:solidFill>
              <a:latin typeface="Arial" charset="0"/>
            </a:endParaRPr>
          </a:p>
          <a:p>
            <a:pPr marL="800100" lvl="1" indent="-342900" algn="just">
              <a:buFont typeface="Arial"/>
              <a:buChar char="•"/>
            </a:pPr>
            <a:r>
              <a:rPr lang="en-US" b="1" dirty="0">
                <a:solidFill>
                  <a:schemeClr val="tx1"/>
                </a:solidFill>
                <a:latin typeface="Arial" charset="0"/>
              </a:rPr>
              <a:t>Public </a:t>
            </a:r>
            <a:r>
              <a:rPr lang="en-US" b="1" dirty="0" smtClean="0">
                <a:solidFill>
                  <a:schemeClr val="tx1"/>
                </a:solidFill>
                <a:latin typeface="Arial" charset="0"/>
              </a:rPr>
              <a:t>key - </a:t>
            </a:r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This 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key is known to everyone (it is </a:t>
            </a:r>
            <a:r>
              <a:rPr lang="en-US" i="1" dirty="0">
                <a:solidFill>
                  <a:schemeClr val="tx1"/>
                </a:solidFill>
                <a:latin typeface="Arial" charset="0"/>
              </a:rPr>
              <a:t>public</a:t>
            </a:r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).</a:t>
            </a:r>
            <a:endParaRPr lang="en-US" dirty="0">
              <a:solidFill>
                <a:schemeClr val="tx1"/>
              </a:solidFill>
              <a:latin typeface="Arial" charset="0"/>
            </a:endParaRPr>
          </a:p>
          <a:p>
            <a:pPr algn="just"/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The 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key </a:t>
            </a:r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used 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for encryption is different from the </a:t>
            </a:r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key used 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for decryption. 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dirty="0">
                <a:solidFill>
                  <a:schemeClr val="tx1"/>
                </a:solidFill>
                <a:latin typeface="Arial" charset="0"/>
              </a:rPr>
              <a:t>However, the decryption key cannot, in any reasonable amount of time, be calculated from the encryption key and vice versa. </a:t>
            </a:r>
          </a:p>
          <a:p>
            <a:pPr algn="just"/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Public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-key systems have a clear advantage over symmetric </a:t>
            </a:r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algorithms. </a:t>
            </a:r>
            <a:endParaRPr lang="en-US" dirty="0">
              <a:solidFill>
                <a:schemeClr val="tx1"/>
              </a:solidFill>
              <a:latin typeface="Arial" charset="0"/>
            </a:endParaRPr>
          </a:p>
          <a:p>
            <a:pPr marL="800100" lvl="1" indent="-342900" algn="just">
              <a:buFont typeface="Arial"/>
              <a:buChar char="•"/>
            </a:pPr>
            <a:r>
              <a:rPr lang="en-US" dirty="0">
                <a:solidFill>
                  <a:schemeClr val="tx1"/>
                </a:solidFill>
                <a:latin typeface="Arial" charset="0"/>
              </a:rPr>
              <a:t>There is no need to agree on a common key for both the sender and the receiver. </a:t>
            </a:r>
          </a:p>
        </p:txBody>
      </p:sp>
      <p:sp>
        <p:nvSpPr>
          <p:cNvPr id="126978" name="Rectangle 2"/>
          <p:cNvSpPr>
            <a:spLocks noGrp="1" noChangeArrowheads="1"/>
          </p:cNvSpPr>
          <p:nvPr>
            <p:ph type="title"/>
          </p:nvPr>
        </p:nvSpPr>
        <p:spPr>
          <a:xfrm>
            <a:off x="1250302" y="3"/>
            <a:ext cx="7715723" cy="821094"/>
          </a:xfrm>
        </p:spPr>
        <p:txBody>
          <a:bodyPr/>
          <a:lstStyle/>
          <a:p>
            <a:r>
              <a:rPr lang="en-US" sz="1800" dirty="0" smtClean="0">
                <a:latin typeface="Arial" charset="0"/>
              </a:rPr>
              <a:t>Symmetric Versus Asymmetric Key Algorithms</a:t>
            </a:r>
            <a:r>
              <a:rPr lang="en-US" sz="1800" dirty="0">
                <a:latin typeface="Arial" charset="0"/>
              </a:rPr>
              <a:t/>
            </a:r>
            <a:br>
              <a:rPr lang="en-US" sz="1800" dirty="0">
                <a:latin typeface="Arial" charset="0"/>
              </a:rPr>
            </a:br>
            <a:r>
              <a:rPr lang="en-US" dirty="0">
                <a:latin typeface="Arial" charset="0"/>
              </a:rPr>
              <a:t>Asymmetric Key </a:t>
            </a:r>
            <a:r>
              <a:rPr lang="en-US" dirty="0" smtClean="0">
                <a:latin typeface="Arial" charset="0"/>
              </a:rPr>
              <a:t>Algorithms</a:t>
            </a:r>
            <a:endParaRPr lang="en-US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706944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97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003" name="Rectangle 3"/>
          <p:cNvSpPr>
            <a:spLocks noGrp="1" noChangeArrowheads="1"/>
          </p:cNvSpPr>
          <p:nvPr>
            <p:ph type="body" sz="quarter" idx="10"/>
          </p:nvPr>
        </p:nvSpPr>
        <p:spPr>
          <a:xfrm>
            <a:off x="839754" y="1232333"/>
            <a:ext cx="7991381" cy="2294638"/>
          </a:xfrm>
        </p:spPr>
        <p:txBody>
          <a:bodyPr/>
          <a:lstStyle/>
          <a:p>
            <a:pPr marL="0" indent="0" algn="just">
              <a:buNone/>
            </a:pPr>
            <a:r>
              <a:rPr lang="en-US" dirty="0"/>
              <a:t>When sending a message that ensures message confidentiality, authentication and integrity, the combination of two encryption phases is necessary</a:t>
            </a:r>
            <a:r>
              <a:rPr lang="en-US" dirty="0" smtClean="0"/>
              <a:t>.</a:t>
            </a:r>
          </a:p>
          <a:p>
            <a:pPr algn="just"/>
            <a:r>
              <a:rPr lang="en-US" b="1" dirty="0"/>
              <a:t>Phase </a:t>
            </a:r>
            <a:r>
              <a:rPr lang="en-US" b="1" dirty="0" smtClean="0"/>
              <a:t>1 - Confidentiality</a:t>
            </a:r>
          </a:p>
          <a:p>
            <a:pPr algn="just"/>
            <a:r>
              <a:rPr lang="en-US" b="1" dirty="0"/>
              <a:t>Phase </a:t>
            </a:r>
            <a:r>
              <a:rPr lang="en-US" b="1" dirty="0" smtClean="0"/>
              <a:t>2 - </a:t>
            </a:r>
            <a:r>
              <a:rPr lang="en-US" b="1" dirty="0"/>
              <a:t>Authentication and Integrity</a:t>
            </a:r>
            <a:endParaRPr lang="en-US" dirty="0">
              <a:latin typeface="Arial" charset="0"/>
            </a:endParaRPr>
          </a:p>
        </p:txBody>
      </p:sp>
      <p:sp>
        <p:nvSpPr>
          <p:cNvPr id="128002" name="Rectangle 2"/>
          <p:cNvSpPr>
            <a:spLocks noGrp="1" noChangeArrowheads="1"/>
          </p:cNvSpPr>
          <p:nvPr>
            <p:ph type="title"/>
          </p:nvPr>
        </p:nvSpPr>
        <p:spPr>
          <a:xfrm>
            <a:off x="1231641" y="339522"/>
            <a:ext cx="7734384" cy="481572"/>
          </a:xfrm>
        </p:spPr>
        <p:txBody>
          <a:bodyPr/>
          <a:lstStyle/>
          <a:p>
            <a:r>
              <a:rPr lang="en-US" sz="1800" dirty="0">
                <a:latin typeface="Arial" charset="0"/>
              </a:rPr>
              <a:t/>
            </a:r>
            <a:br>
              <a:rPr lang="en-US" sz="1800" dirty="0">
                <a:latin typeface="Arial" charset="0"/>
              </a:rPr>
            </a:br>
            <a:r>
              <a:rPr lang="en-US" sz="2800" dirty="0" smtClean="0">
                <a:latin typeface="Arial" charset="0"/>
              </a:rPr>
              <a:t>Asymmetric Algorithms</a:t>
            </a:r>
            <a:endParaRPr lang="en-US" sz="2800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89400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0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243" name="Rectangle 3"/>
          <p:cNvSpPr>
            <a:spLocks noGrp="1" noChangeArrowheads="1"/>
          </p:cNvSpPr>
          <p:nvPr>
            <p:ph type="body" sz="quarter" idx="10"/>
          </p:nvPr>
        </p:nvSpPr>
        <p:spPr>
          <a:xfrm>
            <a:off x="858415" y="1446106"/>
            <a:ext cx="7960147" cy="3816359"/>
          </a:xfrm>
        </p:spPr>
        <p:txBody>
          <a:bodyPr/>
          <a:lstStyle/>
          <a:p>
            <a:pPr algn="just"/>
            <a:r>
              <a:rPr lang="en-US" dirty="0">
                <a:latin typeface="Arial" charset="0"/>
              </a:rPr>
              <a:t>Well-known asymmetric key algorithms: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dirty="0" err="1">
                <a:latin typeface="Arial" charset="0"/>
              </a:rPr>
              <a:t>Diffie</a:t>
            </a:r>
            <a:r>
              <a:rPr lang="en-US" dirty="0">
                <a:latin typeface="Arial" charset="0"/>
              </a:rPr>
              <a:t>-Hellman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dirty="0">
                <a:latin typeface="Arial" charset="0"/>
              </a:rPr>
              <a:t>Digital Signature Standard (DSS), which incorporates the Digital Signature </a:t>
            </a:r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Algorithm (DSA)</a:t>
            </a:r>
            <a:endParaRPr lang="en-US" dirty="0">
              <a:solidFill>
                <a:schemeClr val="tx1"/>
              </a:solidFill>
              <a:latin typeface="Arial" charset="0"/>
            </a:endParaRPr>
          </a:p>
          <a:p>
            <a:pPr marL="800100" lvl="1" indent="-342900" algn="just">
              <a:buFont typeface="Arial"/>
              <a:buChar char="•"/>
            </a:pPr>
            <a:r>
              <a:rPr lang="en-US" dirty="0">
                <a:latin typeface="Arial" charset="0"/>
              </a:rPr>
              <a:t>RSA encryption algorithms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dirty="0" err="1">
                <a:latin typeface="Arial" charset="0"/>
              </a:rPr>
              <a:t>ElGamal</a:t>
            </a:r>
            <a:endParaRPr lang="en-US" dirty="0">
              <a:latin typeface="Arial" charset="0"/>
            </a:endParaRPr>
          </a:p>
          <a:p>
            <a:pPr marL="800100" lvl="1" indent="-342900" algn="just">
              <a:buFont typeface="Arial"/>
              <a:buChar char="•"/>
            </a:pPr>
            <a:r>
              <a:rPr lang="en-US" dirty="0">
                <a:latin typeface="Arial" charset="0"/>
              </a:rPr>
              <a:t>Elliptical curve techniques</a:t>
            </a:r>
          </a:p>
          <a:p>
            <a:endParaRPr lang="en-US" dirty="0">
              <a:latin typeface="Arial" charset="0"/>
            </a:endParaRPr>
          </a:p>
        </p:txBody>
      </p:sp>
      <p:sp>
        <p:nvSpPr>
          <p:cNvPr id="138242" name="Rectangle 2"/>
          <p:cNvSpPr>
            <a:spLocks noGrp="1" noChangeArrowheads="1"/>
          </p:cNvSpPr>
          <p:nvPr>
            <p:ph type="title"/>
          </p:nvPr>
        </p:nvSpPr>
        <p:spPr>
          <a:xfrm>
            <a:off x="1287624" y="394392"/>
            <a:ext cx="7678401" cy="743943"/>
          </a:xfrm>
        </p:spPr>
        <p:txBody>
          <a:bodyPr/>
          <a:lstStyle/>
          <a:p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sz="2800" dirty="0">
                <a:latin typeface="Arial" charset="0"/>
              </a:rPr>
              <a:t>Asymmetric </a:t>
            </a:r>
            <a:r>
              <a:rPr lang="en-US" sz="2800" dirty="0" smtClean="0">
                <a:latin typeface="Arial" charset="0"/>
              </a:rPr>
              <a:t>Algorithms</a:t>
            </a:r>
            <a:endParaRPr lang="en-US" sz="1800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905386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24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787" name="Rectangle 3"/>
          <p:cNvSpPr>
            <a:spLocks noGrp="1" noChangeArrowheads="1"/>
          </p:cNvSpPr>
          <p:nvPr>
            <p:ph type="body" sz="quarter" idx="10"/>
          </p:nvPr>
        </p:nvSpPr>
        <p:spPr>
          <a:xfrm>
            <a:off x="485192" y="857857"/>
            <a:ext cx="8501320" cy="4611757"/>
          </a:xfrm>
        </p:spPr>
        <p:txBody>
          <a:bodyPr/>
          <a:lstStyle/>
          <a:p>
            <a:pPr algn="just"/>
            <a:r>
              <a:rPr lang="en-US" dirty="0">
                <a:latin typeface="Arial" charset="0"/>
              </a:rPr>
              <a:t>DH is 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commonly used when data is exchanged using an </a:t>
            </a:r>
            <a:r>
              <a:rPr lang="en-US" dirty="0" err="1">
                <a:solidFill>
                  <a:schemeClr val="tx1"/>
                </a:solidFill>
                <a:latin typeface="Arial" charset="0"/>
              </a:rPr>
              <a:t>IPsec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 VPN, data is encrypted on the Internet using either SSL or TLS, or when SSH data is exchanged. </a:t>
            </a:r>
          </a:p>
          <a:p>
            <a:pPr algn="just"/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It 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is not an encryption mechanism and is not typically used to encrypt </a:t>
            </a:r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data, 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because it is extremely slow for any sort of bulk encryption.</a:t>
            </a:r>
          </a:p>
          <a:p>
            <a:pPr algn="just"/>
            <a:r>
              <a:rPr lang="en-US" dirty="0" smtClean="0">
                <a:solidFill>
                  <a:schemeClr val="tx1"/>
                </a:solidFill>
                <a:latin typeface="Arial" charset="0"/>
              </a:rPr>
              <a:t>It </a:t>
            </a:r>
            <a:r>
              <a:rPr lang="en-US" dirty="0">
                <a:solidFill>
                  <a:schemeClr val="tx1"/>
                </a:solidFill>
                <a:latin typeface="Arial" charset="0"/>
              </a:rPr>
              <a:t>is common to encrypt the bulk of the traffic using a symmetric algorithm and use the DH algorithm to create keys that will be used by the </a:t>
            </a:r>
            <a:r>
              <a:rPr lang="en-US" dirty="0">
                <a:latin typeface="Arial" charset="0"/>
              </a:rPr>
              <a:t>encryption algorithm. </a:t>
            </a:r>
          </a:p>
        </p:txBody>
      </p:sp>
      <p:sp>
        <p:nvSpPr>
          <p:cNvPr id="118786" name="Rectangle 2"/>
          <p:cNvSpPr>
            <a:spLocks noGrp="1" noChangeArrowheads="1"/>
          </p:cNvSpPr>
          <p:nvPr>
            <p:ph type="title"/>
          </p:nvPr>
        </p:nvSpPr>
        <p:spPr>
          <a:xfrm>
            <a:off x="1250302" y="114477"/>
            <a:ext cx="7715723" cy="520008"/>
          </a:xfrm>
        </p:spPr>
        <p:txBody>
          <a:bodyPr/>
          <a:lstStyle/>
          <a:p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sz="1800" dirty="0">
                <a:latin typeface="Arial" charset="0"/>
              </a:rPr>
              <a:t/>
            </a:r>
            <a:br>
              <a:rPr lang="en-US" sz="1800" dirty="0">
                <a:latin typeface="Arial" charset="0"/>
              </a:rPr>
            </a:br>
            <a:r>
              <a:rPr lang="en-US" dirty="0" err="1">
                <a:latin typeface="Arial" charset="0"/>
              </a:rPr>
              <a:t>Diffie</a:t>
            </a:r>
            <a:r>
              <a:rPr lang="en-US" dirty="0">
                <a:latin typeface="Arial" charset="0"/>
              </a:rPr>
              <a:t>-Hellman </a:t>
            </a:r>
            <a:r>
              <a:rPr lang="en-US" dirty="0" smtClean="0">
                <a:latin typeface="Arial" charset="0"/>
              </a:rPr>
              <a:t>Algorithm</a:t>
            </a:r>
            <a:endParaRPr lang="en-US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1781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7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3" name="Rectangle 3"/>
          <p:cNvSpPr>
            <a:spLocks noGrp="1" noChangeArrowheads="1"/>
          </p:cNvSpPr>
          <p:nvPr>
            <p:ph type="body" sz="quarter" idx="10"/>
          </p:nvPr>
        </p:nvSpPr>
        <p:spPr>
          <a:xfrm>
            <a:off x="447868" y="877078"/>
            <a:ext cx="8482661" cy="4909766"/>
          </a:xfrm>
        </p:spPr>
        <p:txBody>
          <a:bodyPr/>
          <a:lstStyle/>
          <a:p>
            <a:pPr algn="just"/>
            <a:r>
              <a:rPr lang="en-US" dirty="0">
                <a:latin typeface="Arial" charset="0"/>
              </a:rPr>
              <a:t>Authenticity of digitally signed </a:t>
            </a:r>
            <a:r>
              <a:rPr lang="en-US" dirty="0" smtClean="0">
                <a:latin typeface="Arial" charset="0"/>
              </a:rPr>
              <a:t>data</a:t>
            </a:r>
            <a:endParaRPr lang="en-US" strike="sngStrike" dirty="0">
              <a:solidFill>
                <a:srgbClr val="FF0000"/>
              </a:solidFill>
              <a:latin typeface="Arial" charset="0"/>
            </a:endParaRPr>
          </a:p>
          <a:p>
            <a:pPr marL="800100" lvl="1" indent="-342900" algn="just">
              <a:buFont typeface="Arial"/>
              <a:buChar char="•"/>
            </a:pPr>
            <a:r>
              <a:rPr lang="en-US" dirty="0">
                <a:latin typeface="Arial" charset="0"/>
              </a:rPr>
              <a:t>Digital signatures authenticate a source, proving that a certain party has seen and signed the data in question.</a:t>
            </a:r>
          </a:p>
          <a:p>
            <a:pPr algn="just"/>
            <a:r>
              <a:rPr lang="en-US" dirty="0" smtClean="0">
                <a:latin typeface="Arial" charset="0"/>
              </a:rPr>
              <a:t>Integrity </a:t>
            </a:r>
            <a:r>
              <a:rPr lang="en-US" dirty="0">
                <a:latin typeface="Arial" charset="0"/>
              </a:rPr>
              <a:t>of digitally signed </a:t>
            </a:r>
            <a:r>
              <a:rPr lang="en-US" dirty="0" smtClean="0">
                <a:latin typeface="Arial" charset="0"/>
              </a:rPr>
              <a:t>data</a:t>
            </a:r>
            <a:endParaRPr lang="en-US" strike="sngStrike" dirty="0">
              <a:solidFill>
                <a:srgbClr val="FF0000"/>
              </a:solidFill>
              <a:latin typeface="Arial" charset="0"/>
            </a:endParaRPr>
          </a:p>
          <a:p>
            <a:pPr marL="800100" lvl="1" indent="-342900" algn="just">
              <a:buFont typeface="Arial"/>
              <a:buChar char="•"/>
            </a:pPr>
            <a:r>
              <a:rPr lang="en-US" dirty="0">
                <a:latin typeface="Arial" charset="0"/>
              </a:rPr>
              <a:t>Digital signatures guarantee that the data has not changed from the time it was signed.</a:t>
            </a:r>
          </a:p>
          <a:p>
            <a:pPr algn="just"/>
            <a:r>
              <a:rPr lang="en-US" dirty="0" smtClean="0">
                <a:latin typeface="Arial" charset="0"/>
              </a:rPr>
              <a:t>Nonrepudiation </a:t>
            </a:r>
            <a:r>
              <a:rPr lang="en-US" dirty="0">
                <a:latin typeface="Arial" charset="0"/>
              </a:rPr>
              <a:t>of the </a:t>
            </a:r>
            <a:r>
              <a:rPr lang="en-US" dirty="0" smtClean="0">
                <a:latin typeface="Arial" charset="0"/>
              </a:rPr>
              <a:t>transaction</a:t>
            </a:r>
            <a:endParaRPr lang="en-US" strike="sngStrike" dirty="0">
              <a:solidFill>
                <a:srgbClr val="FF0000"/>
              </a:solidFill>
              <a:latin typeface="Arial" charset="0"/>
            </a:endParaRPr>
          </a:p>
          <a:p>
            <a:pPr marL="800100" lvl="1" indent="-342900" algn="just">
              <a:buFont typeface="Arial"/>
              <a:buChar char="•"/>
            </a:pPr>
            <a:r>
              <a:rPr lang="en-US" dirty="0">
                <a:latin typeface="Arial" charset="0"/>
              </a:rPr>
              <a:t>The recipient can take the data to a third party, and the third party accepts the digital signature as a proof that this data exchange did take place. 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dirty="0">
                <a:latin typeface="Arial" charset="0"/>
              </a:rPr>
              <a:t>The signing party cannot repudiate that it has signed the data.</a:t>
            </a:r>
          </a:p>
        </p:txBody>
      </p:sp>
      <p:sp>
        <p:nvSpPr>
          <p:cNvPr id="143362" name="Rectangle 2"/>
          <p:cNvSpPr>
            <a:spLocks noGrp="1" noChangeArrowheads="1"/>
          </p:cNvSpPr>
          <p:nvPr>
            <p:ph type="title"/>
          </p:nvPr>
        </p:nvSpPr>
        <p:spPr>
          <a:xfrm>
            <a:off x="1306286" y="114478"/>
            <a:ext cx="7659739" cy="538666"/>
          </a:xfrm>
        </p:spPr>
        <p:txBody>
          <a:bodyPr/>
          <a:lstStyle/>
          <a:p>
            <a:r>
              <a:rPr lang="en-US" sz="1800" dirty="0" smtClean="0">
                <a:latin typeface="Arial" charset="0"/>
              </a:rPr>
              <a:t/>
            </a:r>
            <a:br>
              <a:rPr lang="en-US" sz="1800" dirty="0" smtClean="0">
                <a:latin typeface="Arial" charset="0"/>
              </a:rPr>
            </a:br>
            <a:r>
              <a:rPr lang="en-US" dirty="0" smtClean="0">
                <a:latin typeface="Arial" charset="0"/>
              </a:rPr>
              <a:t>Using Digital Signatures</a:t>
            </a:r>
            <a:endParaRPr lang="en-US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49971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6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62" name="Rectangle 2"/>
          <p:cNvSpPr>
            <a:spLocks noGrp="1" noChangeArrowheads="1"/>
          </p:cNvSpPr>
          <p:nvPr>
            <p:ph type="title"/>
          </p:nvPr>
        </p:nvSpPr>
        <p:spPr>
          <a:xfrm>
            <a:off x="1194318" y="95816"/>
            <a:ext cx="7771707" cy="557330"/>
          </a:xfrm>
        </p:spPr>
        <p:txBody>
          <a:bodyPr/>
          <a:lstStyle/>
          <a:p>
            <a:r>
              <a:rPr lang="en-US" sz="1800" dirty="0" smtClean="0">
                <a:latin typeface="Arial" charset="0"/>
              </a:rPr>
              <a:t/>
            </a:r>
            <a:br>
              <a:rPr lang="en-US" sz="1800" dirty="0" smtClean="0">
                <a:latin typeface="Arial" charset="0"/>
              </a:rPr>
            </a:br>
            <a:r>
              <a:rPr lang="en-US" dirty="0" smtClean="0">
                <a:latin typeface="Arial" charset="0"/>
              </a:rPr>
              <a:t>Digital Signature Process</a:t>
            </a:r>
            <a:endParaRPr lang="en-US" dirty="0">
              <a:latin typeface="Arial" charset="0"/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741" y="653146"/>
            <a:ext cx="7091265" cy="45688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1792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2579" name="Rectangle 3"/>
          <p:cNvSpPr>
            <a:spLocks noGrp="1" noChangeArrowheads="1"/>
          </p:cNvSpPr>
          <p:nvPr>
            <p:ph type="body" sz="quarter" idx="10"/>
          </p:nvPr>
        </p:nvSpPr>
        <p:spPr>
          <a:xfrm>
            <a:off x="426323" y="748355"/>
            <a:ext cx="8578850" cy="4066242"/>
          </a:xfrm>
        </p:spPr>
        <p:txBody>
          <a:bodyPr/>
          <a:lstStyle/>
          <a:p>
            <a:pPr algn="just"/>
            <a:r>
              <a:rPr lang="en-US" dirty="0" smtClean="0">
                <a:solidFill>
                  <a:schemeClr val="tx1"/>
                </a:solidFill>
              </a:rPr>
              <a:t>PKI Certificates</a:t>
            </a:r>
            <a:r>
              <a:rPr lang="en-US" strike="sngStrike" dirty="0">
                <a:solidFill>
                  <a:schemeClr val="tx1"/>
                </a:solidFill>
              </a:rPr>
              <a:t> </a:t>
            </a:r>
            <a:r>
              <a:rPr lang="en-US" dirty="0" smtClean="0">
                <a:solidFill>
                  <a:schemeClr val="tx1"/>
                </a:solidFill>
              </a:rPr>
              <a:t>are published public information </a:t>
            </a:r>
            <a:r>
              <a:rPr lang="en-US" dirty="0">
                <a:solidFill>
                  <a:schemeClr val="tx1"/>
                </a:solidFill>
              </a:rPr>
              <a:t>containing the binding between the names and public keys of </a:t>
            </a:r>
            <a:r>
              <a:rPr lang="en-US" dirty="0" smtClean="0">
                <a:solidFill>
                  <a:schemeClr val="tx1"/>
                </a:solidFill>
              </a:rPr>
              <a:t>entities.</a:t>
            </a:r>
            <a:endParaRPr lang="en-US" strike="sngStrike" dirty="0" smtClean="0">
              <a:solidFill>
                <a:schemeClr val="tx1"/>
              </a:solidFill>
            </a:endParaRPr>
          </a:p>
          <a:p>
            <a:pPr algn="just"/>
            <a:r>
              <a:rPr lang="en-US" dirty="0" smtClean="0">
                <a:solidFill>
                  <a:schemeClr val="tx1"/>
                </a:solidFill>
              </a:rPr>
              <a:t>PKI Certificate Authority (CA)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A trusted third-party entity that issues certificates. 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A CA always signs the certificate of a user.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Every CA also has a certificate containing its public key, signed by itself.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dirty="0" smtClean="0">
                <a:solidFill>
                  <a:schemeClr val="tx1"/>
                </a:solidFill>
              </a:rPr>
              <a:t>This is called a CA certificate or, more properly, a self-signed CA certificate.</a:t>
            </a: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152578" name="Rectangle 2"/>
          <p:cNvSpPr>
            <a:spLocks noGrp="1" noChangeArrowheads="1"/>
          </p:cNvSpPr>
          <p:nvPr>
            <p:ph type="title"/>
          </p:nvPr>
        </p:nvSpPr>
        <p:spPr>
          <a:xfrm>
            <a:off x="1287624" y="133138"/>
            <a:ext cx="7678401" cy="501347"/>
          </a:xfrm>
        </p:spPr>
        <p:txBody>
          <a:bodyPr/>
          <a:lstStyle/>
          <a:p>
            <a:r>
              <a:rPr lang="en-US" dirty="0">
                <a:latin typeface="Arial" charset="0"/>
              </a:rPr>
              <a:t/>
            </a:r>
            <a:br>
              <a:rPr lang="en-US" dirty="0">
                <a:latin typeface="Arial" charset="0"/>
              </a:rPr>
            </a:br>
            <a:r>
              <a:rPr lang="en-US" sz="2800" dirty="0" smtClean="0">
                <a:latin typeface="Arial" charset="0"/>
              </a:rPr>
              <a:t>Public Key Infrastructure (PKI) Framework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78068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82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945"/>
          <a:stretch/>
        </p:blipFill>
        <p:spPr bwMode="auto">
          <a:xfrm>
            <a:off x="310325" y="740664"/>
            <a:ext cx="8541067" cy="479868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>
                <a:latin typeface="Arial" charset="0"/>
              </a:rPr>
              <a:t>Public Key Infrastructure (PKI)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066419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510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945"/>
          <a:stretch/>
        </p:blipFill>
        <p:spPr bwMode="auto">
          <a:xfrm>
            <a:off x="569595" y="588578"/>
            <a:ext cx="8273622" cy="49435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>
                <a:latin typeface="Arial" charset="0"/>
              </a:rPr>
              <a:t>Public Key Infrastructure (PKI)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715090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5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613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909"/>
          <a:stretch/>
        </p:blipFill>
        <p:spPr bwMode="auto">
          <a:xfrm>
            <a:off x="442341" y="658368"/>
            <a:ext cx="8523684" cy="47392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Certification Authorities (CA)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66497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6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715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545"/>
          <a:stretch/>
        </p:blipFill>
        <p:spPr bwMode="auto">
          <a:xfrm>
            <a:off x="573977" y="758951"/>
            <a:ext cx="8255313" cy="4764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400" dirty="0" smtClean="0"/>
              <a:t/>
            </a:r>
            <a:br>
              <a:rPr lang="en-US" sz="1400" dirty="0" smtClean="0"/>
            </a:br>
            <a:r>
              <a:rPr lang="en-US" sz="2400" dirty="0" smtClean="0">
                <a:latin typeface="Arial" charset="0"/>
              </a:rPr>
              <a:t>Signed Certificate (CA) Vs. Self Signed Certificate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1142132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7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76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226"/>
          <a:stretch/>
        </p:blipFill>
        <p:spPr bwMode="auto">
          <a:xfrm>
            <a:off x="405384" y="588579"/>
            <a:ext cx="8354568" cy="48506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Data Encryption Standard (DES)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91824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7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87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681"/>
          <a:stretch/>
        </p:blipFill>
        <p:spPr bwMode="auto">
          <a:xfrm>
            <a:off x="332232" y="704087"/>
            <a:ext cx="8199120" cy="47005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Advanced Encryption Standard (AES)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778041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8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974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111"/>
          <a:stretch/>
        </p:blipFill>
        <p:spPr bwMode="auto">
          <a:xfrm>
            <a:off x="350900" y="694944"/>
            <a:ext cx="8125587" cy="47945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RC4, RC5, RC6 Algorithms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33900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179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0738"/>
          <a:stretch/>
        </p:blipFill>
        <p:spPr bwMode="auto">
          <a:xfrm>
            <a:off x="369189" y="704088"/>
            <a:ext cx="8596836" cy="4790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RSA (</a:t>
            </a:r>
            <a:r>
              <a:rPr lang="en-US" dirty="0" err="1" smtClean="0">
                <a:latin typeface="Arial" charset="0"/>
              </a:rPr>
              <a:t>Rivest</a:t>
            </a:r>
            <a:r>
              <a:rPr lang="en-US" dirty="0" smtClean="0">
                <a:latin typeface="Arial" charset="0"/>
              </a:rPr>
              <a:t> Shamir </a:t>
            </a:r>
            <a:r>
              <a:rPr lang="en-US" dirty="0" err="1" smtClean="0">
                <a:latin typeface="Arial" charset="0"/>
              </a:rPr>
              <a:t>Adleman</a:t>
            </a:r>
            <a:r>
              <a:rPr lang="en-US" dirty="0" smtClean="0">
                <a:latin typeface="Arial" charset="0"/>
              </a:rPr>
              <a:t>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48114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486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78"/>
          <a:stretch/>
        </p:blipFill>
        <p:spPr bwMode="auto">
          <a:xfrm>
            <a:off x="506348" y="588579"/>
            <a:ext cx="8372475" cy="4986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600" dirty="0" smtClean="0"/>
              <a:t/>
            </a:r>
            <a:br>
              <a:rPr lang="en-US" sz="1600" dirty="0" smtClean="0"/>
            </a:br>
            <a:r>
              <a:rPr lang="en-US" sz="2800" dirty="0" smtClean="0">
                <a:latin typeface="Arial" charset="0"/>
              </a:rPr>
              <a:t>Message Digest (One-way Hash) Functions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2572633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48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896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6594"/>
          <a:stretch/>
        </p:blipFill>
        <p:spPr bwMode="auto">
          <a:xfrm>
            <a:off x="901446" y="835467"/>
            <a:ext cx="7505700" cy="4520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034533" y="0"/>
            <a:ext cx="7830908" cy="83546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sz="2800" dirty="0" smtClean="0">
                <a:latin typeface="Arial" charset="0"/>
              </a:rPr>
              <a:t>MD5 Hash Calculators: </a:t>
            </a:r>
            <a:r>
              <a:rPr lang="en-US" sz="2800" dirty="0" err="1" smtClean="0">
                <a:latin typeface="Arial" charset="0"/>
              </a:rPr>
              <a:t>HashCalc</a:t>
            </a:r>
            <a:r>
              <a:rPr lang="en-US" sz="2800" dirty="0" smtClean="0">
                <a:latin typeface="Arial" charset="0"/>
              </a:rPr>
              <a:t/>
            </a:r>
            <a:br>
              <a:rPr lang="en-US" sz="2800" dirty="0" smtClean="0">
                <a:latin typeface="Arial" charset="0"/>
              </a:rPr>
            </a:br>
            <a:r>
              <a:rPr lang="en-US" sz="2800" dirty="0" smtClean="0">
                <a:latin typeface="Arial" charset="0"/>
              </a:rPr>
              <a:t>MD5 Calculator and </a:t>
            </a:r>
            <a:r>
              <a:rPr lang="en-US" sz="2800" dirty="0" err="1" smtClean="0">
                <a:latin typeface="Arial" charset="0"/>
              </a:rPr>
              <a:t>HashMyFiles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9231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89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998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941"/>
          <a:stretch/>
        </p:blipFill>
        <p:spPr bwMode="auto">
          <a:xfrm>
            <a:off x="579500" y="847725"/>
            <a:ext cx="8198739" cy="4569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034533" y="0"/>
            <a:ext cx="7830908" cy="847725"/>
          </a:xfrm>
        </p:spPr>
        <p:txBody>
          <a:bodyPr/>
          <a:lstStyle/>
          <a:p>
            <a:pPr algn="ctr"/>
            <a:r>
              <a:rPr lang="en-US" sz="1600" dirty="0" smtClean="0"/>
              <a:t/>
            </a:r>
            <a:br>
              <a:rPr lang="en-US" sz="1600" dirty="0" smtClean="0"/>
            </a:br>
            <a:r>
              <a:rPr lang="en-US" sz="2800" dirty="0" smtClean="0">
                <a:latin typeface="Arial" charset="0"/>
              </a:rPr>
              <a:t>Hash Calculators for Mobile: MD5 Hash</a:t>
            </a:r>
            <a:br>
              <a:rPr lang="en-US" sz="2800" dirty="0" smtClean="0">
                <a:latin typeface="Arial" charset="0"/>
              </a:rPr>
            </a:br>
            <a:r>
              <a:rPr lang="en-US" sz="2800" dirty="0" smtClean="0">
                <a:latin typeface="Arial" charset="0"/>
              </a:rPr>
              <a:t>Calculator, Hash Droid, and Hash Calculator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160063568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9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500"/>
          <a:stretch/>
        </p:blipFill>
        <p:spPr bwMode="auto">
          <a:xfrm>
            <a:off x="812864" y="685800"/>
            <a:ext cx="7591425" cy="463600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Disk Encryption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87548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5" name="Rectangle 3"/>
          <p:cNvSpPr>
            <a:spLocks noGrp="1" noChangeArrowheads="1"/>
          </p:cNvSpPr>
          <p:nvPr>
            <p:ph type="body" sz="quarter" idx="10"/>
          </p:nvPr>
        </p:nvSpPr>
        <p:spPr>
          <a:xfrm>
            <a:off x="882869" y="1269858"/>
            <a:ext cx="7577959" cy="3922252"/>
          </a:xfrm>
        </p:spPr>
        <p:txBody>
          <a:bodyPr/>
          <a:lstStyle/>
          <a:p>
            <a:pPr algn="just"/>
            <a:r>
              <a:rPr lang="en-US" dirty="0">
                <a:latin typeface="Arial" charset="0"/>
              </a:rPr>
              <a:t>Ironically, it is impossible to prove an algorithm secure. </a:t>
            </a:r>
            <a:r>
              <a:rPr lang="en-US" dirty="0" smtClean="0">
                <a:latin typeface="Arial" charset="0"/>
              </a:rPr>
              <a:t>It </a:t>
            </a:r>
            <a:r>
              <a:rPr lang="en-US" dirty="0">
                <a:latin typeface="Arial" charset="0"/>
              </a:rPr>
              <a:t>can only be proven that it is not vulnerable to known cryptanalytic attacks. </a:t>
            </a:r>
          </a:p>
          <a:p>
            <a:pPr algn="just"/>
            <a:r>
              <a:rPr lang="en-US" dirty="0">
                <a:latin typeface="Arial" charset="0"/>
              </a:rPr>
              <a:t>There is a need for mathematicians, scholars, and security forensic experts to keep trying to break the encryption methods</a:t>
            </a:r>
            <a:r>
              <a:rPr lang="en-US" dirty="0" smtClean="0">
                <a:latin typeface="Arial" charset="0"/>
              </a:rPr>
              <a:t>.</a:t>
            </a:r>
            <a:endParaRPr lang="en-US" dirty="0">
              <a:latin typeface="Arial" charset="0"/>
            </a:endParaRPr>
          </a:p>
          <a:p>
            <a:pPr algn="just"/>
            <a:r>
              <a:rPr lang="en-US" dirty="0">
                <a:latin typeface="Arial" charset="0"/>
              </a:rPr>
              <a:t>Cryptanalysis are most used employed by:</a:t>
            </a:r>
          </a:p>
          <a:p>
            <a:pPr marL="800100" lvl="1" indent="-342900" algn="just">
              <a:buFont typeface="Arial"/>
              <a:buChar char="•"/>
            </a:pPr>
            <a:r>
              <a:rPr lang="en-US" sz="1800" dirty="0">
                <a:latin typeface="Arial" charset="0"/>
              </a:rPr>
              <a:t>Governments in military and diplomatic </a:t>
            </a:r>
            <a:r>
              <a:rPr lang="en-US" sz="1800" dirty="0" smtClean="0">
                <a:latin typeface="Arial" charset="0"/>
              </a:rPr>
              <a:t>surveillance.</a:t>
            </a:r>
            <a:endParaRPr lang="en-US" sz="1800" dirty="0">
              <a:latin typeface="Arial" charset="0"/>
            </a:endParaRPr>
          </a:p>
          <a:p>
            <a:pPr marL="800100" lvl="1" indent="-342900" algn="just">
              <a:buFont typeface="Arial"/>
              <a:buChar char="•"/>
            </a:pPr>
            <a:r>
              <a:rPr lang="en-US" sz="1800" dirty="0">
                <a:latin typeface="Arial" charset="0"/>
              </a:rPr>
              <a:t>Enterprises in testing the strength of security procedures. </a:t>
            </a:r>
          </a:p>
        </p:txBody>
      </p:sp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>
          <a:xfrm>
            <a:off x="1220987" y="238944"/>
            <a:ext cx="7662742" cy="583070"/>
          </a:xfrm>
        </p:spPr>
        <p:txBody>
          <a:bodyPr/>
          <a:lstStyle/>
          <a:p>
            <a:pPr algn="ctr"/>
            <a:r>
              <a:rPr lang="en-US" sz="1800" dirty="0">
                <a:latin typeface="Arial" charset="0"/>
              </a:rPr>
              <a:t/>
            </a:r>
            <a:br>
              <a:rPr lang="en-US" sz="1800" dirty="0">
                <a:latin typeface="Arial" charset="0"/>
              </a:rPr>
            </a:br>
            <a:r>
              <a:rPr lang="en-US" dirty="0" smtClean="0">
                <a:latin typeface="Arial" charset="0"/>
              </a:rPr>
              <a:t>Cryptanalysis</a:t>
            </a:r>
            <a:endParaRPr lang="en-US" dirty="0">
              <a:latin typeface="Arial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595045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4275" grpId="0" uiExpand="1" build="p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9" name="Rectangle 3"/>
          <p:cNvSpPr>
            <a:spLocks noGrp="1" noChangeArrowheads="1"/>
          </p:cNvSpPr>
          <p:nvPr>
            <p:ph type="body" sz="quarter" idx="10"/>
          </p:nvPr>
        </p:nvSpPr>
        <p:spPr>
          <a:xfrm>
            <a:off x="239713" y="1637046"/>
            <a:ext cx="4122425" cy="4668399"/>
          </a:xfrm>
        </p:spPr>
        <p:txBody>
          <a:bodyPr>
            <a:normAutofit/>
          </a:bodyPr>
          <a:lstStyle/>
          <a:p>
            <a:pPr algn="just"/>
            <a:r>
              <a:rPr lang="en-US" sz="2400" dirty="0">
                <a:latin typeface="Arial" charset="0"/>
              </a:rPr>
              <a:t>The practice and study of determining the meaning of encrypted information (cracking the code), without access to the shared secret key. </a:t>
            </a:r>
          </a:p>
          <a:p>
            <a:pPr algn="just"/>
            <a:r>
              <a:rPr lang="en-US" sz="2400" dirty="0">
                <a:latin typeface="Arial" charset="0"/>
              </a:rPr>
              <a:t>Been around since cryptography. </a:t>
            </a:r>
          </a:p>
          <a:p>
            <a:pPr lvl="1"/>
            <a:endParaRPr lang="en-US" sz="1600" dirty="0">
              <a:latin typeface="Arial" charset="0"/>
            </a:endParaRPr>
          </a:p>
        </p:txBody>
      </p:sp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>
          <a:xfrm>
            <a:off x="1176868" y="157316"/>
            <a:ext cx="7789158" cy="645572"/>
          </a:xfrm>
        </p:spPr>
        <p:txBody>
          <a:bodyPr/>
          <a:lstStyle/>
          <a:p>
            <a:r>
              <a:rPr lang="en-US" dirty="0" smtClean="0">
                <a:latin typeface="Arial" charset="0"/>
              </a:rPr>
              <a:t/>
            </a:r>
            <a:br>
              <a:rPr lang="en-US" dirty="0" smtClean="0">
                <a:latin typeface="Arial" charset="0"/>
              </a:rPr>
            </a:br>
            <a:r>
              <a:rPr lang="en-US" dirty="0" smtClean="0">
                <a:latin typeface="Arial" charset="0"/>
              </a:rPr>
              <a:t>Cracking Code</a:t>
            </a:r>
            <a:endParaRPr lang="en-US" dirty="0">
              <a:latin typeface="Arial" charset="0"/>
            </a:endParaRPr>
          </a:p>
        </p:txBody>
      </p:sp>
      <p:pic>
        <p:nvPicPr>
          <p:cNvPr id="39940" name="Picture 5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19600" y="1143000"/>
            <a:ext cx="4182606" cy="447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717125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 xmlns:p14="http://schemas.microsoft.com/office/powerpoint/2010/main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9" grpId="0" build="p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63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3000"/>
          <a:stretch/>
        </p:blipFill>
        <p:spPr bwMode="auto">
          <a:xfrm>
            <a:off x="588264" y="859535"/>
            <a:ext cx="8189976" cy="428827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Cryptography Attacks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31658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63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1235"/>
          <a:stretch/>
        </p:blipFill>
        <p:spPr bwMode="auto">
          <a:xfrm>
            <a:off x="734568" y="758952"/>
            <a:ext cx="8092338" cy="43342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Cryptography Attacks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48024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63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2647"/>
          <a:stretch/>
        </p:blipFill>
        <p:spPr bwMode="auto">
          <a:xfrm>
            <a:off x="670560" y="859535"/>
            <a:ext cx="8125968" cy="42742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Cryptography Attacks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33324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3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739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435"/>
          <a:stretch/>
        </p:blipFill>
        <p:spPr bwMode="auto">
          <a:xfrm>
            <a:off x="777050" y="850392"/>
            <a:ext cx="7553325" cy="46040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Cryptography Attacks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91431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841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369"/>
          <a:stretch/>
        </p:blipFill>
        <p:spPr bwMode="auto">
          <a:xfrm>
            <a:off x="728472" y="841248"/>
            <a:ext cx="7467600" cy="43085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Cryptography Attacks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60909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4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944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977"/>
          <a:stretch/>
        </p:blipFill>
        <p:spPr bwMode="auto">
          <a:xfrm>
            <a:off x="826770" y="950976"/>
            <a:ext cx="7581900" cy="42986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Coding Breaking Methodologies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99757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94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046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012"/>
          <a:stretch/>
        </p:blipFill>
        <p:spPr bwMode="auto">
          <a:xfrm>
            <a:off x="725805" y="804672"/>
            <a:ext cx="7600950" cy="45089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35117" y="68582"/>
            <a:ext cx="7830908" cy="519997"/>
          </a:xfrm>
        </p:spPr>
        <p:txBody>
          <a:bodyPr/>
          <a:lstStyle/>
          <a:p>
            <a:pPr algn="ctr"/>
            <a:r>
              <a:rPr lang="en-US" sz="1800" dirty="0" smtClean="0"/>
              <a:t/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Brute-Force Attack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14486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0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101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8603"/>
          <a:stretch/>
        </p:blipFill>
        <p:spPr bwMode="auto">
          <a:xfrm>
            <a:off x="876300" y="877824"/>
            <a:ext cx="7658100" cy="45278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07685" y="0"/>
            <a:ext cx="7830908" cy="670875"/>
          </a:xfrm>
        </p:spPr>
        <p:txBody>
          <a:bodyPr/>
          <a:lstStyle/>
          <a:p>
            <a:pPr algn="ctr"/>
            <a:r>
              <a:rPr lang="en-US" sz="1400" dirty="0" smtClean="0"/>
              <a:t/>
            </a:r>
            <a:br>
              <a:rPr lang="en-US" sz="1400" dirty="0" smtClean="0"/>
            </a:br>
            <a:r>
              <a:rPr lang="en-US" sz="2400" dirty="0" smtClean="0">
                <a:latin typeface="Arial" charset="0"/>
              </a:rPr>
              <a:t>Cryptography Tool: Advanced Encryption Package 2014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5340633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203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4516"/>
          <a:stretch/>
        </p:blipFill>
        <p:spPr bwMode="auto">
          <a:xfrm>
            <a:off x="602552" y="923543"/>
            <a:ext cx="8180221" cy="426110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07685" y="0"/>
            <a:ext cx="7830908" cy="670875"/>
          </a:xfrm>
        </p:spPr>
        <p:txBody>
          <a:bodyPr/>
          <a:lstStyle/>
          <a:p>
            <a:pPr algn="ctr"/>
            <a:r>
              <a:rPr lang="en-US" sz="1400" dirty="0" smtClean="0"/>
              <a:t/>
            </a:r>
            <a:br>
              <a:rPr lang="en-US" sz="1400" dirty="0" smtClean="0"/>
            </a:br>
            <a:r>
              <a:rPr lang="en-US" sz="2400" dirty="0" smtClean="0">
                <a:latin typeface="Arial" charset="0"/>
              </a:rPr>
              <a:t>Cryptography Tool: </a:t>
            </a:r>
            <a:r>
              <a:rPr lang="en-US" sz="2400" dirty="0" err="1" smtClean="0">
                <a:latin typeface="Arial" charset="0"/>
              </a:rPr>
              <a:t>BCTextEncoder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7270719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305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7770"/>
          <a:stretch/>
        </p:blipFill>
        <p:spPr bwMode="auto">
          <a:xfrm>
            <a:off x="673988" y="914400"/>
            <a:ext cx="7967091" cy="46663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098541" y="2277"/>
            <a:ext cx="7830908" cy="670875"/>
          </a:xfrm>
        </p:spPr>
        <p:txBody>
          <a:bodyPr/>
          <a:lstStyle/>
          <a:p>
            <a:pPr algn="ctr"/>
            <a:r>
              <a:rPr lang="en-US" sz="1400" dirty="0" smtClean="0"/>
              <a:t/>
            </a:r>
            <a:br>
              <a:rPr lang="en-US" sz="1400" dirty="0" smtClean="0"/>
            </a:br>
            <a:r>
              <a:rPr lang="en-US" sz="2400" dirty="0" smtClean="0">
                <a:latin typeface="Arial" charset="0"/>
              </a:rPr>
              <a:t>Cryptography Tool for Mobile: Secret Space </a:t>
            </a:r>
            <a:r>
              <a:rPr lang="en-US" sz="2400" dirty="0" err="1" smtClean="0">
                <a:latin typeface="Arial" charset="0"/>
              </a:rPr>
              <a:t>Encryptor</a:t>
            </a:r>
            <a:r>
              <a:rPr lang="en-US" sz="2400" dirty="0" smtClean="0">
                <a:latin typeface="Arial" charset="0"/>
              </a:rPr>
              <a:t>, </a:t>
            </a:r>
            <a:r>
              <a:rPr lang="en-US" sz="2400" dirty="0" err="1" smtClean="0">
                <a:latin typeface="Arial" charset="0"/>
              </a:rPr>
              <a:t>CryptoSymm</a:t>
            </a:r>
            <a:r>
              <a:rPr lang="en-US" sz="2400" dirty="0" smtClean="0">
                <a:latin typeface="Arial" charset="0"/>
              </a:rPr>
              <a:t>, and Cipher Sender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8544120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6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848"/>
          <a:stretch/>
        </p:blipFill>
        <p:spPr bwMode="auto">
          <a:xfrm>
            <a:off x="698372" y="670875"/>
            <a:ext cx="7775313" cy="463264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Rectangle 2"/>
          <p:cNvSpPr>
            <a:spLocks noGrp="1" noChangeArrowheads="1"/>
          </p:cNvSpPr>
          <p:nvPr>
            <p:ph type="title"/>
          </p:nvPr>
        </p:nvSpPr>
        <p:spPr>
          <a:xfrm>
            <a:off x="1107685" y="0"/>
            <a:ext cx="7830908" cy="670875"/>
          </a:xfrm>
        </p:spPr>
        <p:txBody>
          <a:bodyPr/>
          <a:lstStyle/>
          <a:p>
            <a:pPr algn="ctr"/>
            <a:r>
              <a:rPr lang="en-US" sz="1400" dirty="0" smtClean="0"/>
              <a:t/>
            </a:r>
            <a:br>
              <a:rPr lang="en-US" sz="1400" dirty="0" smtClean="0"/>
            </a:br>
            <a:r>
              <a:rPr lang="en-US" sz="2400" dirty="0" smtClean="0">
                <a:latin typeface="Arial" charset="0"/>
              </a:rPr>
              <a:t>Cryptanalysis Tool: </a:t>
            </a:r>
            <a:r>
              <a:rPr lang="en-US" sz="2400" dirty="0" err="1" smtClean="0">
                <a:latin typeface="Arial" charset="0"/>
              </a:rPr>
              <a:t>CrypTool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874714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71843" y="2339570"/>
            <a:ext cx="8772157" cy="838200"/>
          </a:xfrm>
        </p:spPr>
        <p:txBody>
          <a:bodyPr/>
          <a:lstStyle/>
          <a:p>
            <a:pPr algn="ctr"/>
            <a:r>
              <a:rPr lang="en-GB" dirty="0"/>
              <a:t>Questions?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481485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F8D7582A-E0D0-4618-A19B-1BF292A30B53}"/>
              </a:ext>
            </a:extLst>
          </p:cNvPr>
          <p:cNvSpPr>
            <a:spLocks noGrp="1"/>
          </p:cNvSpPr>
          <p:nvPr>
            <p:ph type="body" sz="quarter" idx="10"/>
          </p:nvPr>
        </p:nvSpPr>
        <p:spPr>
          <a:xfrm>
            <a:off x="687205" y="454019"/>
            <a:ext cx="8325002" cy="4903071"/>
          </a:xfrm>
        </p:spPr>
        <p:txBody>
          <a:bodyPr/>
          <a:lstStyle/>
          <a:p>
            <a:r>
              <a:rPr lang="en-GB" dirty="0"/>
              <a:t>Fundamentals of Information Security Systems, David Kim, Michael G Solomon, 2</a:t>
            </a:r>
            <a:r>
              <a:rPr lang="en-GB" baseline="30000" dirty="0"/>
              <a:t>nd</a:t>
            </a:r>
            <a:r>
              <a:rPr lang="en-GB" dirty="0"/>
              <a:t> ed.</a:t>
            </a:r>
          </a:p>
          <a:p>
            <a:r>
              <a:rPr lang="en-GB" dirty="0"/>
              <a:t>CCNA security v2</a:t>
            </a:r>
          </a:p>
          <a:p>
            <a:r>
              <a:rPr lang="en-US" dirty="0"/>
              <a:t>CCNA Cybersecurity Operations v1.0</a:t>
            </a:r>
            <a:endParaRPr lang="en-GB" dirty="0"/>
          </a:p>
          <a:p>
            <a:r>
              <a:rPr lang="en-GB" dirty="0"/>
              <a:t>Certified Ethical Hacker (CEH) v9, EC-Council certified</a:t>
            </a:r>
          </a:p>
          <a:p>
            <a:r>
              <a:rPr lang="en-GB" dirty="0"/>
              <a:t>Technology, Entertainment and Design (TEDx) Talks, </a:t>
            </a:r>
            <a:r>
              <a:rPr lang="en-GB" dirty="0">
                <a:hlinkClick r:id="rId2"/>
              </a:rPr>
              <a:t>www.ted.com</a:t>
            </a:r>
            <a:endParaRPr lang="en-GB" dirty="0"/>
          </a:p>
          <a:p>
            <a:r>
              <a:rPr lang="en-US" sz="2000" dirty="0"/>
              <a:t>Copyright 2017 </a:t>
            </a:r>
            <a:r>
              <a:rPr lang="en-US" sz="2000" dirty="0" err="1"/>
              <a:t>CloudNexus</a:t>
            </a:r>
            <a:r>
              <a:rPr lang="en-US" sz="2000" dirty="0"/>
              <a:t> and First Resource Insurance Group</a:t>
            </a:r>
          </a:p>
          <a:p>
            <a:r>
              <a:rPr lang="en-US" sz="1600" dirty="0"/>
              <a:t>Source</a:t>
            </a:r>
            <a:r>
              <a:rPr lang="en-US" sz="1600" dirty="0">
                <a:solidFill>
                  <a:schemeClr val="accent4">
                    <a:lumMod val="50000"/>
                  </a:schemeClr>
                </a:solidFill>
              </a:rPr>
              <a:t>: </a:t>
            </a:r>
            <a:r>
              <a:rPr lang="en-US" sz="1600" dirty="0" err="1"/>
              <a:t>Hackmageddon</a:t>
            </a:r>
            <a:r>
              <a:rPr lang="en-US" sz="1600" dirty="0">
                <a:solidFill>
                  <a:schemeClr val="accent4">
                    <a:lumMod val="50000"/>
                  </a:schemeClr>
                </a:solidFill>
              </a:rPr>
              <a:t>, </a:t>
            </a:r>
            <a:r>
              <a:rPr lang="en-US" sz="1600" dirty="0">
                <a:solidFill>
                  <a:schemeClr val="accent4">
                    <a:lumMod val="50000"/>
                  </a:schemeClr>
                </a:solidFill>
                <a:hlinkClick r:id="rId3"/>
              </a:rPr>
              <a:t>http://www.hackmageddon.com/category/security/cyber-attack-statistics</a:t>
            </a:r>
            <a:endParaRPr lang="en-US" sz="1600" dirty="0">
              <a:solidFill>
                <a:schemeClr val="accent4">
                  <a:lumMod val="50000"/>
                </a:schemeClr>
              </a:solidFill>
            </a:endParaRPr>
          </a:p>
          <a:p>
            <a:r>
              <a:rPr lang="en-US" sz="1600" dirty="0"/>
              <a:t>Source: </a:t>
            </a:r>
            <a:r>
              <a:rPr lang="en-US" sz="1600" dirty="0">
                <a:hlinkClick r:id="rId4"/>
              </a:rPr>
              <a:t>http://www.idtheftcenter.org/2016databreaches.html</a:t>
            </a:r>
            <a:r>
              <a:rPr lang="en-US" sz="1600" dirty="0"/>
              <a:t> </a:t>
            </a:r>
          </a:p>
          <a:p>
            <a:endParaRPr lang="en-GB" sz="1600" dirty="0"/>
          </a:p>
        </p:txBody>
      </p:sp>
      <p:sp>
        <p:nvSpPr>
          <p:cNvPr id="3" name="Title 2">
            <a:extLst>
              <a:ext uri="{FF2B5EF4-FFF2-40B4-BE49-F238E27FC236}">
                <a16:creationId xmlns:a16="http://schemas.microsoft.com/office/drawing/2014/main" id="{8B263428-4E6A-4EFB-8177-687246B498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1843" y="0"/>
            <a:ext cx="8772157" cy="454020"/>
          </a:xfrm>
        </p:spPr>
        <p:txBody>
          <a:bodyPr/>
          <a:lstStyle/>
          <a:p>
            <a:pPr algn="ctr"/>
            <a:r>
              <a:rPr lang="en-GB" dirty="0"/>
              <a:t>Sources References</a:t>
            </a:r>
          </a:p>
        </p:txBody>
      </p:sp>
    </p:spTree>
    <p:extLst>
      <p:ext uri="{BB962C8B-B14F-4D97-AF65-F5344CB8AC3E}">
        <p14:creationId xmlns:p14="http://schemas.microsoft.com/office/powerpoint/2010/main" val="4130703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PT-TMPLT-WHT_C">
  <a:themeElements>
    <a:clrScheme name="PPT-TMPLT-WHT_C 1">
      <a:dk1>
        <a:srgbClr val="000000"/>
      </a:dk1>
      <a:lt1>
        <a:srgbClr val="FFFFFF"/>
      </a:lt1>
      <a:dk2>
        <a:srgbClr val="0183B7"/>
      </a:dk2>
      <a:lt2>
        <a:srgbClr val="000000"/>
      </a:lt2>
      <a:accent1>
        <a:srgbClr val="0183B7"/>
      </a:accent1>
      <a:accent2>
        <a:srgbClr val="B21A1A"/>
      </a:accent2>
      <a:accent3>
        <a:srgbClr val="FFFFFF"/>
      </a:accent3>
      <a:accent4>
        <a:srgbClr val="000000"/>
      </a:accent4>
      <a:accent5>
        <a:srgbClr val="AAC1D8"/>
      </a:accent5>
      <a:accent6>
        <a:srgbClr val="A11616"/>
      </a:accent6>
      <a:hlink>
        <a:srgbClr val="83A2CF"/>
      </a:hlink>
      <a:folHlink>
        <a:srgbClr val="EFB525"/>
      </a:folHlink>
    </a:clrScheme>
    <a:fontScheme name="PPT-TMPLT-WHT_C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PPT-TMPLT-WHT_C 1">
        <a:dk1>
          <a:srgbClr val="000000"/>
        </a:dk1>
        <a:lt1>
          <a:srgbClr val="FFFFFF"/>
        </a:lt1>
        <a:dk2>
          <a:srgbClr val="0183B7"/>
        </a:dk2>
        <a:lt2>
          <a:srgbClr val="000000"/>
        </a:lt2>
        <a:accent1>
          <a:srgbClr val="0183B7"/>
        </a:accent1>
        <a:accent2>
          <a:srgbClr val="B21A1A"/>
        </a:accent2>
        <a:accent3>
          <a:srgbClr val="FFFFFF"/>
        </a:accent3>
        <a:accent4>
          <a:srgbClr val="000000"/>
        </a:accent4>
        <a:accent5>
          <a:srgbClr val="AAC1D8"/>
        </a:accent5>
        <a:accent6>
          <a:srgbClr val="A11616"/>
        </a:accent6>
        <a:hlink>
          <a:srgbClr val="83A2CF"/>
        </a:hlink>
        <a:folHlink>
          <a:srgbClr val="EFB525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NetAcad-4F_PPT-WHT_060408">
  <a:themeElements>
    <a:clrScheme name="Oct_2006_Cisco White Template 1">
      <a:dk1>
        <a:srgbClr val="000000"/>
      </a:dk1>
      <a:lt1>
        <a:srgbClr val="FFFFFF"/>
      </a:lt1>
      <a:dk2>
        <a:srgbClr val="0183B7"/>
      </a:dk2>
      <a:lt2>
        <a:srgbClr val="000000"/>
      </a:lt2>
      <a:accent1>
        <a:srgbClr val="0183B7"/>
      </a:accent1>
      <a:accent2>
        <a:srgbClr val="B21A1A"/>
      </a:accent2>
      <a:accent3>
        <a:srgbClr val="FFFFFF"/>
      </a:accent3>
      <a:accent4>
        <a:srgbClr val="000000"/>
      </a:accent4>
      <a:accent5>
        <a:srgbClr val="AAC1D8"/>
      </a:accent5>
      <a:accent6>
        <a:srgbClr val="A11616"/>
      </a:accent6>
      <a:hlink>
        <a:srgbClr val="83A2CF"/>
      </a:hlink>
      <a:folHlink>
        <a:srgbClr val="EFB525"/>
      </a:folHlink>
    </a:clrScheme>
    <a:fontScheme name="Oct_2006_Cisco White Templat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</a:spPr>
      <a:bodyPr vert="horz" wrap="none" lIns="82124" tIns="41061" rIns="82124" bIns="41061" numCol="1" anchor="ctr" anchorCtr="0" compatLnSpc="1">
        <a:prstTxWarp prst="textNoShape">
          <a:avLst/>
        </a:prstTxWarp>
        <a:spAutoFit/>
      </a:bodyPr>
      <a:lstStyle>
        <a:defPPr marL="0" marR="0" indent="0" algn="ctr" defTabSz="814388" rtl="0" eaLnBrk="0" fontAlgn="base" latinLnBrk="0" hangingPunct="0">
          <a:lnSpc>
            <a:spcPct val="9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Oct_2006_Cisco White Template 1">
        <a:dk1>
          <a:srgbClr val="000000"/>
        </a:dk1>
        <a:lt1>
          <a:srgbClr val="FFFFFF"/>
        </a:lt1>
        <a:dk2>
          <a:srgbClr val="0183B7"/>
        </a:dk2>
        <a:lt2>
          <a:srgbClr val="000000"/>
        </a:lt2>
        <a:accent1>
          <a:srgbClr val="0183B7"/>
        </a:accent1>
        <a:accent2>
          <a:srgbClr val="B21A1A"/>
        </a:accent2>
        <a:accent3>
          <a:srgbClr val="FFFFFF"/>
        </a:accent3>
        <a:accent4>
          <a:srgbClr val="000000"/>
        </a:accent4>
        <a:accent5>
          <a:srgbClr val="AAC1D8"/>
        </a:accent5>
        <a:accent6>
          <a:srgbClr val="A11616"/>
        </a:accent6>
        <a:hlink>
          <a:srgbClr val="83A2CF"/>
        </a:hlink>
        <a:folHlink>
          <a:srgbClr val="EFB525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33786</TotalTime>
  <Pages>28</Pages>
  <Words>1691</Words>
  <Application>Microsoft Office PowerPoint</Application>
  <PresentationFormat>On-screen Show (4:3)</PresentationFormat>
  <Paragraphs>186</Paragraphs>
  <Slides>44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44</vt:i4>
      </vt:variant>
    </vt:vector>
  </HeadingPairs>
  <TitlesOfParts>
    <vt:vector size="49" baseType="lpstr">
      <vt:lpstr>ＭＳ Ｐゴシック</vt:lpstr>
      <vt:lpstr>Arial</vt:lpstr>
      <vt:lpstr>Wingdings</vt:lpstr>
      <vt:lpstr>PPT-TMPLT-WHT_C</vt:lpstr>
      <vt:lpstr>NetAcad-4F_PPT-WHT_060408</vt:lpstr>
      <vt:lpstr>Instructor Materials lecture 2: The Cybersecurity Sorcery Cube</vt:lpstr>
      <vt:lpstr> Market Surevey 2014: The Year of Encryption</vt:lpstr>
      <vt:lpstr> Case Study: Heatbleed</vt:lpstr>
      <vt:lpstr> Case Study: Poodlebleed</vt:lpstr>
      <vt:lpstr> Cryptography</vt:lpstr>
      <vt:lpstr> Types of Cryptographic Keys</vt:lpstr>
      <vt:lpstr> Symmetric Encryption Algorithms</vt:lpstr>
      <vt:lpstr> Asymmetric Encryption Algorithms</vt:lpstr>
      <vt:lpstr> Symmetric Encryption Techniques</vt:lpstr>
      <vt:lpstr> Ciphers</vt:lpstr>
      <vt:lpstr>Symmetric Versus Asymmetric Key Algorithms Asymmetric Key Algorithms</vt:lpstr>
      <vt:lpstr> Asymmetric Algorithms</vt:lpstr>
      <vt:lpstr> Asymmetric Algorithms</vt:lpstr>
      <vt:lpstr>  Diffie-Hellman Algorithm</vt:lpstr>
      <vt:lpstr> Using Digital Signatures</vt:lpstr>
      <vt:lpstr> Digital Signature Process</vt:lpstr>
      <vt:lpstr> Public Key Infrastructure (PKI) Framework</vt:lpstr>
      <vt:lpstr> Public Key Infrastructure (PKI)</vt:lpstr>
      <vt:lpstr> Public Key Infrastructure (PKI)</vt:lpstr>
      <vt:lpstr> Certification Authorities (CA)</vt:lpstr>
      <vt:lpstr> Signed Certificate (CA) Vs. Self Signed Certificate</vt:lpstr>
      <vt:lpstr> Data Encryption Standard (DES)</vt:lpstr>
      <vt:lpstr> Advanced Encryption Standard (AES)</vt:lpstr>
      <vt:lpstr> RC4, RC5, RC6 Algorithms</vt:lpstr>
      <vt:lpstr> RSA (Rivest Shamir Adleman)</vt:lpstr>
      <vt:lpstr> Message Digest (One-way Hash) Functions</vt:lpstr>
      <vt:lpstr> MD5 Hash Calculators: HashCalc MD5 Calculator and HashMyFiles</vt:lpstr>
      <vt:lpstr> Hash Calculators for Mobile: MD5 Hash Calculator, Hash Droid, and Hash Calculator</vt:lpstr>
      <vt:lpstr> Disk Encryption</vt:lpstr>
      <vt:lpstr> Cryptanalysis</vt:lpstr>
      <vt:lpstr> Cracking Code</vt:lpstr>
      <vt:lpstr> Cryptography Attacks</vt:lpstr>
      <vt:lpstr> Cryptography Attacks</vt:lpstr>
      <vt:lpstr> Cryptography Attacks</vt:lpstr>
      <vt:lpstr> Cryptography Attacks</vt:lpstr>
      <vt:lpstr> Cryptography Attacks</vt:lpstr>
      <vt:lpstr> Coding Breaking Methodologies</vt:lpstr>
      <vt:lpstr> Brute-Force Attack</vt:lpstr>
      <vt:lpstr> Cryptography Tool: Advanced Encryption Package 2014</vt:lpstr>
      <vt:lpstr> Cryptography Tool: BCTextEncoder</vt:lpstr>
      <vt:lpstr> Cryptography Tool for Mobile: Secret Space Encryptor, CryptoSymm, and Cipher Sender</vt:lpstr>
      <vt:lpstr> Cryptanalysis Tool: CrypTool</vt:lpstr>
      <vt:lpstr>Questions?</vt:lpstr>
      <vt:lpstr>Sources 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ITE PC v4.0 Chapter 1</dc:title>
  <dc:creator>Karen Alderson</dc:creator>
  <cp:lastModifiedBy>Carlene Campbell</cp:lastModifiedBy>
  <cp:revision>1046</cp:revision>
  <cp:lastPrinted>1999-01-27T00:54:54Z</cp:lastPrinted>
  <dcterms:created xsi:type="dcterms:W3CDTF">2006-10-23T15:07:30Z</dcterms:created>
  <dcterms:modified xsi:type="dcterms:W3CDTF">2019-03-13T17:46:03Z</dcterms:modified>
</cp:coreProperties>
</file>