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346" r:id="rId2"/>
    <p:sldId id="347" r:id="rId3"/>
    <p:sldId id="378" r:id="rId4"/>
    <p:sldId id="351" r:id="rId5"/>
    <p:sldId id="373" r:id="rId6"/>
    <p:sldId id="370" r:id="rId7"/>
    <p:sldId id="369" r:id="rId8"/>
    <p:sldId id="374" r:id="rId9"/>
    <p:sldId id="375" r:id="rId10"/>
    <p:sldId id="376" r:id="rId11"/>
    <p:sldId id="377" r:id="rId12"/>
    <p:sldId id="362" r:id="rId13"/>
    <p:sldId id="379" r:id="rId14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9B6805-EA47-45EE-99FD-C5EC376F2295}" v="5" dt="2017-10-25T08:40:45.3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79"/>
    <p:restoredTop sz="94737"/>
  </p:normalViewPr>
  <p:slideViewPr>
    <p:cSldViewPr snapToGrid="0">
      <p:cViewPr>
        <p:scale>
          <a:sx n="60" d="100"/>
          <a:sy n="60" d="100"/>
        </p:scale>
        <p:origin x="3120" y="17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t>2/28/19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2/28/19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2171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4058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200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flash.lakeheadu.ca/~ed4050/Math_AQ/geovanheile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ashymaths.co.uk/game.asp?n=Rotational%20Symmetry&amp;l=rsymmetry" TargetMode="External"/><Relationship Id="rId2" Type="http://schemas.openxmlformats.org/officeDocument/2006/relationships/hyperlink" Target="http://www.topmarks.co.uk/symmetry/symmetry-sorting" TargetMode="Externa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uffieldfoundation.org/sites/default/files/P5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ww.stem.org.uk/elibrary/collection/3310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579120"/>
            <a:ext cx="9144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5400" dirty="0">
                <a:solidFill>
                  <a:schemeClr val="accent1">
                    <a:lumMod val="75000"/>
                  </a:schemeClr>
                </a:solidFill>
              </a:rPr>
              <a:t>ECAD5004</a:t>
            </a:r>
            <a:endParaRPr lang="en-US" sz="5400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US" sz="5400">
                <a:solidFill>
                  <a:schemeClr val="accent1">
                    <a:lumMod val="75000"/>
                  </a:schemeClr>
                </a:solidFill>
              </a:rPr>
              <a:t>Mathematics: Session 6</a:t>
            </a:r>
          </a:p>
          <a:p>
            <a:pPr algn="ctr"/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Effective Pedagogy Developing Geometry</a:t>
            </a:r>
          </a:p>
        </p:txBody>
      </p:sp>
      <p:pic>
        <p:nvPicPr>
          <p:cNvPr id="3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>
            <a:fillRect/>
          </a:stretch>
        </p:blipFill>
        <p:spPr bwMode="auto">
          <a:xfrm>
            <a:off x="3352800" y="2887444"/>
            <a:ext cx="24384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457200" y="157201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err="1">
                <a:solidFill>
                  <a:schemeClr val="accent1">
                    <a:lumMod val="75000"/>
                  </a:schemeClr>
                </a:solidFill>
              </a:rPr>
              <a:t>Amcanion</a:t>
            </a:r>
            <a:r>
              <a:rPr lang="en-GB" sz="1760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17600" err="1">
                <a:solidFill>
                  <a:schemeClr val="accent1">
                    <a:lumMod val="75000"/>
                  </a:schemeClr>
                </a:solidFill>
              </a:rPr>
              <a:t>sesiwn</a:t>
            </a:r>
            <a:r>
              <a:rPr lang="en-GB" sz="1760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en-GB" sz="17600">
                <a:solidFill>
                  <a:schemeClr val="accent1">
                    <a:lumMod val="75000"/>
                  </a:schemeClr>
                </a:solidFill>
              </a:rPr>
              <a:t>Session Objectives</a:t>
            </a:r>
            <a:br>
              <a:rPr lang="en-GB" sz="5300">
                <a:solidFill>
                  <a:schemeClr val="accent1">
                    <a:lumMod val="75000"/>
                  </a:schemeClr>
                </a:solidFill>
              </a:rPr>
            </a:br>
            <a:endParaRPr lang="en-GB" sz="530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4462272" y="1455184"/>
            <a:ext cx="4681727" cy="411107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x-none" sz="2600" b="1"/>
              <a:t>To understand the curriculum requirements for teaching geometry in the primary school</a:t>
            </a:r>
          </a:p>
          <a:p>
            <a:pPr>
              <a:lnSpc>
                <a:spcPct val="110000"/>
              </a:lnSpc>
            </a:pPr>
            <a:r>
              <a:rPr lang="en-GB" altLang="x-none" sz="2600" b="1"/>
              <a:t>To understand how children learn and apply geometry skills</a:t>
            </a:r>
          </a:p>
          <a:p>
            <a:r>
              <a:rPr lang="en-GB" altLang="x-none" sz="2600" b="1"/>
              <a:t>To evaluate and plan activities for teaching geometry </a:t>
            </a: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0" y="1455184"/>
            <a:ext cx="4590288" cy="4382197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x-none" sz="2800" b="1" err="1"/>
              <a:t>Deall</a:t>
            </a:r>
            <a:r>
              <a:rPr lang="en-GB" altLang="x-none" sz="2800" b="1"/>
              <a:t> </a:t>
            </a:r>
            <a:r>
              <a:rPr lang="en-GB" altLang="x-none" sz="2800" b="1" err="1"/>
              <a:t>gofynion</a:t>
            </a:r>
            <a:r>
              <a:rPr lang="en-GB" altLang="x-none" sz="2800" b="1"/>
              <a:t> y </a:t>
            </a:r>
            <a:r>
              <a:rPr lang="en-GB" altLang="x-none" sz="2800" b="1" err="1"/>
              <a:t>cwricwlwm</a:t>
            </a:r>
            <a:r>
              <a:rPr lang="en-GB" altLang="x-none" sz="2800" b="1"/>
              <a:t> </a:t>
            </a:r>
            <a:r>
              <a:rPr lang="en-GB" altLang="x-none" sz="2800" b="1" err="1"/>
              <a:t>ar</a:t>
            </a:r>
            <a:r>
              <a:rPr lang="en-GB" altLang="x-none" sz="2800" b="1"/>
              <a:t> </a:t>
            </a:r>
            <a:r>
              <a:rPr lang="en-GB" altLang="x-none" sz="2800" b="1" err="1"/>
              <a:t>gyfer</a:t>
            </a:r>
            <a:r>
              <a:rPr lang="en-GB" altLang="x-none" sz="2800" b="1"/>
              <a:t> </a:t>
            </a:r>
            <a:r>
              <a:rPr lang="en-GB" altLang="x-none" sz="2800" b="1" err="1"/>
              <a:t>addysgu</a:t>
            </a:r>
            <a:r>
              <a:rPr lang="en-GB" altLang="x-none" sz="2800" b="1"/>
              <a:t> </a:t>
            </a:r>
            <a:r>
              <a:rPr lang="en-GB" altLang="x-none" sz="2800" b="1" err="1"/>
              <a:t>geometreg</a:t>
            </a:r>
            <a:r>
              <a:rPr lang="en-GB" altLang="x-none" sz="2800" b="1"/>
              <a:t> </a:t>
            </a:r>
            <a:r>
              <a:rPr lang="en-GB" altLang="x-none" sz="2800" b="1" err="1"/>
              <a:t>yn</a:t>
            </a:r>
            <a:r>
              <a:rPr lang="en-GB" altLang="x-none" sz="2800" b="1"/>
              <a:t> </a:t>
            </a:r>
            <a:r>
              <a:rPr lang="en-GB" altLang="x-none" sz="2800" b="1" err="1"/>
              <a:t>yr</a:t>
            </a:r>
            <a:r>
              <a:rPr lang="en-GB" altLang="x-none" sz="2800" b="1"/>
              <a:t> </a:t>
            </a:r>
            <a:r>
              <a:rPr lang="en-GB" altLang="x-none" sz="2800" b="1" err="1"/>
              <a:t>ysgol</a:t>
            </a:r>
            <a:r>
              <a:rPr lang="en-GB" altLang="x-none" sz="2800" b="1"/>
              <a:t> </a:t>
            </a:r>
            <a:r>
              <a:rPr lang="en-GB" altLang="x-none" sz="2800" b="1" err="1"/>
              <a:t>gynradd</a:t>
            </a:r>
            <a:endParaRPr lang="en-GB" altLang="x-none" sz="2800" b="1"/>
          </a:p>
          <a:p>
            <a:r>
              <a:rPr lang="en-GB" altLang="x-none" sz="2800" b="1" err="1"/>
              <a:t>Deall</a:t>
            </a:r>
            <a:r>
              <a:rPr lang="en-GB" altLang="x-none" sz="2800" b="1"/>
              <a:t> </a:t>
            </a:r>
            <a:r>
              <a:rPr lang="en-GB" altLang="x-none" sz="2800" b="1" err="1"/>
              <a:t>sut</a:t>
            </a:r>
            <a:r>
              <a:rPr lang="en-GB" altLang="x-none" sz="2800" b="1"/>
              <a:t> </a:t>
            </a:r>
            <a:r>
              <a:rPr lang="en-GB" altLang="x-none" sz="2800" b="1" err="1"/>
              <a:t>mae</a:t>
            </a:r>
            <a:r>
              <a:rPr lang="en-GB" altLang="x-none" sz="2800" b="1"/>
              <a:t> plant </a:t>
            </a:r>
            <a:r>
              <a:rPr lang="en-GB" altLang="x-none" sz="2800" b="1" err="1"/>
              <a:t>yn</a:t>
            </a:r>
            <a:r>
              <a:rPr lang="en-GB" altLang="x-none" sz="2800" b="1"/>
              <a:t> </a:t>
            </a:r>
            <a:r>
              <a:rPr lang="en-GB" altLang="x-none" sz="2800" b="1" err="1"/>
              <a:t>dysgu</a:t>
            </a:r>
            <a:r>
              <a:rPr lang="en-GB" altLang="x-none" sz="2800" b="1"/>
              <a:t> </a:t>
            </a:r>
            <a:r>
              <a:rPr lang="en-GB" altLang="x-none" sz="2800" b="1" err="1"/>
              <a:t>geometreg</a:t>
            </a:r>
            <a:r>
              <a:rPr lang="en-GB" altLang="x-none" sz="2800" b="1"/>
              <a:t> a </a:t>
            </a:r>
            <a:r>
              <a:rPr lang="en-GB" altLang="x-none" sz="2800" b="1" err="1"/>
              <a:t>chymhwyso</a:t>
            </a:r>
            <a:r>
              <a:rPr lang="en-GB" altLang="x-none" sz="2800" b="1"/>
              <a:t> </a:t>
            </a:r>
            <a:r>
              <a:rPr lang="en-GB" altLang="x-none" sz="2800" b="1" err="1"/>
              <a:t>sgiliau</a:t>
            </a:r>
            <a:r>
              <a:rPr lang="en-GB" altLang="x-none" sz="2800" b="1"/>
              <a:t> </a:t>
            </a:r>
            <a:r>
              <a:rPr lang="en-GB" altLang="x-none" sz="2800" b="1" err="1"/>
              <a:t>geometreg</a:t>
            </a:r>
            <a:endParaRPr lang="en-GB" altLang="x-none" sz="2800" b="1"/>
          </a:p>
          <a:p>
            <a:r>
              <a:rPr lang="en-GB" altLang="x-none" sz="2800" b="1" err="1"/>
              <a:t>Gwerthuso</a:t>
            </a:r>
            <a:r>
              <a:rPr lang="en-GB" altLang="x-none" sz="2800" b="1"/>
              <a:t> a </a:t>
            </a:r>
            <a:r>
              <a:rPr lang="en-GB" altLang="x-none" sz="2800" b="1" err="1"/>
              <a:t>chynllunio</a:t>
            </a:r>
            <a:r>
              <a:rPr lang="en-GB" altLang="x-none" sz="2800" b="1"/>
              <a:t> </a:t>
            </a:r>
            <a:r>
              <a:rPr lang="en-GB" altLang="x-none" sz="2800" b="1" err="1"/>
              <a:t>gweithgareddau</a:t>
            </a:r>
            <a:r>
              <a:rPr lang="en-GB" altLang="x-none" sz="2800" b="1"/>
              <a:t> </a:t>
            </a:r>
            <a:r>
              <a:rPr lang="en-GB" altLang="x-none" sz="2800" b="1" err="1"/>
              <a:t>posib</a:t>
            </a:r>
            <a:r>
              <a:rPr lang="en-GB" altLang="x-none" sz="2800" b="1"/>
              <a:t> </a:t>
            </a:r>
            <a:r>
              <a:rPr lang="en-GB" altLang="x-none" sz="2800" b="1" err="1"/>
              <a:t>ar</a:t>
            </a:r>
            <a:r>
              <a:rPr lang="en-GB" altLang="x-none" sz="2800" b="1"/>
              <a:t> </a:t>
            </a:r>
            <a:r>
              <a:rPr lang="en-GB" altLang="x-none" sz="2800" b="1" err="1"/>
              <a:t>gyfer</a:t>
            </a:r>
            <a:r>
              <a:rPr lang="en-GB" altLang="x-none" sz="2800" b="1"/>
              <a:t> </a:t>
            </a:r>
            <a:r>
              <a:rPr lang="en-GB" altLang="x-none" sz="2800" b="1" err="1"/>
              <a:t>addysgu</a:t>
            </a:r>
            <a:r>
              <a:rPr lang="en-GB" altLang="x-none" sz="2800" b="1"/>
              <a:t> </a:t>
            </a:r>
            <a:r>
              <a:rPr lang="en-GB" altLang="x-none" sz="2800" b="1" err="1"/>
              <a:t>geometreg</a:t>
            </a:r>
            <a:endParaRPr lang="en-GB" altLang="x-none" sz="2800" b="1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713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#</a:t>
            </a:r>
            <a:r>
              <a:rPr lang="en-GB" err="1"/>
              <a:t>posbach</a:t>
            </a:r>
            <a:r>
              <a:rPr lang="en-GB"/>
              <a:t>   /    #</a:t>
            </a:r>
            <a:r>
              <a:rPr lang="en-GB" err="1"/>
              <a:t>minipuzzle</a:t>
            </a:r>
            <a:br>
              <a:rPr lang="en-GB"/>
            </a:br>
            <a:r>
              <a:rPr lang="en-GB"/>
              <a:t>@</a:t>
            </a:r>
            <a:r>
              <a:rPr lang="en-GB" err="1"/>
              <a:t>GarethFfowc</a:t>
            </a:r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6" r="3348"/>
          <a:stretch/>
        </p:blipFill>
        <p:spPr>
          <a:xfrm>
            <a:off x="4263947" y="2521489"/>
            <a:ext cx="2118137" cy="407707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07" b="3683"/>
          <a:stretch/>
        </p:blipFill>
        <p:spPr>
          <a:xfrm>
            <a:off x="6722104" y="2204865"/>
            <a:ext cx="2246216" cy="366051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4865"/>
            <a:ext cx="3466727" cy="4393696"/>
          </a:xfrm>
        </p:spPr>
        <p:txBody>
          <a:bodyPr>
            <a:noAutofit/>
          </a:bodyPr>
          <a:lstStyle/>
          <a:p>
            <a:r>
              <a:rPr lang="en-GB" sz="2800"/>
              <a:t>Work through the puzzle in your pairs / groups </a:t>
            </a:r>
          </a:p>
          <a:p>
            <a:r>
              <a:rPr lang="en-GB" sz="2800"/>
              <a:t>Record your reasoning in order to be able to explain to another group </a:t>
            </a:r>
          </a:p>
          <a:p>
            <a:r>
              <a:rPr lang="en-GB" sz="2800"/>
              <a:t>How could you peer-assess?</a:t>
            </a:r>
          </a:p>
        </p:txBody>
      </p:sp>
    </p:spTree>
    <p:extLst>
      <p:ext uri="{BB962C8B-B14F-4D97-AF65-F5344CB8AC3E}">
        <p14:creationId xmlns:p14="http://schemas.microsoft.com/office/powerpoint/2010/main" val="2048758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x-none">
                <a:solidFill>
                  <a:schemeClr val="accent1">
                    <a:lumMod val="75000"/>
                  </a:schemeClr>
                </a:solidFill>
              </a:rPr>
              <a:t>LEVELS OF UNDERSTANDING SHAPE IN PRIMARY SCHOOL</a:t>
            </a:r>
            <a:endParaRPr lang="en-GB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457200" y="1418852"/>
            <a:ext cx="8150225" cy="3960813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x-none" sz="2400" b="1"/>
              <a:t>Level 0: Visualisation – learners can name and recognise shapes by their appearance but they cannot yet describe properties or use the properties to sort shapes.</a:t>
            </a:r>
          </a:p>
          <a:p>
            <a:pPr>
              <a:lnSpc>
                <a:spcPct val="80000"/>
              </a:lnSpc>
            </a:pPr>
            <a:endParaRPr lang="en-GB" altLang="x-none" sz="1200" b="1"/>
          </a:p>
          <a:p>
            <a:pPr>
              <a:lnSpc>
                <a:spcPct val="80000"/>
              </a:lnSpc>
            </a:pPr>
            <a:r>
              <a:rPr lang="en-GB" altLang="x-none" sz="2400" b="1"/>
              <a:t>Level 1: Analysis – learners identify properties related to shapes and use these for classification</a:t>
            </a:r>
          </a:p>
          <a:p>
            <a:pPr>
              <a:lnSpc>
                <a:spcPct val="80000"/>
              </a:lnSpc>
            </a:pPr>
            <a:endParaRPr lang="en-GB" altLang="x-none" sz="1200" b="1"/>
          </a:p>
          <a:p>
            <a:pPr>
              <a:lnSpc>
                <a:spcPct val="80000"/>
              </a:lnSpc>
            </a:pPr>
            <a:r>
              <a:rPr lang="en-GB" altLang="x-none" sz="2400" b="1"/>
              <a:t>Level 2: Informal deduction – learners can use the properties that belong to classes of shape to solve problems and can talk about regular and irregular shapes</a:t>
            </a:r>
          </a:p>
          <a:p>
            <a:pPr>
              <a:lnSpc>
                <a:spcPct val="80000"/>
              </a:lnSpc>
            </a:pPr>
            <a:endParaRPr lang="en-GB" altLang="x-none" sz="1800" b="1"/>
          </a:p>
          <a:p>
            <a:pPr>
              <a:lnSpc>
                <a:spcPct val="80000"/>
              </a:lnSpc>
              <a:buFont typeface="Wingdings 3" charset="2"/>
              <a:buNone/>
            </a:pPr>
            <a:r>
              <a:rPr lang="en-GB" altLang="x-none" sz="1800"/>
              <a:t>Van </a:t>
            </a:r>
            <a:r>
              <a:rPr lang="en-GB" altLang="x-none" sz="1800" err="1"/>
              <a:t>Hiele</a:t>
            </a:r>
            <a:r>
              <a:rPr lang="en-GB" altLang="x-none" sz="1800"/>
              <a:t>, M. (1999) </a:t>
            </a:r>
            <a:r>
              <a:rPr lang="en-GB" altLang="x-none" sz="1800" i="1"/>
              <a:t>Developing geometric thinking through activities that begin with play in </a:t>
            </a:r>
            <a:r>
              <a:rPr lang="en-GB" altLang="x-none" sz="1800"/>
              <a:t>Teaching Children Mathematics available at: </a:t>
            </a:r>
            <a:r>
              <a:rPr lang="en-GB" altLang="x-none" sz="1800">
                <a:hlinkClick r:id="rId3"/>
              </a:rPr>
              <a:t>http://flash.lakeheadu.ca/~ed4050/Math_AQ/geovanheile.pdf</a:t>
            </a:r>
            <a:endParaRPr lang="en-GB" altLang="x-none" sz="1800"/>
          </a:p>
          <a:p>
            <a:pPr>
              <a:lnSpc>
                <a:spcPct val="80000"/>
              </a:lnSpc>
              <a:buFont typeface="Wingdings 3" charset="2"/>
              <a:buNone/>
            </a:pPr>
            <a:endParaRPr lang="en-GB" altLang="x-none" sz="1800"/>
          </a:p>
          <a:p>
            <a:pPr>
              <a:lnSpc>
                <a:spcPct val="80000"/>
              </a:lnSpc>
            </a:pPr>
            <a:endParaRPr lang="en-GB" altLang="x-none" sz="700"/>
          </a:p>
          <a:p>
            <a:pPr>
              <a:lnSpc>
                <a:spcPct val="80000"/>
              </a:lnSpc>
              <a:buFont typeface="Wingdings 3" charset="2"/>
              <a:buNone/>
            </a:pPr>
            <a:endParaRPr lang="en-GB" altLang="x-none" sz="700"/>
          </a:p>
        </p:txBody>
      </p:sp>
    </p:spTree>
    <p:extLst>
      <p:ext uri="{BB962C8B-B14F-4D97-AF65-F5344CB8AC3E}">
        <p14:creationId xmlns:p14="http://schemas.microsoft.com/office/powerpoint/2010/main" val="2169152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292608" y="245102"/>
            <a:ext cx="85039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x-none" sz="4000">
                <a:solidFill>
                  <a:schemeClr val="accent1">
                    <a:lumMod val="75000"/>
                  </a:schemeClr>
                </a:solidFill>
                <a:latin typeface="+mj-lt"/>
              </a:rPr>
              <a:t>Visualisation</a:t>
            </a:r>
          </a:p>
        </p:txBody>
      </p:sp>
      <p:sp>
        <p:nvSpPr>
          <p:cNvPr id="11" name="TextBox 4"/>
          <p:cNvSpPr txBox="1">
            <a:spLocks noChangeArrowheads="1"/>
          </p:cNvSpPr>
          <p:nvPr/>
        </p:nvSpPr>
        <p:spPr bwMode="auto">
          <a:xfrm>
            <a:off x="1529884" y="1101445"/>
            <a:ext cx="6119812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>
                <a:latin typeface="Calibri" charset="0"/>
              </a:rPr>
              <a:t>Put a cross near all the triangles</a:t>
            </a:r>
          </a:p>
          <a:p>
            <a:pPr eaLnBrk="1" hangingPunct="1"/>
            <a:endParaRPr lang="en-GB" altLang="en-US" sz="2000" b="1">
              <a:latin typeface="Calibri" charset="0"/>
            </a:endParaRPr>
          </a:p>
          <a:p>
            <a:pPr eaLnBrk="1" hangingPunct="1"/>
            <a:r>
              <a:rPr lang="en-GB" altLang="en-US" sz="2000" b="1">
                <a:latin typeface="Calibri" charset="0"/>
              </a:rPr>
              <a:t>                       </a:t>
            </a:r>
          </a:p>
          <a:p>
            <a:pPr eaLnBrk="1" hangingPunct="1"/>
            <a:r>
              <a:rPr lang="en-GB" altLang="en-US" sz="2000" b="1">
                <a:latin typeface="Calibri" charset="0"/>
              </a:rPr>
              <a:t>                                         x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734671" y="1680882"/>
            <a:ext cx="1008063" cy="503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3" name="Isosceles Triangle 6"/>
          <p:cNvSpPr/>
          <p:nvPr/>
        </p:nvSpPr>
        <p:spPr>
          <a:xfrm>
            <a:off x="3868271" y="2061882"/>
            <a:ext cx="863600" cy="7207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2496671" y="2366682"/>
            <a:ext cx="720725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5" name="Right Triangle 14"/>
          <p:cNvSpPr/>
          <p:nvPr/>
        </p:nvSpPr>
        <p:spPr>
          <a:xfrm rot="6701291">
            <a:off x="6558290" y="2188089"/>
            <a:ext cx="1368425" cy="649287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5239871" y="1604682"/>
            <a:ext cx="1008063" cy="1081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92608" y="3446555"/>
            <a:ext cx="8241792" cy="387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GB" altLang="x-none" sz="2400"/>
              <a:t>What does this answer show us about this child’s understanding?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42272" y="3951007"/>
            <a:ext cx="8454256" cy="166199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altLang="en-US" sz="2800" b="1"/>
              <a:t>Prototype</a:t>
            </a:r>
          </a:p>
          <a:p>
            <a:r>
              <a:rPr lang="en-GB" altLang="en-US" sz="2800"/>
              <a:t>The learner has a ‘prototype’ (typical but not complete) idea in their head and haven’t had experience of others.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Typical misconception, discussed by Ryan and Williams, pp.13 – 30, 2007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247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92608" y="245102"/>
            <a:ext cx="85039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x-none" sz="4000">
                <a:solidFill>
                  <a:schemeClr val="accent1">
                    <a:lumMod val="75000"/>
                  </a:schemeClr>
                </a:solidFill>
                <a:latin typeface="+mj-lt"/>
              </a:rPr>
              <a:t>Vocabulary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37969" y="1209211"/>
            <a:ext cx="4206599" cy="275152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GB" altLang="x-none" sz="2400"/>
              <a:t>Think about your own subject knowledge.</a:t>
            </a:r>
          </a:p>
          <a:p>
            <a:pPr>
              <a:lnSpc>
                <a:spcPct val="80000"/>
              </a:lnSpc>
            </a:pPr>
            <a:endParaRPr lang="en-GB" altLang="x-none" sz="2400"/>
          </a:p>
          <a:p>
            <a:pPr>
              <a:lnSpc>
                <a:spcPct val="80000"/>
              </a:lnSpc>
            </a:pPr>
            <a:r>
              <a:rPr lang="en-GB" altLang="x-none" sz="2400"/>
              <a:t>What terms are you unfamiliar with?</a:t>
            </a:r>
          </a:p>
          <a:p>
            <a:pPr>
              <a:lnSpc>
                <a:spcPct val="80000"/>
              </a:lnSpc>
            </a:pPr>
            <a:endParaRPr lang="en-GB" altLang="x-none" sz="2400"/>
          </a:p>
          <a:p>
            <a:pPr>
              <a:lnSpc>
                <a:spcPct val="80000"/>
              </a:lnSpc>
            </a:pPr>
            <a:r>
              <a:rPr lang="en-GB" altLang="x-none" sz="2400"/>
              <a:t>Refer to the curricular documents: what do you need to revise / learn?</a:t>
            </a:r>
          </a:p>
        </p:txBody>
      </p:sp>
      <p:sp>
        <p:nvSpPr>
          <p:cNvPr id="9" name="Rectangle 8"/>
          <p:cNvSpPr/>
          <p:nvPr/>
        </p:nvSpPr>
        <p:spPr>
          <a:xfrm>
            <a:off x="4882178" y="1212427"/>
            <a:ext cx="4297321" cy="39333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  <a:t>ALL ANGLES CONGRUENT </a:t>
            </a:r>
            <a:b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</a:br>
            <a: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  <a:t>TWO CONSECUTIVE SIDES CONGRUENT </a:t>
            </a:r>
            <a:b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</a:br>
            <a: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  <a:t> PARALLELOGRAM </a:t>
            </a:r>
            <a:b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</a:br>
            <a: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  <a:t> QUADRILATERAL </a:t>
            </a:r>
            <a:b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</a:br>
            <a: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  <a:t> REGULAR POLYGON </a:t>
            </a:r>
            <a:b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</a:br>
            <a: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  <a:t> OPPOSITE ANGLES CONGRUENT </a:t>
            </a:r>
            <a:b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</a:br>
            <a: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  <a:t> PENTAGON </a:t>
            </a:r>
            <a:b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</a:br>
            <a: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  <a:t> HEXAGON </a:t>
            </a:r>
            <a:b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</a:br>
            <a: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  <a:t> OCTAGON </a:t>
            </a:r>
            <a:b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</a:br>
            <a: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  <a:t> RHOMBUS </a:t>
            </a:r>
            <a:b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</a:br>
            <a: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  <a:t> ISOSCELES </a:t>
            </a:r>
            <a:b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</a:br>
            <a:r>
              <a:rPr lang="en-GB" altLang="x-none" sz="2400">
                <a:solidFill>
                  <a:srgbClr val="444444"/>
                </a:solidFill>
                <a:ea typeface="Calibri" charset="0"/>
                <a:cs typeface="Calibri" charset="0"/>
              </a:rPr>
              <a:t> TRAPEZIUM </a:t>
            </a:r>
            <a:r>
              <a:rPr lang="en-GB" altLang="x-none" sz="2400"/>
              <a:t>    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05" y="4216956"/>
            <a:ext cx="1713435" cy="1209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 descr="rogramme of Study for Mathemati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850777" y="3964544"/>
            <a:ext cx="12096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345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70847" y="403464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altLang="x-none"/>
              <a:t>Van den </a:t>
            </a:r>
            <a:r>
              <a:rPr lang="en-GB" altLang="x-none" err="1"/>
              <a:t>Heuvel-Panhuizen</a:t>
            </a:r>
            <a:r>
              <a:rPr lang="en-GB" altLang="x-none"/>
              <a:t> and Buys (2005), in Taylor and Harris (2014) Learning and Teaching Mathematics 0-8 London: SAGE</a:t>
            </a:r>
          </a:p>
        </p:txBody>
      </p:sp>
      <p:sp>
        <p:nvSpPr>
          <p:cNvPr id="3" name="Rectangle 2"/>
          <p:cNvSpPr/>
          <p:nvPr/>
        </p:nvSpPr>
        <p:spPr>
          <a:xfrm>
            <a:off x="268941" y="1488140"/>
            <a:ext cx="869576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x-none" sz="2400" b="1"/>
              <a:t>Experiencing</a:t>
            </a:r>
            <a:r>
              <a:rPr lang="en-GB" altLang="x-none" sz="2400"/>
              <a:t> – tasks or games that allow children to experience the concept </a:t>
            </a:r>
          </a:p>
          <a:p>
            <a:r>
              <a:rPr lang="en-GB" altLang="x-none" sz="2400" b="1"/>
              <a:t>Explaining</a:t>
            </a:r>
            <a:r>
              <a:rPr lang="en-GB" altLang="x-none" sz="2400"/>
              <a:t> – tasks or games that allow children to explain the concept or properties using appropriate vocabulary</a:t>
            </a:r>
          </a:p>
          <a:p>
            <a:r>
              <a:rPr lang="en-GB" altLang="x-none" sz="2400" b="1"/>
              <a:t>Connecting</a:t>
            </a:r>
            <a:r>
              <a:rPr lang="en-GB" altLang="x-none" sz="2400"/>
              <a:t> – tasks or games that allow children to apply their understanding in a problem solving or real life context</a:t>
            </a:r>
          </a:p>
        </p:txBody>
      </p:sp>
      <p:sp>
        <p:nvSpPr>
          <p:cNvPr id="4" name="Rectangle 3"/>
          <p:cNvSpPr/>
          <p:nvPr/>
        </p:nvSpPr>
        <p:spPr>
          <a:xfrm>
            <a:off x="268941" y="295853"/>
            <a:ext cx="846268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x-none" sz="2800">
                <a:solidFill>
                  <a:schemeClr val="accent1">
                    <a:lumMod val="75000"/>
                  </a:schemeClr>
                </a:solidFill>
              </a:rPr>
              <a:t>LEARNING AND TEACHING ‘PHASES’  IN DEVELOPING UNDERSTANDING IN SHAPE, POSITION AND MOVEMENT</a:t>
            </a:r>
            <a:endParaRPr lang="en-US" sz="280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00786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 bwMode="auto">
          <a:xfrm>
            <a:off x="0" y="682392"/>
            <a:ext cx="5289176" cy="1524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x-none">
                <a:solidFill>
                  <a:schemeClr val="accent1">
                    <a:lumMod val="75000"/>
                  </a:schemeClr>
                </a:solidFill>
              </a:rPr>
              <a:t>EXPERIENCING SYMMETRY…</a:t>
            </a:r>
          </a:p>
        </p:txBody>
      </p:sp>
      <p:pic>
        <p:nvPicPr>
          <p:cNvPr id="3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594" y="2780274"/>
            <a:ext cx="4167187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785" y="2780274"/>
            <a:ext cx="3024187" cy="226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807" y="357749"/>
            <a:ext cx="2900362" cy="2173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16421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 bwMode="auto">
          <a:xfrm>
            <a:off x="1304364" y="363445"/>
            <a:ext cx="6554788" cy="1524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x-none">
                <a:solidFill>
                  <a:schemeClr val="accent1">
                    <a:lumMod val="75000"/>
                  </a:schemeClr>
                </a:solidFill>
              </a:rPr>
              <a:t>EXPLAINING SYMMETRY…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16939" y="2710959"/>
            <a:ext cx="61737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r>
              <a:rPr lang="en-GB" altLang="x-none" sz="1800">
                <a:hlinkClick r:id="rId2"/>
              </a:rPr>
              <a:t>http://www.topmarks.co.uk/symmetry/symmetry-sorting</a:t>
            </a:r>
            <a:endParaRPr lang="en-GB" altLang="x-none" sz="1800"/>
          </a:p>
          <a:p>
            <a:endParaRPr lang="en-GB" altLang="x-none" sz="1800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316939" y="1833072"/>
            <a:ext cx="852963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r>
              <a:rPr lang="en-GB" altLang="x-none" sz="1800">
                <a:hlinkClick r:id="rId3"/>
              </a:rPr>
              <a:t>http://www.flashymaths.co.uk/game.asp?n=Rotational%20Symmetry&amp;l=rsymmetry</a:t>
            </a:r>
            <a:endParaRPr lang="en-GB" altLang="x-none" sz="1800"/>
          </a:p>
          <a:p>
            <a:endParaRPr lang="en-GB" altLang="x-none" sz="1800"/>
          </a:p>
        </p:txBody>
      </p:sp>
    </p:spTree>
    <p:extLst>
      <p:ext uri="{BB962C8B-B14F-4D97-AF65-F5344CB8AC3E}">
        <p14:creationId xmlns:p14="http://schemas.microsoft.com/office/powerpoint/2010/main" val="12034895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07969" y="188913"/>
            <a:ext cx="6554788" cy="1524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x-none">
                <a:solidFill>
                  <a:schemeClr val="accent1">
                    <a:lumMod val="75000"/>
                  </a:schemeClr>
                </a:solidFill>
              </a:rPr>
              <a:t>CONNECTING SYMMETRY</a:t>
            </a:r>
          </a:p>
        </p:txBody>
      </p:sp>
      <p:pic>
        <p:nvPicPr>
          <p:cNvPr id="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7692" y="1163967"/>
            <a:ext cx="2693894" cy="2017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952" y="1223730"/>
            <a:ext cx="2103812" cy="189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911" y="3426854"/>
            <a:ext cx="2703419" cy="20275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963" y="3635773"/>
            <a:ext cx="2209800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3218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2608" y="245102"/>
            <a:ext cx="85039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x-none" sz="4000">
                <a:solidFill>
                  <a:schemeClr val="accent1">
                    <a:lumMod val="75000"/>
                  </a:schemeClr>
                </a:solidFill>
                <a:latin typeface="+mj-lt"/>
              </a:rPr>
              <a:t>Planning Task</a:t>
            </a: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457200" y="952987"/>
            <a:ext cx="6535271" cy="3099059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>
                <a:ea typeface="ＭＳ Ｐゴシック" charset="-128"/>
              </a:rPr>
              <a:t>Look through the activities on the handout. </a:t>
            </a:r>
          </a:p>
          <a:p>
            <a:r>
              <a:rPr lang="en-GB" altLang="en-US">
                <a:ea typeface="ＭＳ Ｐゴシック" charset="-128"/>
              </a:rPr>
              <a:t>In pairs, choose a year group and plan a lesson around one of the activities. </a:t>
            </a:r>
          </a:p>
          <a:p>
            <a:r>
              <a:rPr lang="en-GB" altLang="en-US">
                <a:ea typeface="ＭＳ Ｐゴシック" charset="-128"/>
              </a:rPr>
              <a:t>The lesson should aim to develop both geometry and numerical reasoning skills.</a:t>
            </a:r>
            <a:endParaRPr lang="en-US" altLang="en-US">
              <a:ea typeface="ＭＳ Ｐゴシック" charset="-12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1246" y="1906742"/>
            <a:ext cx="1776724" cy="250997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27197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376518" y="379591"/>
            <a:ext cx="8301317" cy="1269915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err="1"/>
              <a:t>Darllen</a:t>
            </a:r>
            <a:r>
              <a:rPr lang="en-US" sz="4000"/>
              <a:t> </a:t>
            </a:r>
            <a:r>
              <a:rPr lang="en-US" sz="4000" err="1"/>
              <a:t>Pellach</a:t>
            </a:r>
            <a:r>
              <a:rPr lang="en-US" sz="4000"/>
              <a:t> / Further Reading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99247" y="2259106"/>
            <a:ext cx="505609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x-none"/>
              <a:t>Chapter 9 of Haylock and Cockburn (2013) </a:t>
            </a:r>
            <a:r>
              <a:rPr lang="en-GB" altLang="x-none" i="1"/>
              <a:t>Understanding Mathematics for Young Children </a:t>
            </a:r>
            <a:r>
              <a:rPr lang="en-GB" altLang="x-none"/>
              <a:t>London: SAGE</a:t>
            </a:r>
          </a:p>
          <a:p>
            <a:endParaRPr lang="en-GB" altLang="x-none"/>
          </a:p>
          <a:p>
            <a:r>
              <a:rPr lang="en-GB" altLang="x-none"/>
              <a:t>Bryant (2010) </a:t>
            </a:r>
            <a:r>
              <a:rPr lang="en-GB" altLang="x-none" i="1"/>
              <a:t>Understanding shape and its representation in mathematics</a:t>
            </a:r>
            <a:r>
              <a:rPr lang="en-GB" altLang="x-none"/>
              <a:t> available at: </a:t>
            </a:r>
          </a:p>
          <a:p>
            <a:r>
              <a:rPr lang="en-GB" altLang="x-none">
                <a:hlinkClick r:id="rId3"/>
              </a:rPr>
              <a:t>http://www.nuffieldfoundation.org/sites/default/files/P5.pdf</a:t>
            </a:r>
            <a:endParaRPr lang="en-GB" altLang="x-none"/>
          </a:p>
          <a:p>
            <a:endParaRPr lang="en-US"/>
          </a:p>
        </p:txBody>
      </p:sp>
      <p:pic>
        <p:nvPicPr>
          <p:cNvPr id="5" name="Picture 4" descr="mage result for Haylock and cockburn 5th ed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0459" y="1989666"/>
            <a:ext cx="2322576" cy="31242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034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1CA57F2-0E23-4849-AA4E-41933C6803AF}"/>
              </a:ext>
            </a:extLst>
          </p:cNvPr>
          <p:cNvSpPr txBox="1"/>
          <p:nvPr/>
        </p:nvSpPr>
        <p:spPr>
          <a:xfrm>
            <a:off x="548786" y="2002585"/>
            <a:ext cx="8327927" cy="203132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>
                <a:hlinkClick r:id="rId2"/>
              </a:rPr>
              <a:t>https://www.stem.org.uk/elibrary/</a:t>
            </a:r>
          </a:p>
          <a:p>
            <a:r>
              <a:rPr lang="en-US" sz="3600">
                <a:hlinkClick r:id="rId2"/>
              </a:rPr>
              <a:t>collection/3310</a:t>
            </a:r>
          </a:p>
          <a:p>
            <a:endParaRPr lang="en-US" sz="3600"/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F8CCD8-E1C5-4D1D-9991-A3B27508E8D6}"/>
              </a:ext>
            </a:extLst>
          </p:cNvPr>
          <p:cNvSpPr txBox="1"/>
          <p:nvPr/>
        </p:nvSpPr>
        <p:spPr>
          <a:xfrm>
            <a:off x="548786" y="436098"/>
            <a:ext cx="71743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/>
              <a:t>Classroom Resources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284D42-C972-4668-B77C-467CA87C2A3A}"/>
              </a:ext>
            </a:extLst>
          </p:cNvPr>
          <p:cNvSpPr txBox="1"/>
          <p:nvPr/>
        </p:nvSpPr>
        <p:spPr>
          <a:xfrm>
            <a:off x="654880" y="3263704"/>
            <a:ext cx="70338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Join the Stem website (free) and look at the BEAM resources available there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2BBACA-7F2E-4B78-9E46-9185B7C383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197" y="4095915"/>
            <a:ext cx="2033514" cy="1435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4248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583</Words>
  <Application>Microsoft Macintosh PowerPoint</Application>
  <PresentationFormat>On-screen Show (4:3)</PresentationFormat>
  <Paragraphs>67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Wingdings 3</vt:lpstr>
      <vt:lpstr>Office Theme</vt:lpstr>
      <vt:lpstr>PowerPoint Presentation</vt:lpstr>
      <vt:lpstr>PowerPoint Presentation</vt:lpstr>
      <vt:lpstr>#posbach   /    #minipuzzle @GarethFfowc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Helen Denny</cp:lastModifiedBy>
  <cp:revision>4</cp:revision>
  <dcterms:modified xsi:type="dcterms:W3CDTF">2019-02-28T11:26:37Z</dcterms:modified>
</cp:coreProperties>
</file>