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2" r:id="rId3"/>
    <p:sldId id="283" r:id="rId4"/>
    <p:sldId id="284" r:id="rId5"/>
    <p:sldId id="285" r:id="rId6"/>
    <p:sldId id="287" r:id="rId7"/>
    <p:sldId id="286" r:id="rId8"/>
    <p:sldId id="288" r:id="rId9"/>
    <p:sldId id="291" r:id="rId10"/>
    <p:sldId id="289" r:id="rId11"/>
    <p:sldId id="290" r:id="rId12"/>
    <p:sldId id="292" r:id="rId13"/>
    <p:sldId id="293" r:id="rId14"/>
    <p:sldId id="294" r:id="rId15"/>
    <p:sldId id="295" r:id="rId16"/>
    <p:sldId id="296" r:id="rId17"/>
    <p:sldId id="297" r:id="rId18"/>
    <p:sldId id="298" r:id="rId19"/>
    <p:sldId id="27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F3C0FC99-BB45-43CA-AC82-7E5CB03EA8E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F3C0FC99-BB45-43CA-AC82-7E5CB03EA8E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88B9910-F0C8-4BB8-9B77-D7BDBC176480}" type="datetimeFigureOut">
              <a:rPr lang="en-GB" smtClean="0"/>
              <a:pPr/>
              <a:t>13/11/2012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3C0FC99-BB45-43CA-AC82-7E5CB03EA8E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upload.wikimedia.org/wikipedia/commons/5/57/Map_Peloponnesian_War_431_BC-en.svg"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CLAH4005</a:t>
            </a:r>
            <a:endParaRPr lang="en-GB" dirty="0"/>
          </a:p>
        </p:txBody>
      </p:sp>
      <p:sp>
        <p:nvSpPr>
          <p:cNvPr id="3" name="Subtitle 2"/>
          <p:cNvSpPr>
            <a:spLocks noGrp="1"/>
          </p:cNvSpPr>
          <p:nvPr>
            <p:ph type="subTitle" idx="1"/>
          </p:nvPr>
        </p:nvSpPr>
        <p:spPr/>
        <p:txBody>
          <a:bodyPr/>
          <a:lstStyle/>
          <a:p>
            <a:r>
              <a:rPr lang="en-GB" dirty="0" smtClean="0"/>
              <a:t>The Spartan Hegemony 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the 5</a:t>
            </a:r>
            <a:r>
              <a:rPr lang="en-GB" baseline="30000" dirty="0" smtClean="0"/>
              <a:t>th</a:t>
            </a:r>
            <a:r>
              <a:rPr lang="en-GB" dirty="0" smtClean="0"/>
              <a:t> to the 4</a:t>
            </a:r>
            <a:r>
              <a:rPr lang="en-GB" baseline="30000" dirty="0" smtClean="0"/>
              <a:t>th</a:t>
            </a:r>
            <a:r>
              <a:rPr lang="en-GB" dirty="0" smtClean="0"/>
              <a:t> </a:t>
            </a:r>
            <a:endParaRPr lang="en-GB" dirty="0"/>
          </a:p>
        </p:txBody>
      </p:sp>
      <p:sp>
        <p:nvSpPr>
          <p:cNvPr id="4" name="Text Placeholder 3"/>
          <p:cNvSpPr>
            <a:spLocks noGrp="1"/>
          </p:cNvSpPr>
          <p:nvPr>
            <p:ph type="body" idx="1"/>
          </p:nvPr>
        </p:nvSpPr>
        <p:spPr/>
        <p:txBody>
          <a:bodyPr/>
          <a:lstStyle/>
          <a:p>
            <a:r>
              <a:rPr lang="en-GB" dirty="0" smtClean="0"/>
              <a:t>5</a:t>
            </a:r>
            <a:r>
              <a:rPr lang="en-GB" baseline="30000" dirty="0" smtClean="0"/>
              <a:t>th</a:t>
            </a:r>
            <a:r>
              <a:rPr lang="en-GB" dirty="0" smtClean="0"/>
              <a:t> century</a:t>
            </a:r>
            <a:endParaRPr lang="en-GB" dirty="0"/>
          </a:p>
        </p:txBody>
      </p:sp>
      <p:sp>
        <p:nvSpPr>
          <p:cNvPr id="5" name="Text Placeholder 4"/>
          <p:cNvSpPr>
            <a:spLocks noGrp="1"/>
          </p:cNvSpPr>
          <p:nvPr>
            <p:ph type="body" sz="half" idx="3"/>
          </p:nvPr>
        </p:nvSpPr>
        <p:spPr/>
        <p:txBody>
          <a:bodyPr/>
          <a:lstStyle/>
          <a:p>
            <a:r>
              <a:rPr lang="en-GB" dirty="0" smtClean="0"/>
              <a:t>4</a:t>
            </a:r>
            <a:r>
              <a:rPr lang="en-GB" baseline="30000" dirty="0" smtClean="0"/>
              <a:t>th</a:t>
            </a:r>
            <a:r>
              <a:rPr lang="en-GB" dirty="0" smtClean="0"/>
              <a:t> century</a:t>
            </a:r>
            <a:endParaRPr lang="en-GB" dirty="0"/>
          </a:p>
        </p:txBody>
      </p:sp>
      <p:sp>
        <p:nvSpPr>
          <p:cNvPr id="3" name="Content Placeholder 2"/>
          <p:cNvSpPr>
            <a:spLocks noGrp="1"/>
          </p:cNvSpPr>
          <p:nvPr>
            <p:ph sz="quarter" idx="2"/>
          </p:nvPr>
        </p:nvSpPr>
        <p:spPr/>
        <p:txBody>
          <a:bodyPr/>
          <a:lstStyle/>
          <a:p>
            <a:r>
              <a:rPr lang="en-GB" dirty="0" smtClean="0"/>
              <a:t>Several major conflicts</a:t>
            </a:r>
          </a:p>
          <a:p>
            <a:r>
              <a:rPr lang="en-GB" dirty="0" smtClean="0"/>
              <a:t>General stability of the balance of power</a:t>
            </a:r>
          </a:p>
          <a:p>
            <a:r>
              <a:rPr lang="en-GB" dirty="0" smtClean="0"/>
              <a:t>Most of the limelight on the Greek peninsula and the Aegean</a:t>
            </a:r>
          </a:p>
          <a:p>
            <a:r>
              <a:rPr lang="en-GB" dirty="0" smtClean="0"/>
              <a:t>Majority of conflict between poleis and alliances</a:t>
            </a:r>
            <a:endParaRPr lang="en-GB" dirty="0"/>
          </a:p>
        </p:txBody>
      </p:sp>
      <p:sp>
        <p:nvSpPr>
          <p:cNvPr id="6" name="Content Placeholder 5"/>
          <p:cNvSpPr>
            <a:spLocks noGrp="1"/>
          </p:cNvSpPr>
          <p:nvPr>
            <p:ph sz="quarter" idx="4"/>
          </p:nvPr>
        </p:nvSpPr>
        <p:spPr/>
        <p:txBody>
          <a:bodyPr/>
          <a:lstStyle/>
          <a:p>
            <a:r>
              <a:rPr lang="en-GB" dirty="0" smtClean="0"/>
              <a:t>Almost continuous warfare</a:t>
            </a:r>
          </a:p>
          <a:p>
            <a:r>
              <a:rPr lang="en-GB" dirty="0" smtClean="0"/>
              <a:t>Balance of power changes several times without a given status quo</a:t>
            </a:r>
          </a:p>
          <a:p>
            <a:r>
              <a:rPr lang="en-GB" dirty="0" smtClean="0"/>
              <a:t>Spotlight opens to include other parts of the Greek world</a:t>
            </a:r>
          </a:p>
          <a:p>
            <a:r>
              <a:rPr lang="en-GB" dirty="0" smtClean="0"/>
              <a:t>Entrance of kingdoms into mainstream Greek affairs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The Spartan hegemony</a:t>
            </a:r>
            <a:endParaRPr lang="en-GB" dirty="0"/>
          </a:p>
        </p:txBody>
      </p:sp>
      <p:sp>
        <p:nvSpPr>
          <p:cNvPr id="8" name="Content Placeholder 7"/>
          <p:cNvSpPr>
            <a:spLocks noGrp="1"/>
          </p:cNvSpPr>
          <p:nvPr>
            <p:ph idx="1"/>
          </p:nvPr>
        </p:nvSpPr>
        <p:spPr/>
        <p:txBody>
          <a:bodyPr/>
          <a:lstStyle/>
          <a:p>
            <a:r>
              <a:rPr lang="en-GB" dirty="0" smtClean="0"/>
              <a:t>The period from 404-371 is called the “Spartan hegemony”.</a:t>
            </a:r>
          </a:p>
          <a:p>
            <a:r>
              <a:rPr lang="en-GB" dirty="0" smtClean="0"/>
              <a:t>Sparta was the main superpower of the period and many of the events relate to Sparta’s efforts to retain its superpower status and its eventual loss.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229600" cy="852704"/>
          </a:xfrm>
        </p:spPr>
        <p:txBody>
          <a:bodyPr/>
          <a:lstStyle/>
          <a:p>
            <a:r>
              <a:rPr lang="en-GB" dirty="0" smtClean="0"/>
              <a:t>The </a:t>
            </a:r>
            <a:r>
              <a:rPr lang="en-GB" dirty="0" err="1" smtClean="0"/>
              <a:t>Decarchies</a:t>
            </a:r>
            <a:endParaRPr lang="en-GB" dirty="0"/>
          </a:p>
        </p:txBody>
      </p:sp>
      <p:sp>
        <p:nvSpPr>
          <p:cNvPr id="3" name="Content Placeholder 2"/>
          <p:cNvSpPr>
            <a:spLocks noGrp="1"/>
          </p:cNvSpPr>
          <p:nvPr>
            <p:ph sz="half" idx="1"/>
          </p:nvPr>
        </p:nvSpPr>
        <p:spPr>
          <a:xfrm>
            <a:off x="457200" y="908720"/>
            <a:ext cx="4038600" cy="5446205"/>
          </a:xfrm>
        </p:spPr>
        <p:txBody>
          <a:bodyPr>
            <a:normAutofit fontScale="70000" lnSpcReduction="20000"/>
          </a:bodyPr>
          <a:lstStyle/>
          <a:p>
            <a:r>
              <a:rPr lang="en-GB" dirty="0" smtClean="0"/>
              <a:t>405: Battle of </a:t>
            </a:r>
            <a:r>
              <a:rPr lang="en-GB" dirty="0" err="1" smtClean="0"/>
              <a:t>Aigospotamoi</a:t>
            </a:r>
            <a:r>
              <a:rPr lang="en-GB" dirty="0" smtClean="0"/>
              <a:t> </a:t>
            </a:r>
            <a:r>
              <a:rPr lang="en-GB" dirty="0" smtClean="0"/>
              <a:t>= essential end of Athenian empire = Sparta establishes </a:t>
            </a:r>
            <a:r>
              <a:rPr lang="en-GB" dirty="0" err="1" smtClean="0"/>
              <a:t>dekarchies</a:t>
            </a:r>
            <a:r>
              <a:rPr lang="en-GB" dirty="0" smtClean="0"/>
              <a:t> in both allies and former Athenian allies. </a:t>
            </a:r>
          </a:p>
          <a:p>
            <a:r>
              <a:rPr lang="en-GB" dirty="0" err="1" smtClean="0"/>
              <a:t>Decarchy</a:t>
            </a:r>
            <a:r>
              <a:rPr lang="en-GB" dirty="0" smtClean="0"/>
              <a:t> = a commission of 10 men that ruled a city (an extremely closed oligarchy that was essentially a tyranny)</a:t>
            </a:r>
            <a:endParaRPr lang="en-GB" dirty="0"/>
          </a:p>
        </p:txBody>
      </p:sp>
      <p:sp>
        <p:nvSpPr>
          <p:cNvPr id="4" name="Content Placeholder 3"/>
          <p:cNvSpPr>
            <a:spLocks noGrp="1"/>
          </p:cNvSpPr>
          <p:nvPr>
            <p:ph sz="half" idx="2"/>
          </p:nvPr>
        </p:nvSpPr>
        <p:spPr>
          <a:xfrm>
            <a:off x="4648200" y="620688"/>
            <a:ext cx="4038600" cy="6048672"/>
          </a:xfrm>
        </p:spPr>
        <p:txBody>
          <a:bodyPr>
            <a:normAutofit fontScale="70000" lnSpcReduction="20000"/>
          </a:bodyPr>
          <a:lstStyle/>
          <a:p>
            <a:r>
              <a:rPr lang="en-GB" sz="2800" dirty="0" smtClean="0"/>
              <a:t>He also </a:t>
            </a:r>
            <a:r>
              <a:rPr lang="en-GB" sz="2800" b="1" dirty="0" smtClean="0"/>
              <a:t>suppressed the democratic, and the other forms of government</a:t>
            </a:r>
            <a:r>
              <a:rPr lang="en-GB" sz="2800" dirty="0" smtClean="0"/>
              <a:t>, and left one </a:t>
            </a:r>
            <a:r>
              <a:rPr lang="en-GB" sz="2800" dirty="0" err="1" smtClean="0"/>
              <a:t>Lacedaemonian</a:t>
            </a:r>
            <a:r>
              <a:rPr lang="en-GB" sz="2800" dirty="0" smtClean="0"/>
              <a:t> </a:t>
            </a:r>
            <a:r>
              <a:rPr lang="en-GB" sz="2800" dirty="0" err="1" smtClean="0"/>
              <a:t>harmost</a:t>
            </a:r>
            <a:r>
              <a:rPr lang="en-GB" sz="2800" dirty="0" smtClean="0"/>
              <a:t> in each city, and </a:t>
            </a:r>
            <a:r>
              <a:rPr lang="en-GB" sz="2800" b="1" dirty="0" smtClean="0"/>
              <a:t>ten rulers chosen from the political clubs </a:t>
            </a:r>
            <a:r>
              <a:rPr lang="en-GB" sz="2800" dirty="0" smtClean="0"/>
              <a:t>which he had organized throughout the cities. [4] This he did </a:t>
            </a:r>
            <a:r>
              <a:rPr lang="en-GB" sz="2800" b="1" dirty="0" smtClean="0"/>
              <a:t>alike in the cities which had been hostile, and in those which had become his allies</a:t>
            </a:r>
            <a:r>
              <a:rPr lang="en-GB" sz="2800" dirty="0" smtClean="0"/>
              <a:t>, </a:t>
            </a:r>
            <a:r>
              <a:rPr lang="en-GB" sz="2800" dirty="0" smtClean="0"/>
              <a:t>…. </a:t>
            </a:r>
            <a:r>
              <a:rPr lang="en-GB" sz="2800" dirty="0" smtClean="0"/>
              <a:t>Thus he gave the Greeks no worthy specimen of </a:t>
            </a:r>
            <a:r>
              <a:rPr lang="en-GB" sz="2800" dirty="0" err="1" smtClean="0"/>
              <a:t>Lacedaemonian</a:t>
            </a:r>
            <a:r>
              <a:rPr lang="en-GB" sz="2800" dirty="0" smtClean="0"/>
              <a:t> rule, </a:t>
            </a:r>
            <a:r>
              <a:rPr lang="en-GB" sz="2800" dirty="0" smtClean="0"/>
              <a:t>[…for </a:t>
            </a:r>
            <a:r>
              <a:rPr lang="en-GB" sz="2800" b="1" dirty="0" smtClean="0"/>
              <a:t>from the very first the taste was harsh and bitter</a:t>
            </a:r>
            <a:r>
              <a:rPr lang="en-GB" sz="2800" dirty="0" smtClean="0"/>
              <a:t>, since Lysander not only would not suffer the people to be masters of their affairs, but actually put the cities into the hands of the boldest and most contentious of the oligarchs. Plutarch </a:t>
            </a:r>
            <a:r>
              <a:rPr lang="en-GB" sz="2800" i="1" dirty="0" smtClean="0"/>
              <a:t>Lysander</a:t>
            </a:r>
            <a:r>
              <a:rPr lang="en-GB" sz="2800" dirty="0" smtClean="0"/>
              <a:t> 13</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30</a:t>
            </a:r>
            <a:endParaRPr lang="en-GB" dirty="0"/>
          </a:p>
        </p:txBody>
      </p:sp>
      <p:sp>
        <p:nvSpPr>
          <p:cNvPr id="3" name="Content Placeholder 2"/>
          <p:cNvSpPr>
            <a:spLocks noGrp="1"/>
          </p:cNvSpPr>
          <p:nvPr>
            <p:ph sz="half" idx="1"/>
          </p:nvPr>
        </p:nvSpPr>
        <p:spPr>
          <a:xfrm>
            <a:off x="457200" y="1412776"/>
            <a:ext cx="4038600" cy="4942149"/>
          </a:xfrm>
        </p:spPr>
        <p:txBody>
          <a:bodyPr>
            <a:normAutofit fontScale="77500" lnSpcReduction="20000"/>
          </a:bodyPr>
          <a:lstStyle/>
          <a:p>
            <a:r>
              <a:rPr lang="en-GB" dirty="0" smtClean="0"/>
              <a:t>405: Battle of </a:t>
            </a:r>
            <a:r>
              <a:rPr lang="en-GB" dirty="0" err="1" smtClean="0"/>
              <a:t>Aigospotamoi</a:t>
            </a:r>
            <a:r>
              <a:rPr lang="en-GB" dirty="0" smtClean="0"/>
              <a:t> </a:t>
            </a:r>
            <a:r>
              <a:rPr lang="en-GB" dirty="0" smtClean="0"/>
              <a:t>= essential end of Athenian empire = Sparta establishes </a:t>
            </a:r>
            <a:r>
              <a:rPr lang="en-GB" dirty="0" err="1" smtClean="0"/>
              <a:t>dekarchies</a:t>
            </a:r>
            <a:r>
              <a:rPr lang="en-GB" dirty="0" smtClean="0"/>
              <a:t> in both allies and former Athenian allies. </a:t>
            </a:r>
          </a:p>
          <a:p>
            <a:r>
              <a:rPr lang="en-GB" b="1" dirty="0" smtClean="0"/>
              <a:t>404/3: Rise and fall of the 30 tyrants at Athens </a:t>
            </a:r>
          </a:p>
        </p:txBody>
      </p:sp>
      <p:sp>
        <p:nvSpPr>
          <p:cNvPr id="4" name="Content Placeholder 3"/>
          <p:cNvSpPr>
            <a:spLocks noGrp="1"/>
          </p:cNvSpPr>
          <p:nvPr>
            <p:ph sz="half" idx="2"/>
          </p:nvPr>
        </p:nvSpPr>
        <p:spPr>
          <a:xfrm>
            <a:off x="4648200" y="764704"/>
            <a:ext cx="4038600" cy="6093296"/>
          </a:xfrm>
        </p:spPr>
        <p:txBody>
          <a:bodyPr>
            <a:normAutofit fontScale="77500" lnSpcReduction="20000"/>
          </a:bodyPr>
          <a:lstStyle/>
          <a:p>
            <a:r>
              <a:rPr lang="en-GB" sz="2800" dirty="0" smtClean="0"/>
              <a:t>When, however, the Thirty began to consider how they might become free to do just as they pleased with the state, their first act was to </a:t>
            </a:r>
            <a:r>
              <a:rPr lang="en-GB" sz="2800" b="1" dirty="0" smtClean="0"/>
              <a:t>send </a:t>
            </a:r>
            <a:r>
              <a:rPr lang="en-GB" sz="2800" b="1" dirty="0" err="1" smtClean="0"/>
              <a:t>Aeschines</a:t>
            </a:r>
            <a:r>
              <a:rPr lang="en-GB" sz="2800" b="1" dirty="0" smtClean="0"/>
              <a:t> and </a:t>
            </a:r>
            <a:r>
              <a:rPr lang="en-GB" sz="2800" b="1" dirty="0" err="1" smtClean="0"/>
              <a:t>Aristoteles</a:t>
            </a:r>
            <a:r>
              <a:rPr lang="en-GB" sz="2800" b="1" dirty="0" smtClean="0"/>
              <a:t> to Lacedaemon and persuade Lysander to help them to secure the sending of a </a:t>
            </a:r>
            <a:r>
              <a:rPr lang="en-GB" sz="2800" b="1" dirty="0" err="1" smtClean="0"/>
              <a:t>Lacedaemonian</a:t>
            </a:r>
            <a:r>
              <a:rPr lang="en-GB" sz="2800" b="1" dirty="0" smtClean="0"/>
              <a:t> garrison</a:t>
            </a:r>
            <a:r>
              <a:rPr lang="en-GB" sz="2800" dirty="0" smtClean="0"/>
              <a:t>, </a:t>
            </a:r>
            <a:r>
              <a:rPr lang="en-GB" sz="2800" dirty="0" smtClean="0"/>
              <a:t>…-</a:t>
            </a:r>
            <a:r>
              <a:rPr lang="en-GB" sz="2800" b="1" dirty="0" smtClean="0"/>
              <a:t>not now “the scoundrels” and persons of little account, but from this time forth the men who, they thought, were least likely to submit to being ignored, and who, if they undertook to offer any opposition, would obtain supporters in the greatest numbers</a:t>
            </a:r>
            <a:r>
              <a:rPr lang="en-GB" sz="2800" dirty="0" smtClean="0"/>
              <a:t>. Xenophon </a:t>
            </a:r>
            <a:r>
              <a:rPr lang="en-GB" sz="2800" i="1" dirty="0" smtClean="0"/>
              <a:t>Hellenika </a:t>
            </a:r>
            <a:r>
              <a:rPr lang="en-GB" sz="2800" dirty="0" smtClean="0"/>
              <a:t>2.3.13-4</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at Sparta </a:t>
            </a:r>
            <a:endParaRPr lang="en-GB" dirty="0"/>
          </a:p>
        </p:txBody>
      </p:sp>
      <p:sp>
        <p:nvSpPr>
          <p:cNvPr id="3" name="Content Placeholder 2"/>
          <p:cNvSpPr>
            <a:spLocks noGrp="1"/>
          </p:cNvSpPr>
          <p:nvPr>
            <p:ph idx="1"/>
          </p:nvPr>
        </p:nvSpPr>
        <p:spPr/>
        <p:txBody>
          <a:bodyPr/>
          <a:lstStyle/>
          <a:p>
            <a:r>
              <a:rPr lang="en-GB" dirty="0" smtClean="0"/>
              <a:t>405: Battle of </a:t>
            </a:r>
            <a:r>
              <a:rPr lang="en-GB" dirty="0" err="1" smtClean="0"/>
              <a:t>Aigospotamoi</a:t>
            </a:r>
            <a:r>
              <a:rPr lang="en-GB" dirty="0" smtClean="0"/>
              <a:t> </a:t>
            </a:r>
            <a:r>
              <a:rPr lang="en-GB" dirty="0" smtClean="0"/>
              <a:t>= essential end of Athenian empire = Sparta establishes </a:t>
            </a:r>
            <a:r>
              <a:rPr lang="en-GB" dirty="0" err="1" smtClean="0"/>
              <a:t>dekarchies</a:t>
            </a:r>
            <a:r>
              <a:rPr lang="en-GB" dirty="0" smtClean="0"/>
              <a:t> in both allies and former Athenian allies. </a:t>
            </a:r>
          </a:p>
          <a:p>
            <a:r>
              <a:rPr lang="en-GB" dirty="0" smtClean="0"/>
              <a:t>404/3: Rise and fall of the 30 tyrants at Athens </a:t>
            </a:r>
          </a:p>
          <a:p>
            <a:r>
              <a:rPr lang="en-GB" b="1" dirty="0" smtClean="0"/>
              <a:t>403: Political conflict in Sparta regarding foreign policy and the power of Lysander – king Pausanias wins and many </a:t>
            </a:r>
            <a:r>
              <a:rPr lang="en-GB" b="1" dirty="0" err="1" smtClean="0"/>
              <a:t>dekarchies</a:t>
            </a:r>
            <a:r>
              <a:rPr lang="en-GB" b="1" dirty="0" smtClean="0"/>
              <a:t> are resolved.</a:t>
            </a:r>
          </a:p>
          <a:p>
            <a:r>
              <a:rPr lang="en-GB" dirty="0" smtClean="0"/>
              <a:t>400: </a:t>
            </a:r>
            <a:r>
              <a:rPr lang="en-GB" dirty="0" err="1" smtClean="0"/>
              <a:t>Agesilaus</a:t>
            </a:r>
            <a:r>
              <a:rPr lang="en-GB" dirty="0" smtClean="0"/>
              <a:t> II becomes one of the 2 kings of Sparta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Agesilaus</a:t>
            </a:r>
            <a:r>
              <a:rPr lang="en-GB" dirty="0" smtClean="0"/>
              <a:t> </a:t>
            </a:r>
            <a:endParaRPr lang="en-GB" dirty="0"/>
          </a:p>
        </p:txBody>
      </p:sp>
      <p:sp>
        <p:nvSpPr>
          <p:cNvPr id="3" name="Content Placeholder 2"/>
          <p:cNvSpPr>
            <a:spLocks noGrp="1"/>
          </p:cNvSpPr>
          <p:nvPr>
            <p:ph idx="1"/>
          </p:nvPr>
        </p:nvSpPr>
        <p:spPr/>
        <p:txBody>
          <a:bodyPr/>
          <a:lstStyle/>
          <a:p>
            <a:r>
              <a:rPr lang="en-GB" dirty="0" smtClean="0"/>
              <a:t>405: Battle of </a:t>
            </a:r>
            <a:r>
              <a:rPr lang="en-GB" dirty="0" err="1" smtClean="0"/>
              <a:t>Aigospotamoi</a:t>
            </a:r>
            <a:r>
              <a:rPr lang="en-GB" dirty="0" smtClean="0"/>
              <a:t> </a:t>
            </a:r>
            <a:r>
              <a:rPr lang="en-GB" dirty="0" smtClean="0"/>
              <a:t>= essential end of Athenian empire = Sparta establishes </a:t>
            </a:r>
            <a:r>
              <a:rPr lang="en-GB" dirty="0" err="1" smtClean="0"/>
              <a:t>dekarchies</a:t>
            </a:r>
            <a:r>
              <a:rPr lang="en-GB" dirty="0" smtClean="0"/>
              <a:t> in both allies and former Athenian allies. </a:t>
            </a:r>
          </a:p>
          <a:p>
            <a:r>
              <a:rPr lang="en-GB" dirty="0" smtClean="0"/>
              <a:t>404/3: Rise and fall of the 30 tyrants at Athens </a:t>
            </a:r>
          </a:p>
          <a:p>
            <a:r>
              <a:rPr lang="en-GB" dirty="0" smtClean="0"/>
              <a:t>403: Political conflict in Sparta regarding foreign policy and the power of Lysander – king Pausanias wins and many </a:t>
            </a:r>
            <a:r>
              <a:rPr lang="en-GB" dirty="0" err="1" smtClean="0"/>
              <a:t>dekarchies</a:t>
            </a:r>
            <a:r>
              <a:rPr lang="en-GB" dirty="0" smtClean="0"/>
              <a:t> are resolved</a:t>
            </a:r>
            <a:r>
              <a:rPr lang="en-GB" b="1" dirty="0" smtClean="0"/>
              <a:t>.</a:t>
            </a:r>
          </a:p>
          <a:p>
            <a:r>
              <a:rPr lang="en-GB" b="1" dirty="0" smtClean="0"/>
              <a:t>400: </a:t>
            </a:r>
            <a:r>
              <a:rPr lang="en-GB" b="1" dirty="0" err="1" smtClean="0"/>
              <a:t>Agesilaus</a:t>
            </a:r>
            <a:r>
              <a:rPr lang="en-GB" b="1" dirty="0" smtClean="0"/>
              <a:t> II becomes one of the 2 kings of Sparta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and its allies</a:t>
            </a:r>
            <a:endParaRPr lang="en-GB" dirty="0"/>
          </a:p>
        </p:txBody>
      </p:sp>
      <p:sp>
        <p:nvSpPr>
          <p:cNvPr id="3" name="Content Placeholder 2"/>
          <p:cNvSpPr>
            <a:spLocks noGrp="1"/>
          </p:cNvSpPr>
          <p:nvPr>
            <p:ph idx="1"/>
          </p:nvPr>
        </p:nvSpPr>
        <p:spPr/>
        <p:txBody>
          <a:bodyPr/>
          <a:lstStyle/>
          <a:p>
            <a:r>
              <a:rPr lang="en-GB" dirty="0" smtClean="0"/>
              <a:t>403</a:t>
            </a:r>
            <a:r>
              <a:rPr lang="en-GB" dirty="0" smtClean="0"/>
              <a:t>: Political conflict in Sparta regarding foreign policy and the power of Lysander – king Pausanias wins and many </a:t>
            </a:r>
            <a:r>
              <a:rPr lang="en-GB" dirty="0" err="1" smtClean="0"/>
              <a:t>dekarchies</a:t>
            </a:r>
            <a:r>
              <a:rPr lang="en-GB" dirty="0" smtClean="0"/>
              <a:t> are resolved</a:t>
            </a:r>
            <a:r>
              <a:rPr lang="en-GB" b="1" dirty="0" smtClean="0"/>
              <a:t>.</a:t>
            </a:r>
          </a:p>
          <a:p>
            <a:r>
              <a:rPr lang="en-GB" dirty="0" smtClean="0"/>
              <a:t>400: </a:t>
            </a:r>
            <a:r>
              <a:rPr lang="en-GB" dirty="0" err="1" smtClean="0"/>
              <a:t>Agesilaus</a:t>
            </a:r>
            <a:r>
              <a:rPr lang="en-GB" dirty="0" smtClean="0"/>
              <a:t> II becomes one of the 2 kings of Sparta </a:t>
            </a:r>
          </a:p>
          <a:p>
            <a:r>
              <a:rPr lang="en-GB" b="1" dirty="0" smtClean="0"/>
              <a:t>404-396: Considerable anger towards Sparta due to its high-handed ways among both its former enemies and its allies.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Revolt of </a:t>
            </a:r>
            <a:r>
              <a:rPr lang="en-GB" dirty="0" err="1" smtClean="0"/>
              <a:t>Kyros</a:t>
            </a:r>
            <a:endParaRPr lang="en-GB" dirty="0"/>
          </a:p>
        </p:txBody>
      </p:sp>
      <p:sp>
        <p:nvSpPr>
          <p:cNvPr id="3" name="Content Placeholder 2"/>
          <p:cNvSpPr>
            <a:spLocks noGrp="1"/>
          </p:cNvSpPr>
          <p:nvPr>
            <p:ph idx="1"/>
          </p:nvPr>
        </p:nvSpPr>
        <p:spPr/>
        <p:txBody>
          <a:bodyPr/>
          <a:lstStyle/>
          <a:p>
            <a:r>
              <a:rPr lang="en-GB" dirty="0" smtClean="0"/>
              <a:t>400: </a:t>
            </a:r>
            <a:r>
              <a:rPr lang="en-GB" dirty="0" err="1" smtClean="0"/>
              <a:t>Agesilaus</a:t>
            </a:r>
            <a:r>
              <a:rPr lang="en-GB" dirty="0" smtClean="0"/>
              <a:t> II becomes one of the 2 kings of Sparta </a:t>
            </a:r>
          </a:p>
          <a:p>
            <a:r>
              <a:rPr lang="en-GB" dirty="0" smtClean="0"/>
              <a:t>404-396: Considerable anger towards Sparta due to its high-handed ways among both its former enemies and its allies.</a:t>
            </a:r>
          </a:p>
          <a:p>
            <a:r>
              <a:rPr lang="en-GB" b="1" dirty="0" smtClean="0"/>
              <a:t>401-400: Revolt of </a:t>
            </a:r>
            <a:r>
              <a:rPr lang="en-GB" b="1" dirty="0" err="1" smtClean="0"/>
              <a:t>Kyros</a:t>
            </a:r>
            <a:r>
              <a:rPr lang="en-GB" b="1" dirty="0" smtClean="0"/>
              <a:t> the Younger against the Persian king. Sparta supports him. </a:t>
            </a:r>
            <a:r>
              <a:rPr lang="en-GB" b="1" dirty="0" err="1" smtClean="0"/>
              <a:t>Kyros</a:t>
            </a:r>
            <a:r>
              <a:rPr lang="en-GB" b="1" dirty="0" smtClean="0"/>
              <a:t> loses.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4664"/>
            <a:ext cx="8075240" cy="420656"/>
          </a:xfrm>
        </p:spPr>
        <p:txBody>
          <a:bodyPr>
            <a:normAutofit fontScale="90000"/>
          </a:bodyPr>
          <a:lstStyle/>
          <a:p>
            <a:r>
              <a:rPr lang="en-GB" dirty="0" smtClean="0"/>
              <a:t>The Freedom of the Greeks</a:t>
            </a:r>
            <a:endParaRPr lang="en-GB" dirty="0"/>
          </a:p>
        </p:txBody>
      </p:sp>
      <p:sp>
        <p:nvSpPr>
          <p:cNvPr id="3" name="Content Placeholder 2"/>
          <p:cNvSpPr>
            <a:spLocks noGrp="1"/>
          </p:cNvSpPr>
          <p:nvPr>
            <p:ph sz="half" idx="1"/>
          </p:nvPr>
        </p:nvSpPr>
        <p:spPr>
          <a:xfrm>
            <a:off x="457200" y="1052736"/>
            <a:ext cx="4038600" cy="5302189"/>
          </a:xfrm>
        </p:spPr>
        <p:txBody>
          <a:bodyPr>
            <a:normAutofit fontScale="70000" lnSpcReduction="20000"/>
          </a:bodyPr>
          <a:lstStyle/>
          <a:p>
            <a:r>
              <a:rPr lang="en-GB" dirty="0" smtClean="0"/>
              <a:t>401-400</a:t>
            </a:r>
            <a:r>
              <a:rPr lang="en-GB" dirty="0" smtClean="0"/>
              <a:t>: Revolt of </a:t>
            </a:r>
            <a:r>
              <a:rPr lang="en-GB" dirty="0" err="1" smtClean="0"/>
              <a:t>Kyros</a:t>
            </a:r>
            <a:r>
              <a:rPr lang="en-GB" dirty="0" smtClean="0"/>
              <a:t> the Younger against the Persian king. Sparta supports him. </a:t>
            </a:r>
            <a:r>
              <a:rPr lang="en-GB" dirty="0" err="1" smtClean="0"/>
              <a:t>Kyros</a:t>
            </a:r>
            <a:r>
              <a:rPr lang="en-GB" dirty="0" smtClean="0"/>
              <a:t> loses</a:t>
            </a:r>
            <a:r>
              <a:rPr lang="en-GB" b="1" dirty="0" smtClean="0"/>
              <a:t>.</a:t>
            </a:r>
          </a:p>
          <a:p>
            <a:r>
              <a:rPr lang="en-GB" b="1" dirty="0" smtClean="0"/>
              <a:t>396: Spartan campaign to “free” Asia Minor from Persia.</a:t>
            </a:r>
          </a:p>
        </p:txBody>
      </p:sp>
      <p:sp>
        <p:nvSpPr>
          <p:cNvPr id="4" name="Content Placeholder 3"/>
          <p:cNvSpPr>
            <a:spLocks noGrp="1"/>
          </p:cNvSpPr>
          <p:nvPr>
            <p:ph sz="half" idx="2"/>
          </p:nvPr>
        </p:nvSpPr>
        <p:spPr>
          <a:xfrm>
            <a:off x="4648200" y="908720"/>
            <a:ext cx="4038600" cy="5949280"/>
          </a:xfrm>
        </p:spPr>
        <p:txBody>
          <a:bodyPr>
            <a:normAutofit fontScale="70000" lnSpcReduction="20000"/>
          </a:bodyPr>
          <a:lstStyle/>
          <a:p>
            <a:r>
              <a:rPr lang="en-GB" sz="2800" dirty="0" smtClean="0"/>
              <a:t>But they, </a:t>
            </a:r>
            <a:r>
              <a:rPr lang="en-GB" sz="2800" b="1" dirty="0" smtClean="0"/>
              <a:t>both because they wanted to be free and because they feared </a:t>
            </a:r>
            <a:r>
              <a:rPr lang="en-GB" sz="2800" b="1" dirty="0" err="1" smtClean="0"/>
              <a:t>Tissaphernes</a:t>
            </a:r>
            <a:r>
              <a:rPr lang="en-GB" sz="2800" dirty="0" smtClean="0"/>
              <a:t>, inasmuch as they had chosen Cyrus, while he was living, instead of him, refused to admit him into their cities and </a:t>
            </a:r>
            <a:r>
              <a:rPr lang="en-GB" sz="2800" b="1" dirty="0" smtClean="0"/>
              <a:t>sent ambassadors to Lacedaemon asking that the </a:t>
            </a:r>
            <a:r>
              <a:rPr lang="en-GB" sz="2800" b="1" dirty="0" err="1" smtClean="0"/>
              <a:t>Lacedaemonians</a:t>
            </a:r>
            <a:r>
              <a:rPr lang="en-GB" sz="2800" b="1" dirty="0" smtClean="0"/>
              <a:t>, since they were the leaders of all Hellas, should undertake to protect them also, the Greeks in Asia</a:t>
            </a:r>
            <a:r>
              <a:rPr lang="en-GB" sz="2800" dirty="0" smtClean="0"/>
              <a:t>, in order that their land might not be laid waste and that they themselves might be free. [4] </a:t>
            </a:r>
            <a:r>
              <a:rPr lang="en-GB" sz="2800" b="1" dirty="0" smtClean="0"/>
              <a:t>Accordingly, the </a:t>
            </a:r>
            <a:r>
              <a:rPr lang="en-GB" sz="2800" b="1" dirty="0" err="1" smtClean="0"/>
              <a:t>Lacedaemonians</a:t>
            </a:r>
            <a:r>
              <a:rPr lang="en-GB" sz="2800" b="1" dirty="0" smtClean="0"/>
              <a:t> sent them </a:t>
            </a:r>
            <a:r>
              <a:rPr lang="en-GB" sz="2800" b="1" dirty="0" err="1" smtClean="0"/>
              <a:t>Thibron</a:t>
            </a:r>
            <a:r>
              <a:rPr lang="en-GB" sz="2800" b="1" dirty="0" smtClean="0"/>
              <a:t> as governor</a:t>
            </a:r>
            <a:r>
              <a:rPr lang="en-GB" sz="2800" dirty="0" smtClean="0"/>
              <a:t>, giving him an army made up of a thousand emancipated Helots and four thousand of the other Peloponnesians. Xenophon </a:t>
            </a:r>
            <a:r>
              <a:rPr lang="en-GB" sz="2800" i="1" dirty="0" smtClean="0"/>
              <a:t>Hellenika</a:t>
            </a:r>
            <a:r>
              <a:rPr lang="en-GB" sz="2800" dirty="0" smtClean="0"/>
              <a:t> 3.1.3-4</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Corinthian War</a:t>
            </a:r>
            <a:endParaRPr lang="en-GB" dirty="0"/>
          </a:p>
        </p:txBody>
      </p:sp>
      <p:sp>
        <p:nvSpPr>
          <p:cNvPr id="3" name="Content Placeholder 2"/>
          <p:cNvSpPr>
            <a:spLocks noGrp="1"/>
          </p:cNvSpPr>
          <p:nvPr>
            <p:ph idx="1"/>
          </p:nvPr>
        </p:nvSpPr>
        <p:spPr/>
        <p:txBody>
          <a:bodyPr/>
          <a:lstStyle/>
          <a:p>
            <a:r>
              <a:rPr lang="en-GB" dirty="0" smtClean="0"/>
              <a:t>395-386</a:t>
            </a:r>
          </a:p>
          <a:p>
            <a:r>
              <a:rPr lang="en-GB" dirty="0" smtClean="0"/>
              <a:t>Between Sparta (and some allies, eventually including Persia) and an alliance of Athens, Argos, Corinth and Thebes.</a:t>
            </a:r>
          </a:p>
          <a:p>
            <a:r>
              <a:rPr lang="en-GB" dirty="0" smtClean="0"/>
              <a:t>The importance of Persian support becomes obvious.</a:t>
            </a:r>
          </a:p>
          <a:p>
            <a:r>
              <a:rPr lang="en-GB" dirty="0" smtClean="0"/>
              <a:t>Ends with the King’s Peace (387/6).</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56376" cy="548680"/>
          </a:xfrm>
        </p:spPr>
        <p:txBody>
          <a:bodyPr>
            <a:normAutofit fontScale="90000"/>
          </a:bodyPr>
          <a:lstStyle/>
          <a:p>
            <a:r>
              <a:rPr lang="en-GB" dirty="0" smtClean="0"/>
              <a:t>A new balance of power</a:t>
            </a:r>
            <a:endParaRPr lang="en-GB" dirty="0"/>
          </a:p>
        </p:txBody>
      </p:sp>
      <p:pic>
        <p:nvPicPr>
          <p:cNvPr id="4" name="Picture 2" descr="File:Map Peloponnesian War 431 BC-en.svg">
            <a:hlinkClick r:id="rId2"/>
          </p:cNvPr>
          <p:cNvPicPr>
            <a:picLocks noChangeAspect="1" noChangeArrowheads="1"/>
          </p:cNvPicPr>
          <p:nvPr/>
        </p:nvPicPr>
        <p:blipFill>
          <a:blip r:embed="rId3" cstate="print"/>
          <a:srcRect/>
          <a:stretch>
            <a:fillRect/>
          </a:stretch>
        </p:blipFill>
        <p:spPr bwMode="auto">
          <a:xfrm>
            <a:off x="683568" y="548680"/>
            <a:ext cx="7863830" cy="6291064"/>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Battle of </a:t>
            </a:r>
            <a:r>
              <a:rPr lang="en-GB" dirty="0" err="1" smtClean="0"/>
              <a:t>Knidos</a:t>
            </a:r>
            <a:endParaRPr lang="en-GB" dirty="0"/>
          </a:p>
        </p:txBody>
      </p:sp>
      <p:sp>
        <p:nvSpPr>
          <p:cNvPr id="5" name="Content Placeholder 4"/>
          <p:cNvSpPr>
            <a:spLocks noGrp="1"/>
          </p:cNvSpPr>
          <p:nvPr>
            <p:ph sz="half" idx="1"/>
          </p:nvPr>
        </p:nvSpPr>
        <p:spPr/>
        <p:txBody>
          <a:bodyPr/>
          <a:lstStyle/>
          <a:p>
            <a:r>
              <a:rPr lang="en-GB" dirty="0" smtClean="0"/>
              <a:t>394: Battle of </a:t>
            </a:r>
            <a:r>
              <a:rPr lang="en-GB" dirty="0" err="1" smtClean="0"/>
              <a:t>Knidos</a:t>
            </a:r>
            <a:r>
              <a:rPr lang="en-GB" dirty="0" smtClean="0"/>
              <a:t>. The Spartan fleet is destroyed by a Persian fleet under the command of the Athenian </a:t>
            </a:r>
            <a:r>
              <a:rPr lang="en-GB" dirty="0" err="1" smtClean="0"/>
              <a:t>Konon</a:t>
            </a:r>
            <a:r>
              <a:rPr lang="en-GB" dirty="0" smtClean="0"/>
              <a:t>.</a:t>
            </a:r>
            <a:endParaRPr lang="en-GB" dirty="0"/>
          </a:p>
        </p:txBody>
      </p:sp>
      <p:pic>
        <p:nvPicPr>
          <p:cNvPr id="1026" name="Picture 2" descr="http://www.dimitris.gr/images/collections/maps/map_knidos.jpg"/>
          <p:cNvPicPr>
            <a:picLocks noChangeAspect="1" noChangeArrowheads="1"/>
          </p:cNvPicPr>
          <p:nvPr/>
        </p:nvPicPr>
        <p:blipFill>
          <a:blip r:embed="rId2" cstate="print"/>
          <a:srcRect/>
          <a:stretch>
            <a:fillRect/>
          </a:stretch>
        </p:blipFill>
        <p:spPr bwMode="auto">
          <a:xfrm>
            <a:off x="4128905" y="1988840"/>
            <a:ext cx="4424917" cy="3312368"/>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Persian support against Sparta </a:t>
            </a:r>
            <a:endParaRPr lang="en-GB" dirty="0"/>
          </a:p>
        </p:txBody>
      </p:sp>
      <p:sp>
        <p:nvSpPr>
          <p:cNvPr id="3" name="Content Placeholder 2"/>
          <p:cNvSpPr>
            <a:spLocks noGrp="1"/>
          </p:cNvSpPr>
          <p:nvPr>
            <p:ph sz="half" idx="1"/>
          </p:nvPr>
        </p:nvSpPr>
        <p:spPr>
          <a:xfrm>
            <a:off x="457200" y="1412776"/>
            <a:ext cx="4038600" cy="4942149"/>
          </a:xfrm>
        </p:spPr>
        <p:txBody>
          <a:bodyPr>
            <a:normAutofit fontScale="62500" lnSpcReduction="20000"/>
          </a:bodyPr>
          <a:lstStyle/>
          <a:p>
            <a:r>
              <a:rPr lang="en-GB" dirty="0" smtClean="0"/>
              <a:t>After the Spartan defeat at </a:t>
            </a:r>
            <a:r>
              <a:rPr lang="en-GB" dirty="0" err="1" smtClean="0"/>
              <a:t>Knidos</a:t>
            </a:r>
            <a:r>
              <a:rPr lang="en-GB" dirty="0" smtClean="0"/>
              <a:t>, Persia supported openly a major revolt against Sparta in Greece itself.</a:t>
            </a:r>
          </a:p>
          <a:p>
            <a:r>
              <a:rPr lang="en-GB" dirty="0" smtClean="0"/>
              <a:t>By providing money for the anti-Spartan alliance, Persia brought Sparta to bay very quickly and stopped any Spartan effort to “free” Asia Minor.</a:t>
            </a:r>
            <a:endParaRPr lang="en-GB" dirty="0"/>
          </a:p>
        </p:txBody>
      </p:sp>
      <p:sp>
        <p:nvSpPr>
          <p:cNvPr id="4" name="Content Placeholder 3"/>
          <p:cNvSpPr>
            <a:spLocks noGrp="1"/>
          </p:cNvSpPr>
          <p:nvPr>
            <p:ph sz="half" idx="2"/>
          </p:nvPr>
        </p:nvSpPr>
        <p:spPr>
          <a:xfrm>
            <a:off x="4648200" y="1196752"/>
            <a:ext cx="4038600" cy="5158173"/>
          </a:xfrm>
        </p:spPr>
        <p:txBody>
          <a:bodyPr>
            <a:normAutofit fontScale="62500" lnSpcReduction="20000"/>
          </a:bodyPr>
          <a:lstStyle/>
          <a:p>
            <a:r>
              <a:rPr lang="en-GB" sz="2800" dirty="0" smtClean="0"/>
              <a:t>But now </a:t>
            </a:r>
            <a:r>
              <a:rPr lang="en-GB" sz="2800" dirty="0" err="1" smtClean="0"/>
              <a:t>Tithraustes</a:t>
            </a:r>
            <a:r>
              <a:rPr lang="en-GB" sz="2800" dirty="0" smtClean="0"/>
              <a:t>, </a:t>
            </a:r>
            <a:r>
              <a:rPr lang="en-GB" sz="2800" dirty="0" smtClean="0"/>
              <a:t>…sent </a:t>
            </a:r>
            <a:r>
              <a:rPr lang="en-GB" sz="2800" dirty="0" err="1" smtClean="0"/>
              <a:t>Timocrates</a:t>
            </a:r>
            <a:r>
              <a:rPr lang="en-GB" sz="2800" dirty="0" smtClean="0"/>
              <a:t> the Rhodian to Greece, giving him gold to the value of fifty talents of silver, and bade him undertake, on receipt of the surest pledges, </a:t>
            </a:r>
            <a:r>
              <a:rPr lang="en-GB" sz="2800" b="1" dirty="0" smtClean="0"/>
              <a:t>to give this money to the leaders in the various states on condition that they should make war upon the </a:t>
            </a:r>
            <a:r>
              <a:rPr lang="en-GB" sz="2800" b="1" dirty="0" err="1" smtClean="0"/>
              <a:t>Lacedaemonians</a:t>
            </a:r>
            <a:r>
              <a:rPr lang="en-GB" sz="2800" dirty="0" smtClean="0"/>
              <a:t>. So </a:t>
            </a:r>
            <a:r>
              <a:rPr lang="en-GB" sz="2800" dirty="0" err="1" smtClean="0"/>
              <a:t>Timocrates</a:t>
            </a:r>
            <a:r>
              <a:rPr lang="en-GB" sz="2800" dirty="0" smtClean="0"/>
              <a:t> went and gave his money, </a:t>
            </a:r>
            <a:r>
              <a:rPr lang="en-GB" sz="2800" b="1" dirty="0" smtClean="0"/>
              <a:t>at Thebes to </a:t>
            </a:r>
            <a:r>
              <a:rPr lang="en-GB" sz="2800" b="1" dirty="0" err="1" smtClean="0"/>
              <a:t>Androcleidas</a:t>
            </a:r>
            <a:r>
              <a:rPr lang="en-GB" sz="2800" b="1" dirty="0" smtClean="0"/>
              <a:t>, </a:t>
            </a:r>
            <a:r>
              <a:rPr lang="en-GB" sz="2800" b="1" dirty="0" err="1" smtClean="0"/>
              <a:t>Ismenias</a:t>
            </a:r>
            <a:r>
              <a:rPr lang="en-GB" sz="2800" b="1" dirty="0" smtClean="0"/>
              <a:t>, and </a:t>
            </a:r>
            <a:r>
              <a:rPr lang="en-GB" sz="2800" b="1" dirty="0" err="1" smtClean="0"/>
              <a:t>Galaxidorus</a:t>
            </a:r>
            <a:r>
              <a:rPr lang="en-GB" sz="2800" b="1" dirty="0" smtClean="0"/>
              <a:t>; at Corinth to </a:t>
            </a:r>
            <a:r>
              <a:rPr lang="en-GB" sz="2800" b="1" dirty="0" err="1" smtClean="0"/>
              <a:t>Timolaus</a:t>
            </a:r>
            <a:r>
              <a:rPr lang="en-GB" sz="2800" b="1" dirty="0" smtClean="0"/>
              <a:t> and </a:t>
            </a:r>
            <a:r>
              <a:rPr lang="en-GB" sz="2800" b="1" dirty="0" err="1" smtClean="0"/>
              <a:t>Polyanthes</a:t>
            </a:r>
            <a:r>
              <a:rPr lang="en-GB" sz="2800" b="1" dirty="0" smtClean="0"/>
              <a:t>; and at Argos to </a:t>
            </a:r>
            <a:r>
              <a:rPr lang="en-GB" sz="2800" b="1" dirty="0" err="1" smtClean="0"/>
              <a:t>Cylon</a:t>
            </a:r>
            <a:r>
              <a:rPr lang="en-GB" sz="2800" b="1" dirty="0" smtClean="0"/>
              <a:t> and his followers. [2] And the Athenians, even though they did not receive a share of this gold, were nevertheless eager for the war, </a:t>
            </a:r>
            <a:r>
              <a:rPr lang="en-GB" sz="2800" dirty="0" smtClean="0"/>
              <a:t>thinking that theirs was the right to rule. </a:t>
            </a:r>
            <a:r>
              <a:rPr lang="en-GB" sz="2800" dirty="0" smtClean="0"/>
              <a:t>Xenophon </a:t>
            </a:r>
            <a:r>
              <a:rPr lang="en-GB" sz="2800" i="1" dirty="0" smtClean="0"/>
              <a:t>Hellenika </a:t>
            </a:r>
            <a:r>
              <a:rPr lang="en-GB" sz="2800" dirty="0" smtClean="0"/>
              <a:t>3.5.1-2</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marL="838200" indent="-838200" eaLnBrk="1" hangingPunct="1">
              <a:defRPr/>
            </a:pPr>
            <a:r>
              <a:rPr lang="en-GB" smtClean="0"/>
              <a:t>Why did Persia change tack?</a:t>
            </a:r>
          </a:p>
        </p:txBody>
      </p:sp>
      <p:sp>
        <p:nvSpPr>
          <p:cNvPr id="19459" name="Rectangle 3"/>
          <p:cNvSpPr>
            <a:spLocks noGrp="1" noChangeArrowheads="1"/>
          </p:cNvSpPr>
          <p:nvPr>
            <p:ph type="body" idx="1"/>
          </p:nvPr>
        </p:nvSpPr>
        <p:spPr/>
        <p:txBody>
          <a:bodyPr/>
          <a:lstStyle/>
          <a:p>
            <a:pPr eaLnBrk="1" hangingPunct="1">
              <a:defRPr/>
            </a:pPr>
            <a:r>
              <a:rPr lang="en-GB" smtClean="0"/>
              <a:t>The Athenians had turned against Persia in Asia Minor and Cyprus.</a:t>
            </a:r>
          </a:p>
          <a:p>
            <a:pPr eaLnBrk="1" hangingPunct="1">
              <a:defRPr/>
            </a:pPr>
            <a:r>
              <a:rPr lang="en-GB" smtClean="0"/>
              <a:t>While Sparta was a fearful enemy, she had no real ties with Asia Minor and was not a naval power. </a:t>
            </a:r>
          </a:p>
          <a:p>
            <a:pPr eaLnBrk="1" hangingPunct="1">
              <a:defRPr/>
            </a:pPr>
            <a:r>
              <a:rPr lang="en-GB" smtClean="0"/>
              <a:t>Thus, Sparta was a better bet for Persia than Athens, who always looked towards Asia Minor with hungry eyes.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7813"/>
            <a:ext cx="8229600" cy="630237"/>
          </a:xfrm>
        </p:spPr>
        <p:txBody>
          <a:bodyPr>
            <a:normAutofit fontScale="90000"/>
          </a:bodyPr>
          <a:lstStyle/>
          <a:p>
            <a:pPr marL="838200" indent="-838200" eaLnBrk="1" hangingPunct="1">
              <a:defRPr/>
            </a:pPr>
            <a:r>
              <a:rPr lang="en-GB" sz="4000" smtClean="0"/>
              <a:t>Changes in Persia</a:t>
            </a:r>
          </a:p>
        </p:txBody>
      </p:sp>
      <p:sp>
        <p:nvSpPr>
          <p:cNvPr id="18435" name="Rectangle 3"/>
          <p:cNvSpPr>
            <a:spLocks noGrp="1" noChangeArrowheads="1"/>
          </p:cNvSpPr>
          <p:nvPr>
            <p:ph type="body" idx="1"/>
          </p:nvPr>
        </p:nvSpPr>
        <p:spPr>
          <a:xfrm>
            <a:off x="0" y="981075"/>
            <a:ext cx="9144000" cy="5876925"/>
          </a:xfrm>
        </p:spPr>
        <p:txBody>
          <a:bodyPr/>
          <a:lstStyle/>
          <a:p>
            <a:pPr eaLnBrk="1" hangingPunct="1">
              <a:lnSpc>
                <a:spcPct val="80000"/>
              </a:lnSpc>
              <a:defRPr/>
            </a:pPr>
            <a:r>
              <a:rPr lang="en-US" sz="2400" dirty="0" smtClean="0"/>
              <a:t>The </a:t>
            </a:r>
            <a:r>
              <a:rPr lang="en-US" sz="2400" b="1" dirty="0" smtClean="0"/>
              <a:t>Athenians</a:t>
            </a:r>
            <a:r>
              <a:rPr lang="en-US" sz="2400" dirty="0" smtClean="0"/>
              <a:t>, therefore, seeing that the enemy's ships were many, fearing that they might be completely subdued, as they had been before, </a:t>
            </a:r>
            <a:r>
              <a:rPr lang="en-US" sz="2400" b="1" dirty="0" smtClean="0"/>
              <a:t>now that the King had become an ally of the </a:t>
            </a:r>
            <a:r>
              <a:rPr lang="en-US" sz="2400" b="1" dirty="0" err="1" smtClean="0"/>
              <a:t>Lacedaemonians</a:t>
            </a:r>
            <a:r>
              <a:rPr lang="en-US" sz="2400" b="1" dirty="0" smtClean="0"/>
              <a:t>, </a:t>
            </a:r>
            <a:r>
              <a:rPr lang="en-US" sz="2400" dirty="0" smtClean="0"/>
              <a:t>and being beset by the raiding parties from Aegina, for these reasons </a:t>
            </a:r>
            <a:r>
              <a:rPr lang="en-US" sz="2400" b="1" dirty="0" smtClean="0"/>
              <a:t>were exceedingly desirous of peace</a:t>
            </a:r>
            <a:r>
              <a:rPr lang="en-US" sz="2400" dirty="0" smtClean="0"/>
              <a:t>. On the other hand the </a:t>
            </a:r>
            <a:r>
              <a:rPr lang="en-US" sz="2400" b="1" dirty="0" err="1" smtClean="0"/>
              <a:t>Lacedaemonians</a:t>
            </a:r>
            <a:r>
              <a:rPr lang="en-US" sz="2400" dirty="0" smtClean="0"/>
              <a:t>, what with maintaining a garrison of one regiment at </a:t>
            </a:r>
            <a:r>
              <a:rPr lang="en-US" sz="2400" dirty="0" err="1" smtClean="0"/>
              <a:t>Lechaeum</a:t>
            </a:r>
            <a:r>
              <a:rPr lang="en-US" sz="2400" dirty="0" smtClean="0"/>
              <a:t> and another at </a:t>
            </a:r>
            <a:r>
              <a:rPr lang="en-US" sz="2400" dirty="0" err="1" smtClean="0"/>
              <a:t>Orchomenus</a:t>
            </a:r>
            <a:r>
              <a:rPr lang="en-US" sz="2400" dirty="0" smtClean="0"/>
              <a:t>, keeping watch upon their allied states -- those which they trusted, to prevent their being destroyed, and those which they distrusted, to prevent their revolting -- and suffering and causing trouble around Corinth, </a:t>
            </a:r>
            <a:r>
              <a:rPr lang="en-US" sz="2400" b="1" dirty="0" smtClean="0"/>
              <a:t>were out of patience with the war. </a:t>
            </a:r>
            <a:r>
              <a:rPr lang="en-US" sz="2400" dirty="0" smtClean="0"/>
              <a:t>As for the </a:t>
            </a:r>
            <a:r>
              <a:rPr lang="en-US" sz="2400" b="1" dirty="0" err="1" smtClean="0"/>
              <a:t>Argives</a:t>
            </a:r>
            <a:r>
              <a:rPr lang="en-US" sz="2400" dirty="0" smtClean="0"/>
              <a:t>, knowing that the </a:t>
            </a:r>
            <a:r>
              <a:rPr lang="en-US" sz="2400" dirty="0" err="1" smtClean="0"/>
              <a:t>Lacedaemonian</a:t>
            </a:r>
            <a:r>
              <a:rPr lang="en-US" sz="2400" dirty="0" smtClean="0"/>
              <a:t> ban had been called out against them, and being aware that their plea of the sacred months would no longer be of any help to them, they </a:t>
            </a:r>
            <a:r>
              <a:rPr lang="en-US" sz="2400" b="1" dirty="0" smtClean="0"/>
              <a:t>also were eager for peace. </a:t>
            </a:r>
            <a:r>
              <a:rPr lang="en-US" sz="2400" dirty="0" smtClean="0"/>
              <a:t>[30] </a:t>
            </a:r>
            <a:r>
              <a:rPr lang="en-US" sz="2400" b="1" dirty="0" smtClean="0"/>
              <a:t>So that when </a:t>
            </a:r>
            <a:r>
              <a:rPr lang="en-US" sz="2400" b="1" dirty="0" err="1" smtClean="0"/>
              <a:t>Tiribazus</a:t>
            </a:r>
            <a:r>
              <a:rPr lang="en-US" sz="2400" b="1" dirty="0" smtClean="0"/>
              <a:t> ordered those to be present who desired to give ear to the peace which the King had sent down, all speedily presented themselves</a:t>
            </a:r>
            <a:r>
              <a:rPr lang="en-US" sz="2400" dirty="0" smtClean="0"/>
              <a:t>. Xenophon </a:t>
            </a:r>
            <a:r>
              <a:rPr lang="en-US" sz="2400" i="1" dirty="0" smtClean="0"/>
              <a:t>Hellenika</a:t>
            </a:r>
            <a:r>
              <a:rPr lang="en-US" sz="2400" dirty="0" smtClean="0"/>
              <a:t> 5.1.29-30</a:t>
            </a:r>
            <a:endParaRPr lang="en-GB" sz="24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marL="838200" indent="-838200" eaLnBrk="1" hangingPunct="1">
              <a:defRPr/>
            </a:pPr>
            <a:r>
              <a:rPr lang="en-GB" dirty="0" smtClean="0"/>
              <a:t>The King’s </a:t>
            </a:r>
            <a:r>
              <a:rPr lang="en-GB" dirty="0" smtClean="0"/>
              <a:t>Peace: 387/6.</a:t>
            </a:r>
            <a:endParaRPr lang="en-GB" dirty="0" smtClean="0"/>
          </a:p>
        </p:txBody>
      </p:sp>
      <p:sp>
        <p:nvSpPr>
          <p:cNvPr id="20483" name="Rectangle 3"/>
          <p:cNvSpPr>
            <a:spLocks noGrp="1" noChangeArrowheads="1"/>
          </p:cNvSpPr>
          <p:nvPr>
            <p:ph type="body" idx="1"/>
          </p:nvPr>
        </p:nvSpPr>
        <p:spPr/>
        <p:txBody>
          <a:bodyPr/>
          <a:lstStyle/>
          <a:p>
            <a:pPr eaLnBrk="1" hangingPunct="1">
              <a:defRPr/>
            </a:pPr>
            <a:r>
              <a:rPr lang="en-GB" dirty="0" smtClean="0"/>
              <a:t>With Persian support, Sparta concluded a Peace guaranteed by the Persian King with the other Greeks. </a:t>
            </a:r>
          </a:p>
          <a:p>
            <a:pPr eaLnBrk="1" hangingPunct="1">
              <a:defRPr/>
            </a:pPr>
            <a:r>
              <a:rPr lang="en-GB" dirty="0" smtClean="0"/>
              <a:t>The treaty put Sparta in a position of power and with Persian support it was almost impossible to dispute her power in Greece.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marL="838200" indent="-838200" eaLnBrk="1" hangingPunct="1">
              <a:defRPr/>
            </a:pPr>
            <a:r>
              <a:rPr lang="en-GB" sz="4000" smtClean="0"/>
              <a:t>The King’s Seal and the Autonomy Clause</a:t>
            </a:r>
          </a:p>
        </p:txBody>
      </p:sp>
      <p:sp>
        <p:nvSpPr>
          <p:cNvPr id="21507" name="Rectangle 3"/>
          <p:cNvSpPr>
            <a:spLocks noGrp="1" noChangeArrowheads="1"/>
          </p:cNvSpPr>
          <p:nvPr>
            <p:ph type="body" idx="1"/>
          </p:nvPr>
        </p:nvSpPr>
        <p:spPr/>
        <p:txBody>
          <a:bodyPr/>
          <a:lstStyle/>
          <a:p>
            <a:pPr eaLnBrk="1" hangingPunct="1">
              <a:lnSpc>
                <a:spcPct val="80000"/>
              </a:lnSpc>
              <a:defRPr/>
            </a:pPr>
            <a:r>
              <a:rPr lang="en-US" sz="2800" smtClean="0"/>
              <a:t> “King Artaxerxes thinks it just that the cities in Asia should belong to him, as well as Clazomenae and Cyprus among the islands, and </a:t>
            </a:r>
            <a:r>
              <a:rPr lang="en-US" sz="2800" b="1" smtClean="0"/>
              <a:t>that the other Greek cities, both small and great, should be left independent</a:t>
            </a:r>
            <a:r>
              <a:rPr lang="en-US" sz="2800" smtClean="0"/>
              <a:t>, except Lemnos, Imbros, and Scyros; and these should belong, as of old, to the Athenians. But whichever of the two parties does not accept this peace, upon them I will make war, in company with those who desire this arrangement, both by land and by sea, with ships and with money.” Xenophon </a:t>
            </a:r>
            <a:r>
              <a:rPr lang="en-US" sz="2800" i="1" smtClean="0"/>
              <a:t>Hellenika</a:t>
            </a:r>
            <a:r>
              <a:rPr lang="en-US" sz="2800" smtClean="0"/>
              <a:t> 5.1.31</a:t>
            </a:r>
            <a:endParaRPr lang="en-GB" sz="280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on Moodle</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188</TotalTime>
  <Words>1355</Words>
  <Application>Microsoft Office PowerPoint</Application>
  <PresentationFormat>On-screen Show (4:3)</PresentationFormat>
  <Paragraphs>70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Flow</vt:lpstr>
      <vt:lpstr>CLAH4005</vt:lpstr>
      <vt:lpstr>From the 5th to the 4th </vt:lpstr>
      <vt:lpstr>The Spartan hegemony</vt:lpstr>
      <vt:lpstr>The Decarchies</vt:lpstr>
      <vt:lpstr>The 30</vt:lpstr>
      <vt:lpstr>Issues at Sparta </vt:lpstr>
      <vt:lpstr>Agesilaus </vt:lpstr>
      <vt:lpstr>Sparta and its allies</vt:lpstr>
      <vt:lpstr>Revolt of Kyros</vt:lpstr>
      <vt:lpstr>The Freedom of the Greeks</vt:lpstr>
      <vt:lpstr>The Corinthian War</vt:lpstr>
      <vt:lpstr>A new balance of power</vt:lpstr>
      <vt:lpstr>The Battle of Knidos</vt:lpstr>
      <vt:lpstr>Persian support against Sparta </vt:lpstr>
      <vt:lpstr>Why did Persia change tack?</vt:lpstr>
      <vt:lpstr>Changes in Persia</vt:lpstr>
      <vt:lpstr>The King’s Peace: 387/6.</vt:lpstr>
      <vt:lpstr>The King’s Seal and the Autonomy Clause</vt:lpstr>
      <vt:lpstr>Follow-up on Moodle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107</cp:revision>
  <dcterms:created xsi:type="dcterms:W3CDTF">2012-10-23T10:27:02Z</dcterms:created>
  <dcterms:modified xsi:type="dcterms:W3CDTF">2012-11-13T09:56:31Z</dcterms:modified>
</cp:coreProperties>
</file>