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8" autoAdjust="0"/>
    <p:restoredTop sz="94660"/>
  </p:normalViewPr>
  <p:slideViewPr>
    <p:cSldViewPr snapToGrid="0">
      <p:cViewPr varScale="1">
        <p:scale>
          <a:sx n="39" d="100"/>
          <a:sy n="39" d="100"/>
        </p:scale>
        <p:origin x="66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482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894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684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4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639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8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192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00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31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10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0124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163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2381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26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195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3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C4236-9459-4C13-BADF-9BDF260400C9}" type="datetimeFigureOut">
              <a:rPr lang="en-US" smtClean="0"/>
              <a:t>11/9/21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DD9041A-CBAF-418E-8A02-F12FFF4A70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0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387600"/>
          </a:xfrm>
        </p:spPr>
        <p:txBody>
          <a:bodyPr/>
          <a:lstStyle/>
          <a:p>
            <a:pPr algn="ctr"/>
            <a:r>
              <a:rPr lang="en-US" sz="3600" b="1" dirty="0"/>
              <a:t>WORK</a:t>
            </a:r>
            <a:r>
              <a:rPr lang="en-US" sz="3600" dirty="0"/>
              <a:t>-</a:t>
            </a:r>
            <a:r>
              <a:rPr lang="en-US" sz="3600" b="1" dirty="0"/>
              <a:t>RELATED WORK RELATED STRESS IN THE UNITED KINGDOM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19753"/>
            <a:ext cx="9144000" cy="2883877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Cristina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Neculai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2025900</a:t>
            </a:r>
          </a:p>
          <a:p>
            <a:pPr algn="ctr"/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Charles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Nimoh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387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Introduction.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40189"/>
            <a:ext cx="8915400" cy="377762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  <a:r>
              <a:rPr lang="en-US" sz="2800" dirty="0"/>
              <a:t>-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related stress is also referred to as occupational stress and people get it from working in there jobs.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 is one of the developed regions globally .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it has high levels of work</a:t>
            </a:r>
            <a:r>
              <a:rPr lang="en-US" sz="2800" dirty="0"/>
              <a:t>-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related stress.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 analyze the case study and expound more on the nature and effects of work-related stress, the causes, impacts, external environment, and solutions.  </a:t>
            </a:r>
          </a:p>
        </p:txBody>
      </p:sp>
    </p:spTree>
    <p:extLst>
      <p:ext uri="{BB962C8B-B14F-4D97-AF65-F5344CB8AC3E}">
        <p14:creationId xmlns:p14="http://schemas.microsoft.com/office/powerpoint/2010/main" val="951370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Nature and effects of work</a:t>
            </a:r>
            <a:r>
              <a:rPr lang="en-US" dirty="0"/>
              <a:t>-</a:t>
            </a:r>
            <a:r>
              <a:rPr lang="en-US" b="1" dirty="0"/>
              <a:t>related stress.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8604" y="1731523"/>
            <a:ext cx="10026008" cy="4179699"/>
          </a:xfrm>
        </p:spPr>
        <p:txBody>
          <a:bodyPr/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case study pointed at work-related stress as the main issue that affects most workers in the United Kingdom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Siegrist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2016).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stress may be caused by the high expectations and pressure the employees undergo as the carry out their jobs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Desa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2018).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case study presents, the financial challenge as the numbers one cause of work-related stress (Cox et al. 2017)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challenge has a negative effect to the overall performance of the employees and the organization itself (Cox et al. 2017).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818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Causes of work</a:t>
            </a:r>
            <a:r>
              <a:rPr lang="en-US" dirty="0"/>
              <a:t>-</a:t>
            </a:r>
            <a:r>
              <a:rPr lang="en-US" b="1" dirty="0"/>
              <a:t>related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8472" y="1264555"/>
            <a:ext cx="8915400" cy="3777622"/>
          </a:xfrm>
        </p:spPr>
        <p:txBody>
          <a:bodyPr>
            <a:noAutofit/>
          </a:bodyPr>
          <a:lstStyle/>
          <a:p>
            <a:pPr lvl="0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Globally all individuals have various stress triggers, but work stress becomes the number one issue, according to the reports in the United Kingdom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Kusuma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2018).</a:t>
            </a:r>
          </a:p>
          <a:p>
            <a:pPr lvl="0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stress becomes the number one cause of work-related stress, as the employees cannot meet their needs (Glazer and Liu 2017).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working hours lead to stress because one may not have adequate time to spend with their loved ones or live their lives out of work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Kusuma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2018).</a:t>
            </a:r>
          </a:p>
          <a:p>
            <a:pPr lvl="0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structure in the place of work leads to stress through various issues such as overcrowding (Glazer and Liu 2017).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politics also is another issue that increases work stress at the workplace because it creates anxiety and tension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Kusuma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2018).</a:t>
            </a:r>
          </a:p>
        </p:txBody>
      </p:sp>
    </p:spTree>
    <p:extLst>
      <p:ext uri="{BB962C8B-B14F-4D97-AF65-F5344CB8AC3E}">
        <p14:creationId xmlns:p14="http://schemas.microsoft.com/office/powerpoint/2010/main" val="129488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Effects of work</a:t>
            </a:r>
            <a:r>
              <a:rPr lang="en-US" dirty="0"/>
              <a:t>-</a:t>
            </a:r>
            <a:r>
              <a:rPr lang="en-US" b="1" dirty="0"/>
              <a:t>related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600" dirty="0"/>
              <a:t>These effects includes:</a:t>
            </a:r>
          </a:p>
          <a:p>
            <a:r>
              <a:rPr lang="en-US" sz="2600" dirty="0"/>
              <a:t>In the UK, health problems (physical and psychological) are also linked to stress related work and leads to absenteeism (</a:t>
            </a:r>
            <a:r>
              <a:rPr lang="en-US" sz="2600" dirty="0" err="1"/>
              <a:t>Yunita</a:t>
            </a:r>
            <a:r>
              <a:rPr lang="en-US" sz="2600" dirty="0"/>
              <a:t> and Saputra2019). </a:t>
            </a:r>
          </a:p>
          <a:p>
            <a:r>
              <a:rPr lang="en-US" sz="2600" dirty="0"/>
              <a:t>High turnover among the employees is experienced because there is lower motivation at the place of work (West et al. 2018).</a:t>
            </a:r>
          </a:p>
          <a:p>
            <a:r>
              <a:rPr lang="en-US" sz="2600" dirty="0"/>
              <a:t>This workplace stress affects the employees and the organizations' performance, which associates it with the quantity and quality of the tasks performed in any firm (</a:t>
            </a:r>
            <a:r>
              <a:rPr lang="en-US" sz="2600" dirty="0" err="1"/>
              <a:t>Yunita</a:t>
            </a:r>
            <a:r>
              <a:rPr lang="en-US" sz="2600" dirty="0"/>
              <a:t> and Saputra2019).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8356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466" y="160888"/>
            <a:ext cx="8075053" cy="91244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Pestle analysis of work</a:t>
            </a:r>
            <a:r>
              <a:rPr lang="en-US" dirty="0"/>
              <a:t>-</a:t>
            </a:r>
            <a:r>
              <a:rPr lang="en-US" b="1" dirty="0"/>
              <a:t>related stress.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6666" y="714387"/>
            <a:ext cx="10611643" cy="372142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Economical factors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jobs and pay cuts due to the pandemic.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property (</a:t>
            </a:r>
            <a:r>
              <a:rPr lang="en-US" sz="7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Perera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2017). </a:t>
            </a:r>
          </a:p>
          <a:p>
            <a:pPr marL="0" indent="0">
              <a:buNone/>
            </a:pP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factors.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extreme growth in tax and political stability.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7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Brexit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issue that has impacted the workers (</a:t>
            </a:r>
            <a:r>
              <a:rPr lang="en-US" sz="7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Perera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2017).</a:t>
            </a:r>
          </a:p>
          <a:p>
            <a:pPr marL="0" indent="0"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factor 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has various legal approaches human beings look at as they seek employment.</a:t>
            </a:r>
            <a:endParaRPr lang="en-US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Effects of policies on the foreigners( </a:t>
            </a:r>
            <a:r>
              <a:rPr lang="en-US" sz="7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Perera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2017).</a:t>
            </a:r>
          </a:p>
          <a:p>
            <a:pPr marL="0" indent="0"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 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races of people who have developed high-quality technology in UK (Sridhar et al. 2016).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technological approach, which has helped them make good decisions .</a:t>
            </a:r>
          </a:p>
          <a:p>
            <a:pPr marL="0" indent="0">
              <a:buNone/>
            </a:pP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 factors 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Concern about the ecological impacts of the changing business environment identified with the sector trends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increase in employment, as people work in the green industry (Sridhar et al. 2016)</a:t>
            </a:r>
          </a:p>
          <a:p>
            <a:pPr marL="0" indent="0"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have occurred globally, especially in this COVID 19 pandemic era</a:t>
            </a:r>
          </a:p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sick employees can work from home (Sridhar et al. 2016)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0655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Solutions to work</a:t>
            </a:r>
            <a:r>
              <a:rPr lang="en-US" dirty="0"/>
              <a:t>-</a:t>
            </a:r>
            <a:r>
              <a:rPr lang="en-US" b="1" dirty="0"/>
              <a:t>related stress.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8820" y="1632625"/>
            <a:ext cx="9414719" cy="4328890"/>
          </a:xfrm>
        </p:spPr>
        <p:txBody>
          <a:bodyPr>
            <a:normAutofit fontScale="77500" lnSpcReduction="2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the organizations in the UK are supposed to ensure that they help mitigate the stress levels of their workers (</a:t>
            </a:r>
            <a:r>
              <a:rPr lang="en-US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Siegrist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2016).</a:t>
            </a:r>
          </a:p>
          <a:p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Evaluation: evaluation process also helps develop knowledge that helps relieve the workers from any stressful situations at work (</a:t>
            </a:r>
            <a:r>
              <a:rPr lang="en-US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Witzig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Smith 2019, April).</a:t>
            </a:r>
          </a:p>
          <a:p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organizations and regions should also develop psychological departments that allow employees to talk about psychological problems that affect their performance (West et al. 2018).</a:t>
            </a:r>
          </a:p>
          <a:p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management can use the encouragement of participative management to listen to the concerns and issues at the workplace and help them look for solutions to their problems (</a:t>
            </a:r>
            <a:r>
              <a:rPr lang="en-US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Witzig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Smith 2019, April).</a:t>
            </a:r>
          </a:p>
        </p:txBody>
      </p:sp>
    </p:spTree>
    <p:extLst>
      <p:ext uri="{BB962C8B-B14F-4D97-AF65-F5344CB8AC3E}">
        <p14:creationId xmlns:p14="http://schemas.microsoft.com/office/powerpoint/2010/main" val="836524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7186" y="1264555"/>
            <a:ext cx="8915400" cy="3777622"/>
          </a:xfrm>
        </p:spPr>
        <p:txBody>
          <a:bodyPr>
            <a:noAutofit/>
          </a:bodyPr>
          <a:lstStyle/>
          <a:p>
            <a:r>
              <a:rPr lang="en-US" sz="2400" dirty="0"/>
              <a:t>Even with the United Kingdom, having a high level of workers and places, people love to carry out their tasks. </a:t>
            </a:r>
          </a:p>
          <a:p>
            <a:r>
              <a:rPr lang="en-US" sz="2400" dirty="0"/>
              <a:t>However it has high levels of work relate stress.</a:t>
            </a:r>
          </a:p>
          <a:p>
            <a:r>
              <a:rPr lang="en-US" sz="2400" dirty="0"/>
              <a:t>There is also stress that is associated with finances that are the financial stress.</a:t>
            </a:r>
          </a:p>
          <a:p>
            <a:r>
              <a:rPr lang="en-US" sz="2400" dirty="0"/>
              <a:t>Looking at the region's external environmental analysis (pestle analysis), it is evident that COVID 19 and </a:t>
            </a:r>
            <a:r>
              <a:rPr lang="en-US" sz="2400" dirty="0" err="1"/>
              <a:t>Brexit</a:t>
            </a:r>
            <a:r>
              <a:rPr lang="en-US" sz="2400" dirty="0"/>
              <a:t> are causing many problems.</a:t>
            </a:r>
          </a:p>
          <a:p>
            <a:r>
              <a:rPr lang="en-US" sz="2400" dirty="0"/>
              <a:t>The solutions for this problem include developing psychological departments that will allow them to talk about their issues.</a:t>
            </a:r>
          </a:p>
          <a:p>
            <a:r>
              <a:rPr lang="en-US" sz="2400" dirty="0"/>
              <a:t> Developing policies that will accommodate the workers and assist them in minimizing the stress levels.</a:t>
            </a:r>
          </a:p>
        </p:txBody>
      </p:sp>
    </p:spTree>
    <p:extLst>
      <p:ext uri="{BB962C8B-B14F-4D97-AF65-F5344CB8AC3E}">
        <p14:creationId xmlns:p14="http://schemas.microsoft.com/office/powerpoint/2010/main" val="3433451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171978"/>
            <a:ext cx="9908125" cy="50764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</a:p>
          <a:p>
            <a:pPr lvl="0"/>
            <a:r>
              <a:rPr lang="en-US" dirty="0"/>
              <a:t>Cox, T., </a:t>
            </a:r>
            <a:r>
              <a:rPr lang="en-US" dirty="0" err="1"/>
              <a:t>Kuk</a:t>
            </a:r>
            <a:r>
              <a:rPr lang="en-US" dirty="0"/>
              <a:t>, G. and </a:t>
            </a:r>
            <a:r>
              <a:rPr lang="en-US" dirty="0" err="1"/>
              <a:t>Leiter</a:t>
            </a:r>
            <a:r>
              <a:rPr lang="en-US" dirty="0"/>
              <a:t>, M.P., 2017. Burnout, health, work stress, and organizational 	healthiness. 	In </a:t>
            </a:r>
            <a:r>
              <a:rPr lang="en-US" i="1" dirty="0"/>
              <a:t>Professional burnout</a:t>
            </a:r>
            <a:r>
              <a:rPr lang="en-US" dirty="0"/>
              <a:t> (pp. 177-193).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pPr lvl="0"/>
            <a:r>
              <a:rPr lang="en-US" dirty="0" err="1"/>
              <a:t>Desa</a:t>
            </a:r>
            <a:r>
              <a:rPr lang="en-US" dirty="0"/>
              <a:t>, N.M., </a:t>
            </a:r>
            <a:r>
              <a:rPr lang="en-US" dirty="0" err="1"/>
              <a:t>Khoon</a:t>
            </a:r>
            <a:r>
              <a:rPr lang="en-US" dirty="0"/>
              <a:t>, T.L. and </a:t>
            </a:r>
            <a:r>
              <a:rPr lang="en-US" dirty="0" err="1"/>
              <a:t>Asaari</a:t>
            </a:r>
            <a:r>
              <a:rPr lang="en-US" dirty="0"/>
              <a:t>, M.H.A.H., 2018. Work stress toward work environment, 	management 	support, and employee satisfaction among employees of public 	organizations. </a:t>
            </a:r>
            <a:r>
              <a:rPr lang="en-US" i="1" dirty="0"/>
              <a:t>International Journal of 	Asian Social Science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(1), pp.1-11.</a:t>
            </a:r>
            <a:r>
              <a:rPr lang="en-US" i="1" dirty="0"/>
              <a:t>	Encyclopedia of Psychology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Glazer, S. and Liu, C., 2017. Work, stress, coping, and stress management. In </a:t>
            </a:r>
            <a:r>
              <a:rPr lang="en-US" i="1" dirty="0"/>
              <a:t>Oxford Research</a:t>
            </a:r>
            <a:endParaRPr lang="en-US" dirty="0"/>
          </a:p>
          <a:p>
            <a:pPr marL="0" lvl="0" indent="0">
              <a:buNone/>
            </a:pPr>
            <a:r>
              <a:rPr lang="en-US" dirty="0"/>
              <a:t>		Kusuma, W.A., 2018. Work stress (causes, impacts and solutions): a case study on the net. 	Yogyakarta employees. </a:t>
            </a:r>
            <a:r>
              <a:rPr lang="en-US" i="1" dirty="0"/>
              <a:t>Russian Journal of Agricultural and Socio-Economic 	Sciences</a:t>
            </a:r>
            <a:r>
              <a:rPr lang="en-US" dirty="0"/>
              <a:t>, </a:t>
            </a:r>
            <a:r>
              <a:rPr lang="en-US" i="1" dirty="0"/>
              <a:t>76</a:t>
            </a:r>
            <a:r>
              <a:rPr lang="en-US" dirty="0"/>
              <a:t>(4).</a:t>
            </a:r>
          </a:p>
          <a:p>
            <a:pPr lvl="0"/>
            <a:r>
              <a:rPr lang="en-US" dirty="0" err="1"/>
              <a:t>Perera</a:t>
            </a:r>
            <a:r>
              <a:rPr lang="en-US" dirty="0"/>
              <a:t>, R., 2017. </a:t>
            </a:r>
            <a:r>
              <a:rPr lang="en-US" i="1" dirty="0"/>
              <a:t>The PESTLE analysis</a:t>
            </a:r>
            <a:r>
              <a:rPr lang="en-US" dirty="0"/>
              <a:t>. </a:t>
            </a:r>
            <a:r>
              <a:rPr lang="en-US" dirty="0" err="1"/>
              <a:t>Nerdynaut</a:t>
            </a:r>
            <a:r>
              <a:rPr lang="en-US" dirty="0"/>
              <a:t>.</a:t>
            </a:r>
          </a:p>
          <a:p>
            <a:pPr lvl="0"/>
            <a:r>
              <a:rPr lang="en-US" dirty="0" err="1"/>
              <a:t>Siegrist</a:t>
            </a:r>
            <a:r>
              <a:rPr lang="en-US" dirty="0"/>
              <a:t>, J., </a:t>
            </a:r>
            <a:r>
              <a:rPr lang="en-US" dirty="0" err="1"/>
              <a:t>Wahrendorf</a:t>
            </a:r>
            <a:r>
              <a:rPr lang="en-US" dirty="0"/>
              <a:t>, M. and </a:t>
            </a:r>
            <a:r>
              <a:rPr lang="en-US" dirty="0" err="1"/>
              <a:t>Siegrist</a:t>
            </a:r>
            <a:r>
              <a:rPr lang="en-US" dirty="0"/>
              <a:t>, 2016. </a:t>
            </a:r>
            <a:r>
              <a:rPr lang="en-US" i="1" dirty="0"/>
              <a:t>Work stress and health in a globalized economy</a:t>
            </a:r>
            <a:r>
              <a:rPr lang="en-US" dirty="0"/>
              <a:t>. 	Springer 	Berlin Heidelberg.</a:t>
            </a:r>
          </a:p>
          <a:p>
            <a:pPr lvl="0"/>
            <a:r>
              <a:rPr lang="en-US" dirty="0"/>
              <a:t>Sridhar, R., </a:t>
            </a:r>
            <a:r>
              <a:rPr lang="en-US" dirty="0" err="1"/>
              <a:t>Sachithanandam</a:t>
            </a:r>
            <a:r>
              <a:rPr lang="en-US" dirty="0"/>
              <a:t>, V., </a:t>
            </a:r>
            <a:r>
              <a:rPr lang="en-US" dirty="0" err="1"/>
              <a:t>Mageswaran</a:t>
            </a:r>
            <a:r>
              <a:rPr lang="en-US" dirty="0"/>
              <a:t>, T., </a:t>
            </a:r>
            <a:r>
              <a:rPr lang="en-US" dirty="0" err="1"/>
              <a:t>Purvaja</a:t>
            </a:r>
            <a:r>
              <a:rPr lang="en-US" dirty="0"/>
              <a:t>, R., Ramesh, R., </a:t>
            </a:r>
            <a:r>
              <a:rPr lang="en-US" dirty="0" err="1"/>
              <a:t>Senthil</a:t>
            </a:r>
            <a:r>
              <a:rPr lang="en-US" dirty="0"/>
              <a:t> </a:t>
            </a:r>
            <a:r>
              <a:rPr lang="en-US" dirty="0" err="1"/>
              <a:t>Vel</a:t>
            </a:r>
            <a:r>
              <a:rPr lang="en-US" dirty="0"/>
              <a:t>, A. and 		</a:t>
            </a:r>
            <a:r>
              <a:rPr lang="en-US" dirty="0" err="1"/>
              <a:t>Thirunavukkarasu</a:t>
            </a:r>
            <a:r>
              <a:rPr lang="en-US" dirty="0"/>
              <a:t>, E., 2016. A Political, Economic, Social, Technological, Legal and 	Environmental (PESTLE) 	approach for assessment of coastal zone management practice 	in India. </a:t>
            </a:r>
            <a:r>
              <a:rPr lang="en-US" i="1" dirty="0"/>
              <a:t>International Review of Public 	Administration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(3), pp.216-232.</a:t>
            </a:r>
          </a:p>
          <a:p>
            <a:pPr lvl="0"/>
            <a:r>
              <a:rPr lang="en-US" dirty="0"/>
              <a:t>West, C.P., </a:t>
            </a:r>
            <a:r>
              <a:rPr lang="en-US" dirty="0" err="1"/>
              <a:t>Dyrbye</a:t>
            </a:r>
            <a:r>
              <a:rPr lang="en-US" dirty="0"/>
              <a:t>, L.N. and </a:t>
            </a:r>
            <a:r>
              <a:rPr lang="en-US" dirty="0" err="1"/>
              <a:t>Shanafelt</a:t>
            </a:r>
            <a:r>
              <a:rPr lang="en-US" dirty="0"/>
              <a:t>, T.D., 2018. Physician burnout: contributors, 	consequences and 	solutions. </a:t>
            </a:r>
            <a:r>
              <a:rPr lang="en-US" i="1" dirty="0"/>
              <a:t>Journal of internal medicine</a:t>
            </a:r>
            <a:r>
              <a:rPr lang="en-US" dirty="0"/>
              <a:t>, </a:t>
            </a:r>
            <a:r>
              <a:rPr lang="en-US" i="1" dirty="0"/>
              <a:t>283</a:t>
            </a:r>
            <a:r>
              <a:rPr lang="en-US" dirty="0"/>
              <a:t>(6), pp.516-529.</a:t>
            </a:r>
          </a:p>
          <a:p>
            <a:pPr lvl="0"/>
            <a:r>
              <a:rPr lang="en-US" dirty="0" err="1"/>
              <a:t>Witzig</a:t>
            </a:r>
            <a:r>
              <a:rPr lang="en-US" dirty="0"/>
              <a:t>, T.E. and Smith, S.M., 2019, April. Work-Life Balance Solutions for Physicians—It's All 	About You, Your 	Work, and Others. In </a:t>
            </a:r>
            <a:r>
              <a:rPr lang="en-US" i="1" dirty="0"/>
              <a:t>Mayo Clinic Proceedings</a:t>
            </a:r>
            <a:r>
              <a:rPr lang="en-US" dirty="0"/>
              <a:t> (Vol. 94, No. 4, pp. 	573-576). Elsevier.	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95989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134</TotalTime>
  <Words>1211</Words>
  <Application>Microsoft Office PowerPoint</Application>
  <PresentationFormat>Ecran lat</PresentationFormat>
  <Paragraphs>73</Paragraphs>
  <Slides>9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Wisp</vt:lpstr>
      <vt:lpstr>WORK-RELATED WORK RELATED STRESS IN THE UNITED KINGDOM</vt:lpstr>
      <vt:lpstr>Introduction. </vt:lpstr>
      <vt:lpstr>Nature and effects of work-related stress.</vt:lpstr>
      <vt:lpstr>Causes of work-related stress</vt:lpstr>
      <vt:lpstr>Effects of work-related stress</vt:lpstr>
      <vt:lpstr>Pestle analysis of work-related stress.</vt:lpstr>
      <vt:lpstr>Solutions to work-related stress.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RELATED STRESS IN THE UNITED KINGDOM</dc:title>
  <dc:creator>Windows User</dc:creator>
  <cp:lastModifiedBy>Cristina Neculai (2025900)</cp:lastModifiedBy>
  <cp:revision>26</cp:revision>
  <dcterms:created xsi:type="dcterms:W3CDTF">2021-10-14T07:40:13Z</dcterms:created>
  <dcterms:modified xsi:type="dcterms:W3CDTF">2021-11-09T14:58:55Z</dcterms:modified>
</cp:coreProperties>
</file>