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6" r:id="rId5"/>
    <p:sldId id="267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99"/>
    <p:restoredTop sz="80826"/>
  </p:normalViewPr>
  <p:slideViewPr>
    <p:cSldViewPr snapToGrid="0" snapToObjects="1">
      <p:cViewPr varScale="1">
        <p:scale>
          <a:sx n="100" d="100"/>
          <a:sy n="100" d="100"/>
        </p:scale>
        <p:origin x="18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10956-D7B2-574F-9876-B6559116844E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EB38B-6A2F-B340-BE0F-0DDCC988D78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714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EB38B-6A2F-B340-BE0F-0DDCC988D781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662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EB38B-6A2F-B340-BE0F-0DDCC988D781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582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EB38B-6A2F-B340-BE0F-0DDCC988D781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497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0809B-CFEE-3D4A-A3FC-9D30EBF684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3E16A0-98D0-2248-8D6B-29F1AABB6A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7225B-8202-6D4B-A51E-4C5D5DE17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1AA8F-6A32-8447-ADE2-7E8DEA48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392ED-9F1F-5448-B9F1-7AC035A15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689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1AB52-1F82-C94D-A946-89DF7ADD3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8E14E-0A76-1242-AD86-A2D8EB973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5F086-03A6-4B40-9400-4F79907B4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2D945-B991-5344-9072-E99D38462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8FED7-7282-3A43-90C3-529CD55E8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494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636AF-31FC-F24C-97B9-A62C973BC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393C96-ACF4-E349-833F-1233E0D8FA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2947B-0138-C144-85C2-051C961FC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8553B-12B2-FB4A-993D-3BECBF09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9B972-28C4-674F-B1A5-70948DF5A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055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259F5-0DFE-C145-BEC5-29575E855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C5C40-33D3-D54E-B63F-63A61AC495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B10601-C830-EC4F-9091-7F29AEDEDE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17147F-0F3A-F24D-9B51-8E12DE550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5FAD2-11C1-384C-B683-5A3F6D3D5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BEEDF5-38C5-6F44-BE3A-EBB3ACCF7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473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91A0-C509-374A-8024-3ADF62BCF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3C2FEA-DE01-D74D-9AD6-BB84BF703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FE5E1-0A7E-0645-8332-D3B45754F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45A1E9-BADA-9343-B379-003E263585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6EC15F-C137-7345-A181-A87FAED93E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22DF49-FECA-E848-A49C-E5D150784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D9C477-7A75-4642-8EDB-34C2F5328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1144A1-FED2-B842-8BBC-C3CC990F1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805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7253-3000-544B-BC17-E3FBC89F4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F97FA1-1880-F246-8F00-584A91860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366114-8FE8-8940-9074-76C152A3B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D0D6B-934B-7249-A8C9-877B3252C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392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E574C9-FD0A-1840-9489-CE281739E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70C9DB-8ED1-1C47-822E-EDD7AF874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2769D-A7D9-AB44-941C-22F508055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67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A8F98-6938-EF48-B660-5DED6F554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6939-1F67-8943-A9F7-AF2EC0B98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FBEE35-61D5-794B-A3F4-D6C0E704E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8F49B-0170-F642-9E9D-EA92C6C65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80A518-FDD3-224F-9E3B-516C75FD9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563870-71A1-2D47-8553-489633C35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253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A1A1-9E04-6049-9656-946329BD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FE87C0-8502-F242-AF0C-BD1EBF46B1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1FFF34-B700-6740-BABF-2C6E21CFD4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60694F-B81E-934F-B74C-1B8166ADD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B4D20F-051E-D441-873A-67029F689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0A0BB-C1FC-7C40-B981-787E310DC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1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4048E-92D1-4E42-9DA1-2997D3135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93D86-CC1F-5F43-B8A5-D6F26B4259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FC2CE-753F-D742-9A45-CAAC25A9E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CAD1D-DEE1-834B-B799-4D7A1FB12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0FCFA-6C44-C54A-92B3-AB09F928E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635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05ECE1-08A9-DC40-A542-3225DA9C84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5AF88-5ED0-464B-B1A4-49810FEC88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3B9985-2997-9642-B613-540F9A9BC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03518-96D7-C24D-A947-559EE0654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419CF-79C6-3D4A-ABF7-913DCFBC7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843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7000"/>
              </a:schemeClr>
            </a:gs>
            <a:gs pos="36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1A3511-1CF7-6946-B6D4-59C1FA02C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C9418F-5955-694D-8CD4-F97260A5D6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17EE9-23E5-7348-908B-BD7724CCA4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07186-79A7-BD49-B384-400F7816EE28}" type="datetimeFigureOut">
              <a:rPr lang="en-US" smtClean="0"/>
              <a:t>5/8/18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56355-0E95-D144-8C10-620A1DCD91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F2CDA-1F49-844D-8276-E43C1867CD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D6F68-A0F3-554F-AA85-6693E3CFFD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20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ilosophybasics.com/branch_feminism.html" TargetMode="External"/><Relationship Id="rId2" Type="http://schemas.openxmlformats.org/officeDocument/2006/relationships/hyperlink" Target="http://news.bbc.co.uk/1/hi/uk/7244701.s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B91E1-1817-C044-ADF1-ADEE7B91E4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7200" dirty="0"/>
              <a:t>The Theory of Feminism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8A9AA4-ADF7-C241-A98A-B74A4E9DEC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Chloe Lewis - 1702405</a:t>
            </a:r>
          </a:p>
        </p:txBody>
      </p:sp>
    </p:spTree>
    <p:extLst>
      <p:ext uri="{BB962C8B-B14F-4D97-AF65-F5344CB8AC3E}">
        <p14:creationId xmlns:p14="http://schemas.microsoft.com/office/powerpoint/2010/main" val="2760351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99EC1-C1B9-2A42-8BCB-A6D25ECE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903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Feminism Defined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BBED0-580B-6A43-9596-3AE232EC1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844675"/>
          </a:xfrm>
        </p:spPr>
        <p:txBody>
          <a:bodyPr>
            <a:normAutofit/>
          </a:bodyPr>
          <a:lstStyle/>
          <a:p>
            <a:endParaRPr lang="en-GB" sz="3200" dirty="0"/>
          </a:p>
          <a:p>
            <a:endParaRPr lang="en-US" sz="3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70BE7C5-73BF-D748-9E40-5AAA1A4B2F91}"/>
              </a:ext>
            </a:extLst>
          </p:cNvPr>
          <p:cNvSpPr txBox="1">
            <a:spLocks/>
          </p:cNvSpPr>
          <p:nvPr/>
        </p:nvSpPr>
        <p:spPr>
          <a:xfrm>
            <a:off x="315310" y="835297"/>
            <a:ext cx="11736990" cy="5330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3200" dirty="0"/>
              <a:t>A doctrine advocating social, political, and economic rights for women equal to those of men. </a:t>
            </a:r>
          </a:p>
          <a:p>
            <a:endParaRPr lang="en-US" sz="3200" dirty="0"/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3200" dirty="0"/>
              <a:t>A movement for the attainment of such rights.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3200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3600" dirty="0"/>
              <a:t>Feminine character.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53E09C-FCD6-ED47-8D3E-8BCE90BB5768}"/>
              </a:ext>
            </a:extLst>
          </p:cNvPr>
          <p:cNvSpPr txBox="1"/>
          <p:nvPr/>
        </p:nvSpPr>
        <p:spPr>
          <a:xfrm>
            <a:off x="7612117" y="6313433"/>
            <a:ext cx="4579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(Random House Webster’s College Dictionary)</a:t>
            </a:r>
          </a:p>
        </p:txBody>
      </p:sp>
    </p:spTree>
    <p:extLst>
      <p:ext uri="{BB962C8B-B14F-4D97-AF65-F5344CB8AC3E}">
        <p14:creationId xmlns:p14="http://schemas.microsoft.com/office/powerpoint/2010/main" val="3565108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8BC9A-7FA0-694D-8052-965A4CC79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-150092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‘Waves’ of Feminism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75A62-AEB5-D04C-8762-CEF8E6ECC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63" y="1489268"/>
            <a:ext cx="10515600" cy="50038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First Wave    </a:t>
            </a:r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Second Wave </a:t>
            </a:r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Third wave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B3803F-F3E4-9C46-9389-6EE2FF341314}"/>
              </a:ext>
            </a:extLst>
          </p:cNvPr>
          <p:cNvSpPr txBox="1"/>
          <p:nvPr/>
        </p:nvSpPr>
        <p:spPr>
          <a:xfrm>
            <a:off x="3374042" y="892947"/>
            <a:ext cx="88488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Refers to the period of activity between late nineteenth century and early twentieth century. </a:t>
            </a:r>
          </a:p>
          <a:p>
            <a:endParaRPr lang="en-US" sz="2000" dirty="0"/>
          </a:p>
          <a:p>
            <a:r>
              <a:rPr lang="en-US" sz="2000" dirty="0"/>
              <a:t>Placed an emphasis on gaining equal rights for women, particularly the Custody of Children Act 1989 (</a:t>
            </a:r>
            <a:r>
              <a:rPr lang="en-US" sz="2000" dirty="0" err="1"/>
              <a:t>Wroath</a:t>
            </a:r>
            <a:r>
              <a:rPr lang="en-US" sz="2000" dirty="0"/>
              <a:t>, 1998) and the Representation of the People Act 1918 (Phillips, 2004).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94B7CCC-F1D2-734C-A61E-A4F2DA0247CB}"/>
              </a:ext>
            </a:extLst>
          </p:cNvPr>
          <p:cNvCxnSpPr/>
          <p:nvPr/>
        </p:nvCxnSpPr>
        <p:spPr>
          <a:xfrm flipV="1">
            <a:off x="1940256" y="1319069"/>
            <a:ext cx="1155700" cy="2794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C7F2599-CD23-1D48-8D71-7B9CF879F3AB}"/>
              </a:ext>
            </a:extLst>
          </p:cNvPr>
          <p:cNvCxnSpPr>
            <a:cxnSpLocks/>
          </p:cNvCxnSpPr>
          <p:nvPr/>
        </p:nvCxnSpPr>
        <p:spPr>
          <a:xfrm>
            <a:off x="1960182" y="1832491"/>
            <a:ext cx="1195552" cy="15959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B8B4CD8-BFEE-8A41-A73A-758337372CBE}"/>
              </a:ext>
            </a:extLst>
          </p:cNvPr>
          <p:cNvSpPr txBox="1"/>
          <p:nvPr/>
        </p:nvSpPr>
        <p:spPr>
          <a:xfrm>
            <a:off x="3374042" y="3018114"/>
            <a:ext cx="84122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Refers to the resurgence of activity between mid to late twentieth century.</a:t>
            </a:r>
          </a:p>
          <a:p>
            <a:endParaRPr lang="en-US" sz="2000" dirty="0"/>
          </a:p>
          <a:p>
            <a:r>
              <a:rPr lang="en-US" sz="2000" dirty="0"/>
              <a:t>Placed an emphasis on widening the availability of contraceptive medication and criminalizing rape within a marriage, an act that had remained legal up until 1991 (BBC, 2008).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FA1625D-A987-0A45-B322-9D11709E1789}"/>
              </a:ext>
            </a:extLst>
          </p:cNvPr>
          <p:cNvCxnSpPr>
            <a:cxnSpLocks/>
          </p:cNvCxnSpPr>
          <p:nvPr/>
        </p:nvCxnSpPr>
        <p:spPr>
          <a:xfrm flipV="1">
            <a:off x="2366362" y="3464832"/>
            <a:ext cx="789372" cy="2783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E48E95A-7929-3740-956E-C8FA8FC36D72}"/>
              </a:ext>
            </a:extLst>
          </p:cNvPr>
          <p:cNvCxnSpPr>
            <a:cxnSpLocks/>
          </p:cNvCxnSpPr>
          <p:nvPr/>
        </p:nvCxnSpPr>
        <p:spPr>
          <a:xfrm>
            <a:off x="2345673" y="4116785"/>
            <a:ext cx="902355" cy="1846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F44E05C-E4A3-CA4B-9567-A25197145042}"/>
              </a:ext>
            </a:extLst>
          </p:cNvPr>
          <p:cNvSpPr txBox="1"/>
          <p:nvPr/>
        </p:nvSpPr>
        <p:spPr>
          <a:xfrm>
            <a:off x="3442358" y="4861888"/>
            <a:ext cx="86171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Refers to the period of activity between late twentieth century early twenty first century.</a:t>
            </a:r>
          </a:p>
          <a:p>
            <a:endParaRPr lang="en-US" sz="2000" dirty="0"/>
          </a:p>
          <a:p>
            <a:r>
              <a:rPr lang="en-US" sz="2000" dirty="0"/>
              <a:t>Placed an emphasis on updating the stereotypes women were experiencing at this time, and their over sexualized portrayal published in/on media outlets.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D321FAC-3062-6247-9679-F64D9A5010E2}"/>
              </a:ext>
            </a:extLst>
          </p:cNvPr>
          <p:cNvCxnSpPr/>
          <p:nvPr/>
        </p:nvCxnSpPr>
        <p:spPr>
          <a:xfrm flipV="1">
            <a:off x="1900404" y="5147468"/>
            <a:ext cx="1155700" cy="2794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2CD7D4C-61F3-074F-96D2-C1B5AD7FC33F}"/>
              </a:ext>
            </a:extLst>
          </p:cNvPr>
          <p:cNvCxnSpPr>
            <a:cxnSpLocks/>
          </p:cNvCxnSpPr>
          <p:nvPr/>
        </p:nvCxnSpPr>
        <p:spPr>
          <a:xfrm>
            <a:off x="1900404" y="5751522"/>
            <a:ext cx="1195552" cy="15959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0599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59170-F71E-CC49-99E8-CC6CF8ED9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4319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Different Types of Feminists.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4B4A3-8A90-2445-AF89-1DCC8A150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822" y="1531303"/>
            <a:ext cx="27305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+mj-lt"/>
              </a:rPr>
              <a:t>Liberal Feminists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>
                <a:latin typeface="+mj-lt"/>
              </a:rPr>
              <a:t>Radical Feminists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EC5250-7537-3D48-9404-A4D1EB24C154}"/>
              </a:ext>
            </a:extLst>
          </p:cNvPr>
          <p:cNvSpPr txBox="1"/>
          <p:nvPr/>
        </p:nvSpPr>
        <p:spPr>
          <a:xfrm>
            <a:off x="2895600" y="3060641"/>
            <a:ext cx="845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9B2953-5849-CE41-8E0F-469870F4F9BD}"/>
              </a:ext>
            </a:extLst>
          </p:cNvPr>
          <p:cNvSpPr txBox="1"/>
          <p:nvPr/>
        </p:nvSpPr>
        <p:spPr>
          <a:xfrm>
            <a:off x="3950208" y="1158191"/>
            <a:ext cx="85852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Gain equality between sexes within public and private spheres.</a:t>
            </a:r>
          </a:p>
          <a:p>
            <a:r>
              <a:rPr lang="en-US" sz="2800" dirty="0">
                <a:latin typeface="+mj-lt"/>
              </a:rPr>
              <a:t>Challenge traditionally oppressive cultures and values.</a:t>
            </a:r>
          </a:p>
          <a:p>
            <a:r>
              <a:rPr lang="en-US" sz="2800" dirty="0">
                <a:latin typeface="+mj-lt"/>
              </a:rPr>
              <a:t>End the discrimination and stigma attached to those within male dominated roles.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3A3E3E-D1A9-2344-AA47-92FE5997B236}"/>
              </a:ext>
            </a:extLst>
          </p:cNvPr>
          <p:cNvCxnSpPr>
            <a:cxnSpLocks/>
          </p:cNvCxnSpPr>
          <p:nvPr/>
        </p:nvCxnSpPr>
        <p:spPr>
          <a:xfrm flipH="1">
            <a:off x="2820416" y="3958958"/>
            <a:ext cx="1054608" cy="38444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CFCA971-BBED-AE48-82FC-37A7D3F8D384}"/>
              </a:ext>
            </a:extLst>
          </p:cNvPr>
          <p:cNvSpPr txBox="1"/>
          <p:nvPr/>
        </p:nvSpPr>
        <p:spPr>
          <a:xfrm>
            <a:off x="3950208" y="3600275"/>
            <a:ext cx="76809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Eradication of the currently patriarchal society, which is exclusively dominated and ruled by man.</a:t>
            </a:r>
          </a:p>
          <a:p>
            <a:r>
              <a:rPr lang="en-US" sz="2800" dirty="0">
                <a:latin typeface="+mj-lt"/>
              </a:rPr>
              <a:t>Consider rape, violence and pornography as methods of obtaining and retaining their patriarchal power. </a:t>
            </a:r>
          </a:p>
          <a:p>
            <a:r>
              <a:rPr lang="en-US" sz="2800" dirty="0">
                <a:latin typeface="+mj-lt"/>
              </a:rPr>
              <a:t>In turn, place blame upon men for their continual oppression.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A6FFA90-FDED-774D-8648-18BEBE401532}"/>
              </a:ext>
            </a:extLst>
          </p:cNvPr>
          <p:cNvCxnSpPr>
            <a:cxnSpLocks/>
          </p:cNvCxnSpPr>
          <p:nvPr/>
        </p:nvCxnSpPr>
        <p:spPr>
          <a:xfrm flipH="1">
            <a:off x="2820416" y="1424201"/>
            <a:ext cx="1054608" cy="38444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E99F0DB4-FA45-EB4D-A72D-D94FD44C1230}"/>
              </a:ext>
            </a:extLst>
          </p:cNvPr>
          <p:cNvSpPr txBox="1"/>
          <p:nvPr/>
        </p:nvSpPr>
        <p:spPr>
          <a:xfrm>
            <a:off x="9072118" y="6401042"/>
            <a:ext cx="526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Basics of Philosophy, 2018)</a:t>
            </a:r>
          </a:p>
        </p:txBody>
      </p:sp>
    </p:spTree>
    <p:extLst>
      <p:ext uri="{BB962C8B-B14F-4D97-AF65-F5344CB8AC3E}">
        <p14:creationId xmlns:p14="http://schemas.microsoft.com/office/powerpoint/2010/main" val="502133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F7902-90BB-554D-9490-A4D54F461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100" y="875644"/>
            <a:ext cx="10515600" cy="4351338"/>
          </a:xfrm>
        </p:spPr>
        <p:txBody>
          <a:bodyPr/>
          <a:lstStyle/>
          <a:p>
            <a:endParaRPr lang="en-US" dirty="0"/>
          </a:p>
          <a:p>
            <a:pPr marL="0" indent="0">
              <a:buNone/>
            </a:pPr>
            <a:r>
              <a:rPr lang="en-US" dirty="0">
                <a:latin typeface="+mj-lt"/>
              </a:rPr>
              <a:t>Marxist Feminists 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A83303-D1F4-7045-BCFB-64D43ECCF4E2}"/>
              </a:ext>
            </a:extLst>
          </p:cNvPr>
          <p:cNvSpPr txBox="1">
            <a:spLocks/>
          </p:cNvSpPr>
          <p:nvPr/>
        </p:nvSpPr>
        <p:spPr>
          <a:xfrm>
            <a:off x="838200" y="-15781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Different Types of Feminists.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5C23A3-0562-7A43-ACE6-19F831FBA0E8}"/>
              </a:ext>
            </a:extLst>
          </p:cNvPr>
          <p:cNvSpPr txBox="1"/>
          <p:nvPr/>
        </p:nvSpPr>
        <p:spPr>
          <a:xfrm>
            <a:off x="3479800" y="1167744"/>
            <a:ext cx="87122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Argue that capitalism encourages oppressive behavior as opposed to patriarchy.</a:t>
            </a:r>
          </a:p>
          <a:p>
            <a:r>
              <a:rPr lang="en-US" sz="2400" dirty="0">
                <a:latin typeface="+mj-lt"/>
              </a:rPr>
              <a:t>Promotes discrimination of differences between women of the bourgeoisie and the proletariat.</a:t>
            </a:r>
          </a:p>
          <a:p>
            <a:pPr fontAlgn="base"/>
            <a:r>
              <a:rPr lang="en-GB" sz="2400" dirty="0">
                <a:latin typeface="+mj-lt"/>
              </a:rPr>
              <a:t>Capitalism encourages women to reproduce, helping to produce the next workforce. </a:t>
            </a:r>
          </a:p>
          <a:p>
            <a:pPr fontAlgn="base"/>
            <a:r>
              <a:rPr lang="en-GB" sz="2400" dirty="0">
                <a:latin typeface="+mj-lt"/>
              </a:rPr>
              <a:t>Capitalism discourages women from seeking employment, reducing family income. </a:t>
            </a:r>
          </a:p>
          <a:p>
            <a:pPr fontAlgn="base"/>
            <a:endParaRPr lang="en-GB" sz="2400" dirty="0">
              <a:latin typeface="+mj-lt"/>
            </a:endParaRPr>
          </a:p>
          <a:p>
            <a:pPr fontAlgn="base"/>
            <a:r>
              <a:rPr lang="en-GB" sz="2400" dirty="0">
                <a:latin typeface="+mj-lt"/>
              </a:rPr>
              <a:t>View their disadvantaged position as a consequence of private property and their lack of ownership of such property, but also to the means of production.</a:t>
            </a:r>
          </a:p>
          <a:p>
            <a:pPr fontAlgn="base"/>
            <a:endParaRPr lang="en-GB" sz="2400" dirty="0">
              <a:latin typeface="+mj-lt"/>
            </a:endParaRPr>
          </a:p>
          <a:p>
            <a:pPr fontAlgn="base"/>
            <a:r>
              <a:rPr lang="en-GB" sz="2400" dirty="0">
                <a:latin typeface="+mj-lt"/>
              </a:rPr>
              <a:t>A belief that within a Communist society,  gender equalities would disappear. </a:t>
            </a:r>
            <a:endParaRPr lang="en-US" sz="2400" dirty="0">
              <a:latin typeface="+mj-lt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23E8D87-3E50-1049-B09E-C8C1D9F04A25}"/>
              </a:ext>
            </a:extLst>
          </p:cNvPr>
          <p:cNvCxnSpPr/>
          <p:nvPr/>
        </p:nvCxnSpPr>
        <p:spPr>
          <a:xfrm flipV="1">
            <a:off x="2857500" y="1409700"/>
            <a:ext cx="609600" cy="203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541CE45A-8535-2248-9166-8D50DC14EA8C}"/>
              </a:ext>
            </a:extLst>
          </p:cNvPr>
          <p:cNvSpPr txBox="1"/>
          <p:nvPr/>
        </p:nvSpPr>
        <p:spPr>
          <a:xfrm>
            <a:off x="8970518" y="6430723"/>
            <a:ext cx="5268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Basics of Philosophy, 2018)</a:t>
            </a:r>
          </a:p>
        </p:txBody>
      </p:sp>
    </p:spTree>
    <p:extLst>
      <p:ext uri="{BB962C8B-B14F-4D97-AF65-F5344CB8AC3E}">
        <p14:creationId xmlns:p14="http://schemas.microsoft.com/office/powerpoint/2010/main" val="956767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79BB528-F0DF-ED43-A36C-520D0545EED5}"/>
              </a:ext>
            </a:extLst>
          </p:cNvPr>
          <p:cNvSpPr txBox="1">
            <a:spLocks/>
          </p:cNvSpPr>
          <p:nvPr/>
        </p:nvSpPr>
        <p:spPr>
          <a:xfrm>
            <a:off x="1638300" y="1760538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 dirty="0"/>
              <a:t>The Theory of Feminism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9F02FDB-52C7-9C4A-ABBC-5D802D5673C7}"/>
              </a:ext>
            </a:extLst>
          </p:cNvPr>
          <p:cNvSpPr txBox="1">
            <a:spLocks/>
          </p:cNvSpPr>
          <p:nvPr/>
        </p:nvSpPr>
        <p:spPr>
          <a:xfrm>
            <a:off x="4203700" y="35766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Chloe Lewis - 1702405</a:t>
            </a:r>
          </a:p>
        </p:txBody>
      </p:sp>
    </p:spTree>
    <p:extLst>
      <p:ext uri="{BB962C8B-B14F-4D97-AF65-F5344CB8AC3E}">
        <p14:creationId xmlns:p14="http://schemas.microsoft.com/office/powerpoint/2010/main" val="3251061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17385-3979-9D45-AB41-2FBF6B777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100" y="-320675"/>
            <a:ext cx="10515600" cy="1325563"/>
          </a:xfrm>
        </p:spPr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C3A88-1E03-0647-8509-AC10F9042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100" y="708024"/>
            <a:ext cx="11874500" cy="5972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BBC. (2008). </a:t>
            </a:r>
            <a:r>
              <a:rPr lang="en-GB" sz="2000" i="1" dirty="0"/>
              <a:t>Continuing struggle over rape cases. </a:t>
            </a:r>
            <a:r>
              <a:rPr lang="en-GB" sz="2000" dirty="0"/>
              <a:t>[Online]. Available at </a:t>
            </a:r>
            <a:r>
              <a:rPr lang="en-GB" sz="2000" dirty="0">
                <a:hlinkClick r:id="rId2"/>
              </a:rPr>
              <a:t>http://news.bbc.co.uk/1/hi/uk/7244701.stm</a:t>
            </a:r>
            <a:r>
              <a:rPr lang="en-GB" sz="2000" dirty="0"/>
              <a:t> [Accessed 6</a:t>
            </a:r>
            <a:r>
              <a:rPr lang="en-GB" sz="2000" baseline="30000" dirty="0"/>
              <a:t>th</a:t>
            </a:r>
            <a:r>
              <a:rPr lang="en-GB" sz="2000" dirty="0"/>
              <a:t> May]</a:t>
            </a:r>
          </a:p>
          <a:p>
            <a:pPr marL="0" indent="0">
              <a:buNone/>
            </a:pPr>
            <a:r>
              <a:rPr lang="en-GB" sz="2000" dirty="0"/>
              <a:t>Phillips, M. (2004). </a:t>
            </a:r>
            <a:r>
              <a:rPr lang="en-GB" sz="2000" i="1" dirty="0"/>
              <a:t>The Ascent of Woman: A History of the Suffragette Movement and the Ideas Behind it</a:t>
            </a:r>
            <a:r>
              <a:rPr lang="en-GB" sz="2000" dirty="0"/>
              <a:t>. London: Abacus. </a:t>
            </a:r>
            <a:endParaRPr lang="en-GB" sz="1600" dirty="0"/>
          </a:p>
          <a:p>
            <a:pPr marL="0" indent="0">
              <a:buNone/>
            </a:pPr>
            <a:r>
              <a:rPr lang="en-GB" sz="2000" dirty="0" err="1"/>
              <a:t>Wroath</a:t>
            </a:r>
            <a:r>
              <a:rPr lang="en-GB" sz="2000" dirty="0"/>
              <a:t>, J. (1998). </a:t>
            </a:r>
            <a:r>
              <a:rPr lang="en-GB" sz="2000" i="1" dirty="0"/>
              <a:t>Until They Are Seven, The Origins of Women's Legal Rights</a:t>
            </a:r>
            <a:r>
              <a:rPr lang="en-GB" sz="2000" dirty="0"/>
              <a:t>. Waterside Press.</a:t>
            </a:r>
          </a:p>
          <a:p>
            <a:pPr marL="0" indent="0">
              <a:buNone/>
            </a:pPr>
            <a:r>
              <a:rPr lang="en-GB" sz="2000" dirty="0"/>
              <a:t>The Basics of Philosophy. (2018). </a:t>
            </a:r>
            <a:r>
              <a:rPr lang="en-GB" sz="2000" i="1" dirty="0"/>
              <a:t>Feminism. </a:t>
            </a:r>
            <a:r>
              <a:rPr lang="en-GB" sz="2000" dirty="0"/>
              <a:t>[Online]. Available at </a:t>
            </a:r>
            <a:r>
              <a:rPr lang="en-GB" sz="2000" dirty="0">
                <a:hlinkClick r:id="rId3"/>
              </a:rPr>
              <a:t>https://www.philosophybasics.com/branch_feminism.html</a:t>
            </a:r>
            <a:r>
              <a:rPr lang="en-GB" sz="2000" dirty="0"/>
              <a:t> [Accessed 6</a:t>
            </a:r>
            <a:r>
              <a:rPr lang="en-GB" sz="2000" baseline="30000" dirty="0"/>
              <a:t>th </a:t>
            </a:r>
            <a:r>
              <a:rPr lang="en-GB" sz="2000" dirty="0"/>
              <a:t>May]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932068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1331</TotalTime>
  <Words>446</Words>
  <Application>Microsoft Macintosh PowerPoint</Application>
  <PresentationFormat>Widescreen</PresentationFormat>
  <Paragraphs>67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The Theory of Feminism </vt:lpstr>
      <vt:lpstr>Feminism Defined</vt:lpstr>
      <vt:lpstr>‘Waves’ of Feminism </vt:lpstr>
      <vt:lpstr>Different Types of Feminists.</vt:lpstr>
      <vt:lpstr>PowerPoint Presentation</vt:lpstr>
      <vt:lpstr>PowerPoint Presentation</vt:lpstr>
      <vt:lpstr>Bibliography 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Feminism </dc:title>
  <dc:creator>Chloe Lewis (1702405)</dc:creator>
  <cp:lastModifiedBy>Chloe Lewis (1702405)</cp:lastModifiedBy>
  <cp:revision>27</cp:revision>
  <dcterms:created xsi:type="dcterms:W3CDTF">2018-05-08T09:46:10Z</dcterms:created>
  <dcterms:modified xsi:type="dcterms:W3CDTF">2018-05-09T07:57:11Z</dcterms:modified>
</cp:coreProperties>
</file>