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8" r:id="rId5"/>
    <p:sldId id="265" r:id="rId6"/>
    <p:sldId id="264" r:id="rId7"/>
    <p:sldId id="260" r:id="rId8"/>
    <p:sldId id="261" r:id="rId9"/>
    <p:sldId id="270" r:id="rId10"/>
    <p:sldId id="269" r:id="rId11"/>
    <p:sldId id="271" r:id="rId12"/>
    <p:sldId id="266" r:id="rId13"/>
    <p:sldId id="267" r:id="rId14"/>
    <p:sldId id="27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106" autoAdjust="0"/>
    <p:restoredTop sz="94660"/>
  </p:normalViewPr>
  <p:slideViewPr>
    <p:cSldViewPr snapToGrid="0">
      <p:cViewPr varScale="1">
        <p:scale>
          <a:sx n="63" d="100"/>
          <a:sy n="63" d="100"/>
        </p:scale>
        <p:origin x="91" y="3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A1B4E6-32A2-4CD5-A5BC-43D34F3FFC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0A84CC-844A-4C06-8B01-78ED72A52D82}">
      <dgm:prSet/>
      <dgm:spPr/>
      <dgm:t>
        <a:bodyPr/>
        <a:lstStyle/>
        <a:p>
          <a:r>
            <a:rPr lang="en-US" b="0" i="0"/>
            <a:t>Reflective practice is the ability to reflect on actions which allows for engagement in a process of continuous learning.</a:t>
          </a:r>
          <a:endParaRPr lang="en-US"/>
        </a:p>
      </dgm:t>
    </dgm:pt>
    <dgm:pt modelId="{34817B17-D5C1-4104-A458-680B947686DC}" type="parTrans" cxnId="{69A23460-DE01-436E-81A6-1E400698CC98}">
      <dgm:prSet/>
      <dgm:spPr/>
      <dgm:t>
        <a:bodyPr/>
        <a:lstStyle/>
        <a:p>
          <a:endParaRPr lang="en-US"/>
        </a:p>
      </dgm:t>
    </dgm:pt>
    <dgm:pt modelId="{E95DA311-C803-44D6-95F5-B898C6E2E71F}" type="sibTrans" cxnId="{69A23460-DE01-436E-81A6-1E400698CC98}">
      <dgm:prSet/>
      <dgm:spPr/>
      <dgm:t>
        <a:bodyPr/>
        <a:lstStyle/>
        <a:p>
          <a:endParaRPr lang="en-US"/>
        </a:p>
      </dgm:t>
    </dgm:pt>
    <dgm:pt modelId="{C4D7486D-63B5-4594-95FC-1CB30EAEBE3D}">
      <dgm:prSet/>
      <dgm:spPr/>
      <dgm:t>
        <a:bodyPr/>
        <a:lstStyle/>
        <a:p>
          <a:r>
            <a:rPr lang="en-GB"/>
            <a:t>Further understanding into what, how and why we have learnt from the experience </a:t>
          </a:r>
          <a:endParaRPr lang="en-US"/>
        </a:p>
      </dgm:t>
    </dgm:pt>
    <dgm:pt modelId="{AD5E1335-C5C8-44C5-BFA7-86269FE46A21}" type="parTrans" cxnId="{909D6BDB-748E-4CEE-9955-6940DBD8E288}">
      <dgm:prSet/>
      <dgm:spPr/>
      <dgm:t>
        <a:bodyPr/>
        <a:lstStyle/>
        <a:p>
          <a:endParaRPr lang="en-US"/>
        </a:p>
      </dgm:t>
    </dgm:pt>
    <dgm:pt modelId="{7BC9CEB0-A28E-45A3-AB9E-12057874770E}" type="sibTrans" cxnId="{909D6BDB-748E-4CEE-9955-6940DBD8E288}">
      <dgm:prSet/>
      <dgm:spPr/>
      <dgm:t>
        <a:bodyPr/>
        <a:lstStyle/>
        <a:p>
          <a:endParaRPr lang="en-US"/>
        </a:p>
      </dgm:t>
    </dgm:pt>
    <dgm:pt modelId="{43638957-5CCF-4879-9D38-D7B0FC2D6EA5}">
      <dgm:prSet/>
      <dgm:spPr/>
      <dgm:t>
        <a:bodyPr/>
        <a:lstStyle/>
        <a:p>
          <a:r>
            <a:rPr lang="en-GB"/>
            <a:t>Identification into what needs to be improved and conclusion into how we aim to do it. </a:t>
          </a:r>
          <a:endParaRPr lang="en-US"/>
        </a:p>
      </dgm:t>
    </dgm:pt>
    <dgm:pt modelId="{FA56D1DE-5662-4BE5-96BC-308511CBE95A}" type="parTrans" cxnId="{FF2BFB65-2A1C-4986-ADDD-0C3FCFAB5614}">
      <dgm:prSet/>
      <dgm:spPr/>
      <dgm:t>
        <a:bodyPr/>
        <a:lstStyle/>
        <a:p>
          <a:endParaRPr lang="en-US"/>
        </a:p>
      </dgm:t>
    </dgm:pt>
    <dgm:pt modelId="{4B261826-C515-4AB4-9EC7-1CEE20A3B585}" type="sibTrans" cxnId="{FF2BFB65-2A1C-4986-ADDD-0C3FCFAB5614}">
      <dgm:prSet/>
      <dgm:spPr/>
      <dgm:t>
        <a:bodyPr/>
        <a:lstStyle/>
        <a:p>
          <a:endParaRPr lang="en-US"/>
        </a:p>
      </dgm:t>
    </dgm:pt>
    <dgm:pt modelId="{15312E49-C3DD-403F-92F9-E25E91C2F20E}" type="pres">
      <dgm:prSet presAssocID="{D8A1B4E6-32A2-4CD5-A5BC-43D34F3FFC39}" presName="root" presStyleCnt="0">
        <dgm:presLayoutVars>
          <dgm:dir/>
          <dgm:resizeHandles val="exact"/>
        </dgm:presLayoutVars>
      </dgm:prSet>
      <dgm:spPr/>
    </dgm:pt>
    <dgm:pt modelId="{7AB93B1D-FB7D-41A5-864A-C9420520C887}" type="pres">
      <dgm:prSet presAssocID="{CE0A84CC-844A-4C06-8B01-78ED72A52D82}" presName="compNode" presStyleCnt="0"/>
      <dgm:spPr/>
    </dgm:pt>
    <dgm:pt modelId="{6F9C261F-8DAA-4AFE-8835-8904AB8F0B5C}" type="pres">
      <dgm:prSet presAssocID="{CE0A84CC-844A-4C06-8B01-78ED72A52D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686CC4B-0A9D-419F-9F0C-67E834F8EA54}" type="pres">
      <dgm:prSet presAssocID="{CE0A84CC-844A-4C06-8B01-78ED72A52D82}" presName="spaceRect" presStyleCnt="0"/>
      <dgm:spPr/>
    </dgm:pt>
    <dgm:pt modelId="{852205BD-E435-45B3-968A-EB2409F04862}" type="pres">
      <dgm:prSet presAssocID="{CE0A84CC-844A-4C06-8B01-78ED72A52D82}" presName="textRect" presStyleLbl="revTx" presStyleIdx="0" presStyleCnt="3">
        <dgm:presLayoutVars>
          <dgm:chMax val="1"/>
          <dgm:chPref val="1"/>
        </dgm:presLayoutVars>
      </dgm:prSet>
      <dgm:spPr/>
    </dgm:pt>
    <dgm:pt modelId="{8D5F1C4B-5333-45BB-8005-0CA2A2AB9F7D}" type="pres">
      <dgm:prSet presAssocID="{E95DA311-C803-44D6-95F5-B898C6E2E71F}" presName="sibTrans" presStyleCnt="0"/>
      <dgm:spPr/>
    </dgm:pt>
    <dgm:pt modelId="{97C60C74-5C07-4C51-903C-5FC1CFC849FD}" type="pres">
      <dgm:prSet presAssocID="{C4D7486D-63B5-4594-95FC-1CB30EAEBE3D}" presName="compNode" presStyleCnt="0"/>
      <dgm:spPr/>
    </dgm:pt>
    <dgm:pt modelId="{6CB7FFDB-3D25-467A-9B8B-C799EB66991E}" type="pres">
      <dgm:prSet presAssocID="{C4D7486D-63B5-4594-95FC-1CB30EAEBE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3B6947C-2CE0-4AEC-9A00-97D612B7A62D}" type="pres">
      <dgm:prSet presAssocID="{C4D7486D-63B5-4594-95FC-1CB30EAEBE3D}" presName="spaceRect" presStyleCnt="0"/>
      <dgm:spPr/>
    </dgm:pt>
    <dgm:pt modelId="{1263F7FB-0FAB-49C6-B836-F0F51A9255ED}" type="pres">
      <dgm:prSet presAssocID="{C4D7486D-63B5-4594-95FC-1CB30EAEBE3D}" presName="textRect" presStyleLbl="revTx" presStyleIdx="1" presStyleCnt="3">
        <dgm:presLayoutVars>
          <dgm:chMax val="1"/>
          <dgm:chPref val="1"/>
        </dgm:presLayoutVars>
      </dgm:prSet>
      <dgm:spPr/>
    </dgm:pt>
    <dgm:pt modelId="{885821F6-E675-4AEF-9807-66B293251B7D}" type="pres">
      <dgm:prSet presAssocID="{7BC9CEB0-A28E-45A3-AB9E-12057874770E}" presName="sibTrans" presStyleCnt="0"/>
      <dgm:spPr/>
    </dgm:pt>
    <dgm:pt modelId="{C80F5A45-925F-4015-9302-118EBA75905F}" type="pres">
      <dgm:prSet presAssocID="{43638957-5CCF-4879-9D38-D7B0FC2D6EA5}" presName="compNode" presStyleCnt="0"/>
      <dgm:spPr/>
    </dgm:pt>
    <dgm:pt modelId="{F442F76A-6FEA-43B4-BCD5-7DE3780A914C}" type="pres">
      <dgm:prSet presAssocID="{43638957-5CCF-4879-9D38-D7B0FC2D6E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4548A3CC-554C-46F2-AD88-F2B8F443763E}" type="pres">
      <dgm:prSet presAssocID="{43638957-5CCF-4879-9D38-D7B0FC2D6EA5}" presName="spaceRect" presStyleCnt="0"/>
      <dgm:spPr/>
    </dgm:pt>
    <dgm:pt modelId="{46DB1534-FCA9-4EB8-AAC8-63A872487596}" type="pres">
      <dgm:prSet presAssocID="{43638957-5CCF-4879-9D38-D7B0FC2D6EA5}" presName="textRect" presStyleLbl="revTx" presStyleIdx="2" presStyleCnt="3">
        <dgm:presLayoutVars>
          <dgm:chMax val="1"/>
          <dgm:chPref val="1"/>
        </dgm:presLayoutVars>
      </dgm:prSet>
      <dgm:spPr/>
    </dgm:pt>
  </dgm:ptLst>
  <dgm:cxnLst>
    <dgm:cxn modelId="{6E648F21-396F-4AF2-BAD4-1C3357B1E8B8}" type="presOf" srcId="{C4D7486D-63B5-4594-95FC-1CB30EAEBE3D}" destId="{1263F7FB-0FAB-49C6-B836-F0F51A9255ED}" srcOrd="0" destOrd="0" presId="urn:microsoft.com/office/officeart/2018/2/layout/IconLabelList"/>
    <dgm:cxn modelId="{69A23460-DE01-436E-81A6-1E400698CC98}" srcId="{D8A1B4E6-32A2-4CD5-A5BC-43D34F3FFC39}" destId="{CE0A84CC-844A-4C06-8B01-78ED72A52D82}" srcOrd="0" destOrd="0" parTransId="{34817B17-D5C1-4104-A458-680B947686DC}" sibTransId="{E95DA311-C803-44D6-95F5-B898C6E2E71F}"/>
    <dgm:cxn modelId="{FF2BFB65-2A1C-4986-ADDD-0C3FCFAB5614}" srcId="{D8A1B4E6-32A2-4CD5-A5BC-43D34F3FFC39}" destId="{43638957-5CCF-4879-9D38-D7B0FC2D6EA5}" srcOrd="2" destOrd="0" parTransId="{FA56D1DE-5662-4BE5-96BC-308511CBE95A}" sibTransId="{4B261826-C515-4AB4-9EC7-1CEE20A3B585}"/>
    <dgm:cxn modelId="{675BDA89-A5A2-4AA3-8AA6-9F16D2450E88}" type="presOf" srcId="{43638957-5CCF-4879-9D38-D7B0FC2D6EA5}" destId="{46DB1534-FCA9-4EB8-AAC8-63A872487596}" srcOrd="0" destOrd="0" presId="urn:microsoft.com/office/officeart/2018/2/layout/IconLabelList"/>
    <dgm:cxn modelId="{988E8CC9-A9BF-4BA6-94C6-27749D9FEECF}" type="presOf" srcId="{CE0A84CC-844A-4C06-8B01-78ED72A52D82}" destId="{852205BD-E435-45B3-968A-EB2409F04862}" srcOrd="0" destOrd="0" presId="urn:microsoft.com/office/officeart/2018/2/layout/IconLabelList"/>
    <dgm:cxn modelId="{909D6BDB-748E-4CEE-9955-6940DBD8E288}" srcId="{D8A1B4E6-32A2-4CD5-A5BC-43D34F3FFC39}" destId="{C4D7486D-63B5-4594-95FC-1CB30EAEBE3D}" srcOrd="1" destOrd="0" parTransId="{AD5E1335-C5C8-44C5-BFA7-86269FE46A21}" sibTransId="{7BC9CEB0-A28E-45A3-AB9E-12057874770E}"/>
    <dgm:cxn modelId="{557BECEC-92F7-45EA-94E3-5C4AF9F37462}" type="presOf" srcId="{D8A1B4E6-32A2-4CD5-A5BC-43D34F3FFC39}" destId="{15312E49-C3DD-403F-92F9-E25E91C2F20E}" srcOrd="0" destOrd="0" presId="urn:microsoft.com/office/officeart/2018/2/layout/IconLabelList"/>
    <dgm:cxn modelId="{A353939C-0D30-4849-9D13-EC63B0E30284}" type="presParOf" srcId="{15312E49-C3DD-403F-92F9-E25E91C2F20E}" destId="{7AB93B1D-FB7D-41A5-864A-C9420520C887}" srcOrd="0" destOrd="0" presId="urn:microsoft.com/office/officeart/2018/2/layout/IconLabelList"/>
    <dgm:cxn modelId="{BF109C00-1F41-4F57-9363-16BD7290121A}" type="presParOf" srcId="{7AB93B1D-FB7D-41A5-864A-C9420520C887}" destId="{6F9C261F-8DAA-4AFE-8835-8904AB8F0B5C}" srcOrd="0" destOrd="0" presId="urn:microsoft.com/office/officeart/2018/2/layout/IconLabelList"/>
    <dgm:cxn modelId="{0839B574-E514-47A8-8BF5-5368EA763FCD}" type="presParOf" srcId="{7AB93B1D-FB7D-41A5-864A-C9420520C887}" destId="{C686CC4B-0A9D-419F-9F0C-67E834F8EA54}" srcOrd="1" destOrd="0" presId="urn:microsoft.com/office/officeart/2018/2/layout/IconLabelList"/>
    <dgm:cxn modelId="{0651ACAD-747F-4707-85DD-27FDF227599A}" type="presParOf" srcId="{7AB93B1D-FB7D-41A5-864A-C9420520C887}" destId="{852205BD-E435-45B3-968A-EB2409F04862}" srcOrd="2" destOrd="0" presId="urn:microsoft.com/office/officeart/2018/2/layout/IconLabelList"/>
    <dgm:cxn modelId="{8ECFA74A-1768-4CC7-A9CC-19574CA573EC}" type="presParOf" srcId="{15312E49-C3DD-403F-92F9-E25E91C2F20E}" destId="{8D5F1C4B-5333-45BB-8005-0CA2A2AB9F7D}" srcOrd="1" destOrd="0" presId="urn:microsoft.com/office/officeart/2018/2/layout/IconLabelList"/>
    <dgm:cxn modelId="{19121561-5430-4393-8F0C-9EC3F3DC7937}" type="presParOf" srcId="{15312E49-C3DD-403F-92F9-E25E91C2F20E}" destId="{97C60C74-5C07-4C51-903C-5FC1CFC849FD}" srcOrd="2" destOrd="0" presId="urn:microsoft.com/office/officeart/2018/2/layout/IconLabelList"/>
    <dgm:cxn modelId="{0B0D7C7B-BFB6-44D2-8EFC-5B63FC28B486}" type="presParOf" srcId="{97C60C74-5C07-4C51-903C-5FC1CFC849FD}" destId="{6CB7FFDB-3D25-467A-9B8B-C799EB66991E}" srcOrd="0" destOrd="0" presId="urn:microsoft.com/office/officeart/2018/2/layout/IconLabelList"/>
    <dgm:cxn modelId="{BD437441-CE73-4E25-901A-8658D645F06D}" type="presParOf" srcId="{97C60C74-5C07-4C51-903C-5FC1CFC849FD}" destId="{83B6947C-2CE0-4AEC-9A00-97D612B7A62D}" srcOrd="1" destOrd="0" presId="urn:microsoft.com/office/officeart/2018/2/layout/IconLabelList"/>
    <dgm:cxn modelId="{E1F4FEE9-95BC-49EA-8CF5-712C20D604EF}" type="presParOf" srcId="{97C60C74-5C07-4C51-903C-5FC1CFC849FD}" destId="{1263F7FB-0FAB-49C6-B836-F0F51A9255ED}" srcOrd="2" destOrd="0" presId="urn:microsoft.com/office/officeart/2018/2/layout/IconLabelList"/>
    <dgm:cxn modelId="{B25FA47C-F8CE-418E-A3BE-A94F3EFD7A38}" type="presParOf" srcId="{15312E49-C3DD-403F-92F9-E25E91C2F20E}" destId="{885821F6-E675-4AEF-9807-66B293251B7D}" srcOrd="3" destOrd="0" presId="urn:microsoft.com/office/officeart/2018/2/layout/IconLabelList"/>
    <dgm:cxn modelId="{2DB27CDF-B067-43C3-A56C-D99ED7952AF1}" type="presParOf" srcId="{15312E49-C3DD-403F-92F9-E25E91C2F20E}" destId="{C80F5A45-925F-4015-9302-118EBA75905F}" srcOrd="4" destOrd="0" presId="urn:microsoft.com/office/officeart/2018/2/layout/IconLabelList"/>
    <dgm:cxn modelId="{2ADBD2AC-D963-4E0B-BDD2-85AC258F6CE1}" type="presParOf" srcId="{C80F5A45-925F-4015-9302-118EBA75905F}" destId="{F442F76A-6FEA-43B4-BCD5-7DE3780A914C}" srcOrd="0" destOrd="0" presId="urn:microsoft.com/office/officeart/2018/2/layout/IconLabelList"/>
    <dgm:cxn modelId="{49F591BB-14F0-4551-B8CB-ABCB29AC57A9}" type="presParOf" srcId="{C80F5A45-925F-4015-9302-118EBA75905F}" destId="{4548A3CC-554C-46F2-AD88-F2B8F443763E}" srcOrd="1" destOrd="0" presId="urn:microsoft.com/office/officeart/2018/2/layout/IconLabelList"/>
    <dgm:cxn modelId="{6C029CCE-7EEC-4E00-A4C1-7EB090BA7C19}" type="presParOf" srcId="{C80F5A45-925F-4015-9302-118EBA75905F}" destId="{46DB1534-FCA9-4EB8-AAC8-63A8724875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F65785-4834-4763-A0E1-8896A292F729}"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182E710-C4DA-45C0-8A51-AC937997A3F6}">
      <dgm:prSet/>
      <dgm:spPr/>
      <dgm:t>
        <a:bodyPr/>
        <a:lstStyle/>
        <a:p>
          <a:r>
            <a:rPr lang="en-US" b="0" i="0"/>
            <a:t>considering what we did.</a:t>
          </a:r>
          <a:endParaRPr lang="en-US"/>
        </a:p>
      </dgm:t>
    </dgm:pt>
    <dgm:pt modelId="{B525FD18-7514-4C7C-9169-7E27A4570B33}" type="parTrans" cxnId="{A4D5F51F-B5F0-4B2A-927A-71B4A17F1D80}">
      <dgm:prSet/>
      <dgm:spPr/>
      <dgm:t>
        <a:bodyPr/>
        <a:lstStyle/>
        <a:p>
          <a:endParaRPr lang="en-US"/>
        </a:p>
      </dgm:t>
    </dgm:pt>
    <dgm:pt modelId="{6C944154-DE66-44D4-BE2A-B2A6B42E7083}" type="sibTrans" cxnId="{A4D5F51F-B5F0-4B2A-927A-71B4A17F1D80}">
      <dgm:prSet phldrT="1" phldr="0"/>
      <dgm:spPr/>
      <dgm:t>
        <a:bodyPr/>
        <a:lstStyle/>
        <a:p>
          <a:r>
            <a:rPr lang="en-US"/>
            <a:t>1</a:t>
          </a:r>
        </a:p>
      </dgm:t>
    </dgm:pt>
    <dgm:pt modelId="{2D2530B7-9F4E-449F-9CF2-9DD82A403CC2}">
      <dgm:prSet/>
      <dgm:spPr/>
      <dgm:t>
        <a:bodyPr/>
        <a:lstStyle/>
        <a:p>
          <a:r>
            <a:rPr lang="en-US" b="0" i="0"/>
            <a:t>considering why we did it like that.</a:t>
          </a:r>
          <a:endParaRPr lang="en-US"/>
        </a:p>
      </dgm:t>
    </dgm:pt>
    <dgm:pt modelId="{D219507E-C09A-4288-BBEB-72143788F42F}" type="parTrans" cxnId="{47D5AE8D-CF0C-4E79-AC15-294B9005B5E9}">
      <dgm:prSet/>
      <dgm:spPr/>
      <dgm:t>
        <a:bodyPr/>
        <a:lstStyle/>
        <a:p>
          <a:endParaRPr lang="en-US"/>
        </a:p>
      </dgm:t>
    </dgm:pt>
    <dgm:pt modelId="{1B5C3598-E741-48A5-AA32-73E393C21638}" type="sibTrans" cxnId="{47D5AE8D-CF0C-4E79-AC15-294B9005B5E9}">
      <dgm:prSet phldrT="2" phldr="0"/>
      <dgm:spPr/>
      <dgm:t>
        <a:bodyPr/>
        <a:lstStyle/>
        <a:p>
          <a:r>
            <a:rPr lang="en-US"/>
            <a:t>2</a:t>
          </a:r>
        </a:p>
      </dgm:t>
    </dgm:pt>
    <dgm:pt modelId="{CFC71878-7F07-4349-846D-7BAF319C0DA4}">
      <dgm:prSet/>
      <dgm:spPr/>
      <dgm:t>
        <a:bodyPr/>
        <a:lstStyle/>
        <a:p>
          <a:r>
            <a:rPr lang="en-US" b="0" i="0"/>
            <a:t>considering whether it was successful.</a:t>
          </a:r>
          <a:endParaRPr lang="en-US"/>
        </a:p>
      </dgm:t>
    </dgm:pt>
    <dgm:pt modelId="{BF6C7274-7057-4FB4-8030-3662A2C42607}" type="parTrans" cxnId="{F87662AF-D4F4-47F1-9639-A9220F301F24}">
      <dgm:prSet/>
      <dgm:spPr/>
      <dgm:t>
        <a:bodyPr/>
        <a:lstStyle/>
        <a:p>
          <a:endParaRPr lang="en-US"/>
        </a:p>
      </dgm:t>
    </dgm:pt>
    <dgm:pt modelId="{D0DF99A3-47AB-4359-8579-D4767C9FBEE7}" type="sibTrans" cxnId="{F87662AF-D4F4-47F1-9639-A9220F301F24}">
      <dgm:prSet phldrT="3" phldr="0"/>
      <dgm:spPr/>
      <dgm:t>
        <a:bodyPr/>
        <a:lstStyle/>
        <a:p>
          <a:r>
            <a:rPr lang="en-US"/>
            <a:t>3</a:t>
          </a:r>
        </a:p>
      </dgm:t>
    </dgm:pt>
    <dgm:pt modelId="{A568C1CE-B5B2-49E6-9499-81DF76D821D3}">
      <dgm:prSet/>
      <dgm:spPr/>
      <dgm:t>
        <a:bodyPr/>
        <a:lstStyle/>
        <a:p>
          <a:r>
            <a:rPr lang="en-US" b="0" i="0"/>
            <a:t>considering whether it could have been done better.</a:t>
          </a:r>
          <a:endParaRPr lang="en-US"/>
        </a:p>
      </dgm:t>
    </dgm:pt>
    <dgm:pt modelId="{BC927445-54CD-4C25-A744-B94612603A5A}" type="parTrans" cxnId="{8E3B16BE-3F7F-47F7-8468-C4D1CC637807}">
      <dgm:prSet/>
      <dgm:spPr/>
      <dgm:t>
        <a:bodyPr/>
        <a:lstStyle/>
        <a:p>
          <a:endParaRPr lang="en-US"/>
        </a:p>
      </dgm:t>
    </dgm:pt>
    <dgm:pt modelId="{E76DAC23-9E3C-433B-9C84-971A32A6B2F9}" type="sibTrans" cxnId="{8E3B16BE-3F7F-47F7-8468-C4D1CC637807}">
      <dgm:prSet phldrT="4" phldr="0"/>
      <dgm:spPr/>
      <dgm:t>
        <a:bodyPr/>
        <a:lstStyle/>
        <a:p>
          <a:r>
            <a:rPr lang="en-US"/>
            <a:t>4</a:t>
          </a:r>
        </a:p>
      </dgm:t>
    </dgm:pt>
    <dgm:pt modelId="{0448612D-60BA-4063-84BC-EFA6C2406B95}">
      <dgm:prSet/>
      <dgm:spPr/>
      <dgm:t>
        <a:bodyPr/>
        <a:lstStyle/>
        <a:p>
          <a:r>
            <a:rPr lang="en-US" b="0" i="0"/>
            <a:t>planning for any changes to our future practice.</a:t>
          </a:r>
          <a:endParaRPr lang="en-US"/>
        </a:p>
      </dgm:t>
    </dgm:pt>
    <dgm:pt modelId="{59E97F16-A792-4828-A6C8-F52AFF088996}" type="parTrans" cxnId="{4F7B4FF4-ABF7-471E-B503-C7081888D74F}">
      <dgm:prSet/>
      <dgm:spPr/>
      <dgm:t>
        <a:bodyPr/>
        <a:lstStyle/>
        <a:p>
          <a:endParaRPr lang="en-US"/>
        </a:p>
      </dgm:t>
    </dgm:pt>
    <dgm:pt modelId="{190C38F6-CB1F-4E90-A23E-6680CE7D8FFD}" type="sibTrans" cxnId="{4F7B4FF4-ABF7-471E-B503-C7081888D74F}">
      <dgm:prSet phldrT="5" phldr="0"/>
      <dgm:spPr/>
      <dgm:t>
        <a:bodyPr/>
        <a:lstStyle/>
        <a:p>
          <a:r>
            <a:rPr lang="en-US"/>
            <a:t>5</a:t>
          </a:r>
        </a:p>
      </dgm:t>
    </dgm:pt>
    <dgm:pt modelId="{27F7E7FB-F279-4B44-B576-95C595827188}" type="pres">
      <dgm:prSet presAssocID="{9AF65785-4834-4763-A0E1-8896A292F729}" presName="Name0" presStyleCnt="0">
        <dgm:presLayoutVars>
          <dgm:animLvl val="lvl"/>
          <dgm:resizeHandles val="exact"/>
        </dgm:presLayoutVars>
      </dgm:prSet>
      <dgm:spPr/>
    </dgm:pt>
    <dgm:pt modelId="{0A4FFEC7-30C0-4434-B107-E265B3160DA0}" type="pres">
      <dgm:prSet presAssocID="{C182E710-C4DA-45C0-8A51-AC937997A3F6}" presName="compositeNode" presStyleCnt="0">
        <dgm:presLayoutVars>
          <dgm:bulletEnabled val="1"/>
        </dgm:presLayoutVars>
      </dgm:prSet>
      <dgm:spPr/>
    </dgm:pt>
    <dgm:pt modelId="{C269B9F0-6301-4D34-9D58-D5928A40A227}" type="pres">
      <dgm:prSet presAssocID="{C182E710-C4DA-45C0-8A51-AC937997A3F6}" presName="bgRect" presStyleLbl="bgAccFollowNode1" presStyleIdx="0" presStyleCnt="5"/>
      <dgm:spPr/>
    </dgm:pt>
    <dgm:pt modelId="{9A99BC50-2726-4D08-95CD-F2AF3C3BBCA2}" type="pres">
      <dgm:prSet presAssocID="{6C944154-DE66-44D4-BE2A-B2A6B42E7083}" presName="sibTransNodeCircle" presStyleLbl="alignNode1" presStyleIdx="0" presStyleCnt="10">
        <dgm:presLayoutVars>
          <dgm:chMax val="0"/>
          <dgm:bulletEnabled/>
        </dgm:presLayoutVars>
      </dgm:prSet>
      <dgm:spPr/>
    </dgm:pt>
    <dgm:pt modelId="{16225F63-5EF2-4B8C-8E67-8EF853807AF8}" type="pres">
      <dgm:prSet presAssocID="{C182E710-C4DA-45C0-8A51-AC937997A3F6}" presName="bottomLine" presStyleLbl="alignNode1" presStyleIdx="1" presStyleCnt="10">
        <dgm:presLayoutVars/>
      </dgm:prSet>
      <dgm:spPr/>
    </dgm:pt>
    <dgm:pt modelId="{52CEE867-5D14-4408-A583-4EC299F849D5}" type="pres">
      <dgm:prSet presAssocID="{C182E710-C4DA-45C0-8A51-AC937997A3F6}" presName="nodeText" presStyleLbl="bgAccFollowNode1" presStyleIdx="0" presStyleCnt="5">
        <dgm:presLayoutVars>
          <dgm:bulletEnabled val="1"/>
        </dgm:presLayoutVars>
      </dgm:prSet>
      <dgm:spPr/>
    </dgm:pt>
    <dgm:pt modelId="{92201174-8030-4124-984B-8ED2DB1A0896}" type="pres">
      <dgm:prSet presAssocID="{6C944154-DE66-44D4-BE2A-B2A6B42E7083}" presName="sibTrans" presStyleCnt="0"/>
      <dgm:spPr/>
    </dgm:pt>
    <dgm:pt modelId="{538F67DC-E2A4-42C6-B1E1-59ED9353C511}" type="pres">
      <dgm:prSet presAssocID="{2D2530B7-9F4E-449F-9CF2-9DD82A403CC2}" presName="compositeNode" presStyleCnt="0">
        <dgm:presLayoutVars>
          <dgm:bulletEnabled val="1"/>
        </dgm:presLayoutVars>
      </dgm:prSet>
      <dgm:spPr/>
    </dgm:pt>
    <dgm:pt modelId="{6FE7B59D-F52A-4779-BC09-1BB8254C0156}" type="pres">
      <dgm:prSet presAssocID="{2D2530B7-9F4E-449F-9CF2-9DD82A403CC2}" presName="bgRect" presStyleLbl="bgAccFollowNode1" presStyleIdx="1" presStyleCnt="5"/>
      <dgm:spPr/>
    </dgm:pt>
    <dgm:pt modelId="{D23D9D64-C251-45BD-AF4D-4883F170E6AB}" type="pres">
      <dgm:prSet presAssocID="{1B5C3598-E741-48A5-AA32-73E393C21638}" presName="sibTransNodeCircle" presStyleLbl="alignNode1" presStyleIdx="2" presStyleCnt="10">
        <dgm:presLayoutVars>
          <dgm:chMax val="0"/>
          <dgm:bulletEnabled/>
        </dgm:presLayoutVars>
      </dgm:prSet>
      <dgm:spPr/>
    </dgm:pt>
    <dgm:pt modelId="{74ACFDD1-938A-4F62-832D-D51D783645BA}" type="pres">
      <dgm:prSet presAssocID="{2D2530B7-9F4E-449F-9CF2-9DD82A403CC2}" presName="bottomLine" presStyleLbl="alignNode1" presStyleIdx="3" presStyleCnt="10">
        <dgm:presLayoutVars/>
      </dgm:prSet>
      <dgm:spPr/>
    </dgm:pt>
    <dgm:pt modelId="{7919D820-574E-4C62-9F95-1EEE579BCBA9}" type="pres">
      <dgm:prSet presAssocID="{2D2530B7-9F4E-449F-9CF2-9DD82A403CC2}" presName="nodeText" presStyleLbl="bgAccFollowNode1" presStyleIdx="1" presStyleCnt="5">
        <dgm:presLayoutVars>
          <dgm:bulletEnabled val="1"/>
        </dgm:presLayoutVars>
      </dgm:prSet>
      <dgm:spPr/>
    </dgm:pt>
    <dgm:pt modelId="{78AAC4AC-5536-4FD5-AED1-80329A3E06BC}" type="pres">
      <dgm:prSet presAssocID="{1B5C3598-E741-48A5-AA32-73E393C21638}" presName="sibTrans" presStyleCnt="0"/>
      <dgm:spPr/>
    </dgm:pt>
    <dgm:pt modelId="{96C9B736-9F27-4DA7-A989-D515D6ED80D6}" type="pres">
      <dgm:prSet presAssocID="{CFC71878-7F07-4349-846D-7BAF319C0DA4}" presName="compositeNode" presStyleCnt="0">
        <dgm:presLayoutVars>
          <dgm:bulletEnabled val="1"/>
        </dgm:presLayoutVars>
      </dgm:prSet>
      <dgm:spPr/>
    </dgm:pt>
    <dgm:pt modelId="{55E0FF7C-2406-4B4D-B9CB-67A129DC9E3A}" type="pres">
      <dgm:prSet presAssocID="{CFC71878-7F07-4349-846D-7BAF319C0DA4}" presName="bgRect" presStyleLbl="bgAccFollowNode1" presStyleIdx="2" presStyleCnt="5"/>
      <dgm:spPr/>
    </dgm:pt>
    <dgm:pt modelId="{A141AC65-0483-4786-9481-55C10735D8DF}" type="pres">
      <dgm:prSet presAssocID="{D0DF99A3-47AB-4359-8579-D4767C9FBEE7}" presName="sibTransNodeCircle" presStyleLbl="alignNode1" presStyleIdx="4" presStyleCnt="10">
        <dgm:presLayoutVars>
          <dgm:chMax val="0"/>
          <dgm:bulletEnabled/>
        </dgm:presLayoutVars>
      </dgm:prSet>
      <dgm:spPr/>
    </dgm:pt>
    <dgm:pt modelId="{B5ED2731-8526-4BA3-A404-2C40C14E0060}" type="pres">
      <dgm:prSet presAssocID="{CFC71878-7F07-4349-846D-7BAF319C0DA4}" presName="bottomLine" presStyleLbl="alignNode1" presStyleIdx="5" presStyleCnt="10">
        <dgm:presLayoutVars/>
      </dgm:prSet>
      <dgm:spPr/>
    </dgm:pt>
    <dgm:pt modelId="{97710511-08F2-4744-8BAD-F994AD5894FB}" type="pres">
      <dgm:prSet presAssocID="{CFC71878-7F07-4349-846D-7BAF319C0DA4}" presName="nodeText" presStyleLbl="bgAccFollowNode1" presStyleIdx="2" presStyleCnt="5">
        <dgm:presLayoutVars>
          <dgm:bulletEnabled val="1"/>
        </dgm:presLayoutVars>
      </dgm:prSet>
      <dgm:spPr/>
    </dgm:pt>
    <dgm:pt modelId="{804B0B7C-23F9-464C-B3A1-E2EFF1BECD7A}" type="pres">
      <dgm:prSet presAssocID="{D0DF99A3-47AB-4359-8579-D4767C9FBEE7}" presName="sibTrans" presStyleCnt="0"/>
      <dgm:spPr/>
    </dgm:pt>
    <dgm:pt modelId="{0F4F4A74-4B95-4FD6-B943-EF15A9BF5899}" type="pres">
      <dgm:prSet presAssocID="{A568C1CE-B5B2-49E6-9499-81DF76D821D3}" presName="compositeNode" presStyleCnt="0">
        <dgm:presLayoutVars>
          <dgm:bulletEnabled val="1"/>
        </dgm:presLayoutVars>
      </dgm:prSet>
      <dgm:spPr/>
    </dgm:pt>
    <dgm:pt modelId="{E5EAC509-3B1F-4637-935E-BB6746F4013C}" type="pres">
      <dgm:prSet presAssocID="{A568C1CE-B5B2-49E6-9499-81DF76D821D3}" presName="bgRect" presStyleLbl="bgAccFollowNode1" presStyleIdx="3" presStyleCnt="5"/>
      <dgm:spPr/>
    </dgm:pt>
    <dgm:pt modelId="{EB52F4BC-E084-4C57-9608-C32EF6918382}" type="pres">
      <dgm:prSet presAssocID="{E76DAC23-9E3C-433B-9C84-971A32A6B2F9}" presName="sibTransNodeCircle" presStyleLbl="alignNode1" presStyleIdx="6" presStyleCnt="10">
        <dgm:presLayoutVars>
          <dgm:chMax val="0"/>
          <dgm:bulletEnabled/>
        </dgm:presLayoutVars>
      </dgm:prSet>
      <dgm:spPr/>
    </dgm:pt>
    <dgm:pt modelId="{1A19E9F0-569D-428D-831A-258D681379A5}" type="pres">
      <dgm:prSet presAssocID="{A568C1CE-B5B2-49E6-9499-81DF76D821D3}" presName="bottomLine" presStyleLbl="alignNode1" presStyleIdx="7" presStyleCnt="10">
        <dgm:presLayoutVars/>
      </dgm:prSet>
      <dgm:spPr/>
    </dgm:pt>
    <dgm:pt modelId="{F2E2D4C0-B36C-4BE7-AA19-A16B85861A51}" type="pres">
      <dgm:prSet presAssocID="{A568C1CE-B5B2-49E6-9499-81DF76D821D3}" presName="nodeText" presStyleLbl="bgAccFollowNode1" presStyleIdx="3" presStyleCnt="5">
        <dgm:presLayoutVars>
          <dgm:bulletEnabled val="1"/>
        </dgm:presLayoutVars>
      </dgm:prSet>
      <dgm:spPr/>
    </dgm:pt>
    <dgm:pt modelId="{BDE74D1E-0440-4683-AD33-E238D3FE4F29}" type="pres">
      <dgm:prSet presAssocID="{E76DAC23-9E3C-433B-9C84-971A32A6B2F9}" presName="sibTrans" presStyleCnt="0"/>
      <dgm:spPr/>
    </dgm:pt>
    <dgm:pt modelId="{B4B20134-F132-4B46-A330-12CB68A556D8}" type="pres">
      <dgm:prSet presAssocID="{0448612D-60BA-4063-84BC-EFA6C2406B95}" presName="compositeNode" presStyleCnt="0">
        <dgm:presLayoutVars>
          <dgm:bulletEnabled val="1"/>
        </dgm:presLayoutVars>
      </dgm:prSet>
      <dgm:spPr/>
    </dgm:pt>
    <dgm:pt modelId="{3D15971F-DF74-4E74-B275-C5DA557B7BE9}" type="pres">
      <dgm:prSet presAssocID="{0448612D-60BA-4063-84BC-EFA6C2406B95}" presName="bgRect" presStyleLbl="bgAccFollowNode1" presStyleIdx="4" presStyleCnt="5"/>
      <dgm:spPr/>
    </dgm:pt>
    <dgm:pt modelId="{F9012BE8-93CA-42CD-8573-F5A61C224FF7}" type="pres">
      <dgm:prSet presAssocID="{190C38F6-CB1F-4E90-A23E-6680CE7D8FFD}" presName="sibTransNodeCircle" presStyleLbl="alignNode1" presStyleIdx="8" presStyleCnt="10">
        <dgm:presLayoutVars>
          <dgm:chMax val="0"/>
          <dgm:bulletEnabled/>
        </dgm:presLayoutVars>
      </dgm:prSet>
      <dgm:spPr/>
    </dgm:pt>
    <dgm:pt modelId="{CE839343-146B-4978-8A1D-D77B9D5BCDF6}" type="pres">
      <dgm:prSet presAssocID="{0448612D-60BA-4063-84BC-EFA6C2406B95}" presName="bottomLine" presStyleLbl="alignNode1" presStyleIdx="9" presStyleCnt="10">
        <dgm:presLayoutVars/>
      </dgm:prSet>
      <dgm:spPr/>
    </dgm:pt>
    <dgm:pt modelId="{E04E42D7-DA84-4823-B743-F1B176E18B58}" type="pres">
      <dgm:prSet presAssocID="{0448612D-60BA-4063-84BC-EFA6C2406B95}" presName="nodeText" presStyleLbl="bgAccFollowNode1" presStyleIdx="4" presStyleCnt="5">
        <dgm:presLayoutVars>
          <dgm:bulletEnabled val="1"/>
        </dgm:presLayoutVars>
      </dgm:prSet>
      <dgm:spPr/>
    </dgm:pt>
  </dgm:ptLst>
  <dgm:cxnLst>
    <dgm:cxn modelId="{57B6AC13-38D3-4362-B754-5C3A4299EB8E}" type="presOf" srcId="{A568C1CE-B5B2-49E6-9499-81DF76D821D3}" destId="{E5EAC509-3B1F-4637-935E-BB6746F4013C}" srcOrd="0" destOrd="0" presId="urn:microsoft.com/office/officeart/2016/7/layout/BasicLinearProcessNumbered"/>
    <dgm:cxn modelId="{CAFD511C-EB4A-4A6A-B259-0DF69F0657CC}" type="presOf" srcId="{CFC71878-7F07-4349-846D-7BAF319C0DA4}" destId="{97710511-08F2-4744-8BAD-F994AD5894FB}" srcOrd="1" destOrd="0" presId="urn:microsoft.com/office/officeart/2016/7/layout/BasicLinearProcessNumbered"/>
    <dgm:cxn modelId="{D6A3BA1D-AECB-462F-8CC9-F3CF2D9D77A9}" type="presOf" srcId="{A568C1CE-B5B2-49E6-9499-81DF76D821D3}" destId="{F2E2D4C0-B36C-4BE7-AA19-A16B85861A51}" srcOrd="1" destOrd="0" presId="urn:microsoft.com/office/officeart/2016/7/layout/BasicLinearProcessNumbered"/>
    <dgm:cxn modelId="{A4D5F51F-B5F0-4B2A-927A-71B4A17F1D80}" srcId="{9AF65785-4834-4763-A0E1-8896A292F729}" destId="{C182E710-C4DA-45C0-8A51-AC937997A3F6}" srcOrd="0" destOrd="0" parTransId="{B525FD18-7514-4C7C-9169-7E27A4570B33}" sibTransId="{6C944154-DE66-44D4-BE2A-B2A6B42E7083}"/>
    <dgm:cxn modelId="{5A688C33-D3C9-4F83-9F69-396948B40B07}" type="presOf" srcId="{9AF65785-4834-4763-A0E1-8896A292F729}" destId="{27F7E7FB-F279-4B44-B576-95C595827188}" srcOrd="0" destOrd="0" presId="urn:microsoft.com/office/officeart/2016/7/layout/BasicLinearProcessNumbered"/>
    <dgm:cxn modelId="{32568F3D-18B6-4A03-B15C-7C7C513D75E7}" type="presOf" srcId="{190C38F6-CB1F-4E90-A23E-6680CE7D8FFD}" destId="{F9012BE8-93CA-42CD-8573-F5A61C224FF7}" srcOrd="0" destOrd="0" presId="urn:microsoft.com/office/officeart/2016/7/layout/BasicLinearProcessNumbered"/>
    <dgm:cxn modelId="{D1FF005D-072B-4F25-B887-51A8148E35F7}" type="presOf" srcId="{2D2530B7-9F4E-449F-9CF2-9DD82A403CC2}" destId="{6FE7B59D-F52A-4779-BC09-1BB8254C0156}" srcOrd="0" destOrd="0" presId="urn:microsoft.com/office/officeart/2016/7/layout/BasicLinearProcessNumbered"/>
    <dgm:cxn modelId="{5A09105D-9492-447F-AD43-CBF0B8147390}" type="presOf" srcId="{C182E710-C4DA-45C0-8A51-AC937997A3F6}" destId="{52CEE867-5D14-4408-A583-4EC299F849D5}" srcOrd="1" destOrd="0" presId="urn:microsoft.com/office/officeart/2016/7/layout/BasicLinearProcessNumbered"/>
    <dgm:cxn modelId="{B1629F44-2D99-4FE2-8860-43B69E3DCB1E}" type="presOf" srcId="{0448612D-60BA-4063-84BC-EFA6C2406B95}" destId="{E04E42D7-DA84-4823-B743-F1B176E18B58}" srcOrd="1" destOrd="0" presId="urn:microsoft.com/office/officeart/2016/7/layout/BasicLinearProcessNumbered"/>
    <dgm:cxn modelId="{CF33FE48-D522-45E5-969E-8DBE1B978C43}" type="presOf" srcId="{D0DF99A3-47AB-4359-8579-D4767C9FBEE7}" destId="{A141AC65-0483-4786-9481-55C10735D8DF}" srcOrd="0" destOrd="0" presId="urn:microsoft.com/office/officeart/2016/7/layout/BasicLinearProcessNumbered"/>
    <dgm:cxn modelId="{62DE4869-C7B8-4EE7-8719-1654B513198A}" type="presOf" srcId="{CFC71878-7F07-4349-846D-7BAF319C0DA4}" destId="{55E0FF7C-2406-4B4D-B9CB-67A129DC9E3A}" srcOrd="0" destOrd="0" presId="urn:microsoft.com/office/officeart/2016/7/layout/BasicLinearProcessNumbered"/>
    <dgm:cxn modelId="{DFBCC451-623D-42EC-953B-A52B84337903}" type="presOf" srcId="{C182E710-C4DA-45C0-8A51-AC937997A3F6}" destId="{C269B9F0-6301-4D34-9D58-D5928A40A227}" srcOrd="0" destOrd="0" presId="urn:microsoft.com/office/officeart/2016/7/layout/BasicLinearProcessNumbered"/>
    <dgm:cxn modelId="{4C1D1055-1D11-4FB0-93DC-DA6470B6E4CC}" type="presOf" srcId="{0448612D-60BA-4063-84BC-EFA6C2406B95}" destId="{3D15971F-DF74-4E74-B275-C5DA557B7BE9}" srcOrd="0" destOrd="0" presId="urn:microsoft.com/office/officeart/2016/7/layout/BasicLinearProcessNumbered"/>
    <dgm:cxn modelId="{2AA8F456-5B63-49D2-8ED1-F7339ED7EA3E}" type="presOf" srcId="{1B5C3598-E741-48A5-AA32-73E393C21638}" destId="{D23D9D64-C251-45BD-AF4D-4883F170E6AB}" srcOrd="0" destOrd="0" presId="urn:microsoft.com/office/officeart/2016/7/layout/BasicLinearProcessNumbered"/>
    <dgm:cxn modelId="{E8E10481-2BE7-4BBE-8BAC-97D2AAF7706E}" type="presOf" srcId="{2D2530B7-9F4E-449F-9CF2-9DD82A403CC2}" destId="{7919D820-574E-4C62-9F95-1EEE579BCBA9}" srcOrd="1" destOrd="0" presId="urn:microsoft.com/office/officeart/2016/7/layout/BasicLinearProcessNumbered"/>
    <dgm:cxn modelId="{47D5AE8D-CF0C-4E79-AC15-294B9005B5E9}" srcId="{9AF65785-4834-4763-A0E1-8896A292F729}" destId="{2D2530B7-9F4E-449F-9CF2-9DD82A403CC2}" srcOrd="1" destOrd="0" parTransId="{D219507E-C09A-4288-BBEB-72143788F42F}" sibTransId="{1B5C3598-E741-48A5-AA32-73E393C21638}"/>
    <dgm:cxn modelId="{F1AD60A8-F13E-412C-8765-0AF3BAA30AE1}" type="presOf" srcId="{E76DAC23-9E3C-433B-9C84-971A32A6B2F9}" destId="{EB52F4BC-E084-4C57-9608-C32EF6918382}" srcOrd="0" destOrd="0" presId="urn:microsoft.com/office/officeart/2016/7/layout/BasicLinearProcessNumbered"/>
    <dgm:cxn modelId="{F87662AF-D4F4-47F1-9639-A9220F301F24}" srcId="{9AF65785-4834-4763-A0E1-8896A292F729}" destId="{CFC71878-7F07-4349-846D-7BAF319C0DA4}" srcOrd="2" destOrd="0" parTransId="{BF6C7274-7057-4FB4-8030-3662A2C42607}" sibTransId="{D0DF99A3-47AB-4359-8579-D4767C9FBEE7}"/>
    <dgm:cxn modelId="{8E3B16BE-3F7F-47F7-8468-C4D1CC637807}" srcId="{9AF65785-4834-4763-A0E1-8896A292F729}" destId="{A568C1CE-B5B2-49E6-9499-81DF76D821D3}" srcOrd="3" destOrd="0" parTransId="{BC927445-54CD-4C25-A744-B94612603A5A}" sibTransId="{E76DAC23-9E3C-433B-9C84-971A32A6B2F9}"/>
    <dgm:cxn modelId="{62FC65DC-009B-4046-AF18-AB4F4D161D95}" type="presOf" srcId="{6C944154-DE66-44D4-BE2A-B2A6B42E7083}" destId="{9A99BC50-2726-4D08-95CD-F2AF3C3BBCA2}" srcOrd="0" destOrd="0" presId="urn:microsoft.com/office/officeart/2016/7/layout/BasicLinearProcessNumbered"/>
    <dgm:cxn modelId="{4F7B4FF4-ABF7-471E-B503-C7081888D74F}" srcId="{9AF65785-4834-4763-A0E1-8896A292F729}" destId="{0448612D-60BA-4063-84BC-EFA6C2406B95}" srcOrd="4" destOrd="0" parTransId="{59E97F16-A792-4828-A6C8-F52AFF088996}" sibTransId="{190C38F6-CB1F-4E90-A23E-6680CE7D8FFD}"/>
    <dgm:cxn modelId="{BB8FA209-6815-4F4E-BAE5-59B1277A28FE}" type="presParOf" srcId="{27F7E7FB-F279-4B44-B576-95C595827188}" destId="{0A4FFEC7-30C0-4434-B107-E265B3160DA0}" srcOrd="0" destOrd="0" presId="urn:microsoft.com/office/officeart/2016/7/layout/BasicLinearProcessNumbered"/>
    <dgm:cxn modelId="{D02A3FD7-4BAB-41EE-8B75-A938C50F0500}" type="presParOf" srcId="{0A4FFEC7-30C0-4434-B107-E265B3160DA0}" destId="{C269B9F0-6301-4D34-9D58-D5928A40A227}" srcOrd="0" destOrd="0" presId="urn:microsoft.com/office/officeart/2016/7/layout/BasicLinearProcessNumbered"/>
    <dgm:cxn modelId="{C006E766-5C24-4ADC-97B9-16940FF032D2}" type="presParOf" srcId="{0A4FFEC7-30C0-4434-B107-E265B3160DA0}" destId="{9A99BC50-2726-4D08-95CD-F2AF3C3BBCA2}" srcOrd="1" destOrd="0" presId="urn:microsoft.com/office/officeart/2016/7/layout/BasicLinearProcessNumbered"/>
    <dgm:cxn modelId="{6E358F36-3991-4B15-A6CC-25D5D74DA67A}" type="presParOf" srcId="{0A4FFEC7-30C0-4434-B107-E265B3160DA0}" destId="{16225F63-5EF2-4B8C-8E67-8EF853807AF8}" srcOrd="2" destOrd="0" presId="urn:microsoft.com/office/officeart/2016/7/layout/BasicLinearProcessNumbered"/>
    <dgm:cxn modelId="{B49E5C2E-6178-4ED9-9956-2E5416D6C569}" type="presParOf" srcId="{0A4FFEC7-30C0-4434-B107-E265B3160DA0}" destId="{52CEE867-5D14-4408-A583-4EC299F849D5}" srcOrd="3" destOrd="0" presId="urn:microsoft.com/office/officeart/2016/7/layout/BasicLinearProcessNumbered"/>
    <dgm:cxn modelId="{3B3EFD52-846C-4FFC-A528-B5624892AC98}" type="presParOf" srcId="{27F7E7FB-F279-4B44-B576-95C595827188}" destId="{92201174-8030-4124-984B-8ED2DB1A0896}" srcOrd="1" destOrd="0" presId="urn:microsoft.com/office/officeart/2016/7/layout/BasicLinearProcessNumbered"/>
    <dgm:cxn modelId="{A804E7F9-B82C-4E8B-BCAA-66D30A1EAAE9}" type="presParOf" srcId="{27F7E7FB-F279-4B44-B576-95C595827188}" destId="{538F67DC-E2A4-42C6-B1E1-59ED9353C511}" srcOrd="2" destOrd="0" presId="urn:microsoft.com/office/officeart/2016/7/layout/BasicLinearProcessNumbered"/>
    <dgm:cxn modelId="{E7C1D49F-AD52-4B04-BDE7-304ADA506632}" type="presParOf" srcId="{538F67DC-E2A4-42C6-B1E1-59ED9353C511}" destId="{6FE7B59D-F52A-4779-BC09-1BB8254C0156}" srcOrd="0" destOrd="0" presId="urn:microsoft.com/office/officeart/2016/7/layout/BasicLinearProcessNumbered"/>
    <dgm:cxn modelId="{AB4EDC8F-7355-422E-BDCC-2AD980143425}" type="presParOf" srcId="{538F67DC-E2A4-42C6-B1E1-59ED9353C511}" destId="{D23D9D64-C251-45BD-AF4D-4883F170E6AB}" srcOrd="1" destOrd="0" presId="urn:microsoft.com/office/officeart/2016/7/layout/BasicLinearProcessNumbered"/>
    <dgm:cxn modelId="{E41D4A7F-66A0-42DF-95BE-5859AD7A2FEB}" type="presParOf" srcId="{538F67DC-E2A4-42C6-B1E1-59ED9353C511}" destId="{74ACFDD1-938A-4F62-832D-D51D783645BA}" srcOrd="2" destOrd="0" presId="urn:microsoft.com/office/officeart/2016/7/layout/BasicLinearProcessNumbered"/>
    <dgm:cxn modelId="{3D180B24-EEA5-4459-B215-F20FEB4B638E}" type="presParOf" srcId="{538F67DC-E2A4-42C6-B1E1-59ED9353C511}" destId="{7919D820-574E-4C62-9F95-1EEE579BCBA9}" srcOrd="3" destOrd="0" presId="urn:microsoft.com/office/officeart/2016/7/layout/BasicLinearProcessNumbered"/>
    <dgm:cxn modelId="{0DA5B879-349B-4853-975E-68EB4CF760D8}" type="presParOf" srcId="{27F7E7FB-F279-4B44-B576-95C595827188}" destId="{78AAC4AC-5536-4FD5-AED1-80329A3E06BC}" srcOrd="3" destOrd="0" presId="urn:microsoft.com/office/officeart/2016/7/layout/BasicLinearProcessNumbered"/>
    <dgm:cxn modelId="{83BA54B3-B336-4083-B390-45FF6321B541}" type="presParOf" srcId="{27F7E7FB-F279-4B44-B576-95C595827188}" destId="{96C9B736-9F27-4DA7-A989-D515D6ED80D6}" srcOrd="4" destOrd="0" presId="urn:microsoft.com/office/officeart/2016/7/layout/BasicLinearProcessNumbered"/>
    <dgm:cxn modelId="{71671DEB-70A0-4172-BE0A-F1FE700141BC}" type="presParOf" srcId="{96C9B736-9F27-4DA7-A989-D515D6ED80D6}" destId="{55E0FF7C-2406-4B4D-B9CB-67A129DC9E3A}" srcOrd="0" destOrd="0" presId="urn:microsoft.com/office/officeart/2016/7/layout/BasicLinearProcessNumbered"/>
    <dgm:cxn modelId="{F6469833-0E11-4769-B117-B5583F70652C}" type="presParOf" srcId="{96C9B736-9F27-4DA7-A989-D515D6ED80D6}" destId="{A141AC65-0483-4786-9481-55C10735D8DF}" srcOrd="1" destOrd="0" presId="urn:microsoft.com/office/officeart/2016/7/layout/BasicLinearProcessNumbered"/>
    <dgm:cxn modelId="{25685067-80F9-48E9-B3A2-94C797A5C3F5}" type="presParOf" srcId="{96C9B736-9F27-4DA7-A989-D515D6ED80D6}" destId="{B5ED2731-8526-4BA3-A404-2C40C14E0060}" srcOrd="2" destOrd="0" presId="urn:microsoft.com/office/officeart/2016/7/layout/BasicLinearProcessNumbered"/>
    <dgm:cxn modelId="{62064E2B-008D-44F1-9C59-4909AC188874}" type="presParOf" srcId="{96C9B736-9F27-4DA7-A989-D515D6ED80D6}" destId="{97710511-08F2-4744-8BAD-F994AD5894FB}" srcOrd="3" destOrd="0" presId="urn:microsoft.com/office/officeart/2016/7/layout/BasicLinearProcessNumbered"/>
    <dgm:cxn modelId="{4E68583D-C207-4B34-8EFB-B66F6AC8F464}" type="presParOf" srcId="{27F7E7FB-F279-4B44-B576-95C595827188}" destId="{804B0B7C-23F9-464C-B3A1-E2EFF1BECD7A}" srcOrd="5" destOrd="0" presId="urn:microsoft.com/office/officeart/2016/7/layout/BasicLinearProcessNumbered"/>
    <dgm:cxn modelId="{DE0C850F-2C40-411C-8D9B-88F23CD80756}" type="presParOf" srcId="{27F7E7FB-F279-4B44-B576-95C595827188}" destId="{0F4F4A74-4B95-4FD6-B943-EF15A9BF5899}" srcOrd="6" destOrd="0" presId="urn:microsoft.com/office/officeart/2016/7/layout/BasicLinearProcessNumbered"/>
    <dgm:cxn modelId="{0990A6E8-8450-4246-BEB2-31032AE981A9}" type="presParOf" srcId="{0F4F4A74-4B95-4FD6-B943-EF15A9BF5899}" destId="{E5EAC509-3B1F-4637-935E-BB6746F4013C}" srcOrd="0" destOrd="0" presId="urn:microsoft.com/office/officeart/2016/7/layout/BasicLinearProcessNumbered"/>
    <dgm:cxn modelId="{98293F4C-7E05-46EB-B576-5394D2079A7D}" type="presParOf" srcId="{0F4F4A74-4B95-4FD6-B943-EF15A9BF5899}" destId="{EB52F4BC-E084-4C57-9608-C32EF6918382}" srcOrd="1" destOrd="0" presId="urn:microsoft.com/office/officeart/2016/7/layout/BasicLinearProcessNumbered"/>
    <dgm:cxn modelId="{D6AB2752-EC66-4D9B-A1AA-8261CD7B800B}" type="presParOf" srcId="{0F4F4A74-4B95-4FD6-B943-EF15A9BF5899}" destId="{1A19E9F0-569D-428D-831A-258D681379A5}" srcOrd="2" destOrd="0" presId="urn:microsoft.com/office/officeart/2016/7/layout/BasicLinearProcessNumbered"/>
    <dgm:cxn modelId="{9281116C-123C-4F42-A10E-0BFA41825C35}" type="presParOf" srcId="{0F4F4A74-4B95-4FD6-B943-EF15A9BF5899}" destId="{F2E2D4C0-B36C-4BE7-AA19-A16B85861A51}" srcOrd="3" destOrd="0" presId="urn:microsoft.com/office/officeart/2016/7/layout/BasicLinearProcessNumbered"/>
    <dgm:cxn modelId="{1C14FD9F-21B4-4BB9-8F0F-9B584942F9F9}" type="presParOf" srcId="{27F7E7FB-F279-4B44-B576-95C595827188}" destId="{BDE74D1E-0440-4683-AD33-E238D3FE4F29}" srcOrd="7" destOrd="0" presId="urn:microsoft.com/office/officeart/2016/7/layout/BasicLinearProcessNumbered"/>
    <dgm:cxn modelId="{1F41D676-098A-4112-B0F8-22DB2F0DB9EF}" type="presParOf" srcId="{27F7E7FB-F279-4B44-B576-95C595827188}" destId="{B4B20134-F132-4B46-A330-12CB68A556D8}" srcOrd="8" destOrd="0" presId="urn:microsoft.com/office/officeart/2016/7/layout/BasicLinearProcessNumbered"/>
    <dgm:cxn modelId="{56753769-8B28-4E1F-877F-72FDE20C58DB}" type="presParOf" srcId="{B4B20134-F132-4B46-A330-12CB68A556D8}" destId="{3D15971F-DF74-4E74-B275-C5DA557B7BE9}" srcOrd="0" destOrd="0" presId="urn:microsoft.com/office/officeart/2016/7/layout/BasicLinearProcessNumbered"/>
    <dgm:cxn modelId="{70936198-5226-485B-9837-9EF87A1FE659}" type="presParOf" srcId="{B4B20134-F132-4B46-A330-12CB68A556D8}" destId="{F9012BE8-93CA-42CD-8573-F5A61C224FF7}" srcOrd="1" destOrd="0" presId="urn:microsoft.com/office/officeart/2016/7/layout/BasicLinearProcessNumbered"/>
    <dgm:cxn modelId="{782943A8-43EE-456D-BEA9-91F35A312506}" type="presParOf" srcId="{B4B20134-F132-4B46-A330-12CB68A556D8}" destId="{CE839343-146B-4978-8A1D-D77B9D5BCDF6}" srcOrd="2" destOrd="0" presId="urn:microsoft.com/office/officeart/2016/7/layout/BasicLinearProcessNumbered"/>
    <dgm:cxn modelId="{E318B455-A5E1-4F20-826E-F3AFA7E244A3}" type="presParOf" srcId="{B4B20134-F132-4B46-A330-12CB68A556D8}" destId="{E04E42D7-DA84-4823-B743-F1B176E18B5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C261F-8DAA-4AFE-8835-8904AB8F0B5C}">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2205BD-E435-45B3-968A-EB2409F04862}">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b="0" i="0" kern="1200"/>
            <a:t>Reflective practice is the ability to reflect on actions which allows for engagement in a process of continuous learning.</a:t>
          </a:r>
          <a:endParaRPr lang="en-US" sz="1500" kern="1200"/>
        </a:p>
      </dsp:txBody>
      <dsp:txXfrm>
        <a:off x="59990" y="2654049"/>
        <a:ext cx="3226223" cy="720000"/>
      </dsp:txXfrm>
    </dsp:sp>
    <dsp:sp modelId="{6CB7FFDB-3D25-467A-9B8B-C799EB66991E}">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3F7FB-0FAB-49C6-B836-F0F51A9255ED}">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Further understanding into what, how and why we have learnt from the experience </a:t>
          </a:r>
          <a:endParaRPr lang="en-US" sz="1500" kern="1200"/>
        </a:p>
      </dsp:txBody>
      <dsp:txXfrm>
        <a:off x="3850802" y="2654049"/>
        <a:ext cx="3226223" cy="720000"/>
      </dsp:txXfrm>
    </dsp:sp>
    <dsp:sp modelId="{F442F76A-6FEA-43B4-BCD5-7DE3780A914C}">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DB1534-FCA9-4EB8-AAC8-63A872487596}">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Identification into what needs to be improved and conclusion into how we aim to do it. </a:t>
          </a:r>
          <a:endParaRPr lang="en-US" sz="15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9B9F0-6301-4D34-9D58-D5928A40A227}">
      <dsp:nvSpPr>
        <dsp:cNvPr id="0" name=""/>
        <dsp:cNvSpPr/>
      </dsp:nvSpPr>
      <dsp:spPr>
        <a:xfrm>
          <a:off x="3735" y="680800"/>
          <a:ext cx="2022288" cy="28312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what we did.</a:t>
          </a:r>
          <a:endParaRPr lang="en-US" sz="1800" kern="1200"/>
        </a:p>
      </dsp:txBody>
      <dsp:txXfrm>
        <a:off x="3735" y="1756658"/>
        <a:ext cx="2022288" cy="1698722"/>
      </dsp:txXfrm>
    </dsp:sp>
    <dsp:sp modelId="{9A99BC50-2726-4D08-95CD-F2AF3C3BBCA2}">
      <dsp:nvSpPr>
        <dsp:cNvPr id="0" name=""/>
        <dsp:cNvSpPr/>
      </dsp:nvSpPr>
      <dsp:spPr>
        <a:xfrm>
          <a:off x="590198" y="963920"/>
          <a:ext cx="849361" cy="84936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714584" y="1088306"/>
        <a:ext cx="600589" cy="600589"/>
      </dsp:txXfrm>
    </dsp:sp>
    <dsp:sp modelId="{16225F63-5EF2-4B8C-8E67-8EF853807AF8}">
      <dsp:nvSpPr>
        <dsp:cNvPr id="0" name=""/>
        <dsp:cNvSpPr/>
      </dsp:nvSpPr>
      <dsp:spPr>
        <a:xfrm>
          <a:off x="3735" y="3511932"/>
          <a:ext cx="2022288"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7B59D-F52A-4779-BC09-1BB8254C0156}">
      <dsp:nvSpPr>
        <dsp:cNvPr id="0" name=""/>
        <dsp:cNvSpPr/>
      </dsp:nvSpPr>
      <dsp:spPr>
        <a:xfrm>
          <a:off x="2228252" y="680800"/>
          <a:ext cx="2022288" cy="2831204"/>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why we did it like that.</a:t>
          </a:r>
          <a:endParaRPr lang="en-US" sz="1800" kern="1200"/>
        </a:p>
      </dsp:txBody>
      <dsp:txXfrm>
        <a:off x="2228252" y="1756658"/>
        <a:ext cx="2022288" cy="1698722"/>
      </dsp:txXfrm>
    </dsp:sp>
    <dsp:sp modelId="{D23D9D64-C251-45BD-AF4D-4883F170E6AB}">
      <dsp:nvSpPr>
        <dsp:cNvPr id="0" name=""/>
        <dsp:cNvSpPr/>
      </dsp:nvSpPr>
      <dsp:spPr>
        <a:xfrm>
          <a:off x="2814716" y="963920"/>
          <a:ext cx="849361" cy="849361"/>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39102" y="1088306"/>
        <a:ext cx="600589" cy="600589"/>
      </dsp:txXfrm>
    </dsp:sp>
    <dsp:sp modelId="{74ACFDD1-938A-4F62-832D-D51D783645BA}">
      <dsp:nvSpPr>
        <dsp:cNvPr id="0" name=""/>
        <dsp:cNvSpPr/>
      </dsp:nvSpPr>
      <dsp:spPr>
        <a:xfrm>
          <a:off x="2228252" y="3511932"/>
          <a:ext cx="2022288"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0FF7C-2406-4B4D-B9CB-67A129DC9E3A}">
      <dsp:nvSpPr>
        <dsp:cNvPr id="0" name=""/>
        <dsp:cNvSpPr/>
      </dsp:nvSpPr>
      <dsp:spPr>
        <a:xfrm>
          <a:off x="4452770" y="680800"/>
          <a:ext cx="2022288" cy="2831204"/>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whether it was successful.</a:t>
          </a:r>
          <a:endParaRPr lang="en-US" sz="1800" kern="1200"/>
        </a:p>
      </dsp:txBody>
      <dsp:txXfrm>
        <a:off x="4452770" y="1756658"/>
        <a:ext cx="2022288" cy="1698722"/>
      </dsp:txXfrm>
    </dsp:sp>
    <dsp:sp modelId="{A141AC65-0483-4786-9481-55C10735D8DF}">
      <dsp:nvSpPr>
        <dsp:cNvPr id="0" name=""/>
        <dsp:cNvSpPr/>
      </dsp:nvSpPr>
      <dsp:spPr>
        <a:xfrm>
          <a:off x="5039233" y="963920"/>
          <a:ext cx="849361" cy="849361"/>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63619" y="1088306"/>
        <a:ext cx="600589" cy="600589"/>
      </dsp:txXfrm>
    </dsp:sp>
    <dsp:sp modelId="{B5ED2731-8526-4BA3-A404-2C40C14E0060}">
      <dsp:nvSpPr>
        <dsp:cNvPr id="0" name=""/>
        <dsp:cNvSpPr/>
      </dsp:nvSpPr>
      <dsp:spPr>
        <a:xfrm>
          <a:off x="4452770" y="3511932"/>
          <a:ext cx="2022288"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AC509-3B1F-4637-935E-BB6746F4013C}">
      <dsp:nvSpPr>
        <dsp:cNvPr id="0" name=""/>
        <dsp:cNvSpPr/>
      </dsp:nvSpPr>
      <dsp:spPr>
        <a:xfrm>
          <a:off x="6677287" y="680800"/>
          <a:ext cx="2022288" cy="2831204"/>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whether it could have been done better.</a:t>
          </a:r>
          <a:endParaRPr lang="en-US" sz="1800" kern="1200"/>
        </a:p>
      </dsp:txBody>
      <dsp:txXfrm>
        <a:off x="6677287" y="1756658"/>
        <a:ext cx="2022288" cy="1698722"/>
      </dsp:txXfrm>
    </dsp:sp>
    <dsp:sp modelId="{EB52F4BC-E084-4C57-9608-C32EF6918382}">
      <dsp:nvSpPr>
        <dsp:cNvPr id="0" name=""/>
        <dsp:cNvSpPr/>
      </dsp:nvSpPr>
      <dsp:spPr>
        <a:xfrm>
          <a:off x="7263751" y="963920"/>
          <a:ext cx="849361" cy="849361"/>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388137" y="1088306"/>
        <a:ext cx="600589" cy="600589"/>
      </dsp:txXfrm>
    </dsp:sp>
    <dsp:sp modelId="{1A19E9F0-569D-428D-831A-258D681379A5}">
      <dsp:nvSpPr>
        <dsp:cNvPr id="0" name=""/>
        <dsp:cNvSpPr/>
      </dsp:nvSpPr>
      <dsp:spPr>
        <a:xfrm>
          <a:off x="6677287" y="3511932"/>
          <a:ext cx="2022288"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5971F-DF74-4E74-B275-C5DA557B7BE9}">
      <dsp:nvSpPr>
        <dsp:cNvPr id="0" name=""/>
        <dsp:cNvSpPr/>
      </dsp:nvSpPr>
      <dsp:spPr>
        <a:xfrm>
          <a:off x="8901805" y="680800"/>
          <a:ext cx="2022288" cy="283120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planning for any changes to our future practice.</a:t>
          </a:r>
          <a:endParaRPr lang="en-US" sz="1800" kern="1200"/>
        </a:p>
      </dsp:txBody>
      <dsp:txXfrm>
        <a:off x="8901805" y="1756658"/>
        <a:ext cx="2022288" cy="1698722"/>
      </dsp:txXfrm>
    </dsp:sp>
    <dsp:sp modelId="{F9012BE8-93CA-42CD-8573-F5A61C224FF7}">
      <dsp:nvSpPr>
        <dsp:cNvPr id="0" name=""/>
        <dsp:cNvSpPr/>
      </dsp:nvSpPr>
      <dsp:spPr>
        <a:xfrm>
          <a:off x="9488268" y="963920"/>
          <a:ext cx="849361" cy="849361"/>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12654" y="1088306"/>
        <a:ext cx="600589" cy="600589"/>
      </dsp:txXfrm>
    </dsp:sp>
    <dsp:sp modelId="{CE839343-146B-4978-8A1D-D77B9D5BCDF6}">
      <dsp:nvSpPr>
        <dsp:cNvPr id="0" name=""/>
        <dsp:cNvSpPr/>
      </dsp:nvSpPr>
      <dsp:spPr>
        <a:xfrm>
          <a:off x="8901805" y="3511932"/>
          <a:ext cx="2022288"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gibbs-reflective-cycl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2BCBB-3BB8-D710-2245-D6BDC7896399}"/>
              </a:ext>
            </a:extLst>
          </p:cNvPr>
          <p:cNvSpPr>
            <a:spLocks noGrp="1"/>
          </p:cNvSpPr>
          <p:nvPr>
            <p:ph type="ctrTitle"/>
          </p:nvPr>
        </p:nvSpPr>
        <p:spPr>
          <a:xfrm>
            <a:off x="890338" y="640080"/>
            <a:ext cx="3734014" cy="3566160"/>
          </a:xfrm>
        </p:spPr>
        <p:txBody>
          <a:bodyPr anchor="b">
            <a:normAutofit/>
          </a:bodyPr>
          <a:lstStyle/>
          <a:p>
            <a:pPr algn="l"/>
            <a:r>
              <a:rPr lang="en-GB" sz="5400">
                <a:cs typeface="Calibri Light"/>
              </a:rPr>
              <a:t>Reflective Practice Presentation</a:t>
            </a:r>
            <a:endParaRPr lang="en-GB" sz="5400"/>
          </a:p>
        </p:txBody>
      </p:sp>
      <p:sp>
        <p:nvSpPr>
          <p:cNvPr id="3" name="Subtitle 2">
            <a:extLst>
              <a:ext uri="{FF2B5EF4-FFF2-40B4-BE49-F238E27FC236}">
                <a16:creationId xmlns:a16="http://schemas.microsoft.com/office/drawing/2014/main" id="{E99927AE-4A26-51CD-0C0B-3B5ECE5A0FCF}"/>
              </a:ext>
            </a:extLst>
          </p:cNvPr>
          <p:cNvSpPr>
            <a:spLocks noGrp="1"/>
          </p:cNvSpPr>
          <p:nvPr>
            <p:ph type="subTitle" idx="1"/>
          </p:nvPr>
        </p:nvSpPr>
        <p:spPr>
          <a:xfrm>
            <a:off x="890339" y="4636008"/>
            <a:ext cx="3734014" cy="1572768"/>
          </a:xfrm>
        </p:spPr>
        <p:txBody>
          <a:bodyPr vert="horz" lIns="91440" tIns="45720" rIns="91440" bIns="45720" rtlCol="0">
            <a:normAutofit/>
          </a:bodyPr>
          <a:lstStyle/>
          <a:p>
            <a:pPr algn="l"/>
            <a:endParaRPr lang="en-GB" sz="2000"/>
          </a:p>
          <a:p>
            <a:pPr algn="l"/>
            <a:endParaRPr lang="en-GB" sz="2000">
              <a:cs typeface="Calibri"/>
            </a:endParaRPr>
          </a:p>
          <a:p>
            <a:pPr algn="l"/>
            <a:endParaRPr lang="en-GB" sz="2000">
              <a:cs typeface="Calibri"/>
            </a:endParaRPr>
          </a:p>
          <a:p>
            <a:pPr algn="l"/>
            <a:r>
              <a:rPr lang="en-GB" sz="2000">
                <a:cs typeface="Calibri"/>
              </a:rPr>
              <a:t>Jodie- Leigh Davies</a:t>
            </a:r>
          </a:p>
          <a:p>
            <a:pPr algn="l"/>
            <a:endParaRPr lang="en-GB" sz="2000">
              <a:cs typeface="Calibri"/>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1000+ Building Construction Pictures | Download Free Images on Unsplash">
            <a:extLst>
              <a:ext uri="{FF2B5EF4-FFF2-40B4-BE49-F238E27FC236}">
                <a16:creationId xmlns:a16="http://schemas.microsoft.com/office/drawing/2014/main" id="{127457E6-03FF-BAE2-217F-38E7A5C91E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08" r="1" b="154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87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B8F8A-486C-19B0-C36D-5E489A72E5FD}"/>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1" kern="1200" dirty="0">
                <a:solidFill>
                  <a:schemeClr val="accent2"/>
                </a:solidFill>
                <a:latin typeface="+mj-lt"/>
                <a:ea typeface="+mj-ea"/>
                <a:cs typeface="+mj-cs"/>
              </a:rPr>
              <a:t>Introduction of Reflective Practice Presentation </a:t>
            </a:r>
          </a:p>
        </p:txBody>
      </p:sp>
      <p:cxnSp>
        <p:nvCxnSpPr>
          <p:cNvPr id="14"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ACA6FB-93FD-2D93-C6E1-A3854A0102DD}"/>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t>                                </a:t>
            </a:r>
          </a:p>
        </p:txBody>
      </p:sp>
      <p:sp>
        <p:nvSpPr>
          <p:cNvPr id="4" name="TextBox 3">
            <a:extLst>
              <a:ext uri="{FF2B5EF4-FFF2-40B4-BE49-F238E27FC236}">
                <a16:creationId xmlns:a16="http://schemas.microsoft.com/office/drawing/2014/main" id="{480EF04B-E912-BF7D-1218-54546CF0E897}"/>
              </a:ext>
            </a:extLst>
          </p:cNvPr>
          <p:cNvSpPr txBox="1"/>
          <p:nvPr/>
        </p:nvSpPr>
        <p:spPr>
          <a:xfrm>
            <a:off x="4976030" y="1910080"/>
            <a:ext cx="6250940" cy="39844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b="1" dirty="0"/>
              <a:t> </a:t>
            </a:r>
          </a:p>
          <a:p>
            <a:pPr marL="342900" indent="-228600">
              <a:lnSpc>
                <a:spcPct val="90000"/>
              </a:lnSpc>
              <a:spcAft>
                <a:spcPts val="600"/>
              </a:spcAft>
              <a:buFont typeface="Arial" panose="020B0604020202020204" pitchFamily="34" charset="0"/>
              <a:buChar char="•"/>
            </a:pPr>
            <a:r>
              <a:rPr lang="en-US" b="1" dirty="0"/>
              <a:t>Overview of what reflective practice is and why it is important?</a:t>
            </a:r>
          </a:p>
          <a:p>
            <a:pPr marL="342900"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2. My Personal story and how I have overcome barriers</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3. A critical reflection of my personal journey </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4. Supporting theories (Gibbs, 1988) and (Kolb’s 1984), and relating literature that reflects my journey</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5. Summarizing all of the above key points </a:t>
            </a:r>
          </a:p>
          <a:p>
            <a:pPr marL="342900" indent="-228600">
              <a:lnSpc>
                <a:spcPct val="90000"/>
              </a:lnSpc>
              <a:spcAft>
                <a:spcPts val="600"/>
              </a:spcAft>
              <a:buFont typeface="Arial" panose="020B0604020202020204" pitchFamily="34" charset="0"/>
              <a:buChar char="•"/>
            </a:pPr>
            <a:endParaRPr lang="en-US" sz="1000" b="1" dirty="0"/>
          </a:p>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1145497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633EAE-453F-7564-692E-ECF55899313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What is Reflective Practice?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1E813F82-3CB7-75C9-620A-6660C4DE2D1A}"/>
              </a:ext>
            </a:extLst>
          </p:cNvPr>
          <p:cNvGraphicFramePr>
            <a:graphicFrameLocks noGrp="1"/>
          </p:cNvGraphicFramePr>
          <p:nvPr>
            <p:ph idx="1"/>
            <p:extLst>
              <p:ext uri="{D42A27DB-BD31-4B8C-83A1-F6EECF244321}">
                <p14:modId xmlns:p14="http://schemas.microsoft.com/office/powerpoint/2010/main" val="28208460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9FA7335-8496-683E-9110-5CBFA2E14564}"/>
              </a:ext>
            </a:extLst>
          </p:cNvPr>
          <p:cNvSpPr txBox="1"/>
          <p:nvPr/>
        </p:nvSpPr>
        <p:spPr>
          <a:xfrm>
            <a:off x="7089058" y="825910"/>
            <a:ext cx="2939845" cy="369332"/>
          </a:xfrm>
          <a:prstGeom prst="rect">
            <a:avLst/>
          </a:prstGeom>
          <a:noFill/>
        </p:spPr>
        <p:txBody>
          <a:bodyPr wrap="square" rtlCol="0">
            <a:spAutoFit/>
          </a:bodyPr>
          <a:lstStyle/>
          <a:p>
            <a:r>
              <a:rPr lang="en-GB" b="0" i="0" dirty="0">
                <a:solidFill>
                  <a:schemeClr val="bg1"/>
                </a:solidFill>
                <a:effectLst/>
                <a:latin typeface="+mj-lt"/>
              </a:rPr>
              <a:t>(Taylor, 2020)</a:t>
            </a:r>
            <a:endParaRPr lang="en-GB" dirty="0">
              <a:solidFill>
                <a:schemeClr val="bg1"/>
              </a:solidFill>
              <a:latin typeface="+mj-lt"/>
            </a:endParaRPr>
          </a:p>
        </p:txBody>
      </p:sp>
    </p:spTree>
    <p:extLst>
      <p:ext uri="{BB962C8B-B14F-4D97-AF65-F5344CB8AC3E}">
        <p14:creationId xmlns:p14="http://schemas.microsoft.com/office/powerpoint/2010/main" val="2083978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A53C16-78D8-F284-2B88-B4B99EA302A5}"/>
              </a:ext>
            </a:extLst>
          </p:cNvPr>
          <p:cNvSpPr>
            <a:spLocks noGrp="1"/>
          </p:cNvSpPr>
          <p:nvPr>
            <p:ph type="title"/>
          </p:nvPr>
        </p:nvSpPr>
        <p:spPr>
          <a:xfrm>
            <a:off x="752165" y="349112"/>
            <a:ext cx="10044023" cy="877729"/>
          </a:xfrm>
        </p:spPr>
        <p:txBody>
          <a:bodyPr anchor="ctr">
            <a:normAutofit/>
          </a:bodyPr>
          <a:lstStyle/>
          <a:p>
            <a:r>
              <a:rPr lang="en-GB" sz="4000" b="1">
                <a:solidFill>
                  <a:srgbClr val="FFFFFF"/>
                </a:solidFill>
              </a:rPr>
              <a:t>The five principle’s of reflective practice </a:t>
            </a:r>
          </a:p>
        </p:txBody>
      </p:sp>
      <p:graphicFrame>
        <p:nvGraphicFramePr>
          <p:cNvPr id="5" name="Content Placeholder 2">
            <a:extLst>
              <a:ext uri="{FF2B5EF4-FFF2-40B4-BE49-F238E27FC236}">
                <a16:creationId xmlns:a16="http://schemas.microsoft.com/office/drawing/2014/main" id="{807BE4B8-6FD9-2F70-4412-B838FF67156E}"/>
              </a:ext>
            </a:extLst>
          </p:cNvPr>
          <p:cNvGraphicFramePr>
            <a:graphicFrameLocks noGrp="1"/>
          </p:cNvGraphicFramePr>
          <p:nvPr>
            <p:ph idx="1"/>
            <p:extLst>
              <p:ext uri="{D42A27DB-BD31-4B8C-83A1-F6EECF244321}">
                <p14:modId xmlns:p14="http://schemas.microsoft.com/office/powerpoint/2010/main" val="120566133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824FFC6-6C5B-D49A-1A4C-0BD7DC17B068}"/>
              </a:ext>
            </a:extLst>
          </p:cNvPr>
          <p:cNvSpPr txBox="1"/>
          <p:nvPr/>
        </p:nvSpPr>
        <p:spPr>
          <a:xfrm>
            <a:off x="8810072" y="924144"/>
            <a:ext cx="1986116" cy="369332"/>
          </a:xfrm>
          <a:prstGeom prst="rect">
            <a:avLst/>
          </a:prstGeom>
          <a:noFill/>
        </p:spPr>
        <p:txBody>
          <a:bodyPr wrap="square" rtlCol="0">
            <a:spAutoFit/>
          </a:bodyPr>
          <a:lstStyle/>
          <a:p>
            <a:r>
              <a:rPr lang="en-GB" b="0" i="0" dirty="0">
                <a:solidFill>
                  <a:schemeClr val="bg1"/>
                </a:solidFill>
                <a:effectLst/>
                <a:latin typeface="+mj-lt"/>
              </a:rPr>
              <a:t>(Taylor, 2020)</a:t>
            </a:r>
            <a:endParaRPr lang="en-GB" dirty="0">
              <a:solidFill>
                <a:schemeClr val="bg1"/>
              </a:solidFill>
              <a:latin typeface="+mj-lt"/>
            </a:endParaRPr>
          </a:p>
        </p:txBody>
      </p:sp>
    </p:spTree>
    <p:extLst>
      <p:ext uri="{BB962C8B-B14F-4D97-AF65-F5344CB8AC3E}">
        <p14:creationId xmlns:p14="http://schemas.microsoft.com/office/powerpoint/2010/main" val="3462225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D4EAC-6347-8F27-FF94-1F3EBE0C9E04}"/>
              </a:ext>
            </a:extLst>
          </p:cNvPr>
          <p:cNvSpPr>
            <a:spLocks noGrp="1"/>
          </p:cNvSpPr>
          <p:nvPr>
            <p:ph type="title"/>
          </p:nvPr>
        </p:nvSpPr>
        <p:spPr>
          <a:xfrm>
            <a:off x="640080" y="325369"/>
            <a:ext cx="4368602" cy="1956841"/>
          </a:xfrm>
        </p:spPr>
        <p:txBody>
          <a:bodyPr anchor="b">
            <a:normAutofit/>
          </a:bodyPr>
          <a:lstStyle/>
          <a:p>
            <a:r>
              <a:rPr lang="en-GB" sz="4200" b="1" dirty="0"/>
              <a:t>My story relates to a building process </a:t>
            </a:r>
          </a:p>
        </p:txBody>
      </p:sp>
      <p:sp>
        <p:nvSpPr>
          <p:cNvPr id="10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Content Placeholder 1029">
            <a:extLst>
              <a:ext uri="{FF2B5EF4-FFF2-40B4-BE49-F238E27FC236}">
                <a16:creationId xmlns:a16="http://schemas.microsoft.com/office/drawing/2014/main" id="{5CD34051-A644-7F40-D071-9323754C35CF}"/>
              </a:ext>
            </a:extLst>
          </p:cNvPr>
          <p:cNvSpPr>
            <a:spLocks noGrp="1"/>
          </p:cNvSpPr>
          <p:nvPr>
            <p:ph idx="1"/>
          </p:nvPr>
        </p:nvSpPr>
        <p:spPr>
          <a:xfrm>
            <a:off x="640080" y="2872899"/>
            <a:ext cx="4243589" cy="3320668"/>
          </a:xfrm>
        </p:spPr>
        <p:txBody>
          <a:bodyPr>
            <a:normAutofit fontScale="92500" lnSpcReduction="10000"/>
          </a:bodyPr>
          <a:lstStyle/>
          <a:p>
            <a:pPr marL="0" indent="0">
              <a:buNone/>
            </a:pPr>
            <a:r>
              <a:rPr lang="en-GB" sz="2400" b="1" dirty="0">
                <a:solidFill>
                  <a:schemeClr val="accent2"/>
                </a:solidFill>
                <a:cs typeface="Calibri"/>
              </a:rPr>
              <a:t>My Journey that brought me to Grad Cert in Counselling </a:t>
            </a:r>
          </a:p>
          <a:p>
            <a:r>
              <a:rPr lang="en-GB" sz="2400" b="1" dirty="0">
                <a:solidFill>
                  <a:schemeClr val="accent2"/>
                </a:solidFill>
                <a:cs typeface="Calibri"/>
              </a:rPr>
              <a:t>My life experiences </a:t>
            </a:r>
          </a:p>
          <a:p>
            <a:r>
              <a:rPr lang="en-GB" sz="2400" b="1" dirty="0">
                <a:solidFill>
                  <a:schemeClr val="accent2"/>
                </a:solidFill>
                <a:cs typeface="Calibri"/>
              </a:rPr>
              <a:t>BTEC National Diploma Health and Social Care</a:t>
            </a:r>
          </a:p>
          <a:p>
            <a:r>
              <a:rPr lang="en-GB" sz="2400" b="1" dirty="0">
                <a:solidFill>
                  <a:schemeClr val="accent2"/>
                </a:solidFill>
                <a:cs typeface="Calibri"/>
              </a:rPr>
              <a:t>Career in Dementia care</a:t>
            </a:r>
          </a:p>
          <a:p>
            <a:r>
              <a:rPr lang="en-GB" sz="2400" b="1" dirty="0">
                <a:solidFill>
                  <a:schemeClr val="accent2"/>
                </a:solidFill>
                <a:cs typeface="Calibri"/>
              </a:rPr>
              <a:t>BSc (Hons) Psychology (UWTSD)</a:t>
            </a:r>
          </a:p>
          <a:p>
            <a:r>
              <a:rPr lang="en-GB" sz="2400" b="1" dirty="0">
                <a:solidFill>
                  <a:schemeClr val="accent2"/>
                </a:solidFill>
                <a:cs typeface="Calibri"/>
              </a:rPr>
              <a:t>MSc Clinical Psychology (USW)</a:t>
            </a:r>
          </a:p>
          <a:p>
            <a:r>
              <a:rPr lang="en-GB" sz="2400" b="1" dirty="0">
                <a:solidFill>
                  <a:schemeClr val="accent2"/>
                </a:solidFill>
                <a:cs typeface="Calibri"/>
              </a:rPr>
              <a:t>Care Coordinator </a:t>
            </a:r>
          </a:p>
          <a:p>
            <a:endParaRPr lang="en-GB" sz="2400" dirty="0">
              <a:cs typeface="Calibri"/>
            </a:endParaRPr>
          </a:p>
          <a:p>
            <a:endParaRPr lang="en-US" sz="2200" dirty="0"/>
          </a:p>
        </p:txBody>
      </p:sp>
      <p:pic>
        <p:nvPicPr>
          <p:cNvPr id="1026" name="Picture 2" descr="1000+ Building Construction Pictures | Download Free Images on Unsplash">
            <a:extLst>
              <a:ext uri="{FF2B5EF4-FFF2-40B4-BE49-F238E27FC236}">
                <a16:creationId xmlns:a16="http://schemas.microsoft.com/office/drawing/2014/main" id="{3E133C58-1824-DAB8-27C4-AC8850EC4B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08" r="1" b="1542"/>
          <a:stretch/>
        </p:blipFill>
        <p:spPr bwMode="auto">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731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3E4E1-C5A1-EC2B-C9D0-B7054A92CA51}"/>
              </a:ext>
            </a:extLst>
          </p:cNvPr>
          <p:cNvSpPr>
            <a:spLocks noGrp="1"/>
          </p:cNvSpPr>
          <p:nvPr>
            <p:ph type="title"/>
          </p:nvPr>
        </p:nvSpPr>
        <p:spPr>
          <a:xfrm>
            <a:off x="640080" y="325369"/>
            <a:ext cx="4368602" cy="1956841"/>
          </a:xfrm>
        </p:spPr>
        <p:txBody>
          <a:bodyPr anchor="b">
            <a:normAutofit/>
          </a:bodyPr>
          <a:lstStyle/>
          <a:p>
            <a:r>
              <a:rPr lang="en-GB" sz="5400" b="1"/>
              <a:t>Overcoming challenges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FC2F6E-0E63-A53E-E57B-C51C76FF9634}"/>
              </a:ext>
            </a:extLst>
          </p:cNvPr>
          <p:cNvSpPr>
            <a:spLocks noGrp="1"/>
          </p:cNvSpPr>
          <p:nvPr>
            <p:ph idx="1"/>
          </p:nvPr>
        </p:nvSpPr>
        <p:spPr>
          <a:xfrm>
            <a:off x="640080" y="2872899"/>
            <a:ext cx="4243589" cy="3320668"/>
          </a:xfrm>
        </p:spPr>
        <p:txBody>
          <a:bodyPr>
            <a:normAutofit/>
          </a:bodyPr>
          <a:lstStyle/>
          <a:p>
            <a:r>
              <a:rPr lang="en-GB" sz="1900" b="1"/>
              <a:t>Studying during the pandemic</a:t>
            </a:r>
          </a:p>
          <a:p>
            <a:endParaRPr lang="en-GB" sz="1900" b="1"/>
          </a:p>
          <a:p>
            <a:r>
              <a:rPr lang="en-GB" sz="1900" b="1"/>
              <a:t>How did reflecting on my education lead me to change from psychology to counselling? </a:t>
            </a:r>
          </a:p>
          <a:p>
            <a:endParaRPr lang="en-GB" sz="1900" b="1"/>
          </a:p>
          <a:p>
            <a:r>
              <a:rPr lang="en-GB" sz="1900" b="1"/>
              <a:t>What could I have done better? </a:t>
            </a:r>
          </a:p>
          <a:p>
            <a:endParaRPr lang="en-GB" sz="1900" b="1"/>
          </a:p>
          <a:p>
            <a:r>
              <a:rPr lang="en-GB" sz="1900" b="1"/>
              <a:t>Plans for the future ? </a:t>
            </a:r>
          </a:p>
        </p:txBody>
      </p:sp>
      <p:pic>
        <p:nvPicPr>
          <p:cNvPr id="4" name="Picture 2" descr="1000+ Building Construction Pictures | Download Free Images on Unsplash">
            <a:extLst>
              <a:ext uri="{FF2B5EF4-FFF2-40B4-BE49-F238E27FC236}">
                <a16:creationId xmlns:a16="http://schemas.microsoft.com/office/drawing/2014/main" id="{AFE6013E-B87F-6B45-4C4B-A351257325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08" r="1" b="154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989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E98C9-81AF-C891-F666-A2144ECA381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b="1"/>
              <a:t>Theories and models of reflection and supporting literature</a:t>
            </a:r>
          </a:p>
        </p:txBody>
      </p:sp>
      <p:sp>
        <p:nvSpPr>
          <p:cNvPr id="3" name="Content Placeholder 2">
            <a:extLst>
              <a:ext uri="{FF2B5EF4-FFF2-40B4-BE49-F238E27FC236}">
                <a16:creationId xmlns:a16="http://schemas.microsoft.com/office/drawing/2014/main" id="{93B102F9-EDB3-A15E-9B70-B3ABBFD71454}"/>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                             </a:t>
            </a:r>
          </a:p>
        </p:txBody>
      </p:sp>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6" descr="Colourful printed pages">
            <a:extLst>
              <a:ext uri="{FF2B5EF4-FFF2-40B4-BE49-F238E27FC236}">
                <a16:creationId xmlns:a16="http://schemas.microsoft.com/office/drawing/2014/main" id="{DA34D125-D9D4-DA59-4247-7C2ADEA93EF1}"/>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0667F3E4-D796-4081-6903-5DCBDA059AB6}"/>
              </a:ext>
            </a:extLst>
          </p:cNvPr>
          <p:cNvSpPr txBox="1"/>
          <p:nvPr/>
        </p:nvSpPr>
        <p:spPr>
          <a:xfrm>
            <a:off x="4711473" y="466044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B77564B-5369-7116-1976-16266412A65B}"/>
              </a:ext>
            </a:extLst>
          </p:cNvPr>
          <p:cNvSpPr txBox="1"/>
          <p:nvPr/>
        </p:nvSpPr>
        <p:spPr>
          <a:xfrm>
            <a:off x="450264" y="2088874"/>
            <a:ext cx="1105580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spcAft>
                <a:spcPts val="600"/>
              </a:spcAft>
              <a:buFont typeface="Arial" panose="020B0604020202020204" pitchFamily="34" charset="0"/>
              <a:buChar char="•"/>
            </a:pPr>
            <a:endParaRPr lang="en-GB" sz="2400">
              <a:solidFill>
                <a:schemeClr val="accent2"/>
              </a:solidFill>
            </a:endParaRPr>
          </a:p>
          <a:p>
            <a:pPr algn="l">
              <a:spcAft>
                <a:spcPts val="600"/>
              </a:spcAft>
            </a:pPr>
            <a:endParaRPr lang="en-GB" sz="2400">
              <a:solidFill>
                <a:schemeClr val="accent2"/>
              </a:solidFill>
            </a:endParaRPr>
          </a:p>
          <a:p>
            <a:pPr marL="285750" indent="-285750" algn="l">
              <a:spcAft>
                <a:spcPts val="600"/>
              </a:spcAft>
              <a:buFont typeface="Arial" panose="020B0604020202020204" pitchFamily="34" charset="0"/>
              <a:buChar char="•"/>
            </a:pPr>
            <a:endParaRPr lang="en-GB" sz="2400">
              <a:solidFill>
                <a:schemeClr val="accent2"/>
              </a:solidFill>
            </a:endParaRPr>
          </a:p>
          <a:p>
            <a:pPr marL="285750" indent="-285750" algn="l">
              <a:spcAft>
                <a:spcPts val="600"/>
              </a:spcAft>
              <a:buFont typeface="Arial" panose="020B0604020202020204" pitchFamily="34" charset="0"/>
              <a:buChar char="•"/>
            </a:pPr>
            <a:endParaRPr lang="en-GB" sz="2400">
              <a:solidFill>
                <a:schemeClr val="accent2"/>
              </a:solidFill>
            </a:endParaRPr>
          </a:p>
          <a:p>
            <a:pPr marL="285750" indent="-285750" algn="l">
              <a:spcAft>
                <a:spcPts val="600"/>
              </a:spcAft>
              <a:buFont typeface="Arial" panose="020B0604020202020204" pitchFamily="34" charset="0"/>
              <a:buChar char="•"/>
            </a:pPr>
            <a:endParaRPr lang="en-GB" sz="2400">
              <a:solidFill>
                <a:schemeClr val="accent2"/>
              </a:solidFill>
            </a:endParaRPr>
          </a:p>
        </p:txBody>
      </p:sp>
    </p:spTree>
    <p:extLst>
      <p:ext uri="{BB962C8B-B14F-4D97-AF65-F5344CB8AC3E}">
        <p14:creationId xmlns:p14="http://schemas.microsoft.com/office/powerpoint/2010/main" val="37550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D4A5A0A-6A02-66F1-F5FF-D0B04AFB2943}"/>
              </a:ext>
            </a:extLst>
          </p:cNvPr>
          <p:cNvSpPr>
            <a:spLocks noGrp="1"/>
          </p:cNvSpPr>
          <p:nvPr>
            <p:ph type="title"/>
          </p:nvPr>
        </p:nvSpPr>
        <p:spPr>
          <a:xfrm>
            <a:off x="841246" y="673770"/>
            <a:ext cx="3644489" cy="2414488"/>
          </a:xfrm>
        </p:spPr>
        <p:txBody>
          <a:bodyPr anchor="t">
            <a:normAutofit/>
          </a:bodyPr>
          <a:lstStyle/>
          <a:p>
            <a:r>
              <a:rPr lang="en-GB" sz="4600" dirty="0">
                <a:solidFill>
                  <a:srgbClr val="FFFFFF"/>
                </a:solidFill>
              </a:rPr>
              <a:t>Kolb’s (1984) Experiential Learning Cycle </a:t>
            </a:r>
          </a:p>
        </p:txBody>
      </p:sp>
      <p:sp>
        <p:nvSpPr>
          <p:cNvPr id="3" name="Content Placeholder 2">
            <a:extLst>
              <a:ext uri="{FF2B5EF4-FFF2-40B4-BE49-F238E27FC236}">
                <a16:creationId xmlns:a16="http://schemas.microsoft.com/office/drawing/2014/main" id="{B93A697E-C6C4-330C-5B1E-00005CD86E07}"/>
              </a:ext>
            </a:extLst>
          </p:cNvPr>
          <p:cNvSpPr>
            <a:spLocks noGrp="1"/>
          </p:cNvSpPr>
          <p:nvPr>
            <p:ph idx="1"/>
          </p:nvPr>
        </p:nvSpPr>
        <p:spPr>
          <a:xfrm>
            <a:off x="6095999" y="882315"/>
            <a:ext cx="5254754" cy="5294647"/>
          </a:xfrm>
        </p:spPr>
        <p:txBody>
          <a:bodyPr>
            <a:normAutofit/>
          </a:bodyPr>
          <a:lstStyle/>
          <a:p>
            <a:r>
              <a:rPr lang="en-US" sz="2200" b="1" dirty="0"/>
              <a:t>framework which organizes basic components of a Personal Reflection Model </a:t>
            </a:r>
          </a:p>
          <a:p>
            <a:r>
              <a:rPr lang="en-US" sz="2200" b="1" dirty="0"/>
              <a:t>This model allows acknowledgement of the conditions that influence reflection by identifying an experience upon which to reflect and then describing it. </a:t>
            </a:r>
          </a:p>
          <a:p>
            <a:r>
              <a:rPr lang="en-US" sz="2200" b="1" dirty="0"/>
              <a:t>Kolb’s (1994) allows for questioning such as, What?, which is followed by So What?</a:t>
            </a:r>
          </a:p>
          <a:p>
            <a:r>
              <a:rPr lang="en-US" sz="2200" b="1" dirty="0"/>
              <a:t>Allowing the content within the experience encompassing the individuals own understanding of the event </a:t>
            </a:r>
          </a:p>
          <a:p>
            <a:r>
              <a:rPr lang="en-US" sz="2200" b="1" dirty="0"/>
              <a:t>Also allows the individual to pinpoint what needs to be discussed, evaluated or challenged.</a:t>
            </a:r>
          </a:p>
          <a:p>
            <a:endParaRPr lang="en-US" sz="2200" b="1" dirty="0"/>
          </a:p>
          <a:p>
            <a:pPr marL="0" indent="0">
              <a:buNone/>
            </a:pPr>
            <a:endParaRPr lang="en-GB" sz="2200" b="1" dirty="0"/>
          </a:p>
        </p:txBody>
      </p:sp>
    </p:spTree>
    <p:extLst>
      <p:ext uri="{BB962C8B-B14F-4D97-AF65-F5344CB8AC3E}">
        <p14:creationId xmlns:p14="http://schemas.microsoft.com/office/powerpoint/2010/main" val="978857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C3EF408-B388-8A8D-2EB9-56C1EA52971F}"/>
              </a:ext>
            </a:extLst>
          </p:cNvPr>
          <p:cNvSpPr>
            <a:spLocks noGrp="1"/>
          </p:cNvSpPr>
          <p:nvPr>
            <p:ph type="title"/>
          </p:nvPr>
        </p:nvSpPr>
        <p:spPr>
          <a:xfrm>
            <a:off x="841246" y="673770"/>
            <a:ext cx="3644489" cy="2414488"/>
          </a:xfrm>
        </p:spPr>
        <p:txBody>
          <a:bodyPr anchor="t">
            <a:normAutofit/>
          </a:bodyPr>
          <a:lstStyle/>
          <a:p>
            <a:r>
              <a:rPr lang="en-GB" sz="5400" b="1">
                <a:solidFill>
                  <a:srgbClr val="FFFFFF"/>
                </a:solidFill>
              </a:rPr>
              <a:t>Gibbs (1988) </a:t>
            </a:r>
          </a:p>
        </p:txBody>
      </p:sp>
      <p:sp>
        <p:nvSpPr>
          <p:cNvPr id="3" name="Content Placeholder 2">
            <a:extLst>
              <a:ext uri="{FF2B5EF4-FFF2-40B4-BE49-F238E27FC236}">
                <a16:creationId xmlns:a16="http://schemas.microsoft.com/office/drawing/2014/main" id="{EB12C032-05E7-7D18-EB84-8F27304A97EC}"/>
              </a:ext>
            </a:extLst>
          </p:cNvPr>
          <p:cNvSpPr>
            <a:spLocks noGrp="1"/>
          </p:cNvSpPr>
          <p:nvPr>
            <p:ph idx="1"/>
          </p:nvPr>
        </p:nvSpPr>
        <p:spPr>
          <a:xfrm>
            <a:off x="6095999" y="882315"/>
            <a:ext cx="5254754" cy="5294647"/>
          </a:xfrm>
        </p:spPr>
        <p:txBody>
          <a:bodyPr>
            <a:normAutofit/>
          </a:bodyPr>
          <a:lstStyle/>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Description</a:t>
            </a:r>
            <a:r>
              <a:rPr lang="en-US" sz="2200" b="0" i="0" dirty="0">
                <a:effectLst/>
                <a:latin typeface="Times New Roman" panose="02020603050405020304" pitchFamily="18" charset="0"/>
                <a:cs typeface="Times New Roman" panose="02020603050405020304" pitchFamily="18" charset="0"/>
              </a:rPr>
              <a:t> </a:t>
            </a:r>
            <a:endParaRPr lang="en-US" sz="2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Feelings</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Evaluation</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Analysis</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Conclusion</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Action Plan</a:t>
            </a:r>
          </a:p>
        </p:txBody>
      </p:sp>
    </p:spTree>
    <p:extLst>
      <p:ext uri="{BB962C8B-B14F-4D97-AF65-F5344CB8AC3E}">
        <p14:creationId xmlns:p14="http://schemas.microsoft.com/office/powerpoint/2010/main" val="176633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5167576-6233-05D0-7BDB-7DCAACE356AB}"/>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Supporting Literature </a:t>
            </a:r>
          </a:p>
        </p:txBody>
      </p:sp>
      <p:sp>
        <p:nvSpPr>
          <p:cNvPr id="3" name="Content Placeholder 2">
            <a:extLst>
              <a:ext uri="{FF2B5EF4-FFF2-40B4-BE49-F238E27FC236}">
                <a16:creationId xmlns:a16="http://schemas.microsoft.com/office/drawing/2014/main" id="{34795369-5FC7-90CB-E886-B6892FDEDB72}"/>
              </a:ext>
            </a:extLst>
          </p:cNvPr>
          <p:cNvSpPr>
            <a:spLocks noGrp="1"/>
          </p:cNvSpPr>
          <p:nvPr>
            <p:ph idx="1"/>
          </p:nvPr>
        </p:nvSpPr>
        <p:spPr>
          <a:xfrm>
            <a:off x="6095999" y="882315"/>
            <a:ext cx="5254754" cy="5294647"/>
          </a:xfrm>
        </p:spPr>
        <p:txBody>
          <a:bodyPr>
            <a:normAutofit/>
          </a:bodyPr>
          <a:lstStyle/>
          <a:p>
            <a:r>
              <a:rPr lang="en-GB" sz="2200" b="0" i="0" dirty="0">
                <a:effectLst/>
                <a:latin typeface="Aspira Webfont"/>
              </a:rPr>
              <a:t>Gibbs (1988)</a:t>
            </a:r>
          </a:p>
          <a:p>
            <a:r>
              <a:rPr lang="en-GB" sz="2200" b="0" i="0" dirty="0">
                <a:effectLst/>
                <a:latin typeface="Aspira Webfont"/>
              </a:rPr>
              <a:t>(Sekarwinahyu et al., 2019).The development </a:t>
            </a:r>
            <a:r>
              <a:rPr lang="en-US" sz="2200" b="0" i="0" dirty="0">
                <a:effectLst/>
                <a:latin typeface="Aspira Webfont"/>
              </a:rPr>
              <a:t>Development of Problem Based Learning for online tutorial program in plant development using Gibbs’ reflective cycle and e-portfolio to enhance reflective thinking skills. </a:t>
            </a:r>
            <a:endParaRPr lang="en-GB" sz="2200" dirty="0">
              <a:latin typeface="Aspira Webfont"/>
            </a:endParaRPr>
          </a:p>
          <a:p>
            <a:r>
              <a:rPr lang="en-GB" sz="2200" b="0" i="0" dirty="0">
                <a:effectLst/>
                <a:latin typeface="Aspira Webfont"/>
              </a:rPr>
              <a:t>(Chong, 2009), conducted a study on student nurses and how reflective practice benefits them , and results reflected the use of reflective practice to be beneficial to them and useful even though they were sceptical. </a:t>
            </a:r>
            <a:endParaRPr lang="en-GB" sz="2200" dirty="0"/>
          </a:p>
        </p:txBody>
      </p:sp>
    </p:spTree>
    <p:extLst>
      <p:ext uri="{BB962C8B-B14F-4D97-AF65-F5344CB8AC3E}">
        <p14:creationId xmlns:p14="http://schemas.microsoft.com/office/powerpoint/2010/main" val="591220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5167576-6233-05D0-7BDB-7DCAACE356AB}"/>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Supporting Literature </a:t>
            </a:r>
          </a:p>
        </p:txBody>
      </p:sp>
      <p:sp>
        <p:nvSpPr>
          <p:cNvPr id="3" name="Content Placeholder 2">
            <a:extLst>
              <a:ext uri="{FF2B5EF4-FFF2-40B4-BE49-F238E27FC236}">
                <a16:creationId xmlns:a16="http://schemas.microsoft.com/office/drawing/2014/main" id="{34795369-5FC7-90CB-E886-B6892FDEDB72}"/>
              </a:ext>
            </a:extLst>
          </p:cNvPr>
          <p:cNvSpPr>
            <a:spLocks noGrp="1"/>
          </p:cNvSpPr>
          <p:nvPr>
            <p:ph idx="1"/>
          </p:nvPr>
        </p:nvSpPr>
        <p:spPr>
          <a:xfrm>
            <a:off x="6095999" y="882315"/>
            <a:ext cx="5254754" cy="5294647"/>
          </a:xfrm>
        </p:spPr>
        <p:txBody>
          <a:bodyPr>
            <a:normAutofit fontScale="77500" lnSpcReduction="20000"/>
          </a:bodyPr>
          <a:lstStyle/>
          <a:p>
            <a:r>
              <a:rPr lang="en-GB" sz="2300" b="1" dirty="0">
                <a:latin typeface="+mj-lt"/>
              </a:rPr>
              <a:t>Kolb’s (1984) Model of experiential learning and reflection </a:t>
            </a:r>
          </a:p>
          <a:p>
            <a:endParaRPr lang="en-GB" sz="2300" b="1" dirty="0">
              <a:latin typeface="+mj-lt"/>
            </a:endParaRPr>
          </a:p>
          <a:p>
            <a:pPr marL="0" indent="0">
              <a:buNone/>
            </a:pPr>
            <a:r>
              <a:rPr lang="en-GB" sz="2300" b="1" i="0" dirty="0">
                <a:effectLst/>
                <a:latin typeface="+mj-lt"/>
                <a:cs typeface="Times New Roman" panose="02020603050405020304" pitchFamily="18" charset="0"/>
              </a:rPr>
              <a:t>(Long &amp; </a:t>
            </a:r>
            <a:r>
              <a:rPr lang="en-GB" sz="2300" b="1" i="0" dirty="0" err="1">
                <a:effectLst/>
                <a:latin typeface="+mj-lt"/>
                <a:cs typeface="Times New Roman" panose="02020603050405020304" pitchFamily="18" charset="0"/>
              </a:rPr>
              <a:t>Gummelt</a:t>
            </a:r>
            <a:r>
              <a:rPr lang="en-GB" sz="2300" b="1" i="0" dirty="0">
                <a:effectLst/>
                <a:latin typeface="+mj-lt"/>
                <a:cs typeface="Times New Roman" panose="02020603050405020304" pitchFamily="18" charset="0"/>
              </a:rPr>
              <a:t>, 2019),  Kolb's model of experiential learning is important</a:t>
            </a:r>
            <a:r>
              <a:rPr lang="en-US" sz="2300" b="1" dirty="0">
                <a:latin typeface="+mj-lt"/>
                <a:cs typeface="Times New Roman" panose="02020603050405020304" pitchFamily="18" charset="0"/>
              </a:rPr>
              <a:t> as Students would benefit from experiences promoting confidence and skill in communicating and reflective practice. </a:t>
            </a:r>
          </a:p>
          <a:p>
            <a:pPr marL="0" indent="0">
              <a:buNone/>
            </a:pPr>
            <a:r>
              <a:rPr lang="en-GB" sz="2300" b="1" i="0" dirty="0">
                <a:effectLst/>
                <a:latin typeface="+mj-lt"/>
                <a:cs typeface="Times New Roman" panose="02020603050405020304" pitchFamily="18" charset="0"/>
              </a:rPr>
              <a:t>(Long &amp; </a:t>
            </a:r>
            <a:r>
              <a:rPr lang="en-GB" sz="2300" b="1" i="0" dirty="0" err="1">
                <a:effectLst/>
                <a:latin typeface="+mj-lt"/>
                <a:cs typeface="Times New Roman" panose="02020603050405020304" pitchFamily="18" charset="0"/>
              </a:rPr>
              <a:t>Gummelt</a:t>
            </a:r>
            <a:r>
              <a:rPr lang="en-GB" sz="2300" b="1" i="0" dirty="0">
                <a:effectLst/>
                <a:latin typeface="+mj-lt"/>
                <a:cs typeface="Times New Roman" panose="02020603050405020304" pitchFamily="18" charset="0"/>
              </a:rPr>
              <a:t>, 2019),”</a:t>
            </a:r>
            <a:r>
              <a:rPr lang="en-US" sz="2300" b="1" dirty="0">
                <a:latin typeface="+mj-lt"/>
                <a:cs typeface="Times New Roman" panose="02020603050405020304" pitchFamily="18" charset="0"/>
              </a:rPr>
              <a:t>Conducted a study on Student emotional and cognitive responses to an interprofessional Music and Memory, whilst using Kolb’s Learning Theory whilst using its context. To demonstrate application evaluation  and improved outcomes and interprofessional education”.</a:t>
            </a:r>
            <a:endParaRPr lang="en-GB" sz="2300" b="1" dirty="0">
              <a:latin typeface="+mj-lt"/>
              <a:cs typeface="Times New Roman" panose="02020603050405020304" pitchFamily="18" charset="0"/>
            </a:endParaRPr>
          </a:p>
          <a:p>
            <a:pPr marL="0" indent="0">
              <a:buNone/>
            </a:pPr>
            <a:r>
              <a:rPr lang="en-US" sz="2300" b="1" dirty="0">
                <a:latin typeface="+mj-lt"/>
                <a:cs typeface="Times New Roman" panose="02020603050405020304" pitchFamily="18" charset="0"/>
              </a:rPr>
              <a:t>Forty-eight students had weekly sessions with adults with an aim to develop personalized music playlists and complete a journal entry. </a:t>
            </a:r>
          </a:p>
          <a:p>
            <a:pPr marL="0" indent="0">
              <a:buNone/>
            </a:pPr>
            <a:r>
              <a:rPr lang="en-US" sz="2300" b="1" dirty="0">
                <a:latin typeface="+mj-lt"/>
                <a:cs typeface="Times New Roman" panose="02020603050405020304" pitchFamily="18" charset="0"/>
              </a:rPr>
              <a:t>The conclusion of the effected of Kolb’s module of experiential learning demonstrated that Student participants results showed they improved on interpersonal connections,  professional skills where also improved , empathy toward clients was also seen to increase . </a:t>
            </a:r>
            <a:endParaRPr lang="en-GB" sz="2200" b="1" dirty="0">
              <a:latin typeface="+mj-lt"/>
              <a:cs typeface="Times New Roman" panose="02020603050405020304" pitchFamily="18" charset="0"/>
            </a:endParaRP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121386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EDE78-EC20-628A-D721-E879B4BB3DC4}"/>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dirty="0"/>
              <a:t>Conclusion </a:t>
            </a:r>
          </a:p>
        </p:txBody>
      </p:sp>
      <p:pic>
        <p:nvPicPr>
          <p:cNvPr id="4" name="Picture 2" descr="1000+ Building Construction Pictures | Download Free Images on Unsplash">
            <a:extLst>
              <a:ext uri="{FF2B5EF4-FFF2-40B4-BE49-F238E27FC236}">
                <a16:creationId xmlns:a16="http://schemas.microsoft.com/office/drawing/2014/main" id="{31C9448C-6A25-F879-C82F-AE349247B9A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345" r="-1" b="1676"/>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B9BE51-33D4-8782-0BF2-B3E0D0A82D47}"/>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Both Gibbs 1988 model of reflection and Kolb's 1984, experiential learning theory both reflect on my experiences and decision making in different ways, both reflect parts of my learning.</a:t>
            </a:r>
          </a:p>
          <a:p>
            <a:pPr indent="-228600">
              <a:lnSpc>
                <a:spcPct val="90000"/>
              </a:lnSpc>
              <a:spcAft>
                <a:spcPts val="600"/>
              </a:spcAft>
              <a:buFont typeface="Arial" panose="020B0604020202020204" pitchFamily="34" charset="0"/>
              <a:buChar char="•"/>
            </a:pPr>
            <a:r>
              <a:rPr lang="en-US" sz="2000" dirty="0"/>
              <a:t>Reflective practice is important as without reflecting on where I could improve and what is it, I want out of the experiences and how I obtain such I would not be at my current position in my journey of education</a:t>
            </a:r>
          </a:p>
          <a:p>
            <a:pPr>
              <a:lnSpc>
                <a:spcPct val="90000"/>
              </a:lnSpc>
              <a:spcAft>
                <a:spcPts val="600"/>
              </a:spcAft>
            </a:pPr>
            <a:endParaRPr lang="en-US" sz="2000" dirty="0"/>
          </a:p>
        </p:txBody>
      </p:sp>
    </p:spTree>
    <p:extLst>
      <p:ext uri="{BB962C8B-B14F-4D97-AF65-F5344CB8AC3E}">
        <p14:creationId xmlns:p14="http://schemas.microsoft.com/office/powerpoint/2010/main" val="811746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E1897-4458-07E7-94A4-673ED6261636}"/>
              </a:ext>
            </a:extLst>
          </p:cNvPr>
          <p:cNvSpPr>
            <a:spLocks noGrp="1"/>
          </p:cNvSpPr>
          <p:nvPr>
            <p:ph type="title"/>
          </p:nvPr>
        </p:nvSpPr>
        <p:spPr/>
        <p:txBody>
          <a:bodyPr/>
          <a:lstStyle/>
          <a:p>
            <a:r>
              <a:rPr lang="en-GB" dirty="0">
                <a:solidFill>
                  <a:schemeClr val="accent2"/>
                </a:solidFill>
              </a:rPr>
              <a:t>References</a:t>
            </a:r>
          </a:p>
        </p:txBody>
      </p:sp>
      <p:sp>
        <p:nvSpPr>
          <p:cNvPr id="3" name="Content Placeholder 2">
            <a:extLst>
              <a:ext uri="{FF2B5EF4-FFF2-40B4-BE49-F238E27FC236}">
                <a16:creationId xmlns:a16="http://schemas.microsoft.com/office/drawing/2014/main" id="{38C79053-ABE8-2AA9-7E32-BC8B10266DFE}"/>
              </a:ext>
            </a:extLst>
          </p:cNvPr>
          <p:cNvSpPr>
            <a:spLocks noGrp="1"/>
          </p:cNvSpPr>
          <p:nvPr>
            <p:ph idx="1"/>
          </p:nvPr>
        </p:nvSpPr>
        <p:spPr>
          <a:xfrm>
            <a:off x="907026" y="1825625"/>
            <a:ext cx="10515600" cy="4351338"/>
          </a:xfrm>
        </p:spPr>
        <p:txBody>
          <a:bodyPr>
            <a:normAutofit fontScale="25000" lnSpcReduction="20000"/>
          </a:bodyPr>
          <a:lstStyle/>
          <a:p>
            <a:pPr marL="0" indent="0">
              <a:buNone/>
            </a:pPr>
            <a:endParaRPr lang="en-US" sz="5600" dirty="0">
              <a:effectLst/>
              <a:latin typeface="Times New Roman" panose="02020603050405020304" pitchFamily="18" charset="0"/>
              <a:cs typeface="Times New Roman" panose="02020603050405020304" pitchFamily="18" charset="0"/>
            </a:endParaRPr>
          </a:p>
          <a:p>
            <a:pPr marL="0" indent="0">
              <a:buNone/>
            </a:pPr>
            <a:r>
              <a:rPr lang="en-US" sz="6400" i="1" dirty="0">
                <a:effectLst/>
                <a:latin typeface="Times New Roman" panose="02020603050405020304" pitchFamily="18" charset="0"/>
                <a:cs typeface="Times New Roman" panose="02020603050405020304" pitchFamily="18" charset="0"/>
              </a:rPr>
              <a:t>Gibbs’ reflective cycle</a:t>
            </a:r>
            <a:r>
              <a:rPr lang="en-US" sz="6400" dirty="0">
                <a:effectLst/>
                <a:latin typeface="Times New Roman" panose="02020603050405020304" pitchFamily="18" charset="0"/>
                <a:cs typeface="Times New Roman" panose="02020603050405020304" pitchFamily="18" charset="0"/>
              </a:rPr>
              <a:t> (1970) </a:t>
            </a:r>
            <a:r>
              <a:rPr lang="en-US" sz="6400" i="1" dirty="0">
                <a:effectLst/>
                <a:latin typeface="Times New Roman" panose="02020603050405020304" pitchFamily="18" charset="0"/>
                <a:cs typeface="Times New Roman" panose="02020603050405020304" pitchFamily="18" charset="0"/>
              </a:rPr>
              <a:t>The University of Edinburgh</a:t>
            </a:r>
            <a:r>
              <a:rPr lang="en-US" sz="6400" dirty="0">
                <a:effectLst/>
                <a:latin typeface="Times New Roman" panose="02020603050405020304" pitchFamily="18" charset="0"/>
                <a:cs typeface="Times New Roman" panose="02020603050405020304" pitchFamily="18" charset="0"/>
              </a:rPr>
              <a:t>. Available at:</a:t>
            </a:r>
          </a:p>
          <a:p>
            <a:pPr marL="0" indent="0">
              <a:buNone/>
            </a:pPr>
            <a:r>
              <a:rPr lang="en-US" sz="6400" dirty="0">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hlinkClick r:id="rId2"/>
              </a:rPr>
              <a:t>https://www.ed.ac.uk/reflection/reflectors-toolkit/reflecting-on-experience/gibbs-reflective-cycle</a:t>
            </a:r>
            <a:r>
              <a:rPr lang="en-US" sz="6400" dirty="0">
                <a:effectLst/>
                <a:latin typeface="Times New Roman" panose="02020603050405020304" pitchFamily="18" charset="0"/>
                <a:cs typeface="Times New Roman" panose="02020603050405020304" pitchFamily="18" charset="0"/>
              </a:rPr>
              <a:t> </a:t>
            </a:r>
          </a:p>
          <a:p>
            <a:pPr marL="0" indent="0">
              <a:buNone/>
            </a:pPr>
            <a:r>
              <a:rPr lang="en-US" sz="6400" dirty="0">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rPr>
              <a:t>(Accessed: 07 November 2023). </a:t>
            </a:r>
          </a:p>
          <a:p>
            <a:pPr marL="0" indent="0">
              <a:buNone/>
            </a:pPr>
            <a:endParaRPr lang="en-US" sz="6400" dirty="0">
              <a:effectLst/>
              <a:latin typeface="Times New Roman" panose="02020603050405020304" pitchFamily="18" charset="0"/>
              <a:cs typeface="Times New Roman" panose="02020603050405020304" pitchFamily="18" charset="0"/>
            </a:endParaRPr>
          </a:p>
          <a:p>
            <a:pPr marL="0" indent="0">
              <a:buNone/>
            </a:pPr>
            <a:r>
              <a:rPr lang="en-US" sz="6400" dirty="0">
                <a:effectLst/>
                <a:latin typeface="Times New Roman" panose="02020603050405020304" pitchFamily="18" charset="0"/>
                <a:cs typeface="Times New Roman" panose="02020603050405020304" pitchFamily="18" charset="0"/>
              </a:rPr>
              <a:t>Chong, M.C. (2009) ‘Is reflective practice a useful task for student nurses?’, </a:t>
            </a:r>
            <a:r>
              <a:rPr lang="en-US" sz="6400" i="1" dirty="0">
                <a:effectLst/>
                <a:latin typeface="Times New Roman" panose="02020603050405020304" pitchFamily="18" charset="0"/>
                <a:cs typeface="Times New Roman" panose="02020603050405020304" pitchFamily="18" charset="0"/>
              </a:rPr>
              <a:t>Asian Nursing Research</a:t>
            </a:r>
            <a:r>
              <a:rPr lang="en-US" sz="6400" dirty="0">
                <a:effectLst/>
                <a:latin typeface="Times New Roman" panose="02020603050405020304" pitchFamily="18" charset="0"/>
                <a:cs typeface="Times New Roman" panose="02020603050405020304" pitchFamily="18" charset="0"/>
              </a:rPr>
              <a:t>, 3(3), pp. 111–120. </a:t>
            </a:r>
          </a:p>
          <a:p>
            <a:pPr marL="0" indent="0">
              <a:buNone/>
            </a:pPr>
            <a:r>
              <a:rPr lang="en-US" sz="6400" dirty="0">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rPr>
              <a:t>doi:10.1016/s1976-1317(09)60022-0</a:t>
            </a:r>
          </a:p>
          <a:p>
            <a:pPr marL="0" indent="0">
              <a:buNone/>
            </a:pPr>
            <a:endParaRPr lang="en-US" sz="6400" dirty="0">
              <a:latin typeface="Times New Roman" panose="02020603050405020304" pitchFamily="18" charset="0"/>
              <a:cs typeface="Times New Roman" panose="02020603050405020304" pitchFamily="18" charset="0"/>
            </a:endParaRPr>
          </a:p>
          <a:p>
            <a:pPr marL="0" indent="0">
              <a:buNone/>
            </a:pPr>
            <a:r>
              <a:rPr lang="en-US" sz="5600" dirty="0">
                <a:effectLst/>
                <a:latin typeface="Times New Roman" panose="02020603050405020304" pitchFamily="18" charset="0"/>
                <a:cs typeface="Times New Roman" panose="02020603050405020304" pitchFamily="18" charset="0"/>
              </a:rPr>
              <a:t>Long, E.M. and </a:t>
            </a:r>
            <a:r>
              <a:rPr lang="en-US" sz="5600" dirty="0" err="1">
                <a:effectLst/>
                <a:latin typeface="Times New Roman" panose="02020603050405020304" pitchFamily="18" charset="0"/>
                <a:cs typeface="Times New Roman" panose="02020603050405020304" pitchFamily="18" charset="0"/>
              </a:rPr>
              <a:t>Gummelt</a:t>
            </a:r>
            <a:r>
              <a:rPr lang="en-US" sz="5600" dirty="0">
                <a:effectLst/>
                <a:latin typeface="Times New Roman" panose="02020603050405020304" pitchFamily="18" charset="0"/>
                <a:cs typeface="Times New Roman" panose="02020603050405020304" pitchFamily="18" charset="0"/>
              </a:rPr>
              <a:t>, G. (2019) ‘Experiential service learning: Building skills and sensitivity with Kolb’s learning theory’, </a:t>
            </a:r>
          </a:p>
          <a:p>
            <a:pPr marL="0" indent="0">
              <a:buNone/>
            </a:pPr>
            <a:r>
              <a:rPr lang="en-US" sz="5600" i="1" dirty="0">
                <a:latin typeface="Times New Roman" panose="02020603050405020304" pitchFamily="18" charset="0"/>
                <a:cs typeface="Times New Roman" panose="02020603050405020304" pitchFamily="18" charset="0"/>
              </a:rPr>
              <a:t>      </a:t>
            </a:r>
            <a:r>
              <a:rPr lang="en-US" sz="5600" i="1" dirty="0">
                <a:effectLst/>
                <a:latin typeface="Times New Roman" panose="02020603050405020304" pitchFamily="18" charset="0"/>
                <a:cs typeface="Times New Roman" panose="02020603050405020304" pitchFamily="18" charset="0"/>
              </a:rPr>
              <a:t>Gerontology &amp;amp; Geriatrics Education</a:t>
            </a:r>
            <a:r>
              <a:rPr lang="en-US" sz="5600" dirty="0">
                <a:effectLst/>
                <a:latin typeface="Times New Roman" panose="02020603050405020304" pitchFamily="18" charset="0"/>
                <a:cs typeface="Times New Roman" panose="02020603050405020304" pitchFamily="18" charset="0"/>
              </a:rPr>
              <a:t>, 41(2), pp. 219–232. doi:10.1080/02701960.2019.1673386. </a:t>
            </a:r>
          </a:p>
          <a:p>
            <a:pPr marL="0" indent="0">
              <a:buNone/>
            </a:pPr>
            <a:endParaRPr lang="en-US" sz="6400" dirty="0">
              <a:effectLst/>
              <a:latin typeface="Times New Roman" panose="02020603050405020304" pitchFamily="18" charset="0"/>
              <a:cs typeface="Times New Roman" panose="02020603050405020304" pitchFamily="18" charset="0"/>
            </a:endParaRPr>
          </a:p>
          <a:p>
            <a:pPr marL="0" indent="0">
              <a:buNone/>
            </a:pPr>
            <a:endParaRPr lang="en-US" sz="6400" dirty="0">
              <a:effectLst/>
              <a:latin typeface="Times New Roman" panose="02020603050405020304" pitchFamily="18" charset="0"/>
              <a:cs typeface="Times New Roman" panose="02020603050405020304" pitchFamily="18" charset="0"/>
            </a:endParaRPr>
          </a:p>
          <a:p>
            <a:pPr marL="0" indent="0">
              <a:buNone/>
            </a:pPr>
            <a:r>
              <a:rPr lang="en-GB" sz="6400" dirty="0">
                <a:effectLst/>
                <a:latin typeface="Times New Roman" panose="02020603050405020304" pitchFamily="18" charset="0"/>
                <a:cs typeface="Times New Roman" panose="02020603050405020304" pitchFamily="18" charset="0"/>
              </a:rPr>
              <a:t>Konak, A., Clark, T.K. and Nasereddin, M. (2014) ‘Using Kolb’s experiential learning cycle to improve student learning in </a:t>
            </a:r>
          </a:p>
          <a:p>
            <a:pPr marL="0" indent="0">
              <a:buNone/>
            </a:pPr>
            <a:r>
              <a:rPr lang="en-GB" sz="6400" dirty="0">
                <a:latin typeface="Times New Roman" panose="02020603050405020304" pitchFamily="18" charset="0"/>
                <a:cs typeface="Times New Roman" panose="02020603050405020304" pitchFamily="18" charset="0"/>
              </a:rPr>
              <a:t>       </a:t>
            </a:r>
            <a:r>
              <a:rPr lang="en-GB" sz="6400" dirty="0">
                <a:effectLst/>
                <a:latin typeface="Times New Roman" panose="02020603050405020304" pitchFamily="18" charset="0"/>
                <a:cs typeface="Times New Roman" panose="02020603050405020304" pitchFamily="18" charset="0"/>
              </a:rPr>
              <a:t>Virtual Computer Laboratories’, </a:t>
            </a:r>
            <a:r>
              <a:rPr lang="en-GB" sz="6400" i="1" dirty="0">
                <a:effectLst/>
                <a:latin typeface="Times New Roman" panose="02020603050405020304" pitchFamily="18" charset="0"/>
                <a:cs typeface="Times New Roman" panose="02020603050405020304" pitchFamily="18" charset="0"/>
              </a:rPr>
              <a:t>Computers &amp;amp; Education</a:t>
            </a:r>
            <a:r>
              <a:rPr lang="en-GB" sz="6400" dirty="0">
                <a:effectLst/>
                <a:latin typeface="Times New Roman" panose="02020603050405020304" pitchFamily="18" charset="0"/>
                <a:cs typeface="Times New Roman" panose="02020603050405020304" pitchFamily="18" charset="0"/>
              </a:rPr>
              <a:t>, 72, pp. 11–22. doi:10.1016/j.compedu.2013.10.013. </a:t>
            </a:r>
          </a:p>
          <a:p>
            <a:pPr marL="0" indent="0">
              <a:buNone/>
            </a:pPr>
            <a:endParaRPr lang="en-GB" sz="6400" dirty="0">
              <a:latin typeface="Times New Roman" panose="02020603050405020304" pitchFamily="18" charset="0"/>
              <a:cs typeface="Times New Roman" panose="02020603050405020304" pitchFamily="18" charset="0"/>
            </a:endParaRPr>
          </a:p>
          <a:p>
            <a:pPr marL="0" indent="0">
              <a:buNone/>
            </a:pPr>
            <a:r>
              <a:rPr lang="en-GB" sz="6400" dirty="0">
                <a:effectLst/>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875163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4BA1-E432-6D7F-65C6-E2BAAC5F1EC1}"/>
              </a:ext>
            </a:extLst>
          </p:cNvPr>
          <p:cNvSpPr>
            <a:spLocks noGrp="1"/>
          </p:cNvSpPr>
          <p:nvPr>
            <p:ph type="title"/>
          </p:nvPr>
        </p:nvSpPr>
        <p:spPr/>
        <p:txBody>
          <a:bodyPr/>
          <a:lstStyle/>
          <a:p>
            <a:r>
              <a:rPr lang="en-GB" dirty="0">
                <a:solidFill>
                  <a:schemeClr val="accent2"/>
                </a:solidFill>
              </a:rPr>
              <a:t>References</a:t>
            </a:r>
          </a:p>
        </p:txBody>
      </p:sp>
      <p:sp>
        <p:nvSpPr>
          <p:cNvPr id="3" name="Content Placeholder 2">
            <a:extLst>
              <a:ext uri="{FF2B5EF4-FFF2-40B4-BE49-F238E27FC236}">
                <a16:creationId xmlns:a16="http://schemas.microsoft.com/office/drawing/2014/main" id="{47F6F413-6224-B31C-D971-7D54C7D4CDB4}"/>
              </a:ext>
            </a:extLst>
          </p:cNvPr>
          <p:cNvSpPr>
            <a:spLocks noGrp="1"/>
          </p:cNvSpPr>
          <p:nvPr>
            <p:ph idx="1"/>
          </p:nvPr>
        </p:nvSpPr>
        <p:spPr/>
        <p:txBody>
          <a:bodyPr>
            <a:normAutofit fontScale="70000" lnSpcReduction="20000"/>
          </a:bodyPr>
          <a:lstStyle/>
          <a:p>
            <a:pPr marL="0" indent="0">
              <a:buNone/>
            </a:pPr>
            <a:r>
              <a:rPr lang="en-US" sz="2800" dirty="0">
                <a:effectLst/>
                <a:latin typeface="Times New Roman" panose="02020603050405020304" pitchFamily="18" charset="0"/>
                <a:cs typeface="Times New Roman" panose="02020603050405020304" pitchFamily="18" charset="0"/>
              </a:rPr>
              <a:t>Morris, T.H. (2019) ‘Experiential learning – A systematic review and revision of Kolb’s </a:t>
            </a:r>
          </a:p>
          <a:p>
            <a:pPr marL="0" indent="0">
              <a:buNone/>
            </a:pPr>
            <a:r>
              <a:rPr lang="en-US" sz="2800" dirty="0">
                <a:effectLst/>
                <a:latin typeface="Times New Roman" panose="02020603050405020304" pitchFamily="18" charset="0"/>
                <a:cs typeface="Times New Roman" panose="02020603050405020304" pitchFamily="18" charset="0"/>
              </a:rPr>
              <a:t>          model’, </a:t>
            </a:r>
            <a:r>
              <a:rPr lang="en-US" sz="2800" i="1" dirty="0">
                <a:effectLst/>
                <a:latin typeface="Times New Roman" panose="02020603050405020304" pitchFamily="18" charset="0"/>
                <a:cs typeface="Times New Roman" panose="02020603050405020304" pitchFamily="18" charset="0"/>
              </a:rPr>
              <a:t>Interactive Learning Environments</a:t>
            </a:r>
            <a:r>
              <a:rPr lang="en-US" sz="2800" dirty="0">
                <a:effectLst/>
                <a:latin typeface="Times New Roman" panose="02020603050405020304" pitchFamily="18" charset="0"/>
                <a:cs typeface="Times New Roman" panose="02020603050405020304" pitchFamily="18" charset="0"/>
              </a:rPr>
              <a:t>, 28(8), pp. 1064–1077. </a:t>
            </a:r>
          </a:p>
          <a:p>
            <a:pPr marL="0" indent="0">
              <a:buNone/>
            </a:pPr>
            <a:r>
              <a:rPr lang="en-US" dirty="0">
                <a:latin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cs typeface="Times New Roman" panose="02020603050405020304" pitchFamily="18" charset="0"/>
              </a:rPr>
              <a:t>doi:10.1080/10494820.2019.1570279. </a:t>
            </a:r>
          </a:p>
          <a:p>
            <a:pPr marL="0" indent="0">
              <a:buNone/>
            </a:pPr>
            <a:endParaRPr lang="en-GB" sz="2800" dirty="0">
              <a:effectLst/>
              <a:latin typeface="Times New Roman" panose="02020603050405020304" pitchFamily="18" charset="0"/>
              <a:cs typeface="Times New Roman" panose="02020603050405020304" pitchFamily="18" charset="0"/>
            </a:endParaRPr>
          </a:p>
          <a:p>
            <a:pPr marL="0" indent="0">
              <a:buNone/>
            </a:pPr>
            <a:r>
              <a:rPr lang="en-GB" sz="2800" dirty="0">
                <a:effectLst/>
                <a:latin typeface="Times New Roman" panose="02020603050405020304" pitchFamily="18" charset="0"/>
                <a:cs typeface="Times New Roman" panose="02020603050405020304" pitchFamily="18" charset="0"/>
              </a:rPr>
              <a:t>Sekarwinahyu, M. </a:t>
            </a:r>
            <a:r>
              <a:rPr lang="en-GB" sz="2800" i="1" dirty="0">
                <a:effectLst/>
                <a:latin typeface="Times New Roman" panose="02020603050405020304" pitchFamily="18" charset="0"/>
                <a:cs typeface="Times New Roman" panose="02020603050405020304" pitchFamily="18" charset="0"/>
              </a:rPr>
              <a:t>et al.</a:t>
            </a:r>
            <a:r>
              <a:rPr lang="en-GB" sz="2800" dirty="0">
                <a:effectLst/>
                <a:latin typeface="Times New Roman" panose="02020603050405020304" pitchFamily="18" charset="0"/>
                <a:cs typeface="Times New Roman" panose="02020603050405020304" pitchFamily="18" charset="0"/>
              </a:rPr>
              <a:t> (2019) ‘Development of Problem Based Learning for online </a:t>
            </a:r>
          </a:p>
          <a:p>
            <a:pPr marL="0" indent="0">
              <a:buNone/>
            </a:pPr>
            <a:r>
              <a:rPr lang="en-GB" sz="2800" dirty="0">
                <a:effectLst/>
                <a:latin typeface="Times New Roman" panose="02020603050405020304" pitchFamily="18" charset="0"/>
                <a:cs typeface="Times New Roman" panose="02020603050405020304" pitchFamily="18" charset="0"/>
              </a:rPr>
              <a:t>        tutorial program in plant development using Gibbs’</a:t>
            </a:r>
            <a:r>
              <a:rPr lang="en-GB" sz="2800" dirty="0">
                <a:latin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cs typeface="Times New Roman" panose="02020603050405020304" pitchFamily="18" charset="0"/>
              </a:rPr>
              <a:t>reflective cycle and e-portfolio to </a:t>
            </a:r>
          </a:p>
          <a:p>
            <a:pPr marL="0" indent="0">
              <a:buNone/>
            </a:pPr>
            <a:r>
              <a:rPr lang="en-GB" dirty="0">
                <a:latin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cs typeface="Times New Roman" panose="02020603050405020304" pitchFamily="18" charset="0"/>
              </a:rPr>
              <a:t>enhance reflective thinking skills’, </a:t>
            </a:r>
            <a:r>
              <a:rPr lang="en-GB" sz="2800" i="1" dirty="0">
                <a:effectLst/>
                <a:latin typeface="Times New Roman" panose="02020603050405020304" pitchFamily="18" charset="0"/>
                <a:cs typeface="Times New Roman" panose="02020603050405020304" pitchFamily="18" charset="0"/>
              </a:rPr>
              <a:t>Journal of Physics: Conference Series</a:t>
            </a:r>
            <a:r>
              <a:rPr lang="en-GB" sz="2800" dirty="0">
                <a:effectLst/>
                <a:latin typeface="Times New Roman" panose="02020603050405020304" pitchFamily="18" charset="0"/>
                <a:cs typeface="Times New Roman" panose="02020603050405020304" pitchFamily="18" charset="0"/>
              </a:rPr>
              <a:t>, 1157, p. 022099.    </a:t>
            </a:r>
          </a:p>
          <a:p>
            <a:pPr marL="0" indent="0">
              <a:buNone/>
            </a:pPr>
            <a:r>
              <a:rPr lang="en-GB" sz="2800" dirty="0">
                <a:latin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cs typeface="Times New Roman" panose="02020603050405020304" pitchFamily="18" charset="0"/>
              </a:rPr>
              <a:t>doi:10.1088/1742-6596/1157/2/022099. </a:t>
            </a:r>
          </a:p>
          <a:p>
            <a:pPr marL="0" indent="0">
              <a:buNone/>
            </a:pPr>
            <a:endParaRPr lang="en-US" sz="2800" dirty="0">
              <a:latin typeface="Times New Roman" panose="02020603050405020304" pitchFamily="18" charset="0"/>
              <a:cs typeface="Times New Roman" panose="02020603050405020304" pitchFamily="18" charset="0"/>
            </a:endParaRPr>
          </a:p>
          <a:p>
            <a:pPr marL="0" indent="0">
              <a:buNone/>
            </a:pPr>
            <a:r>
              <a:rPr lang="en-US" sz="2800" dirty="0">
                <a:effectLst/>
                <a:latin typeface="Times New Roman" panose="02020603050405020304" pitchFamily="18" charset="0"/>
                <a:cs typeface="Times New Roman" panose="02020603050405020304" pitchFamily="18" charset="0"/>
              </a:rPr>
              <a:t>Taylor, D. (2020) ‘Reflective practice in the art and science of counselling: A scoping review’, </a:t>
            </a:r>
          </a:p>
          <a:p>
            <a:pPr marL="0" indent="0">
              <a:buNone/>
            </a:pPr>
            <a:r>
              <a:rPr lang="en-US" i="1" dirty="0">
                <a:latin typeface="Times New Roman" panose="02020603050405020304" pitchFamily="18" charset="0"/>
                <a:cs typeface="Times New Roman" panose="02020603050405020304" pitchFamily="18" charset="0"/>
              </a:rPr>
              <a:t>          </a:t>
            </a:r>
            <a:r>
              <a:rPr lang="en-US" sz="2800" i="1" dirty="0">
                <a:effectLst/>
                <a:latin typeface="Times New Roman" panose="02020603050405020304" pitchFamily="18" charset="0"/>
                <a:cs typeface="Times New Roman" panose="02020603050405020304" pitchFamily="18" charset="0"/>
              </a:rPr>
              <a:t>Psychotherapy and Counselling Journal of  Australia</a:t>
            </a:r>
            <a:r>
              <a:rPr lang="en-US" sz="2800" dirty="0">
                <a:effectLst/>
                <a:latin typeface="Times New Roman" panose="02020603050405020304" pitchFamily="18" charset="0"/>
                <a:cs typeface="Times New Roman" panose="02020603050405020304" pitchFamily="18" charset="0"/>
              </a:rPr>
              <a:t>, 8(1). doi:10.59158/001c.71255.    </a:t>
            </a:r>
          </a:p>
          <a:p>
            <a:endParaRPr lang="en-GB" dirty="0"/>
          </a:p>
        </p:txBody>
      </p:sp>
    </p:spTree>
    <p:extLst>
      <p:ext uri="{BB962C8B-B14F-4D97-AF65-F5344CB8AC3E}">
        <p14:creationId xmlns:p14="http://schemas.microsoft.com/office/powerpoint/2010/main" val="37960559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22033</TotalTime>
  <Words>990</Words>
  <Application>Microsoft Office PowerPoint</Application>
  <PresentationFormat>Widescreen</PresentationFormat>
  <Paragraphs>111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Aspira Webfont</vt:lpstr>
      <vt:lpstr>Calibri</vt:lpstr>
      <vt:lpstr>Calibri Light</vt:lpstr>
      <vt:lpstr>Times New Roman</vt:lpstr>
      <vt:lpstr>office theme</vt:lpstr>
      <vt:lpstr>Reflective Practice Presentation</vt:lpstr>
      <vt:lpstr>Introduction of Reflective Practice Presentation </vt:lpstr>
      <vt:lpstr>What is Reflective Practice? </vt:lpstr>
      <vt:lpstr>The five principle’s of reflective practice </vt:lpstr>
      <vt:lpstr>My story relates to a building process </vt:lpstr>
      <vt:lpstr>Overcoming challenges </vt:lpstr>
      <vt:lpstr>Theories and models of reflection and supporting literature</vt:lpstr>
      <vt:lpstr>Kolb’s (1984) Experiential Learning Cycle </vt:lpstr>
      <vt:lpstr>Gibbs (1988) </vt:lpstr>
      <vt:lpstr>Supporting Literature </vt:lpstr>
      <vt:lpstr>Supporting Literature </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Jodie Davies (1903902)</cp:lastModifiedBy>
  <cp:revision>106</cp:revision>
  <dcterms:created xsi:type="dcterms:W3CDTF">2013-07-15T20:26:40Z</dcterms:created>
  <dcterms:modified xsi:type="dcterms:W3CDTF">2023-11-07T22:10:41Z</dcterms:modified>
</cp:coreProperties>
</file>