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1.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notesMasterIdLst>
    <p:notesMasterId r:id="rId89"/>
  </p:notesMasterIdLst>
  <p:sldIdLst>
    <p:sldId id="996" r:id="rId2"/>
    <p:sldId id="259" r:id="rId3"/>
    <p:sldId id="920" r:id="rId4"/>
    <p:sldId id="674" r:id="rId5"/>
    <p:sldId id="757" r:id="rId6"/>
    <p:sldId id="1021" r:id="rId7"/>
    <p:sldId id="997" r:id="rId8"/>
    <p:sldId id="1004" r:id="rId9"/>
    <p:sldId id="983" r:id="rId10"/>
    <p:sldId id="985" r:id="rId11"/>
    <p:sldId id="1045" r:id="rId12"/>
    <p:sldId id="1019" r:id="rId13"/>
    <p:sldId id="984" r:id="rId14"/>
    <p:sldId id="601" r:id="rId15"/>
    <p:sldId id="1020" r:id="rId16"/>
    <p:sldId id="596" r:id="rId17"/>
    <p:sldId id="1000" r:id="rId18"/>
    <p:sldId id="1003" r:id="rId19"/>
    <p:sldId id="1046" r:id="rId20"/>
    <p:sldId id="1027" r:id="rId21"/>
    <p:sldId id="1024" r:id="rId22"/>
    <p:sldId id="1002" r:id="rId23"/>
    <p:sldId id="1025" r:id="rId24"/>
    <p:sldId id="842" r:id="rId25"/>
    <p:sldId id="938" r:id="rId26"/>
    <p:sldId id="1005" r:id="rId27"/>
    <p:sldId id="442" r:id="rId28"/>
    <p:sldId id="812" r:id="rId29"/>
    <p:sldId id="455" r:id="rId30"/>
    <p:sldId id="1006" r:id="rId31"/>
    <p:sldId id="469" r:id="rId32"/>
    <p:sldId id="450" r:id="rId33"/>
    <p:sldId id="452" r:id="rId34"/>
    <p:sldId id="1008" r:id="rId35"/>
    <p:sldId id="454" r:id="rId36"/>
    <p:sldId id="1010" r:id="rId37"/>
    <p:sldId id="1011" r:id="rId38"/>
    <p:sldId id="1012" r:id="rId39"/>
    <p:sldId id="1015" r:id="rId40"/>
    <p:sldId id="1014" r:id="rId41"/>
    <p:sldId id="1026" r:id="rId42"/>
    <p:sldId id="486" r:id="rId43"/>
    <p:sldId id="482" r:id="rId44"/>
    <p:sldId id="484" r:id="rId45"/>
    <p:sldId id="837" r:id="rId46"/>
    <p:sldId id="1028" r:id="rId47"/>
    <p:sldId id="844" r:id="rId48"/>
    <p:sldId id="943" r:id="rId49"/>
    <p:sldId id="936" r:id="rId50"/>
    <p:sldId id="493" r:id="rId51"/>
    <p:sldId id="1040" r:id="rId52"/>
    <p:sldId id="1041" r:id="rId53"/>
    <p:sldId id="1047" r:id="rId54"/>
    <p:sldId id="971" r:id="rId55"/>
    <p:sldId id="978" r:id="rId56"/>
    <p:sldId id="979" r:id="rId57"/>
    <p:sldId id="980" r:id="rId58"/>
    <p:sldId id="981" r:id="rId59"/>
    <p:sldId id="970" r:id="rId60"/>
    <p:sldId id="972" r:id="rId61"/>
    <p:sldId id="973" r:id="rId62"/>
    <p:sldId id="974" r:id="rId63"/>
    <p:sldId id="975" r:id="rId64"/>
    <p:sldId id="659" r:id="rId65"/>
    <p:sldId id="489" r:id="rId66"/>
    <p:sldId id="986" r:id="rId67"/>
    <p:sldId id="1030" r:id="rId68"/>
    <p:sldId id="1031" r:id="rId69"/>
    <p:sldId id="1036" r:id="rId70"/>
    <p:sldId id="1037" r:id="rId71"/>
    <p:sldId id="1038" r:id="rId72"/>
    <p:sldId id="1039" r:id="rId73"/>
    <p:sldId id="1042" r:id="rId74"/>
    <p:sldId id="1043" r:id="rId75"/>
    <p:sldId id="1044" r:id="rId76"/>
    <p:sldId id="868" r:id="rId77"/>
    <p:sldId id="368" r:id="rId78"/>
    <p:sldId id="913" r:id="rId79"/>
    <p:sldId id="961" r:id="rId80"/>
    <p:sldId id="957" r:id="rId81"/>
    <p:sldId id="949" r:id="rId82"/>
    <p:sldId id="827" r:id="rId83"/>
    <p:sldId id="950" r:id="rId84"/>
    <p:sldId id="951" r:id="rId85"/>
    <p:sldId id="840" r:id="rId86"/>
    <p:sldId id="841" r:id="rId87"/>
    <p:sldId id="914" r:id="rId8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48FE"/>
    <a:srgbClr val="012456"/>
    <a:srgbClr val="666AFE"/>
    <a:srgbClr val="D7957B"/>
    <a:srgbClr val="61351D"/>
    <a:srgbClr val="1E1E1E"/>
    <a:srgbClr val="0563C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519FF9-420A-46F3-A2D0-1EF798B681C5}" v="138" dt="2026-04-20T15:05:04.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67" autoAdjust="0"/>
    <p:restoredTop sz="87919" autoAdjust="0"/>
  </p:normalViewPr>
  <p:slideViewPr>
    <p:cSldViewPr snapToGrid="0">
      <p:cViewPr varScale="1">
        <p:scale>
          <a:sx n="66" d="100"/>
          <a:sy n="66" d="100"/>
        </p:scale>
        <p:origin x="114" y="285"/>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00" d="100"/>
        <a:sy n="100" d="100"/>
      </p:scale>
      <p:origin x="0" y="-30903"/>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notesMaster" Target="notesMasters/notes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presProps" Target="presProps.xml"/><Relationship Id="rId95" Type="http://schemas.microsoft.com/office/2015/10/relationships/revisionInfo" Target="revisionInfo.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delMainMaster">
      <pc:chgData name="James Williams" userId="c957a50b-491f-4d94-b4bc-52aca3e2340d" providerId="ADAL" clId="{24AD1EBB-B856-443B-9200-42FCDD6529A9}" dt="2026-04-23T10:18:13.774" v="3604" actId="113"/>
      <pc:docMkLst>
        <pc:docMk/>
      </pc:docMkLst>
      <pc:sldChg chg="modSp mod">
        <pc:chgData name="James Williams" userId="c957a50b-491f-4d94-b4bc-52aca3e2340d" providerId="ADAL" clId="{24AD1EBB-B856-443B-9200-42FCDD6529A9}" dt="2026-04-20T15:11:58.702" v="3568" actId="1076"/>
        <pc:sldMkLst>
          <pc:docMk/>
          <pc:sldMk cId="3018539630" sldId="452"/>
        </pc:sldMkLst>
        <pc:spChg chg="mod">
          <ac:chgData name="James Williams" userId="c957a50b-491f-4d94-b4bc-52aca3e2340d" providerId="ADAL" clId="{24AD1EBB-B856-443B-9200-42FCDD6529A9}" dt="2026-04-20T15:11:58.702" v="3568" actId="1076"/>
          <ac:spMkLst>
            <pc:docMk/>
            <pc:sldMk cId="3018539630" sldId="452"/>
            <ac:spMk id="2" creationId="{61365102-6F14-4FB7-8C3C-AB618E6179A2}"/>
          </ac:spMkLst>
        </pc:spChg>
      </pc:sldChg>
      <pc:sldChg chg="modSp mod">
        <pc:chgData name="James Williams" userId="c957a50b-491f-4d94-b4bc-52aca3e2340d" providerId="ADAL" clId="{24AD1EBB-B856-443B-9200-42FCDD6529A9}" dt="2026-04-20T15:11:36.302" v="3565" actId="1076"/>
        <pc:sldMkLst>
          <pc:docMk/>
          <pc:sldMk cId="3995333984" sldId="455"/>
        </pc:sldMkLst>
        <pc:spChg chg="mod">
          <ac:chgData name="James Williams" userId="c957a50b-491f-4d94-b4bc-52aca3e2340d" providerId="ADAL" clId="{24AD1EBB-B856-443B-9200-42FCDD6529A9}" dt="2026-04-20T15:11:36.302" v="3565" actId="1076"/>
          <ac:spMkLst>
            <pc:docMk/>
            <pc:sldMk cId="3995333984" sldId="455"/>
            <ac:spMk id="2" creationId="{61365102-6F14-4FB7-8C3C-AB618E6179A2}"/>
          </ac:spMkLst>
        </pc:spChg>
      </pc:sldChg>
      <pc:sldChg chg="modSp mod">
        <pc:chgData name="James Williams" userId="c957a50b-491f-4d94-b4bc-52aca3e2340d" providerId="ADAL" clId="{24AD1EBB-B856-443B-9200-42FCDD6529A9}" dt="2026-04-07T14:22:24.256" v="1393" actId="27636"/>
        <pc:sldMkLst>
          <pc:docMk/>
          <pc:sldMk cId="1042041622" sldId="469"/>
        </pc:sldMkLst>
        <pc:spChg chg="mod">
          <ac:chgData name="James Williams" userId="c957a50b-491f-4d94-b4bc-52aca3e2340d" providerId="ADAL" clId="{24AD1EBB-B856-443B-9200-42FCDD6529A9}" dt="2026-04-07T14:22:14.009" v="1391" actId="1076"/>
          <ac:spMkLst>
            <pc:docMk/>
            <pc:sldMk cId="1042041622" sldId="469"/>
            <ac:spMk id="2" creationId="{61365102-6F14-4FB7-8C3C-AB618E6179A2}"/>
          </ac:spMkLst>
        </pc:spChg>
        <pc:spChg chg="mod">
          <ac:chgData name="James Williams" userId="c957a50b-491f-4d94-b4bc-52aca3e2340d" providerId="ADAL" clId="{24AD1EBB-B856-443B-9200-42FCDD6529A9}" dt="2026-04-07T14:22:24.256" v="1393" actId="27636"/>
          <ac:spMkLst>
            <pc:docMk/>
            <pc:sldMk cId="1042041622" sldId="469"/>
            <ac:spMk id="9" creationId="{C6F0307B-6A4C-4978-8778-1B2AFBCDE537}"/>
          </ac:spMkLst>
        </pc:spChg>
      </pc:sldChg>
      <pc:sldChg chg="modSp mod">
        <pc:chgData name="James Williams" userId="c957a50b-491f-4d94-b4bc-52aca3e2340d" providerId="ADAL" clId="{24AD1EBB-B856-443B-9200-42FCDD6529A9}" dt="2026-04-19T16:01:08.918" v="3024" actId="13926"/>
        <pc:sldMkLst>
          <pc:docMk/>
          <pc:sldMk cId="3559909029" sldId="482"/>
        </pc:sldMkLst>
        <pc:spChg chg="mod">
          <ac:chgData name="James Williams" userId="c957a50b-491f-4d94-b4bc-52aca3e2340d" providerId="ADAL" clId="{24AD1EBB-B856-443B-9200-42FCDD6529A9}" dt="2026-04-19T16:01:08.918" v="3024" actId="13926"/>
          <ac:spMkLst>
            <pc:docMk/>
            <pc:sldMk cId="3559909029" sldId="482"/>
            <ac:spMk id="9" creationId="{C6F0307B-6A4C-4978-8778-1B2AFBCDE537}"/>
          </ac:spMkLst>
        </pc:spChg>
      </pc:sldChg>
      <pc:sldChg chg="modSp add mod ord">
        <pc:chgData name="James Williams" userId="c957a50b-491f-4d94-b4bc-52aca3e2340d" providerId="ADAL" clId="{24AD1EBB-B856-443B-9200-42FCDD6529A9}" dt="2026-04-19T16:05:14.602" v="3278" actId="1076"/>
        <pc:sldMkLst>
          <pc:docMk/>
          <pc:sldMk cId="2971846543" sldId="493"/>
        </pc:sldMkLst>
        <pc:spChg chg="mod">
          <ac:chgData name="James Williams" userId="c957a50b-491f-4d94-b4bc-52aca3e2340d" providerId="ADAL" clId="{24AD1EBB-B856-443B-9200-42FCDD6529A9}" dt="2026-04-19T16:05:08.422" v="3277" actId="20577"/>
          <ac:spMkLst>
            <pc:docMk/>
            <pc:sldMk cId="2971846543" sldId="493"/>
            <ac:spMk id="9" creationId="{C6F0307B-6A4C-4978-8778-1B2AFBCDE537}"/>
          </ac:spMkLst>
        </pc:spChg>
        <pc:picChg chg="mod">
          <ac:chgData name="James Williams" userId="c957a50b-491f-4d94-b4bc-52aca3e2340d" providerId="ADAL" clId="{24AD1EBB-B856-443B-9200-42FCDD6529A9}" dt="2026-04-19T16:05:14.602" v="3278" actId="1076"/>
          <ac:picMkLst>
            <pc:docMk/>
            <pc:sldMk cId="2971846543" sldId="493"/>
            <ac:picMk id="7" creationId="{3A917926-29F7-0EBE-824D-5516D06A0F5D}"/>
          </ac:picMkLst>
        </pc:picChg>
      </pc:sldChg>
      <pc:sldChg chg="delSp modSp add mod">
        <pc:chgData name="James Williams" userId="c957a50b-491f-4d94-b4bc-52aca3e2340d" providerId="ADAL" clId="{24AD1EBB-B856-443B-9200-42FCDD6529A9}" dt="2026-04-19T15:02:43.127" v="2926" actId="20577"/>
        <pc:sldMkLst>
          <pc:docMk/>
          <pc:sldMk cId="4119684799" sldId="596"/>
        </pc:sldMkLst>
        <pc:spChg chg="mod">
          <ac:chgData name="James Williams" userId="c957a50b-491f-4d94-b4bc-52aca3e2340d" providerId="ADAL" clId="{24AD1EBB-B856-443B-9200-42FCDD6529A9}" dt="2026-04-08T17:55:16.581" v="1857" actId="20577"/>
          <ac:spMkLst>
            <pc:docMk/>
            <pc:sldMk cId="4119684799" sldId="596"/>
            <ac:spMk id="2" creationId="{61365102-6F14-4FB7-8C3C-AB618E6179A2}"/>
          </ac:spMkLst>
        </pc:spChg>
        <pc:spChg chg="mod">
          <ac:chgData name="James Williams" userId="c957a50b-491f-4d94-b4bc-52aca3e2340d" providerId="ADAL" clId="{24AD1EBB-B856-443B-9200-42FCDD6529A9}" dt="2026-04-19T15:02:43.127" v="2926" actId="20577"/>
          <ac:spMkLst>
            <pc:docMk/>
            <pc:sldMk cId="4119684799" sldId="596"/>
            <ac:spMk id="15" creationId="{005CED6A-A5A7-4341-8E5F-61ACE04CC2A1}"/>
          </ac:spMkLst>
        </pc:spChg>
        <pc:picChg chg="mod">
          <ac:chgData name="James Williams" userId="c957a50b-491f-4d94-b4bc-52aca3e2340d" providerId="ADAL" clId="{24AD1EBB-B856-443B-9200-42FCDD6529A9}" dt="2026-04-08T17:54:41.477" v="1846" actId="1076"/>
          <ac:picMkLst>
            <pc:docMk/>
            <pc:sldMk cId="4119684799" sldId="596"/>
            <ac:picMk id="3" creationId="{765F1BF2-A78C-098B-7972-B9B1E132DD04}"/>
          </ac:picMkLst>
        </pc:picChg>
      </pc:sldChg>
      <pc:sldChg chg="modSp add mod">
        <pc:chgData name="James Williams" userId="c957a50b-491f-4d94-b4bc-52aca3e2340d" providerId="ADAL" clId="{24AD1EBB-B856-443B-9200-42FCDD6529A9}" dt="2026-04-20T15:01:04.738" v="3328" actId="27636"/>
        <pc:sldMkLst>
          <pc:docMk/>
          <pc:sldMk cId="518283044" sldId="601"/>
        </pc:sldMkLst>
        <pc:spChg chg="mod">
          <ac:chgData name="James Williams" userId="c957a50b-491f-4d94-b4bc-52aca3e2340d" providerId="ADAL" clId="{24AD1EBB-B856-443B-9200-42FCDD6529A9}" dt="2026-04-20T15:01:04.738" v="3328" actId="27636"/>
          <ac:spMkLst>
            <pc:docMk/>
            <pc:sldMk cId="518283044" sldId="601"/>
            <ac:spMk id="2" creationId="{61365102-6F14-4FB7-8C3C-AB618E6179A2}"/>
          </ac:spMkLst>
        </pc:spChg>
        <pc:spChg chg="mod">
          <ac:chgData name="James Williams" userId="c957a50b-491f-4d94-b4bc-52aca3e2340d" providerId="ADAL" clId="{24AD1EBB-B856-443B-9200-42FCDD6529A9}" dt="2026-04-19T15:59:58.924" v="3022" actId="27636"/>
          <ac:spMkLst>
            <pc:docMk/>
            <pc:sldMk cId="518283044" sldId="601"/>
            <ac:spMk id="15" creationId="{005CED6A-A5A7-4341-8E5F-61ACE04CC2A1}"/>
          </ac:spMkLst>
        </pc:spChg>
      </pc:sldChg>
      <pc:sldChg chg="modSp mod">
        <pc:chgData name="James Williams" userId="c957a50b-491f-4d94-b4bc-52aca3e2340d" providerId="ADAL" clId="{24AD1EBB-B856-443B-9200-42FCDD6529A9}" dt="2026-04-19T16:06:56.958" v="3279" actId="13926"/>
        <pc:sldMkLst>
          <pc:docMk/>
          <pc:sldMk cId="88267326" sldId="659"/>
        </pc:sldMkLst>
        <pc:spChg chg="mod">
          <ac:chgData name="James Williams" userId="c957a50b-491f-4d94-b4bc-52aca3e2340d" providerId="ADAL" clId="{24AD1EBB-B856-443B-9200-42FCDD6529A9}" dt="2026-04-19T16:06:56.958" v="3279" actId="13926"/>
          <ac:spMkLst>
            <pc:docMk/>
            <pc:sldMk cId="88267326" sldId="659"/>
            <ac:spMk id="3" creationId="{2508B4C2-000C-3695-B4C2-12FC2D0D5160}"/>
          </ac:spMkLst>
        </pc:spChg>
      </pc:sldChg>
      <pc:sldChg chg="add del">
        <pc:chgData name="James Williams" userId="c957a50b-491f-4d94-b4bc-52aca3e2340d" providerId="ADAL" clId="{24AD1EBB-B856-443B-9200-42FCDD6529A9}" dt="2026-04-23T10:16:38.125" v="3583" actId="2696"/>
        <pc:sldMkLst>
          <pc:docMk/>
          <pc:sldMk cId="1856343970" sldId="668"/>
        </pc:sldMkLst>
      </pc:sldChg>
      <pc:sldChg chg="modSp mod">
        <pc:chgData name="James Williams" userId="c957a50b-491f-4d94-b4bc-52aca3e2340d" providerId="ADAL" clId="{24AD1EBB-B856-443B-9200-42FCDD6529A9}" dt="2026-04-19T13:27:12.927" v="2586" actId="20577"/>
        <pc:sldMkLst>
          <pc:docMk/>
          <pc:sldMk cId="440489946" sldId="674"/>
        </pc:sldMkLst>
        <pc:spChg chg="mod">
          <ac:chgData name="James Williams" userId="c957a50b-491f-4d94-b4bc-52aca3e2340d" providerId="ADAL" clId="{24AD1EBB-B856-443B-9200-42FCDD6529A9}" dt="2026-04-08T17:32:52.108" v="1690" actId="20577"/>
          <ac:spMkLst>
            <pc:docMk/>
            <pc:sldMk cId="440489946" sldId="674"/>
            <ac:spMk id="2" creationId="{61365102-6F14-4FB7-8C3C-AB618E6179A2}"/>
          </ac:spMkLst>
        </pc:spChg>
        <pc:spChg chg="mod">
          <ac:chgData name="James Williams" userId="c957a50b-491f-4d94-b4bc-52aca3e2340d" providerId="ADAL" clId="{24AD1EBB-B856-443B-9200-42FCDD6529A9}" dt="2026-04-19T13:27:12.927" v="2586" actId="20577"/>
          <ac:spMkLst>
            <pc:docMk/>
            <pc:sldMk cId="440489946" sldId="674"/>
            <ac:spMk id="15" creationId="{005CED6A-A5A7-4341-8E5F-61ACE04CC2A1}"/>
          </ac:spMkLst>
        </pc:spChg>
      </pc:sldChg>
      <pc:sldChg chg="addSp delSp modSp mod">
        <pc:chgData name="James Williams" userId="c957a50b-491f-4d94-b4bc-52aca3e2340d" providerId="ADAL" clId="{24AD1EBB-B856-443B-9200-42FCDD6529A9}" dt="2026-04-19T13:28:34.563" v="2602" actId="403"/>
        <pc:sldMkLst>
          <pc:docMk/>
          <pc:sldMk cId="1872999776" sldId="757"/>
        </pc:sldMkLst>
        <pc:spChg chg="mod">
          <ac:chgData name="James Williams" userId="c957a50b-491f-4d94-b4bc-52aca3e2340d" providerId="ADAL" clId="{24AD1EBB-B856-443B-9200-42FCDD6529A9}" dt="2026-04-07T13:29:42.148" v="798" actId="403"/>
          <ac:spMkLst>
            <pc:docMk/>
            <pc:sldMk cId="1872999776" sldId="757"/>
            <ac:spMk id="2" creationId="{61365102-6F14-4FB7-8C3C-AB618E6179A2}"/>
          </ac:spMkLst>
        </pc:spChg>
        <pc:spChg chg="mod">
          <ac:chgData name="James Williams" userId="c957a50b-491f-4d94-b4bc-52aca3e2340d" providerId="ADAL" clId="{24AD1EBB-B856-443B-9200-42FCDD6529A9}" dt="2026-04-19T13:28:34.563" v="2602" actId="403"/>
          <ac:spMkLst>
            <pc:docMk/>
            <pc:sldMk cId="1872999776" sldId="757"/>
            <ac:spMk id="15" creationId="{3C22E9FF-1110-BAC0-3742-6B2DF7A08E90}"/>
          </ac:spMkLst>
        </pc:spChg>
      </pc:sldChg>
      <pc:sldChg chg="modSp mod">
        <pc:chgData name="James Williams" userId="c957a50b-491f-4d94-b4bc-52aca3e2340d" providerId="ADAL" clId="{24AD1EBB-B856-443B-9200-42FCDD6529A9}" dt="2026-04-07T14:14:27.242" v="1348" actId="13926"/>
        <pc:sldMkLst>
          <pc:docMk/>
          <pc:sldMk cId="2597499951" sldId="812"/>
        </pc:sldMkLst>
        <pc:spChg chg="mod">
          <ac:chgData name="James Williams" userId="c957a50b-491f-4d94-b4bc-52aca3e2340d" providerId="ADAL" clId="{24AD1EBB-B856-443B-9200-42FCDD6529A9}" dt="2026-04-07T14:14:27.242" v="1348" actId="13926"/>
          <ac:spMkLst>
            <pc:docMk/>
            <pc:sldMk cId="2597499951" sldId="812"/>
            <ac:spMk id="13" creationId="{91F835AF-A34A-31BC-203C-1FB1F659BA94}"/>
          </ac:spMkLst>
        </pc:spChg>
      </pc:sldChg>
      <pc:sldChg chg="add">
        <pc:chgData name="James Williams" userId="c957a50b-491f-4d94-b4bc-52aca3e2340d" providerId="ADAL" clId="{24AD1EBB-B856-443B-9200-42FCDD6529A9}" dt="2026-04-07T14:16:44.134" v="1384"/>
        <pc:sldMkLst>
          <pc:docMk/>
          <pc:sldMk cId="966444262" sldId="827"/>
        </pc:sldMkLst>
      </pc:sldChg>
      <pc:sldChg chg="modSp mod">
        <pc:chgData name="James Williams" userId="c957a50b-491f-4d94-b4bc-52aca3e2340d" providerId="ADAL" clId="{24AD1EBB-B856-443B-9200-42FCDD6529A9}" dt="2026-04-11T16:14:47.598" v="1919" actId="20577"/>
        <pc:sldMkLst>
          <pc:docMk/>
          <pc:sldMk cId="461329298" sldId="837"/>
        </pc:sldMkLst>
        <pc:spChg chg="mod">
          <ac:chgData name="James Williams" userId="c957a50b-491f-4d94-b4bc-52aca3e2340d" providerId="ADAL" clId="{24AD1EBB-B856-443B-9200-42FCDD6529A9}" dt="2026-04-11T16:14:47.598" v="1919" actId="20577"/>
          <ac:spMkLst>
            <pc:docMk/>
            <pc:sldMk cId="461329298" sldId="837"/>
            <ac:spMk id="4" creationId="{15E56E22-26CE-7A2D-4CF0-B15EA659D295}"/>
          </ac:spMkLst>
        </pc:spChg>
      </pc:sldChg>
      <pc:sldChg chg="add">
        <pc:chgData name="James Williams" userId="c957a50b-491f-4d94-b4bc-52aca3e2340d" providerId="ADAL" clId="{24AD1EBB-B856-443B-9200-42FCDD6529A9}" dt="2026-04-08T12:13:09.594" v="1460"/>
        <pc:sldMkLst>
          <pc:docMk/>
          <pc:sldMk cId="2825800087" sldId="840"/>
        </pc:sldMkLst>
      </pc:sldChg>
      <pc:sldChg chg="add">
        <pc:chgData name="James Williams" userId="c957a50b-491f-4d94-b4bc-52aca3e2340d" providerId="ADAL" clId="{24AD1EBB-B856-443B-9200-42FCDD6529A9}" dt="2026-04-08T12:13:09.594" v="1460"/>
        <pc:sldMkLst>
          <pc:docMk/>
          <pc:sldMk cId="2067038925" sldId="841"/>
        </pc:sldMkLst>
      </pc:sldChg>
      <pc:sldChg chg="modSp mod">
        <pc:chgData name="James Williams" userId="c957a50b-491f-4d94-b4bc-52aca3e2340d" providerId="ADAL" clId="{24AD1EBB-B856-443B-9200-42FCDD6529A9}" dt="2026-04-20T15:10:03.052" v="3545" actId="113"/>
        <pc:sldMkLst>
          <pc:docMk/>
          <pc:sldMk cId="362513842" sldId="842"/>
        </pc:sldMkLst>
        <pc:spChg chg="mod">
          <ac:chgData name="James Williams" userId="c957a50b-491f-4d94-b4bc-52aca3e2340d" providerId="ADAL" clId="{24AD1EBB-B856-443B-9200-42FCDD6529A9}" dt="2026-04-07T13:52:24.709" v="1317" actId="20577"/>
          <ac:spMkLst>
            <pc:docMk/>
            <pc:sldMk cId="362513842" sldId="842"/>
            <ac:spMk id="2" creationId="{61365102-6F14-4FB7-8C3C-AB618E6179A2}"/>
          </ac:spMkLst>
        </pc:spChg>
        <pc:spChg chg="mod">
          <ac:chgData name="James Williams" userId="c957a50b-491f-4d94-b4bc-52aca3e2340d" providerId="ADAL" clId="{24AD1EBB-B856-443B-9200-42FCDD6529A9}" dt="2026-04-20T15:10:03.052" v="3545" actId="113"/>
          <ac:spMkLst>
            <pc:docMk/>
            <pc:sldMk cId="362513842" sldId="842"/>
            <ac:spMk id="9" creationId="{C6F0307B-6A4C-4978-8778-1B2AFBCDE537}"/>
          </ac:spMkLst>
        </pc:spChg>
        <pc:picChg chg="mod">
          <ac:chgData name="James Williams" userId="c957a50b-491f-4d94-b4bc-52aca3e2340d" providerId="ADAL" clId="{24AD1EBB-B856-443B-9200-42FCDD6529A9}" dt="2026-04-20T15:09:30.946" v="3535" actId="1076"/>
          <ac:picMkLst>
            <pc:docMk/>
            <pc:sldMk cId="362513842" sldId="842"/>
            <ac:picMk id="4" creationId="{71C8C5BD-B565-A943-5CC1-A165DAA0BE93}"/>
          </ac:picMkLst>
        </pc:picChg>
        <pc:picChg chg="mod">
          <ac:chgData name="James Williams" userId="c957a50b-491f-4d94-b4bc-52aca3e2340d" providerId="ADAL" clId="{24AD1EBB-B856-443B-9200-42FCDD6529A9}" dt="2026-04-20T15:06:35.691" v="3469" actId="1076"/>
          <ac:picMkLst>
            <pc:docMk/>
            <pc:sldMk cId="362513842" sldId="842"/>
            <ac:picMk id="7" creationId="{2BA04CEC-637E-9A67-A48A-E3F8EC673F4A}"/>
          </ac:picMkLst>
        </pc:picChg>
        <pc:picChg chg="mod">
          <ac:chgData name="James Williams" userId="c957a50b-491f-4d94-b4bc-52aca3e2340d" providerId="ADAL" clId="{24AD1EBB-B856-443B-9200-42FCDD6529A9}" dt="2026-04-20T15:06:38.692" v="3470" actId="1076"/>
          <ac:picMkLst>
            <pc:docMk/>
            <pc:sldMk cId="362513842" sldId="842"/>
            <ac:picMk id="13" creationId="{0B3867D4-E7F3-7DB7-2F59-F1D396D7EA74}"/>
          </ac:picMkLst>
        </pc:picChg>
      </pc:sldChg>
      <pc:sldChg chg="add">
        <pc:chgData name="James Williams" userId="c957a50b-491f-4d94-b4bc-52aca3e2340d" providerId="ADAL" clId="{24AD1EBB-B856-443B-9200-42FCDD6529A9}" dt="2026-04-19T16:01:30.361" v="3025"/>
        <pc:sldMkLst>
          <pc:docMk/>
          <pc:sldMk cId="889417399" sldId="844"/>
        </pc:sldMkLst>
      </pc:sldChg>
      <pc:sldChg chg="delSp modSp mod ord">
        <pc:chgData name="James Williams" userId="c957a50b-491f-4d94-b4bc-52aca3e2340d" providerId="ADAL" clId="{24AD1EBB-B856-443B-9200-42FCDD6529A9}" dt="2026-04-11T20:57:49.340" v="1943"/>
        <pc:sldMkLst>
          <pc:docMk/>
          <pc:sldMk cId="1389898175" sldId="913"/>
        </pc:sldMkLst>
        <pc:spChg chg="mod">
          <ac:chgData name="James Williams" userId="c957a50b-491f-4d94-b4bc-52aca3e2340d" providerId="ADAL" clId="{24AD1EBB-B856-443B-9200-42FCDD6529A9}" dt="2026-04-11T20:57:42.549" v="1939" actId="20577"/>
          <ac:spMkLst>
            <pc:docMk/>
            <pc:sldMk cId="1389898175" sldId="913"/>
            <ac:spMk id="2" creationId="{B17E3548-9F72-5409-D11B-10D26FD1868C}"/>
          </ac:spMkLst>
        </pc:spChg>
      </pc:sldChg>
      <pc:sldChg chg="add">
        <pc:chgData name="James Williams" userId="c957a50b-491f-4d94-b4bc-52aca3e2340d" providerId="ADAL" clId="{24AD1EBB-B856-443B-9200-42FCDD6529A9}" dt="2026-04-11T16:27:48.944" v="1923"/>
        <pc:sldMkLst>
          <pc:docMk/>
          <pc:sldMk cId="310190253" sldId="936"/>
        </pc:sldMkLst>
      </pc:sldChg>
      <pc:sldChg chg="delSp modSp mod ord">
        <pc:chgData name="James Williams" userId="c957a50b-491f-4d94-b4bc-52aca3e2340d" providerId="ADAL" clId="{24AD1EBB-B856-443B-9200-42FCDD6529A9}" dt="2026-04-20T15:08:40.391" v="3532" actId="313"/>
        <pc:sldMkLst>
          <pc:docMk/>
          <pc:sldMk cId="559251705" sldId="938"/>
        </pc:sldMkLst>
        <pc:spChg chg="mod">
          <ac:chgData name="James Williams" userId="c957a50b-491f-4d94-b4bc-52aca3e2340d" providerId="ADAL" clId="{24AD1EBB-B856-443B-9200-42FCDD6529A9}" dt="2026-04-20T15:07:31.739" v="3482" actId="20577"/>
          <ac:spMkLst>
            <pc:docMk/>
            <pc:sldMk cId="559251705" sldId="938"/>
            <ac:spMk id="2" creationId="{61365102-6F14-4FB7-8C3C-AB618E6179A2}"/>
          </ac:spMkLst>
        </pc:spChg>
        <pc:spChg chg="mod">
          <ac:chgData name="James Williams" userId="c957a50b-491f-4d94-b4bc-52aca3e2340d" providerId="ADAL" clId="{24AD1EBB-B856-443B-9200-42FCDD6529A9}" dt="2026-04-20T15:08:40.391" v="3532" actId="313"/>
          <ac:spMkLst>
            <pc:docMk/>
            <pc:sldMk cId="559251705" sldId="938"/>
            <ac:spMk id="9" creationId="{C6F0307B-6A4C-4978-8778-1B2AFBCDE537}"/>
          </ac:spMkLst>
        </pc:spChg>
        <pc:picChg chg="mod">
          <ac:chgData name="James Williams" userId="c957a50b-491f-4d94-b4bc-52aca3e2340d" providerId="ADAL" clId="{24AD1EBB-B856-443B-9200-42FCDD6529A9}" dt="2026-04-20T15:08:21.165" v="3503" actId="1076"/>
          <ac:picMkLst>
            <pc:docMk/>
            <pc:sldMk cId="559251705" sldId="938"/>
            <ac:picMk id="17" creationId="{B0EBBDA3-65A2-4371-0E4B-4D3CBC133501}"/>
          </ac:picMkLst>
        </pc:picChg>
      </pc:sldChg>
      <pc:sldChg chg="add">
        <pc:chgData name="James Williams" userId="c957a50b-491f-4d94-b4bc-52aca3e2340d" providerId="ADAL" clId="{24AD1EBB-B856-443B-9200-42FCDD6529A9}" dt="2026-04-19T16:01:30.361" v="3025"/>
        <pc:sldMkLst>
          <pc:docMk/>
          <pc:sldMk cId="3040873272" sldId="943"/>
        </pc:sldMkLst>
      </pc:sldChg>
      <pc:sldChg chg="add">
        <pc:chgData name="James Williams" userId="c957a50b-491f-4d94-b4bc-52aca3e2340d" providerId="ADAL" clId="{24AD1EBB-B856-443B-9200-42FCDD6529A9}" dt="2026-04-01T15:26:36.766" v="575"/>
        <pc:sldMkLst>
          <pc:docMk/>
          <pc:sldMk cId="3247035529" sldId="949"/>
        </pc:sldMkLst>
      </pc:sldChg>
      <pc:sldChg chg="add">
        <pc:chgData name="James Williams" userId="c957a50b-491f-4d94-b4bc-52aca3e2340d" providerId="ADAL" clId="{24AD1EBB-B856-443B-9200-42FCDD6529A9}" dt="2026-04-07T14:16:44.134" v="1384"/>
        <pc:sldMkLst>
          <pc:docMk/>
          <pc:sldMk cId="3094388130" sldId="950"/>
        </pc:sldMkLst>
      </pc:sldChg>
      <pc:sldChg chg="add">
        <pc:chgData name="James Williams" userId="c957a50b-491f-4d94-b4bc-52aca3e2340d" providerId="ADAL" clId="{24AD1EBB-B856-443B-9200-42FCDD6529A9}" dt="2026-04-08T12:13:09.594" v="1460"/>
        <pc:sldMkLst>
          <pc:docMk/>
          <pc:sldMk cId="2402468942" sldId="951"/>
        </pc:sldMkLst>
      </pc:sldChg>
      <pc:sldChg chg="add">
        <pc:chgData name="James Williams" userId="c957a50b-491f-4d94-b4bc-52aca3e2340d" providerId="ADAL" clId="{24AD1EBB-B856-443B-9200-42FCDD6529A9}" dt="2026-04-11T20:32:48.183" v="1931"/>
        <pc:sldMkLst>
          <pc:docMk/>
          <pc:sldMk cId="2943262065" sldId="961"/>
        </pc:sldMkLst>
      </pc:sldChg>
      <pc:sldChg chg="add">
        <pc:chgData name="James Williams" userId="c957a50b-491f-4d94-b4bc-52aca3e2340d" providerId="ADAL" clId="{24AD1EBB-B856-443B-9200-42FCDD6529A9}" dt="2026-03-31T15:27:11.391" v="560"/>
        <pc:sldMkLst>
          <pc:docMk/>
          <pc:sldMk cId="2134025198" sldId="970"/>
        </pc:sldMkLst>
      </pc:sldChg>
      <pc:sldChg chg="add">
        <pc:chgData name="James Williams" userId="c957a50b-491f-4d94-b4bc-52aca3e2340d" providerId="ADAL" clId="{24AD1EBB-B856-443B-9200-42FCDD6529A9}" dt="2026-03-31T15:27:11.391" v="560"/>
        <pc:sldMkLst>
          <pc:docMk/>
          <pc:sldMk cId="3656535635" sldId="971"/>
        </pc:sldMkLst>
      </pc:sldChg>
      <pc:sldChg chg="add">
        <pc:chgData name="James Williams" userId="c957a50b-491f-4d94-b4bc-52aca3e2340d" providerId="ADAL" clId="{24AD1EBB-B856-443B-9200-42FCDD6529A9}" dt="2026-03-31T15:27:11.391" v="560"/>
        <pc:sldMkLst>
          <pc:docMk/>
          <pc:sldMk cId="4147587894" sldId="972"/>
        </pc:sldMkLst>
      </pc:sldChg>
      <pc:sldChg chg="add">
        <pc:chgData name="James Williams" userId="c957a50b-491f-4d94-b4bc-52aca3e2340d" providerId="ADAL" clId="{24AD1EBB-B856-443B-9200-42FCDD6529A9}" dt="2026-03-31T15:27:11.391" v="560"/>
        <pc:sldMkLst>
          <pc:docMk/>
          <pc:sldMk cId="2171980471" sldId="973"/>
        </pc:sldMkLst>
      </pc:sldChg>
      <pc:sldChg chg="modSp add mod">
        <pc:chgData name="James Williams" userId="c957a50b-491f-4d94-b4bc-52aca3e2340d" providerId="ADAL" clId="{24AD1EBB-B856-443B-9200-42FCDD6529A9}" dt="2026-03-31T15:27:48.410" v="561" actId="13926"/>
        <pc:sldMkLst>
          <pc:docMk/>
          <pc:sldMk cId="3395098853" sldId="974"/>
        </pc:sldMkLst>
        <pc:spChg chg="mod">
          <ac:chgData name="James Williams" userId="c957a50b-491f-4d94-b4bc-52aca3e2340d" providerId="ADAL" clId="{24AD1EBB-B856-443B-9200-42FCDD6529A9}" dt="2026-03-31T15:27:48.410" v="561" actId="13926"/>
          <ac:spMkLst>
            <pc:docMk/>
            <pc:sldMk cId="3395098853" sldId="974"/>
            <ac:spMk id="2" creationId="{C238627F-98F2-68D5-C701-6996ABCFB411}"/>
          </ac:spMkLst>
        </pc:spChg>
      </pc:sldChg>
      <pc:sldChg chg="add">
        <pc:chgData name="James Williams" userId="c957a50b-491f-4d94-b4bc-52aca3e2340d" providerId="ADAL" clId="{24AD1EBB-B856-443B-9200-42FCDD6529A9}" dt="2026-03-31T15:27:11.391" v="560"/>
        <pc:sldMkLst>
          <pc:docMk/>
          <pc:sldMk cId="830030541" sldId="975"/>
        </pc:sldMkLst>
      </pc:sldChg>
      <pc:sldChg chg="add">
        <pc:chgData name="James Williams" userId="c957a50b-491f-4d94-b4bc-52aca3e2340d" providerId="ADAL" clId="{24AD1EBB-B856-443B-9200-42FCDD6529A9}" dt="2026-04-20T10:26:56.555" v="3304"/>
        <pc:sldMkLst>
          <pc:docMk/>
          <pc:sldMk cId="1259944469" sldId="978"/>
        </pc:sldMkLst>
      </pc:sldChg>
      <pc:sldChg chg="add">
        <pc:chgData name="James Williams" userId="c957a50b-491f-4d94-b4bc-52aca3e2340d" providerId="ADAL" clId="{24AD1EBB-B856-443B-9200-42FCDD6529A9}" dt="2026-04-20T10:26:56.555" v="3304"/>
        <pc:sldMkLst>
          <pc:docMk/>
          <pc:sldMk cId="2373976353" sldId="979"/>
        </pc:sldMkLst>
      </pc:sldChg>
      <pc:sldChg chg="add">
        <pc:chgData name="James Williams" userId="c957a50b-491f-4d94-b4bc-52aca3e2340d" providerId="ADAL" clId="{24AD1EBB-B856-443B-9200-42FCDD6529A9}" dt="2026-04-20T10:26:56.555" v="3304"/>
        <pc:sldMkLst>
          <pc:docMk/>
          <pc:sldMk cId="968812674" sldId="980"/>
        </pc:sldMkLst>
      </pc:sldChg>
      <pc:sldChg chg="add">
        <pc:chgData name="James Williams" userId="c957a50b-491f-4d94-b4bc-52aca3e2340d" providerId="ADAL" clId="{24AD1EBB-B856-443B-9200-42FCDD6529A9}" dt="2026-04-20T10:26:56.555" v="3304"/>
        <pc:sldMkLst>
          <pc:docMk/>
          <pc:sldMk cId="4113342261" sldId="981"/>
        </pc:sldMkLst>
      </pc:sldChg>
      <pc:sldChg chg="addSp delSp add mod ord">
        <pc:chgData name="James Williams" userId="c957a50b-491f-4d94-b4bc-52aca3e2340d" providerId="ADAL" clId="{24AD1EBB-B856-443B-9200-42FCDD6529A9}" dt="2026-04-07T13:40:20.996" v="1261"/>
        <pc:sldMkLst>
          <pc:docMk/>
          <pc:sldMk cId="2415816989" sldId="983"/>
        </pc:sldMkLst>
      </pc:sldChg>
      <pc:sldChg chg="addSp delSp modSp add mod ord">
        <pc:chgData name="James Williams" userId="c957a50b-491f-4d94-b4bc-52aca3e2340d" providerId="ADAL" clId="{24AD1EBB-B856-443B-9200-42FCDD6529A9}" dt="2026-04-20T15:00:56.634" v="3324" actId="20577"/>
        <pc:sldMkLst>
          <pc:docMk/>
          <pc:sldMk cId="3721077490" sldId="984"/>
        </pc:sldMkLst>
        <pc:spChg chg="mod">
          <ac:chgData name="James Williams" userId="c957a50b-491f-4d94-b4bc-52aca3e2340d" providerId="ADAL" clId="{24AD1EBB-B856-443B-9200-42FCDD6529A9}" dt="2026-04-20T15:00:56.634" v="3324" actId="20577"/>
          <ac:spMkLst>
            <pc:docMk/>
            <pc:sldMk cId="3721077490" sldId="984"/>
            <ac:spMk id="2" creationId="{57CC6491-E171-6E48-0ED3-FC729D6DBAA2}"/>
          </ac:spMkLst>
        </pc:spChg>
        <pc:spChg chg="add mod">
          <ac:chgData name="James Williams" userId="c957a50b-491f-4d94-b4bc-52aca3e2340d" providerId="ADAL" clId="{24AD1EBB-B856-443B-9200-42FCDD6529A9}" dt="2026-04-19T14:57:54.561" v="2877" actId="20577"/>
          <ac:spMkLst>
            <pc:docMk/>
            <pc:sldMk cId="3721077490" sldId="984"/>
            <ac:spMk id="7" creationId="{E91E7F38-3ED5-2419-863E-99F64461CB98}"/>
          </ac:spMkLst>
        </pc:spChg>
        <pc:spChg chg="mod">
          <ac:chgData name="James Williams" userId="c957a50b-491f-4d94-b4bc-52aca3e2340d" providerId="ADAL" clId="{24AD1EBB-B856-443B-9200-42FCDD6529A9}" dt="2026-04-19T14:56:51.094" v="2816" actId="20577"/>
          <ac:spMkLst>
            <pc:docMk/>
            <pc:sldMk cId="3721077490" sldId="984"/>
            <ac:spMk id="9" creationId="{637DE9A5-4514-EB4E-7A37-730576FD508D}"/>
          </ac:spMkLst>
        </pc:spChg>
        <pc:picChg chg="add mod modCrop">
          <ac:chgData name="James Williams" userId="c957a50b-491f-4d94-b4bc-52aca3e2340d" providerId="ADAL" clId="{24AD1EBB-B856-443B-9200-42FCDD6529A9}" dt="2026-04-19T14:54:38.654" v="2728" actId="1076"/>
          <ac:picMkLst>
            <pc:docMk/>
            <pc:sldMk cId="3721077490" sldId="984"/>
            <ac:picMk id="5" creationId="{36E67E79-60BF-A29A-CC7A-E3030941C87C}"/>
          </ac:picMkLst>
        </pc:picChg>
        <pc:cxnChg chg="add mod">
          <ac:chgData name="James Williams" userId="c957a50b-491f-4d94-b4bc-52aca3e2340d" providerId="ADAL" clId="{24AD1EBB-B856-443B-9200-42FCDD6529A9}" dt="2026-04-19T14:57:36.965" v="2822" actId="1076"/>
          <ac:cxnSpMkLst>
            <pc:docMk/>
            <pc:sldMk cId="3721077490" sldId="984"/>
            <ac:cxnSpMk id="10" creationId="{BEE7D820-9425-1EEB-8B84-DFFCED65079E}"/>
          </ac:cxnSpMkLst>
        </pc:cxnChg>
      </pc:sldChg>
      <pc:sldChg chg="modSp add mod">
        <pc:chgData name="James Williams" userId="c957a50b-491f-4d94-b4bc-52aca3e2340d" providerId="ADAL" clId="{24AD1EBB-B856-443B-9200-42FCDD6529A9}" dt="2026-04-20T15:00:41.142" v="3320" actId="13926"/>
        <pc:sldMkLst>
          <pc:docMk/>
          <pc:sldMk cId="3920659708" sldId="985"/>
        </pc:sldMkLst>
        <pc:spChg chg="mod">
          <ac:chgData name="James Williams" userId="c957a50b-491f-4d94-b4bc-52aca3e2340d" providerId="ADAL" clId="{24AD1EBB-B856-443B-9200-42FCDD6529A9}" dt="2026-04-20T15:00:41.142" v="3320" actId="13926"/>
          <ac:spMkLst>
            <pc:docMk/>
            <pc:sldMk cId="3920659708" sldId="985"/>
            <ac:spMk id="2" creationId="{556848F2-E2C5-752C-CEEC-BCC0792622F5}"/>
          </ac:spMkLst>
        </pc:spChg>
        <pc:spChg chg="mod">
          <ac:chgData name="James Williams" userId="c957a50b-491f-4d94-b4bc-52aca3e2340d" providerId="ADAL" clId="{24AD1EBB-B856-443B-9200-42FCDD6529A9}" dt="2026-04-19T13:30:54.159" v="2615"/>
          <ac:spMkLst>
            <pc:docMk/>
            <pc:sldMk cId="3920659708" sldId="985"/>
            <ac:spMk id="9" creationId="{76FE3E24-B0B2-657E-7810-E61903460777}"/>
          </ac:spMkLst>
        </pc:spChg>
        <pc:spChg chg="mod">
          <ac:chgData name="James Williams" userId="c957a50b-491f-4d94-b4bc-52aca3e2340d" providerId="ADAL" clId="{24AD1EBB-B856-443B-9200-42FCDD6529A9}" dt="2026-04-19T13:31:12.434" v="2617" actId="13926"/>
          <ac:spMkLst>
            <pc:docMk/>
            <pc:sldMk cId="3920659708" sldId="985"/>
            <ac:spMk id="23" creationId="{7984B0FB-4852-4421-5010-EAABC44D04A7}"/>
          </ac:spMkLst>
        </pc:spChg>
      </pc:sldChg>
      <pc:sldChg chg="modSp add mod">
        <pc:chgData name="James Williams" userId="c957a50b-491f-4d94-b4bc-52aca3e2340d" providerId="ADAL" clId="{24AD1EBB-B856-443B-9200-42FCDD6529A9}" dt="2026-04-13T16:44:53.188" v="2281" actId="20577"/>
        <pc:sldMkLst>
          <pc:docMk/>
          <pc:sldMk cId="3308216347" sldId="986"/>
        </pc:sldMkLst>
        <pc:spChg chg="mod">
          <ac:chgData name="James Williams" userId="c957a50b-491f-4d94-b4bc-52aca3e2340d" providerId="ADAL" clId="{24AD1EBB-B856-443B-9200-42FCDD6529A9}" dt="2026-04-13T16:44:42.605" v="2269" actId="13926"/>
          <ac:spMkLst>
            <pc:docMk/>
            <pc:sldMk cId="3308216347" sldId="986"/>
            <ac:spMk id="6" creationId="{C422AFCC-D9C5-28FF-E186-2AC9DC596878}"/>
          </ac:spMkLst>
        </pc:spChg>
        <pc:spChg chg="mod">
          <ac:chgData name="James Williams" userId="c957a50b-491f-4d94-b4bc-52aca3e2340d" providerId="ADAL" clId="{24AD1EBB-B856-443B-9200-42FCDD6529A9}" dt="2026-04-13T16:44:53.188" v="2281" actId="20577"/>
          <ac:spMkLst>
            <pc:docMk/>
            <pc:sldMk cId="3308216347" sldId="986"/>
            <ac:spMk id="9" creationId="{E5EF6268-3BBA-2D30-7AA7-19F0DE4B3CB7}"/>
          </ac:spMkLst>
        </pc:spChg>
      </pc:sldChg>
      <pc:sldChg chg="modSp add mod">
        <pc:chgData name="James Williams" userId="c957a50b-491f-4d94-b4bc-52aca3e2340d" providerId="ADAL" clId="{24AD1EBB-B856-443B-9200-42FCDD6529A9}" dt="2026-04-19T12:28:09.633" v="2282" actId="113"/>
        <pc:sldMkLst>
          <pc:docMk/>
          <pc:sldMk cId="3137202408" sldId="996"/>
        </pc:sldMkLst>
        <pc:spChg chg="mod">
          <ac:chgData name="James Williams" userId="c957a50b-491f-4d94-b4bc-52aca3e2340d" providerId="ADAL" clId="{24AD1EBB-B856-443B-9200-42FCDD6529A9}" dt="2026-04-19T12:28:09.633" v="2282" actId="113"/>
          <ac:spMkLst>
            <pc:docMk/>
            <pc:sldMk cId="3137202408" sldId="996"/>
            <ac:spMk id="9" creationId="{0F8289EC-4E86-9130-F040-F90BF2D3CA67}"/>
          </ac:spMkLst>
        </pc:spChg>
      </pc:sldChg>
      <pc:sldChg chg="modSp add mod">
        <pc:chgData name="James Williams" userId="c957a50b-491f-4d94-b4bc-52aca3e2340d" providerId="ADAL" clId="{24AD1EBB-B856-443B-9200-42FCDD6529A9}" dt="2026-04-07T13:51:41.357" v="1285" actId="20577"/>
        <pc:sldMkLst>
          <pc:docMk/>
          <pc:sldMk cId="1729527004" sldId="997"/>
        </pc:sldMkLst>
        <pc:spChg chg="mod">
          <ac:chgData name="James Williams" userId="c957a50b-491f-4d94-b4bc-52aca3e2340d" providerId="ADAL" clId="{24AD1EBB-B856-443B-9200-42FCDD6529A9}" dt="2026-04-07T13:51:41.357" v="1285" actId="20577"/>
          <ac:spMkLst>
            <pc:docMk/>
            <pc:sldMk cId="1729527004" sldId="997"/>
            <ac:spMk id="2" creationId="{61365102-6F14-4FB7-8C3C-AB618E6179A2}"/>
          </ac:spMkLst>
        </pc:spChg>
      </pc:sldChg>
      <pc:sldChg chg="modSp add mod ord">
        <pc:chgData name="James Williams" userId="c957a50b-491f-4d94-b4bc-52aca3e2340d" providerId="ADAL" clId="{24AD1EBB-B856-443B-9200-42FCDD6529A9}" dt="2026-04-20T15:01:21.648" v="3340" actId="207"/>
        <pc:sldMkLst>
          <pc:docMk/>
          <pc:sldMk cId="102951058" sldId="1000"/>
        </pc:sldMkLst>
        <pc:spChg chg="mod">
          <ac:chgData name="James Williams" userId="c957a50b-491f-4d94-b4bc-52aca3e2340d" providerId="ADAL" clId="{24AD1EBB-B856-443B-9200-42FCDD6529A9}" dt="2026-04-20T15:01:21.648" v="3340" actId="207"/>
          <ac:spMkLst>
            <pc:docMk/>
            <pc:sldMk cId="102951058" sldId="1000"/>
            <ac:spMk id="2" creationId="{0BC6FCF2-5142-7820-D184-596ED29D38FD}"/>
          </ac:spMkLst>
        </pc:spChg>
        <pc:spChg chg="mod">
          <ac:chgData name="James Williams" userId="c957a50b-491f-4d94-b4bc-52aca3e2340d" providerId="ADAL" clId="{24AD1EBB-B856-443B-9200-42FCDD6529A9}" dt="2026-04-07T13:39:45.429" v="1242" actId="20577"/>
          <ac:spMkLst>
            <pc:docMk/>
            <pc:sldMk cId="102951058" sldId="1000"/>
            <ac:spMk id="3" creationId="{511EEE63-07BB-A6E9-C1F4-8192255CEA50}"/>
          </ac:spMkLst>
        </pc:spChg>
        <pc:picChg chg="mod">
          <ac:chgData name="James Williams" userId="c957a50b-491f-4d94-b4bc-52aca3e2340d" providerId="ADAL" clId="{24AD1EBB-B856-443B-9200-42FCDD6529A9}" dt="2026-04-07T13:39:04.168" v="1186" actId="1076"/>
          <ac:picMkLst>
            <pc:docMk/>
            <pc:sldMk cId="102951058" sldId="1000"/>
            <ac:picMk id="5" creationId="{C3DB591B-F0D6-D3D8-B41B-E4E7C64733A5}"/>
          </ac:picMkLst>
        </pc:picChg>
      </pc:sldChg>
      <pc:sldChg chg="modSp add mod">
        <pc:chgData name="James Williams" userId="c957a50b-491f-4d94-b4bc-52aca3e2340d" providerId="ADAL" clId="{24AD1EBB-B856-443B-9200-42FCDD6529A9}" dt="2026-04-20T15:03:12.817" v="3365" actId="207"/>
        <pc:sldMkLst>
          <pc:docMk/>
          <pc:sldMk cId="617646622" sldId="1002"/>
        </pc:sldMkLst>
        <pc:spChg chg="mod">
          <ac:chgData name="James Williams" userId="c957a50b-491f-4d94-b4bc-52aca3e2340d" providerId="ADAL" clId="{24AD1EBB-B856-443B-9200-42FCDD6529A9}" dt="2026-04-20T15:02:48.711" v="3361" actId="20577"/>
          <ac:spMkLst>
            <pc:docMk/>
            <pc:sldMk cId="617646622" sldId="1002"/>
            <ac:spMk id="2" creationId="{61365102-6F14-4FB7-8C3C-AB618E6179A2}"/>
          </ac:spMkLst>
        </pc:spChg>
        <pc:spChg chg="mod">
          <ac:chgData name="James Williams" userId="c957a50b-491f-4d94-b4bc-52aca3e2340d" providerId="ADAL" clId="{24AD1EBB-B856-443B-9200-42FCDD6529A9}" dt="2026-04-20T15:03:12.817" v="3365" actId="207"/>
          <ac:spMkLst>
            <pc:docMk/>
            <pc:sldMk cId="617646622" sldId="1002"/>
            <ac:spMk id="9" creationId="{C6F0307B-6A4C-4978-8778-1B2AFBCDE537}"/>
          </ac:spMkLst>
        </pc:spChg>
      </pc:sldChg>
      <pc:sldChg chg="addSp delSp modSp add mod ord">
        <pc:chgData name="James Williams" userId="c957a50b-491f-4d94-b4bc-52aca3e2340d" providerId="ADAL" clId="{24AD1EBB-B856-443B-9200-42FCDD6529A9}" dt="2026-04-20T15:02:06.154" v="3347" actId="1076"/>
        <pc:sldMkLst>
          <pc:docMk/>
          <pc:sldMk cId="1114001699" sldId="1003"/>
        </pc:sldMkLst>
        <pc:spChg chg="mod">
          <ac:chgData name="James Williams" userId="c957a50b-491f-4d94-b4bc-52aca3e2340d" providerId="ADAL" clId="{24AD1EBB-B856-443B-9200-42FCDD6529A9}" dt="2026-04-20T15:02:01.151" v="3346" actId="255"/>
          <ac:spMkLst>
            <pc:docMk/>
            <pc:sldMk cId="1114001699" sldId="1003"/>
            <ac:spMk id="2" creationId="{620B8B49-AE51-4D4D-73F4-D05C58C20D88}"/>
          </ac:spMkLst>
        </pc:spChg>
        <pc:spChg chg="mod">
          <ac:chgData name="James Williams" userId="c957a50b-491f-4d94-b4bc-52aca3e2340d" providerId="ADAL" clId="{24AD1EBB-B856-443B-9200-42FCDD6529A9}" dt="2026-04-19T15:44:22.960" v="2937" actId="20577"/>
          <ac:spMkLst>
            <pc:docMk/>
            <pc:sldMk cId="1114001699" sldId="1003"/>
            <ac:spMk id="15" creationId="{748BFD5E-F1B4-2E28-A362-1A1D61D2475D}"/>
          </ac:spMkLst>
        </pc:spChg>
        <pc:picChg chg="add mod">
          <ac:chgData name="James Williams" userId="c957a50b-491f-4d94-b4bc-52aca3e2340d" providerId="ADAL" clId="{24AD1EBB-B856-443B-9200-42FCDD6529A9}" dt="2026-04-20T15:02:06.154" v="3347" actId="1076"/>
          <ac:picMkLst>
            <pc:docMk/>
            <pc:sldMk cId="1114001699" sldId="1003"/>
            <ac:picMk id="5" creationId="{72A5E858-B4D7-3E49-7260-BBBDF7F7028D}"/>
          </ac:picMkLst>
        </pc:picChg>
        <pc:picChg chg="add mod">
          <ac:chgData name="James Williams" userId="c957a50b-491f-4d94-b4bc-52aca3e2340d" providerId="ADAL" clId="{24AD1EBB-B856-443B-9200-42FCDD6529A9}" dt="2026-04-19T15:44:44.066" v="2943" actId="1076"/>
          <ac:picMkLst>
            <pc:docMk/>
            <pc:sldMk cId="1114001699" sldId="1003"/>
            <ac:picMk id="7" creationId="{CD4A4062-9545-1EEC-DF34-3E5D9C7055A4}"/>
          </ac:picMkLst>
        </pc:picChg>
      </pc:sldChg>
      <pc:sldChg chg="modSp add mod">
        <pc:chgData name="James Williams" userId="c957a50b-491f-4d94-b4bc-52aca3e2340d" providerId="ADAL" clId="{24AD1EBB-B856-443B-9200-42FCDD6529A9}" dt="2026-04-07T13:38:25.601" v="1175" actId="20577"/>
        <pc:sldMkLst>
          <pc:docMk/>
          <pc:sldMk cId="1779179190" sldId="1004"/>
        </pc:sldMkLst>
        <pc:spChg chg="mod">
          <ac:chgData name="James Williams" userId="c957a50b-491f-4d94-b4bc-52aca3e2340d" providerId="ADAL" clId="{24AD1EBB-B856-443B-9200-42FCDD6529A9}" dt="2026-04-07T13:36:33.261" v="1023" actId="20577"/>
          <ac:spMkLst>
            <pc:docMk/>
            <pc:sldMk cId="1779179190" sldId="1004"/>
            <ac:spMk id="2" creationId="{C12A9CEF-7CE8-ABE1-A2B4-A6082968898D}"/>
          </ac:spMkLst>
        </pc:spChg>
        <pc:spChg chg="mod">
          <ac:chgData name="James Williams" userId="c957a50b-491f-4d94-b4bc-52aca3e2340d" providerId="ADAL" clId="{24AD1EBB-B856-443B-9200-42FCDD6529A9}" dt="2026-04-07T13:38:25.601" v="1175" actId="20577"/>
          <ac:spMkLst>
            <pc:docMk/>
            <pc:sldMk cId="1779179190" sldId="1004"/>
            <ac:spMk id="3" creationId="{5C8F187C-0625-B5E1-1A8A-B69180C5BFF0}"/>
          </ac:spMkLst>
        </pc:spChg>
      </pc:sldChg>
      <pc:sldChg chg="addSp modSp add mod ord">
        <pc:chgData name="James Williams" userId="c957a50b-491f-4d94-b4bc-52aca3e2340d" providerId="ADAL" clId="{24AD1EBB-B856-443B-9200-42FCDD6529A9}" dt="2026-04-07T13:55:15.182" v="1347" actId="1076"/>
        <pc:sldMkLst>
          <pc:docMk/>
          <pc:sldMk cId="916368401" sldId="1005"/>
        </pc:sldMkLst>
        <pc:spChg chg="add mod">
          <ac:chgData name="James Williams" userId="c957a50b-491f-4d94-b4bc-52aca3e2340d" providerId="ADAL" clId="{24AD1EBB-B856-443B-9200-42FCDD6529A9}" dt="2026-04-07T13:55:12.622" v="1346" actId="1076"/>
          <ac:spMkLst>
            <pc:docMk/>
            <pc:sldMk cId="916368401" sldId="1005"/>
            <ac:spMk id="5" creationId="{B175296C-A6A6-2C06-C9D7-66DC624FD9E1}"/>
          </ac:spMkLst>
        </pc:spChg>
        <pc:spChg chg="mod">
          <ac:chgData name="James Williams" userId="c957a50b-491f-4d94-b4bc-52aca3e2340d" providerId="ADAL" clId="{24AD1EBB-B856-443B-9200-42FCDD6529A9}" dt="2026-04-07T13:54:46.714" v="1337" actId="21"/>
          <ac:spMkLst>
            <pc:docMk/>
            <pc:sldMk cId="916368401" sldId="1005"/>
            <ac:spMk id="9" creationId="{C6F0307B-6A4C-4978-8778-1B2AFBCDE537}"/>
          </ac:spMkLst>
        </pc:spChg>
        <pc:picChg chg="mod">
          <ac:chgData name="James Williams" userId="c957a50b-491f-4d94-b4bc-52aca3e2340d" providerId="ADAL" clId="{24AD1EBB-B856-443B-9200-42FCDD6529A9}" dt="2026-04-07T13:55:15.182" v="1347" actId="1076"/>
          <ac:picMkLst>
            <pc:docMk/>
            <pc:sldMk cId="916368401" sldId="1005"/>
            <ac:picMk id="11" creationId="{CD0D1E55-A145-7DC3-0262-1BDF91569466}"/>
          </ac:picMkLst>
        </pc:picChg>
      </pc:sldChg>
      <pc:sldChg chg="addSp delSp modSp add mod">
        <pc:chgData name="James Williams" userId="c957a50b-491f-4d94-b4bc-52aca3e2340d" providerId="ADAL" clId="{24AD1EBB-B856-443B-9200-42FCDD6529A9}" dt="2026-04-07T14:35:20.597" v="1403" actId="478"/>
        <pc:sldMkLst>
          <pc:docMk/>
          <pc:sldMk cId="2945496831" sldId="1006"/>
        </pc:sldMkLst>
        <pc:spChg chg="mod">
          <ac:chgData name="James Williams" userId="c957a50b-491f-4d94-b4bc-52aca3e2340d" providerId="ADAL" clId="{24AD1EBB-B856-443B-9200-42FCDD6529A9}" dt="2026-04-07T14:21:56.556" v="1388" actId="13926"/>
          <ac:spMkLst>
            <pc:docMk/>
            <pc:sldMk cId="2945496831" sldId="1006"/>
            <ac:spMk id="4" creationId="{B4B32600-4910-BF30-2354-73437B465580}"/>
          </ac:spMkLst>
        </pc:spChg>
        <pc:picChg chg="add del">
          <ac:chgData name="James Williams" userId="c957a50b-491f-4d94-b4bc-52aca3e2340d" providerId="ADAL" clId="{24AD1EBB-B856-443B-9200-42FCDD6529A9}" dt="2026-04-07T14:35:17.490" v="1402" actId="478"/>
          <ac:picMkLst>
            <pc:docMk/>
            <pc:sldMk cId="2945496831" sldId="1006"/>
            <ac:picMk id="5" creationId="{1F865C11-6111-A4F9-EBF6-CA2BB62346D2}"/>
          </ac:picMkLst>
        </pc:picChg>
      </pc:sldChg>
      <pc:sldChg chg="addSp delSp modSp add mod">
        <pc:chgData name="James Williams" userId="c957a50b-491f-4d94-b4bc-52aca3e2340d" providerId="ADAL" clId="{24AD1EBB-B856-443B-9200-42FCDD6529A9}" dt="2026-04-20T15:13:11.210" v="3582" actId="1076"/>
        <pc:sldMkLst>
          <pc:docMk/>
          <pc:sldMk cId="3374139407" sldId="1008"/>
        </pc:sldMkLst>
        <pc:spChg chg="mod">
          <ac:chgData name="James Williams" userId="c957a50b-491f-4d94-b4bc-52aca3e2340d" providerId="ADAL" clId="{24AD1EBB-B856-443B-9200-42FCDD6529A9}" dt="2026-04-07T14:35:00.326" v="1399" actId="20577"/>
          <ac:spMkLst>
            <pc:docMk/>
            <pc:sldMk cId="3374139407" sldId="1008"/>
            <ac:spMk id="2" creationId="{B51FBF1B-966B-607D-ABE5-44368FB7F804}"/>
          </ac:spMkLst>
        </pc:spChg>
        <pc:spChg chg="add mod">
          <ac:chgData name="James Williams" userId="c957a50b-491f-4d94-b4bc-52aca3e2340d" providerId="ADAL" clId="{24AD1EBB-B856-443B-9200-42FCDD6529A9}" dt="2026-04-20T15:13:11.210" v="3582" actId="1076"/>
          <ac:spMkLst>
            <pc:docMk/>
            <pc:sldMk cId="3374139407" sldId="1008"/>
            <ac:spMk id="3" creationId="{99759DF8-0B34-1269-40E5-4A4A60E25CA1}"/>
          </ac:spMkLst>
        </pc:spChg>
        <pc:spChg chg="mod">
          <ac:chgData name="James Williams" userId="c957a50b-491f-4d94-b4bc-52aca3e2340d" providerId="ADAL" clId="{24AD1EBB-B856-443B-9200-42FCDD6529A9}" dt="2026-04-20T15:12:29.142" v="3578" actId="20577"/>
          <ac:spMkLst>
            <pc:docMk/>
            <pc:sldMk cId="3374139407" sldId="1008"/>
            <ac:spMk id="9" creationId="{BF20F2DA-B39B-2A1C-075B-2B0B3322E5A2}"/>
          </ac:spMkLst>
        </pc:spChg>
      </pc:sldChg>
      <pc:sldChg chg="modSp add mod">
        <pc:chgData name="James Williams" userId="c957a50b-491f-4d94-b4bc-52aca3e2340d" providerId="ADAL" clId="{24AD1EBB-B856-443B-9200-42FCDD6529A9}" dt="2026-04-07T15:15:15.119" v="1457" actId="1076"/>
        <pc:sldMkLst>
          <pc:docMk/>
          <pc:sldMk cId="3714775993" sldId="1010"/>
        </pc:sldMkLst>
        <pc:spChg chg="mod">
          <ac:chgData name="James Williams" userId="c957a50b-491f-4d94-b4bc-52aca3e2340d" providerId="ADAL" clId="{24AD1EBB-B856-443B-9200-42FCDD6529A9}" dt="2026-04-07T15:15:15.119" v="1457" actId="1076"/>
          <ac:spMkLst>
            <pc:docMk/>
            <pc:sldMk cId="3714775993" sldId="1010"/>
            <ac:spMk id="2" creationId="{61365102-6F14-4FB7-8C3C-AB618E6179A2}"/>
          </ac:spMkLst>
        </pc:spChg>
      </pc:sldChg>
      <pc:sldChg chg="modSp add mod">
        <pc:chgData name="James Williams" userId="c957a50b-491f-4d94-b4bc-52aca3e2340d" providerId="ADAL" clId="{24AD1EBB-B856-443B-9200-42FCDD6529A9}" dt="2026-04-08T12:13:58.705" v="1465" actId="20577"/>
        <pc:sldMkLst>
          <pc:docMk/>
          <pc:sldMk cId="32260526" sldId="1011"/>
        </pc:sldMkLst>
        <pc:spChg chg="mod">
          <ac:chgData name="James Williams" userId="c957a50b-491f-4d94-b4bc-52aca3e2340d" providerId="ADAL" clId="{24AD1EBB-B856-443B-9200-42FCDD6529A9}" dt="2026-04-08T12:13:58.705" v="1465" actId="20577"/>
          <ac:spMkLst>
            <pc:docMk/>
            <pc:sldMk cId="32260526" sldId="1011"/>
            <ac:spMk id="2" creationId="{CAF7111F-87E1-5148-8F8F-5CA6E2F15CDE}"/>
          </ac:spMkLst>
        </pc:spChg>
      </pc:sldChg>
      <pc:sldChg chg="addSp modSp add mod">
        <pc:chgData name="James Williams" userId="c957a50b-491f-4d94-b4bc-52aca3e2340d" providerId="ADAL" clId="{24AD1EBB-B856-443B-9200-42FCDD6529A9}" dt="2026-04-20T08:07:50.648" v="3297" actId="1076"/>
        <pc:sldMkLst>
          <pc:docMk/>
          <pc:sldMk cId="1829151817" sldId="1012"/>
        </pc:sldMkLst>
        <pc:spChg chg="mod">
          <ac:chgData name="James Williams" userId="c957a50b-491f-4d94-b4bc-52aca3e2340d" providerId="ADAL" clId="{24AD1EBB-B856-443B-9200-42FCDD6529A9}" dt="2026-04-08T12:49:01.599" v="1468" actId="20577"/>
          <ac:spMkLst>
            <pc:docMk/>
            <pc:sldMk cId="1829151817" sldId="1012"/>
            <ac:spMk id="2" creationId="{B0C39FF5-9063-1AF6-CFD9-31D1C3219C6D}"/>
          </ac:spMkLst>
        </pc:spChg>
        <pc:spChg chg="mod">
          <ac:chgData name="James Williams" userId="c957a50b-491f-4d94-b4bc-52aca3e2340d" providerId="ADAL" clId="{24AD1EBB-B856-443B-9200-42FCDD6529A9}" dt="2026-04-08T12:49:09.098" v="1470" actId="20577"/>
          <ac:spMkLst>
            <pc:docMk/>
            <pc:sldMk cId="1829151817" sldId="1012"/>
            <ac:spMk id="3" creationId="{C34E87D7-35DC-017B-4CB6-6B5AB1DEF676}"/>
          </ac:spMkLst>
        </pc:spChg>
        <pc:spChg chg="add mod">
          <ac:chgData name="James Williams" userId="c957a50b-491f-4d94-b4bc-52aca3e2340d" providerId="ADAL" clId="{24AD1EBB-B856-443B-9200-42FCDD6529A9}" dt="2026-04-20T08:07:50.648" v="3297" actId="1076"/>
          <ac:spMkLst>
            <pc:docMk/>
            <pc:sldMk cId="1829151817" sldId="1012"/>
            <ac:spMk id="4" creationId="{F6E7BDF4-2955-9D9F-E790-F334297AF351}"/>
          </ac:spMkLst>
        </pc:spChg>
      </pc:sldChg>
      <pc:sldChg chg="add">
        <pc:chgData name="James Williams" userId="c957a50b-491f-4d94-b4bc-52aca3e2340d" providerId="ADAL" clId="{24AD1EBB-B856-443B-9200-42FCDD6529A9}" dt="2026-04-08T12:48:41.755" v="1467"/>
        <pc:sldMkLst>
          <pc:docMk/>
          <pc:sldMk cId="3920987059" sldId="1014"/>
        </pc:sldMkLst>
      </pc:sldChg>
      <pc:sldChg chg="addSp modSp add mod">
        <pc:chgData name="James Williams" userId="c957a50b-491f-4d94-b4bc-52aca3e2340d" providerId="ADAL" clId="{24AD1EBB-B856-443B-9200-42FCDD6529A9}" dt="2026-04-20T08:08:32.644" v="3301" actId="1076"/>
        <pc:sldMkLst>
          <pc:docMk/>
          <pc:sldMk cId="2764658255" sldId="1015"/>
        </pc:sldMkLst>
        <pc:spChg chg="mod">
          <ac:chgData name="James Williams" userId="c957a50b-491f-4d94-b4bc-52aca3e2340d" providerId="ADAL" clId="{24AD1EBB-B856-443B-9200-42FCDD6529A9}" dt="2026-04-20T08:07:59.232" v="3298" actId="13926"/>
          <ac:spMkLst>
            <pc:docMk/>
            <pc:sldMk cId="2764658255" sldId="1015"/>
            <ac:spMk id="3" creationId="{4CF662D5-D39E-D247-C0CC-A30546CA4C7A}"/>
          </ac:spMkLst>
        </pc:spChg>
        <pc:spChg chg="add mod">
          <ac:chgData name="James Williams" userId="c957a50b-491f-4d94-b4bc-52aca3e2340d" providerId="ADAL" clId="{24AD1EBB-B856-443B-9200-42FCDD6529A9}" dt="2026-04-20T08:08:32.644" v="3301" actId="1076"/>
          <ac:spMkLst>
            <pc:docMk/>
            <pc:sldMk cId="2764658255" sldId="1015"/>
            <ac:spMk id="4" creationId="{CF1830EC-978F-5009-DB0D-290C59D72B40}"/>
          </ac:spMkLst>
        </pc:spChg>
      </pc:sldChg>
      <pc:sldChg chg="add">
        <pc:chgData name="James Williams" userId="c957a50b-491f-4d94-b4bc-52aca3e2340d" providerId="ADAL" clId="{24AD1EBB-B856-443B-9200-42FCDD6529A9}" dt="2026-04-08T17:39:37.259" v="1696"/>
        <pc:sldMkLst>
          <pc:docMk/>
          <pc:sldMk cId="2029098008" sldId="1019"/>
        </pc:sldMkLst>
      </pc:sldChg>
      <pc:sldChg chg="addSp delSp modSp add mod">
        <pc:chgData name="James Williams" userId="c957a50b-491f-4d94-b4bc-52aca3e2340d" providerId="ADAL" clId="{24AD1EBB-B856-443B-9200-42FCDD6529A9}" dt="2026-04-19T15:01:36.360" v="2919" actId="20577"/>
        <pc:sldMkLst>
          <pc:docMk/>
          <pc:sldMk cId="2557469282" sldId="1020"/>
        </pc:sldMkLst>
        <pc:spChg chg="mod">
          <ac:chgData name="James Williams" userId="c957a50b-491f-4d94-b4bc-52aca3e2340d" providerId="ADAL" clId="{24AD1EBB-B856-443B-9200-42FCDD6529A9}" dt="2026-04-19T14:58:53.072" v="2879" actId="403"/>
          <ac:spMkLst>
            <pc:docMk/>
            <pc:sldMk cId="2557469282" sldId="1020"/>
            <ac:spMk id="2" creationId="{61365102-6F14-4FB7-8C3C-AB618E6179A2}"/>
          </ac:spMkLst>
        </pc:spChg>
        <pc:spChg chg="mod">
          <ac:chgData name="James Williams" userId="c957a50b-491f-4d94-b4bc-52aca3e2340d" providerId="ADAL" clId="{24AD1EBB-B856-443B-9200-42FCDD6529A9}" dt="2026-04-19T15:01:36.360" v="2919" actId="20577"/>
          <ac:spMkLst>
            <pc:docMk/>
            <pc:sldMk cId="2557469282" sldId="1020"/>
            <ac:spMk id="15" creationId="{005CED6A-A5A7-4341-8E5F-61ACE04CC2A1}"/>
          </ac:spMkLst>
        </pc:spChg>
      </pc:sldChg>
      <pc:sldChg chg="modSp add mod">
        <pc:chgData name="James Williams" userId="c957a50b-491f-4d94-b4bc-52aca3e2340d" providerId="ADAL" clId="{24AD1EBB-B856-443B-9200-42FCDD6529A9}" dt="2026-04-19T13:29:08.377" v="2614" actId="20577"/>
        <pc:sldMkLst>
          <pc:docMk/>
          <pc:sldMk cId="3550742097" sldId="1021"/>
        </pc:sldMkLst>
        <pc:spChg chg="mod">
          <ac:chgData name="James Williams" userId="c957a50b-491f-4d94-b4bc-52aca3e2340d" providerId="ADAL" clId="{24AD1EBB-B856-443B-9200-42FCDD6529A9}" dt="2026-04-19T13:29:08.377" v="2614" actId="20577"/>
          <ac:spMkLst>
            <pc:docMk/>
            <pc:sldMk cId="3550742097" sldId="1021"/>
            <ac:spMk id="7" creationId="{E721907C-F7A2-7F0C-9F7E-13A2B0219339}"/>
          </ac:spMkLst>
        </pc:spChg>
      </pc:sldChg>
      <pc:sldChg chg="modSp add mod">
        <pc:chgData name="James Williams" userId="c957a50b-491f-4d94-b4bc-52aca3e2340d" providerId="ADAL" clId="{24AD1EBB-B856-443B-9200-42FCDD6529A9}" dt="2026-04-19T15:46:50.237" v="2993" actId="403"/>
        <pc:sldMkLst>
          <pc:docMk/>
          <pc:sldMk cId="826763097" sldId="1024"/>
        </pc:sldMkLst>
        <pc:spChg chg="mod">
          <ac:chgData name="James Williams" userId="c957a50b-491f-4d94-b4bc-52aca3e2340d" providerId="ADAL" clId="{24AD1EBB-B856-443B-9200-42FCDD6529A9}" dt="2026-04-19T15:46:50.237" v="2993" actId="403"/>
          <ac:spMkLst>
            <pc:docMk/>
            <pc:sldMk cId="826763097" sldId="1024"/>
            <ac:spMk id="9" creationId="{910BA390-4C28-DB94-4D9D-60B3AC46F057}"/>
          </ac:spMkLst>
        </pc:spChg>
      </pc:sldChg>
      <pc:sldChg chg="add">
        <pc:chgData name="James Williams" userId="c957a50b-491f-4d94-b4bc-52aca3e2340d" providerId="ADAL" clId="{24AD1EBB-B856-443B-9200-42FCDD6529A9}" dt="2026-04-09T13:55:54.333" v="1869"/>
        <pc:sldMkLst>
          <pc:docMk/>
          <pc:sldMk cId="3135891991" sldId="1025"/>
        </pc:sldMkLst>
      </pc:sldChg>
      <pc:sldChg chg="modSp add mod">
        <pc:chgData name="James Williams" userId="c957a50b-491f-4d94-b4bc-52aca3e2340d" providerId="ADAL" clId="{24AD1EBB-B856-443B-9200-42FCDD6529A9}" dt="2026-04-09T14:44:09.256" v="1874" actId="1076"/>
        <pc:sldMkLst>
          <pc:docMk/>
          <pc:sldMk cId="1740238985" sldId="1026"/>
        </pc:sldMkLst>
        <pc:spChg chg="mod">
          <ac:chgData name="James Williams" userId="c957a50b-491f-4d94-b4bc-52aca3e2340d" providerId="ADAL" clId="{24AD1EBB-B856-443B-9200-42FCDD6529A9}" dt="2026-04-09T14:43:56.927" v="1872" actId="13926"/>
          <ac:spMkLst>
            <pc:docMk/>
            <pc:sldMk cId="1740238985" sldId="1026"/>
            <ac:spMk id="2" creationId="{CAF7111F-87E1-5148-8F8F-5CA6E2F15CDE}"/>
          </ac:spMkLst>
        </pc:spChg>
        <pc:picChg chg="mod">
          <ac:chgData name="James Williams" userId="c957a50b-491f-4d94-b4bc-52aca3e2340d" providerId="ADAL" clId="{24AD1EBB-B856-443B-9200-42FCDD6529A9}" dt="2026-04-09T14:44:09.256" v="1874" actId="1076"/>
          <ac:picMkLst>
            <pc:docMk/>
            <pc:sldMk cId="1740238985" sldId="1026"/>
            <ac:picMk id="6" creationId="{57F67492-E319-8583-19A7-38FDBD30678E}"/>
          </ac:picMkLst>
        </pc:picChg>
      </pc:sldChg>
      <pc:sldChg chg="modSp add mod ord">
        <pc:chgData name="James Williams" userId="c957a50b-491f-4d94-b4bc-52aca3e2340d" providerId="ADAL" clId="{24AD1EBB-B856-443B-9200-42FCDD6529A9}" dt="2026-04-19T15:47:27.567" v="2995"/>
        <pc:sldMkLst>
          <pc:docMk/>
          <pc:sldMk cId="2603960224" sldId="1027"/>
        </pc:sldMkLst>
        <pc:spChg chg="mod">
          <ac:chgData name="James Williams" userId="c957a50b-491f-4d94-b4bc-52aca3e2340d" providerId="ADAL" clId="{24AD1EBB-B856-443B-9200-42FCDD6529A9}" dt="2026-04-11T15:44:44.300" v="1913" actId="404"/>
          <ac:spMkLst>
            <pc:docMk/>
            <pc:sldMk cId="2603960224" sldId="1027"/>
            <ac:spMk id="2" creationId="{681A372D-C928-5256-1D66-387ABF302F06}"/>
          </ac:spMkLst>
        </pc:spChg>
      </pc:sldChg>
      <pc:sldChg chg="modSp add mod">
        <pc:chgData name="James Williams" userId="c957a50b-491f-4d94-b4bc-52aca3e2340d" providerId="ADAL" clId="{24AD1EBB-B856-443B-9200-42FCDD6529A9}" dt="2026-04-19T16:03:25.950" v="3211" actId="1076"/>
        <pc:sldMkLst>
          <pc:docMk/>
          <pc:sldMk cId="947046409" sldId="1028"/>
        </pc:sldMkLst>
        <pc:spChg chg="mod">
          <ac:chgData name="James Williams" userId="c957a50b-491f-4d94-b4bc-52aca3e2340d" providerId="ADAL" clId="{24AD1EBB-B856-443B-9200-42FCDD6529A9}" dt="2026-04-19T16:03:21.582" v="3210" actId="14100"/>
          <ac:spMkLst>
            <pc:docMk/>
            <pc:sldMk cId="947046409" sldId="1028"/>
            <ac:spMk id="2" creationId="{6DDE9FA1-261B-985B-A8B7-0451B2902EAE}"/>
          </ac:spMkLst>
        </pc:spChg>
        <pc:spChg chg="mod">
          <ac:chgData name="James Williams" userId="c957a50b-491f-4d94-b4bc-52aca3e2340d" providerId="ADAL" clId="{24AD1EBB-B856-443B-9200-42FCDD6529A9}" dt="2026-04-19T16:03:25.950" v="3211" actId="1076"/>
          <ac:spMkLst>
            <pc:docMk/>
            <pc:sldMk cId="947046409" sldId="1028"/>
            <ac:spMk id="4" creationId="{3C9C4013-2C46-86C0-1C2A-5617C8E6388B}"/>
          </ac:spMkLst>
        </pc:spChg>
      </pc:sldChg>
      <pc:sldChg chg="modSp add mod">
        <pc:chgData name="James Williams" userId="c957a50b-491f-4d94-b4bc-52aca3e2340d" providerId="ADAL" clId="{24AD1EBB-B856-443B-9200-42FCDD6529A9}" dt="2026-04-23T10:18:13.774" v="3604" actId="113"/>
        <pc:sldMkLst>
          <pc:docMk/>
          <pc:sldMk cId="1055665184" sldId="1030"/>
        </pc:sldMkLst>
        <pc:spChg chg="mod">
          <ac:chgData name="James Williams" userId="c957a50b-491f-4d94-b4bc-52aca3e2340d" providerId="ADAL" clId="{24AD1EBB-B856-443B-9200-42FCDD6529A9}" dt="2026-04-23T10:18:13.774" v="3604" actId="113"/>
          <ac:spMkLst>
            <pc:docMk/>
            <pc:sldMk cId="1055665184" sldId="1030"/>
            <ac:spMk id="3" creationId="{A639E547-DCB9-F6D2-E8AD-EEEFE70AA72F}"/>
          </ac:spMkLst>
        </pc:spChg>
      </pc:sldChg>
      <pc:sldChg chg="add">
        <pc:chgData name="James Williams" userId="c957a50b-491f-4d94-b4bc-52aca3e2340d" providerId="ADAL" clId="{24AD1EBB-B856-443B-9200-42FCDD6529A9}" dt="2026-04-11T20:57:56.168" v="1944"/>
        <pc:sldMkLst>
          <pc:docMk/>
          <pc:sldMk cId="2601714034" sldId="1031"/>
        </pc:sldMkLst>
      </pc:sldChg>
      <pc:sldChg chg="add del">
        <pc:chgData name="James Williams" userId="c957a50b-491f-4d94-b4bc-52aca3e2340d" providerId="ADAL" clId="{24AD1EBB-B856-443B-9200-42FCDD6529A9}" dt="2026-04-23T10:17:05.656" v="3584" actId="2696"/>
        <pc:sldMkLst>
          <pc:docMk/>
          <pc:sldMk cId="3344312794" sldId="1032"/>
        </pc:sldMkLst>
      </pc:sldChg>
      <pc:sldChg chg="modSp add del mod">
        <pc:chgData name="James Williams" userId="c957a50b-491f-4d94-b4bc-52aca3e2340d" providerId="ADAL" clId="{24AD1EBB-B856-443B-9200-42FCDD6529A9}" dt="2026-04-23T10:16:38.125" v="3583" actId="2696"/>
        <pc:sldMkLst>
          <pc:docMk/>
          <pc:sldMk cId="141905277" sldId="1033"/>
        </pc:sldMkLst>
      </pc:sldChg>
      <pc:sldChg chg="add del">
        <pc:chgData name="James Williams" userId="c957a50b-491f-4d94-b4bc-52aca3e2340d" providerId="ADAL" clId="{24AD1EBB-B856-443B-9200-42FCDD6529A9}" dt="2026-04-23T10:16:38.125" v="3583" actId="2696"/>
        <pc:sldMkLst>
          <pc:docMk/>
          <pc:sldMk cId="3846572203" sldId="1034"/>
        </pc:sldMkLst>
      </pc:sldChg>
      <pc:sldChg chg="add del">
        <pc:chgData name="James Williams" userId="c957a50b-491f-4d94-b4bc-52aca3e2340d" providerId="ADAL" clId="{24AD1EBB-B856-443B-9200-42FCDD6529A9}" dt="2026-04-23T10:16:38.125" v="3583" actId="2696"/>
        <pc:sldMkLst>
          <pc:docMk/>
          <pc:sldMk cId="592078543" sldId="1035"/>
        </pc:sldMkLst>
      </pc:sldChg>
      <pc:sldChg chg="modSp add mod">
        <pc:chgData name="James Williams" userId="c957a50b-491f-4d94-b4bc-52aca3e2340d" providerId="ADAL" clId="{24AD1EBB-B856-443B-9200-42FCDD6529A9}" dt="2026-04-13T16:13:46.398" v="1955" actId="20577"/>
        <pc:sldMkLst>
          <pc:docMk/>
          <pc:sldMk cId="3685232364" sldId="1036"/>
        </pc:sldMkLst>
        <pc:spChg chg="mod">
          <ac:chgData name="James Williams" userId="c957a50b-491f-4d94-b4bc-52aca3e2340d" providerId="ADAL" clId="{24AD1EBB-B856-443B-9200-42FCDD6529A9}" dt="2026-04-13T16:13:46.398" v="1955" actId="20577"/>
          <ac:spMkLst>
            <pc:docMk/>
            <pc:sldMk cId="3685232364" sldId="1036"/>
            <ac:spMk id="2" creationId="{5B3DE1A7-DD7C-7872-248D-5C82B9304851}"/>
          </ac:spMkLst>
        </pc:spChg>
      </pc:sldChg>
      <pc:sldChg chg="add">
        <pc:chgData name="James Williams" userId="c957a50b-491f-4d94-b4bc-52aca3e2340d" providerId="ADAL" clId="{24AD1EBB-B856-443B-9200-42FCDD6529A9}" dt="2026-04-11T20:57:56.168" v="1944"/>
        <pc:sldMkLst>
          <pc:docMk/>
          <pc:sldMk cId="767365733" sldId="1037"/>
        </pc:sldMkLst>
      </pc:sldChg>
      <pc:sldChg chg="add">
        <pc:chgData name="James Williams" userId="c957a50b-491f-4d94-b4bc-52aca3e2340d" providerId="ADAL" clId="{24AD1EBB-B856-443B-9200-42FCDD6529A9}" dt="2026-04-11T20:57:56.168" v="1944"/>
        <pc:sldMkLst>
          <pc:docMk/>
          <pc:sldMk cId="2073964785" sldId="1038"/>
        </pc:sldMkLst>
      </pc:sldChg>
      <pc:sldChg chg="modSp add mod">
        <pc:chgData name="James Williams" userId="c957a50b-491f-4d94-b4bc-52aca3e2340d" providerId="ADAL" clId="{24AD1EBB-B856-443B-9200-42FCDD6529A9}" dt="2026-04-13T16:13:49.901" v="1956" actId="20577"/>
        <pc:sldMkLst>
          <pc:docMk/>
          <pc:sldMk cId="2506869216" sldId="1039"/>
        </pc:sldMkLst>
        <pc:spChg chg="mod">
          <ac:chgData name="James Williams" userId="c957a50b-491f-4d94-b4bc-52aca3e2340d" providerId="ADAL" clId="{24AD1EBB-B856-443B-9200-42FCDD6529A9}" dt="2026-04-13T16:13:49.901" v="1956" actId="20577"/>
          <ac:spMkLst>
            <pc:docMk/>
            <pc:sldMk cId="2506869216" sldId="1039"/>
            <ac:spMk id="2" creationId="{2E1D99BE-7BAC-B3B2-B33D-30C6CB4E35C6}"/>
          </ac:spMkLst>
        </pc:spChg>
      </pc:sldChg>
      <pc:sldChg chg="modSp add mod">
        <pc:chgData name="James Williams" userId="c957a50b-491f-4d94-b4bc-52aca3e2340d" providerId="ADAL" clId="{24AD1EBB-B856-443B-9200-42FCDD6529A9}" dt="2026-04-13T15:49:47.542" v="1951" actId="20577"/>
        <pc:sldMkLst>
          <pc:docMk/>
          <pc:sldMk cId="1166256293" sldId="1040"/>
        </pc:sldMkLst>
        <pc:spChg chg="mod">
          <ac:chgData name="James Williams" userId="c957a50b-491f-4d94-b4bc-52aca3e2340d" providerId="ADAL" clId="{24AD1EBB-B856-443B-9200-42FCDD6529A9}" dt="2026-04-13T15:49:47.542" v="1951" actId="20577"/>
          <ac:spMkLst>
            <pc:docMk/>
            <pc:sldMk cId="1166256293" sldId="1040"/>
            <ac:spMk id="3" creationId="{7B5747CD-2254-C99C-F324-EE64111F3400}"/>
          </ac:spMkLst>
        </pc:spChg>
      </pc:sldChg>
      <pc:sldChg chg="add">
        <pc:chgData name="James Williams" userId="c957a50b-491f-4d94-b4bc-52aca3e2340d" providerId="ADAL" clId="{24AD1EBB-B856-443B-9200-42FCDD6529A9}" dt="2026-04-13T15:49:40.836" v="1947"/>
        <pc:sldMkLst>
          <pc:docMk/>
          <pc:sldMk cId="1400858578" sldId="1041"/>
        </pc:sldMkLst>
      </pc:sldChg>
      <pc:sldChg chg="modSp add mod">
        <pc:chgData name="James Williams" userId="c957a50b-491f-4d94-b4bc-52aca3e2340d" providerId="ADAL" clId="{24AD1EBB-B856-443B-9200-42FCDD6529A9}" dt="2026-04-13T16:13:55.611" v="1958" actId="20577"/>
        <pc:sldMkLst>
          <pc:docMk/>
          <pc:sldMk cId="460157342" sldId="1042"/>
        </pc:sldMkLst>
        <pc:spChg chg="mod">
          <ac:chgData name="James Williams" userId="c957a50b-491f-4d94-b4bc-52aca3e2340d" providerId="ADAL" clId="{24AD1EBB-B856-443B-9200-42FCDD6529A9}" dt="2026-04-13T16:13:55.611" v="1958" actId="20577"/>
          <ac:spMkLst>
            <pc:docMk/>
            <pc:sldMk cId="460157342" sldId="1042"/>
            <ac:spMk id="2" creationId="{CA57B149-45D4-4F83-65BE-55200456591B}"/>
          </ac:spMkLst>
        </pc:spChg>
      </pc:sldChg>
      <pc:sldChg chg="addSp modSp add mod">
        <pc:chgData name="James Williams" userId="c957a50b-491f-4d94-b4bc-52aca3e2340d" providerId="ADAL" clId="{24AD1EBB-B856-443B-9200-42FCDD6529A9}" dt="2026-04-13T16:43:52.843" v="2250" actId="1076"/>
        <pc:sldMkLst>
          <pc:docMk/>
          <pc:sldMk cId="2126123194" sldId="1043"/>
        </pc:sldMkLst>
        <pc:spChg chg="mod">
          <ac:chgData name="James Williams" userId="c957a50b-491f-4d94-b4bc-52aca3e2340d" providerId="ADAL" clId="{24AD1EBB-B856-443B-9200-42FCDD6529A9}" dt="2026-04-13T16:32:30.337" v="1992" actId="14100"/>
          <ac:spMkLst>
            <pc:docMk/>
            <pc:sldMk cId="2126123194" sldId="1043"/>
            <ac:spMk id="2" creationId="{FB46BA6A-741D-ECC5-760B-BDBEFF81168A}"/>
          </ac:spMkLst>
        </pc:spChg>
        <pc:spChg chg="mod">
          <ac:chgData name="James Williams" userId="c957a50b-491f-4d94-b4bc-52aca3e2340d" providerId="ADAL" clId="{24AD1EBB-B856-443B-9200-42FCDD6529A9}" dt="2026-04-13T16:43:35.569" v="2245" actId="1076"/>
          <ac:spMkLst>
            <pc:docMk/>
            <pc:sldMk cId="2126123194" sldId="1043"/>
            <ac:spMk id="3" creationId="{5AC7F0F0-020D-0753-0BC5-DA7287DA91F1}"/>
          </ac:spMkLst>
        </pc:spChg>
        <pc:picChg chg="add mod">
          <ac:chgData name="James Williams" userId="c957a50b-491f-4d94-b4bc-52aca3e2340d" providerId="ADAL" clId="{24AD1EBB-B856-443B-9200-42FCDD6529A9}" dt="2026-04-13T16:43:52.843" v="2250" actId="1076"/>
          <ac:picMkLst>
            <pc:docMk/>
            <pc:sldMk cId="2126123194" sldId="1043"/>
            <ac:picMk id="4" creationId="{8DAEF331-DA01-6192-B98E-676911834030}"/>
          </ac:picMkLst>
        </pc:picChg>
      </pc:sldChg>
      <pc:sldChg chg="addSp modSp add mod">
        <pc:chgData name="James Williams" userId="c957a50b-491f-4d94-b4bc-52aca3e2340d" providerId="ADAL" clId="{24AD1EBB-B856-443B-9200-42FCDD6529A9}" dt="2026-04-13T16:44:27.835" v="2268" actId="1076"/>
        <pc:sldMkLst>
          <pc:docMk/>
          <pc:sldMk cId="975140351" sldId="1044"/>
        </pc:sldMkLst>
        <pc:spChg chg="mod">
          <ac:chgData name="James Williams" userId="c957a50b-491f-4d94-b4bc-52aca3e2340d" providerId="ADAL" clId="{24AD1EBB-B856-443B-9200-42FCDD6529A9}" dt="2026-04-13T16:33:00.676" v="2016" actId="20577"/>
          <ac:spMkLst>
            <pc:docMk/>
            <pc:sldMk cId="975140351" sldId="1044"/>
            <ac:spMk id="2" creationId="{8CB3AB23-3129-6E1C-4B37-09A09F7E8F3B}"/>
          </ac:spMkLst>
        </pc:spChg>
        <pc:spChg chg="mod">
          <ac:chgData name="James Williams" userId="c957a50b-491f-4d94-b4bc-52aca3e2340d" providerId="ADAL" clId="{24AD1EBB-B856-443B-9200-42FCDD6529A9}" dt="2026-04-13T16:44:12.955" v="2265" actId="20577"/>
          <ac:spMkLst>
            <pc:docMk/>
            <pc:sldMk cId="975140351" sldId="1044"/>
            <ac:spMk id="3" creationId="{B818C08A-67DF-5C75-11DE-04F129E9E7F8}"/>
          </ac:spMkLst>
        </pc:spChg>
        <pc:picChg chg="add mod">
          <ac:chgData name="James Williams" userId="c957a50b-491f-4d94-b4bc-52aca3e2340d" providerId="ADAL" clId="{24AD1EBB-B856-443B-9200-42FCDD6529A9}" dt="2026-04-13T16:44:27.835" v="2268" actId="1076"/>
          <ac:picMkLst>
            <pc:docMk/>
            <pc:sldMk cId="975140351" sldId="1044"/>
            <ac:picMk id="4" creationId="{30ED6F5D-9C27-9716-4F08-884E8A6C2294}"/>
          </ac:picMkLst>
        </pc:picChg>
        <pc:picChg chg="add mod">
          <ac:chgData name="James Williams" userId="c957a50b-491f-4d94-b4bc-52aca3e2340d" providerId="ADAL" clId="{24AD1EBB-B856-443B-9200-42FCDD6529A9}" dt="2026-04-13T16:44:27.835" v="2268" actId="1076"/>
          <ac:picMkLst>
            <pc:docMk/>
            <pc:sldMk cId="975140351" sldId="1044"/>
            <ac:picMk id="5" creationId="{78E20A7F-6151-9ACE-F3C6-A797590D63B5}"/>
          </ac:picMkLst>
        </pc:picChg>
      </pc:sldChg>
      <pc:sldChg chg="modSp add mod">
        <pc:chgData name="James Williams" userId="c957a50b-491f-4d94-b4bc-52aca3e2340d" providerId="ADAL" clId="{24AD1EBB-B856-443B-9200-42FCDD6529A9}" dt="2026-04-20T15:00:52.807" v="3322" actId="20577"/>
        <pc:sldMkLst>
          <pc:docMk/>
          <pc:sldMk cId="3679906266" sldId="1045"/>
        </pc:sldMkLst>
        <pc:spChg chg="mod">
          <ac:chgData name="James Williams" userId="c957a50b-491f-4d94-b4bc-52aca3e2340d" providerId="ADAL" clId="{24AD1EBB-B856-443B-9200-42FCDD6529A9}" dt="2026-04-20T15:00:52.807" v="3322" actId="20577"/>
          <ac:spMkLst>
            <pc:docMk/>
            <pc:sldMk cId="3679906266" sldId="1045"/>
            <ac:spMk id="2" creationId="{9A18DBE8-FE59-B988-E512-0AA2B74D0F33}"/>
          </ac:spMkLst>
        </pc:spChg>
      </pc:sldChg>
      <pc:sldChg chg="modSp add mod">
        <pc:chgData name="James Williams" userId="c957a50b-491f-4d94-b4bc-52aca3e2340d" providerId="ADAL" clId="{24AD1EBB-B856-443B-9200-42FCDD6529A9}" dt="2026-04-20T15:02:30.462" v="3353" actId="20577"/>
        <pc:sldMkLst>
          <pc:docMk/>
          <pc:sldMk cId="1176346965" sldId="1046"/>
        </pc:sldMkLst>
        <pc:spChg chg="mod">
          <ac:chgData name="James Williams" userId="c957a50b-491f-4d94-b4bc-52aca3e2340d" providerId="ADAL" clId="{24AD1EBB-B856-443B-9200-42FCDD6529A9}" dt="2026-04-20T15:02:20.495" v="3350" actId="20577"/>
          <ac:spMkLst>
            <pc:docMk/>
            <pc:sldMk cId="1176346965" sldId="1046"/>
            <ac:spMk id="2" creationId="{6F213735-E73C-712B-39D4-94D6F74A9C27}"/>
          </ac:spMkLst>
        </pc:spChg>
        <pc:spChg chg="mod">
          <ac:chgData name="James Williams" userId="c957a50b-491f-4d94-b4bc-52aca3e2340d" providerId="ADAL" clId="{24AD1EBB-B856-443B-9200-42FCDD6529A9}" dt="2026-04-20T15:02:30.462" v="3353" actId="20577"/>
          <ac:spMkLst>
            <pc:docMk/>
            <pc:sldMk cId="1176346965" sldId="1046"/>
            <ac:spMk id="9" creationId="{085E6C9F-19BC-EDAB-87FE-50FE09092838}"/>
          </ac:spMkLst>
        </pc:spChg>
      </pc:sldChg>
      <pc:sldChg chg="add">
        <pc:chgData name="James Williams" userId="c957a50b-491f-4d94-b4bc-52aca3e2340d" providerId="ADAL" clId="{24AD1EBB-B856-443B-9200-42FCDD6529A9}" dt="2026-04-20T10:26:39.760" v="3302"/>
        <pc:sldMkLst>
          <pc:docMk/>
          <pc:sldMk cId="2674304074" sldId="1047"/>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31T18:39:06.78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7 23,'0'0,"0"0,0 0,-1 0,1 0,0 0,0 0,-1 0,1 0,0 0,0 0,-1 0,1 0,0 0,0 0,-1 0,1 0,0 0,0 0,0-1,-1 1,1 0,0 0,0 0,0 0,-1-1,1 1,0 0,0 0,0-1,0 1,0 0,-1 0,1 0,0-1,0 1,0 0,0-1,0 1,0-1,0 1,1-1,-1 1,0 0,0-1,0 1,1 0,-1-1,0 1,1 0,-1-1,0 1,1 0,-1-1,0 1,1 0,-1 0,0-1,1 1,-1 0,1 0,-1 0,1 0,14-4,0 1,1 1,-1 1,0 0,23 2,-6-1,1212 1,-1204-1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tio.run/#powershell"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tio.run/#powershel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tio.run/#powershell"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www.computerhope.com/jargon/s/stdout.htm" TargetMode="External"/><Relationship Id="rId3" Type="http://schemas.openxmlformats.org/officeDocument/2006/relationships/hyperlink" Target="https://learn.microsoft.com/en-us/powershell/module/microsoft.powershell.utility/write-host?view=powershell-7.4" TargetMode="External"/><Relationship Id="rId7" Type="http://schemas.openxmlformats.org/officeDocument/2006/relationships/hyperlink" Target="https://www.howtogeek.com/435903/what-are-stdin-stdout-and-stderr-on-linux/"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learn.microsoft.com/en-us/cpp/c-runtime-library/stdin-stdout-stderr?view=msvc-170" TargetMode="External"/><Relationship Id="rId5" Type="http://schemas.openxmlformats.org/officeDocument/2006/relationships/hyperlink" Target="https://www.reddit.com/r/PowerShell/comments/18nosat/is_there_any_reason_to_type_writehost/" TargetMode="External"/><Relationship Id="rId4" Type="http://schemas.openxmlformats.org/officeDocument/2006/relationships/hyperlink" Target="https://learn.microsoft.com/en-us/powershell/module/microsoft.powershell.core/about/about_output_streams?view=powershell-7.4"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learn.microsoft.com/en-us/powershell/scripting/dev-cross-plat/vscode/understanding-file-encoding?view=powershell-7.4"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reddit.com/r/PowerShell/comments/192fkf6/character_encoding_in_powershell_ise/"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learn.microsoft.com/en-us/powershell/scripting/learn/deep-dives/everything-about-arrays?view=powershell-7.4"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javatpoint.com/powershell-foreach-loop"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learn.microsoft.com/en-us/powershell/module/microsoft.powershell.core/about/about_foreach?view=powershell-7.3"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javatpoint.com/powershell-for-loop"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3" Type="http://schemas.openxmlformats.org/officeDocument/2006/relationships/hyperlink" Target="https://learn.microsoft.com/en-us/powershell/scripting/dev-cross-plat/vscode/understanding-file-encoding?view=powershell-7.4" TargetMode="External"/><Relationship Id="rId2" Type="http://schemas.openxmlformats.org/officeDocument/2006/relationships/slide" Target="../slides/slide81.xml"/><Relationship Id="rId1" Type="http://schemas.openxmlformats.org/officeDocument/2006/relationships/notesMaster" Target="../notesMasters/notesMaster1.xml"/><Relationship Id="rId4" Type="http://schemas.openxmlformats.org/officeDocument/2006/relationships/hyperlink" Target="https://www.reddit.com/r/PowerShell/comments/192fkf6/character_encoding_in_powershell_ise/" TargetMode="External"/></Relationships>
</file>

<file path=ppt/notesSlides/_rels/notesSlide59.xml.rels><?xml version="1.0" encoding="UTF-8" standalone="yes"?>
<Relationships xmlns="http://schemas.openxmlformats.org/package/2006/relationships"><Relationship Id="rId3" Type="http://schemas.openxmlformats.org/officeDocument/2006/relationships/hyperlink" Target="https://learn.microsoft.com/en-us/powershell/module/microsoft.powershell.utility/write-host?view=powershell-7.4" TargetMode="External"/><Relationship Id="rId7" Type="http://schemas.openxmlformats.org/officeDocument/2006/relationships/hyperlink" Target="https://www.howtogeek.com/435903/what-are-stdin-stdout-and-stderr-on-linux/" TargetMode="External"/><Relationship Id="rId2" Type="http://schemas.openxmlformats.org/officeDocument/2006/relationships/slide" Target="../slides/slide82.xml"/><Relationship Id="rId1" Type="http://schemas.openxmlformats.org/officeDocument/2006/relationships/notesMaster" Target="../notesMasters/notesMaster1.xml"/><Relationship Id="rId6" Type="http://schemas.openxmlformats.org/officeDocument/2006/relationships/hyperlink" Target="https://learn.microsoft.com/en-us/cpp/c-runtime-library/stdin-stdout-stderr?view=msvc-170" TargetMode="External"/><Relationship Id="rId5" Type="http://schemas.openxmlformats.org/officeDocument/2006/relationships/hyperlink" Target="https://www.reddit.com/r/PowerShell/comments/18nosat/is_there_any_reason_to_type_writehost/" TargetMode="External"/><Relationship Id="rId4" Type="http://schemas.openxmlformats.org/officeDocument/2006/relationships/hyperlink" Target="https://learn.microsoft.com/en-us/powershell/module/microsoft.powershell.core/about/about_output_streams?view=powershell-7.4" TargetMode="Externa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2E121-5E08-24DA-2006-E387AED713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F1B3AA-1FF4-31C6-F589-87DA2FFA6B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2E62AB-9909-8FBF-EB3F-F89B9C83FB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0ACF12-321E-D138-A096-C03D7BA354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5347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4866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7594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8603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7921C-6CFD-02D1-1EA7-80F48776D2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9FB330-43A5-C92E-EBAB-D6DC7BDC47A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4A710F3-8557-5D44-99E9-F9D001CA9ED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42424"/>
                </a:solidFill>
                <a:effectLst/>
                <a:latin typeface="Segoe UI" panose="020B0502040204020203" pitchFamily="34" charset="0"/>
              </a:rPr>
              <a:t>Even noting the key syntax on a tablet/smartphone/notepad is initially helpful for learning. Until we can get hands on in the tutorial.</a:t>
            </a:r>
          </a:p>
        </p:txBody>
      </p:sp>
      <p:sp>
        <p:nvSpPr>
          <p:cNvPr id="4" name="Slide Number Placeholder 3">
            <a:extLst>
              <a:ext uri="{FF2B5EF4-FFF2-40B4-BE49-F238E27FC236}">
                <a16:creationId xmlns:a16="http://schemas.microsoft.com/office/drawing/2014/main" id="{C3E4B6BE-08E7-A479-0431-90F0120523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1053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dirty="0">
                <a:solidFill>
                  <a:srgbClr val="666AFE"/>
                </a:solidFill>
              </a:rPr>
              <a:t>Or: </a:t>
            </a:r>
            <a:r>
              <a:rPr lang="en-US" sz="1200" dirty="0">
                <a:highlight>
                  <a:srgbClr val="FFFF00"/>
                </a:highlight>
                <a:hlinkClick r:id="rId3"/>
              </a:rPr>
              <a:t>https://tio.run/#powershell</a:t>
            </a:r>
            <a:endParaRPr lang="en-US" sz="1200" dirty="0">
              <a:highlight>
                <a:srgbClr val="FFFF00"/>
              </a:highlight>
            </a:endParaRPr>
          </a:p>
          <a:p>
            <a:endParaRPr lang="en-US" sz="1200" dirty="0">
              <a:solidFill>
                <a:srgbClr val="666AFE"/>
              </a:solidFill>
              <a:highlight>
                <a:srgbClr val="FFFF00"/>
              </a:highlight>
            </a:endParaRPr>
          </a:p>
          <a:p>
            <a:r>
              <a:rPr lang="en-GB" sz="1200" dirty="0">
                <a:solidFill>
                  <a:srgbClr val="666AFE"/>
                </a:solidFill>
              </a:rPr>
              <a:t>$Hi = "Hello"</a:t>
            </a:r>
          </a:p>
          <a:p>
            <a:r>
              <a:rPr lang="en-GB" sz="1200" dirty="0">
                <a:solidFill>
                  <a:srgbClr val="666AFE"/>
                </a:solidFill>
              </a:rPr>
              <a:t>Write-Output $Hi</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0761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25001D-CCF2-4247-826E-F6D704B2BF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5C3341-9BB5-1E17-6E88-EF0C071D6DA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841B56E-E365-EC14-73C5-A9B1A0816C78}"/>
              </a:ext>
            </a:extLst>
          </p:cNvPr>
          <p:cNvSpPr>
            <a:spLocks noGrp="1"/>
          </p:cNvSpPr>
          <p:nvPr>
            <p:ph type="body" idx="1"/>
          </p:nvPr>
        </p:nvSpPr>
        <p:spPr/>
        <p:txBody>
          <a:bodyPr/>
          <a:lstStyle/>
          <a:p>
            <a:r>
              <a:rPr lang="en-GB" sz="1200" dirty="0">
                <a:solidFill>
                  <a:srgbClr val="666AFE"/>
                </a:solidFill>
              </a:rPr>
              <a:t>Or: </a:t>
            </a:r>
            <a:r>
              <a:rPr lang="en-US" sz="1200" dirty="0">
                <a:highlight>
                  <a:srgbClr val="FFFF00"/>
                </a:highlight>
                <a:hlinkClick r:id="rId3"/>
              </a:rPr>
              <a:t>https://tio.run/#powershell</a:t>
            </a:r>
            <a:endParaRPr lang="en-US" sz="1200" dirty="0">
              <a:highlight>
                <a:srgbClr val="FFFF00"/>
              </a:highlight>
            </a:endParaRPr>
          </a:p>
          <a:p>
            <a:endParaRPr lang="en-US" sz="1200" dirty="0">
              <a:solidFill>
                <a:srgbClr val="666AFE"/>
              </a:solidFill>
              <a:highlight>
                <a:srgbClr val="FFFF00"/>
              </a:highlight>
            </a:endParaRPr>
          </a:p>
          <a:p>
            <a:r>
              <a:rPr lang="en-GB" sz="1200" dirty="0">
                <a:solidFill>
                  <a:srgbClr val="666AFE"/>
                </a:solidFill>
              </a:rPr>
              <a:t>$Hi = "Hello"</a:t>
            </a:r>
          </a:p>
          <a:p>
            <a:r>
              <a:rPr lang="en-GB" sz="1200" dirty="0">
                <a:solidFill>
                  <a:srgbClr val="666AFE"/>
                </a:solidFill>
              </a:rPr>
              <a:t>Write-Output $Hi</a:t>
            </a:r>
          </a:p>
        </p:txBody>
      </p:sp>
      <p:sp>
        <p:nvSpPr>
          <p:cNvPr id="4" name="Slide Number Placeholder 3">
            <a:extLst>
              <a:ext uri="{FF2B5EF4-FFF2-40B4-BE49-F238E27FC236}">
                <a16:creationId xmlns:a16="http://schemas.microsoft.com/office/drawing/2014/main" id="{1AAF37B3-2FE4-5D8B-D34B-132C71F5446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7236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2267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9734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8932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C0CAFF-4715-00F7-809E-D19D2154DF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FAC169-BBBA-A538-B890-1C319C7274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18D503-A3E4-28C2-F9CC-2BE65FF828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520991-B518-4281-E7D8-457240E2F9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5259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ighlight>
                  <a:srgbClr val="FFFF00"/>
                </a:highlight>
              </a:rPr>
              <a:t>We can change the </a:t>
            </a:r>
            <a:r>
              <a:rPr lang="en-US" b="1" i="0" dirty="0" err="1">
                <a:effectLst/>
                <a:highlight>
                  <a:srgbClr val="FFFF00"/>
                </a:highlight>
              </a:rPr>
              <a:t>ExecutionPolicy</a:t>
            </a:r>
            <a:r>
              <a:rPr lang="en-US" b="0" i="0" dirty="0">
                <a:effectLst/>
                <a:highlight>
                  <a:srgbClr val="FFFF00"/>
                </a:highlight>
              </a:rPr>
              <a:t> back to </a:t>
            </a:r>
            <a:r>
              <a:rPr lang="en-US" b="1" i="0" dirty="0">
                <a:effectLst/>
                <a:highlight>
                  <a:srgbClr val="FFFF00"/>
                </a:highlight>
              </a:rPr>
              <a:t>Restricted </a:t>
            </a:r>
            <a:r>
              <a:rPr lang="en-US" i="0" dirty="0">
                <a:effectLst/>
                <a:highlight>
                  <a:srgbClr val="FFFF00"/>
                </a:highlight>
              </a:rPr>
              <a:t>after </a:t>
            </a:r>
            <a:r>
              <a:rPr lang="en-US" dirty="0">
                <a:highlight>
                  <a:srgbClr val="FFFF00"/>
                </a:highlight>
              </a:rPr>
              <a:t>we</a:t>
            </a:r>
            <a:r>
              <a:rPr lang="en-US" i="0" dirty="0">
                <a:effectLst/>
                <a:highlight>
                  <a:srgbClr val="FFFF00"/>
                </a:highlight>
              </a:rPr>
              <a:t> have finished.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solidFill>
                  <a:srgbClr val="222222"/>
                </a:solidFill>
                <a:effectLst/>
              </a:rPr>
              <a:t>You wouldn’t want a malicious PS script accidently downloaded from the internet/email running on your machine. Or a junior developer running a PS script that could harm the Organization's system/network/data.</a:t>
            </a:r>
            <a:endParaRPr lang="en-US"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1918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666AFE"/>
                </a:solidFill>
              </a:rPr>
              <a:t>Or: </a:t>
            </a:r>
            <a:r>
              <a:rPr lang="en-US" sz="1200" dirty="0">
                <a:highlight>
                  <a:srgbClr val="FFFF00"/>
                </a:highlight>
                <a:hlinkClick r:id="rId3"/>
              </a:rPr>
              <a:t>https://tio.run/#powershell</a:t>
            </a:r>
            <a:endParaRPr lang="en-US" sz="1200" dirty="0">
              <a:highlight>
                <a:srgbClr val="FFFF00"/>
              </a:highlight>
            </a:endParaRPr>
          </a:p>
          <a:p>
            <a:endParaRPr lang="en-US" sz="1200" dirty="0">
              <a:solidFill>
                <a:srgbClr val="666AFE"/>
              </a:solidFill>
              <a:highlight>
                <a:srgbClr val="FFFF00"/>
              </a:highlight>
            </a:endParaRPr>
          </a:p>
          <a:p>
            <a:r>
              <a:rPr lang="en-GB" sz="1200" dirty="0">
                <a:solidFill>
                  <a:srgbClr val="666AFE"/>
                </a:solidFill>
              </a:rPr>
              <a:t>$Hi = "Hello"</a:t>
            </a:r>
          </a:p>
          <a:p>
            <a:r>
              <a:rPr lang="en-GB" sz="1200" dirty="0">
                <a:solidFill>
                  <a:srgbClr val="666AFE"/>
                </a:solidFill>
              </a:rPr>
              <a:t>Write-Output $Hi</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0761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666AFE"/>
                </a:solidFill>
              </a:rPr>
              <a:t>$Hi = "Hello"</a:t>
            </a:r>
          </a:p>
          <a:p>
            <a:r>
              <a:rPr lang="en-GB" sz="1200" dirty="0">
                <a:solidFill>
                  <a:srgbClr val="666AFE"/>
                </a:solidFill>
              </a:rPr>
              <a:t>Write-Output $Hi</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07614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 PS, variables are named ‘</a:t>
            </a:r>
            <a:r>
              <a:rPr lang="en-US" sz="1200" b="1" dirty="0"/>
              <a:t>objects</a:t>
            </a:r>
            <a:r>
              <a:rPr lang="en-US" sz="120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 variable name can contain alphanumeric characters i.e. letter and numeric characters and underscores.</a:t>
            </a:r>
          </a:p>
          <a:p>
            <a:pPr>
              <a:lnSpc>
                <a:spcPct val="100000"/>
              </a:lnSpc>
              <a:spcBef>
                <a:spcPts val="600"/>
              </a:spcBef>
            </a:pPr>
            <a:r>
              <a:rPr lang="en-GB" sz="1200" dirty="0"/>
              <a:t>Line 1: W</a:t>
            </a:r>
            <a:r>
              <a:rPr lang="en-US" sz="1200" dirty="0"/>
              <a:t>e have created a variable with the name </a:t>
            </a:r>
            <a:r>
              <a:rPr lang="en-US" sz="1200" b="1" dirty="0"/>
              <a:t>$test </a:t>
            </a:r>
            <a:r>
              <a:rPr lang="en-US" sz="1200" dirty="0"/>
              <a:t>and used the </a:t>
            </a:r>
            <a:r>
              <a:rPr lang="en-US" sz="1200" b="1" dirty="0"/>
              <a:t>= assignment operator</a:t>
            </a:r>
            <a:r>
              <a:rPr lang="en-US" sz="1200" dirty="0"/>
              <a:t> to store the string value</a:t>
            </a:r>
            <a:r>
              <a:rPr lang="en-US" sz="1200" b="1" dirty="0"/>
              <a:t> “Hello World”.</a:t>
            </a:r>
          </a:p>
          <a:p>
            <a:pPr>
              <a:lnSpc>
                <a:spcPct val="100000"/>
              </a:lnSpc>
              <a:spcBef>
                <a:spcPts val="600"/>
              </a:spcBef>
            </a:pPr>
            <a:r>
              <a:rPr lang="en-US" sz="1200" dirty="0"/>
              <a:t>Line 2: We use the </a:t>
            </a:r>
            <a:r>
              <a:rPr lang="en-US" sz="1200" b="1" dirty="0"/>
              <a:t>echo</a:t>
            </a:r>
            <a:r>
              <a:rPr lang="en-US" sz="1200" dirty="0"/>
              <a:t> command to output the variable value.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76244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 "Hello"</a:t>
            </a:r>
          </a:p>
          <a:p>
            <a:r>
              <a:rPr lang="en-GB" dirty="0"/>
              <a:t>Write-Output $Hi</a:t>
            </a:r>
          </a:p>
          <a:p>
            <a:endParaRPr lang="en-GB" dirty="0"/>
          </a:p>
          <a:p>
            <a:r>
              <a:rPr lang="en-GB" dirty="0"/>
              <a:t>Note: </a:t>
            </a:r>
            <a:r>
              <a:rPr lang="en-US" b="0" i="0" dirty="0">
                <a:solidFill>
                  <a:srgbClr val="040C28"/>
                </a:solidFill>
                <a:effectLst/>
                <a:latin typeface="Google Sans"/>
              </a:rPr>
              <a:t>Write-output sends the string to </a:t>
            </a:r>
            <a:r>
              <a:rPr lang="en-US" b="0" i="0" dirty="0" err="1">
                <a:solidFill>
                  <a:srgbClr val="040C28"/>
                </a:solidFill>
                <a:effectLst/>
                <a:latin typeface="Google Sans"/>
              </a:rPr>
              <a:t>stdout</a:t>
            </a:r>
            <a:r>
              <a:rPr lang="en-US" b="0" i="0" dirty="0">
                <a:solidFill>
                  <a:srgbClr val="040C28"/>
                </a:solidFill>
                <a:effectLst/>
                <a:latin typeface="Google Sans"/>
              </a:rPr>
              <a:t> (also known as ‘standard output’ stream, others: stdin &amp; stderr) which becomes an object and </a:t>
            </a:r>
            <a:r>
              <a:rPr lang="en-US" b="0" i="0" dirty="0">
                <a:solidFill>
                  <a:srgbClr val="202124"/>
                </a:solidFill>
                <a:effectLst/>
                <a:latin typeface="Google Sans"/>
              </a:rPr>
              <a:t>can be assigned to a variable, passed to a function or redirected to a file. Write-host outputs directly to the console for display. Both can be used to echo out / output / print to the console.</a:t>
            </a:r>
            <a:br>
              <a:rPr lang="en-US" b="0" i="0" dirty="0">
                <a:solidFill>
                  <a:srgbClr val="202124"/>
                </a:solidFill>
                <a:effectLst/>
                <a:latin typeface="Google Sans"/>
              </a:rPr>
            </a:br>
            <a:r>
              <a:rPr lang="en-US" b="0" i="0" dirty="0">
                <a:solidFill>
                  <a:srgbClr val="202124"/>
                </a:solidFill>
                <a:effectLst/>
                <a:latin typeface="Google Sans"/>
              </a:rPr>
              <a:t>In programming, </a:t>
            </a:r>
            <a:r>
              <a:rPr lang="en-US" b="1" i="0" dirty="0">
                <a:solidFill>
                  <a:srgbClr val="202122"/>
                </a:solidFill>
                <a:effectLst/>
                <a:latin typeface="Arial" panose="020B0604020202020204" pitchFamily="34" charset="0"/>
              </a:rPr>
              <a:t>standard streams</a:t>
            </a:r>
            <a:r>
              <a:rPr lang="en-US" b="0" i="0" dirty="0">
                <a:solidFill>
                  <a:srgbClr val="202122"/>
                </a:solidFill>
                <a:effectLst/>
                <a:latin typeface="Arial" panose="020B0604020202020204" pitchFamily="34" charset="0"/>
              </a:rPr>
              <a:t> are standard input and output communication channels between a computer program and its environment when it begins execution or runs a command or script. The three input/output (I/O) connections are called standard input (stdin), standard output (</a:t>
            </a:r>
            <a:r>
              <a:rPr lang="en-US" b="0" i="0" dirty="0" err="1">
                <a:solidFill>
                  <a:srgbClr val="202122"/>
                </a:solidFill>
                <a:effectLst/>
                <a:latin typeface="Arial" panose="020B0604020202020204" pitchFamily="34" charset="0"/>
              </a:rPr>
              <a:t>stdout</a:t>
            </a:r>
            <a:r>
              <a:rPr lang="en-US" b="0" i="0" dirty="0">
                <a:solidFill>
                  <a:srgbClr val="202122"/>
                </a:solidFill>
                <a:effectLst/>
                <a:latin typeface="Arial" panose="020B0604020202020204" pitchFamily="34" charset="0"/>
              </a:rPr>
              <a:t>) and standard error (stderr).</a:t>
            </a:r>
            <a:br>
              <a:rPr lang="en-US" b="0" i="0" dirty="0">
                <a:solidFill>
                  <a:srgbClr val="202124"/>
                </a:solidFill>
                <a:effectLst/>
                <a:latin typeface="Google Sans"/>
              </a:rPr>
            </a:br>
            <a:r>
              <a:rPr lang="en-US" b="0" i="0" dirty="0">
                <a:solidFill>
                  <a:srgbClr val="202124"/>
                </a:solidFill>
                <a:effectLst/>
                <a:latin typeface="Google Sans"/>
              </a:rPr>
              <a:t>* </a:t>
            </a:r>
            <a:r>
              <a:rPr lang="en-US" dirty="0">
                <a:hlinkClick r:id="rId3"/>
              </a:rPr>
              <a:t>Write-Host (</a:t>
            </a:r>
            <a:r>
              <a:rPr lang="en-US" dirty="0" err="1">
                <a:hlinkClick r:id="rId3"/>
              </a:rPr>
              <a:t>Microsoft.PowerShell.Utility</a:t>
            </a:r>
            <a:r>
              <a:rPr lang="en-US" dirty="0">
                <a:hlinkClick r:id="rId3"/>
              </a:rPr>
              <a:t>) - PowerShell | Microsoft Learn</a:t>
            </a:r>
            <a:br>
              <a:rPr lang="en-US" dirty="0"/>
            </a:br>
            <a:r>
              <a:rPr lang="en-US" b="0" i="0" dirty="0">
                <a:solidFill>
                  <a:srgbClr val="202124"/>
                </a:solidFill>
                <a:effectLst/>
                <a:latin typeface="Google Sans"/>
              </a:rPr>
              <a:t>* </a:t>
            </a:r>
            <a:r>
              <a:rPr lang="en-US" dirty="0">
                <a:hlinkClick r:id="rId4"/>
              </a:rPr>
              <a:t>about Output Streams - PowerShell | Microsoft Learn</a:t>
            </a:r>
            <a:br>
              <a:rPr lang="en-US" b="0" i="0" dirty="0">
                <a:solidFill>
                  <a:srgbClr val="202124"/>
                </a:solidFill>
                <a:effectLst/>
                <a:latin typeface="Google Sans"/>
              </a:rPr>
            </a:br>
            <a:r>
              <a:rPr lang="en-US" b="0" i="0" dirty="0">
                <a:solidFill>
                  <a:srgbClr val="202124"/>
                </a:solidFill>
                <a:effectLst/>
                <a:latin typeface="Google Sans"/>
              </a:rPr>
              <a:t>R: </a:t>
            </a:r>
            <a:r>
              <a:rPr lang="en-US" dirty="0">
                <a:hlinkClick r:id="rId5"/>
              </a:rPr>
              <a:t>PowerShell Write-Host v Write-Output (reddit.com)</a:t>
            </a:r>
            <a:endParaRPr lang="en-US" dirty="0"/>
          </a:p>
          <a:p>
            <a:r>
              <a:rPr lang="en-US" b="0" i="0" dirty="0">
                <a:solidFill>
                  <a:srgbClr val="202124"/>
                </a:solidFill>
                <a:effectLst/>
                <a:latin typeface="Google Sans"/>
              </a:rPr>
              <a:t>* </a:t>
            </a:r>
            <a:r>
              <a:rPr lang="en-GB" dirty="0">
                <a:hlinkClick r:id="rId6"/>
              </a:rPr>
              <a:t>stdin, </a:t>
            </a:r>
            <a:r>
              <a:rPr lang="en-GB" dirty="0" err="1">
                <a:hlinkClick r:id="rId6"/>
              </a:rPr>
              <a:t>stdout</a:t>
            </a:r>
            <a:r>
              <a:rPr lang="en-GB" dirty="0">
                <a:hlinkClick r:id="rId6"/>
              </a:rPr>
              <a:t>, stderr | Microsoft Learn</a:t>
            </a:r>
            <a:br>
              <a:rPr lang="en-GB" dirty="0"/>
            </a:br>
            <a:r>
              <a:rPr lang="en-GB" dirty="0"/>
              <a:t>* </a:t>
            </a:r>
            <a:r>
              <a:rPr lang="en-US" dirty="0">
                <a:hlinkClick r:id="rId7"/>
              </a:rPr>
              <a:t>What Are stdin, </a:t>
            </a:r>
            <a:r>
              <a:rPr lang="en-US" dirty="0" err="1">
                <a:hlinkClick r:id="rId7"/>
              </a:rPr>
              <a:t>stdout</a:t>
            </a:r>
            <a:r>
              <a:rPr lang="en-US" dirty="0">
                <a:hlinkClick r:id="rId7"/>
              </a:rPr>
              <a:t>, and stderr on Linux? (howtogeek.com)</a:t>
            </a:r>
            <a:br>
              <a:rPr lang="en-US" b="0" i="0" dirty="0">
                <a:solidFill>
                  <a:srgbClr val="202124"/>
                </a:solidFill>
                <a:effectLst/>
                <a:latin typeface="Google Sans"/>
              </a:rPr>
            </a:br>
            <a:r>
              <a:rPr lang="en-US" b="0" i="0" dirty="0">
                <a:solidFill>
                  <a:srgbClr val="202124"/>
                </a:solidFill>
                <a:effectLst/>
                <a:latin typeface="Google Sans"/>
              </a:rPr>
              <a:t>* </a:t>
            </a:r>
            <a:r>
              <a:rPr lang="en-US" dirty="0">
                <a:hlinkClick r:id="rId8"/>
              </a:rPr>
              <a:t>What is </a:t>
            </a:r>
            <a:r>
              <a:rPr lang="en-US" dirty="0" err="1">
                <a:hlinkClick r:id="rId8"/>
              </a:rPr>
              <a:t>Stdout</a:t>
            </a:r>
            <a:r>
              <a:rPr lang="en-US" dirty="0">
                <a:hlinkClick r:id="rId8"/>
              </a:rPr>
              <a:t>? (computerhope.com)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5511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copy and paste the command / scripts you will need to check and replace certain characters such as, quotation marks “ and dash -, otherwise they will be interpreted incorrectly: For more information:</a:t>
            </a:r>
            <a:br>
              <a:rPr lang="en-GB" dirty="0"/>
            </a:br>
            <a:r>
              <a:rPr lang="en-GB" dirty="0"/>
              <a:t>* </a:t>
            </a:r>
            <a:r>
              <a:rPr lang="en-US" dirty="0">
                <a:hlinkClick r:id="rId3"/>
              </a:rPr>
              <a:t>Understanding file encoding in VS Code and PowerShell - PowerShell | Microsoft Learn</a:t>
            </a:r>
            <a:br>
              <a:rPr lang="en-US" dirty="0"/>
            </a:br>
            <a:r>
              <a:rPr lang="en-US" dirty="0"/>
              <a:t>* </a:t>
            </a:r>
            <a:r>
              <a:rPr lang="en-GB" dirty="0">
                <a:hlinkClick r:id="rId4"/>
              </a:rPr>
              <a:t>Reddit - Dive into anything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7434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448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SinglelineArray</a:t>
            </a:r>
            <a:r>
              <a:rPr lang="en-GB" b="0" dirty="0">
                <a:solidFill>
                  <a:srgbClr val="9CDCFE"/>
                </a:solidFill>
                <a:effectLst/>
                <a:latin typeface="Consolas" panose="020B0609020204030204" pitchFamily="49" charset="0"/>
              </a:rPr>
              <a:t> = @(1, 2, 3, 4)</a:t>
            </a:r>
          </a:p>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MultilineArray</a:t>
            </a:r>
            <a:r>
              <a:rPr lang="en-GB" b="0" dirty="0">
                <a:solidFill>
                  <a:srgbClr val="9CDCFE"/>
                </a:solidFill>
                <a:effectLst/>
                <a:latin typeface="Consolas" panose="020B0609020204030204" pitchFamily="49" charset="0"/>
              </a:rPr>
              <a:t> = @(</a:t>
            </a:r>
          </a:p>
          <a:p>
            <a:r>
              <a:rPr lang="en-GB" b="0" dirty="0">
                <a:solidFill>
                  <a:srgbClr val="9CDCFE"/>
                </a:solidFill>
                <a:effectLst/>
                <a:latin typeface="Consolas" panose="020B0609020204030204" pitchFamily="49" charset="0"/>
              </a:rPr>
              <a:t>    "Jan.: 658",</a:t>
            </a:r>
          </a:p>
          <a:p>
            <a:r>
              <a:rPr lang="en-GB" b="0" dirty="0">
                <a:solidFill>
                  <a:srgbClr val="9CDCFE"/>
                </a:solidFill>
                <a:effectLst/>
                <a:latin typeface="Consolas" panose="020B0609020204030204" pitchFamily="49" charset="0"/>
              </a:rPr>
              <a:t>    "Feb.: 792",</a:t>
            </a:r>
          </a:p>
          <a:p>
            <a:r>
              <a:rPr lang="en-GB" b="0" dirty="0">
                <a:solidFill>
                  <a:srgbClr val="9CDCFE"/>
                </a:solidFill>
                <a:effectLst/>
                <a:latin typeface="Consolas" panose="020B0609020204030204" pitchFamily="49" charset="0"/>
              </a:rPr>
              <a:t>    "Mar.: 898"</a:t>
            </a:r>
          </a:p>
          <a:p>
            <a:r>
              <a:rPr lang="en-GB" b="0" dirty="0">
                <a:solidFill>
                  <a:srgbClr val="9CDCFE"/>
                </a:solidFill>
                <a:effectLst/>
                <a:latin typeface="Consolas" panose="020B0609020204030204" pitchFamily="49" charset="0"/>
              </a:rPr>
              <a:t>)</a:t>
            </a:r>
          </a:p>
          <a:p>
            <a:r>
              <a:rPr lang="en-GB" b="0" dirty="0">
                <a:solidFill>
                  <a:srgbClr val="9CDCFE"/>
                </a:solidFill>
                <a:effectLst/>
                <a:latin typeface="Consolas" panose="020B0609020204030204" pitchFamily="49" charset="0"/>
              </a:rPr>
              <a:t>Write-host -</a:t>
            </a:r>
            <a:r>
              <a:rPr lang="en-GB" b="0" dirty="0" err="1">
                <a:solidFill>
                  <a:srgbClr val="9CDCFE"/>
                </a:solidFill>
                <a:effectLst/>
                <a:latin typeface="Consolas" panose="020B0609020204030204" pitchFamily="49" charset="0"/>
              </a:rPr>
              <a:t>ForegroundColor</a:t>
            </a:r>
            <a:r>
              <a:rPr lang="en-GB" b="0" dirty="0">
                <a:solidFill>
                  <a:srgbClr val="9CDCFE"/>
                </a:solidFill>
                <a:effectLst/>
                <a:latin typeface="Consolas" panose="020B0609020204030204" pitchFamily="49" charset="0"/>
              </a:rPr>
              <a:t> Red -</a:t>
            </a:r>
            <a:r>
              <a:rPr lang="en-GB" b="0" dirty="0" err="1">
                <a:solidFill>
                  <a:srgbClr val="9CDCFE"/>
                </a:solidFill>
                <a:effectLst/>
                <a:latin typeface="Consolas" panose="020B0609020204030204" pitchFamily="49" charset="0"/>
              </a:rPr>
              <a:t>BackgroundColor</a:t>
            </a:r>
            <a:r>
              <a:rPr lang="en-GB" b="0" dirty="0">
                <a:solidFill>
                  <a:srgbClr val="9CDCFE"/>
                </a:solidFill>
                <a:effectLst/>
                <a:latin typeface="Consolas" panose="020B0609020204030204" pitchFamily="49" charset="0"/>
              </a:rPr>
              <a:t> White "Array 1:"</a:t>
            </a:r>
          </a:p>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SinglelineArray</a:t>
            </a:r>
            <a:endParaRPr lang="en-GB" b="0" dirty="0">
              <a:solidFill>
                <a:srgbClr val="9CDCFE"/>
              </a:solidFill>
              <a:effectLst/>
              <a:latin typeface="Consolas" panose="020B0609020204030204" pitchFamily="49" charset="0"/>
            </a:endParaRPr>
          </a:p>
          <a:p>
            <a:r>
              <a:rPr lang="en-GB" b="0" dirty="0">
                <a:solidFill>
                  <a:srgbClr val="9CDCFE"/>
                </a:solidFill>
                <a:effectLst/>
                <a:latin typeface="Consolas" panose="020B0609020204030204" pitchFamily="49" charset="0"/>
              </a:rPr>
              <a:t>Write-host -</a:t>
            </a:r>
            <a:r>
              <a:rPr lang="en-GB" b="0" dirty="0" err="1">
                <a:solidFill>
                  <a:srgbClr val="9CDCFE"/>
                </a:solidFill>
                <a:effectLst/>
                <a:latin typeface="Consolas" panose="020B0609020204030204" pitchFamily="49" charset="0"/>
              </a:rPr>
              <a:t>ForegroundColor</a:t>
            </a:r>
            <a:r>
              <a:rPr lang="en-GB" b="0" dirty="0">
                <a:solidFill>
                  <a:srgbClr val="9CDCFE"/>
                </a:solidFill>
                <a:effectLst/>
                <a:latin typeface="Consolas" panose="020B0609020204030204" pitchFamily="49" charset="0"/>
              </a:rPr>
              <a:t> Red -</a:t>
            </a:r>
            <a:r>
              <a:rPr lang="en-GB" b="0" dirty="0" err="1">
                <a:solidFill>
                  <a:srgbClr val="9CDCFE"/>
                </a:solidFill>
                <a:effectLst/>
                <a:latin typeface="Consolas" panose="020B0609020204030204" pitchFamily="49" charset="0"/>
              </a:rPr>
              <a:t>BackgroundColor</a:t>
            </a:r>
            <a:r>
              <a:rPr lang="en-GB" b="0" dirty="0">
                <a:solidFill>
                  <a:srgbClr val="9CDCFE"/>
                </a:solidFill>
                <a:effectLst/>
                <a:latin typeface="Consolas" panose="020B0609020204030204" pitchFamily="49" charset="0"/>
              </a:rPr>
              <a:t> White "Sales:"</a:t>
            </a:r>
          </a:p>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MultilineArray</a:t>
            </a:r>
            <a:endParaRPr lang="en-GB" b="0" dirty="0">
              <a:solidFill>
                <a:srgbClr val="9CDCFE"/>
              </a:solidFill>
              <a:effectLst/>
              <a:latin typeface="Consolas" panose="020B0609020204030204" pitchFamily="49" charset="0"/>
            </a:endParaRPr>
          </a:p>
          <a:p>
            <a:endParaRPr lang="en-GB" b="0" dirty="0">
              <a:solidFill>
                <a:srgbClr val="9CDCFE"/>
              </a:solidFill>
              <a:effectLst/>
              <a:latin typeface="Consolas" panose="020B0609020204030204" pitchFamily="49" charset="0"/>
            </a:endParaRPr>
          </a:p>
          <a:p>
            <a:r>
              <a:rPr lang="en-GB" b="0" dirty="0">
                <a:solidFill>
                  <a:srgbClr val="9CDCFE"/>
                </a:solidFill>
                <a:effectLst/>
                <a:latin typeface="Consolas" panose="020B0609020204030204" pitchFamily="49" charset="0"/>
              </a:rPr>
              <a:t>echo ""</a:t>
            </a:r>
          </a:p>
          <a:p>
            <a:r>
              <a:rPr lang="en-GB" b="0" dirty="0">
                <a:solidFill>
                  <a:srgbClr val="9CDCFE"/>
                </a:solidFill>
                <a:effectLst/>
                <a:latin typeface="Consolas" panose="020B0609020204030204" pitchFamily="49" charset="0"/>
              </a:rPr>
              <a:t>Read-Host -Prompt "Press enter to continue..."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70086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click here: </a:t>
            </a:r>
            <a:r>
              <a:rPr lang="en-US" dirty="0">
                <a:hlinkClick r:id="rId3"/>
              </a:rPr>
              <a:t>Everything you wanted to know about arrays - PowerShell | Microsoft Learn</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14394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01305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After the Foreach loop displays the last value in the array, PowerShell terminates the loop.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For further information please click </a:t>
            </a:r>
            <a:r>
              <a:rPr lang="en-GB" sz="1200" dirty="0">
                <a:hlinkClick r:id="rId3"/>
              </a:rPr>
              <a:t>here</a:t>
            </a:r>
            <a:r>
              <a:rPr lang="en-GB" sz="1200" dirty="0"/>
              <a:t> and </a:t>
            </a:r>
            <a:r>
              <a:rPr lang="en-GB" sz="1200" dirty="0">
                <a:hlinkClick r:id="rId4"/>
              </a:rPr>
              <a:t>here</a:t>
            </a:r>
            <a:r>
              <a:rPr lang="en-GB" sz="120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r>
              <a:rPr lang="en-US" b="0" dirty="0">
                <a:solidFill>
                  <a:srgbClr val="9CDCFE"/>
                </a:solidFill>
                <a:effectLst/>
                <a:latin typeface="Consolas" panose="020B0609020204030204" pitchFamily="49" charset="0"/>
              </a:rPr>
              <a:t>$Array</a:t>
            </a:r>
            <a:r>
              <a:rPr lang="en-US" b="0" dirty="0">
                <a:solidFill>
                  <a:srgbClr val="CCCCCC"/>
                </a:solidFill>
                <a:effectLst/>
                <a:latin typeface="Consolas" panose="020B0609020204030204" pitchFamily="49" charset="0"/>
              </a:rPr>
              <a:t> </a:t>
            </a:r>
            <a:r>
              <a:rPr lang="en-US" b="0" dirty="0">
                <a:solidFill>
                  <a:srgbClr val="D4D4D4"/>
                </a:solidFill>
                <a:effectLst/>
                <a:latin typeface="Consolas" panose="020B0609020204030204" pitchFamily="49" charset="0"/>
              </a:rPr>
              <a:t>=</a:t>
            </a:r>
            <a:r>
              <a:rPr lang="en-US" b="0" dirty="0">
                <a:solidFill>
                  <a:srgbClr val="CCCCCC"/>
                </a:solidFill>
                <a:effectLst/>
                <a:latin typeface="Consolas" panose="020B0609020204030204" pitchFamily="49" charset="0"/>
              </a:rPr>
              <a:t> </a:t>
            </a:r>
            <a:r>
              <a:rPr lang="en-US" b="0" dirty="0">
                <a:solidFill>
                  <a:srgbClr val="569CD6"/>
                </a:solidFill>
                <a:effectLst/>
                <a:latin typeface="Consolas" panose="020B0609020204030204" pitchFamily="49" charset="0"/>
              </a:rPr>
              <a:t>@</a:t>
            </a:r>
            <a:r>
              <a:rPr lang="en-US" b="0" dirty="0">
                <a:solidFill>
                  <a:srgbClr val="CCCCCC"/>
                </a:solidFill>
                <a:effectLst/>
                <a:latin typeface="Consolas" panose="020B0609020204030204" pitchFamily="49" charset="0"/>
              </a:rPr>
              <a:t>(</a:t>
            </a:r>
            <a:r>
              <a:rPr lang="en-US" b="0" dirty="0">
                <a:solidFill>
                  <a:srgbClr val="CE9178"/>
                </a:solidFill>
                <a:effectLst/>
                <a:latin typeface="Consolas" panose="020B0609020204030204" pitchFamily="49" charset="0"/>
              </a:rPr>
              <a:t>"Apples"</a:t>
            </a:r>
            <a:r>
              <a:rPr lang="en-US" b="0" dirty="0">
                <a:solidFill>
                  <a:srgbClr val="D4D4D4"/>
                </a:solidFill>
                <a:effectLst/>
                <a:latin typeface="Consolas" panose="020B0609020204030204" pitchFamily="49" charset="0"/>
              </a:rPr>
              <a:t>,</a:t>
            </a:r>
            <a:r>
              <a:rPr lang="en-US" b="0" dirty="0">
                <a:solidFill>
                  <a:srgbClr val="CCCCCC"/>
                </a:solidFill>
                <a:effectLst/>
                <a:latin typeface="Consolas" panose="020B0609020204030204" pitchFamily="49" charset="0"/>
              </a:rPr>
              <a:t> </a:t>
            </a:r>
            <a:r>
              <a:rPr lang="en-US" b="0" dirty="0">
                <a:solidFill>
                  <a:srgbClr val="CE9178"/>
                </a:solidFill>
                <a:effectLst/>
                <a:latin typeface="Consolas" panose="020B0609020204030204" pitchFamily="49" charset="0"/>
              </a:rPr>
              <a:t>"Oranges"</a:t>
            </a:r>
            <a:r>
              <a:rPr lang="en-US" b="0" dirty="0">
                <a:solidFill>
                  <a:srgbClr val="D4D4D4"/>
                </a:solidFill>
                <a:effectLst/>
                <a:latin typeface="Consolas" panose="020B0609020204030204" pitchFamily="49" charset="0"/>
              </a:rPr>
              <a:t>,</a:t>
            </a:r>
            <a:r>
              <a:rPr lang="en-US" b="0" dirty="0">
                <a:solidFill>
                  <a:srgbClr val="CCCCCC"/>
                </a:solidFill>
                <a:effectLst/>
                <a:latin typeface="Consolas" panose="020B0609020204030204" pitchFamily="49" charset="0"/>
              </a:rPr>
              <a:t> </a:t>
            </a:r>
            <a:r>
              <a:rPr lang="en-US" b="0" dirty="0">
                <a:solidFill>
                  <a:srgbClr val="CE9178"/>
                </a:solidFill>
                <a:effectLst/>
                <a:latin typeface="Consolas" panose="020B0609020204030204" pitchFamily="49" charset="0"/>
              </a:rPr>
              <a:t>"Grapes"</a:t>
            </a:r>
            <a:r>
              <a:rPr lang="en-US" b="0" dirty="0">
                <a:solidFill>
                  <a:srgbClr val="CCCCCC"/>
                </a:solidFill>
                <a:effectLst/>
                <a:latin typeface="Consolas" panose="020B0609020204030204" pitchFamily="49" charset="0"/>
              </a:rPr>
              <a:t>)</a:t>
            </a:r>
          </a:p>
          <a:p>
            <a:br>
              <a:rPr lang="en-US" b="0" dirty="0">
                <a:solidFill>
                  <a:srgbClr val="CCCCCC"/>
                </a:solidFill>
                <a:effectLst/>
                <a:latin typeface="Consolas" panose="020B0609020204030204" pitchFamily="49" charset="0"/>
              </a:rPr>
            </a:br>
            <a:r>
              <a:rPr lang="en-US" b="0" dirty="0">
                <a:solidFill>
                  <a:srgbClr val="C586C0"/>
                </a:solidFill>
                <a:effectLst/>
                <a:latin typeface="Consolas" panose="020B0609020204030204" pitchFamily="49" charset="0"/>
              </a:rPr>
              <a:t>foreach</a:t>
            </a:r>
            <a:r>
              <a:rPr lang="en-US" b="0" dirty="0">
                <a:solidFill>
                  <a:srgbClr val="CCCCCC"/>
                </a:solidFill>
                <a:effectLst/>
                <a:latin typeface="Consolas" panose="020B0609020204030204" pitchFamily="49" charset="0"/>
              </a:rPr>
              <a:t> (</a:t>
            </a:r>
            <a:r>
              <a:rPr lang="en-US" b="0" dirty="0">
                <a:solidFill>
                  <a:srgbClr val="9CDCFE"/>
                </a:solidFill>
                <a:effectLst/>
                <a:latin typeface="Consolas" panose="020B0609020204030204" pitchFamily="49" charset="0"/>
              </a:rPr>
              <a:t>$element</a:t>
            </a:r>
            <a:r>
              <a:rPr lang="en-US" b="0" dirty="0">
                <a:solidFill>
                  <a:srgbClr val="CCCCCC"/>
                </a:solidFill>
                <a:effectLst/>
                <a:latin typeface="Consolas" panose="020B0609020204030204" pitchFamily="49" charset="0"/>
              </a:rPr>
              <a:t> </a:t>
            </a:r>
            <a:r>
              <a:rPr lang="en-US" b="0" dirty="0">
                <a:solidFill>
                  <a:srgbClr val="C586C0"/>
                </a:solidFill>
                <a:effectLst/>
                <a:latin typeface="Consolas" panose="020B0609020204030204" pitchFamily="49" charset="0"/>
              </a:rPr>
              <a:t>in</a:t>
            </a:r>
            <a:r>
              <a:rPr lang="en-US" b="0" dirty="0">
                <a:solidFill>
                  <a:srgbClr val="CCCCCC"/>
                </a:solidFill>
                <a:effectLst/>
                <a:latin typeface="Consolas" panose="020B0609020204030204" pitchFamily="49" charset="0"/>
              </a:rPr>
              <a:t> </a:t>
            </a:r>
            <a:r>
              <a:rPr lang="en-US" b="0" dirty="0">
                <a:solidFill>
                  <a:srgbClr val="9CDCFE"/>
                </a:solidFill>
                <a:effectLst/>
                <a:latin typeface="Consolas" panose="020B0609020204030204" pitchFamily="49" charset="0"/>
              </a:rPr>
              <a:t>$Array</a:t>
            </a:r>
            <a:r>
              <a:rPr lang="en-US" b="0" dirty="0">
                <a:solidFill>
                  <a:srgbClr val="CCCCCC"/>
                </a:solidFill>
                <a:effectLst/>
                <a:latin typeface="Consolas" panose="020B0609020204030204" pitchFamily="49" charset="0"/>
              </a:rPr>
              <a:t>)</a:t>
            </a:r>
          </a:p>
          <a:p>
            <a:r>
              <a:rPr lang="en-US" b="0" dirty="0">
                <a:solidFill>
                  <a:srgbClr val="CCCCCC"/>
                </a:solidFill>
                <a:effectLst/>
                <a:latin typeface="Consolas" panose="020B0609020204030204" pitchFamily="49" charset="0"/>
              </a:rPr>
              <a:t>{</a:t>
            </a:r>
          </a:p>
          <a:p>
            <a:r>
              <a:rPr lang="en-US" b="0" dirty="0">
                <a:solidFill>
                  <a:srgbClr val="CCCCCC"/>
                </a:solidFill>
                <a:effectLst/>
                <a:latin typeface="Consolas" panose="020B0609020204030204" pitchFamily="49" charset="0"/>
              </a:rPr>
              <a:t>    echo </a:t>
            </a:r>
            <a:r>
              <a:rPr lang="en-US" b="0" dirty="0">
                <a:solidFill>
                  <a:srgbClr val="9CDCFE"/>
                </a:solidFill>
                <a:effectLst/>
                <a:latin typeface="Consolas" panose="020B0609020204030204" pitchFamily="49" charset="0"/>
              </a:rPr>
              <a:t>$element</a:t>
            </a:r>
            <a:endParaRPr lang="en-US" b="0" dirty="0">
              <a:solidFill>
                <a:srgbClr val="CCCCCC"/>
              </a:solidFill>
              <a:effectLst/>
              <a:latin typeface="Consolas" panose="020B0609020204030204" pitchFamily="49" charset="0"/>
            </a:endParaRPr>
          </a:p>
          <a:p>
            <a:r>
              <a:rPr lang="en-US" b="0" dirty="0">
                <a:solidFill>
                  <a:srgbClr val="CCCCCC"/>
                </a:solidFill>
                <a:effectLst/>
                <a:latin typeface="Consolas" panose="020B0609020204030204" pitchFamily="49"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41479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B4F83-EAB4-867C-68AF-AC40D8C96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A56DBB-60A6-60DD-6FBC-1A6CD79B27B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490D61B-2E31-A691-D7FC-862F497B8AC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$Array = @("Apples", "Oranges", "Grapes")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CCCCCC"/>
              </a:solidFill>
              <a:effectLst/>
              <a:latin typeface="Consolas" panose="020B0609020204030204" pitchFamily="49"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foreach ($element in $Array)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    Write-host -</a:t>
            </a:r>
            <a:r>
              <a:rPr lang="en-US" b="0" dirty="0" err="1">
                <a:solidFill>
                  <a:srgbClr val="CCCCCC"/>
                </a:solidFill>
                <a:effectLst/>
                <a:latin typeface="Consolas" panose="020B0609020204030204" pitchFamily="49" charset="0"/>
              </a:rPr>
              <a:t>ForegroundColor</a:t>
            </a:r>
            <a:r>
              <a:rPr lang="en-US" b="0" dirty="0">
                <a:solidFill>
                  <a:srgbClr val="CCCCCC"/>
                </a:solidFill>
                <a:effectLst/>
                <a:latin typeface="Consolas" panose="020B0609020204030204" pitchFamily="49" charset="0"/>
              </a:rPr>
              <a:t> Red -</a:t>
            </a:r>
            <a:r>
              <a:rPr lang="en-US" b="0" dirty="0" err="1">
                <a:solidFill>
                  <a:srgbClr val="CCCCCC"/>
                </a:solidFill>
                <a:effectLst/>
                <a:latin typeface="Consolas" panose="020B0609020204030204" pitchFamily="49" charset="0"/>
              </a:rPr>
              <a:t>BackgroundColor</a:t>
            </a:r>
            <a:r>
              <a:rPr lang="en-US" b="0" dirty="0">
                <a:solidFill>
                  <a:srgbClr val="CCCCCC"/>
                </a:solidFill>
                <a:effectLst/>
                <a:latin typeface="Consolas" panose="020B0609020204030204" pitchFamily="49" charset="0"/>
              </a:rPr>
              <a:t> White $element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CCCCCC"/>
                </a:solidFill>
                <a:effectLst/>
                <a:latin typeface="Consolas" panose="020B0609020204030204" pitchFamily="49" charset="0"/>
              </a:rPr>
              <a:t>}</a:t>
            </a:r>
          </a:p>
        </p:txBody>
      </p:sp>
      <p:sp>
        <p:nvSpPr>
          <p:cNvPr id="4" name="Slide Number Placeholder 3">
            <a:extLst>
              <a:ext uri="{FF2B5EF4-FFF2-40B4-BE49-F238E27FC236}">
                <a16:creationId xmlns:a16="http://schemas.microsoft.com/office/drawing/2014/main" id="{A86331A5-5B4C-73C7-15ED-058241CBAC8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22242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loop syntax:</a:t>
            </a:r>
          </a:p>
          <a:p>
            <a:pPr marL="457200" lvl="1" indent="0">
              <a:buNone/>
            </a:pPr>
            <a:r>
              <a:rPr lang="en-US" sz="2900" dirty="0">
                <a:solidFill>
                  <a:srgbClr val="4448FE"/>
                </a:solidFill>
              </a:rPr>
              <a:t>for (&lt;Initialization&gt;; &lt;Condition or </a:t>
            </a:r>
            <a:r>
              <a:rPr lang="en-US" sz="2900" dirty="0" err="1">
                <a:solidFill>
                  <a:srgbClr val="4448FE"/>
                </a:solidFill>
              </a:rPr>
              <a:t>Test_expression</a:t>
            </a:r>
            <a:r>
              <a:rPr lang="en-US" sz="2900" dirty="0">
                <a:solidFill>
                  <a:srgbClr val="4448FE"/>
                </a:solidFill>
              </a:rPr>
              <a:t>&gt;; &lt;Repeat&gt;)</a:t>
            </a:r>
            <a:br>
              <a:rPr lang="en-US" sz="2900" dirty="0">
                <a:solidFill>
                  <a:srgbClr val="4448FE"/>
                </a:solidFill>
              </a:rPr>
            </a:br>
            <a:r>
              <a:rPr lang="en-US" sz="2900" dirty="0">
                <a:solidFill>
                  <a:srgbClr val="4448FE"/>
                </a:solidFill>
              </a:rPr>
              <a:t>{ code statements }</a:t>
            </a:r>
          </a:p>
          <a:p>
            <a:pPr algn="just"/>
            <a:r>
              <a:rPr lang="en-US" dirty="0"/>
              <a:t>The Initialization placeholder is used to create and initialize the variable with the initial value.</a:t>
            </a:r>
          </a:p>
          <a:p>
            <a:pPr algn="just"/>
            <a:r>
              <a:rPr lang="en-US" dirty="0"/>
              <a:t>The Condition placeholder in a loop gives the Boolean value True or False. </a:t>
            </a:r>
          </a:p>
          <a:p>
            <a:pPr algn="just"/>
            <a:r>
              <a:rPr lang="en-US" dirty="0"/>
              <a:t>PowerShell evaluates the condition part each time when this loop executes. When it returns a True value, the statements are executed. The loop executes its block until the condition becomes false.</a:t>
            </a:r>
          </a:p>
          <a:p>
            <a:pPr algn="just"/>
            <a:r>
              <a:rPr lang="en-US" dirty="0"/>
              <a:t>The Repeat placeholder in a loop, is used to modify the value of a variable which is checked inside the Condition part of the loop. [</a:t>
            </a:r>
            <a:r>
              <a:rPr lang="en-US" dirty="0">
                <a:hlinkClick r:id="rId3"/>
              </a:rPr>
              <a:t>R</a:t>
            </a:r>
            <a:r>
              <a:rPr lang="en-US" dirty="0"/>
              <a:t>: javatpoint.com]</a:t>
            </a:r>
          </a:p>
          <a:p>
            <a:pPr marL="0" indent="0" algn="just">
              <a:buNone/>
            </a:pPr>
            <a:r>
              <a:rPr lang="en-US" dirty="0"/>
              <a:t>For further information, please </a:t>
            </a:r>
            <a:r>
              <a:rPr lang="en-US" dirty="0">
                <a:hlinkClick r:id="rId3"/>
              </a:rPr>
              <a:t>click-here</a:t>
            </a:r>
            <a:r>
              <a:rPr lang="en-US"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729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0" dirty="0">
                <a:solidFill>
                  <a:srgbClr val="9CDCFE"/>
                </a:solidFill>
                <a:effectLst/>
                <a:latin typeface="Consolas" panose="020B0609020204030204" pitchFamily="49" charset="0"/>
              </a:rPr>
              <a:t>$x</a:t>
            </a:r>
            <a:r>
              <a:rPr lang="en-US" b="0" dirty="0">
                <a:solidFill>
                  <a:srgbClr val="CCCCCC"/>
                </a:solidFill>
                <a:effectLst/>
                <a:latin typeface="Consolas" panose="020B0609020204030204" pitchFamily="49" charset="0"/>
              </a:rPr>
              <a:t> </a:t>
            </a:r>
            <a:r>
              <a:rPr lang="en-US" b="0" dirty="0">
                <a:solidFill>
                  <a:srgbClr val="D4D4D4"/>
                </a:solidFill>
                <a:effectLst/>
                <a:latin typeface="Consolas" panose="020B0609020204030204" pitchFamily="49" charset="0"/>
              </a:rPr>
              <a:t>=</a:t>
            </a:r>
            <a:r>
              <a:rPr lang="en-US" b="0" dirty="0">
                <a:solidFill>
                  <a:srgbClr val="CCCCCC"/>
                </a:solidFill>
                <a:effectLst/>
                <a:latin typeface="Consolas" panose="020B0609020204030204" pitchFamily="49" charset="0"/>
              </a:rPr>
              <a:t> </a:t>
            </a:r>
            <a:r>
              <a:rPr lang="en-US" b="0" dirty="0">
                <a:solidFill>
                  <a:srgbClr val="B5CEA8"/>
                </a:solidFill>
                <a:effectLst/>
                <a:latin typeface="Consolas" panose="020B0609020204030204" pitchFamily="49" charset="0"/>
              </a:rPr>
              <a:t>50</a:t>
            </a:r>
            <a:endParaRPr lang="en-US" b="0" dirty="0">
              <a:solidFill>
                <a:srgbClr val="CCCCCC"/>
              </a:solidFill>
              <a:effectLst/>
              <a:latin typeface="Consolas" panose="020B0609020204030204" pitchFamily="49" charset="0"/>
            </a:endParaRPr>
          </a:p>
          <a:p>
            <a:br>
              <a:rPr lang="en-US" b="0" dirty="0">
                <a:solidFill>
                  <a:srgbClr val="CCCCCC"/>
                </a:solidFill>
                <a:effectLst/>
                <a:latin typeface="Consolas" panose="020B0609020204030204" pitchFamily="49" charset="0"/>
              </a:rPr>
            </a:br>
            <a:r>
              <a:rPr lang="en-US" b="0" dirty="0">
                <a:solidFill>
                  <a:srgbClr val="C586C0"/>
                </a:solidFill>
                <a:effectLst/>
                <a:latin typeface="Consolas" panose="020B0609020204030204" pitchFamily="49" charset="0"/>
              </a:rPr>
              <a:t>if</a:t>
            </a:r>
            <a:r>
              <a:rPr lang="en-US" b="0" dirty="0">
                <a:solidFill>
                  <a:srgbClr val="CCCCCC"/>
                </a:solidFill>
                <a:effectLst/>
                <a:latin typeface="Consolas" panose="020B0609020204030204" pitchFamily="49" charset="0"/>
              </a:rPr>
              <a:t> (</a:t>
            </a:r>
            <a:r>
              <a:rPr lang="en-US" b="0" dirty="0">
                <a:solidFill>
                  <a:srgbClr val="9CDCFE"/>
                </a:solidFill>
                <a:effectLst/>
                <a:latin typeface="Consolas" panose="020B0609020204030204" pitchFamily="49" charset="0"/>
              </a:rPr>
              <a:t>$x</a:t>
            </a:r>
            <a:r>
              <a:rPr lang="en-US" b="0" dirty="0">
                <a:solidFill>
                  <a:srgbClr val="CCCCCC"/>
                </a:solidFill>
                <a:effectLst/>
                <a:latin typeface="Consolas" panose="020B0609020204030204" pitchFamily="49" charset="0"/>
              </a:rPr>
              <a:t> </a:t>
            </a:r>
            <a:r>
              <a:rPr lang="en-US" b="0" dirty="0">
                <a:solidFill>
                  <a:srgbClr val="D4D4D4"/>
                </a:solidFill>
                <a:effectLst/>
                <a:latin typeface="Consolas" panose="020B0609020204030204" pitchFamily="49" charset="0"/>
              </a:rPr>
              <a:t>-</a:t>
            </a:r>
            <a:r>
              <a:rPr lang="en-US" b="0" dirty="0" err="1">
                <a:solidFill>
                  <a:srgbClr val="D4D4D4"/>
                </a:solidFill>
                <a:effectLst/>
                <a:latin typeface="Consolas" panose="020B0609020204030204" pitchFamily="49" charset="0"/>
              </a:rPr>
              <a:t>gt</a:t>
            </a:r>
            <a:r>
              <a:rPr lang="en-US" b="0" dirty="0">
                <a:solidFill>
                  <a:srgbClr val="CCCCCC"/>
                </a:solidFill>
                <a:effectLst/>
                <a:latin typeface="Consolas" panose="020B0609020204030204" pitchFamily="49" charset="0"/>
              </a:rPr>
              <a:t> </a:t>
            </a:r>
            <a:r>
              <a:rPr lang="en-US" b="0" dirty="0">
                <a:solidFill>
                  <a:srgbClr val="B5CEA8"/>
                </a:solidFill>
                <a:effectLst/>
                <a:latin typeface="Consolas" panose="020B0609020204030204" pitchFamily="49" charset="0"/>
              </a:rPr>
              <a:t>20</a:t>
            </a:r>
            <a:r>
              <a:rPr lang="en-US" b="0" dirty="0">
                <a:solidFill>
                  <a:srgbClr val="CCCCCC"/>
                </a:solidFill>
                <a:effectLst/>
                <a:latin typeface="Consolas" panose="020B0609020204030204" pitchFamily="49" charset="0"/>
              </a:rPr>
              <a:t>){</a:t>
            </a:r>
          </a:p>
          <a:p>
            <a:r>
              <a:rPr lang="en-US" b="0" dirty="0">
                <a:solidFill>
                  <a:srgbClr val="CCCCCC"/>
                </a:solidFill>
                <a:effectLst/>
                <a:latin typeface="Consolas" panose="020B0609020204030204" pitchFamily="49" charset="0"/>
              </a:rPr>
              <a:t>    </a:t>
            </a:r>
            <a:r>
              <a:rPr lang="en-US" b="0" dirty="0">
                <a:solidFill>
                  <a:srgbClr val="DCDCAA"/>
                </a:solidFill>
                <a:effectLst/>
                <a:latin typeface="Consolas" panose="020B0609020204030204" pitchFamily="49" charset="0"/>
              </a:rPr>
              <a:t>Write-Host</a:t>
            </a:r>
            <a:r>
              <a:rPr lang="en-US" b="0" dirty="0">
                <a:solidFill>
                  <a:srgbClr val="CCCCCC"/>
                </a:solidFill>
                <a:effectLst/>
                <a:latin typeface="Consolas" panose="020B0609020204030204" pitchFamily="49" charset="0"/>
              </a:rPr>
              <a:t>(</a:t>
            </a:r>
            <a:r>
              <a:rPr lang="en-US" b="0" dirty="0">
                <a:solidFill>
                  <a:srgbClr val="CE9178"/>
                </a:solidFill>
                <a:effectLst/>
                <a:latin typeface="Consolas" panose="020B0609020204030204" pitchFamily="49" charset="0"/>
              </a:rPr>
              <a:t>"I'm an if statement :o)"</a:t>
            </a:r>
            <a:r>
              <a:rPr lang="en-US" b="0" dirty="0">
                <a:solidFill>
                  <a:srgbClr val="CCCCCC"/>
                </a:solidFill>
                <a:effectLst/>
                <a:latin typeface="Consolas" panose="020B0609020204030204" pitchFamily="49" charset="0"/>
              </a:rPr>
              <a:t>)</a:t>
            </a:r>
          </a:p>
          <a:p>
            <a:r>
              <a:rPr lang="en-US" b="0" dirty="0">
                <a:solidFill>
                  <a:srgbClr val="CCCCCC"/>
                </a:solidFill>
                <a:effectLst/>
                <a:latin typeface="Consolas" panose="020B0609020204030204" pitchFamily="49" charset="0"/>
              </a:rPr>
              <a: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82621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"User Menu"</a:t>
            </a:r>
            <a:endParaRPr lang="en-GB" b="0" dirty="0">
              <a:solidFill>
                <a:srgbClr val="CCCCCC"/>
              </a:solidFill>
              <a:effectLst/>
              <a:latin typeface="Consolas" panose="020B0609020204030204" pitchFamily="49" charset="0"/>
            </a:endParaRPr>
          </a:p>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a:t>
            </a:r>
            <a:endParaRPr lang="en-GB" b="0" dirty="0">
              <a:solidFill>
                <a:srgbClr val="CCCCCC"/>
              </a:solidFill>
              <a:effectLst/>
              <a:latin typeface="Consolas" panose="020B0609020204030204" pitchFamily="49" charset="0"/>
            </a:endParaRPr>
          </a:p>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"1: List Users"</a:t>
            </a:r>
            <a:endParaRPr lang="en-GB" b="0" dirty="0">
              <a:solidFill>
                <a:srgbClr val="CCCCCC"/>
              </a:solidFill>
              <a:effectLst/>
              <a:latin typeface="Consolas" panose="020B0609020204030204" pitchFamily="49" charset="0"/>
            </a:endParaRPr>
          </a:p>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"2: Add User"</a:t>
            </a:r>
            <a:endParaRPr lang="en-GB" b="0" dirty="0">
              <a:solidFill>
                <a:srgbClr val="CCCCCC"/>
              </a:solidFill>
              <a:effectLst/>
              <a:latin typeface="Consolas" panose="020B0609020204030204" pitchFamily="49" charset="0"/>
            </a:endParaRPr>
          </a:p>
          <a:p>
            <a:r>
              <a:rPr lang="en-GB" b="0" dirty="0">
                <a:solidFill>
                  <a:srgbClr val="DCDCAA"/>
                </a:solidFill>
                <a:effectLst/>
                <a:latin typeface="Consolas" panose="020B0609020204030204" pitchFamily="49" charset="0"/>
              </a:rPr>
              <a:t>Write-Host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"3: Remove User"</a:t>
            </a:r>
            <a:endParaRPr lang="en-GB" b="0" dirty="0">
              <a:solidFill>
                <a:srgbClr val="CCCCCC"/>
              </a:solidFill>
              <a:effectLst/>
              <a:latin typeface="Consolas" panose="020B0609020204030204" pitchFamily="49" charset="0"/>
            </a:endParaRPr>
          </a:p>
          <a:p>
            <a:br>
              <a:rPr lang="en-GB" b="0" dirty="0">
                <a:solidFill>
                  <a:srgbClr val="CCCCCC"/>
                </a:solidFill>
                <a:effectLst/>
                <a:latin typeface="Consolas" panose="020B0609020204030204" pitchFamily="49" charset="0"/>
              </a:rPr>
            </a:br>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num</a:t>
            </a:r>
            <a:r>
              <a:rPr lang="en-GB" b="0" dirty="0">
                <a:solidFill>
                  <a:srgbClr val="CCCCCC"/>
                </a:solidFill>
                <a:effectLst/>
                <a:latin typeface="Consolas" panose="020B0609020204030204" pitchFamily="49" charset="0"/>
              </a:rPr>
              <a:t> </a:t>
            </a:r>
            <a:r>
              <a:rPr lang="en-GB" b="0" dirty="0">
                <a:solidFill>
                  <a:srgbClr val="D4D4D4"/>
                </a:solidFill>
                <a:effectLst/>
                <a:latin typeface="Consolas" panose="020B0609020204030204" pitchFamily="49" charset="0"/>
              </a:rPr>
              <a:t>=</a:t>
            </a:r>
            <a:r>
              <a:rPr lang="en-GB" b="0" dirty="0">
                <a:solidFill>
                  <a:srgbClr val="CCCCCC"/>
                </a:solidFill>
                <a:effectLst/>
                <a:latin typeface="Consolas" panose="020B0609020204030204" pitchFamily="49" charset="0"/>
              </a:rPr>
              <a:t> </a:t>
            </a:r>
            <a:r>
              <a:rPr lang="en-GB" b="0" dirty="0">
                <a:solidFill>
                  <a:srgbClr val="DCDCAA"/>
                </a:solidFill>
                <a:effectLst/>
                <a:latin typeface="Consolas" panose="020B0609020204030204" pitchFamily="49" charset="0"/>
              </a:rPr>
              <a:t>Read-Host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"Please enter a number?"</a:t>
            </a:r>
            <a:endParaRPr lang="en-GB" b="0" dirty="0">
              <a:solidFill>
                <a:srgbClr val="CCCCCC"/>
              </a:solidFill>
              <a:effectLst/>
              <a:latin typeface="Consolas" panose="020B0609020204030204" pitchFamily="49" charset="0"/>
            </a:endParaRPr>
          </a:p>
          <a:p>
            <a:r>
              <a:rPr lang="en-GB" b="0" dirty="0">
                <a:solidFill>
                  <a:srgbClr val="C586C0"/>
                </a:solidFill>
                <a:effectLst/>
                <a:latin typeface="Consolas" panose="020B0609020204030204" pitchFamily="49" charset="0"/>
              </a:rPr>
              <a:t>Switch</a:t>
            </a:r>
            <a:r>
              <a:rPr lang="en-GB" b="0" dirty="0">
                <a:solidFill>
                  <a:srgbClr val="CCCCCC"/>
                </a:solidFill>
                <a:effectLst/>
                <a:latin typeface="Consolas" panose="020B0609020204030204" pitchFamily="49" charset="0"/>
              </a:rPr>
              <a:t> (</a:t>
            </a:r>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num</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    </a:t>
            </a:r>
            <a:r>
              <a:rPr lang="en-GB" b="0" dirty="0">
                <a:solidFill>
                  <a:srgbClr val="B5CEA8"/>
                </a:solidFill>
                <a:effectLst/>
                <a:latin typeface="Consolas" panose="020B0609020204030204" pitchFamily="49" charset="0"/>
              </a:rPr>
              <a:t>1</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'Run Action code 1'</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    </a:t>
            </a:r>
            <a:r>
              <a:rPr lang="en-GB" b="0" dirty="0">
                <a:solidFill>
                  <a:srgbClr val="B5CEA8"/>
                </a:solidFill>
                <a:effectLst/>
                <a:latin typeface="Consolas" panose="020B0609020204030204" pitchFamily="49" charset="0"/>
              </a:rPr>
              <a:t>2</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'Run Action code 2'</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    </a:t>
            </a:r>
            <a:r>
              <a:rPr lang="en-GB" b="0" dirty="0">
                <a:solidFill>
                  <a:srgbClr val="B5CEA8"/>
                </a:solidFill>
                <a:effectLst/>
                <a:latin typeface="Consolas" panose="020B0609020204030204" pitchFamily="49" charset="0"/>
              </a:rPr>
              <a:t>3</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'Run Action code 3'</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    </a:t>
            </a:r>
            <a:r>
              <a:rPr lang="en-GB" b="0" dirty="0">
                <a:solidFill>
                  <a:srgbClr val="C586C0"/>
                </a:solidFill>
                <a:effectLst/>
                <a:latin typeface="Consolas" panose="020B0609020204030204" pitchFamily="49" charset="0"/>
              </a:rPr>
              <a:t>default</a:t>
            </a:r>
            <a:r>
              <a:rPr lang="en-GB" b="0" dirty="0">
                <a:solidFill>
                  <a:srgbClr val="CCCCCC"/>
                </a:solidFill>
                <a:effectLst/>
                <a:latin typeface="Consolas" panose="020B0609020204030204" pitchFamily="49" charset="0"/>
              </a:rPr>
              <a:t> {</a:t>
            </a:r>
            <a:r>
              <a:rPr lang="en-GB" b="0" dirty="0">
                <a:solidFill>
                  <a:srgbClr val="CE9178"/>
                </a:solidFill>
                <a:effectLst/>
                <a:latin typeface="Consolas" panose="020B0609020204030204" pitchFamily="49" charset="0"/>
              </a:rPr>
              <a:t>'No Action'</a:t>
            </a:r>
            <a:r>
              <a:rPr lang="en-GB" b="0" dirty="0">
                <a:solidFill>
                  <a:srgbClr val="CCCCCC"/>
                </a:solidFill>
                <a:effectLst/>
                <a:latin typeface="Consolas" panose="020B0609020204030204" pitchFamily="49" charset="0"/>
              </a:rPr>
              <a:t>}</a:t>
            </a:r>
          </a:p>
          <a:p>
            <a:r>
              <a:rPr lang="en-GB" b="0" dirty="0">
                <a:solidFill>
                  <a:srgbClr val="CCCCCC"/>
                </a:solidFill>
                <a:effectLst/>
                <a:latin typeface="Consolas" panose="020B0609020204030204" pitchFamily="49" charset="0"/>
              </a:rPr>
              <a: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15579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Admin: System information menu</a:t>
            </a:r>
          </a:p>
          <a:p>
            <a:r>
              <a:rPr lang="en-GB" dirty="0"/>
              <a:t># ==============================</a:t>
            </a:r>
          </a:p>
          <a:p>
            <a:endParaRPr lang="en-GB" dirty="0"/>
          </a:p>
          <a:p>
            <a:r>
              <a:rPr lang="en-GB" dirty="0"/>
              <a:t>do {</a:t>
            </a:r>
          </a:p>
          <a:p>
            <a:r>
              <a:rPr lang="en-GB" dirty="0"/>
              <a:t>    Clear-Host</a:t>
            </a:r>
          </a:p>
          <a:p>
            <a:r>
              <a:rPr lang="en-GB" dirty="0"/>
              <a:t>    Write-Host "==============================="</a:t>
            </a:r>
          </a:p>
          <a:p>
            <a:r>
              <a:rPr lang="en-GB" dirty="0"/>
              <a:t>    Write-Host "     ADMIN SYSTEM MENU"</a:t>
            </a:r>
          </a:p>
          <a:p>
            <a:r>
              <a:rPr lang="en-GB" dirty="0"/>
              <a:t>    Write-Host "==============================="</a:t>
            </a:r>
          </a:p>
          <a:p>
            <a:r>
              <a:rPr lang="en-GB" dirty="0"/>
              <a:t>    Write-Host "1) Show Computer name"</a:t>
            </a:r>
          </a:p>
          <a:p>
            <a:r>
              <a:rPr lang="en-GB" dirty="0"/>
              <a:t>    Write-Host "2) Show Operating System info"</a:t>
            </a:r>
          </a:p>
          <a:p>
            <a:r>
              <a:rPr lang="en-GB" dirty="0"/>
              <a:t>    Write-Host "3) Show CPU information"</a:t>
            </a:r>
          </a:p>
          <a:p>
            <a:r>
              <a:rPr lang="en-GB" dirty="0"/>
              <a:t>    Write-Host "4) Show Memory information (GB)"</a:t>
            </a:r>
          </a:p>
          <a:p>
            <a:r>
              <a:rPr lang="en-GB" dirty="0"/>
              <a:t>    Write-Host "5) Show IP address"</a:t>
            </a:r>
          </a:p>
          <a:p>
            <a:r>
              <a:rPr lang="en-GB" dirty="0"/>
              <a:t>    Write-Host "6) Show Disk usage (GB)"</a:t>
            </a:r>
          </a:p>
          <a:p>
            <a:r>
              <a:rPr lang="en-GB" dirty="0"/>
              <a:t>    Write-Host "7) Exit"</a:t>
            </a:r>
          </a:p>
          <a:p>
            <a:r>
              <a:rPr lang="en-GB" dirty="0"/>
              <a:t>    Write-Host "==============================="</a:t>
            </a:r>
          </a:p>
          <a:p>
            <a:r>
              <a:rPr lang="en-GB" dirty="0"/>
              <a:t>    </a:t>
            </a:r>
          </a:p>
          <a:p>
            <a:r>
              <a:rPr lang="en-GB" dirty="0"/>
              <a:t>    $choice = Read-Host "Select an option (1-7)"</a:t>
            </a:r>
          </a:p>
          <a:p>
            <a:endParaRPr lang="en-GB" dirty="0"/>
          </a:p>
          <a:p>
            <a:r>
              <a:rPr lang="en-GB" dirty="0"/>
              <a:t>    switch ($choice) {</a:t>
            </a:r>
          </a:p>
          <a:p>
            <a:endParaRPr lang="en-GB" dirty="0"/>
          </a:p>
          <a:p>
            <a:r>
              <a:rPr lang="en-GB" dirty="0"/>
              <a:t>        "1" {</a:t>
            </a:r>
          </a:p>
          <a:p>
            <a:r>
              <a:rPr lang="en-GB" dirty="0"/>
              <a:t>            Write-Host "`</a:t>
            </a:r>
            <a:r>
              <a:rPr lang="en-GB" dirty="0" err="1"/>
              <a:t>nComputer</a:t>
            </a:r>
            <a:r>
              <a:rPr lang="en-GB" dirty="0"/>
              <a:t> name:"</a:t>
            </a:r>
          </a:p>
          <a:p>
            <a:r>
              <a:rPr lang="en-GB" dirty="0"/>
              <a:t>            Write-Host $</a:t>
            </a:r>
            <a:r>
              <a:rPr lang="en-GB" dirty="0" err="1"/>
              <a:t>env:COMPUTERNAME</a:t>
            </a:r>
            <a:endParaRPr lang="en-GB" dirty="0"/>
          </a:p>
          <a:p>
            <a:r>
              <a:rPr lang="en-GB" dirty="0"/>
              <a:t>            Read-Host "`</a:t>
            </a:r>
            <a:r>
              <a:rPr lang="en-GB" dirty="0" err="1"/>
              <a:t>nPress</a:t>
            </a:r>
            <a:r>
              <a:rPr lang="en-GB" dirty="0"/>
              <a:t> Enter to continue"</a:t>
            </a:r>
          </a:p>
          <a:p>
            <a:r>
              <a:rPr lang="en-GB" dirty="0"/>
              <a:t>        }</a:t>
            </a:r>
          </a:p>
          <a:p>
            <a:endParaRPr lang="en-GB" dirty="0"/>
          </a:p>
          <a:p>
            <a:r>
              <a:rPr lang="en-GB" dirty="0"/>
              <a:t>        "2" {</a:t>
            </a:r>
          </a:p>
          <a:p>
            <a:r>
              <a:rPr lang="en-GB" dirty="0"/>
              <a:t>            Write-Host "`</a:t>
            </a:r>
            <a:r>
              <a:rPr lang="en-GB" dirty="0" err="1"/>
              <a:t>nOperating</a:t>
            </a:r>
            <a:r>
              <a:rPr lang="en-GB" dirty="0"/>
              <a:t> System info:"</a:t>
            </a:r>
          </a:p>
          <a:p>
            <a:r>
              <a:rPr lang="en-GB" dirty="0"/>
              <a:t>            Get-</a:t>
            </a:r>
            <a:r>
              <a:rPr lang="en-GB" dirty="0" err="1"/>
              <a:t>CimInstance</a:t>
            </a:r>
            <a:r>
              <a:rPr lang="en-GB" dirty="0"/>
              <a:t> Win32_OperatingSystem | </a:t>
            </a:r>
          </a:p>
          <a:p>
            <a:r>
              <a:rPr lang="en-GB" dirty="0"/>
              <a:t>                Select-Object Caption, Version, </a:t>
            </a:r>
            <a:r>
              <a:rPr lang="en-GB" dirty="0" err="1"/>
              <a:t>OSArchitecture</a:t>
            </a:r>
            <a:r>
              <a:rPr lang="en-GB" dirty="0"/>
              <a:t> |</a:t>
            </a:r>
          </a:p>
          <a:p>
            <a:r>
              <a:rPr lang="en-GB" dirty="0"/>
              <a:t>                Format-List</a:t>
            </a:r>
          </a:p>
          <a:p>
            <a:r>
              <a:rPr lang="en-GB" dirty="0"/>
              <a:t>            Read-Host "Press Enter to continue"</a:t>
            </a:r>
          </a:p>
          <a:p>
            <a:r>
              <a:rPr lang="en-GB" dirty="0"/>
              <a:t>        }</a:t>
            </a:r>
          </a:p>
          <a:p>
            <a:endParaRPr lang="en-GB" dirty="0"/>
          </a:p>
          <a:p>
            <a:r>
              <a:rPr lang="en-GB" dirty="0"/>
              <a:t>        "3" {</a:t>
            </a:r>
          </a:p>
          <a:p>
            <a:r>
              <a:rPr lang="en-GB" dirty="0"/>
              <a:t>            Write-Host "`</a:t>
            </a:r>
            <a:r>
              <a:rPr lang="en-GB" dirty="0" err="1"/>
              <a:t>nCPU</a:t>
            </a:r>
            <a:r>
              <a:rPr lang="en-GB" dirty="0"/>
              <a:t> information:"</a:t>
            </a:r>
          </a:p>
          <a:p>
            <a:r>
              <a:rPr lang="en-GB" dirty="0"/>
              <a:t>            Get-</a:t>
            </a:r>
            <a:r>
              <a:rPr lang="en-GB" dirty="0" err="1"/>
              <a:t>CimInstance</a:t>
            </a:r>
            <a:r>
              <a:rPr lang="en-GB" dirty="0"/>
              <a:t> Win32_Processor | </a:t>
            </a:r>
          </a:p>
          <a:p>
            <a:r>
              <a:rPr lang="en-GB" dirty="0"/>
              <a:t>                Select-Object Name, </a:t>
            </a:r>
            <a:r>
              <a:rPr lang="en-GB" dirty="0" err="1"/>
              <a:t>NumberOfCores</a:t>
            </a:r>
            <a:r>
              <a:rPr lang="en-GB" dirty="0"/>
              <a:t>, </a:t>
            </a:r>
            <a:r>
              <a:rPr lang="en-GB" dirty="0" err="1"/>
              <a:t>MaxClockSpeed</a:t>
            </a:r>
            <a:r>
              <a:rPr lang="en-GB" dirty="0"/>
              <a:t> |</a:t>
            </a:r>
          </a:p>
          <a:p>
            <a:r>
              <a:rPr lang="en-GB" dirty="0"/>
              <a:t>                Format-List</a:t>
            </a:r>
          </a:p>
          <a:p>
            <a:r>
              <a:rPr lang="en-GB" dirty="0"/>
              <a:t>            Read-Host "Press Enter to continue"</a:t>
            </a:r>
          </a:p>
          <a:p>
            <a:r>
              <a:rPr lang="en-GB" dirty="0"/>
              <a:t>        }</a:t>
            </a:r>
          </a:p>
          <a:p>
            <a:endParaRPr lang="en-GB" dirty="0"/>
          </a:p>
          <a:p>
            <a:r>
              <a:rPr lang="en-GB" dirty="0"/>
              <a:t>        "4" {</a:t>
            </a:r>
          </a:p>
          <a:p>
            <a:r>
              <a:rPr lang="en-GB" dirty="0"/>
              <a:t>            Write-Host "`</a:t>
            </a:r>
            <a:r>
              <a:rPr lang="en-GB" dirty="0" err="1"/>
              <a:t>nMemory</a:t>
            </a:r>
            <a:r>
              <a:rPr lang="en-GB" dirty="0"/>
              <a:t> information (RAM):"</a:t>
            </a:r>
          </a:p>
          <a:p>
            <a:r>
              <a:rPr lang="en-GB" dirty="0"/>
              <a:t>            Get-</a:t>
            </a:r>
            <a:r>
              <a:rPr lang="en-GB" dirty="0" err="1"/>
              <a:t>CimInstance</a:t>
            </a:r>
            <a:r>
              <a:rPr lang="en-GB" dirty="0"/>
              <a:t> Win32_ComputerSystem |</a:t>
            </a:r>
          </a:p>
          <a:p>
            <a:r>
              <a:rPr lang="en-GB" dirty="0"/>
              <a:t>                Select-Object @{</a:t>
            </a:r>
          </a:p>
          <a:p>
            <a:r>
              <a:rPr lang="en-GB" dirty="0"/>
              <a:t>                    Name = "</a:t>
            </a:r>
            <a:r>
              <a:rPr lang="en-GB" dirty="0" err="1"/>
              <a:t>TotalPhysicalMemory_GB</a:t>
            </a:r>
            <a:r>
              <a:rPr lang="en-GB" dirty="0"/>
              <a:t>"</a:t>
            </a:r>
          </a:p>
          <a:p>
            <a:r>
              <a:rPr lang="en-GB" dirty="0"/>
              <a:t>                    Expression = {</a:t>
            </a:r>
          </a:p>
          <a:p>
            <a:r>
              <a:rPr lang="en-GB" dirty="0"/>
              <a:t>                        [Math]::Round($_.</a:t>
            </a:r>
            <a:r>
              <a:rPr lang="en-GB" dirty="0" err="1"/>
              <a:t>TotalPhysicalMemory</a:t>
            </a:r>
            <a:r>
              <a:rPr lang="en-GB" dirty="0"/>
              <a:t> / 1GB, 2)</a:t>
            </a:r>
          </a:p>
          <a:p>
            <a:r>
              <a:rPr lang="en-GB" dirty="0"/>
              <a:t>                    }</a:t>
            </a:r>
          </a:p>
          <a:p>
            <a:r>
              <a:rPr lang="en-GB" dirty="0"/>
              <a:t>                } |</a:t>
            </a:r>
          </a:p>
          <a:p>
            <a:r>
              <a:rPr lang="en-GB" dirty="0"/>
              <a:t>                Format-List</a:t>
            </a:r>
          </a:p>
          <a:p>
            <a:r>
              <a:rPr lang="en-GB" dirty="0"/>
              <a:t>            Read-Host "Press Enter to continue"</a:t>
            </a:r>
          </a:p>
          <a:p>
            <a:r>
              <a:rPr lang="en-GB" dirty="0"/>
              <a:t>        }</a:t>
            </a:r>
          </a:p>
          <a:p>
            <a:endParaRPr lang="en-GB" dirty="0"/>
          </a:p>
          <a:p>
            <a:r>
              <a:rPr lang="en-GB" dirty="0"/>
              <a:t>        "5" {</a:t>
            </a:r>
          </a:p>
          <a:p>
            <a:r>
              <a:rPr lang="en-GB" dirty="0"/>
              <a:t>            Write-Host "`</a:t>
            </a:r>
            <a:r>
              <a:rPr lang="en-GB" dirty="0" err="1"/>
              <a:t>nNetwork</a:t>
            </a:r>
            <a:r>
              <a:rPr lang="en-GB" dirty="0"/>
              <a:t> IP address:"</a:t>
            </a:r>
          </a:p>
          <a:p>
            <a:r>
              <a:rPr lang="en-GB" dirty="0"/>
              <a:t>            Get-</a:t>
            </a:r>
            <a:r>
              <a:rPr lang="en-GB" dirty="0" err="1"/>
              <a:t>NetIPAddress</a:t>
            </a:r>
            <a:r>
              <a:rPr lang="en-GB" dirty="0"/>
              <a:t> |</a:t>
            </a:r>
          </a:p>
          <a:p>
            <a:r>
              <a:rPr lang="en-GB" dirty="0"/>
              <a:t>                Where-Object {</a:t>
            </a:r>
          </a:p>
          <a:p>
            <a:r>
              <a:rPr lang="en-GB" dirty="0"/>
              <a:t>                    $_.</a:t>
            </a:r>
            <a:r>
              <a:rPr lang="en-GB" dirty="0" err="1"/>
              <a:t>AddressFamily</a:t>
            </a:r>
            <a:r>
              <a:rPr lang="en-GB" dirty="0"/>
              <a:t> -</a:t>
            </a:r>
            <a:r>
              <a:rPr lang="en-GB" dirty="0" err="1"/>
              <a:t>eq</a:t>
            </a:r>
            <a:r>
              <a:rPr lang="en-GB" dirty="0"/>
              <a:t> "IPv4" -and $_.</a:t>
            </a:r>
            <a:r>
              <a:rPr lang="en-GB" dirty="0" err="1"/>
              <a:t>IPAddress</a:t>
            </a:r>
            <a:r>
              <a:rPr lang="en-GB" dirty="0"/>
              <a:t> -</a:t>
            </a:r>
            <a:r>
              <a:rPr lang="en-GB" dirty="0" err="1"/>
              <a:t>notlike</a:t>
            </a:r>
            <a:r>
              <a:rPr lang="en-GB" dirty="0"/>
              <a:t> "169.*"</a:t>
            </a:r>
          </a:p>
          <a:p>
            <a:r>
              <a:rPr lang="en-GB" dirty="0"/>
              <a:t>                } |</a:t>
            </a:r>
          </a:p>
          <a:p>
            <a:r>
              <a:rPr lang="en-GB" dirty="0"/>
              <a:t>                Select-Object </a:t>
            </a:r>
            <a:r>
              <a:rPr lang="en-GB" dirty="0" err="1"/>
              <a:t>IPAddress</a:t>
            </a:r>
            <a:r>
              <a:rPr lang="en-GB" dirty="0"/>
              <a:t>, </a:t>
            </a:r>
            <a:r>
              <a:rPr lang="en-GB" dirty="0" err="1"/>
              <a:t>InterfaceAlias</a:t>
            </a:r>
            <a:r>
              <a:rPr lang="en-GB" dirty="0"/>
              <a:t> |</a:t>
            </a:r>
          </a:p>
          <a:p>
            <a:r>
              <a:rPr lang="en-GB" dirty="0"/>
              <a:t>                Format-Table -</a:t>
            </a:r>
            <a:r>
              <a:rPr lang="en-GB" dirty="0" err="1"/>
              <a:t>AutoSize</a:t>
            </a:r>
            <a:endParaRPr lang="en-GB" dirty="0"/>
          </a:p>
          <a:p>
            <a:r>
              <a:rPr lang="en-GB" dirty="0"/>
              <a:t>            Read-Host "Press Enter to continue"</a:t>
            </a:r>
          </a:p>
          <a:p>
            <a:r>
              <a:rPr lang="en-GB" dirty="0"/>
              <a:t>        }</a:t>
            </a:r>
          </a:p>
          <a:p>
            <a:endParaRPr lang="en-GB" dirty="0"/>
          </a:p>
          <a:p>
            <a:r>
              <a:rPr lang="en-GB" dirty="0"/>
              <a:t>        "6" {</a:t>
            </a:r>
          </a:p>
          <a:p>
            <a:r>
              <a:rPr lang="en-GB" dirty="0"/>
              <a:t>            Write-Host "`</a:t>
            </a:r>
            <a:r>
              <a:rPr lang="en-GB" dirty="0" err="1"/>
              <a:t>nDisk</a:t>
            </a:r>
            <a:r>
              <a:rPr lang="en-GB" dirty="0"/>
              <a:t> usage:"</a:t>
            </a:r>
          </a:p>
          <a:p>
            <a:r>
              <a:rPr lang="en-GB" dirty="0"/>
              <a:t>            Get-</a:t>
            </a:r>
            <a:r>
              <a:rPr lang="en-GB" dirty="0" err="1"/>
              <a:t>PSDrive</a:t>
            </a:r>
            <a:r>
              <a:rPr lang="en-GB" dirty="0"/>
              <a:t> -</a:t>
            </a:r>
            <a:r>
              <a:rPr lang="en-GB" dirty="0" err="1"/>
              <a:t>PSProvider</a:t>
            </a:r>
            <a:r>
              <a:rPr lang="en-GB" dirty="0"/>
              <a:t> </a:t>
            </a:r>
            <a:r>
              <a:rPr lang="en-GB" dirty="0" err="1"/>
              <a:t>FileSystem</a:t>
            </a:r>
            <a:r>
              <a:rPr lang="en-GB" dirty="0"/>
              <a:t> |</a:t>
            </a:r>
          </a:p>
          <a:p>
            <a:r>
              <a:rPr lang="en-GB" dirty="0"/>
              <a:t>                Select-Object `</a:t>
            </a:r>
          </a:p>
          <a:p>
            <a:r>
              <a:rPr lang="en-GB" dirty="0"/>
              <a:t>                    Name,</a:t>
            </a:r>
          </a:p>
          <a:p>
            <a:r>
              <a:rPr lang="en-GB" dirty="0"/>
              <a:t>                    @{Name="Used_GB"; Expression={[Math]::Round($_.Used / 1GB, 2)}},</a:t>
            </a:r>
          </a:p>
          <a:p>
            <a:r>
              <a:rPr lang="en-GB" dirty="0"/>
              <a:t>                    @{Name="Free_GB"; Expression={[Math]::Round($_.Free / 1GB, 2)}} |</a:t>
            </a:r>
          </a:p>
          <a:p>
            <a:r>
              <a:rPr lang="en-GB" dirty="0"/>
              <a:t>                Format-Table -</a:t>
            </a:r>
            <a:r>
              <a:rPr lang="en-GB" dirty="0" err="1"/>
              <a:t>AutoSize</a:t>
            </a:r>
            <a:endParaRPr lang="en-GB" dirty="0"/>
          </a:p>
          <a:p>
            <a:r>
              <a:rPr lang="en-GB" dirty="0"/>
              <a:t>            Read-Host "Press Enter to continue"</a:t>
            </a:r>
          </a:p>
          <a:p>
            <a:r>
              <a:rPr lang="en-GB" dirty="0"/>
              <a:t>        }</a:t>
            </a:r>
          </a:p>
          <a:p>
            <a:endParaRPr lang="en-GB" dirty="0"/>
          </a:p>
          <a:p>
            <a:r>
              <a:rPr lang="en-GB" dirty="0"/>
              <a:t>        "7" {</a:t>
            </a:r>
          </a:p>
          <a:p>
            <a:r>
              <a:rPr lang="en-GB" dirty="0"/>
              <a:t>            Write-Host "Exiting menu..."</a:t>
            </a:r>
          </a:p>
          <a:p>
            <a:r>
              <a:rPr lang="en-GB" dirty="0"/>
              <a:t>        }</a:t>
            </a:r>
          </a:p>
          <a:p>
            <a:endParaRPr lang="en-GB" dirty="0"/>
          </a:p>
          <a:p>
            <a:r>
              <a:rPr lang="en-GB" dirty="0"/>
              <a:t>        Default {</a:t>
            </a:r>
          </a:p>
          <a:p>
            <a:r>
              <a:rPr lang="en-GB" dirty="0"/>
              <a:t>            Write-Host "`</a:t>
            </a:r>
            <a:r>
              <a:rPr lang="en-GB" dirty="0" err="1"/>
              <a:t>nInvalid</a:t>
            </a:r>
            <a:r>
              <a:rPr lang="en-GB" dirty="0"/>
              <a:t> option. Please try again." -</a:t>
            </a:r>
            <a:r>
              <a:rPr lang="en-GB" dirty="0" err="1"/>
              <a:t>ForegroundColor</a:t>
            </a:r>
            <a:r>
              <a:rPr lang="en-GB" dirty="0"/>
              <a:t> Red</a:t>
            </a:r>
          </a:p>
          <a:p>
            <a:r>
              <a:rPr lang="en-GB" dirty="0"/>
              <a:t>            Read-Host "`</a:t>
            </a:r>
            <a:r>
              <a:rPr lang="en-GB" dirty="0" err="1"/>
              <a:t>nPress</a:t>
            </a:r>
            <a:r>
              <a:rPr lang="en-GB" dirty="0"/>
              <a:t> Enter to continue"</a:t>
            </a:r>
          </a:p>
          <a:p>
            <a:r>
              <a:rPr lang="en-GB" dirty="0"/>
              <a:t>        }</a:t>
            </a:r>
          </a:p>
          <a:p>
            <a:r>
              <a:rPr lang="en-GB" dirty="0"/>
              <a:t>    }</a:t>
            </a:r>
          </a:p>
          <a:p>
            <a:endParaRPr lang="en-GB" dirty="0"/>
          </a:p>
          <a:p>
            <a:r>
              <a:rPr lang="en-GB" dirty="0"/>
              <a:t>} while ($choice -ne "7")</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34020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Admin: System information menu</a:t>
            </a:r>
          </a:p>
          <a:p>
            <a:r>
              <a:rPr lang="en-GB" dirty="0"/>
              <a:t># ==============================</a:t>
            </a:r>
          </a:p>
          <a:p>
            <a:endParaRPr lang="en-GB" dirty="0"/>
          </a:p>
          <a:p>
            <a:r>
              <a:rPr lang="en-GB" dirty="0"/>
              <a:t>do {</a:t>
            </a:r>
          </a:p>
          <a:p>
            <a:r>
              <a:rPr lang="en-GB" dirty="0"/>
              <a:t>    Clear-Host</a:t>
            </a:r>
          </a:p>
          <a:p>
            <a:r>
              <a:rPr lang="en-GB" dirty="0"/>
              <a:t>    Write-Host "==============================="</a:t>
            </a:r>
          </a:p>
          <a:p>
            <a:r>
              <a:rPr lang="en-GB" dirty="0"/>
              <a:t>    Write-Host "     ADMIN SYSTEM MENU"</a:t>
            </a:r>
          </a:p>
          <a:p>
            <a:r>
              <a:rPr lang="en-GB" dirty="0"/>
              <a:t>    Write-Host "==============================="</a:t>
            </a:r>
          </a:p>
          <a:p>
            <a:r>
              <a:rPr lang="en-GB" dirty="0"/>
              <a:t>    Write-Host "1) Show Computer name"</a:t>
            </a:r>
          </a:p>
          <a:p>
            <a:r>
              <a:rPr lang="en-GB" dirty="0"/>
              <a:t>    Write-Host "2) Show Operating System info"</a:t>
            </a:r>
          </a:p>
          <a:p>
            <a:r>
              <a:rPr lang="en-GB" dirty="0"/>
              <a:t>    Write-Host "3) Show CPU information"</a:t>
            </a:r>
          </a:p>
          <a:p>
            <a:r>
              <a:rPr lang="en-GB" dirty="0"/>
              <a:t>    Write-Host "4) Show Memory information (GB)"</a:t>
            </a:r>
          </a:p>
          <a:p>
            <a:r>
              <a:rPr lang="en-GB" dirty="0"/>
              <a:t>    Write-Host "5) Show IP address"</a:t>
            </a:r>
          </a:p>
          <a:p>
            <a:r>
              <a:rPr lang="en-GB" dirty="0"/>
              <a:t>    Write-Host "6) Show Disk usage (GB)"</a:t>
            </a:r>
          </a:p>
          <a:p>
            <a:r>
              <a:rPr lang="en-GB" dirty="0"/>
              <a:t>    Write-Host "7) Exit"</a:t>
            </a:r>
          </a:p>
          <a:p>
            <a:r>
              <a:rPr lang="en-GB" dirty="0"/>
              <a:t>    Write-Host "==============================="</a:t>
            </a:r>
          </a:p>
          <a:p>
            <a:r>
              <a:rPr lang="en-GB" dirty="0"/>
              <a:t>    </a:t>
            </a:r>
          </a:p>
          <a:p>
            <a:r>
              <a:rPr lang="en-GB" dirty="0"/>
              <a:t>    $choice = Read-Host "Select an option (1-7)"</a:t>
            </a:r>
          </a:p>
          <a:p>
            <a:endParaRPr lang="en-GB" dirty="0"/>
          </a:p>
          <a:p>
            <a:r>
              <a:rPr lang="en-GB" dirty="0"/>
              <a:t>    switch ($choice) {</a:t>
            </a:r>
          </a:p>
          <a:p>
            <a:endParaRPr lang="en-GB" dirty="0"/>
          </a:p>
          <a:p>
            <a:r>
              <a:rPr lang="en-GB" dirty="0"/>
              <a:t>        "1" {</a:t>
            </a:r>
          </a:p>
          <a:p>
            <a:r>
              <a:rPr lang="en-GB" dirty="0"/>
              <a:t>            Write-Host "`</a:t>
            </a:r>
            <a:r>
              <a:rPr lang="en-GB" dirty="0" err="1"/>
              <a:t>nComputer</a:t>
            </a:r>
            <a:r>
              <a:rPr lang="en-GB" dirty="0"/>
              <a:t> name:"</a:t>
            </a:r>
          </a:p>
          <a:p>
            <a:r>
              <a:rPr lang="en-GB" dirty="0"/>
              <a:t>            Write-Host $</a:t>
            </a:r>
            <a:r>
              <a:rPr lang="en-GB" dirty="0" err="1"/>
              <a:t>env:COMPUTERNAME</a:t>
            </a:r>
            <a:endParaRPr lang="en-GB" dirty="0"/>
          </a:p>
          <a:p>
            <a:r>
              <a:rPr lang="en-GB" dirty="0"/>
              <a:t>            Read-Host "`</a:t>
            </a:r>
            <a:r>
              <a:rPr lang="en-GB" dirty="0" err="1"/>
              <a:t>nPress</a:t>
            </a:r>
            <a:r>
              <a:rPr lang="en-GB" dirty="0"/>
              <a:t> Enter to continue"</a:t>
            </a:r>
          </a:p>
          <a:p>
            <a:r>
              <a:rPr lang="en-GB" dirty="0"/>
              <a:t>        }</a:t>
            </a:r>
          </a:p>
          <a:p>
            <a:endParaRPr lang="en-GB" dirty="0"/>
          </a:p>
          <a:p>
            <a:r>
              <a:rPr lang="en-GB" dirty="0"/>
              <a:t>        "2" {</a:t>
            </a:r>
          </a:p>
          <a:p>
            <a:r>
              <a:rPr lang="en-GB" dirty="0"/>
              <a:t>            Write-Host "`</a:t>
            </a:r>
            <a:r>
              <a:rPr lang="en-GB" dirty="0" err="1"/>
              <a:t>nOperating</a:t>
            </a:r>
            <a:r>
              <a:rPr lang="en-GB" dirty="0"/>
              <a:t> System info:"</a:t>
            </a:r>
          </a:p>
          <a:p>
            <a:r>
              <a:rPr lang="en-GB" dirty="0"/>
              <a:t>            Get-</a:t>
            </a:r>
            <a:r>
              <a:rPr lang="en-GB" dirty="0" err="1"/>
              <a:t>CimInstance</a:t>
            </a:r>
            <a:r>
              <a:rPr lang="en-GB" dirty="0"/>
              <a:t> Win32_OperatingSystem | </a:t>
            </a:r>
          </a:p>
          <a:p>
            <a:r>
              <a:rPr lang="en-GB" dirty="0"/>
              <a:t>                Select-Object Caption, Version, </a:t>
            </a:r>
            <a:r>
              <a:rPr lang="en-GB" dirty="0" err="1"/>
              <a:t>OSArchitecture</a:t>
            </a:r>
            <a:r>
              <a:rPr lang="en-GB" dirty="0"/>
              <a:t> |</a:t>
            </a:r>
          </a:p>
          <a:p>
            <a:r>
              <a:rPr lang="en-GB" dirty="0"/>
              <a:t>                Format-List</a:t>
            </a:r>
          </a:p>
          <a:p>
            <a:r>
              <a:rPr lang="en-GB" dirty="0"/>
              <a:t>            Read-Host "Press Enter to continue"</a:t>
            </a:r>
          </a:p>
          <a:p>
            <a:r>
              <a:rPr lang="en-GB" dirty="0"/>
              <a:t>        }</a:t>
            </a:r>
          </a:p>
          <a:p>
            <a:endParaRPr lang="en-GB" dirty="0"/>
          </a:p>
          <a:p>
            <a:r>
              <a:rPr lang="en-GB" dirty="0"/>
              <a:t>        "3" {</a:t>
            </a:r>
          </a:p>
          <a:p>
            <a:r>
              <a:rPr lang="en-GB" dirty="0"/>
              <a:t>            Write-Host "`</a:t>
            </a:r>
            <a:r>
              <a:rPr lang="en-GB" dirty="0" err="1"/>
              <a:t>nCPU</a:t>
            </a:r>
            <a:r>
              <a:rPr lang="en-GB" dirty="0"/>
              <a:t> information:"</a:t>
            </a:r>
          </a:p>
          <a:p>
            <a:r>
              <a:rPr lang="en-GB" dirty="0"/>
              <a:t>            Get-</a:t>
            </a:r>
            <a:r>
              <a:rPr lang="en-GB" dirty="0" err="1"/>
              <a:t>CimInstance</a:t>
            </a:r>
            <a:r>
              <a:rPr lang="en-GB" dirty="0"/>
              <a:t> Win32_Processor | </a:t>
            </a:r>
          </a:p>
          <a:p>
            <a:r>
              <a:rPr lang="en-GB" dirty="0"/>
              <a:t>                Select-Object Name, </a:t>
            </a:r>
            <a:r>
              <a:rPr lang="en-GB" dirty="0" err="1"/>
              <a:t>NumberOfCores</a:t>
            </a:r>
            <a:r>
              <a:rPr lang="en-GB" dirty="0"/>
              <a:t>, </a:t>
            </a:r>
            <a:r>
              <a:rPr lang="en-GB" dirty="0" err="1"/>
              <a:t>MaxClockSpeed</a:t>
            </a:r>
            <a:r>
              <a:rPr lang="en-GB" dirty="0"/>
              <a:t> |</a:t>
            </a:r>
          </a:p>
          <a:p>
            <a:r>
              <a:rPr lang="en-GB" dirty="0"/>
              <a:t>                Format-List</a:t>
            </a:r>
          </a:p>
          <a:p>
            <a:r>
              <a:rPr lang="en-GB" dirty="0"/>
              <a:t>            Read-Host "Press Enter to continue"</a:t>
            </a:r>
          </a:p>
          <a:p>
            <a:r>
              <a:rPr lang="en-GB" dirty="0"/>
              <a:t>        }</a:t>
            </a:r>
          </a:p>
          <a:p>
            <a:endParaRPr lang="en-GB" dirty="0"/>
          </a:p>
          <a:p>
            <a:r>
              <a:rPr lang="en-GB" dirty="0"/>
              <a:t>        "4" {</a:t>
            </a:r>
          </a:p>
          <a:p>
            <a:r>
              <a:rPr lang="en-GB" dirty="0"/>
              <a:t>            Write-Host "`</a:t>
            </a:r>
            <a:r>
              <a:rPr lang="en-GB" dirty="0" err="1"/>
              <a:t>nMemory</a:t>
            </a:r>
            <a:r>
              <a:rPr lang="en-GB" dirty="0"/>
              <a:t> information (RAM):"</a:t>
            </a:r>
          </a:p>
          <a:p>
            <a:r>
              <a:rPr lang="en-GB" dirty="0"/>
              <a:t>            Get-</a:t>
            </a:r>
            <a:r>
              <a:rPr lang="en-GB" dirty="0" err="1"/>
              <a:t>CimInstance</a:t>
            </a:r>
            <a:r>
              <a:rPr lang="en-GB" dirty="0"/>
              <a:t> Win32_ComputerSystem |</a:t>
            </a:r>
          </a:p>
          <a:p>
            <a:r>
              <a:rPr lang="en-GB" dirty="0"/>
              <a:t>                Select-Object @{</a:t>
            </a:r>
          </a:p>
          <a:p>
            <a:r>
              <a:rPr lang="en-GB" dirty="0"/>
              <a:t>                    Name = "</a:t>
            </a:r>
            <a:r>
              <a:rPr lang="en-GB" dirty="0" err="1"/>
              <a:t>TotalPhysicalMemory_GB</a:t>
            </a:r>
            <a:r>
              <a:rPr lang="en-GB" dirty="0"/>
              <a:t>"</a:t>
            </a:r>
          </a:p>
          <a:p>
            <a:r>
              <a:rPr lang="en-GB" dirty="0"/>
              <a:t>                    Expression = {</a:t>
            </a:r>
          </a:p>
          <a:p>
            <a:r>
              <a:rPr lang="en-GB" dirty="0"/>
              <a:t>                        [Math]::Round($_.</a:t>
            </a:r>
            <a:r>
              <a:rPr lang="en-GB" dirty="0" err="1"/>
              <a:t>TotalPhysicalMemory</a:t>
            </a:r>
            <a:r>
              <a:rPr lang="en-GB" dirty="0"/>
              <a:t> / 1GB, 2)</a:t>
            </a:r>
          </a:p>
          <a:p>
            <a:r>
              <a:rPr lang="en-GB" dirty="0"/>
              <a:t>                    }</a:t>
            </a:r>
          </a:p>
          <a:p>
            <a:r>
              <a:rPr lang="en-GB" dirty="0"/>
              <a:t>                } |</a:t>
            </a:r>
          </a:p>
          <a:p>
            <a:r>
              <a:rPr lang="en-GB" dirty="0"/>
              <a:t>                Format-List</a:t>
            </a:r>
          </a:p>
          <a:p>
            <a:r>
              <a:rPr lang="en-GB" dirty="0"/>
              <a:t>            Read-Host "Press Enter to continue"</a:t>
            </a:r>
          </a:p>
          <a:p>
            <a:r>
              <a:rPr lang="en-GB" dirty="0"/>
              <a:t>        }</a:t>
            </a:r>
          </a:p>
          <a:p>
            <a:endParaRPr lang="en-GB" dirty="0"/>
          </a:p>
          <a:p>
            <a:r>
              <a:rPr lang="en-GB" dirty="0"/>
              <a:t>        "5" {</a:t>
            </a:r>
          </a:p>
          <a:p>
            <a:r>
              <a:rPr lang="en-GB" dirty="0"/>
              <a:t>            Write-Host "`</a:t>
            </a:r>
            <a:r>
              <a:rPr lang="en-GB" dirty="0" err="1"/>
              <a:t>nNetwork</a:t>
            </a:r>
            <a:r>
              <a:rPr lang="en-GB" dirty="0"/>
              <a:t> IP address:"</a:t>
            </a:r>
          </a:p>
          <a:p>
            <a:r>
              <a:rPr lang="en-GB" dirty="0"/>
              <a:t>            Get-</a:t>
            </a:r>
            <a:r>
              <a:rPr lang="en-GB" dirty="0" err="1"/>
              <a:t>NetIPAddress</a:t>
            </a:r>
            <a:r>
              <a:rPr lang="en-GB" dirty="0"/>
              <a:t> |</a:t>
            </a:r>
          </a:p>
          <a:p>
            <a:r>
              <a:rPr lang="en-GB" dirty="0"/>
              <a:t>                Where-Object {</a:t>
            </a:r>
          </a:p>
          <a:p>
            <a:r>
              <a:rPr lang="en-GB" dirty="0"/>
              <a:t>                    $_.</a:t>
            </a:r>
            <a:r>
              <a:rPr lang="en-GB" dirty="0" err="1"/>
              <a:t>AddressFamily</a:t>
            </a:r>
            <a:r>
              <a:rPr lang="en-GB" dirty="0"/>
              <a:t> -</a:t>
            </a:r>
            <a:r>
              <a:rPr lang="en-GB" dirty="0" err="1"/>
              <a:t>eq</a:t>
            </a:r>
            <a:r>
              <a:rPr lang="en-GB" dirty="0"/>
              <a:t> "IPv4" -and $_.</a:t>
            </a:r>
            <a:r>
              <a:rPr lang="en-GB" dirty="0" err="1"/>
              <a:t>IPAddress</a:t>
            </a:r>
            <a:r>
              <a:rPr lang="en-GB" dirty="0"/>
              <a:t> -</a:t>
            </a:r>
            <a:r>
              <a:rPr lang="en-GB" dirty="0" err="1"/>
              <a:t>notlike</a:t>
            </a:r>
            <a:r>
              <a:rPr lang="en-GB" dirty="0"/>
              <a:t> "169.*"</a:t>
            </a:r>
          </a:p>
          <a:p>
            <a:r>
              <a:rPr lang="en-GB" dirty="0"/>
              <a:t>                } |</a:t>
            </a:r>
          </a:p>
          <a:p>
            <a:r>
              <a:rPr lang="en-GB" dirty="0"/>
              <a:t>                Select-Object </a:t>
            </a:r>
            <a:r>
              <a:rPr lang="en-GB" dirty="0" err="1"/>
              <a:t>IPAddress</a:t>
            </a:r>
            <a:r>
              <a:rPr lang="en-GB" dirty="0"/>
              <a:t>, </a:t>
            </a:r>
            <a:r>
              <a:rPr lang="en-GB" dirty="0" err="1"/>
              <a:t>InterfaceAlias</a:t>
            </a:r>
            <a:r>
              <a:rPr lang="en-GB" dirty="0"/>
              <a:t> |</a:t>
            </a:r>
          </a:p>
          <a:p>
            <a:r>
              <a:rPr lang="en-GB" dirty="0"/>
              <a:t>                Format-Table -</a:t>
            </a:r>
            <a:r>
              <a:rPr lang="en-GB" dirty="0" err="1"/>
              <a:t>AutoSize</a:t>
            </a:r>
            <a:endParaRPr lang="en-GB" dirty="0"/>
          </a:p>
          <a:p>
            <a:r>
              <a:rPr lang="en-GB" dirty="0"/>
              <a:t>            Read-Host "Press Enter to continue"</a:t>
            </a:r>
          </a:p>
          <a:p>
            <a:r>
              <a:rPr lang="en-GB" dirty="0"/>
              <a:t>        }</a:t>
            </a:r>
          </a:p>
          <a:p>
            <a:endParaRPr lang="en-GB" dirty="0"/>
          </a:p>
          <a:p>
            <a:r>
              <a:rPr lang="en-GB" dirty="0"/>
              <a:t>        "6" {</a:t>
            </a:r>
          </a:p>
          <a:p>
            <a:r>
              <a:rPr lang="en-GB" dirty="0"/>
              <a:t>            Write-Host "`</a:t>
            </a:r>
            <a:r>
              <a:rPr lang="en-GB" dirty="0" err="1"/>
              <a:t>nDisk</a:t>
            </a:r>
            <a:r>
              <a:rPr lang="en-GB" dirty="0"/>
              <a:t> usage:"</a:t>
            </a:r>
          </a:p>
          <a:p>
            <a:r>
              <a:rPr lang="en-GB" dirty="0"/>
              <a:t>            Get-</a:t>
            </a:r>
            <a:r>
              <a:rPr lang="en-GB" dirty="0" err="1"/>
              <a:t>PSDrive</a:t>
            </a:r>
            <a:r>
              <a:rPr lang="en-GB" dirty="0"/>
              <a:t> -</a:t>
            </a:r>
            <a:r>
              <a:rPr lang="en-GB" dirty="0" err="1"/>
              <a:t>PSProvider</a:t>
            </a:r>
            <a:r>
              <a:rPr lang="en-GB" dirty="0"/>
              <a:t> </a:t>
            </a:r>
            <a:r>
              <a:rPr lang="en-GB" dirty="0" err="1"/>
              <a:t>FileSystem</a:t>
            </a:r>
            <a:r>
              <a:rPr lang="en-GB" dirty="0"/>
              <a:t> |</a:t>
            </a:r>
          </a:p>
          <a:p>
            <a:r>
              <a:rPr lang="en-GB" dirty="0"/>
              <a:t>                Select-Object `</a:t>
            </a:r>
          </a:p>
          <a:p>
            <a:r>
              <a:rPr lang="en-GB" dirty="0"/>
              <a:t>                    Name,</a:t>
            </a:r>
          </a:p>
          <a:p>
            <a:r>
              <a:rPr lang="en-GB" dirty="0"/>
              <a:t>                    @{Name="Used_GB"; Expression={[Math]::Round($_.Used / 1GB, 2)}},</a:t>
            </a:r>
          </a:p>
          <a:p>
            <a:r>
              <a:rPr lang="en-GB" dirty="0"/>
              <a:t>                    @{Name="Free_GB"; Expression={[Math]::Round($_.Free / 1GB, 2)}} |</a:t>
            </a:r>
          </a:p>
          <a:p>
            <a:r>
              <a:rPr lang="en-GB" dirty="0"/>
              <a:t>                Format-Table -</a:t>
            </a:r>
            <a:r>
              <a:rPr lang="en-GB" dirty="0" err="1"/>
              <a:t>AutoSize</a:t>
            </a:r>
            <a:endParaRPr lang="en-GB" dirty="0"/>
          </a:p>
          <a:p>
            <a:r>
              <a:rPr lang="en-GB" dirty="0"/>
              <a:t>            Read-Host "Press Enter to continue"</a:t>
            </a:r>
          </a:p>
          <a:p>
            <a:r>
              <a:rPr lang="en-GB" dirty="0"/>
              <a:t>        }</a:t>
            </a:r>
          </a:p>
          <a:p>
            <a:endParaRPr lang="en-GB" dirty="0"/>
          </a:p>
          <a:p>
            <a:r>
              <a:rPr lang="en-GB" dirty="0"/>
              <a:t>        "7" {</a:t>
            </a:r>
          </a:p>
          <a:p>
            <a:r>
              <a:rPr lang="en-GB" dirty="0"/>
              <a:t>            Write-Host "Exiting menu..."</a:t>
            </a:r>
          </a:p>
          <a:p>
            <a:r>
              <a:rPr lang="en-GB" dirty="0"/>
              <a:t>        }</a:t>
            </a:r>
          </a:p>
          <a:p>
            <a:endParaRPr lang="en-GB" dirty="0"/>
          </a:p>
          <a:p>
            <a:r>
              <a:rPr lang="en-GB" dirty="0"/>
              <a:t>        Default {</a:t>
            </a:r>
          </a:p>
          <a:p>
            <a:r>
              <a:rPr lang="en-GB" dirty="0"/>
              <a:t>            Write-Host "`</a:t>
            </a:r>
            <a:r>
              <a:rPr lang="en-GB" dirty="0" err="1"/>
              <a:t>nInvalid</a:t>
            </a:r>
            <a:r>
              <a:rPr lang="en-GB" dirty="0"/>
              <a:t> option. Please try again." -</a:t>
            </a:r>
            <a:r>
              <a:rPr lang="en-GB" dirty="0" err="1"/>
              <a:t>ForegroundColor</a:t>
            </a:r>
            <a:r>
              <a:rPr lang="en-GB" dirty="0"/>
              <a:t> Red</a:t>
            </a:r>
          </a:p>
          <a:p>
            <a:r>
              <a:rPr lang="en-GB" dirty="0"/>
              <a:t>            Read-Host "`</a:t>
            </a:r>
            <a:r>
              <a:rPr lang="en-GB" dirty="0" err="1"/>
              <a:t>nPress</a:t>
            </a:r>
            <a:r>
              <a:rPr lang="en-GB" dirty="0"/>
              <a:t> Enter to continue"</a:t>
            </a:r>
          </a:p>
          <a:p>
            <a:r>
              <a:rPr lang="en-GB" dirty="0"/>
              <a:t>        }</a:t>
            </a:r>
          </a:p>
          <a:p>
            <a:r>
              <a:rPr lang="en-GB" dirty="0"/>
              <a:t>    }</a:t>
            </a:r>
          </a:p>
          <a:p>
            <a:endParaRPr lang="en-GB" dirty="0"/>
          </a:p>
          <a:p>
            <a:r>
              <a:rPr lang="en-GB" dirty="0"/>
              <a:t>} while ($choice -ne "7")</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80699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b="0" dirty="0">
              <a:solidFill>
                <a:srgbClr val="569CD6"/>
              </a:solidFill>
              <a:effectLst/>
              <a:latin typeface="Consolas" panose="020B0609020204030204" pitchFamily="49" charset="0"/>
            </a:endParaRPr>
          </a:p>
          <a:p>
            <a:r>
              <a:rPr lang="en-GB" b="0" dirty="0">
                <a:solidFill>
                  <a:srgbClr val="569CD6"/>
                </a:solidFill>
                <a:effectLst/>
                <a:latin typeface="Consolas" panose="020B0609020204030204" pitchFamily="49" charset="0"/>
              </a:rPr>
              <a:t>function </a:t>
            </a:r>
            <a:r>
              <a:rPr lang="en-GB" b="0" dirty="0" err="1">
                <a:solidFill>
                  <a:srgbClr val="569CD6"/>
                </a:solidFill>
                <a:effectLst/>
                <a:latin typeface="Consolas" panose="020B0609020204030204" pitchFamily="49" charset="0"/>
              </a:rPr>
              <a:t>UserLogin</a:t>
            </a:r>
            <a:r>
              <a:rPr lang="en-GB" b="0" dirty="0">
                <a:solidFill>
                  <a:srgbClr val="569CD6"/>
                </a:solidFill>
                <a:effectLst/>
                <a:latin typeface="Consolas" panose="020B0609020204030204" pitchFamily="49" charset="0"/>
              </a:rPr>
              <a:t> {</a:t>
            </a:r>
          </a:p>
          <a:p>
            <a:r>
              <a:rPr lang="en-GB" b="0" dirty="0">
                <a:solidFill>
                  <a:srgbClr val="569CD6"/>
                </a:solidFill>
                <a:effectLst/>
                <a:latin typeface="Consolas" panose="020B0609020204030204" pitchFamily="49" charset="0"/>
              </a:rPr>
              <a:t>    Clear-Host</a:t>
            </a:r>
          </a:p>
          <a:p>
            <a:r>
              <a:rPr lang="en-GB" b="0" dirty="0">
                <a:solidFill>
                  <a:srgbClr val="569CD6"/>
                </a:solidFill>
                <a:effectLst/>
                <a:latin typeface="Consolas" panose="020B0609020204030204" pitchFamily="49" charset="0"/>
              </a:rPr>
              <a:t>	echo "`</a:t>
            </a:r>
            <a:r>
              <a:rPr lang="en-GB" b="0" dirty="0" err="1">
                <a:solidFill>
                  <a:srgbClr val="569CD6"/>
                </a:solidFill>
                <a:effectLst/>
                <a:latin typeface="Consolas" panose="020B0609020204030204" pitchFamily="49" charset="0"/>
              </a:rPr>
              <a:t>nSystem</a:t>
            </a:r>
            <a:r>
              <a:rPr lang="en-GB" b="0" dirty="0">
                <a:solidFill>
                  <a:srgbClr val="569CD6"/>
                </a:solidFill>
                <a:effectLst/>
                <a:latin typeface="Consolas" panose="020B0609020204030204" pitchFamily="49" charset="0"/>
              </a:rPr>
              <a:t> Login:"</a:t>
            </a:r>
          </a:p>
          <a:p>
            <a:r>
              <a:rPr lang="en-GB" b="0" dirty="0">
                <a:solidFill>
                  <a:srgbClr val="569CD6"/>
                </a:solidFill>
                <a:effectLst/>
                <a:latin typeface="Consolas" panose="020B0609020204030204" pitchFamily="49" charset="0"/>
              </a:rPr>
              <a:t>	echo "-------------"</a:t>
            </a:r>
          </a:p>
          <a:p>
            <a:r>
              <a:rPr lang="en-GB" b="0" dirty="0">
                <a:solidFill>
                  <a:srgbClr val="569CD6"/>
                </a:solidFill>
                <a:effectLst/>
                <a:latin typeface="Consolas" panose="020B0609020204030204" pitchFamily="49" charset="0"/>
              </a:rPr>
              <a:t>    $</a:t>
            </a:r>
            <a:r>
              <a:rPr lang="en-GB" b="0" dirty="0" err="1">
                <a:solidFill>
                  <a:srgbClr val="569CD6"/>
                </a:solidFill>
                <a:effectLst/>
                <a:latin typeface="Consolas" panose="020B0609020204030204" pitchFamily="49" charset="0"/>
              </a:rPr>
              <a:t>UserName</a:t>
            </a:r>
            <a:r>
              <a:rPr lang="en-GB" b="0" dirty="0">
                <a:solidFill>
                  <a:srgbClr val="569CD6"/>
                </a:solidFill>
                <a:effectLst/>
                <a:latin typeface="Consolas" panose="020B0609020204030204" pitchFamily="49" charset="0"/>
              </a:rPr>
              <a:t> = Read-Host "Enter Username"</a:t>
            </a:r>
          </a:p>
          <a:p>
            <a:r>
              <a:rPr lang="en-GB" b="0" dirty="0">
                <a:solidFill>
                  <a:srgbClr val="569CD6"/>
                </a:solidFill>
                <a:effectLst/>
                <a:latin typeface="Consolas" panose="020B0609020204030204" pitchFamily="49" charset="0"/>
              </a:rPr>
              <a:t>    Write-Output "User: $</a:t>
            </a:r>
            <a:r>
              <a:rPr lang="en-GB" b="0" dirty="0" err="1">
                <a:solidFill>
                  <a:srgbClr val="569CD6"/>
                </a:solidFill>
                <a:effectLst/>
                <a:latin typeface="Consolas" panose="020B0609020204030204" pitchFamily="49" charset="0"/>
              </a:rPr>
              <a:t>UserName</a:t>
            </a:r>
            <a:r>
              <a:rPr lang="en-GB" b="0" dirty="0">
                <a:solidFill>
                  <a:srgbClr val="569CD6"/>
                </a:solidFill>
                <a:effectLst/>
                <a:latin typeface="Consolas" panose="020B0609020204030204" pitchFamily="49" charset="0"/>
              </a:rPr>
              <a:t>"</a:t>
            </a:r>
          </a:p>
          <a:p>
            <a:r>
              <a:rPr lang="en-GB" b="0" dirty="0">
                <a:solidFill>
                  <a:srgbClr val="569CD6"/>
                </a:solidFill>
                <a:effectLst/>
                <a:latin typeface="Consolas" panose="020B0609020204030204" pitchFamily="49" charset="0"/>
              </a:rPr>
              <a:t>    Write-Output "Log-in Success."</a:t>
            </a:r>
          </a:p>
          <a:p>
            <a:r>
              <a:rPr lang="en-GB" b="0" dirty="0">
                <a:solidFill>
                  <a:srgbClr val="569CD6"/>
                </a:solidFill>
                <a:effectLst/>
                <a:latin typeface="Consolas" panose="020B0609020204030204" pitchFamily="49" charset="0"/>
              </a:rPr>
              <a:t>	Write-Host ""</a:t>
            </a:r>
          </a:p>
          <a:p>
            <a:r>
              <a:rPr lang="en-GB" b="0" dirty="0">
                <a:solidFill>
                  <a:srgbClr val="569CD6"/>
                </a:solidFill>
                <a:effectLst/>
                <a:latin typeface="Consolas" panose="020B0609020204030204" pitchFamily="49" charset="0"/>
              </a:rPr>
              <a:t>}</a:t>
            </a:r>
          </a:p>
          <a:p>
            <a:endParaRPr lang="en-GB" b="0" dirty="0">
              <a:solidFill>
                <a:srgbClr val="569CD6"/>
              </a:solidFill>
              <a:effectLst/>
              <a:latin typeface="Consolas" panose="020B0609020204030204" pitchFamily="49" charset="0"/>
            </a:endParaRPr>
          </a:p>
          <a:p>
            <a:r>
              <a:rPr lang="en-GB" b="0" dirty="0" err="1">
                <a:solidFill>
                  <a:srgbClr val="569CD6"/>
                </a:solidFill>
                <a:effectLst/>
                <a:latin typeface="Consolas" panose="020B0609020204030204" pitchFamily="49" charset="0"/>
              </a:rPr>
              <a:t>UserLogin</a:t>
            </a:r>
            <a:endParaRPr lang="en-GB" b="0" dirty="0">
              <a:solidFill>
                <a:srgbClr val="569CD6"/>
              </a:solidFill>
              <a:effectLst/>
              <a:latin typeface="Consolas" panose="020B0609020204030204" pitchFamily="49" charset="0"/>
            </a:endParaRPr>
          </a:p>
          <a:p>
            <a:endParaRPr lang="en-US" sz="1000" b="0" dirty="0">
              <a:solidFill>
                <a:srgbClr val="DCDCAA"/>
              </a:solidFill>
              <a:effectLst/>
              <a:latin typeface="Consolas" panose="020B0609020204030204" pitchFamily="49" charset="0"/>
            </a:endParaRP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None/>
              <a:tabLst/>
              <a:defRPr/>
            </a:pPr>
            <a:r>
              <a:rPr lang="en-US" sz="1000" b="0" dirty="0">
                <a:solidFill>
                  <a:srgbClr val="DCDCAA"/>
                </a:solidFill>
                <a:effectLst/>
                <a:latin typeface="Consolas" panose="020B0609020204030204" pitchFamily="49" charset="0"/>
              </a:rPr>
              <a:t>Notes:</a:t>
            </a: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None/>
              <a:tabLst/>
              <a:defRPr/>
            </a:pPr>
            <a:r>
              <a:rPr lang="en-US" sz="1000" b="0" dirty="0">
                <a:solidFill>
                  <a:srgbClr val="DCDCAA"/>
                </a:solidFill>
                <a:effectLst/>
                <a:latin typeface="Consolas" panose="020B0609020204030204" pitchFamily="49" charset="0"/>
              </a:rPr>
              <a:t>Write-Host</a:t>
            </a:r>
            <a:r>
              <a:rPr lang="en-US" sz="1000" b="0" dirty="0">
                <a:solidFill>
                  <a:srgbClr val="CCCCCC"/>
                </a:solidFill>
                <a:effectLst/>
                <a:latin typeface="Consolas" panose="020B0609020204030204" pitchFamily="49" charset="0"/>
              </a:rPr>
              <a:t> (</a:t>
            </a:r>
            <a:r>
              <a:rPr lang="en-US" sz="1000" b="0" dirty="0">
                <a:solidFill>
                  <a:srgbClr val="CE9178"/>
                </a:solidFill>
                <a:effectLst/>
                <a:latin typeface="Consolas" panose="020B0609020204030204" pitchFamily="49" charset="0"/>
              </a:rPr>
              <a:t>"</a:t>
            </a:r>
            <a:r>
              <a:rPr lang="en-US" sz="1000" b="0" dirty="0">
                <a:solidFill>
                  <a:srgbClr val="569CD6"/>
                </a:solidFill>
                <a:effectLst/>
                <a:latin typeface="Consolas" panose="020B0609020204030204" pitchFamily="49" charset="0"/>
              </a:rPr>
              <a:t>$(</a:t>
            </a:r>
            <a:r>
              <a:rPr lang="en-US" sz="1000" b="0" dirty="0">
                <a:solidFill>
                  <a:srgbClr val="D4D4D4"/>
                </a:solidFill>
                <a:effectLst/>
                <a:latin typeface="Consolas" panose="020B0609020204030204" pitchFamily="49" charset="0"/>
              </a:rPr>
              <a:t>[</a:t>
            </a:r>
            <a:r>
              <a:rPr lang="en-US" sz="1000" b="0" dirty="0">
                <a:solidFill>
                  <a:srgbClr val="569CD6"/>
                </a:solidFill>
                <a:effectLst/>
                <a:latin typeface="Consolas" panose="020B0609020204030204" pitchFamily="49" charset="0"/>
              </a:rPr>
              <a:t>char</a:t>
            </a:r>
            <a:r>
              <a:rPr lang="en-US" sz="1000" b="0" dirty="0">
                <a:solidFill>
                  <a:srgbClr val="D4D4D4"/>
                </a:solidFill>
                <a:effectLst/>
                <a:latin typeface="Consolas" panose="020B0609020204030204" pitchFamily="49" charset="0"/>
              </a:rPr>
              <a:t>]</a:t>
            </a:r>
            <a:r>
              <a:rPr lang="en-US" sz="1000" b="0" dirty="0">
                <a:solidFill>
                  <a:srgbClr val="B5CEA8"/>
                </a:solidFill>
                <a:effectLst/>
                <a:latin typeface="Consolas" panose="020B0609020204030204" pitchFamily="49" charset="0"/>
              </a:rPr>
              <a:t>27</a:t>
            </a:r>
            <a:r>
              <a:rPr lang="en-US" sz="1000" b="0" dirty="0">
                <a:solidFill>
                  <a:srgbClr val="569CD6"/>
                </a:solidFill>
                <a:effectLst/>
                <a:latin typeface="Consolas" panose="020B0609020204030204" pitchFamily="49" charset="0"/>
              </a:rPr>
              <a:t>)</a:t>
            </a:r>
            <a:r>
              <a:rPr lang="en-US" sz="1000" b="0" dirty="0">
                <a:solidFill>
                  <a:srgbClr val="CE9178"/>
                </a:solidFill>
                <a:effectLst/>
                <a:latin typeface="Consolas" panose="020B0609020204030204" pitchFamily="49" charset="0"/>
              </a:rPr>
              <a:t>[4mHello World</a:t>
            </a:r>
            <a:r>
              <a:rPr lang="en-US" sz="1000" b="0" dirty="0">
                <a:solidFill>
                  <a:srgbClr val="569CD6"/>
                </a:solidFill>
                <a:effectLst/>
                <a:latin typeface="Consolas" panose="020B0609020204030204" pitchFamily="49" charset="0"/>
              </a:rPr>
              <a:t>$(</a:t>
            </a:r>
            <a:r>
              <a:rPr lang="en-US" sz="1000" b="0" dirty="0">
                <a:solidFill>
                  <a:srgbClr val="D4D4D4"/>
                </a:solidFill>
                <a:effectLst/>
                <a:latin typeface="Consolas" panose="020B0609020204030204" pitchFamily="49" charset="0"/>
              </a:rPr>
              <a:t>[</a:t>
            </a:r>
            <a:r>
              <a:rPr lang="en-US" sz="1000" b="0" dirty="0">
                <a:solidFill>
                  <a:srgbClr val="569CD6"/>
                </a:solidFill>
                <a:effectLst/>
                <a:latin typeface="Consolas" panose="020B0609020204030204" pitchFamily="49" charset="0"/>
              </a:rPr>
              <a:t>char</a:t>
            </a:r>
            <a:r>
              <a:rPr lang="en-US" sz="1000" b="0" dirty="0">
                <a:solidFill>
                  <a:srgbClr val="D4D4D4"/>
                </a:solidFill>
                <a:effectLst/>
                <a:latin typeface="Consolas" panose="020B0609020204030204" pitchFamily="49" charset="0"/>
              </a:rPr>
              <a:t>]</a:t>
            </a:r>
            <a:r>
              <a:rPr lang="en-US" sz="1000" b="0" dirty="0">
                <a:solidFill>
                  <a:srgbClr val="B5CEA8"/>
                </a:solidFill>
                <a:effectLst/>
                <a:latin typeface="Consolas" panose="020B0609020204030204" pitchFamily="49" charset="0"/>
              </a:rPr>
              <a:t>27</a:t>
            </a:r>
            <a:r>
              <a:rPr lang="en-US" sz="1000" b="0" dirty="0">
                <a:solidFill>
                  <a:srgbClr val="569CD6"/>
                </a:solidFill>
                <a:effectLst/>
                <a:latin typeface="Consolas" panose="020B0609020204030204" pitchFamily="49" charset="0"/>
              </a:rPr>
              <a:t>)</a:t>
            </a:r>
            <a:r>
              <a:rPr lang="en-US" sz="1000" b="0" dirty="0">
                <a:solidFill>
                  <a:srgbClr val="CE9178"/>
                </a:solidFill>
                <a:effectLst/>
                <a:latin typeface="Consolas" panose="020B0609020204030204" pitchFamily="49" charset="0"/>
              </a:rPr>
              <a:t>[24m"</a:t>
            </a:r>
            <a:r>
              <a:rPr lang="en-US" sz="1000" b="0" dirty="0">
                <a:solidFill>
                  <a:srgbClr val="CCCCCC"/>
                </a:solidFill>
                <a:effectLst/>
                <a:latin typeface="Consolas" panose="020B0609020204030204" pitchFamily="49" charset="0"/>
              </a:rPr>
              <a:t>)</a:t>
            </a:r>
            <a:endParaRPr lang="en-US" sz="800" b="0" i="0" dirty="0">
              <a:solidFill>
                <a:srgbClr val="1C1C1C"/>
              </a:solidFill>
              <a:effectLst/>
              <a:latin typeface="Noto Sans" panose="020B0502040504020204" pitchFamily="34" charset="0"/>
            </a:endParaRPr>
          </a:p>
          <a:p>
            <a:pPr algn="l" fontAlgn="base">
              <a:buFont typeface="Arial" panose="020B0604020202020204" pitchFamily="34" charset="0"/>
              <a:buChar char="•"/>
            </a:pPr>
            <a:r>
              <a:rPr lang="en-US" sz="800" b="0" i="0" dirty="0">
                <a:solidFill>
                  <a:srgbClr val="1C1C1C"/>
                </a:solidFill>
                <a:effectLst/>
                <a:latin typeface="Noto Sans" panose="020B0502040504020204" pitchFamily="34" charset="0"/>
              </a:rPr>
              <a:t>&lt;Escape Character </a:t>
            </a:r>
            <a:r>
              <a:rPr lang="en-GB" sz="1000" b="0" i="0" dirty="0">
                <a:solidFill>
                  <a:srgbClr val="1C1C1C"/>
                </a:solidFill>
                <a:effectLst/>
                <a:latin typeface="Noto Mono"/>
              </a:rPr>
              <a:t>[char]27&gt; </a:t>
            </a:r>
            <a:r>
              <a:rPr lang="en-US" sz="800" b="0" i="0" dirty="0">
                <a:solidFill>
                  <a:srgbClr val="1C1C1C"/>
                </a:solidFill>
                <a:effectLst/>
                <a:latin typeface="Noto Sans" panose="020B0502040504020204" pitchFamily="34" charset="0"/>
              </a:rPr>
              <a:t>[4m = "Underline on"</a:t>
            </a:r>
          </a:p>
          <a:p>
            <a:pPr algn="l" fontAlgn="base">
              <a:buFont typeface="Arial" panose="020B0604020202020204" pitchFamily="34" charset="0"/>
              <a:buChar char="•"/>
            </a:pPr>
            <a:r>
              <a:rPr lang="en-US" sz="800" b="0" i="0" dirty="0">
                <a:solidFill>
                  <a:srgbClr val="1C1C1C"/>
                </a:solidFill>
                <a:effectLst/>
                <a:latin typeface="Noto Sans" panose="020B0502040504020204" pitchFamily="34" charset="0"/>
              </a:rPr>
              <a:t>&lt;Escape Character </a:t>
            </a:r>
            <a:r>
              <a:rPr lang="en-GB" sz="800" b="0" i="0" dirty="0">
                <a:solidFill>
                  <a:srgbClr val="1C1C1C"/>
                </a:solidFill>
                <a:effectLst/>
                <a:latin typeface="Noto Mono"/>
              </a:rPr>
              <a:t>[char]27</a:t>
            </a:r>
            <a:r>
              <a:rPr lang="en-US" sz="800" b="0" i="0" dirty="0">
                <a:solidFill>
                  <a:srgbClr val="1C1C1C"/>
                </a:solidFill>
                <a:effectLst/>
                <a:latin typeface="Noto Sans" panose="020B0502040504020204" pitchFamily="34" charset="0"/>
              </a:rPr>
              <a:t>&gt; [24m = "Underline off"</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86822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1973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Here is an example of a function with parameters. The parameters are specified so that the function can accept 2 integer/number values as arguments:</a:t>
            </a:r>
          </a:p>
          <a:p>
            <a:pPr algn="l"/>
            <a:r>
              <a:rPr lang="en-US" b="1" dirty="0"/>
              <a:t>Function and parameter syntax:</a:t>
            </a:r>
          </a:p>
          <a:p>
            <a:pPr marL="457200" lvl="1" indent="0">
              <a:buNone/>
            </a:pPr>
            <a:r>
              <a:rPr lang="en-US" sz="2800" dirty="0">
                <a:solidFill>
                  <a:srgbClr val="4448FE"/>
                </a:solidFill>
              </a:rPr>
              <a:t>param(</a:t>
            </a:r>
          </a:p>
          <a:p>
            <a:pPr marL="457200" lvl="1" indent="0">
              <a:buNone/>
            </a:pPr>
            <a:r>
              <a:rPr lang="en-US" sz="2800" dirty="0">
                <a:solidFill>
                  <a:srgbClr val="4448FE"/>
                </a:solidFill>
              </a:rPr>
              <a:t>     [Parameter()]</a:t>
            </a:r>
          </a:p>
          <a:p>
            <a:pPr marL="457200" lvl="1" indent="0">
              <a:buNone/>
            </a:pPr>
            <a:r>
              <a:rPr lang="en-US" sz="2800" dirty="0">
                <a:solidFill>
                  <a:srgbClr val="4448FE"/>
                </a:solidFill>
              </a:rPr>
              <a:t>     [string]$Parameter1</a:t>
            </a:r>
          </a:p>
          <a:p>
            <a:pPr marL="457200" lvl="1" indent="0">
              <a:buNone/>
            </a:pPr>
            <a:r>
              <a:rPr lang="en-US" sz="2800" dirty="0">
                <a:solidFill>
                  <a:srgbClr val="4448FE"/>
                </a:solidFill>
              </a:rPr>
              <a:t> )</a:t>
            </a:r>
          </a:p>
          <a:p>
            <a:r>
              <a:rPr lang="en-US" b="1" dirty="0"/>
              <a:t>We can add additional parameters by separating them with a comma, for example:</a:t>
            </a:r>
          </a:p>
          <a:p>
            <a:pPr marL="457200" lvl="1" indent="0">
              <a:buNone/>
            </a:pPr>
            <a:r>
              <a:rPr lang="da-DK" sz="2600" dirty="0">
                <a:solidFill>
                  <a:srgbClr val="4448FE"/>
                </a:solidFill>
              </a:rPr>
              <a:t>param(</a:t>
            </a:r>
          </a:p>
          <a:p>
            <a:pPr marL="457200" lvl="1" indent="0">
              <a:buNone/>
            </a:pPr>
            <a:r>
              <a:rPr lang="da-DK" sz="2600" dirty="0">
                <a:solidFill>
                  <a:srgbClr val="4448FE"/>
                </a:solidFill>
              </a:rPr>
              <a:t>     [Parameter()]</a:t>
            </a:r>
          </a:p>
          <a:p>
            <a:pPr marL="457200" lvl="1" indent="0">
              <a:buNone/>
            </a:pPr>
            <a:r>
              <a:rPr lang="da-DK" sz="2600" dirty="0">
                <a:solidFill>
                  <a:srgbClr val="4448FE"/>
                </a:solidFill>
              </a:rPr>
              <a:t>     [string]$Parameter1,</a:t>
            </a:r>
          </a:p>
          <a:p>
            <a:pPr marL="457200" lvl="1" indent="0">
              <a:buNone/>
            </a:pPr>
            <a:r>
              <a:rPr lang="da-DK" sz="2600" dirty="0">
                <a:solidFill>
                  <a:srgbClr val="4448FE"/>
                </a:solidFill>
              </a:rPr>
              <a:t> </a:t>
            </a:r>
          </a:p>
          <a:p>
            <a:pPr marL="457200" lvl="1" indent="0">
              <a:buNone/>
            </a:pPr>
            <a:r>
              <a:rPr lang="da-DK" sz="2600" dirty="0">
                <a:solidFill>
                  <a:srgbClr val="4448FE"/>
                </a:solidFill>
              </a:rPr>
              <a:t>     [Parameter()]</a:t>
            </a:r>
          </a:p>
          <a:p>
            <a:pPr marL="457200" lvl="1" indent="0">
              <a:buNone/>
            </a:pPr>
            <a:r>
              <a:rPr lang="da-DK" sz="2600" dirty="0">
                <a:solidFill>
                  <a:srgbClr val="4448FE"/>
                </a:solidFill>
              </a:rPr>
              <a:t>     [string]$Parameter2</a:t>
            </a:r>
          </a:p>
          <a:p>
            <a:pPr marL="457200" lvl="1" indent="0">
              <a:buNone/>
            </a:pPr>
            <a:r>
              <a:rPr lang="da-DK" sz="2600" dirty="0">
                <a:solidFill>
                  <a:srgbClr val="4448FE"/>
                </a:solidFill>
              </a:rPr>
              <a:t> )</a:t>
            </a:r>
            <a:endParaRPr lang="en-US" sz="2600" dirty="0">
              <a:solidFill>
                <a:srgbClr val="4448FE"/>
              </a:solidFill>
            </a:endParaRPr>
          </a:p>
          <a:p>
            <a:endParaRPr lang="en-US" sz="11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14734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dirty="0"/>
              <a:t>Function and parameter syntax:</a:t>
            </a:r>
          </a:p>
          <a:p>
            <a:pPr marL="457200" lvl="1" indent="0">
              <a:buNone/>
            </a:pPr>
            <a:r>
              <a:rPr lang="en-US" sz="2800" dirty="0">
                <a:solidFill>
                  <a:srgbClr val="4448FE"/>
                </a:solidFill>
              </a:rPr>
              <a:t>param(</a:t>
            </a:r>
          </a:p>
          <a:p>
            <a:pPr marL="457200" lvl="1" indent="0">
              <a:buNone/>
            </a:pPr>
            <a:r>
              <a:rPr lang="en-US" sz="2800" dirty="0">
                <a:solidFill>
                  <a:srgbClr val="4448FE"/>
                </a:solidFill>
              </a:rPr>
              <a:t>     [Parameter()]</a:t>
            </a:r>
          </a:p>
          <a:p>
            <a:pPr marL="457200" lvl="1" indent="0">
              <a:buNone/>
            </a:pPr>
            <a:r>
              <a:rPr lang="en-US" sz="2800" dirty="0">
                <a:solidFill>
                  <a:srgbClr val="4448FE"/>
                </a:solidFill>
              </a:rPr>
              <a:t>     [string]$Parameter1</a:t>
            </a:r>
          </a:p>
          <a:p>
            <a:pPr marL="457200" lvl="1" indent="0">
              <a:buNone/>
            </a:pPr>
            <a:r>
              <a:rPr lang="en-US" sz="2800" dirty="0">
                <a:solidFill>
                  <a:srgbClr val="4448FE"/>
                </a:solidFill>
              </a:rPr>
              <a:t> )</a:t>
            </a:r>
          </a:p>
          <a:p>
            <a:r>
              <a:rPr lang="en-US" b="1" dirty="0"/>
              <a:t>We can add additional parameters by separating them with a comma, for example:</a:t>
            </a:r>
          </a:p>
          <a:p>
            <a:pPr marL="457200" lvl="1" indent="0">
              <a:buNone/>
            </a:pPr>
            <a:r>
              <a:rPr lang="da-DK" sz="2600" dirty="0">
                <a:solidFill>
                  <a:srgbClr val="4448FE"/>
                </a:solidFill>
              </a:rPr>
              <a:t>param(</a:t>
            </a:r>
          </a:p>
          <a:p>
            <a:pPr marL="457200" lvl="1" indent="0">
              <a:buNone/>
            </a:pPr>
            <a:r>
              <a:rPr lang="da-DK" sz="2600" dirty="0">
                <a:solidFill>
                  <a:srgbClr val="4448FE"/>
                </a:solidFill>
              </a:rPr>
              <a:t>     [Parameter()]</a:t>
            </a:r>
          </a:p>
          <a:p>
            <a:pPr marL="457200" lvl="1" indent="0">
              <a:buNone/>
            </a:pPr>
            <a:r>
              <a:rPr lang="da-DK" sz="2600" dirty="0">
                <a:solidFill>
                  <a:srgbClr val="4448FE"/>
                </a:solidFill>
              </a:rPr>
              <a:t>     [string]$Parameter1,</a:t>
            </a:r>
          </a:p>
          <a:p>
            <a:pPr marL="457200" lvl="1" indent="0">
              <a:buNone/>
            </a:pPr>
            <a:r>
              <a:rPr lang="da-DK" sz="2600" dirty="0">
                <a:solidFill>
                  <a:srgbClr val="4448FE"/>
                </a:solidFill>
              </a:rPr>
              <a:t> </a:t>
            </a:r>
          </a:p>
          <a:p>
            <a:pPr marL="457200" lvl="1" indent="0">
              <a:buNone/>
            </a:pPr>
            <a:r>
              <a:rPr lang="da-DK" sz="2600" dirty="0">
                <a:solidFill>
                  <a:srgbClr val="4448FE"/>
                </a:solidFill>
              </a:rPr>
              <a:t>     [Parameter()]</a:t>
            </a:r>
          </a:p>
          <a:p>
            <a:pPr marL="457200" lvl="1" indent="0">
              <a:buNone/>
            </a:pPr>
            <a:r>
              <a:rPr lang="da-DK" sz="2600" dirty="0">
                <a:solidFill>
                  <a:srgbClr val="4448FE"/>
                </a:solidFill>
              </a:rPr>
              <a:t>     [string]$Parameter2</a:t>
            </a:r>
          </a:p>
          <a:p>
            <a:pPr marL="457200" lvl="1" indent="0">
              <a:buNone/>
            </a:pPr>
            <a:r>
              <a:rPr lang="da-DK" sz="2600" dirty="0">
                <a:solidFill>
                  <a:srgbClr val="4448FE"/>
                </a:solidFill>
              </a:rPr>
              <a:t> )</a:t>
            </a:r>
            <a:endParaRPr lang="en-US" sz="2600" dirty="0">
              <a:solidFill>
                <a:srgbClr val="4448FE"/>
              </a:solidFill>
            </a:endParaRPr>
          </a:p>
          <a:p>
            <a:endParaRPr lang="en-US" sz="11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42695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PowerShell will always try to convert any value that’s passed to the parameter into the specified data type e.g. a string, and the function will always treat that value as the specified data type.</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45</a:t>
            </a:fld>
            <a:endParaRPr lang="en-GB"/>
          </a:p>
        </p:txBody>
      </p:sp>
    </p:spTree>
    <p:extLst>
      <p:ext uri="{BB962C8B-B14F-4D97-AF65-F5344CB8AC3E}">
        <p14:creationId xmlns:p14="http://schemas.microsoft.com/office/powerpoint/2010/main" val="7000504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7B6AB-7E96-5FB6-3EE4-2FBBAEBB1B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843DD5-3D97-6444-1850-A906FE2D6DC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81C4F93-BFC3-C336-0BC1-E9810DC547C0}"/>
              </a:ext>
            </a:extLst>
          </p:cNvPr>
          <p:cNvSpPr>
            <a:spLocks noGrp="1"/>
          </p:cNvSpPr>
          <p:nvPr>
            <p:ph type="body" idx="1"/>
          </p:nvPr>
        </p:nvSpPr>
        <p:spPr/>
        <p:txBody>
          <a:bodyPr/>
          <a:lstStyle/>
          <a:p>
            <a:r>
              <a:rPr lang="en-GB" dirty="0"/>
              <a:t># User Management Menu</a:t>
            </a:r>
          </a:p>
          <a:p>
            <a:endParaRPr lang="en-GB" dirty="0"/>
          </a:p>
          <a:p>
            <a:r>
              <a:rPr lang="en-GB" dirty="0"/>
              <a:t># Function to add a new user</a:t>
            </a:r>
          </a:p>
          <a:p>
            <a:r>
              <a:rPr lang="en-GB" dirty="0"/>
              <a:t>function Add-User {</a:t>
            </a:r>
          </a:p>
          <a:p>
            <a:r>
              <a:rPr lang="en-GB" dirty="0"/>
              <a:t>    param (</a:t>
            </a:r>
          </a:p>
          <a:p>
            <a:r>
              <a:rPr lang="en-GB" dirty="0"/>
              <a:t>        [string]$Username,</a:t>
            </a:r>
          </a:p>
          <a:p>
            <a:r>
              <a:rPr lang="en-GB" dirty="0"/>
              <a:t>        [string]$Password</a:t>
            </a:r>
          </a:p>
          <a:p>
            <a:r>
              <a:rPr lang="en-GB" dirty="0"/>
              <a:t>    )</a:t>
            </a:r>
          </a:p>
          <a:p>
            <a:r>
              <a:rPr lang="en-GB" dirty="0"/>
              <a:t>    New-</a:t>
            </a:r>
            <a:r>
              <a:rPr lang="en-GB" dirty="0" err="1"/>
              <a:t>LocalUser</a:t>
            </a:r>
            <a:r>
              <a:rPr lang="en-GB" dirty="0"/>
              <a:t> -Name $Username -Password (</a:t>
            </a:r>
            <a:r>
              <a:rPr lang="en-GB" dirty="0" err="1"/>
              <a:t>ConvertTo-SecureString</a:t>
            </a:r>
            <a:r>
              <a:rPr lang="en-GB" dirty="0"/>
              <a:t> $Password -</a:t>
            </a:r>
            <a:r>
              <a:rPr lang="en-GB" dirty="0" err="1"/>
              <a:t>AsPlainText</a:t>
            </a:r>
            <a:r>
              <a:rPr lang="en-GB" dirty="0"/>
              <a:t> -Force) -</a:t>
            </a:r>
            <a:r>
              <a:rPr lang="en-GB" dirty="0" err="1"/>
              <a:t>FullName</a:t>
            </a:r>
            <a:r>
              <a:rPr lang="en-GB" dirty="0"/>
              <a:t> $Username -Description "New User"</a:t>
            </a:r>
          </a:p>
          <a:p>
            <a:r>
              <a:rPr lang="en-GB" dirty="0"/>
              <a:t>    Write-Host "User $Username added successfully."</a:t>
            </a:r>
          </a:p>
          <a:p>
            <a:r>
              <a:rPr lang="en-GB" dirty="0"/>
              <a:t>}</a:t>
            </a:r>
          </a:p>
          <a:p>
            <a:endParaRPr lang="en-GB" dirty="0"/>
          </a:p>
          <a:p>
            <a:r>
              <a:rPr lang="en-GB" dirty="0"/>
              <a:t># Function to view all users</a:t>
            </a:r>
          </a:p>
          <a:p>
            <a:r>
              <a:rPr lang="en-GB" dirty="0"/>
              <a:t>function View-Users {</a:t>
            </a:r>
          </a:p>
          <a:p>
            <a:r>
              <a:rPr lang="en-GB" dirty="0"/>
              <a:t>    Get-</a:t>
            </a:r>
            <a:r>
              <a:rPr lang="en-GB" dirty="0" err="1"/>
              <a:t>LocalUser</a:t>
            </a:r>
            <a:r>
              <a:rPr lang="en-GB" dirty="0"/>
              <a:t> | Format-Table Name, </a:t>
            </a:r>
            <a:r>
              <a:rPr lang="en-GB" dirty="0" err="1"/>
              <a:t>FullName</a:t>
            </a:r>
            <a:r>
              <a:rPr lang="en-GB" dirty="0"/>
              <a:t>, Description</a:t>
            </a:r>
          </a:p>
          <a:p>
            <a:r>
              <a:rPr lang="en-GB" dirty="0"/>
              <a:t>}</a:t>
            </a:r>
          </a:p>
          <a:p>
            <a:endParaRPr lang="en-GB" dirty="0"/>
          </a:p>
          <a:p>
            <a:r>
              <a:rPr lang="en-GB" dirty="0"/>
              <a:t># Function to delete a user</a:t>
            </a:r>
          </a:p>
          <a:p>
            <a:r>
              <a:rPr lang="en-GB" dirty="0"/>
              <a:t>function Delete-User {</a:t>
            </a:r>
          </a:p>
          <a:p>
            <a:r>
              <a:rPr lang="en-GB" dirty="0"/>
              <a:t>    param (</a:t>
            </a:r>
          </a:p>
          <a:p>
            <a:r>
              <a:rPr lang="en-GB" dirty="0"/>
              <a:t>        [string]$Username</a:t>
            </a:r>
          </a:p>
          <a:p>
            <a:r>
              <a:rPr lang="en-GB" dirty="0"/>
              <a:t>    )</a:t>
            </a:r>
          </a:p>
          <a:p>
            <a:r>
              <a:rPr lang="en-GB" dirty="0"/>
              <a:t>    Remove-</a:t>
            </a:r>
            <a:r>
              <a:rPr lang="en-GB" dirty="0" err="1"/>
              <a:t>LocalUser</a:t>
            </a:r>
            <a:r>
              <a:rPr lang="en-GB" dirty="0"/>
              <a:t> -Name $Username</a:t>
            </a:r>
          </a:p>
          <a:p>
            <a:r>
              <a:rPr lang="en-GB" dirty="0"/>
              <a:t>    Write-Host "User $Username deleted successfully."</a:t>
            </a:r>
          </a:p>
          <a:p>
            <a:r>
              <a:rPr lang="en-GB" dirty="0"/>
              <a:t>}</a:t>
            </a:r>
          </a:p>
          <a:p>
            <a:endParaRPr lang="en-GB" dirty="0"/>
          </a:p>
          <a:p>
            <a:r>
              <a:rPr lang="en-GB" dirty="0"/>
              <a:t># Main menu</a:t>
            </a:r>
          </a:p>
          <a:p>
            <a:r>
              <a:rPr lang="en-GB" dirty="0"/>
              <a:t>function Show-Menu {</a:t>
            </a:r>
          </a:p>
          <a:p>
            <a:r>
              <a:rPr lang="en-GB" dirty="0"/>
              <a:t>    Write-Host "1. Add User"</a:t>
            </a:r>
          </a:p>
          <a:p>
            <a:r>
              <a:rPr lang="en-GB" dirty="0"/>
              <a:t>    Write-Host "2. View Users"</a:t>
            </a:r>
          </a:p>
          <a:p>
            <a:r>
              <a:rPr lang="en-GB" dirty="0"/>
              <a:t>    Write-Host "3. Delete User"</a:t>
            </a:r>
          </a:p>
          <a:p>
            <a:r>
              <a:rPr lang="en-GB" dirty="0"/>
              <a:t>    Write-Host "4. Exit"</a:t>
            </a:r>
          </a:p>
          <a:p>
            <a:r>
              <a:rPr lang="en-GB" dirty="0"/>
              <a:t>}</a:t>
            </a:r>
          </a:p>
          <a:p>
            <a:endParaRPr lang="en-GB" dirty="0"/>
          </a:p>
          <a:p>
            <a:r>
              <a:rPr lang="en-GB" dirty="0"/>
              <a:t># Main script</a:t>
            </a:r>
          </a:p>
          <a:p>
            <a:r>
              <a:rPr lang="en-GB" dirty="0"/>
              <a:t>do {</a:t>
            </a:r>
          </a:p>
          <a:p>
            <a:r>
              <a:rPr lang="en-GB" dirty="0"/>
              <a:t>    Show-Menu</a:t>
            </a:r>
          </a:p>
          <a:p>
            <a:r>
              <a:rPr lang="en-GB" dirty="0"/>
              <a:t>    $choice = Read-Host "Enter your choice"</a:t>
            </a:r>
          </a:p>
          <a:p>
            <a:r>
              <a:rPr lang="en-GB" dirty="0"/>
              <a:t>    switch ($choice) {</a:t>
            </a:r>
          </a:p>
          <a:p>
            <a:r>
              <a:rPr lang="en-GB" dirty="0"/>
              <a:t>        1 {</a:t>
            </a:r>
          </a:p>
          <a:p>
            <a:r>
              <a:rPr lang="en-GB" dirty="0"/>
              <a:t>            $username = Read-Host "Enter username"</a:t>
            </a:r>
          </a:p>
          <a:p>
            <a:r>
              <a:rPr lang="en-GB" dirty="0"/>
              <a:t>            $password = Read-Host "Enter password" -</a:t>
            </a:r>
            <a:r>
              <a:rPr lang="en-GB" dirty="0" err="1"/>
              <a:t>AsSecureString</a:t>
            </a:r>
            <a:endParaRPr lang="en-GB" dirty="0"/>
          </a:p>
          <a:p>
            <a:r>
              <a:rPr lang="en-GB" dirty="0"/>
              <a:t>            Add-User -Username $username -Password $password</a:t>
            </a:r>
          </a:p>
          <a:p>
            <a:r>
              <a:rPr lang="en-GB" dirty="0"/>
              <a:t>        }</a:t>
            </a:r>
          </a:p>
          <a:p>
            <a:r>
              <a:rPr lang="en-GB" dirty="0"/>
              <a:t>        2 {</a:t>
            </a:r>
          </a:p>
          <a:p>
            <a:r>
              <a:rPr lang="en-GB" dirty="0"/>
              <a:t>            View-Users</a:t>
            </a:r>
          </a:p>
          <a:p>
            <a:r>
              <a:rPr lang="en-GB" dirty="0"/>
              <a:t>        }</a:t>
            </a:r>
          </a:p>
          <a:p>
            <a:r>
              <a:rPr lang="en-GB" dirty="0"/>
              <a:t>        3 {</a:t>
            </a:r>
          </a:p>
          <a:p>
            <a:r>
              <a:rPr lang="en-GB" dirty="0"/>
              <a:t>            $username = Read-Host "Enter username to delete"</a:t>
            </a:r>
          </a:p>
          <a:p>
            <a:r>
              <a:rPr lang="en-GB" dirty="0"/>
              <a:t>            Delete-User -Username $username</a:t>
            </a:r>
          </a:p>
          <a:p>
            <a:r>
              <a:rPr lang="en-GB" dirty="0"/>
              <a:t>        }</a:t>
            </a:r>
          </a:p>
          <a:p>
            <a:r>
              <a:rPr lang="en-GB" dirty="0"/>
              <a:t>        4 {</a:t>
            </a:r>
          </a:p>
          <a:p>
            <a:r>
              <a:rPr lang="en-GB" dirty="0"/>
              <a:t>            Write-Host "Exiting..."</a:t>
            </a:r>
          </a:p>
          <a:p>
            <a:r>
              <a:rPr lang="en-GB" dirty="0"/>
              <a:t>            break</a:t>
            </a:r>
          </a:p>
          <a:p>
            <a:r>
              <a:rPr lang="en-GB" dirty="0"/>
              <a:t>        }</a:t>
            </a:r>
          </a:p>
          <a:p>
            <a:r>
              <a:rPr lang="en-GB" dirty="0"/>
              <a:t>        default {</a:t>
            </a:r>
          </a:p>
          <a:p>
            <a:r>
              <a:rPr lang="en-GB" dirty="0"/>
              <a:t>            Write-Host "Invalid choice. Please try again."</a:t>
            </a:r>
          </a:p>
          <a:p>
            <a:r>
              <a:rPr lang="en-GB" dirty="0"/>
              <a:t>        }</a:t>
            </a:r>
          </a:p>
          <a:p>
            <a:r>
              <a:rPr lang="en-GB" dirty="0"/>
              <a:t>    }</a:t>
            </a:r>
          </a:p>
          <a:p>
            <a:r>
              <a:rPr lang="en-GB" dirty="0"/>
              <a:t>} while ($choice -ne 4)</a:t>
            </a:r>
          </a:p>
          <a:p>
            <a:endParaRPr lang="en-GB" dirty="0"/>
          </a:p>
        </p:txBody>
      </p:sp>
      <p:sp>
        <p:nvSpPr>
          <p:cNvPr id="4" name="Slide Number Placeholder 3">
            <a:extLst>
              <a:ext uri="{FF2B5EF4-FFF2-40B4-BE49-F238E27FC236}">
                <a16:creationId xmlns:a16="http://schemas.microsoft.com/office/drawing/2014/main" id="{32AC2898-9189-55C3-48A0-9F2A6805A8B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31229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0"/>
              </a:spcBef>
              <a:spcAft>
                <a:spcPts val="3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To get detailed information about all network adapters we can use:</a:t>
            </a:r>
          </a:p>
          <a:p>
            <a:pPr marL="0" indent="0">
              <a:lnSpc>
                <a:spcPct val="110000"/>
              </a:lnSpc>
              <a:spcBef>
                <a:spcPts val="0"/>
              </a:spcBef>
              <a:spcAft>
                <a:spcPts val="300"/>
              </a:spcAft>
              <a:buNone/>
            </a:pP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Get-</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NetAdapter</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 Select-Object -Property Name,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InterfaceDescription</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Status,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LinkSpeed</a:t>
            </a:r>
            <a:endPar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a:p>
            <a:pPr>
              <a:lnSpc>
                <a:spcPct val="110000"/>
              </a:lnSpc>
              <a:spcBef>
                <a:spcPts val="0"/>
              </a:spcBef>
              <a:spcAft>
                <a:spcPts val="3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To get IP addresses for a specific network adapter:</a:t>
            </a:r>
          </a:p>
          <a:p>
            <a:pPr marL="0" indent="0">
              <a:lnSpc>
                <a:spcPct val="110000"/>
              </a:lnSpc>
              <a:spcBef>
                <a:spcPts val="0"/>
              </a:spcBef>
              <a:spcAft>
                <a:spcPts val="300"/>
              </a:spcAft>
              <a:buNone/>
            </a:pP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Get-</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NetIPAddress</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InterfaceAlias</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"Ethernet" | Select-Object -Property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IPAddress</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PrefixLength</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AddressFamily</a:t>
            </a:r>
            <a:endPar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a:p>
            <a:pPr>
              <a:lnSpc>
                <a:spcPct val="110000"/>
              </a:lnSpc>
              <a:spcBef>
                <a:spcPts val="0"/>
              </a:spcBef>
              <a:spcAft>
                <a:spcPts val="3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To get all routes and display specific properties:</a:t>
            </a:r>
          </a:p>
          <a:p>
            <a:pPr>
              <a:lnSpc>
                <a:spcPct val="110000"/>
              </a:lnSpc>
              <a:spcBef>
                <a:spcPts val="0"/>
              </a:spcBef>
              <a:spcAft>
                <a:spcPts val="300"/>
              </a:spcAf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Get-</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NetRoute</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 Select-Object -Property </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DestinationPrefix</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NextHop</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InterfaceAlias</a:t>
            </a:r>
            <a:endParaRPr lang="en-GB" sz="1200" b="1"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38102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70111-C82D-21F7-B3FC-FD1EB4A7CD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D902BB-DE0C-82F1-5B3F-DC38FCEBD1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364C55-EC0E-2548-4D19-322611608C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DF9A87C-9CB6-35BA-BAFD-CD51FCC1524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53004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PS Back-up script</a:t>
            </a:r>
          </a:p>
          <a:p>
            <a:endParaRPr lang="en-GB" dirty="0"/>
          </a:p>
          <a:p>
            <a:r>
              <a:rPr lang="en-GB" dirty="0"/>
              <a:t># Define the source &amp; backup directories</a:t>
            </a:r>
          </a:p>
          <a:p>
            <a:r>
              <a:rPr lang="en-GB" dirty="0"/>
              <a:t>$</a:t>
            </a:r>
            <a:r>
              <a:rPr lang="en-GB" dirty="0" err="1"/>
              <a:t>sourcePath</a:t>
            </a:r>
            <a:r>
              <a:rPr lang="en-GB" dirty="0"/>
              <a:t> = "$</a:t>
            </a:r>
            <a:r>
              <a:rPr lang="en-GB" dirty="0" err="1"/>
              <a:t>env:USERPROFILE</a:t>
            </a:r>
            <a:r>
              <a:rPr lang="en-GB" dirty="0"/>
              <a:t>\Documents"</a:t>
            </a:r>
          </a:p>
          <a:p>
            <a:r>
              <a:rPr lang="en-GB" dirty="0"/>
              <a:t>$</a:t>
            </a:r>
            <a:r>
              <a:rPr lang="en-GB" dirty="0" err="1"/>
              <a:t>backupPath</a:t>
            </a:r>
            <a:r>
              <a:rPr lang="en-GB" dirty="0"/>
              <a:t> = "$</a:t>
            </a:r>
            <a:r>
              <a:rPr lang="en-GB" dirty="0" err="1"/>
              <a:t>env:USERPROFILE</a:t>
            </a:r>
            <a:r>
              <a:rPr lang="en-GB" dirty="0"/>
              <a:t>\Backup\</a:t>
            </a:r>
            <a:r>
              <a:rPr lang="en-GB" dirty="0" err="1"/>
              <a:t>DocumentsBackup</a:t>
            </a:r>
            <a:r>
              <a:rPr lang="en-GB" dirty="0"/>
              <a:t>_$(Get-Date -Format '</a:t>
            </a:r>
            <a:r>
              <a:rPr lang="en-GB" dirty="0" err="1"/>
              <a:t>yyyyMMdd_HHmmss</a:t>
            </a:r>
            <a:r>
              <a:rPr lang="en-GB" dirty="0"/>
              <a:t>')"</a:t>
            </a:r>
          </a:p>
          <a:p>
            <a:endParaRPr lang="en-GB" dirty="0"/>
          </a:p>
          <a:p>
            <a:r>
              <a:rPr lang="en-GB" dirty="0"/>
              <a:t># Create the backup directory</a:t>
            </a:r>
          </a:p>
          <a:p>
            <a:r>
              <a:rPr lang="en-GB" dirty="0"/>
              <a:t>New-Item -ItemType Directory -Path $</a:t>
            </a:r>
            <a:r>
              <a:rPr lang="en-GB" dirty="0" err="1"/>
              <a:t>backupPath</a:t>
            </a:r>
            <a:endParaRPr lang="en-GB" dirty="0"/>
          </a:p>
          <a:p>
            <a:endParaRPr lang="en-GB" dirty="0"/>
          </a:p>
          <a:p>
            <a:r>
              <a:rPr lang="en-GB" dirty="0"/>
              <a:t># Copy all files &amp; folders  to the backup directory</a:t>
            </a:r>
          </a:p>
          <a:p>
            <a:r>
              <a:rPr lang="en-GB" dirty="0"/>
              <a:t>Copy-Item -Path $</a:t>
            </a:r>
            <a:r>
              <a:rPr lang="en-GB" dirty="0" err="1"/>
              <a:t>sourcePath</a:t>
            </a:r>
            <a:r>
              <a:rPr lang="en-GB" dirty="0"/>
              <a:t>\* -Destination $</a:t>
            </a:r>
            <a:r>
              <a:rPr lang="en-GB" dirty="0" err="1"/>
              <a:t>backupPath</a:t>
            </a:r>
            <a:r>
              <a:rPr lang="en-GB" dirty="0"/>
              <a:t> -Recurse</a:t>
            </a:r>
          </a:p>
          <a:p>
            <a:endParaRPr lang="en-GB" dirty="0"/>
          </a:p>
          <a:p>
            <a:r>
              <a:rPr lang="en-GB" dirty="0"/>
              <a:t>Write-Host "Backup completed successfully. Copied to $</a:t>
            </a:r>
            <a:r>
              <a:rPr lang="en-GB" dirty="0" err="1"/>
              <a:t>backupPath</a:t>
            </a:r>
            <a:r>
              <a:rPr lang="en-GB"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36435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70499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D8CD25-D7E9-97F6-F831-EED9C9D7A9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5AE476-757D-270D-FCB3-1AD096FC0C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603768-E046-1AD3-B5D1-6A11F2718445}"/>
              </a:ext>
            </a:extLst>
          </p:cNvPr>
          <p:cNvSpPr>
            <a:spLocks noGrp="1"/>
          </p:cNvSpPr>
          <p:nvPr>
            <p:ph type="body" idx="1"/>
          </p:nvPr>
        </p:nvSpPr>
        <p:spPr/>
        <p:txBody>
          <a:bodyPr/>
          <a:lstStyle/>
          <a:p>
            <a:r>
              <a:rPr lang="en-US" dirty="0"/>
              <a:t>Clear-Host</a:t>
            </a:r>
          </a:p>
          <a:p>
            <a:endParaRPr lang="en-US" dirty="0"/>
          </a:p>
          <a:p>
            <a:r>
              <a:rPr lang="en-US" dirty="0"/>
              <a:t>Write-Host "******* Number Guessing Game *******"</a:t>
            </a:r>
          </a:p>
          <a:p>
            <a:r>
              <a:rPr lang="en-US" dirty="0"/>
              <a:t>Write-Host "************************************"</a:t>
            </a:r>
          </a:p>
          <a:p>
            <a:r>
              <a:rPr lang="en-US" dirty="0"/>
              <a:t>Write-Host "Guess the Magic number between 1 and 20?"</a:t>
            </a:r>
          </a:p>
          <a:p>
            <a:r>
              <a:rPr lang="en-US" dirty="0"/>
              <a:t>Write-Host ""</a:t>
            </a:r>
          </a:p>
          <a:p>
            <a:endParaRPr lang="en-US" dirty="0"/>
          </a:p>
          <a:p>
            <a:r>
              <a:rPr lang="en-US" dirty="0"/>
              <a:t># Generate a random number</a:t>
            </a:r>
          </a:p>
          <a:p>
            <a:r>
              <a:rPr lang="en-US" dirty="0"/>
              <a:t>$Number = Get-Random -Minimum 1 -Maximum 21</a:t>
            </a:r>
          </a:p>
          <a:p>
            <a:r>
              <a:rPr lang="en-US" dirty="0"/>
              <a:t>$Guess  = $null</a:t>
            </a:r>
          </a:p>
          <a:p>
            <a:r>
              <a:rPr lang="en-US" dirty="0"/>
              <a:t>$Attempts = 0</a:t>
            </a:r>
          </a:p>
          <a:p>
            <a:endParaRPr lang="en-US" dirty="0"/>
          </a:p>
          <a:p>
            <a:r>
              <a:rPr lang="en-US" dirty="0"/>
              <a:t>while ($Guess -ne $Number) {</a:t>
            </a:r>
          </a:p>
          <a:p>
            <a:endParaRPr lang="en-US" dirty="0"/>
          </a:p>
          <a:p>
            <a:r>
              <a:rPr lang="en-US" dirty="0"/>
              <a:t>    # Ask the user for a guess</a:t>
            </a:r>
          </a:p>
          <a:p>
            <a:r>
              <a:rPr lang="en-US" dirty="0"/>
              <a:t>    $Guess = Read-Host "Enter your guess?"</a:t>
            </a:r>
          </a:p>
          <a:p>
            <a:endParaRPr lang="en-US" dirty="0"/>
          </a:p>
          <a:p>
            <a:r>
              <a:rPr lang="en-US" dirty="0"/>
              <a:t>    # Ensure user entered a number</a:t>
            </a:r>
          </a:p>
          <a:p>
            <a:r>
              <a:rPr lang="en-US" dirty="0"/>
              <a:t>    if (-not ($Guess -as [int])) {</a:t>
            </a:r>
          </a:p>
          <a:p>
            <a:r>
              <a:rPr lang="en-US" dirty="0"/>
              <a:t>        Write-Host "Please enter a valid number!" -</a:t>
            </a:r>
            <a:r>
              <a:rPr lang="en-US" dirty="0" err="1"/>
              <a:t>ForegroundColor</a:t>
            </a:r>
            <a:r>
              <a:rPr lang="en-US" dirty="0"/>
              <a:t> Yellow</a:t>
            </a:r>
          </a:p>
          <a:p>
            <a:r>
              <a:rPr lang="en-US" dirty="0"/>
              <a:t>        continue</a:t>
            </a:r>
          </a:p>
          <a:p>
            <a:r>
              <a:rPr lang="en-US" dirty="0"/>
              <a:t>    }</a:t>
            </a:r>
          </a:p>
          <a:p>
            <a:endParaRPr lang="en-US" dirty="0"/>
          </a:p>
          <a:p>
            <a:r>
              <a:rPr lang="en-US" dirty="0"/>
              <a:t>    $Guess = [int]$Guess</a:t>
            </a:r>
          </a:p>
          <a:p>
            <a:r>
              <a:rPr lang="en-US" dirty="0"/>
              <a:t>    $Attempts++</a:t>
            </a:r>
          </a:p>
          <a:p>
            <a:endParaRPr lang="en-US" dirty="0"/>
          </a:p>
          <a:p>
            <a:r>
              <a:rPr lang="en-US" dirty="0"/>
              <a:t>    # Compare guess to number</a:t>
            </a:r>
          </a:p>
          <a:p>
            <a:r>
              <a:rPr lang="en-US" dirty="0"/>
              <a:t>    if ($Guess -</a:t>
            </a:r>
            <a:r>
              <a:rPr lang="en-US" dirty="0" err="1"/>
              <a:t>lt</a:t>
            </a:r>
            <a:r>
              <a:rPr lang="en-US" dirty="0"/>
              <a:t> $Number) {</a:t>
            </a:r>
          </a:p>
          <a:p>
            <a:r>
              <a:rPr lang="en-US" dirty="0"/>
              <a:t>        Write-Host "Too low! Try again." -</a:t>
            </a:r>
            <a:r>
              <a:rPr lang="en-US" dirty="0" err="1"/>
              <a:t>ForegroundColor</a:t>
            </a:r>
            <a:r>
              <a:rPr lang="en-US" dirty="0"/>
              <a:t> Cyan</a:t>
            </a:r>
          </a:p>
          <a:p>
            <a:r>
              <a:rPr lang="en-US" dirty="0"/>
              <a:t>    }</a:t>
            </a:r>
          </a:p>
          <a:p>
            <a:r>
              <a:rPr lang="en-US" dirty="0"/>
              <a:t>    elseif ($Guess -</a:t>
            </a:r>
            <a:r>
              <a:rPr lang="en-US" dirty="0" err="1"/>
              <a:t>gt</a:t>
            </a:r>
            <a:r>
              <a:rPr lang="en-US" dirty="0"/>
              <a:t> $Number) {</a:t>
            </a:r>
          </a:p>
          <a:p>
            <a:r>
              <a:rPr lang="en-US" dirty="0"/>
              <a:t>        Write-Host "Too high! Try again." -</a:t>
            </a:r>
            <a:r>
              <a:rPr lang="en-US" dirty="0" err="1"/>
              <a:t>ForegroundColor</a:t>
            </a:r>
            <a:r>
              <a:rPr lang="en-US" dirty="0"/>
              <a:t> Magenta</a:t>
            </a:r>
          </a:p>
          <a:p>
            <a:r>
              <a:rPr lang="en-US" dirty="0"/>
              <a:t>    }</a:t>
            </a:r>
          </a:p>
          <a:p>
            <a:r>
              <a:rPr lang="en-US" dirty="0"/>
              <a:t>}</a:t>
            </a:r>
          </a:p>
          <a:p>
            <a:endParaRPr lang="en-US" dirty="0"/>
          </a:p>
          <a:p>
            <a:r>
              <a:rPr lang="en-US" dirty="0"/>
              <a:t>Write-Host ""</a:t>
            </a:r>
          </a:p>
          <a:p>
            <a:r>
              <a:rPr lang="en-US" dirty="0"/>
              <a:t>Write-Host "Correct :o) Congratulations: The Magic number was $Number." -</a:t>
            </a:r>
            <a:r>
              <a:rPr lang="en-US" dirty="0" err="1"/>
              <a:t>ForegroundColor</a:t>
            </a:r>
            <a:r>
              <a:rPr lang="en-US" dirty="0"/>
              <a:t> Green</a:t>
            </a:r>
          </a:p>
          <a:p>
            <a:r>
              <a:rPr lang="en-US" dirty="0"/>
              <a:t>Write-Host "You guessed it in $Attempts </a:t>
            </a:r>
            <a:r>
              <a:rPr lang="en-US" dirty="0" err="1"/>
              <a:t>attempts</a:t>
            </a:r>
            <a:r>
              <a:rPr lang="en-US" dirty="0"/>
              <a:t>!" -</a:t>
            </a:r>
            <a:r>
              <a:rPr lang="en-US" dirty="0" err="1"/>
              <a:t>ForegroundColor</a:t>
            </a:r>
            <a:r>
              <a:rPr lang="en-US" dirty="0"/>
              <a:t> White</a:t>
            </a:r>
            <a:endParaRPr lang="en-GB" dirty="0"/>
          </a:p>
        </p:txBody>
      </p:sp>
      <p:sp>
        <p:nvSpPr>
          <p:cNvPr id="4" name="Slide Number Placeholder 3">
            <a:extLst>
              <a:ext uri="{FF2B5EF4-FFF2-40B4-BE49-F238E27FC236}">
                <a16:creationId xmlns:a16="http://schemas.microsoft.com/office/drawing/2014/main" id="{AD77D370-90DF-E8E7-827D-C33C0B07501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21884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5460AF-EA7C-CC8C-5253-781D712573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B6D2AE-4DDE-5993-80E6-0AD62A60B1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27089A-93CC-0DD5-C368-C8F835C3C1BF}"/>
              </a:ext>
            </a:extLst>
          </p:cNvPr>
          <p:cNvSpPr>
            <a:spLocks noGrp="1"/>
          </p:cNvSpPr>
          <p:nvPr>
            <p:ph type="body" idx="1"/>
          </p:nvPr>
        </p:nvSpPr>
        <p:spPr/>
        <p:txBody>
          <a:bodyPr/>
          <a:lstStyle/>
          <a:p>
            <a:r>
              <a:rPr lang="en-US" dirty="0"/>
              <a:t>Clear-Host</a:t>
            </a:r>
          </a:p>
          <a:p>
            <a:endParaRPr lang="en-US" dirty="0"/>
          </a:p>
          <a:p>
            <a:r>
              <a:rPr lang="en-US" dirty="0"/>
              <a:t>Write-Host "******* Number Guessing Game *******"</a:t>
            </a:r>
          </a:p>
          <a:p>
            <a:r>
              <a:rPr lang="en-US" dirty="0"/>
              <a:t>Write-Host "************************************"</a:t>
            </a:r>
          </a:p>
          <a:p>
            <a:r>
              <a:rPr lang="en-US" dirty="0"/>
              <a:t>Write-Host "Guess the Magic number between 1 and 20?"</a:t>
            </a:r>
          </a:p>
          <a:p>
            <a:r>
              <a:rPr lang="en-US" dirty="0"/>
              <a:t>Write-Host ""</a:t>
            </a:r>
          </a:p>
          <a:p>
            <a:endParaRPr lang="en-US" dirty="0"/>
          </a:p>
          <a:p>
            <a:r>
              <a:rPr lang="en-US" dirty="0"/>
              <a:t># Generate a random number</a:t>
            </a:r>
          </a:p>
          <a:p>
            <a:r>
              <a:rPr lang="en-US" dirty="0"/>
              <a:t>$Number = Get-Random -Minimum 1 -Maximum 21</a:t>
            </a:r>
          </a:p>
          <a:p>
            <a:r>
              <a:rPr lang="en-US" dirty="0"/>
              <a:t>$Guess  = $null</a:t>
            </a:r>
          </a:p>
          <a:p>
            <a:r>
              <a:rPr lang="en-US" dirty="0"/>
              <a:t>$Attempts = 0</a:t>
            </a:r>
          </a:p>
          <a:p>
            <a:endParaRPr lang="en-US" dirty="0"/>
          </a:p>
          <a:p>
            <a:r>
              <a:rPr lang="en-US" dirty="0"/>
              <a:t>while ($Guess -ne $Number) {</a:t>
            </a:r>
          </a:p>
          <a:p>
            <a:endParaRPr lang="en-US" dirty="0"/>
          </a:p>
          <a:p>
            <a:r>
              <a:rPr lang="en-US" dirty="0"/>
              <a:t>    # Ask the user for a guess</a:t>
            </a:r>
          </a:p>
          <a:p>
            <a:r>
              <a:rPr lang="en-US" dirty="0"/>
              <a:t>    $Guess = Read-Host "Enter your guess?"</a:t>
            </a:r>
          </a:p>
          <a:p>
            <a:endParaRPr lang="en-US" dirty="0"/>
          </a:p>
          <a:p>
            <a:r>
              <a:rPr lang="en-US" dirty="0"/>
              <a:t>    # Ensure user entered a number</a:t>
            </a:r>
          </a:p>
          <a:p>
            <a:r>
              <a:rPr lang="en-US" dirty="0"/>
              <a:t>    if (-not ($Guess -as [int])) {</a:t>
            </a:r>
          </a:p>
          <a:p>
            <a:r>
              <a:rPr lang="en-US" dirty="0"/>
              <a:t>        Write-Host "Please enter a valid number!" -</a:t>
            </a:r>
            <a:r>
              <a:rPr lang="en-US" dirty="0" err="1"/>
              <a:t>ForegroundColor</a:t>
            </a:r>
            <a:r>
              <a:rPr lang="en-US" dirty="0"/>
              <a:t> Yellow</a:t>
            </a:r>
          </a:p>
          <a:p>
            <a:r>
              <a:rPr lang="en-US" dirty="0"/>
              <a:t>        continue</a:t>
            </a:r>
          </a:p>
          <a:p>
            <a:r>
              <a:rPr lang="en-US" dirty="0"/>
              <a:t>    }</a:t>
            </a:r>
          </a:p>
          <a:p>
            <a:endParaRPr lang="en-US" dirty="0"/>
          </a:p>
          <a:p>
            <a:r>
              <a:rPr lang="en-US" dirty="0"/>
              <a:t>    $Guess = [int]$Guess</a:t>
            </a:r>
          </a:p>
          <a:p>
            <a:r>
              <a:rPr lang="en-US" dirty="0"/>
              <a:t>    $Attempts++</a:t>
            </a:r>
          </a:p>
          <a:p>
            <a:endParaRPr lang="en-US" dirty="0"/>
          </a:p>
          <a:p>
            <a:r>
              <a:rPr lang="en-US" dirty="0"/>
              <a:t>    # Compare guess to number</a:t>
            </a:r>
          </a:p>
          <a:p>
            <a:r>
              <a:rPr lang="en-US" dirty="0"/>
              <a:t>    if ($Guess -</a:t>
            </a:r>
            <a:r>
              <a:rPr lang="en-US" dirty="0" err="1"/>
              <a:t>lt</a:t>
            </a:r>
            <a:r>
              <a:rPr lang="en-US" dirty="0"/>
              <a:t> $Number) {</a:t>
            </a:r>
          </a:p>
          <a:p>
            <a:r>
              <a:rPr lang="en-US" dirty="0"/>
              <a:t>        Write-Host "Too low! Try again." -</a:t>
            </a:r>
            <a:r>
              <a:rPr lang="en-US" dirty="0" err="1"/>
              <a:t>ForegroundColor</a:t>
            </a:r>
            <a:r>
              <a:rPr lang="en-US" dirty="0"/>
              <a:t> Cyan</a:t>
            </a:r>
          </a:p>
          <a:p>
            <a:r>
              <a:rPr lang="en-US" dirty="0"/>
              <a:t>    }</a:t>
            </a:r>
          </a:p>
          <a:p>
            <a:r>
              <a:rPr lang="en-US" dirty="0"/>
              <a:t>    elseif ($Guess -</a:t>
            </a:r>
            <a:r>
              <a:rPr lang="en-US" dirty="0" err="1"/>
              <a:t>gt</a:t>
            </a:r>
            <a:r>
              <a:rPr lang="en-US" dirty="0"/>
              <a:t> $Number) {</a:t>
            </a:r>
          </a:p>
          <a:p>
            <a:r>
              <a:rPr lang="en-US" dirty="0"/>
              <a:t>        Write-Host "Too high! Try again." -</a:t>
            </a:r>
            <a:r>
              <a:rPr lang="en-US" dirty="0" err="1"/>
              <a:t>ForegroundColor</a:t>
            </a:r>
            <a:r>
              <a:rPr lang="en-US" dirty="0"/>
              <a:t> Magenta</a:t>
            </a:r>
          </a:p>
          <a:p>
            <a:r>
              <a:rPr lang="en-US" dirty="0"/>
              <a:t>    }</a:t>
            </a:r>
          </a:p>
          <a:p>
            <a:r>
              <a:rPr lang="en-US" dirty="0"/>
              <a:t>}</a:t>
            </a:r>
          </a:p>
          <a:p>
            <a:endParaRPr lang="en-US" dirty="0"/>
          </a:p>
          <a:p>
            <a:r>
              <a:rPr lang="en-US" dirty="0"/>
              <a:t>Write-Host ""</a:t>
            </a:r>
          </a:p>
          <a:p>
            <a:r>
              <a:rPr lang="en-US" dirty="0"/>
              <a:t>Write-Host "Correct :o) Congratulations: The Magic number was $Number." -</a:t>
            </a:r>
            <a:r>
              <a:rPr lang="en-US" dirty="0" err="1"/>
              <a:t>ForegroundColor</a:t>
            </a:r>
            <a:r>
              <a:rPr lang="en-US" dirty="0"/>
              <a:t> Green</a:t>
            </a:r>
          </a:p>
          <a:p>
            <a:r>
              <a:rPr lang="en-US" dirty="0"/>
              <a:t>Write-Host "You guessed it in $Attempts </a:t>
            </a:r>
            <a:r>
              <a:rPr lang="en-US" dirty="0" err="1"/>
              <a:t>attempts</a:t>
            </a:r>
            <a:r>
              <a:rPr lang="en-US" dirty="0"/>
              <a:t>!" -</a:t>
            </a:r>
            <a:r>
              <a:rPr lang="en-US" dirty="0" err="1"/>
              <a:t>ForegroundColor</a:t>
            </a:r>
            <a:r>
              <a:rPr lang="en-US" dirty="0"/>
              <a:t> White</a:t>
            </a:r>
            <a:endParaRPr lang="en-GB" dirty="0"/>
          </a:p>
        </p:txBody>
      </p:sp>
      <p:sp>
        <p:nvSpPr>
          <p:cNvPr id="4" name="Slide Number Placeholder 3">
            <a:extLst>
              <a:ext uri="{FF2B5EF4-FFF2-40B4-BE49-F238E27FC236}">
                <a16:creationId xmlns:a16="http://schemas.microsoft.com/office/drawing/2014/main" id="{46C8B955-2B11-1FBA-9F66-1F280787BC7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39303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A7D4E-3A48-D1DB-43A4-E53A6B621B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F1A10F-08A6-E24D-DAC0-42F6A600B92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60EC93F-8D18-F34D-2F8B-40CDE4A795A0}"/>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System.Speech</a:t>
            </a:r>
            <a:endParaRPr lang="en-GB" dirty="0"/>
          </a:p>
          <a:p>
            <a:r>
              <a:rPr lang="en-GB" dirty="0"/>
              <a:t>$say = New-Object </a:t>
            </a:r>
            <a:r>
              <a:rPr lang="en-GB" dirty="0" err="1"/>
              <a:t>System.Speech.Synthesis.SpeechSynthesizer</a:t>
            </a:r>
            <a:endParaRPr lang="en-GB" dirty="0"/>
          </a:p>
          <a:p>
            <a:r>
              <a:rPr lang="en-GB" dirty="0"/>
              <a:t>$</a:t>
            </a:r>
            <a:r>
              <a:rPr lang="en-GB" dirty="0" err="1"/>
              <a:t>say.Rate</a:t>
            </a:r>
            <a:r>
              <a:rPr lang="en-GB" dirty="0"/>
              <a:t> = -1</a:t>
            </a:r>
          </a:p>
          <a:p>
            <a:r>
              <a:rPr lang="en-GB" dirty="0"/>
              <a:t>$</a:t>
            </a:r>
            <a:r>
              <a:rPr lang="en-GB" dirty="0" err="1"/>
              <a:t>say.Volume</a:t>
            </a:r>
            <a:r>
              <a:rPr lang="en-GB" dirty="0"/>
              <a:t> = 100</a:t>
            </a:r>
          </a:p>
          <a:p>
            <a:r>
              <a:rPr lang="en-GB" dirty="0"/>
              <a:t>3..1 | </a:t>
            </a:r>
            <a:r>
              <a:rPr lang="en-GB" dirty="0" err="1"/>
              <a:t>ForEach</a:t>
            </a:r>
            <a:r>
              <a:rPr lang="en-GB" dirty="0"/>
              <a:t>-Object { $</a:t>
            </a:r>
            <a:r>
              <a:rPr lang="en-GB" dirty="0" err="1"/>
              <a:t>say.Speak</a:t>
            </a:r>
            <a:r>
              <a:rPr lang="en-GB" dirty="0"/>
              <a:t>("Self destruct in $_"); Start-Sleep 1 }</a:t>
            </a:r>
          </a:p>
          <a:p>
            <a:r>
              <a:rPr lang="en-GB" dirty="0"/>
              <a:t>$</a:t>
            </a:r>
            <a:r>
              <a:rPr lang="en-GB" dirty="0" err="1"/>
              <a:t>say.Speak</a:t>
            </a:r>
            <a:r>
              <a:rPr lang="en-GB" dirty="0"/>
              <a:t>("Just kidding. This was a test of your sense of </a:t>
            </a:r>
            <a:r>
              <a:rPr lang="en-GB" dirty="0" err="1"/>
              <a:t>humor</a:t>
            </a:r>
            <a:r>
              <a:rPr lang="en-GB" dirty="0"/>
              <a:t>.")</a:t>
            </a:r>
          </a:p>
        </p:txBody>
      </p:sp>
      <p:sp>
        <p:nvSpPr>
          <p:cNvPr id="4" name="Slide Number Placeholder 3">
            <a:extLst>
              <a:ext uri="{FF2B5EF4-FFF2-40B4-BE49-F238E27FC236}">
                <a16:creationId xmlns:a16="http://schemas.microsoft.com/office/drawing/2014/main" id="{391F9394-C462-268D-C96D-79838F0420F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86881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PresentationFramework,PresentationCore,WindowsBase</a:t>
            </a:r>
            <a:endParaRPr lang="en-GB" dirty="0"/>
          </a:p>
          <a:p>
            <a:endParaRPr lang="en-GB" dirty="0"/>
          </a:p>
          <a:p>
            <a:r>
              <a:rPr lang="en-GB" dirty="0"/>
              <a:t># Create window</a:t>
            </a:r>
          </a:p>
          <a:p>
            <a:r>
              <a:rPr lang="en-GB" dirty="0"/>
              <a:t>$win = New-Object </a:t>
            </a:r>
            <a:r>
              <a:rPr lang="en-GB" dirty="0" err="1"/>
              <a:t>System.Windows.Window</a:t>
            </a:r>
            <a:endParaRPr lang="en-GB" dirty="0"/>
          </a:p>
          <a:p>
            <a:r>
              <a:rPr lang="en-GB" dirty="0"/>
              <a:t>$</a:t>
            </a:r>
            <a:r>
              <a:rPr lang="en-GB" dirty="0" err="1"/>
              <a:t>win.WindowStyle</a:t>
            </a:r>
            <a:r>
              <a:rPr lang="en-GB" dirty="0"/>
              <a:t> = 'None'</a:t>
            </a:r>
          </a:p>
          <a:p>
            <a:r>
              <a:rPr lang="en-GB" dirty="0"/>
              <a:t>$</a:t>
            </a:r>
            <a:r>
              <a:rPr lang="en-GB" dirty="0" err="1"/>
              <a:t>win.AllowsTransparency</a:t>
            </a:r>
            <a:r>
              <a:rPr lang="en-GB" dirty="0"/>
              <a:t> = $true</a:t>
            </a:r>
          </a:p>
          <a:p>
            <a:r>
              <a:rPr lang="en-GB" dirty="0"/>
              <a:t>$</a:t>
            </a:r>
            <a:r>
              <a:rPr lang="en-GB" dirty="0" err="1"/>
              <a:t>win.Background</a:t>
            </a:r>
            <a:r>
              <a:rPr lang="en-GB" dirty="0"/>
              <a:t> = 'Gold'</a:t>
            </a:r>
          </a:p>
          <a:p>
            <a:r>
              <a:rPr lang="en-GB" dirty="0"/>
              <a:t>$</a:t>
            </a:r>
            <a:r>
              <a:rPr lang="en-GB" dirty="0" err="1"/>
              <a:t>win.Width</a:t>
            </a:r>
            <a:r>
              <a:rPr lang="en-GB" dirty="0"/>
              <a:t> = 200</a:t>
            </a:r>
          </a:p>
          <a:p>
            <a:r>
              <a:rPr lang="en-GB" dirty="0"/>
              <a:t>$</a:t>
            </a:r>
            <a:r>
              <a:rPr lang="en-GB" dirty="0" err="1"/>
              <a:t>win.Height</a:t>
            </a:r>
            <a:r>
              <a:rPr lang="en-GB" dirty="0"/>
              <a:t> = 120</a:t>
            </a:r>
          </a:p>
          <a:p>
            <a:r>
              <a:rPr lang="en-GB" dirty="0"/>
              <a:t>$</a:t>
            </a:r>
            <a:r>
              <a:rPr lang="en-GB" dirty="0" err="1"/>
              <a:t>win.Topmost</a:t>
            </a:r>
            <a:r>
              <a:rPr lang="en-GB" dirty="0"/>
              <a:t> = $true</a:t>
            </a:r>
          </a:p>
          <a:p>
            <a:endParaRPr lang="en-GB" dirty="0"/>
          </a:p>
          <a:p>
            <a:r>
              <a:rPr lang="en-GB" dirty="0"/>
              <a:t># Add text</a:t>
            </a:r>
          </a:p>
          <a:p>
            <a:r>
              <a:rPr lang="en-GB" dirty="0"/>
              <a:t>$tb = New-Object </a:t>
            </a:r>
            <a:r>
              <a:rPr lang="en-GB" dirty="0" err="1"/>
              <a:t>System.Windows.Controls.TextBlock</a:t>
            </a:r>
            <a:endParaRPr lang="en-GB" dirty="0"/>
          </a:p>
          <a:p>
            <a:r>
              <a:rPr lang="en-GB" dirty="0"/>
              <a:t>$</a:t>
            </a:r>
            <a:r>
              <a:rPr lang="en-GB" dirty="0" err="1"/>
              <a:t>tb.Text</a:t>
            </a:r>
            <a:r>
              <a:rPr lang="en-GB" dirty="0"/>
              <a:t> = "Boo :-O"</a:t>
            </a:r>
          </a:p>
          <a:p>
            <a:r>
              <a:rPr lang="en-GB" dirty="0"/>
              <a:t>$</a:t>
            </a:r>
            <a:r>
              <a:rPr lang="en-GB" dirty="0" err="1"/>
              <a:t>tb.FontSize</a:t>
            </a:r>
            <a:r>
              <a:rPr lang="en-GB" dirty="0"/>
              <a:t> = 36</a:t>
            </a:r>
          </a:p>
          <a:p>
            <a:r>
              <a:rPr lang="en-GB" dirty="0"/>
              <a:t>$</a:t>
            </a:r>
            <a:r>
              <a:rPr lang="en-GB" dirty="0" err="1"/>
              <a:t>tb.HorizontalAlignment</a:t>
            </a:r>
            <a:r>
              <a:rPr lang="en-GB" dirty="0"/>
              <a:t> = '</a:t>
            </a:r>
            <a:r>
              <a:rPr lang="en-GB" dirty="0" err="1"/>
              <a:t>Center</a:t>
            </a:r>
            <a:r>
              <a:rPr lang="en-GB" dirty="0"/>
              <a:t>'</a:t>
            </a:r>
          </a:p>
          <a:p>
            <a:r>
              <a:rPr lang="en-GB" dirty="0"/>
              <a:t>$</a:t>
            </a:r>
            <a:r>
              <a:rPr lang="en-GB" dirty="0" err="1"/>
              <a:t>tb.VerticalAlignment</a:t>
            </a:r>
            <a:r>
              <a:rPr lang="en-GB" dirty="0"/>
              <a:t> = '</a:t>
            </a:r>
            <a:r>
              <a:rPr lang="en-GB" dirty="0" err="1"/>
              <a:t>Center</a:t>
            </a:r>
            <a:r>
              <a:rPr lang="en-GB" dirty="0"/>
              <a:t>'</a:t>
            </a:r>
          </a:p>
          <a:p>
            <a:r>
              <a:rPr lang="en-GB" dirty="0"/>
              <a:t>$</a:t>
            </a:r>
            <a:r>
              <a:rPr lang="en-GB" dirty="0" err="1"/>
              <a:t>win.Content</a:t>
            </a:r>
            <a:r>
              <a:rPr lang="en-GB" dirty="0"/>
              <a:t> = $tb</a:t>
            </a:r>
          </a:p>
          <a:p>
            <a:endParaRPr lang="en-GB" dirty="0"/>
          </a:p>
          <a:p>
            <a:r>
              <a:rPr lang="en-GB" dirty="0"/>
              <a:t>$</a:t>
            </a:r>
            <a:r>
              <a:rPr lang="en-GB" dirty="0" err="1"/>
              <a:t>win.Show</a:t>
            </a:r>
            <a:r>
              <a:rPr lang="en-GB" dirty="0"/>
              <a:t>()</a:t>
            </a:r>
          </a:p>
          <a:p>
            <a:endParaRPr lang="en-GB" dirty="0"/>
          </a:p>
          <a:p>
            <a:r>
              <a:rPr lang="en-GB" dirty="0"/>
              <a:t># Animation loop (half speed)</a:t>
            </a:r>
          </a:p>
          <a:p>
            <a:r>
              <a:rPr lang="en-GB" dirty="0"/>
              <a:t>for ($</a:t>
            </a:r>
            <a:r>
              <a:rPr lang="en-GB" dirty="0" err="1"/>
              <a:t>i</a:t>
            </a:r>
            <a:r>
              <a:rPr lang="en-GB" dirty="0"/>
              <a:t> = 0; $</a:t>
            </a:r>
            <a:r>
              <a:rPr lang="en-GB" dirty="0" err="1"/>
              <a:t>i</a:t>
            </a:r>
            <a:r>
              <a:rPr lang="en-GB" dirty="0"/>
              <a:t> -</a:t>
            </a:r>
            <a:r>
              <a:rPr lang="en-GB" dirty="0" err="1"/>
              <a:t>lt</a:t>
            </a:r>
            <a:r>
              <a:rPr lang="en-GB" dirty="0"/>
              <a:t> 200; $</a:t>
            </a:r>
            <a:r>
              <a:rPr lang="en-GB" dirty="0" err="1"/>
              <a:t>i</a:t>
            </a:r>
            <a:r>
              <a:rPr lang="en-GB" dirty="0"/>
              <a:t> += 4) {</a:t>
            </a:r>
          </a:p>
          <a:p>
            <a:endParaRPr lang="en-GB" dirty="0"/>
          </a:p>
          <a:p>
            <a:r>
              <a:rPr lang="en-GB" dirty="0"/>
              <a:t>    # spooky "ghost tone"</a:t>
            </a:r>
          </a:p>
          <a:p>
            <a:r>
              <a:rPr lang="en-GB" dirty="0"/>
              <a:t>    [console]::Beep(600, 80)</a:t>
            </a:r>
          </a:p>
          <a:p>
            <a:endParaRPr lang="en-GB" dirty="0"/>
          </a:p>
          <a:p>
            <a:r>
              <a:rPr lang="en-GB" dirty="0"/>
              <a:t>    # drifting motion</a:t>
            </a:r>
          </a:p>
          <a:p>
            <a:r>
              <a:rPr lang="en-GB" dirty="0"/>
              <a:t>    $</a:t>
            </a:r>
            <a:r>
              <a:rPr lang="en-GB" dirty="0" err="1"/>
              <a:t>win.Left</a:t>
            </a:r>
            <a:r>
              <a:rPr lang="en-GB" dirty="0"/>
              <a:t> = [Math]::Abs([Math]::Sin($</a:t>
            </a:r>
            <a:r>
              <a:rPr lang="en-GB" dirty="0" err="1"/>
              <a:t>i</a:t>
            </a:r>
            <a:r>
              <a:rPr lang="en-GB" dirty="0"/>
              <a:t> / 15)) *</a:t>
            </a:r>
          </a:p>
          <a:p>
            <a:r>
              <a:rPr lang="en-GB" dirty="0"/>
              <a:t>        ([</a:t>
            </a:r>
            <a:r>
              <a:rPr lang="en-GB" dirty="0" err="1"/>
              <a:t>System.Windows.SystemParameters</a:t>
            </a:r>
            <a:r>
              <a:rPr lang="en-GB" dirty="0"/>
              <a:t>]::</a:t>
            </a:r>
            <a:r>
              <a:rPr lang="en-GB" dirty="0" err="1"/>
              <a:t>PrimaryScreenWidth</a:t>
            </a:r>
            <a:r>
              <a:rPr lang="en-GB" dirty="0"/>
              <a:t> - $</a:t>
            </a:r>
            <a:r>
              <a:rPr lang="en-GB" dirty="0" err="1"/>
              <a:t>win.Width</a:t>
            </a:r>
            <a:r>
              <a:rPr lang="en-GB" dirty="0"/>
              <a:t>)</a:t>
            </a:r>
          </a:p>
          <a:p>
            <a:endParaRPr lang="en-GB" dirty="0"/>
          </a:p>
          <a:p>
            <a:r>
              <a:rPr lang="en-GB" dirty="0"/>
              <a:t>    $</a:t>
            </a:r>
            <a:r>
              <a:rPr lang="en-GB" dirty="0" err="1"/>
              <a:t>win.Top</a:t>
            </a:r>
            <a:r>
              <a:rPr lang="en-GB" dirty="0"/>
              <a:t> = [Math]::Abs([Math]::Cos($</a:t>
            </a:r>
            <a:r>
              <a:rPr lang="en-GB" dirty="0" err="1"/>
              <a:t>i</a:t>
            </a:r>
            <a:r>
              <a:rPr lang="en-GB" dirty="0"/>
              <a:t> / 20)) *</a:t>
            </a:r>
          </a:p>
          <a:p>
            <a:r>
              <a:rPr lang="en-GB" dirty="0"/>
              <a:t>        ([</a:t>
            </a:r>
            <a:r>
              <a:rPr lang="en-GB" dirty="0" err="1"/>
              <a:t>System.Windows.SystemParameters</a:t>
            </a:r>
            <a:r>
              <a:rPr lang="en-GB" dirty="0"/>
              <a:t>]::</a:t>
            </a:r>
            <a:r>
              <a:rPr lang="en-GB" dirty="0" err="1"/>
              <a:t>PrimaryScreenHeight</a:t>
            </a:r>
            <a:r>
              <a:rPr lang="en-GB" dirty="0"/>
              <a:t> - $</a:t>
            </a:r>
            <a:r>
              <a:rPr lang="en-GB" dirty="0" err="1"/>
              <a:t>win.Height</a:t>
            </a:r>
            <a:r>
              <a:rPr lang="en-GB" dirty="0"/>
              <a:t>)</a:t>
            </a:r>
          </a:p>
          <a:p>
            <a:endParaRPr lang="en-GB" dirty="0"/>
          </a:p>
          <a:p>
            <a:r>
              <a:rPr lang="en-GB" dirty="0"/>
              <a:t>    Start-Sleep -Milliseconds 60</a:t>
            </a:r>
          </a:p>
          <a:p>
            <a:r>
              <a:rPr lang="en-GB" dirty="0"/>
              <a:t>}</a:t>
            </a:r>
          </a:p>
          <a:p>
            <a:endParaRPr lang="en-GB" dirty="0"/>
          </a:p>
          <a:p>
            <a:r>
              <a:rPr lang="en-GB" dirty="0"/>
              <a:t>$</a:t>
            </a:r>
            <a:r>
              <a:rPr lang="en-GB" dirty="0" err="1"/>
              <a:t>win.Close</a:t>
            </a:r>
            <a:r>
              <a:rPr lang="en-GB" dirty="0"/>
              <a: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633632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3913F-3CF4-163E-33FC-48459A893F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2E2B25-2F1A-14F8-89A4-44CB88DC50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94D72F-E83A-F1A5-BDBA-58CF5F46E0E3}"/>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PresentationFramework,PresentationCore,WindowsBase</a:t>
            </a:r>
            <a:endParaRPr lang="en-GB" dirty="0"/>
          </a:p>
          <a:p>
            <a:endParaRPr lang="en-GB" dirty="0"/>
          </a:p>
          <a:p>
            <a:r>
              <a:rPr lang="en-GB" dirty="0"/>
              <a:t># Create window</a:t>
            </a:r>
          </a:p>
          <a:p>
            <a:r>
              <a:rPr lang="en-GB" dirty="0"/>
              <a:t>$win = New-Object </a:t>
            </a:r>
            <a:r>
              <a:rPr lang="en-GB" dirty="0" err="1"/>
              <a:t>System.Windows.Window</a:t>
            </a:r>
            <a:endParaRPr lang="en-GB" dirty="0"/>
          </a:p>
          <a:p>
            <a:r>
              <a:rPr lang="en-GB" dirty="0"/>
              <a:t>$</a:t>
            </a:r>
            <a:r>
              <a:rPr lang="en-GB" dirty="0" err="1"/>
              <a:t>win.WindowStyle</a:t>
            </a:r>
            <a:r>
              <a:rPr lang="en-GB" dirty="0"/>
              <a:t> = 'None'</a:t>
            </a:r>
          </a:p>
          <a:p>
            <a:r>
              <a:rPr lang="en-GB" dirty="0"/>
              <a:t>$</a:t>
            </a:r>
            <a:r>
              <a:rPr lang="en-GB" dirty="0" err="1"/>
              <a:t>win.AllowsTransparency</a:t>
            </a:r>
            <a:r>
              <a:rPr lang="en-GB" dirty="0"/>
              <a:t> = $true</a:t>
            </a:r>
          </a:p>
          <a:p>
            <a:r>
              <a:rPr lang="en-GB" dirty="0"/>
              <a:t>$</a:t>
            </a:r>
            <a:r>
              <a:rPr lang="en-GB" dirty="0" err="1"/>
              <a:t>win.Background</a:t>
            </a:r>
            <a:r>
              <a:rPr lang="en-GB" dirty="0"/>
              <a:t> = 'Gold'</a:t>
            </a:r>
          </a:p>
          <a:p>
            <a:r>
              <a:rPr lang="en-GB" dirty="0"/>
              <a:t>$</a:t>
            </a:r>
            <a:r>
              <a:rPr lang="en-GB" dirty="0" err="1"/>
              <a:t>win.Width</a:t>
            </a:r>
            <a:r>
              <a:rPr lang="en-GB" dirty="0"/>
              <a:t> = 200</a:t>
            </a:r>
          </a:p>
          <a:p>
            <a:r>
              <a:rPr lang="en-GB" dirty="0"/>
              <a:t>$</a:t>
            </a:r>
            <a:r>
              <a:rPr lang="en-GB" dirty="0" err="1"/>
              <a:t>win.Height</a:t>
            </a:r>
            <a:r>
              <a:rPr lang="en-GB" dirty="0"/>
              <a:t> = 120</a:t>
            </a:r>
          </a:p>
          <a:p>
            <a:r>
              <a:rPr lang="en-GB" dirty="0"/>
              <a:t>$</a:t>
            </a:r>
            <a:r>
              <a:rPr lang="en-GB" dirty="0" err="1"/>
              <a:t>win.Topmost</a:t>
            </a:r>
            <a:r>
              <a:rPr lang="en-GB" dirty="0"/>
              <a:t> = $true</a:t>
            </a:r>
          </a:p>
          <a:p>
            <a:endParaRPr lang="en-GB" dirty="0"/>
          </a:p>
          <a:p>
            <a:r>
              <a:rPr lang="en-GB" dirty="0"/>
              <a:t># Add text</a:t>
            </a:r>
          </a:p>
          <a:p>
            <a:r>
              <a:rPr lang="en-GB" dirty="0"/>
              <a:t>$tb = New-Object </a:t>
            </a:r>
            <a:r>
              <a:rPr lang="en-GB" dirty="0" err="1"/>
              <a:t>System.Windows.Controls.TextBlock</a:t>
            </a:r>
            <a:endParaRPr lang="en-GB" dirty="0"/>
          </a:p>
          <a:p>
            <a:r>
              <a:rPr lang="en-GB" dirty="0"/>
              <a:t>$</a:t>
            </a:r>
            <a:r>
              <a:rPr lang="en-GB" dirty="0" err="1"/>
              <a:t>tb.Text</a:t>
            </a:r>
            <a:r>
              <a:rPr lang="en-GB" dirty="0"/>
              <a:t> = "Boo :-O"</a:t>
            </a:r>
          </a:p>
          <a:p>
            <a:r>
              <a:rPr lang="en-GB" dirty="0"/>
              <a:t>$</a:t>
            </a:r>
            <a:r>
              <a:rPr lang="en-GB" dirty="0" err="1"/>
              <a:t>tb.FontSize</a:t>
            </a:r>
            <a:r>
              <a:rPr lang="en-GB" dirty="0"/>
              <a:t> = 36</a:t>
            </a:r>
          </a:p>
          <a:p>
            <a:r>
              <a:rPr lang="en-GB" dirty="0"/>
              <a:t>$</a:t>
            </a:r>
            <a:r>
              <a:rPr lang="en-GB" dirty="0" err="1"/>
              <a:t>tb.HorizontalAlignment</a:t>
            </a:r>
            <a:r>
              <a:rPr lang="en-GB" dirty="0"/>
              <a:t> = '</a:t>
            </a:r>
            <a:r>
              <a:rPr lang="en-GB" dirty="0" err="1"/>
              <a:t>Center</a:t>
            </a:r>
            <a:r>
              <a:rPr lang="en-GB" dirty="0"/>
              <a:t>'</a:t>
            </a:r>
          </a:p>
          <a:p>
            <a:r>
              <a:rPr lang="en-GB" dirty="0"/>
              <a:t>$</a:t>
            </a:r>
            <a:r>
              <a:rPr lang="en-GB" dirty="0" err="1"/>
              <a:t>tb.VerticalAlignment</a:t>
            </a:r>
            <a:r>
              <a:rPr lang="en-GB" dirty="0"/>
              <a:t> = '</a:t>
            </a:r>
            <a:r>
              <a:rPr lang="en-GB" dirty="0" err="1"/>
              <a:t>Center</a:t>
            </a:r>
            <a:r>
              <a:rPr lang="en-GB" dirty="0"/>
              <a:t>'</a:t>
            </a:r>
          </a:p>
          <a:p>
            <a:r>
              <a:rPr lang="en-GB" dirty="0"/>
              <a:t>$</a:t>
            </a:r>
            <a:r>
              <a:rPr lang="en-GB" dirty="0" err="1"/>
              <a:t>win.Content</a:t>
            </a:r>
            <a:r>
              <a:rPr lang="en-GB" dirty="0"/>
              <a:t> = $tb</a:t>
            </a:r>
          </a:p>
          <a:p>
            <a:endParaRPr lang="en-GB" dirty="0"/>
          </a:p>
          <a:p>
            <a:r>
              <a:rPr lang="en-GB" dirty="0"/>
              <a:t>$</a:t>
            </a:r>
            <a:r>
              <a:rPr lang="en-GB" dirty="0" err="1"/>
              <a:t>win.Show</a:t>
            </a:r>
            <a:r>
              <a:rPr lang="en-GB" dirty="0"/>
              <a:t>()</a:t>
            </a:r>
          </a:p>
          <a:p>
            <a:endParaRPr lang="en-GB" dirty="0"/>
          </a:p>
          <a:p>
            <a:r>
              <a:rPr lang="en-GB" dirty="0"/>
              <a:t># Animation loop (half speed)</a:t>
            </a:r>
          </a:p>
          <a:p>
            <a:r>
              <a:rPr lang="en-GB" dirty="0"/>
              <a:t>for ($</a:t>
            </a:r>
            <a:r>
              <a:rPr lang="en-GB" dirty="0" err="1"/>
              <a:t>i</a:t>
            </a:r>
            <a:r>
              <a:rPr lang="en-GB" dirty="0"/>
              <a:t> = 0; $</a:t>
            </a:r>
            <a:r>
              <a:rPr lang="en-GB" dirty="0" err="1"/>
              <a:t>i</a:t>
            </a:r>
            <a:r>
              <a:rPr lang="en-GB" dirty="0"/>
              <a:t> -</a:t>
            </a:r>
            <a:r>
              <a:rPr lang="en-GB" dirty="0" err="1"/>
              <a:t>lt</a:t>
            </a:r>
            <a:r>
              <a:rPr lang="en-GB" dirty="0"/>
              <a:t> 200; $</a:t>
            </a:r>
            <a:r>
              <a:rPr lang="en-GB" dirty="0" err="1"/>
              <a:t>i</a:t>
            </a:r>
            <a:r>
              <a:rPr lang="en-GB" dirty="0"/>
              <a:t> += 4) {</a:t>
            </a:r>
          </a:p>
          <a:p>
            <a:endParaRPr lang="en-GB" dirty="0"/>
          </a:p>
          <a:p>
            <a:r>
              <a:rPr lang="en-GB" dirty="0"/>
              <a:t>    # spooky "ghost tone"</a:t>
            </a:r>
          </a:p>
          <a:p>
            <a:r>
              <a:rPr lang="en-GB" dirty="0"/>
              <a:t>    [console]::Beep(600, 80)</a:t>
            </a:r>
          </a:p>
          <a:p>
            <a:endParaRPr lang="en-GB" dirty="0"/>
          </a:p>
          <a:p>
            <a:r>
              <a:rPr lang="en-GB" dirty="0"/>
              <a:t>    # drifting motion</a:t>
            </a:r>
          </a:p>
          <a:p>
            <a:r>
              <a:rPr lang="en-GB" dirty="0"/>
              <a:t>    $</a:t>
            </a:r>
            <a:r>
              <a:rPr lang="en-GB" dirty="0" err="1"/>
              <a:t>win.Left</a:t>
            </a:r>
            <a:r>
              <a:rPr lang="en-GB" dirty="0"/>
              <a:t> = [Math]::Abs([Math]::Sin($</a:t>
            </a:r>
            <a:r>
              <a:rPr lang="en-GB" dirty="0" err="1"/>
              <a:t>i</a:t>
            </a:r>
            <a:r>
              <a:rPr lang="en-GB" dirty="0"/>
              <a:t> / 15)) *</a:t>
            </a:r>
          </a:p>
          <a:p>
            <a:r>
              <a:rPr lang="en-GB" dirty="0"/>
              <a:t>        ([</a:t>
            </a:r>
            <a:r>
              <a:rPr lang="en-GB" dirty="0" err="1"/>
              <a:t>System.Windows.SystemParameters</a:t>
            </a:r>
            <a:r>
              <a:rPr lang="en-GB" dirty="0"/>
              <a:t>]::</a:t>
            </a:r>
            <a:r>
              <a:rPr lang="en-GB" dirty="0" err="1"/>
              <a:t>PrimaryScreenWidth</a:t>
            </a:r>
            <a:r>
              <a:rPr lang="en-GB" dirty="0"/>
              <a:t> - $</a:t>
            </a:r>
            <a:r>
              <a:rPr lang="en-GB" dirty="0" err="1"/>
              <a:t>win.Width</a:t>
            </a:r>
            <a:r>
              <a:rPr lang="en-GB" dirty="0"/>
              <a:t>)</a:t>
            </a:r>
          </a:p>
          <a:p>
            <a:endParaRPr lang="en-GB" dirty="0"/>
          </a:p>
          <a:p>
            <a:r>
              <a:rPr lang="en-GB" dirty="0"/>
              <a:t>    $</a:t>
            </a:r>
            <a:r>
              <a:rPr lang="en-GB" dirty="0" err="1"/>
              <a:t>win.Top</a:t>
            </a:r>
            <a:r>
              <a:rPr lang="en-GB" dirty="0"/>
              <a:t> = [Math]::Abs([Math]::Cos($</a:t>
            </a:r>
            <a:r>
              <a:rPr lang="en-GB" dirty="0" err="1"/>
              <a:t>i</a:t>
            </a:r>
            <a:r>
              <a:rPr lang="en-GB" dirty="0"/>
              <a:t> / 20)) *</a:t>
            </a:r>
          </a:p>
          <a:p>
            <a:r>
              <a:rPr lang="en-GB" dirty="0"/>
              <a:t>        ([</a:t>
            </a:r>
            <a:r>
              <a:rPr lang="en-GB" dirty="0" err="1"/>
              <a:t>System.Windows.SystemParameters</a:t>
            </a:r>
            <a:r>
              <a:rPr lang="en-GB" dirty="0"/>
              <a:t>]::</a:t>
            </a:r>
            <a:r>
              <a:rPr lang="en-GB" dirty="0" err="1"/>
              <a:t>PrimaryScreenHeight</a:t>
            </a:r>
            <a:r>
              <a:rPr lang="en-GB" dirty="0"/>
              <a:t> - $</a:t>
            </a:r>
            <a:r>
              <a:rPr lang="en-GB" dirty="0" err="1"/>
              <a:t>win.Height</a:t>
            </a:r>
            <a:r>
              <a:rPr lang="en-GB" dirty="0"/>
              <a:t>)</a:t>
            </a:r>
          </a:p>
          <a:p>
            <a:endParaRPr lang="en-GB" dirty="0"/>
          </a:p>
          <a:p>
            <a:r>
              <a:rPr lang="en-GB" dirty="0"/>
              <a:t>    Start-Sleep -Milliseconds 60</a:t>
            </a:r>
          </a:p>
          <a:p>
            <a:r>
              <a:rPr lang="en-GB" dirty="0"/>
              <a:t>}</a:t>
            </a:r>
          </a:p>
          <a:p>
            <a:endParaRPr lang="en-GB" dirty="0"/>
          </a:p>
          <a:p>
            <a:r>
              <a:rPr lang="en-GB" dirty="0"/>
              <a:t>$</a:t>
            </a:r>
            <a:r>
              <a:rPr lang="en-GB" dirty="0" err="1"/>
              <a:t>win.Close</a:t>
            </a:r>
            <a:r>
              <a:rPr lang="en-GB" dirty="0"/>
              <a:t>()</a:t>
            </a:r>
          </a:p>
          <a:p>
            <a:endParaRPr lang="en-GB" dirty="0"/>
          </a:p>
        </p:txBody>
      </p:sp>
      <p:sp>
        <p:nvSpPr>
          <p:cNvPr id="4" name="Slide Number Placeholder 3">
            <a:extLst>
              <a:ext uri="{FF2B5EF4-FFF2-40B4-BE49-F238E27FC236}">
                <a16:creationId xmlns:a16="http://schemas.microsoft.com/office/drawing/2014/main" id="{719CDE77-C53E-DA63-7C1C-28AA93AC36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42180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0F0DA8-E152-3AF1-D6C9-7080DD2877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4C65D7-D1AF-0C8A-0AFD-9BC4CAD0468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9EED95F-3807-8354-6187-BB65E7867B0C}"/>
              </a:ext>
            </a:extLst>
          </p:cNvPr>
          <p:cNvSpPr>
            <a:spLocks noGrp="1"/>
          </p:cNvSpPr>
          <p:nvPr>
            <p:ph type="body" idx="1"/>
          </p:nvPr>
        </p:nvSpPr>
        <p:spPr/>
        <p:txBody>
          <a:bodyPr/>
          <a:lstStyle/>
          <a:p>
            <a:r>
              <a:rPr lang="en-GB" dirty="0"/>
              <a:t>$</a:t>
            </a:r>
            <a:r>
              <a:rPr lang="en-GB" dirty="0" err="1"/>
              <a:t>colors</a:t>
            </a:r>
            <a:r>
              <a:rPr lang="en-GB" dirty="0"/>
              <a:t> = "</a:t>
            </a:r>
            <a:r>
              <a:rPr lang="en-GB" dirty="0" err="1"/>
              <a:t>Red","Yellow","Green","Cyan","Blue","Magenta</a:t>
            </a:r>
            <a:r>
              <a:rPr lang="en-GB" dirty="0"/>
              <a:t>"</a:t>
            </a:r>
          </a:p>
          <a:p>
            <a:r>
              <a:rPr lang="en-GB" dirty="0"/>
              <a:t>$text = Read-Host "Type a sentence"</a:t>
            </a:r>
          </a:p>
          <a:p>
            <a:r>
              <a:rPr lang="en-GB" dirty="0"/>
              <a:t>for ($</a:t>
            </a:r>
            <a:r>
              <a:rPr lang="en-GB" dirty="0" err="1"/>
              <a:t>i</a:t>
            </a:r>
            <a:r>
              <a:rPr lang="en-GB" dirty="0"/>
              <a:t>=0; $</a:t>
            </a:r>
            <a:r>
              <a:rPr lang="en-GB" dirty="0" err="1"/>
              <a:t>i</a:t>
            </a:r>
            <a:r>
              <a:rPr lang="en-GB" dirty="0"/>
              <a:t> -</a:t>
            </a:r>
            <a:r>
              <a:rPr lang="en-GB" dirty="0" err="1"/>
              <a:t>lt</a:t>
            </a:r>
            <a:r>
              <a:rPr lang="en-GB" dirty="0"/>
              <a:t> $</a:t>
            </a:r>
            <a:r>
              <a:rPr lang="en-GB" dirty="0" err="1"/>
              <a:t>text.Length</a:t>
            </a:r>
            <a:r>
              <a:rPr lang="en-GB" dirty="0"/>
              <a:t>; $</a:t>
            </a:r>
            <a:r>
              <a:rPr lang="en-GB" dirty="0" err="1"/>
              <a:t>i</a:t>
            </a:r>
            <a:r>
              <a:rPr lang="en-GB" dirty="0"/>
              <a:t>++) {</a:t>
            </a:r>
          </a:p>
          <a:p>
            <a:r>
              <a:rPr lang="en-GB" dirty="0"/>
              <a:t>  $c = $</a:t>
            </a:r>
            <a:r>
              <a:rPr lang="en-GB" dirty="0" err="1"/>
              <a:t>colors</a:t>
            </a:r>
            <a:r>
              <a:rPr lang="en-GB" dirty="0"/>
              <a:t>[$</a:t>
            </a:r>
            <a:r>
              <a:rPr lang="en-GB" dirty="0" err="1"/>
              <a:t>i</a:t>
            </a:r>
            <a:r>
              <a:rPr lang="en-GB" dirty="0"/>
              <a:t> % $</a:t>
            </a:r>
            <a:r>
              <a:rPr lang="en-GB" dirty="0" err="1"/>
              <a:t>colors.Count</a:t>
            </a:r>
            <a:r>
              <a:rPr lang="en-GB" dirty="0"/>
              <a:t>]</a:t>
            </a:r>
          </a:p>
          <a:p>
            <a:r>
              <a:rPr lang="en-GB" dirty="0"/>
              <a:t>  Write-Host $text[$</a:t>
            </a:r>
            <a:r>
              <a:rPr lang="en-GB" dirty="0" err="1"/>
              <a:t>i</a:t>
            </a:r>
            <a:r>
              <a:rPr lang="en-GB" dirty="0"/>
              <a:t>] -</a:t>
            </a:r>
            <a:r>
              <a:rPr lang="en-GB" dirty="0" err="1"/>
              <a:t>NoNewline</a:t>
            </a:r>
            <a:r>
              <a:rPr lang="en-GB" dirty="0"/>
              <a:t> -</a:t>
            </a:r>
            <a:r>
              <a:rPr lang="en-GB" dirty="0" err="1"/>
              <a:t>ForegroundColor</a:t>
            </a:r>
            <a:r>
              <a:rPr lang="en-GB" dirty="0"/>
              <a:t> $c</a:t>
            </a:r>
          </a:p>
          <a:p>
            <a:r>
              <a:rPr lang="en-GB" dirty="0"/>
              <a:t>}</a:t>
            </a:r>
          </a:p>
          <a:p>
            <a:r>
              <a:rPr lang="en-GB" dirty="0"/>
              <a:t>Write-Host</a:t>
            </a:r>
          </a:p>
          <a:p>
            <a:endParaRPr lang="en-GB" dirty="0"/>
          </a:p>
        </p:txBody>
      </p:sp>
      <p:sp>
        <p:nvSpPr>
          <p:cNvPr id="4" name="Slide Number Placeholder 3">
            <a:extLst>
              <a:ext uri="{FF2B5EF4-FFF2-40B4-BE49-F238E27FC236}">
                <a16:creationId xmlns:a16="http://schemas.microsoft.com/office/drawing/2014/main" id="{A2B8241B-7DC6-A689-301E-2A867C9CCCD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174819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A6898-6D63-7755-279C-7F8E6F2F30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71009E-8D3F-2797-AE15-824E06F62B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57963C-449F-7357-9E24-A58DC0BC0BF9}"/>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PresentationFramework,PresentationCore,WindowsBase</a:t>
            </a:r>
            <a:endParaRPr lang="en-GB" dirty="0"/>
          </a:p>
          <a:p>
            <a:endParaRPr lang="en-GB" dirty="0"/>
          </a:p>
          <a:p>
            <a:r>
              <a:rPr lang="en-GB" dirty="0"/>
              <a:t># Create window</a:t>
            </a:r>
          </a:p>
          <a:p>
            <a:r>
              <a:rPr lang="en-GB" dirty="0"/>
              <a:t>$win = New-Object </a:t>
            </a:r>
            <a:r>
              <a:rPr lang="en-GB" dirty="0" err="1"/>
              <a:t>System.Windows.Window</a:t>
            </a:r>
            <a:endParaRPr lang="en-GB" dirty="0"/>
          </a:p>
          <a:p>
            <a:r>
              <a:rPr lang="en-GB" dirty="0"/>
              <a:t>$</a:t>
            </a:r>
            <a:r>
              <a:rPr lang="en-GB" dirty="0" err="1"/>
              <a:t>win.WindowStyle</a:t>
            </a:r>
            <a:r>
              <a:rPr lang="en-GB" dirty="0"/>
              <a:t> = 'None'</a:t>
            </a:r>
          </a:p>
          <a:p>
            <a:r>
              <a:rPr lang="en-GB" dirty="0"/>
              <a:t>$</a:t>
            </a:r>
            <a:r>
              <a:rPr lang="en-GB" dirty="0" err="1"/>
              <a:t>win.AllowsTransparency</a:t>
            </a:r>
            <a:r>
              <a:rPr lang="en-GB" dirty="0"/>
              <a:t> = $true</a:t>
            </a:r>
          </a:p>
          <a:p>
            <a:r>
              <a:rPr lang="en-GB" dirty="0"/>
              <a:t>$</a:t>
            </a:r>
            <a:r>
              <a:rPr lang="en-GB" dirty="0" err="1"/>
              <a:t>win.Background</a:t>
            </a:r>
            <a:r>
              <a:rPr lang="en-GB" dirty="0"/>
              <a:t> = 'Gold'</a:t>
            </a:r>
          </a:p>
          <a:p>
            <a:r>
              <a:rPr lang="en-GB" dirty="0"/>
              <a:t>$</a:t>
            </a:r>
            <a:r>
              <a:rPr lang="en-GB" dirty="0" err="1"/>
              <a:t>win.Width</a:t>
            </a:r>
            <a:r>
              <a:rPr lang="en-GB" dirty="0"/>
              <a:t> = 200</a:t>
            </a:r>
          </a:p>
          <a:p>
            <a:r>
              <a:rPr lang="en-GB" dirty="0"/>
              <a:t>$</a:t>
            </a:r>
            <a:r>
              <a:rPr lang="en-GB" dirty="0" err="1"/>
              <a:t>win.Height</a:t>
            </a:r>
            <a:r>
              <a:rPr lang="en-GB" dirty="0"/>
              <a:t> = 120</a:t>
            </a:r>
          </a:p>
          <a:p>
            <a:r>
              <a:rPr lang="en-GB" dirty="0"/>
              <a:t>$</a:t>
            </a:r>
            <a:r>
              <a:rPr lang="en-GB" dirty="0" err="1"/>
              <a:t>win.Topmost</a:t>
            </a:r>
            <a:r>
              <a:rPr lang="en-GB" dirty="0"/>
              <a:t> = $true</a:t>
            </a:r>
          </a:p>
          <a:p>
            <a:endParaRPr lang="en-GB" dirty="0"/>
          </a:p>
          <a:p>
            <a:r>
              <a:rPr lang="en-GB" dirty="0"/>
              <a:t># Add text</a:t>
            </a:r>
          </a:p>
          <a:p>
            <a:r>
              <a:rPr lang="en-GB" dirty="0"/>
              <a:t>$tb = New-Object </a:t>
            </a:r>
            <a:r>
              <a:rPr lang="en-GB" dirty="0" err="1"/>
              <a:t>System.Windows.Controls.TextBlock</a:t>
            </a:r>
            <a:endParaRPr lang="en-GB" dirty="0"/>
          </a:p>
          <a:p>
            <a:r>
              <a:rPr lang="en-GB" dirty="0"/>
              <a:t>$</a:t>
            </a:r>
            <a:r>
              <a:rPr lang="en-GB" dirty="0" err="1"/>
              <a:t>tb.Text</a:t>
            </a:r>
            <a:r>
              <a:rPr lang="en-GB" dirty="0"/>
              <a:t> = "Boo :-O"</a:t>
            </a:r>
          </a:p>
          <a:p>
            <a:r>
              <a:rPr lang="en-GB" dirty="0"/>
              <a:t>$</a:t>
            </a:r>
            <a:r>
              <a:rPr lang="en-GB" dirty="0" err="1"/>
              <a:t>tb.FontSize</a:t>
            </a:r>
            <a:r>
              <a:rPr lang="en-GB" dirty="0"/>
              <a:t> = 36</a:t>
            </a:r>
          </a:p>
          <a:p>
            <a:r>
              <a:rPr lang="en-GB" dirty="0"/>
              <a:t>$</a:t>
            </a:r>
            <a:r>
              <a:rPr lang="en-GB" dirty="0" err="1"/>
              <a:t>tb.HorizontalAlignment</a:t>
            </a:r>
            <a:r>
              <a:rPr lang="en-GB" dirty="0"/>
              <a:t> = '</a:t>
            </a:r>
            <a:r>
              <a:rPr lang="en-GB" dirty="0" err="1"/>
              <a:t>Center</a:t>
            </a:r>
            <a:r>
              <a:rPr lang="en-GB" dirty="0"/>
              <a:t>'</a:t>
            </a:r>
          </a:p>
          <a:p>
            <a:r>
              <a:rPr lang="en-GB" dirty="0"/>
              <a:t>$</a:t>
            </a:r>
            <a:r>
              <a:rPr lang="en-GB" dirty="0" err="1"/>
              <a:t>tb.VerticalAlignment</a:t>
            </a:r>
            <a:r>
              <a:rPr lang="en-GB" dirty="0"/>
              <a:t> = '</a:t>
            </a:r>
            <a:r>
              <a:rPr lang="en-GB" dirty="0" err="1"/>
              <a:t>Center</a:t>
            </a:r>
            <a:r>
              <a:rPr lang="en-GB" dirty="0"/>
              <a:t>'</a:t>
            </a:r>
          </a:p>
          <a:p>
            <a:r>
              <a:rPr lang="en-GB" dirty="0"/>
              <a:t>$</a:t>
            </a:r>
            <a:r>
              <a:rPr lang="en-GB" dirty="0" err="1"/>
              <a:t>win.Content</a:t>
            </a:r>
            <a:r>
              <a:rPr lang="en-GB" dirty="0"/>
              <a:t> = $tb</a:t>
            </a:r>
          </a:p>
          <a:p>
            <a:endParaRPr lang="en-GB" dirty="0"/>
          </a:p>
          <a:p>
            <a:r>
              <a:rPr lang="en-GB" dirty="0"/>
              <a:t>$</a:t>
            </a:r>
            <a:r>
              <a:rPr lang="en-GB" dirty="0" err="1"/>
              <a:t>win.Show</a:t>
            </a:r>
            <a:r>
              <a:rPr lang="en-GB" dirty="0"/>
              <a:t>()</a:t>
            </a:r>
          </a:p>
          <a:p>
            <a:endParaRPr lang="en-GB" dirty="0"/>
          </a:p>
          <a:p>
            <a:r>
              <a:rPr lang="en-GB" dirty="0"/>
              <a:t># Animation loop (half speed)</a:t>
            </a:r>
          </a:p>
          <a:p>
            <a:r>
              <a:rPr lang="en-GB" dirty="0"/>
              <a:t>for ($</a:t>
            </a:r>
            <a:r>
              <a:rPr lang="en-GB" dirty="0" err="1"/>
              <a:t>i</a:t>
            </a:r>
            <a:r>
              <a:rPr lang="en-GB" dirty="0"/>
              <a:t> = 0; $</a:t>
            </a:r>
            <a:r>
              <a:rPr lang="en-GB" dirty="0" err="1"/>
              <a:t>i</a:t>
            </a:r>
            <a:r>
              <a:rPr lang="en-GB" dirty="0"/>
              <a:t> -</a:t>
            </a:r>
            <a:r>
              <a:rPr lang="en-GB" dirty="0" err="1"/>
              <a:t>lt</a:t>
            </a:r>
            <a:r>
              <a:rPr lang="en-GB" dirty="0"/>
              <a:t> 200; $</a:t>
            </a:r>
            <a:r>
              <a:rPr lang="en-GB" dirty="0" err="1"/>
              <a:t>i</a:t>
            </a:r>
            <a:r>
              <a:rPr lang="en-GB" dirty="0"/>
              <a:t> += 4) {</a:t>
            </a:r>
          </a:p>
          <a:p>
            <a:endParaRPr lang="en-GB" dirty="0"/>
          </a:p>
          <a:p>
            <a:r>
              <a:rPr lang="en-GB" dirty="0"/>
              <a:t>    # spooky "ghost tone"</a:t>
            </a:r>
          </a:p>
          <a:p>
            <a:r>
              <a:rPr lang="en-GB" dirty="0"/>
              <a:t>    [console]::Beep(600, 80)</a:t>
            </a:r>
          </a:p>
          <a:p>
            <a:endParaRPr lang="en-GB" dirty="0"/>
          </a:p>
          <a:p>
            <a:r>
              <a:rPr lang="en-GB" dirty="0"/>
              <a:t>    # drifting motion</a:t>
            </a:r>
          </a:p>
          <a:p>
            <a:r>
              <a:rPr lang="en-GB" dirty="0"/>
              <a:t>    $</a:t>
            </a:r>
            <a:r>
              <a:rPr lang="en-GB" dirty="0" err="1"/>
              <a:t>win.Left</a:t>
            </a:r>
            <a:r>
              <a:rPr lang="en-GB" dirty="0"/>
              <a:t> = [Math]::Abs([Math]::Sin($</a:t>
            </a:r>
            <a:r>
              <a:rPr lang="en-GB" dirty="0" err="1"/>
              <a:t>i</a:t>
            </a:r>
            <a:r>
              <a:rPr lang="en-GB" dirty="0"/>
              <a:t> / 15)) *</a:t>
            </a:r>
          </a:p>
          <a:p>
            <a:r>
              <a:rPr lang="en-GB" dirty="0"/>
              <a:t>        ([</a:t>
            </a:r>
            <a:r>
              <a:rPr lang="en-GB" dirty="0" err="1"/>
              <a:t>System.Windows.SystemParameters</a:t>
            </a:r>
            <a:r>
              <a:rPr lang="en-GB" dirty="0"/>
              <a:t>]::</a:t>
            </a:r>
            <a:r>
              <a:rPr lang="en-GB" dirty="0" err="1"/>
              <a:t>PrimaryScreenWidth</a:t>
            </a:r>
            <a:r>
              <a:rPr lang="en-GB" dirty="0"/>
              <a:t> - $</a:t>
            </a:r>
            <a:r>
              <a:rPr lang="en-GB" dirty="0" err="1"/>
              <a:t>win.Width</a:t>
            </a:r>
            <a:r>
              <a:rPr lang="en-GB" dirty="0"/>
              <a:t>)</a:t>
            </a:r>
          </a:p>
          <a:p>
            <a:endParaRPr lang="en-GB" dirty="0"/>
          </a:p>
          <a:p>
            <a:r>
              <a:rPr lang="en-GB" dirty="0"/>
              <a:t>    $</a:t>
            </a:r>
            <a:r>
              <a:rPr lang="en-GB" dirty="0" err="1"/>
              <a:t>win.Top</a:t>
            </a:r>
            <a:r>
              <a:rPr lang="en-GB" dirty="0"/>
              <a:t> = [Math]::Abs([Math]::Cos($</a:t>
            </a:r>
            <a:r>
              <a:rPr lang="en-GB" dirty="0" err="1"/>
              <a:t>i</a:t>
            </a:r>
            <a:r>
              <a:rPr lang="en-GB" dirty="0"/>
              <a:t> / 20)) *</a:t>
            </a:r>
          </a:p>
          <a:p>
            <a:r>
              <a:rPr lang="en-GB" dirty="0"/>
              <a:t>        ([</a:t>
            </a:r>
            <a:r>
              <a:rPr lang="en-GB" dirty="0" err="1"/>
              <a:t>System.Windows.SystemParameters</a:t>
            </a:r>
            <a:r>
              <a:rPr lang="en-GB" dirty="0"/>
              <a:t>]::</a:t>
            </a:r>
            <a:r>
              <a:rPr lang="en-GB" dirty="0" err="1"/>
              <a:t>PrimaryScreenHeight</a:t>
            </a:r>
            <a:r>
              <a:rPr lang="en-GB" dirty="0"/>
              <a:t> - $</a:t>
            </a:r>
            <a:r>
              <a:rPr lang="en-GB" dirty="0" err="1"/>
              <a:t>win.Height</a:t>
            </a:r>
            <a:r>
              <a:rPr lang="en-GB" dirty="0"/>
              <a:t>)</a:t>
            </a:r>
          </a:p>
          <a:p>
            <a:endParaRPr lang="en-GB" dirty="0"/>
          </a:p>
          <a:p>
            <a:r>
              <a:rPr lang="en-GB" dirty="0"/>
              <a:t>    Start-Sleep -Milliseconds 60</a:t>
            </a:r>
          </a:p>
          <a:p>
            <a:r>
              <a:rPr lang="en-GB" dirty="0"/>
              <a:t>}</a:t>
            </a:r>
          </a:p>
          <a:p>
            <a:endParaRPr lang="en-GB" dirty="0"/>
          </a:p>
          <a:p>
            <a:r>
              <a:rPr lang="en-GB" dirty="0"/>
              <a:t>$</a:t>
            </a:r>
            <a:r>
              <a:rPr lang="en-GB" dirty="0" err="1"/>
              <a:t>win.Close</a:t>
            </a:r>
            <a:r>
              <a:rPr lang="en-GB" dirty="0"/>
              <a:t>()</a:t>
            </a:r>
          </a:p>
          <a:p>
            <a:endParaRPr lang="en-GB" dirty="0"/>
          </a:p>
        </p:txBody>
      </p:sp>
      <p:sp>
        <p:nvSpPr>
          <p:cNvPr id="4" name="Slide Number Placeholder 3">
            <a:extLst>
              <a:ext uri="{FF2B5EF4-FFF2-40B4-BE49-F238E27FC236}">
                <a16:creationId xmlns:a16="http://schemas.microsoft.com/office/drawing/2014/main" id="{08F1C6B0-1CF6-D5F5-A939-CFA0FFE48EE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222831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D8A67-4F91-E24C-570D-02070408E6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28BB94-1DB8-9903-670F-46384BD1799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BFB6360-E528-E7E1-A917-3027D01D4B4F}"/>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System.Speech</a:t>
            </a:r>
            <a:endParaRPr lang="en-GB" dirty="0"/>
          </a:p>
          <a:p>
            <a:r>
              <a:rPr lang="en-GB" dirty="0"/>
              <a:t>$say = New-Object </a:t>
            </a:r>
            <a:r>
              <a:rPr lang="en-GB" dirty="0" err="1"/>
              <a:t>System.Speech.Synthesis.SpeechSynthesizer</a:t>
            </a:r>
            <a:endParaRPr lang="en-GB" dirty="0"/>
          </a:p>
          <a:p>
            <a:r>
              <a:rPr lang="en-GB" dirty="0"/>
              <a:t>$</a:t>
            </a:r>
            <a:r>
              <a:rPr lang="en-GB" dirty="0" err="1"/>
              <a:t>say.Rate</a:t>
            </a:r>
            <a:r>
              <a:rPr lang="en-GB" dirty="0"/>
              <a:t> = -1</a:t>
            </a:r>
          </a:p>
          <a:p>
            <a:r>
              <a:rPr lang="en-GB" dirty="0"/>
              <a:t>$</a:t>
            </a:r>
            <a:r>
              <a:rPr lang="en-GB" dirty="0" err="1"/>
              <a:t>say.Volume</a:t>
            </a:r>
            <a:r>
              <a:rPr lang="en-GB" dirty="0"/>
              <a:t> = 100</a:t>
            </a:r>
          </a:p>
          <a:p>
            <a:r>
              <a:rPr lang="en-GB" dirty="0"/>
              <a:t>3..1 | </a:t>
            </a:r>
            <a:r>
              <a:rPr lang="en-GB" dirty="0" err="1"/>
              <a:t>ForEach</a:t>
            </a:r>
            <a:r>
              <a:rPr lang="en-GB" dirty="0"/>
              <a:t>-Object { $</a:t>
            </a:r>
            <a:r>
              <a:rPr lang="en-GB" dirty="0" err="1"/>
              <a:t>say.Speak</a:t>
            </a:r>
            <a:r>
              <a:rPr lang="en-GB" dirty="0"/>
              <a:t>("Self destruct in $_"); Start-Sleep 1 }</a:t>
            </a:r>
          </a:p>
          <a:p>
            <a:r>
              <a:rPr lang="en-GB" dirty="0"/>
              <a:t>$</a:t>
            </a:r>
            <a:r>
              <a:rPr lang="en-GB" dirty="0" err="1"/>
              <a:t>say.Speak</a:t>
            </a:r>
            <a:r>
              <a:rPr lang="en-GB" dirty="0"/>
              <a:t>("Just kidding. This was a test of your sense of </a:t>
            </a:r>
            <a:r>
              <a:rPr lang="en-GB" dirty="0" err="1"/>
              <a:t>humor</a:t>
            </a:r>
            <a:r>
              <a:rPr lang="en-GB" dirty="0"/>
              <a:t>.")</a:t>
            </a:r>
          </a:p>
        </p:txBody>
      </p:sp>
      <p:sp>
        <p:nvSpPr>
          <p:cNvPr id="4" name="Slide Number Placeholder 3">
            <a:extLst>
              <a:ext uri="{FF2B5EF4-FFF2-40B4-BE49-F238E27FC236}">
                <a16:creationId xmlns:a16="http://schemas.microsoft.com/office/drawing/2014/main" id="{F64B6D88-9C00-6DF6-EF92-24F2511AE41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980849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962B4-439F-A0FD-16BA-E0B531E0D2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6AA65A-7BF0-136B-ED97-76A0A5C47A0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07084F5-1D12-2388-F3FA-079518144BF7}"/>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System.Speech</a:t>
            </a:r>
            <a:endParaRPr lang="en-GB" dirty="0"/>
          </a:p>
          <a:p>
            <a:r>
              <a:rPr lang="en-GB" dirty="0"/>
              <a:t>$say = New-Object </a:t>
            </a:r>
            <a:r>
              <a:rPr lang="en-GB" dirty="0" err="1"/>
              <a:t>System.Speech.Synthesis.SpeechSynthesizer</a:t>
            </a:r>
            <a:endParaRPr lang="en-GB" dirty="0"/>
          </a:p>
          <a:p>
            <a:r>
              <a:rPr lang="en-GB" dirty="0"/>
              <a:t>$</a:t>
            </a:r>
            <a:r>
              <a:rPr lang="en-GB" dirty="0" err="1"/>
              <a:t>say.Rate</a:t>
            </a:r>
            <a:r>
              <a:rPr lang="en-GB" dirty="0"/>
              <a:t> = -1</a:t>
            </a:r>
          </a:p>
          <a:p>
            <a:r>
              <a:rPr lang="en-GB" dirty="0"/>
              <a:t>$</a:t>
            </a:r>
            <a:r>
              <a:rPr lang="en-GB" dirty="0" err="1"/>
              <a:t>say.Volume</a:t>
            </a:r>
            <a:r>
              <a:rPr lang="en-GB" dirty="0"/>
              <a:t> = 100</a:t>
            </a:r>
          </a:p>
          <a:p>
            <a:r>
              <a:rPr lang="en-GB" dirty="0"/>
              <a:t>3..1 | </a:t>
            </a:r>
            <a:r>
              <a:rPr lang="en-GB" dirty="0" err="1"/>
              <a:t>ForEach</a:t>
            </a:r>
            <a:r>
              <a:rPr lang="en-GB" dirty="0"/>
              <a:t>-Object { $</a:t>
            </a:r>
            <a:r>
              <a:rPr lang="en-GB" dirty="0" err="1"/>
              <a:t>say.Speak</a:t>
            </a:r>
            <a:r>
              <a:rPr lang="en-GB" dirty="0"/>
              <a:t>("Self destruct in $_"); Start-Sleep 1 }</a:t>
            </a:r>
          </a:p>
          <a:p>
            <a:r>
              <a:rPr lang="en-GB" dirty="0"/>
              <a:t>$</a:t>
            </a:r>
            <a:r>
              <a:rPr lang="en-GB" dirty="0" err="1"/>
              <a:t>say.Speak</a:t>
            </a:r>
            <a:r>
              <a:rPr lang="en-GB" dirty="0"/>
              <a:t>("Just kidding. This was a test of your sense of </a:t>
            </a:r>
            <a:r>
              <a:rPr lang="en-GB" dirty="0" err="1"/>
              <a:t>humor</a:t>
            </a:r>
            <a:r>
              <a:rPr lang="en-GB" dirty="0"/>
              <a:t>.")</a:t>
            </a:r>
          </a:p>
        </p:txBody>
      </p:sp>
      <p:sp>
        <p:nvSpPr>
          <p:cNvPr id="4" name="Slide Number Placeholder 3">
            <a:extLst>
              <a:ext uri="{FF2B5EF4-FFF2-40B4-BE49-F238E27FC236}">
                <a16:creationId xmlns:a16="http://schemas.microsoft.com/office/drawing/2014/main" id="{10B65302-00FD-9CA5-AA2B-84A8669E84F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298388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0B657-C68D-2A20-9B5B-EB71A8724D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ED23BE-F200-363F-51EB-4267742E453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C6931AD-FACC-359A-36A6-8F45053148D5}"/>
              </a:ext>
            </a:extLst>
          </p:cNvPr>
          <p:cNvSpPr>
            <a:spLocks noGrp="1"/>
          </p:cNvSpPr>
          <p:nvPr>
            <p:ph type="body" idx="1"/>
          </p:nvPr>
        </p:nvSpPr>
        <p:spPr/>
        <p:txBody>
          <a:bodyPr/>
          <a:lstStyle/>
          <a:p>
            <a:r>
              <a:rPr lang="en-GB" dirty="0"/>
              <a:t>function </a:t>
            </a:r>
            <a:r>
              <a:rPr lang="en-GB" dirty="0" err="1"/>
              <a:t>BeepNote</a:t>
            </a:r>
            <a:r>
              <a:rPr lang="en-GB" dirty="0"/>
              <a:t>($</a:t>
            </a:r>
            <a:r>
              <a:rPr lang="en-GB" dirty="0" err="1"/>
              <a:t>freq</a:t>
            </a:r>
            <a:r>
              <a:rPr lang="en-GB" dirty="0"/>
              <a:t>, $</a:t>
            </a:r>
            <a:r>
              <a:rPr lang="en-GB" dirty="0" err="1"/>
              <a:t>ms</a:t>
            </a:r>
            <a:r>
              <a:rPr lang="en-GB" dirty="0"/>
              <a:t>) { [console]::Beep($</a:t>
            </a:r>
            <a:r>
              <a:rPr lang="en-GB" dirty="0" err="1"/>
              <a:t>freq</a:t>
            </a:r>
            <a:r>
              <a:rPr lang="en-GB" dirty="0"/>
              <a:t>, $</a:t>
            </a:r>
            <a:r>
              <a:rPr lang="en-GB" dirty="0" err="1"/>
              <a:t>ms</a:t>
            </a:r>
            <a:r>
              <a:rPr lang="en-GB" dirty="0"/>
              <a:t>) }</a:t>
            </a:r>
          </a:p>
          <a:p>
            <a:r>
              <a:rPr lang="en-GB" dirty="0" err="1"/>
              <a:t>BeepNote</a:t>
            </a:r>
            <a:r>
              <a:rPr lang="en-GB" dirty="0"/>
              <a:t> 440 500; </a:t>
            </a:r>
            <a:r>
              <a:rPr lang="en-GB" dirty="0" err="1"/>
              <a:t>BeepNote</a:t>
            </a:r>
            <a:r>
              <a:rPr lang="en-GB" dirty="0"/>
              <a:t> 440 500; </a:t>
            </a:r>
            <a:r>
              <a:rPr lang="en-GB" dirty="0" err="1"/>
              <a:t>BeepNote</a:t>
            </a:r>
            <a:r>
              <a:rPr lang="en-GB" dirty="0"/>
              <a:t> 440 500</a:t>
            </a:r>
          </a:p>
          <a:p>
            <a:r>
              <a:rPr lang="en-GB" dirty="0" err="1"/>
              <a:t>BeepNote</a:t>
            </a:r>
            <a:r>
              <a:rPr lang="en-GB" dirty="0"/>
              <a:t> 349 350; </a:t>
            </a:r>
            <a:r>
              <a:rPr lang="en-GB" dirty="0" err="1"/>
              <a:t>BeepNote</a:t>
            </a:r>
            <a:r>
              <a:rPr lang="en-GB" dirty="0"/>
              <a:t> 523 150; </a:t>
            </a:r>
            <a:r>
              <a:rPr lang="en-GB" dirty="0" err="1"/>
              <a:t>BeepNote</a:t>
            </a:r>
            <a:r>
              <a:rPr lang="en-GB" dirty="0"/>
              <a:t> 440 500</a:t>
            </a:r>
          </a:p>
          <a:p>
            <a:r>
              <a:rPr lang="en-GB" dirty="0" err="1"/>
              <a:t>BeepNote</a:t>
            </a:r>
            <a:r>
              <a:rPr lang="en-GB" dirty="0"/>
              <a:t> 349 350; </a:t>
            </a:r>
            <a:r>
              <a:rPr lang="en-GB" dirty="0" err="1"/>
              <a:t>BeepNote</a:t>
            </a:r>
            <a:r>
              <a:rPr lang="en-GB" dirty="0"/>
              <a:t> 523 150; </a:t>
            </a:r>
            <a:r>
              <a:rPr lang="en-GB" dirty="0" err="1"/>
              <a:t>BeepNote</a:t>
            </a:r>
            <a:r>
              <a:rPr lang="en-GB" dirty="0"/>
              <a:t> 440 1000</a:t>
            </a:r>
          </a:p>
        </p:txBody>
      </p:sp>
      <p:sp>
        <p:nvSpPr>
          <p:cNvPr id="4" name="Slide Number Placeholder 3">
            <a:extLst>
              <a:ext uri="{FF2B5EF4-FFF2-40B4-BE49-F238E27FC236}">
                <a16:creationId xmlns:a16="http://schemas.microsoft.com/office/drawing/2014/main" id="{B7DEE083-B7F0-E3B9-3BED-6D812A904C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29240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818976-8C95-B079-8795-3A6C4CBD05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169554-F2A0-EE81-2C27-0B1F405F6A8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9821620-A731-1CF6-0572-2F008C985A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881C98-1D7D-B72A-FB73-735F979EB9B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666682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435092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AAFFC-0C3B-E83E-9386-B7040AC0C5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0E36C3-3AA1-67B4-3EC7-40E8A6F890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91AE29-16E5-7244-7558-C5F1B7051425}"/>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PresentationCore</a:t>
            </a:r>
            <a:r>
              <a:rPr lang="en-GB" dirty="0"/>
              <a:t>, </a:t>
            </a:r>
            <a:r>
              <a:rPr lang="en-GB" dirty="0" err="1"/>
              <a:t>PresentationFramework</a:t>
            </a:r>
            <a:endParaRPr lang="en-GB" dirty="0"/>
          </a:p>
          <a:p>
            <a:endParaRPr lang="en-GB" dirty="0"/>
          </a:p>
          <a:p>
            <a:r>
              <a:rPr lang="en-GB" dirty="0"/>
              <a:t># XAML UI layout</a:t>
            </a:r>
          </a:p>
          <a:p>
            <a:r>
              <a:rPr lang="en-GB" dirty="0"/>
              <a:t>$</a:t>
            </a:r>
            <a:r>
              <a:rPr lang="en-GB" dirty="0" err="1"/>
              <a:t>xaml</a:t>
            </a:r>
            <a:r>
              <a:rPr lang="en-GB" dirty="0"/>
              <a:t> = @"</a:t>
            </a:r>
          </a:p>
          <a:p>
            <a:r>
              <a:rPr lang="en-GB" dirty="0"/>
              <a:t>&lt;Window </a:t>
            </a:r>
            <a:r>
              <a:rPr lang="en-GB" dirty="0" err="1"/>
              <a:t>xmlns</a:t>
            </a:r>
            <a:r>
              <a:rPr lang="en-GB" dirty="0"/>
              <a:t>="http://schemas.microsoft.com/</a:t>
            </a:r>
            <a:r>
              <a:rPr lang="en-GB" dirty="0" err="1"/>
              <a:t>winfx</a:t>
            </a:r>
            <a:r>
              <a:rPr lang="en-GB" dirty="0"/>
              <a:t>/2006/</a:t>
            </a:r>
            <a:r>
              <a:rPr lang="en-GB" dirty="0" err="1"/>
              <a:t>xaml</a:t>
            </a:r>
            <a:r>
              <a:rPr lang="en-GB" dirty="0"/>
              <a:t>/presentation"</a:t>
            </a:r>
          </a:p>
          <a:p>
            <a:r>
              <a:rPr lang="en-GB" dirty="0"/>
              <a:t>        Title="WPF GUI" Width="300" Height="200"&gt;</a:t>
            </a:r>
          </a:p>
          <a:p>
            <a:r>
              <a:rPr lang="en-GB" dirty="0"/>
              <a:t>    &lt;Grid&gt;</a:t>
            </a:r>
          </a:p>
          <a:p>
            <a:r>
              <a:rPr lang="en-GB" dirty="0"/>
              <a:t>        &lt;Button Name="</a:t>
            </a:r>
            <a:r>
              <a:rPr lang="en-GB" dirty="0" err="1"/>
              <a:t>MyButton</a:t>
            </a:r>
            <a:r>
              <a:rPr lang="en-GB" dirty="0"/>
              <a:t>"</a:t>
            </a:r>
          </a:p>
          <a:p>
            <a:r>
              <a:rPr lang="en-GB" dirty="0"/>
              <a:t>                Width="100"</a:t>
            </a:r>
          </a:p>
          <a:p>
            <a:r>
              <a:rPr lang="en-GB" dirty="0"/>
              <a:t>                Height="30"</a:t>
            </a:r>
          </a:p>
          <a:p>
            <a:r>
              <a:rPr lang="en-GB" dirty="0"/>
              <a:t>                </a:t>
            </a:r>
            <a:r>
              <a:rPr lang="en-GB" dirty="0" err="1"/>
              <a:t>HorizontalAlignment</a:t>
            </a:r>
            <a:r>
              <a:rPr lang="en-GB" dirty="0"/>
              <a:t>="</a:t>
            </a:r>
            <a:r>
              <a:rPr lang="en-GB" dirty="0" err="1"/>
              <a:t>Center</a:t>
            </a:r>
            <a:r>
              <a:rPr lang="en-GB" dirty="0"/>
              <a:t>"</a:t>
            </a:r>
          </a:p>
          <a:p>
            <a:r>
              <a:rPr lang="en-GB" dirty="0"/>
              <a:t>                </a:t>
            </a:r>
            <a:r>
              <a:rPr lang="en-GB" dirty="0" err="1"/>
              <a:t>VerticalAlignment</a:t>
            </a:r>
            <a:r>
              <a:rPr lang="en-GB" dirty="0"/>
              <a:t>="</a:t>
            </a:r>
            <a:r>
              <a:rPr lang="en-GB" dirty="0" err="1"/>
              <a:t>Center</a:t>
            </a:r>
            <a:r>
              <a:rPr lang="en-GB" dirty="0"/>
              <a:t>"&gt;</a:t>
            </a:r>
          </a:p>
          <a:p>
            <a:r>
              <a:rPr lang="en-GB" dirty="0"/>
              <a:t>            Click Me</a:t>
            </a:r>
          </a:p>
          <a:p>
            <a:r>
              <a:rPr lang="en-GB" dirty="0"/>
              <a:t>        &lt;/Button&gt;</a:t>
            </a:r>
          </a:p>
          <a:p>
            <a:r>
              <a:rPr lang="en-GB" dirty="0"/>
              <a:t>    &lt;/Grid&gt;</a:t>
            </a:r>
          </a:p>
          <a:p>
            <a:r>
              <a:rPr lang="en-GB" dirty="0"/>
              <a:t>&lt;/Window&gt;</a:t>
            </a:r>
          </a:p>
          <a:p>
            <a:r>
              <a:rPr lang="en-GB" dirty="0"/>
              <a:t>"@</a:t>
            </a:r>
          </a:p>
          <a:p>
            <a:endParaRPr lang="en-GB" dirty="0"/>
          </a:p>
          <a:p>
            <a:r>
              <a:rPr lang="en-GB" dirty="0"/>
              <a:t># Parse XAML correctly</a:t>
            </a:r>
          </a:p>
          <a:p>
            <a:r>
              <a:rPr lang="en-GB" dirty="0"/>
              <a:t>$xml = New-Object </a:t>
            </a:r>
            <a:r>
              <a:rPr lang="en-GB" dirty="0" err="1"/>
              <a:t>System.Xml.XmlDocument</a:t>
            </a:r>
            <a:endParaRPr lang="en-GB" dirty="0"/>
          </a:p>
          <a:p>
            <a:r>
              <a:rPr lang="en-GB" dirty="0"/>
              <a:t>$</a:t>
            </a:r>
            <a:r>
              <a:rPr lang="en-GB" dirty="0" err="1"/>
              <a:t>xml.LoadXml</a:t>
            </a:r>
            <a:r>
              <a:rPr lang="en-GB" dirty="0"/>
              <a:t>($</a:t>
            </a:r>
            <a:r>
              <a:rPr lang="en-GB" dirty="0" err="1"/>
              <a:t>xaml</a:t>
            </a:r>
            <a:r>
              <a:rPr lang="en-GB" dirty="0"/>
              <a:t>)</a:t>
            </a:r>
          </a:p>
          <a:p>
            <a:endParaRPr lang="en-GB" dirty="0"/>
          </a:p>
          <a:p>
            <a:r>
              <a:rPr lang="en-GB" dirty="0"/>
              <a:t>$reader = New-Object </a:t>
            </a:r>
            <a:r>
              <a:rPr lang="en-GB" dirty="0" err="1"/>
              <a:t>System.Xml.XmlNodeReader</a:t>
            </a:r>
            <a:r>
              <a:rPr lang="en-GB" dirty="0"/>
              <a:t> $xml</a:t>
            </a:r>
          </a:p>
          <a:p>
            <a:r>
              <a:rPr lang="en-GB" dirty="0"/>
              <a:t>$window = [</a:t>
            </a:r>
            <a:r>
              <a:rPr lang="en-GB" dirty="0" err="1"/>
              <a:t>Windows.Markup.XamlReader</a:t>
            </a:r>
            <a:r>
              <a:rPr lang="en-GB" dirty="0"/>
              <a:t>]::Load($reader)</a:t>
            </a:r>
          </a:p>
          <a:p>
            <a:endParaRPr lang="en-GB" dirty="0"/>
          </a:p>
          <a:p>
            <a:r>
              <a:rPr lang="en-GB" dirty="0"/>
              <a:t># Hook into Button</a:t>
            </a:r>
          </a:p>
          <a:p>
            <a:r>
              <a:rPr lang="en-GB" dirty="0"/>
              <a:t>$button = $</a:t>
            </a:r>
            <a:r>
              <a:rPr lang="en-GB" dirty="0" err="1"/>
              <a:t>window.FindName</a:t>
            </a:r>
            <a:r>
              <a:rPr lang="en-GB" dirty="0"/>
              <a:t>("</a:t>
            </a:r>
            <a:r>
              <a:rPr lang="en-GB" dirty="0" err="1"/>
              <a:t>MyButton</a:t>
            </a:r>
            <a:r>
              <a:rPr lang="en-GB" dirty="0"/>
              <a:t>")</a:t>
            </a:r>
          </a:p>
          <a:p>
            <a:r>
              <a:rPr lang="en-GB" dirty="0"/>
              <a:t>$</a:t>
            </a:r>
            <a:r>
              <a:rPr lang="en-GB" dirty="0" err="1"/>
              <a:t>button.Add_Click</a:t>
            </a:r>
            <a:r>
              <a:rPr lang="en-GB" dirty="0"/>
              <a:t>({</a:t>
            </a:r>
          </a:p>
          <a:p>
            <a:r>
              <a:rPr lang="en-GB" dirty="0"/>
              <a:t>    [</a:t>
            </a:r>
            <a:r>
              <a:rPr lang="en-GB" dirty="0" err="1"/>
              <a:t>System.Windows.MessageBox</a:t>
            </a:r>
            <a:r>
              <a:rPr lang="en-GB" dirty="0"/>
              <a:t>]::Show("Hello from WPF :o)")</a:t>
            </a:r>
          </a:p>
          <a:p>
            <a:r>
              <a:rPr lang="en-GB" dirty="0"/>
              <a:t>})</a:t>
            </a:r>
          </a:p>
          <a:p>
            <a:endParaRPr lang="en-GB" dirty="0"/>
          </a:p>
          <a:p>
            <a:r>
              <a:rPr lang="en-GB" dirty="0"/>
              <a:t># Show window</a:t>
            </a:r>
          </a:p>
          <a:p>
            <a:r>
              <a:rPr lang="en-GB" dirty="0"/>
              <a:t>$</a:t>
            </a:r>
            <a:r>
              <a:rPr lang="en-GB" dirty="0" err="1"/>
              <a:t>window.ShowDialog</a:t>
            </a:r>
            <a:r>
              <a:rPr lang="en-GB" dirty="0"/>
              <a:t>() | Out-Null</a:t>
            </a:r>
          </a:p>
        </p:txBody>
      </p:sp>
      <p:sp>
        <p:nvSpPr>
          <p:cNvPr id="4" name="Slide Number Placeholder 3">
            <a:extLst>
              <a:ext uri="{FF2B5EF4-FFF2-40B4-BE49-F238E27FC236}">
                <a16:creationId xmlns:a16="http://schemas.microsoft.com/office/drawing/2014/main" id="{E098D6A5-1721-32E8-2352-640B17EB132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3607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Add-Type -</a:t>
            </a:r>
            <a:r>
              <a:rPr lang="en-GB" dirty="0" err="1"/>
              <a:t>AssemblyName</a:t>
            </a:r>
            <a:r>
              <a:rPr lang="en-GB" dirty="0"/>
              <a:t> </a:t>
            </a:r>
            <a:r>
              <a:rPr lang="en-GB" dirty="0" err="1"/>
              <a:t>PresentationCore</a:t>
            </a:r>
            <a:r>
              <a:rPr lang="en-GB" dirty="0"/>
              <a:t>, </a:t>
            </a:r>
            <a:r>
              <a:rPr lang="en-GB" dirty="0" err="1"/>
              <a:t>PresentationFramework</a:t>
            </a:r>
            <a:endParaRPr lang="en-GB" dirty="0"/>
          </a:p>
          <a:p>
            <a:endParaRPr lang="en-GB" dirty="0"/>
          </a:p>
          <a:p>
            <a:r>
              <a:rPr lang="en-GB" dirty="0"/>
              <a:t># XAML UI layout</a:t>
            </a:r>
          </a:p>
          <a:p>
            <a:r>
              <a:rPr lang="en-GB" dirty="0"/>
              <a:t>$</a:t>
            </a:r>
            <a:r>
              <a:rPr lang="en-GB" dirty="0" err="1"/>
              <a:t>xaml</a:t>
            </a:r>
            <a:r>
              <a:rPr lang="en-GB" dirty="0"/>
              <a:t> = @"</a:t>
            </a:r>
          </a:p>
          <a:p>
            <a:r>
              <a:rPr lang="en-GB" dirty="0"/>
              <a:t>&lt;Window </a:t>
            </a:r>
            <a:r>
              <a:rPr lang="en-GB" dirty="0" err="1"/>
              <a:t>xmlns</a:t>
            </a:r>
            <a:r>
              <a:rPr lang="en-GB" dirty="0"/>
              <a:t>="http://schemas.microsoft.com/</a:t>
            </a:r>
            <a:r>
              <a:rPr lang="en-GB" dirty="0" err="1"/>
              <a:t>winfx</a:t>
            </a:r>
            <a:r>
              <a:rPr lang="en-GB" dirty="0"/>
              <a:t>/2006/</a:t>
            </a:r>
            <a:r>
              <a:rPr lang="en-GB" dirty="0" err="1"/>
              <a:t>xaml</a:t>
            </a:r>
            <a:r>
              <a:rPr lang="en-GB" dirty="0"/>
              <a:t>/presentation"</a:t>
            </a:r>
          </a:p>
          <a:p>
            <a:r>
              <a:rPr lang="en-GB" dirty="0"/>
              <a:t>        Title="WPF GUI" Width="300" Height="200"&gt;</a:t>
            </a:r>
          </a:p>
          <a:p>
            <a:r>
              <a:rPr lang="en-GB" dirty="0"/>
              <a:t>    &lt;Grid&gt;</a:t>
            </a:r>
          </a:p>
          <a:p>
            <a:r>
              <a:rPr lang="en-GB" dirty="0"/>
              <a:t>        &lt;Button Name="</a:t>
            </a:r>
            <a:r>
              <a:rPr lang="en-GB" dirty="0" err="1"/>
              <a:t>MyButton</a:t>
            </a:r>
            <a:r>
              <a:rPr lang="en-GB" dirty="0"/>
              <a:t>"</a:t>
            </a:r>
          </a:p>
          <a:p>
            <a:r>
              <a:rPr lang="en-GB" dirty="0"/>
              <a:t>                Width="100"</a:t>
            </a:r>
          </a:p>
          <a:p>
            <a:r>
              <a:rPr lang="en-GB" dirty="0"/>
              <a:t>                Height="30"</a:t>
            </a:r>
          </a:p>
          <a:p>
            <a:r>
              <a:rPr lang="en-GB" dirty="0"/>
              <a:t>                </a:t>
            </a:r>
            <a:r>
              <a:rPr lang="en-GB" dirty="0" err="1"/>
              <a:t>HorizontalAlignment</a:t>
            </a:r>
            <a:r>
              <a:rPr lang="en-GB" dirty="0"/>
              <a:t>="</a:t>
            </a:r>
            <a:r>
              <a:rPr lang="en-GB" dirty="0" err="1"/>
              <a:t>Center</a:t>
            </a:r>
            <a:r>
              <a:rPr lang="en-GB" dirty="0"/>
              <a:t>"</a:t>
            </a:r>
          </a:p>
          <a:p>
            <a:r>
              <a:rPr lang="en-GB" dirty="0"/>
              <a:t>                </a:t>
            </a:r>
            <a:r>
              <a:rPr lang="en-GB" dirty="0" err="1"/>
              <a:t>VerticalAlignment</a:t>
            </a:r>
            <a:r>
              <a:rPr lang="en-GB" dirty="0"/>
              <a:t>="</a:t>
            </a:r>
            <a:r>
              <a:rPr lang="en-GB" dirty="0" err="1"/>
              <a:t>Center</a:t>
            </a:r>
            <a:r>
              <a:rPr lang="en-GB" dirty="0"/>
              <a:t>"&gt;</a:t>
            </a:r>
          </a:p>
          <a:p>
            <a:r>
              <a:rPr lang="en-GB" dirty="0"/>
              <a:t>            Click Me</a:t>
            </a:r>
          </a:p>
          <a:p>
            <a:r>
              <a:rPr lang="en-GB" dirty="0"/>
              <a:t>        &lt;/Button&gt;</a:t>
            </a:r>
          </a:p>
          <a:p>
            <a:r>
              <a:rPr lang="en-GB" dirty="0"/>
              <a:t>    &lt;/Grid&gt;</a:t>
            </a:r>
          </a:p>
          <a:p>
            <a:r>
              <a:rPr lang="en-GB" dirty="0"/>
              <a:t>&lt;/Window&gt;</a:t>
            </a:r>
          </a:p>
          <a:p>
            <a:r>
              <a:rPr lang="en-GB" dirty="0"/>
              <a:t>"@</a:t>
            </a:r>
          </a:p>
          <a:p>
            <a:endParaRPr lang="en-GB" dirty="0"/>
          </a:p>
          <a:p>
            <a:r>
              <a:rPr lang="en-GB" dirty="0"/>
              <a:t># Parse XAML correctly</a:t>
            </a:r>
          </a:p>
          <a:p>
            <a:r>
              <a:rPr lang="en-GB" dirty="0"/>
              <a:t>$xml = New-Object </a:t>
            </a:r>
            <a:r>
              <a:rPr lang="en-GB" dirty="0" err="1"/>
              <a:t>System.Xml.XmlDocument</a:t>
            </a:r>
            <a:endParaRPr lang="en-GB" dirty="0"/>
          </a:p>
          <a:p>
            <a:r>
              <a:rPr lang="en-GB" dirty="0"/>
              <a:t>$</a:t>
            </a:r>
            <a:r>
              <a:rPr lang="en-GB" dirty="0" err="1"/>
              <a:t>xml.LoadXml</a:t>
            </a:r>
            <a:r>
              <a:rPr lang="en-GB" dirty="0"/>
              <a:t>($</a:t>
            </a:r>
            <a:r>
              <a:rPr lang="en-GB" dirty="0" err="1"/>
              <a:t>xaml</a:t>
            </a:r>
            <a:r>
              <a:rPr lang="en-GB" dirty="0"/>
              <a:t>)</a:t>
            </a:r>
          </a:p>
          <a:p>
            <a:endParaRPr lang="en-GB" dirty="0"/>
          </a:p>
          <a:p>
            <a:r>
              <a:rPr lang="en-GB" dirty="0"/>
              <a:t>$reader = New-Object </a:t>
            </a:r>
            <a:r>
              <a:rPr lang="en-GB" dirty="0" err="1"/>
              <a:t>System.Xml.XmlNodeReader</a:t>
            </a:r>
            <a:r>
              <a:rPr lang="en-GB" dirty="0"/>
              <a:t> $xml</a:t>
            </a:r>
          </a:p>
          <a:p>
            <a:r>
              <a:rPr lang="en-GB" dirty="0"/>
              <a:t>$window = [</a:t>
            </a:r>
            <a:r>
              <a:rPr lang="en-GB" dirty="0" err="1"/>
              <a:t>Windows.Markup.XamlReader</a:t>
            </a:r>
            <a:r>
              <a:rPr lang="en-GB" dirty="0"/>
              <a:t>]::Load($reader)</a:t>
            </a:r>
          </a:p>
          <a:p>
            <a:endParaRPr lang="en-GB" dirty="0"/>
          </a:p>
          <a:p>
            <a:r>
              <a:rPr lang="en-GB" dirty="0"/>
              <a:t># Hook into Button</a:t>
            </a:r>
          </a:p>
          <a:p>
            <a:r>
              <a:rPr lang="en-GB" dirty="0"/>
              <a:t>$button = $</a:t>
            </a:r>
            <a:r>
              <a:rPr lang="en-GB" dirty="0" err="1"/>
              <a:t>window.FindName</a:t>
            </a:r>
            <a:r>
              <a:rPr lang="en-GB" dirty="0"/>
              <a:t>("</a:t>
            </a:r>
            <a:r>
              <a:rPr lang="en-GB" dirty="0" err="1"/>
              <a:t>MyButton</a:t>
            </a:r>
            <a:r>
              <a:rPr lang="en-GB" dirty="0"/>
              <a:t>")</a:t>
            </a:r>
          </a:p>
          <a:p>
            <a:r>
              <a:rPr lang="en-GB" dirty="0"/>
              <a:t>$</a:t>
            </a:r>
            <a:r>
              <a:rPr lang="en-GB" dirty="0" err="1"/>
              <a:t>button.Add_Click</a:t>
            </a:r>
            <a:r>
              <a:rPr lang="en-GB" dirty="0"/>
              <a:t>({</a:t>
            </a:r>
          </a:p>
          <a:p>
            <a:r>
              <a:rPr lang="en-GB" dirty="0"/>
              <a:t>    [</a:t>
            </a:r>
            <a:r>
              <a:rPr lang="en-GB" dirty="0" err="1"/>
              <a:t>System.Windows.MessageBox</a:t>
            </a:r>
            <a:r>
              <a:rPr lang="en-GB" dirty="0"/>
              <a:t>]::Show("Hello from WPF :o)")</a:t>
            </a:r>
          </a:p>
          <a:p>
            <a:r>
              <a:rPr lang="en-GB" dirty="0"/>
              <a:t>})</a:t>
            </a:r>
          </a:p>
          <a:p>
            <a:endParaRPr lang="en-GB" dirty="0"/>
          </a:p>
          <a:p>
            <a:r>
              <a:rPr lang="en-GB" dirty="0"/>
              <a:t># Show window</a:t>
            </a:r>
          </a:p>
          <a:p>
            <a:r>
              <a:rPr lang="en-GB" dirty="0"/>
              <a:t>$</a:t>
            </a:r>
            <a:r>
              <a:rPr lang="en-GB" dirty="0" err="1"/>
              <a:t>window.ShowDialog</a:t>
            </a:r>
            <a:r>
              <a:rPr lang="en-GB" dirty="0"/>
              <a:t>() | Out-Null</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788314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7DE95-78B3-621A-2468-ACC849BFAE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5A985E-2969-9450-58EA-889F3204D8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B21AD5-7BB5-3091-184F-7E5A0DFD76FF}"/>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a:t>
            </a:r>
            <a:endParaRPr lang="en-GB" dirty="0"/>
          </a:p>
          <a:p>
            <a:endParaRPr lang="en-GB" dirty="0"/>
          </a:p>
          <a:p>
            <a:r>
              <a:rPr lang="en-GB" dirty="0"/>
              <a:t># XAML GUI</a:t>
            </a:r>
          </a:p>
          <a:p>
            <a:r>
              <a:rPr lang="en-GB" dirty="0"/>
              <a:t># --------</a:t>
            </a:r>
          </a:p>
          <a:p>
            <a:r>
              <a:rPr lang="en-GB" dirty="0"/>
              <a:t>[xml]$XAML = @"</a:t>
            </a:r>
          </a:p>
          <a:p>
            <a:r>
              <a:rPr lang="en-GB" dirty="0"/>
              <a:t>&lt;Window </a:t>
            </a:r>
            <a:r>
              <a:rPr lang="en-GB" dirty="0" err="1"/>
              <a:t>xmlns</a:t>
            </a:r>
            <a:r>
              <a:rPr lang="en-GB" dirty="0"/>
              <a:t>="http://schemas.microsoft.com/</a:t>
            </a:r>
            <a:r>
              <a:rPr lang="en-GB" dirty="0" err="1"/>
              <a:t>winfx</a:t>
            </a:r>
            <a:r>
              <a:rPr lang="en-GB" dirty="0"/>
              <a:t>/2006/</a:t>
            </a:r>
            <a:r>
              <a:rPr lang="en-GB" dirty="0" err="1"/>
              <a:t>xaml</a:t>
            </a:r>
            <a:r>
              <a:rPr lang="en-GB" dirty="0"/>
              <a:t>/presentation"</a:t>
            </a:r>
          </a:p>
          <a:p>
            <a:r>
              <a:rPr lang="en-GB" dirty="0"/>
              <a:t>        Title="Admin System Information"</a:t>
            </a:r>
          </a:p>
          <a:p>
            <a:r>
              <a:rPr lang="en-GB" dirty="0"/>
              <a:t>        Height="450"</a:t>
            </a:r>
          </a:p>
          <a:p>
            <a:r>
              <a:rPr lang="en-GB" dirty="0"/>
              <a:t>        Width="700"</a:t>
            </a:r>
          </a:p>
          <a:p>
            <a:r>
              <a:rPr lang="en-GB" dirty="0"/>
              <a:t>        </a:t>
            </a:r>
            <a:r>
              <a:rPr lang="en-GB" dirty="0" err="1"/>
              <a:t>ResizeMode</a:t>
            </a:r>
            <a:r>
              <a:rPr lang="en-GB" dirty="0"/>
              <a:t>="</a:t>
            </a:r>
            <a:r>
              <a:rPr lang="en-GB" dirty="0" err="1"/>
              <a:t>NoResize</a:t>
            </a:r>
            <a:r>
              <a:rPr lang="en-GB" dirty="0"/>
              <a:t>"</a:t>
            </a:r>
          </a:p>
          <a:p>
            <a:r>
              <a:rPr lang="en-GB" dirty="0"/>
              <a:t>        </a:t>
            </a:r>
            <a:r>
              <a:rPr lang="en-GB" dirty="0" err="1"/>
              <a:t>WindowStartupLocation</a:t>
            </a:r>
            <a:r>
              <a:rPr lang="en-GB" dirty="0"/>
              <a:t>="</a:t>
            </a:r>
            <a:r>
              <a:rPr lang="en-GB" dirty="0" err="1"/>
              <a:t>CenterScreen</a:t>
            </a:r>
            <a:r>
              <a:rPr lang="en-GB" dirty="0"/>
              <a:t>"</a:t>
            </a:r>
          </a:p>
          <a:p>
            <a:r>
              <a:rPr lang="en-GB" dirty="0"/>
              <a:t>        Background="#1E1E1E"&gt;</a:t>
            </a:r>
          </a:p>
          <a:p>
            <a:r>
              <a:rPr lang="en-GB" dirty="0"/>
              <a:t>    &lt;Grid Margin="10"&gt;</a:t>
            </a:r>
          </a:p>
          <a:p>
            <a:r>
              <a:rPr lang="en-GB" dirty="0"/>
              <a:t>        &lt;</a:t>
            </a:r>
            <a:r>
              <a:rPr lang="en-GB" dirty="0" err="1"/>
              <a:t>Grid.ColumnDefinitions</a:t>
            </a:r>
            <a:r>
              <a:rPr lang="en-GB" dirty="0"/>
              <a:t>&gt;</a:t>
            </a:r>
          </a:p>
          <a:p>
            <a:r>
              <a:rPr lang="en-GB" dirty="0"/>
              <a:t>            &lt;</a:t>
            </a:r>
            <a:r>
              <a:rPr lang="en-GB" dirty="0" err="1"/>
              <a:t>ColumnDefinition</a:t>
            </a:r>
            <a:r>
              <a:rPr lang="en-GB" dirty="0"/>
              <a:t> Width="200"/&gt;</a:t>
            </a:r>
          </a:p>
          <a:p>
            <a:r>
              <a:rPr lang="en-GB" dirty="0"/>
              <a:t>            &lt;</a:t>
            </a:r>
            <a:r>
              <a:rPr lang="en-GB" dirty="0" err="1"/>
              <a:t>ColumnDefinition</a:t>
            </a:r>
            <a:r>
              <a:rPr lang="en-GB" dirty="0"/>
              <a:t> Width="*"/&gt;</a:t>
            </a:r>
          </a:p>
          <a:p>
            <a:r>
              <a:rPr lang="en-GB" dirty="0"/>
              <a:t>        &lt;/</a:t>
            </a:r>
            <a:r>
              <a:rPr lang="en-GB" dirty="0" err="1"/>
              <a:t>Grid.ColumnDefinitions</a:t>
            </a:r>
            <a:r>
              <a:rPr lang="en-GB" dirty="0"/>
              <a:t>&gt;</a:t>
            </a:r>
          </a:p>
          <a:p>
            <a:endParaRPr lang="en-GB" dirty="0"/>
          </a:p>
          <a:p>
            <a:r>
              <a:rPr lang="en-GB" dirty="0"/>
              <a:t>        &lt;</a:t>
            </a:r>
            <a:r>
              <a:rPr lang="en-GB" dirty="0" err="1"/>
              <a:t>StackPanel</a:t>
            </a:r>
            <a:r>
              <a:rPr lang="en-GB" dirty="0"/>
              <a:t> </a:t>
            </a:r>
            <a:r>
              <a:rPr lang="en-GB" dirty="0" err="1"/>
              <a:t>Grid.Column</a:t>
            </a:r>
            <a:r>
              <a:rPr lang="en-GB" dirty="0"/>
              <a:t>="0" Background="#2D2D30"&gt;</a:t>
            </a:r>
          </a:p>
          <a:p>
            <a:r>
              <a:rPr lang="en-GB" dirty="0"/>
              <a:t>            &lt;Button Name="</a:t>
            </a:r>
            <a:r>
              <a:rPr lang="en-GB" dirty="0" err="1"/>
              <a:t>BtnComputer</a:t>
            </a:r>
            <a:r>
              <a:rPr lang="en-GB" dirty="0"/>
              <a:t>" Content="Computer Name" Height="40" Margin="10"/&gt;</a:t>
            </a:r>
          </a:p>
          <a:p>
            <a:r>
              <a:rPr lang="en-GB" dirty="0"/>
              <a:t>            &lt;Button Name="</a:t>
            </a:r>
            <a:r>
              <a:rPr lang="en-GB" dirty="0" err="1"/>
              <a:t>BtnOS</a:t>
            </a:r>
            <a:r>
              <a:rPr lang="en-GB" dirty="0"/>
              <a:t>" Content="Operating System" Height="40" Margin="10"/&gt;</a:t>
            </a:r>
          </a:p>
          <a:p>
            <a:r>
              <a:rPr lang="en-GB" dirty="0"/>
              <a:t>            &lt;Button Name="</a:t>
            </a:r>
            <a:r>
              <a:rPr lang="en-GB" dirty="0" err="1"/>
              <a:t>BtnCPU</a:t>
            </a:r>
            <a:r>
              <a:rPr lang="en-GB" dirty="0"/>
              <a:t>" Content="CPU Info" Height="40" Margin="10"/&gt;</a:t>
            </a:r>
          </a:p>
          <a:p>
            <a:r>
              <a:rPr lang="en-GB" dirty="0"/>
              <a:t>            &lt;Button Name="</a:t>
            </a:r>
            <a:r>
              <a:rPr lang="en-GB" dirty="0" err="1"/>
              <a:t>BtnMemory</a:t>
            </a:r>
            <a:r>
              <a:rPr lang="en-GB" dirty="0"/>
              <a:t>" Content="Memory (GB)" Height="40" Margin="10"/&gt;</a:t>
            </a:r>
          </a:p>
          <a:p>
            <a:r>
              <a:rPr lang="en-GB" dirty="0"/>
              <a:t>            &lt;Button Name="</a:t>
            </a:r>
            <a:r>
              <a:rPr lang="en-GB" dirty="0" err="1"/>
              <a:t>BtnIP</a:t>
            </a:r>
            <a:r>
              <a:rPr lang="en-GB" dirty="0"/>
              <a:t>" Content="IP Address" Height="40" Margin="10"/&gt;</a:t>
            </a:r>
          </a:p>
          <a:p>
            <a:r>
              <a:rPr lang="en-GB" dirty="0"/>
              <a:t>            &lt;Button Name="</a:t>
            </a:r>
            <a:r>
              <a:rPr lang="en-GB" dirty="0" err="1"/>
              <a:t>BtnDisk</a:t>
            </a:r>
            <a:r>
              <a:rPr lang="en-GB" dirty="0"/>
              <a:t>" Content="Disk Usage (GB)" Height="40" Margin="10"/&gt;</a:t>
            </a:r>
          </a:p>
          <a:p>
            <a:r>
              <a:rPr lang="en-GB" dirty="0"/>
              <a:t>            &lt;Button Name="</a:t>
            </a:r>
            <a:r>
              <a:rPr lang="en-GB" dirty="0" err="1"/>
              <a:t>BtnExit</a:t>
            </a:r>
            <a:r>
              <a:rPr lang="en-GB" dirty="0"/>
              <a:t>" Content="Exit" Height="40" Margin="10"</a:t>
            </a:r>
          </a:p>
          <a:p>
            <a:r>
              <a:rPr lang="en-GB" dirty="0"/>
              <a:t>                    Background="#AA0000" Foreground="White"/&gt;</a:t>
            </a:r>
          </a:p>
          <a:p>
            <a:r>
              <a:rPr lang="en-GB" dirty="0"/>
              <a:t>        &lt;/</a:t>
            </a:r>
            <a:r>
              <a:rPr lang="en-GB" dirty="0" err="1"/>
              <a:t>StackPanel</a:t>
            </a:r>
            <a:r>
              <a:rPr lang="en-GB" dirty="0"/>
              <a:t>&gt;</a:t>
            </a:r>
          </a:p>
          <a:p>
            <a:endParaRPr lang="en-GB" dirty="0"/>
          </a:p>
          <a:p>
            <a:r>
              <a:rPr lang="en-GB" dirty="0"/>
              <a:t>        &lt;</a:t>
            </a:r>
            <a:r>
              <a:rPr lang="en-GB" dirty="0" err="1"/>
              <a:t>TextBox</a:t>
            </a:r>
            <a:r>
              <a:rPr lang="en-GB" dirty="0"/>
              <a:t> Name="</a:t>
            </a:r>
            <a:r>
              <a:rPr lang="en-GB" dirty="0" err="1"/>
              <a:t>OutputBox</a:t>
            </a:r>
            <a:r>
              <a:rPr lang="en-GB" dirty="0"/>
              <a:t>"</a:t>
            </a:r>
          </a:p>
          <a:p>
            <a:r>
              <a:rPr lang="en-GB" dirty="0"/>
              <a:t>                 </a:t>
            </a:r>
            <a:r>
              <a:rPr lang="en-GB" dirty="0" err="1"/>
              <a:t>Grid.Column</a:t>
            </a:r>
            <a:r>
              <a:rPr lang="en-GB" dirty="0"/>
              <a:t>="1"</a:t>
            </a:r>
          </a:p>
          <a:p>
            <a:r>
              <a:rPr lang="en-GB" dirty="0"/>
              <a:t>                 Margin="10"</a:t>
            </a:r>
          </a:p>
          <a:p>
            <a:r>
              <a:rPr lang="en-GB" dirty="0"/>
              <a:t>                 Background="Black"</a:t>
            </a:r>
          </a:p>
          <a:p>
            <a:r>
              <a:rPr lang="en-GB" dirty="0"/>
              <a:t>                 Foreground="White"</a:t>
            </a:r>
          </a:p>
          <a:p>
            <a:r>
              <a:rPr lang="en-GB" dirty="0"/>
              <a:t>                 </a:t>
            </a:r>
            <a:r>
              <a:rPr lang="en-GB" dirty="0" err="1"/>
              <a:t>FontFamily</a:t>
            </a:r>
            <a:r>
              <a:rPr lang="en-GB" dirty="0"/>
              <a:t>="Consolas"</a:t>
            </a:r>
          </a:p>
          <a:p>
            <a:r>
              <a:rPr lang="en-GB" dirty="0"/>
              <a:t>                 </a:t>
            </a:r>
            <a:r>
              <a:rPr lang="en-GB" dirty="0" err="1"/>
              <a:t>FontSize</a:t>
            </a:r>
            <a:r>
              <a:rPr lang="en-GB" dirty="0"/>
              <a:t>="14"</a:t>
            </a:r>
          </a:p>
          <a:p>
            <a:r>
              <a:rPr lang="en-GB" dirty="0"/>
              <a:t>                 </a:t>
            </a:r>
            <a:r>
              <a:rPr lang="en-GB" dirty="0" err="1"/>
              <a:t>IsReadOnly</a:t>
            </a:r>
            <a:r>
              <a:rPr lang="en-GB" dirty="0"/>
              <a:t>="True"</a:t>
            </a:r>
          </a:p>
          <a:p>
            <a:r>
              <a:rPr lang="en-GB" dirty="0"/>
              <a:t>                 </a:t>
            </a:r>
            <a:r>
              <a:rPr lang="en-GB" dirty="0" err="1"/>
              <a:t>AcceptsReturn</a:t>
            </a:r>
            <a:r>
              <a:rPr lang="en-GB" dirty="0"/>
              <a:t>="True"</a:t>
            </a:r>
          </a:p>
          <a:p>
            <a:r>
              <a:rPr lang="en-GB" dirty="0"/>
              <a:t>                 </a:t>
            </a:r>
            <a:r>
              <a:rPr lang="en-GB" dirty="0" err="1"/>
              <a:t>VerticalScrollBarVisibility</a:t>
            </a:r>
            <a:r>
              <a:rPr lang="en-GB" dirty="0"/>
              <a:t>="Auto"</a:t>
            </a:r>
          </a:p>
          <a:p>
            <a:r>
              <a:rPr lang="en-GB" dirty="0"/>
              <a:t>                 </a:t>
            </a:r>
            <a:r>
              <a:rPr lang="en-GB" dirty="0" err="1"/>
              <a:t>TextWrapping</a:t>
            </a:r>
            <a:r>
              <a:rPr lang="en-GB" dirty="0"/>
              <a:t>="Wrap"/&gt;</a:t>
            </a:r>
          </a:p>
          <a:p>
            <a:r>
              <a:rPr lang="en-GB" dirty="0"/>
              <a:t>    &lt;/Grid&gt;</a:t>
            </a:r>
          </a:p>
          <a:p>
            <a:r>
              <a:rPr lang="en-GB" dirty="0"/>
              <a:t>&lt;/Window&gt;</a:t>
            </a:r>
          </a:p>
          <a:p>
            <a:r>
              <a:rPr lang="en-GB" dirty="0"/>
              <a:t>"@</a:t>
            </a:r>
          </a:p>
          <a:p>
            <a:endParaRPr lang="en-GB" dirty="0"/>
          </a:p>
          <a:p>
            <a:r>
              <a:rPr lang="en-GB" dirty="0"/>
              <a:t># Load XAML</a:t>
            </a:r>
          </a:p>
          <a:p>
            <a:r>
              <a:rPr lang="en-GB" dirty="0"/>
              <a:t>$reader = New-Object </a:t>
            </a:r>
            <a:r>
              <a:rPr lang="en-GB" dirty="0" err="1"/>
              <a:t>System.Xml.XmlNodeReader</a:t>
            </a:r>
            <a:r>
              <a:rPr lang="en-GB" dirty="0"/>
              <a:t> $XAML</a:t>
            </a:r>
          </a:p>
          <a:p>
            <a:r>
              <a:rPr lang="en-GB" dirty="0"/>
              <a:t>$Window = [</a:t>
            </a:r>
            <a:r>
              <a:rPr lang="en-GB" dirty="0" err="1"/>
              <a:t>Windows.Markup.XamlReader</a:t>
            </a:r>
            <a:r>
              <a:rPr lang="en-GB" dirty="0"/>
              <a:t>]::Load($reader)</a:t>
            </a:r>
          </a:p>
          <a:p>
            <a:endParaRPr lang="en-GB" dirty="0"/>
          </a:p>
          <a:p>
            <a:r>
              <a:rPr lang="en-GB" dirty="0"/>
              <a:t># Controls</a:t>
            </a:r>
          </a:p>
          <a:p>
            <a:r>
              <a:rPr lang="en-GB" dirty="0"/>
              <a:t>$</a:t>
            </a:r>
            <a:r>
              <a:rPr lang="en-GB" dirty="0" err="1"/>
              <a:t>BtnComputer</a:t>
            </a:r>
            <a:r>
              <a:rPr lang="en-GB" dirty="0"/>
              <a:t> = $</a:t>
            </a:r>
            <a:r>
              <a:rPr lang="en-GB" dirty="0" err="1"/>
              <a:t>Window.FindName</a:t>
            </a:r>
            <a:r>
              <a:rPr lang="en-GB" dirty="0"/>
              <a:t>("</a:t>
            </a:r>
            <a:r>
              <a:rPr lang="en-GB" dirty="0" err="1"/>
              <a:t>BtnComputer</a:t>
            </a:r>
            <a:r>
              <a:rPr lang="en-GB" dirty="0"/>
              <a:t>")</a:t>
            </a:r>
          </a:p>
          <a:p>
            <a:r>
              <a:rPr lang="en-GB" dirty="0"/>
              <a:t>$</a:t>
            </a:r>
            <a:r>
              <a:rPr lang="en-GB" dirty="0" err="1"/>
              <a:t>BtnOS</a:t>
            </a:r>
            <a:r>
              <a:rPr lang="en-GB" dirty="0"/>
              <a:t>       = $</a:t>
            </a:r>
            <a:r>
              <a:rPr lang="en-GB" dirty="0" err="1"/>
              <a:t>Window.FindName</a:t>
            </a:r>
            <a:r>
              <a:rPr lang="en-GB" dirty="0"/>
              <a:t>("</a:t>
            </a:r>
            <a:r>
              <a:rPr lang="en-GB" dirty="0" err="1"/>
              <a:t>BtnOS</a:t>
            </a:r>
            <a:r>
              <a:rPr lang="en-GB" dirty="0"/>
              <a:t>")</a:t>
            </a:r>
          </a:p>
          <a:p>
            <a:r>
              <a:rPr lang="en-GB" dirty="0"/>
              <a:t>$</a:t>
            </a:r>
            <a:r>
              <a:rPr lang="en-GB" dirty="0" err="1"/>
              <a:t>BtnCPU</a:t>
            </a:r>
            <a:r>
              <a:rPr lang="en-GB" dirty="0"/>
              <a:t>      = $</a:t>
            </a:r>
            <a:r>
              <a:rPr lang="en-GB" dirty="0" err="1"/>
              <a:t>Window.FindName</a:t>
            </a:r>
            <a:r>
              <a:rPr lang="en-GB" dirty="0"/>
              <a:t>("</a:t>
            </a:r>
            <a:r>
              <a:rPr lang="en-GB" dirty="0" err="1"/>
              <a:t>BtnCPU</a:t>
            </a:r>
            <a:r>
              <a:rPr lang="en-GB" dirty="0"/>
              <a:t>")</a:t>
            </a:r>
          </a:p>
          <a:p>
            <a:r>
              <a:rPr lang="en-GB" dirty="0"/>
              <a:t>$</a:t>
            </a:r>
            <a:r>
              <a:rPr lang="en-GB" dirty="0" err="1"/>
              <a:t>BtnMemory</a:t>
            </a:r>
            <a:r>
              <a:rPr lang="en-GB" dirty="0"/>
              <a:t>   = $</a:t>
            </a:r>
            <a:r>
              <a:rPr lang="en-GB" dirty="0" err="1"/>
              <a:t>Window.FindName</a:t>
            </a:r>
            <a:r>
              <a:rPr lang="en-GB" dirty="0"/>
              <a:t>("</a:t>
            </a:r>
            <a:r>
              <a:rPr lang="en-GB" dirty="0" err="1"/>
              <a:t>BtnMemory</a:t>
            </a:r>
            <a:r>
              <a:rPr lang="en-GB" dirty="0"/>
              <a:t>")</a:t>
            </a:r>
          </a:p>
          <a:p>
            <a:r>
              <a:rPr lang="en-GB" dirty="0"/>
              <a:t>$</a:t>
            </a:r>
            <a:r>
              <a:rPr lang="en-GB" dirty="0" err="1"/>
              <a:t>BtnIP</a:t>
            </a:r>
            <a:r>
              <a:rPr lang="en-GB" dirty="0"/>
              <a:t>       = $</a:t>
            </a:r>
            <a:r>
              <a:rPr lang="en-GB" dirty="0" err="1"/>
              <a:t>Window.FindName</a:t>
            </a:r>
            <a:r>
              <a:rPr lang="en-GB" dirty="0"/>
              <a:t>("</a:t>
            </a:r>
            <a:r>
              <a:rPr lang="en-GB" dirty="0" err="1"/>
              <a:t>BtnIP</a:t>
            </a:r>
            <a:r>
              <a:rPr lang="en-GB" dirty="0"/>
              <a:t>")</a:t>
            </a:r>
          </a:p>
          <a:p>
            <a:r>
              <a:rPr lang="en-GB" dirty="0"/>
              <a:t>$</a:t>
            </a:r>
            <a:r>
              <a:rPr lang="en-GB" dirty="0" err="1"/>
              <a:t>BtnDisk</a:t>
            </a:r>
            <a:r>
              <a:rPr lang="en-GB" dirty="0"/>
              <a:t>     = $</a:t>
            </a:r>
            <a:r>
              <a:rPr lang="en-GB" dirty="0" err="1"/>
              <a:t>Window.FindName</a:t>
            </a:r>
            <a:r>
              <a:rPr lang="en-GB" dirty="0"/>
              <a:t>("</a:t>
            </a:r>
            <a:r>
              <a:rPr lang="en-GB" dirty="0" err="1"/>
              <a:t>BtnDisk</a:t>
            </a:r>
            <a:r>
              <a:rPr lang="en-GB" dirty="0"/>
              <a:t>")</a:t>
            </a:r>
          </a:p>
          <a:p>
            <a:r>
              <a:rPr lang="en-GB" dirty="0"/>
              <a:t>$</a:t>
            </a:r>
            <a:r>
              <a:rPr lang="en-GB" dirty="0" err="1"/>
              <a:t>BtnExit</a:t>
            </a:r>
            <a:r>
              <a:rPr lang="en-GB" dirty="0"/>
              <a:t>     = $</a:t>
            </a:r>
            <a:r>
              <a:rPr lang="en-GB" dirty="0" err="1"/>
              <a:t>Window.FindName</a:t>
            </a:r>
            <a:r>
              <a:rPr lang="en-GB" dirty="0"/>
              <a:t>("</a:t>
            </a:r>
            <a:r>
              <a:rPr lang="en-GB" dirty="0" err="1"/>
              <a:t>BtnExit</a:t>
            </a:r>
            <a:r>
              <a:rPr lang="en-GB" dirty="0"/>
              <a:t>")</a:t>
            </a:r>
          </a:p>
          <a:p>
            <a:r>
              <a:rPr lang="en-GB" dirty="0"/>
              <a:t>$</a:t>
            </a:r>
            <a:r>
              <a:rPr lang="en-GB" dirty="0" err="1"/>
              <a:t>OutputBox</a:t>
            </a:r>
            <a:r>
              <a:rPr lang="en-GB" dirty="0"/>
              <a:t>   = $</a:t>
            </a:r>
            <a:r>
              <a:rPr lang="en-GB" dirty="0" err="1"/>
              <a:t>Window.FindName</a:t>
            </a:r>
            <a:r>
              <a:rPr lang="en-GB" dirty="0"/>
              <a:t>("</a:t>
            </a:r>
            <a:r>
              <a:rPr lang="en-GB" dirty="0" err="1"/>
              <a:t>OutputBox</a:t>
            </a:r>
            <a:r>
              <a:rPr lang="en-GB" dirty="0"/>
              <a:t>")</a:t>
            </a:r>
          </a:p>
          <a:p>
            <a:endParaRPr lang="en-GB" dirty="0"/>
          </a:p>
          <a:p>
            <a:r>
              <a:rPr lang="en-GB" dirty="0"/>
              <a:t>function Write-</a:t>
            </a:r>
            <a:r>
              <a:rPr lang="en-GB" dirty="0" err="1"/>
              <a:t>OutputBox</a:t>
            </a:r>
            <a:r>
              <a:rPr lang="en-GB" dirty="0"/>
              <a:t> {</a:t>
            </a:r>
          </a:p>
          <a:p>
            <a:r>
              <a:rPr lang="en-GB" dirty="0"/>
              <a:t>    param ($Text)</a:t>
            </a:r>
          </a:p>
          <a:p>
            <a:r>
              <a:rPr lang="en-GB" dirty="0"/>
              <a:t>    $</a:t>
            </a:r>
            <a:r>
              <a:rPr lang="en-GB" dirty="0" err="1"/>
              <a:t>OutputBox.Text</a:t>
            </a:r>
            <a:r>
              <a:rPr lang="en-GB" dirty="0"/>
              <a:t> = $Text</a:t>
            </a:r>
          </a:p>
          <a:p>
            <a:r>
              <a:rPr lang="en-GB" dirty="0"/>
              <a:t>}</a:t>
            </a:r>
          </a:p>
          <a:p>
            <a:endParaRPr lang="en-GB" dirty="0"/>
          </a:p>
          <a:p>
            <a:r>
              <a:rPr lang="en-GB" dirty="0"/>
              <a:t># BUTTON EVENTS</a:t>
            </a:r>
          </a:p>
          <a:p>
            <a:r>
              <a:rPr lang="en-GB" dirty="0"/>
              <a:t># -------------</a:t>
            </a:r>
          </a:p>
          <a:p>
            <a:endParaRPr lang="en-GB" dirty="0"/>
          </a:p>
          <a:p>
            <a:r>
              <a:rPr lang="en-GB" dirty="0"/>
              <a:t>$</a:t>
            </a:r>
            <a:r>
              <a:rPr lang="en-GB" dirty="0" err="1"/>
              <a:t>BtnComputer.Add_Click</a:t>
            </a:r>
            <a:r>
              <a:rPr lang="en-GB" dirty="0"/>
              <a:t>({</a:t>
            </a:r>
          </a:p>
          <a:p>
            <a:r>
              <a:rPr lang="en-GB" dirty="0"/>
              <a:t>    Write-</a:t>
            </a:r>
            <a:r>
              <a:rPr lang="en-GB" dirty="0" err="1"/>
              <a:t>OutputBox</a:t>
            </a:r>
            <a:r>
              <a:rPr lang="en-GB" dirty="0"/>
              <a:t> "Computer Name:`</a:t>
            </a:r>
            <a:r>
              <a:rPr lang="en-GB" dirty="0" err="1"/>
              <a:t>n$env:COMPUTERNAME</a:t>
            </a:r>
            <a:r>
              <a:rPr lang="en-GB" dirty="0"/>
              <a:t>"</a:t>
            </a:r>
          </a:p>
          <a:p>
            <a:r>
              <a:rPr lang="en-GB" dirty="0"/>
              <a:t>})</a:t>
            </a:r>
          </a:p>
          <a:p>
            <a:endParaRPr lang="en-GB" dirty="0"/>
          </a:p>
          <a:p>
            <a:r>
              <a:rPr lang="en-GB" dirty="0"/>
              <a:t>$</a:t>
            </a:r>
            <a:r>
              <a:rPr lang="en-GB" dirty="0" err="1"/>
              <a:t>BtnOS.Add_Click</a:t>
            </a:r>
            <a:r>
              <a:rPr lang="en-GB" dirty="0"/>
              <a:t>({</a:t>
            </a:r>
          </a:p>
          <a:p>
            <a:r>
              <a:rPr lang="en-GB" dirty="0"/>
              <a:t>    $</a:t>
            </a:r>
            <a:r>
              <a:rPr lang="en-GB" dirty="0" err="1"/>
              <a:t>os</a:t>
            </a:r>
            <a:r>
              <a:rPr lang="en-GB" dirty="0"/>
              <a:t> = Get-</a:t>
            </a:r>
            <a:r>
              <a:rPr lang="en-GB" dirty="0" err="1"/>
              <a:t>CimInstance</a:t>
            </a:r>
            <a:r>
              <a:rPr lang="en-GB" dirty="0"/>
              <a:t> Win32_OperatingSystem | Select Caption, Version, </a:t>
            </a:r>
            <a:r>
              <a:rPr lang="en-GB" dirty="0" err="1"/>
              <a:t>OSArchitecture</a:t>
            </a:r>
            <a:endParaRPr lang="en-GB" dirty="0"/>
          </a:p>
          <a:p>
            <a:r>
              <a:rPr lang="en-GB" dirty="0"/>
              <a:t>    Write-</a:t>
            </a:r>
            <a:r>
              <a:rPr lang="en-GB" dirty="0" err="1"/>
              <a:t>OutputBox</a:t>
            </a:r>
            <a:r>
              <a:rPr lang="en-GB" dirty="0"/>
              <a:t> "Operating </a:t>
            </a:r>
            <a:r>
              <a:rPr lang="en-GB" dirty="0" err="1"/>
              <a:t>System:`n</a:t>
            </a:r>
            <a:r>
              <a:rPr lang="en-GB" dirty="0"/>
              <a:t>$($</a:t>
            </a:r>
            <a:r>
              <a:rPr lang="en-GB" dirty="0" err="1"/>
              <a:t>os</a:t>
            </a:r>
            <a:r>
              <a:rPr lang="en-GB" dirty="0"/>
              <a:t> | Format-List | Out-String)"</a:t>
            </a:r>
          </a:p>
          <a:p>
            <a:r>
              <a:rPr lang="en-GB" dirty="0"/>
              <a:t>})</a:t>
            </a:r>
          </a:p>
          <a:p>
            <a:endParaRPr lang="en-GB" dirty="0"/>
          </a:p>
          <a:p>
            <a:r>
              <a:rPr lang="en-GB" dirty="0"/>
              <a:t>$</a:t>
            </a:r>
            <a:r>
              <a:rPr lang="en-GB" dirty="0" err="1"/>
              <a:t>BtnCPU.Add_Click</a:t>
            </a:r>
            <a:r>
              <a:rPr lang="en-GB" dirty="0"/>
              <a:t>({</a:t>
            </a:r>
          </a:p>
          <a:p>
            <a:r>
              <a:rPr lang="en-GB" dirty="0"/>
              <a:t>    $</a:t>
            </a:r>
            <a:r>
              <a:rPr lang="en-GB" dirty="0" err="1"/>
              <a:t>cpu</a:t>
            </a:r>
            <a:r>
              <a:rPr lang="en-GB" dirty="0"/>
              <a:t> = Get-</a:t>
            </a:r>
            <a:r>
              <a:rPr lang="en-GB" dirty="0" err="1"/>
              <a:t>CimInstance</a:t>
            </a:r>
            <a:r>
              <a:rPr lang="en-GB" dirty="0"/>
              <a:t> Win32_Processor | Select Name, </a:t>
            </a:r>
            <a:r>
              <a:rPr lang="en-GB" dirty="0" err="1"/>
              <a:t>NumberOfCores</a:t>
            </a:r>
            <a:r>
              <a:rPr lang="en-GB" dirty="0"/>
              <a:t>, </a:t>
            </a:r>
            <a:r>
              <a:rPr lang="en-GB" dirty="0" err="1"/>
              <a:t>MaxClockSpeed</a:t>
            </a:r>
            <a:endParaRPr lang="en-GB" dirty="0"/>
          </a:p>
          <a:p>
            <a:r>
              <a:rPr lang="en-GB" dirty="0"/>
              <a:t>    Write-</a:t>
            </a:r>
            <a:r>
              <a:rPr lang="en-GB" dirty="0" err="1"/>
              <a:t>OutputBox</a:t>
            </a:r>
            <a:r>
              <a:rPr lang="en-GB" dirty="0"/>
              <a:t> "CPU </a:t>
            </a:r>
            <a:r>
              <a:rPr lang="en-GB" dirty="0" err="1"/>
              <a:t>Information:`n</a:t>
            </a:r>
            <a:r>
              <a:rPr lang="en-GB" dirty="0"/>
              <a:t>$($</a:t>
            </a:r>
            <a:r>
              <a:rPr lang="en-GB" dirty="0" err="1"/>
              <a:t>cpu</a:t>
            </a:r>
            <a:r>
              <a:rPr lang="en-GB" dirty="0"/>
              <a:t> | Format-List | Out-String)"</a:t>
            </a:r>
          </a:p>
          <a:p>
            <a:r>
              <a:rPr lang="en-GB" dirty="0"/>
              <a:t>})</a:t>
            </a:r>
          </a:p>
          <a:p>
            <a:endParaRPr lang="en-GB" dirty="0"/>
          </a:p>
          <a:p>
            <a:r>
              <a:rPr lang="en-GB" dirty="0"/>
              <a:t>$</a:t>
            </a:r>
            <a:r>
              <a:rPr lang="en-GB" dirty="0" err="1"/>
              <a:t>BtnMemory.Add_Click</a:t>
            </a:r>
            <a:r>
              <a:rPr lang="en-GB" dirty="0"/>
              <a:t>({</a:t>
            </a:r>
          </a:p>
          <a:p>
            <a:r>
              <a:rPr lang="en-GB" dirty="0"/>
              <a:t>    $ram = Get-</a:t>
            </a:r>
            <a:r>
              <a:rPr lang="en-GB" dirty="0" err="1"/>
              <a:t>CimInstance</a:t>
            </a:r>
            <a:r>
              <a:rPr lang="en-GB" dirty="0"/>
              <a:t> Win32_ComputerSystem</a:t>
            </a:r>
          </a:p>
          <a:p>
            <a:r>
              <a:rPr lang="en-GB" dirty="0"/>
              <a:t>    $</a:t>
            </a:r>
            <a:r>
              <a:rPr lang="en-GB" dirty="0" err="1"/>
              <a:t>totalGB</a:t>
            </a:r>
            <a:r>
              <a:rPr lang="en-GB" dirty="0"/>
              <a:t> = [Math]::Round(($</a:t>
            </a:r>
            <a:r>
              <a:rPr lang="en-GB" dirty="0" err="1"/>
              <a:t>ram.TotalPhysicalMemory</a:t>
            </a:r>
            <a:r>
              <a:rPr lang="en-GB" dirty="0"/>
              <a:t> / 1GB), 2)</a:t>
            </a:r>
          </a:p>
          <a:p>
            <a:r>
              <a:rPr lang="en-GB" dirty="0"/>
              <a:t>    Write-</a:t>
            </a:r>
            <a:r>
              <a:rPr lang="en-GB" dirty="0" err="1"/>
              <a:t>OutputBox</a:t>
            </a:r>
            <a:r>
              <a:rPr lang="en-GB" dirty="0"/>
              <a:t> "Memory Information:`</a:t>
            </a:r>
            <a:r>
              <a:rPr lang="en-GB" dirty="0" err="1"/>
              <a:t>nTotal</a:t>
            </a:r>
            <a:r>
              <a:rPr lang="en-GB" dirty="0"/>
              <a:t> RAM: $</a:t>
            </a:r>
            <a:r>
              <a:rPr lang="en-GB" dirty="0" err="1"/>
              <a:t>totalGB</a:t>
            </a:r>
            <a:r>
              <a:rPr lang="en-GB" dirty="0"/>
              <a:t> GB"</a:t>
            </a:r>
          </a:p>
          <a:p>
            <a:r>
              <a:rPr lang="en-GB" dirty="0"/>
              <a:t>})</a:t>
            </a:r>
          </a:p>
          <a:p>
            <a:endParaRPr lang="en-GB" dirty="0"/>
          </a:p>
          <a:p>
            <a:r>
              <a:rPr lang="en-GB" dirty="0"/>
              <a:t>$</a:t>
            </a:r>
            <a:r>
              <a:rPr lang="en-GB" dirty="0" err="1"/>
              <a:t>BtnIP.Add_Click</a:t>
            </a:r>
            <a:r>
              <a:rPr lang="en-GB" dirty="0"/>
              <a:t>({</a:t>
            </a:r>
          </a:p>
          <a:p>
            <a:r>
              <a:rPr lang="en-GB" dirty="0"/>
              <a:t>    $</a:t>
            </a:r>
            <a:r>
              <a:rPr lang="en-GB" dirty="0" err="1"/>
              <a:t>ip</a:t>
            </a:r>
            <a:r>
              <a:rPr lang="en-GB" dirty="0"/>
              <a:t> = Get-</a:t>
            </a:r>
            <a:r>
              <a:rPr lang="en-GB" dirty="0" err="1"/>
              <a:t>NetIPAddress</a:t>
            </a:r>
            <a:r>
              <a:rPr lang="en-GB" dirty="0"/>
              <a:t> | Where { $_.</a:t>
            </a:r>
            <a:r>
              <a:rPr lang="en-GB" dirty="0" err="1"/>
              <a:t>AddressFamily</a:t>
            </a:r>
            <a:r>
              <a:rPr lang="en-GB" dirty="0"/>
              <a:t> -</a:t>
            </a:r>
            <a:r>
              <a:rPr lang="en-GB" dirty="0" err="1"/>
              <a:t>eq</a:t>
            </a:r>
            <a:r>
              <a:rPr lang="en-GB" dirty="0"/>
              <a:t> 'IPv4' } |</a:t>
            </a:r>
          </a:p>
          <a:p>
            <a:r>
              <a:rPr lang="en-GB" dirty="0"/>
              <a:t>          Select </a:t>
            </a:r>
            <a:r>
              <a:rPr lang="en-GB" dirty="0" err="1"/>
              <a:t>IPAddress</a:t>
            </a:r>
            <a:r>
              <a:rPr lang="en-GB" dirty="0"/>
              <a:t>, </a:t>
            </a:r>
            <a:r>
              <a:rPr lang="en-GB" dirty="0" err="1"/>
              <a:t>InterfaceAlias</a:t>
            </a:r>
            <a:endParaRPr lang="en-GB" dirty="0"/>
          </a:p>
          <a:p>
            <a:r>
              <a:rPr lang="en-GB" dirty="0"/>
              <a:t>    Write-</a:t>
            </a:r>
            <a:r>
              <a:rPr lang="en-GB" dirty="0" err="1"/>
              <a:t>OutputBox</a:t>
            </a:r>
            <a:r>
              <a:rPr lang="en-GB" dirty="0"/>
              <a:t> "IPv4 </a:t>
            </a:r>
            <a:r>
              <a:rPr lang="en-GB" dirty="0" err="1"/>
              <a:t>Addresses:`n</a:t>
            </a:r>
            <a:r>
              <a:rPr lang="en-GB" dirty="0"/>
              <a:t>$($</a:t>
            </a:r>
            <a:r>
              <a:rPr lang="en-GB" dirty="0" err="1"/>
              <a:t>ip</a:t>
            </a:r>
            <a:r>
              <a:rPr lang="en-GB" dirty="0"/>
              <a:t> | Format-Table -</a:t>
            </a:r>
            <a:r>
              <a:rPr lang="en-GB" dirty="0" err="1"/>
              <a:t>AutoSize</a:t>
            </a:r>
            <a:r>
              <a:rPr lang="en-GB" dirty="0"/>
              <a:t> | Out-String)"</a:t>
            </a:r>
          </a:p>
          <a:p>
            <a:r>
              <a:rPr lang="en-GB" dirty="0"/>
              <a:t>})</a:t>
            </a:r>
          </a:p>
          <a:p>
            <a:endParaRPr lang="en-GB" dirty="0"/>
          </a:p>
          <a:p>
            <a:r>
              <a:rPr lang="en-GB" dirty="0"/>
              <a:t>$</a:t>
            </a:r>
            <a:r>
              <a:rPr lang="en-GB" dirty="0" err="1"/>
              <a:t>BtnDisk.Add_Click</a:t>
            </a:r>
            <a:r>
              <a:rPr lang="en-GB" dirty="0"/>
              <a:t>({</a:t>
            </a:r>
          </a:p>
          <a:p>
            <a:r>
              <a:rPr lang="en-GB" dirty="0"/>
              <a:t>    $drives = Get-</a:t>
            </a:r>
            <a:r>
              <a:rPr lang="en-GB" dirty="0" err="1"/>
              <a:t>PSDrive</a:t>
            </a:r>
            <a:r>
              <a:rPr lang="en-GB" dirty="0"/>
              <a:t> -</a:t>
            </a:r>
            <a:r>
              <a:rPr lang="en-GB" dirty="0" err="1"/>
              <a:t>PSProvider</a:t>
            </a:r>
            <a:r>
              <a:rPr lang="en-GB" dirty="0"/>
              <a:t> </a:t>
            </a:r>
            <a:r>
              <a:rPr lang="en-GB" dirty="0" err="1"/>
              <a:t>FileSystem</a:t>
            </a:r>
            <a:r>
              <a:rPr lang="en-GB" dirty="0"/>
              <a:t> |</a:t>
            </a:r>
          </a:p>
          <a:p>
            <a:r>
              <a:rPr lang="en-GB" dirty="0"/>
              <a:t>        Select Name,</a:t>
            </a:r>
          </a:p>
          <a:p>
            <a:r>
              <a:rPr lang="en-GB" dirty="0"/>
              <a:t>               @{n='UsedGB';e={[Math]::Round(($_.Used / 1GB),2)}},</a:t>
            </a:r>
          </a:p>
          <a:p>
            <a:r>
              <a:rPr lang="en-GB" dirty="0"/>
              <a:t>               @{n='FreeGB';e={[Math]::Round(($_.Free / 1GB),2)}}</a:t>
            </a:r>
          </a:p>
          <a:p>
            <a:endParaRPr lang="en-GB" dirty="0"/>
          </a:p>
          <a:p>
            <a:r>
              <a:rPr lang="en-GB" dirty="0"/>
              <a:t>    Write-</a:t>
            </a:r>
            <a:r>
              <a:rPr lang="en-GB" dirty="0" err="1"/>
              <a:t>OutputBox</a:t>
            </a:r>
            <a:r>
              <a:rPr lang="en-GB" dirty="0"/>
              <a:t> "Disk Usage (GB):`n$($drives | Format-Table -</a:t>
            </a:r>
            <a:r>
              <a:rPr lang="en-GB" dirty="0" err="1"/>
              <a:t>AutoSize</a:t>
            </a:r>
            <a:r>
              <a:rPr lang="en-GB" dirty="0"/>
              <a:t> | Out-String)"</a:t>
            </a:r>
          </a:p>
          <a:p>
            <a:r>
              <a:rPr lang="en-GB" dirty="0"/>
              <a:t>})</a:t>
            </a:r>
          </a:p>
          <a:p>
            <a:endParaRPr lang="en-GB" dirty="0"/>
          </a:p>
          <a:p>
            <a:r>
              <a:rPr lang="en-GB" dirty="0"/>
              <a:t>$</a:t>
            </a:r>
            <a:r>
              <a:rPr lang="en-GB" dirty="0" err="1"/>
              <a:t>BtnExit.Add_Click</a:t>
            </a:r>
            <a:r>
              <a:rPr lang="en-GB" dirty="0"/>
              <a:t>({</a:t>
            </a:r>
          </a:p>
          <a:p>
            <a:r>
              <a:rPr lang="en-GB" dirty="0"/>
              <a:t>    $</a:t>
            </a:r>
            <a:r>
              <a:rPr lang="en-GB" dirty="0" err="1"/>
              <a:t>Window.Close</a:t>
            </a:r>
            <a:r>
              <a:rPr lang="en-GB" dirty="0"/>
              <a:t>()</a:t>
            </a:r>
          </a:p>
          <a:p>
            <a:r>
              <a:rPr lang="en-GB" dirty="0"/>
              <a:t>})</a:t>
            </a:r>
          </a:p>
          <a:p>
            <a:endParaRPr lang="en-GB" dirty="0"/>
          </a:p>
          <a:p>
            <a:r>
              <a:rPr lang="en-GB" dirty="0"/>
              <a:t>$</a:t>
            </a:r>
            <a:r>
              <a:rPr lang="en-GB" dirty="0" err="1"/>
              <a:t>Window.ShowDialog</a:t>
            </a:r>
            <a:r>
              <a:rPr lang="en-GB" dirty="0"/>
              <a:t>() | Out-Null</a:t>
            </a:r>
          </a:p>
          <a:p>
            <a:endParaRPr lang="en-GB" dirty="0"/>
          </a:p>
        </p:txBody>
      </p:sp>
      <p:sp>
        <p:nvSpPr>
          <p:cNvPr id="4" name="Slide Number Placeholder 3">
            <a:extLst>
              <a:ext uri="{FF2B5EF4-FFF2-40B4-BE49-F238E27FC236}">
                <a16:creationId xmlns:a16="http://schemas.microsoft.com/office/drawing/2014/main" id="{7728C33F-FE79-9ADC-BB84-77268F6000F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53371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41C5A6-1203-35E4-7A44-5814868434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7CA9F7-55DA-826D-CED5-53B9F63878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F3FD20-E461-1290-BBB1-44A22A6AA7A6}"/>
              </a:ext>
            </a:extLst>
          </p:cNvPr>
          <p:cNvSpPr>
            <a:spLocks noGrp="1"/>
          </p:cNvSpPr>
          <p:nvPr>
            <p:ph type="body" idx="1"/>
          </p:nvPr>
        </p:nvSpPr>
        <p:spPr/>
        <p:txBody>
          <a:bodyPr/>
          <a:lstStyle/>
          <a:p>
            <a:r>
              <a:rPr lang="en-GB" dirty="0"/>
              <a:t>Add-Type -</a:t>
            </a:r>
            <a:r>
              <a:rPr lang="en-GB" dirty="0" err="1"/>
              <a:t>AssemblyName</a:t>
            </a:r>
            <a:r>
              <a:rPr lang="en-GB" dirty="0"/>
              <a:t> </a:t>
            </a:r>
            <a:r>
              <a:rPr lang="en-GB" dirty="0" err="1"/>
              <a:t>PresentationFramework</a:t>
            </a:r>
            <a:endParaRPr lang="en-GB" dirty="0"/>
          </a:p>
          <a:p>
            <a:endParaRPr lang="en-GB" dirty="0"/>
          </a:p>
          <a:p>
            <a:endParaRPr lang="en-GB" dirty="0"/>
          </a:p>
          <a:p>
            <a:r>
              <a:rPr lang="en-GB" dirty="0"/>
              <a:t># XAML GUI</a:t>
            </a:r>
          </a:p>
          <a:p>
            <a:r>
              <a:rPr lang="en-GB" dirty="0"/>
              <a:t>[xml]$XAML = @"</a:t>
            </a:r>
          </a:p>
          <a:p>
            <a:r>
              <a:rPr lang="en-GB" dirty="0"/>
              <a:t>&lt;Window </a:t>
            </a:r>
            <a:r>
              <a:rPr lang="en-GB" dirty="0" err="1"/>
              <a:t>xmlns</a:t>
            </a:r>
            <a:r>
              <a:rPr lang="en-GB" dirty="0"/>
              <a:t>="http://schemas.microsoft.com/</a:t>
            </a:r>
            <a:r>
              <a:rPr lang="en-GB" dirty="0" err="1"/>
              <a:t>winfx</a:t>
            </a:r>
            <a:r>
              <a:rPr lang="en-GB" dirty="0"/>
              <a:t>/2006/</a:t>
            </a:r>
            <a:r>
              <a:rPr lang="en-GB" dirty="0" err="1"/>
              <a:t>xaml</a:t>
            </a:r>
            <a:r>
              <a:rPr lang="en-GB" dirty="0"/>
              <a:t>/presentation"</a:t>
            </a:r>
          </a:p>
          <a:p>
            <a:r>
              <a:rPr lang="en-GB" dirty="0"/>
              <a:t>        Title="Guessing Game"</a:t>
            </a:r>
          </a:p>
          <a:p>
            <a:r>
              <a:rPr lang="en-GB" dirty="0"/>
              <a:t>        Height="300"</a:t>
            </a:r>
          </a:p>
          <a:p>
            <a:r>
              <a:rPr lang="en-GB" dirty="0"/>
              <a:t>        Width="450"</a:t>
            </a:r>
          </a:p>
          <a:p>
            <a:r>
              <a:rPr lang="en-GB" dirty="0"/>
              <a:t>        </a:t>
            </a:r>
            <a:r>
              <a:rPr lang="en-GB" dirty="0" err="1"/>
              <a:t>ResizeMode</a:t>
            </a:r>
            <a:r>
              <a:rPr lang="en-GB" dirty="0"/>
              <a:t>="</a:t>
            </a:r>
            <a:r>
              <a:rPr lang="en-GB" dirty="0" err="1"/>
              <a:t>NoResize</a:t>
            </a:r>
            <a:r>
              <a:rPr lang="en-GB" dirty="0"/>
              <a:t>"</a:t>
            </a:r>
          </a:p>
          <a:p>
            <a:r>
              <a:rPr lang="en-GB" dirty="0"/>
              <a:t>        </a:t>
            </a:r>
            <a:r>
              <a:rPr lang="en-GB" dirty="0" err="1"/>
              <a:t>WindowStartupLocation</a:t>
            </a:r>
            <a:r>
              <a:rPr lang="en-GB" dirty="0"/>
              <a:t>="</a:t>
            </a:r>
            <a:r>
              <a:rPr lang="en-GB" dirty="0" err="1"/>
              <a:t>CenterScreen</a:t>
            </a:r>
            <a:r>
              <a:rPr lang="en-GB" dirty="0"/>
              <a:t>"</a:t>
            </a:r>
          </a:p>
          <a:p>
            <a:r>
              <a:rPr lang="en-GB" dirty="0"/>
              <a:t>        Background="#1E1E1E"&gt;</a:t>
            </a:r>
          </a:p>
          <a:p>
            <a:r>
              <a:rPr lang="en-GB" dirty="0"/>
              <a:t>    &lt;Grid Margin="10"&gt;</a:t>
            </a:r>
          </a:p>
          <a:p>
            <a:endParaRPr lang="en-GB" dirty="0"/>
          </a:p>
          <a:p>
            <a:r>
              <a:rPr lang="en-GB" dirty="0"/>
              <a:t>        &lt;</a:t>
            </a:r>
            <a:r>
              <a:rPr lang="en-GB" dirty="0" err="1"/>
              <a:t>Grid.RowDefinitions</a:t>
            </a:r>
            <a:r>
              <a:rPr lang="en-GB" dirty="0"/>
              <a:t>&gt;</a:t>
            </a:r>
          </a:p>
          <a:p>
            <a:r>
              <a:rPr lang="en-GB" dirty="0"/>
              <a:t>            &lt;</a:t>
            </a:r>
            <a:r>
              <a:rPr lang="en-GB" dirty="0" err="1"/>
              <a:t>RowDefinition</a:t>
            </a:r>
            <a:r>
              <a:rPr lang="en-GB" dirty="0"/>
              <a:t> Height="Auto"/&gt;</a:t>
            </a:r>
          </a:p>
          <a:p>
            <a:r>
              <a:rPr lang="en-GB" dirty="0"/>
              <a:t>            &lt;</a:t>
            </a:r>
            <a:r>
              <a:rPr lang="en-GB" dirty="0" err="1"/>
              <a:t>RowDefinition</a:t>
            </a:r>
            <a:r>
              <a:rPr lang="en-GB" dirty="0"/>
              <a:t> Height="Auto"/&gt;</a:t>
            </a:r>
          </a:p>
          <a:p>
            <a:r>
              <a:rPr lang="en-GB" dirty="0"/>
              <a:t>            &lt;</a:t>
            </a:r>
            <a:r>
              <a:rPr lang="en-GB" dirty="0" err="1"/>
              <a:t>RowDefinition</a:t>
            </a:r>
            <a:r>
              <a:rPr lang="en-GB" dirty="0"/>
              <a:t> Height="*"/&gt;</a:t>
            </a:r>
          </a:p>
          <a:p>
            <a:r>
              <a:rPr lang="en-GB" dirty="0"/>
              <a:t>        &lt;/</a:t>
            </a:r>
            <a:r>
              <a:rPr lang="en-GB" dirty="0" err="1"/>
              <a:t>Grid.RowDefinitions</a:t>
            </a:r>
            <a:r>
              <a:rPr lang="en-GB" dirty="0"/>
              <a:t>&gt;</a:t>
            </a:r>
          </a:p>
          <a:p>
            <a:endParaRPr lang="en-GB" dirty="0"/>
          </a:p>
          <a:p>
            <a:r>
              <a:rPr lang="en-GB" dirty="0"/>
              <a:t>        &lt;</a:t>
            </a:r>
            <a:r>
              <a:rPr lang="en-GB" dirty="0" err="1"/>
              <a:t>TextBlock</a:t>
            </a:r>
            <a:r>
              <a:rPr lang="en-GB" dirty="0"/>
              <a:t> Text="Guess a number between 1 and 20:"</a:t>
            </a:r>
          </a:p>
          <a:p>
            <a:r>
              <a:rPr lang="en-GB" dirty="0"/>
              <a:t>                   Foreground="White"</a:t>
            </a:r>
          </a:p>
          <a:p>
            <a:r>
              <a:rPr lang="en-GB" dirty="0"/>
              <a:t>                   </a:t>
            </a:r>
            <a:r>
              <a:rPr lang="en-GB" dirty="0" err="1"/>
              <a:t>FontSize</a:t>
            </a:r>
            <a:r>
              <a:rPr lang="en-GB" dirty="0"/>
              <a:t>="18"</a:t>
            </a:r>
          </a:p>
          <a:p>
            <a:r>
              <a:rPr lang="en-GB" dirty="0"/>
              <a:t>                   Margin="5"/&gt;</a:t>
            </a:r>
          </a:p>
          <a:p>
            <a:endParaRPr lang="en-GB" dirty="0"/>
          </a:p>
          <a:p>
            <a:r>
              <a:rPr lang="en-GB" dirty="0"/>
              <a:t>        &lt;</a:t>
            </a:r>
            <a:r>
              <a:rPr lang="en-GB" dirty="0" err="1"/>
              <a:t>StackPanel</a:t>
            </a:r>
            <a:r>
              <a:rPr lang="en-GB" dirty="0"/>
              <a:t> </a:t>
            </a:r>
            <a:r>
              <a:rPr lang="en-GB" dirty="0" err="1"/>
              <a:t>Grid.Row</a:t>
            </a:r>
            <a:r>
              <a:rPr lang="en-GB" dirty="0"/>
              <a:t>="1" Orientation="Horizontal" Margin="5"&gt;</a:t>
            </a:r>
          </a:p>
          <a:p>
            <a:r>
              <a:rPr lang="en-GB" dirty="0"/>
              <a:t>            &lt;</a:t>
            </a:r>
            <a:r>
              <a:rPr lang="en-GB" dirty="0" err="1"/>
              <a:t>TextBox</a:t>
            </a:r>
            <a:r>
              <a:rPr lang="en-GB" dirty="0"/>
              <a:t> Name="</a:t>
            </a:r>
            <a:r>
              <a:rPr lang="en-GB" dirty="0" err="1"/>
              <a:t>GuessBox</a:t>
            </a:r>
            <a:r>
              <a:rPr lang="en-GB" dirty="0"/>
              <a:t>"</a:t>
            </a:r>
          </a:p>
          <a:p>
            <a:r>
              <a:rPr lang="en-GB" dirty="0"/>
              <a:t>                     Width="100"</a:t>
            </a:r>
          </a:p>
          <a:p>
            <a:r>
              <a:rPr lang="en-GB" dirty="0"/>
              <a:t>                     Margin="0,0,10,0"</a:t>
            </a:r>
          </a:p>
          <a:p>
            <a:r>
              <a:rPr lang="en-GB" dirty="0"/>
              <a:t>                     </a:t>
            </a:r>
            <a:r>
              <a:rPr lang="en-GB" dirty="0" err="1"/>
              <a:t>FontSize</a:t>
            </a:r>
            <a:r>
              <a:rPr lang="en-GB" dirty="0"/>
              <a:t>="16"/&gt;</a:t>
            </a:r>
          </a:p>
          <a:p>
            <a:r>
              <a:rPr lang="en-GB" dirty="0"/>
              <a:t>            &lt;Button Name="</a:t>
            </a:r>
            <a:r>
              <a:rPr lang="en-GB" dirty="0" err="1"/>
              <a:t>BtnGuess</a:t>
            </a:r>
            <a:r>
              <a:rPr lang="en-GB" dirty="0"/>
              <a:t>"</a:t>
            </a:r>
          </a:p>
          <a:p>
            <a:r>
              <a:rPr lang="en-GB" dirty="0"/>
              <a:t>                    Content="Submit Guess"</a:t>
            </a:r>
          </a:p>
          <a:p>
            <a:r>
              <a:rPr lang="en-GB" dirty="0"/>
              <a:t>                    Width="120"</a:t>
            </a:r>
          </a:p>
          <a:p>
            <a:r>
              <a:rPr lang="en-GB" dirty="0"/>
              <a:t>                    Height="30"/&gt;</a:t>
            </a:r>
          </a:p>
          <a:p>
            <a:r>
              <a:rPr lang="en-GB" dirty="0"/>
              <a:t>        &lt;/</a:t>
            </a:r>
            <a:r>
              <a:rPr lang="en-GB" dirty="0" err="1"/>
              <a:t>StackPanel</a:t>
            </a:r>
            <a:r>
              <a:rPr lang="en-GB" dirty="0"/>
              <a:t>&gt;</a:t>
            </a:r>
          </a:p>
          <a:p>
            <a:endParaRPr lang="en-GB" dirty="0"/>
          </a:p>
          <a:p>
            <a:r>
              <a:rPr lang="en-GB" dirty="0"/>
              <a:t>        &lt;</a:t>
            </a:r>
            <a:r>
              <a:rPr lang="en-GB" dirty="0" err="1"/>
              <a:t>TextBox</a:t>
            </a:r>
            <a:r>
              <a:rPr lang="en-GB" dirty="0"/>
              <a:t> Name="</a:t>
            </a:r>
            <a:r>
              <a:rPr lang="en-GB" dirty="0" err="1"/>
              <a:t>OutputBox</a:t>
            </a:r>
            <a:r>
              <a:rPr lang="en-GB" dirty="0"/>
              <a:t>"</a:t>
            </a:r>
          </a:p>
          <a:p>
            <a:r>
              <a:rPr lang="en-GB" dirty="0"/>
              <a:t>                 </a:t>
            </a:r>
            <a:r>
              <a:rPr lang="en-GB" dirty="0" err="1"/>
              <a:t>Grid.Row</a:t>
            </a:r>
            <a:r>
              <a:rPr lang="en-GB" dirty="0"/>
              <a:t>="2"</a:t>
            </a:r>
          </a:p>
          <a:p>
            <a:r>
              <a:rPr lang="en-GB" dirty="0"/>
              <a:t>                 Margin="5"</a:t>
            </a:r>
          </a:p>
          <a:p>
            <a:r>
              <a:rPr lang="en-GB" dirty="0"/>
              <a:t>                 Background="Black"</a:t>
            </a:r>
          </a:p>
          <a:p>
            <a:r>
              <a:rPr lang="en-GB" dirty="0"/>
              <a:t>                 Foreground="White"</a:t>
            </a:r>
          </a:p>
          <a:p>
            <a:r>
              <a:rPr lang="en-GB" dirty="0"/>
              <a:t>                 </a:t>
            </a:r>
            <a:r>
              <a:rPr lang="en-GB" dirty="0" err="1"/>
              <a:t>FontFamily</a:t>
            </a:r>
            <a:r>
              <a:rPr lang="en-GB" dirty="0"/>
              <a:t>="Consolas"</a:t>
            </a:r>
          </a:p>
          <a:p>
            <a:r>
              <a:rPr lang="en-GB" dirty="0"/>
              <a:t>                 </a:t>
            </a:r>
            <a:r>
              <a:rPr lang="en-GB" dirty="0" err="1"/>
              <a:t>FontSize</a:t>
            </a:r>
            <a:r>
              <a:rPr lang="en-GB" dirty="0"/>
              <a:t>="14"</a:t>
            </a:r>
          </a:p>
          <a:p>
            <a:r>
              <a:rPr lang="en-GB" dirty="0"/>
              <a:t>                 </a:t>
            </a:r>
            <a:r>
              <a:rPr lang="en-GB" dirty="0" err="1"/>
              <a:t>IsReadOnly</a:t>
            </a:r>
            <a:r>
              <a:rPr lang="en-GB" dirty="0"/>
              <a:t>="True"</a:t>
            </a:r>
          </a:p>
          <a:p>
            <a:r>
              <a:rPr lang="en-GB" dirty="0"/>
              <a:t>                 </a:t>
            </a:r>
            <a:r>
              <a:rPr lang="en-GB" dirty="0" err="1"/>
              <a:t>AcceptsReturn</a:t>
            </a:r>
            <a:r>
              <a:rPr lang="en-GB" dirty="0"/>
              <a:t>="True"</a:t>
            </a:r>
          </a:p>
          <a:p>
            <a:r>
              <a:rPr lang="en-GB" dirty="0"/>
              <a:t>                 </a:t>
            </a:r>
            <a:r>
              <a:rPr lang="en-GB" dirty="0" err="1"/>
              <a:t>TextWrapping</a:t>
            </a:r>
            <a:r>
              <a:rPr lang="en-GB" dirty="0"/>
              <a:t>="Wrap"</a:t>
            </a:r>
          </a:p>
          <a:p>
            <a:r>
              <a:rPr lang="en-GB" dirty="0"/>
              <a:t>                 </a:t>
            </a:r>
            <a:r>
              <a:rPr lang="en-GB" dirty="0" err="1"/>
              <a:t>VerticalScrollBarVisibility</a:t>
            </a:r>
            <a:r>
              <a:rPr lang="en-GB" dirty="0"/>
              <a:t>="Auto"/&gt;</a:t>
            </a:r>
          </a:p>
          <a:p>
            <a:r>
              <a:rPr lang="en-GB" dirty="0"/>
              <a:t>    &lt;/Grid&gt;</a:t>
            </a:r>
          </a:p>
          <a:p>
            <a:r>
              <a:rPr lang="en-GB" dirty="0"/>
              <a:t>&lt;/Window&gt;</a:t>
            </a:r>
          </a:p>
          <a:p>
            <a:r>
              <a:rPr lang="en-GB" dirty="0"/>
              <a:t>"@</a:t>
            </a:r>
          </a:p>
          <a:p>
            <a:endParaRPr lang="en-GB" dirty="0"/>
          </a:p>
          <a:p>
            <a:endParaRPr lang="en-GB" dirty="0"/>
          </a:p>
          <a:p>
            <a:r>
              <a:rPr lang="en-GB" dirty="0"/>
              <a:t># Load XAML</a:t>
            </a:r>
          </a:p>
          <a:p>
            <a:r>
              <a:rPr lang="en-GB" dirty="0"/>
              <a:t>$reader  = New-Object </a:t>
            </a:r>
            <a:r>
              <a:rPr lang="en-GB" dirty="0" err="1"/>
              <a:t>System.Xml.XmlNodeReader</a:t>
            </a:r>
            <a:r>
              <a:rPr lang="en-GB" dirty="0"/>
              <a:t> $XAML</a:t>
            </a:r>
          </a:p>
          <a:p>
            <a:r>
              <a:rPr lang="en-GB" dirty="0"/>
              <a:t>$Window  = [</a:t>
            </a:r>
            <a:r>
              <a:rPr lang="en-GB" dirty="0" err="1"/>
              <a:t>Windows.Markup.XamlReader</a:t>
            </a:r>
            <a:r>
              <a:rPr lang="en-GB" dirty="0"/>
              <a:t>]::Load($reader)</a:t>
            </a:r>
          </a:p>
          <a:p>
            <a:endParaRPr lang="en-GB" dirty="0"/>
          </a:p>
          <a:p>
            <a:r>
              <a:rPr lang="en-GB" dirty="0"/>
              <a:t># Controls</a:t>
            </a:r>
          </a:p>
          <a:p>
            <a:r>
              <a:rPr lang="en-GB" dirty="0"/>
              <a:t>$</a:t>
            </a:r>
            <a:r>
              <a:rPr lang="en-GB" dirty="0" err="1"/>
              <a:t>GuessBox</a:t>
            </a:r>
            <a:r>
              <a:rPr lang="en-GB" dirty="0"/>
              <a:t>   = $</a:t>
            </a:r>
            <a:r>
              <a:rPr lang="en-GB" dirty="0" err="1"/>
              <a:t>Window.FindName</a:t>
            </a:r>
            <a:r>
              <a:rPr lang="en-GB" dirty="0"/>
              <a:t>("</a:t>
            </a:r>
            <a:r>
              <a:rPr lang="en-GB" dirty="0" err="1"/>
              <a:t>GuessBox</a:t>
            </a:r>
            <a:r>
              <a:rPr lang="en-GB" dirty="0"/>
              <a:t>")</a:t>
            </a:r>
          </a:p>
          <a:p>
            <a:r>
              <a:rPr lang="en-GB" dirty="0"/>
              <a:t>$</a:t>
            </a:r>
            <a:r>
              <a:rPr lang="en-GB" dirty="0" err="1"/>
              <a:t>BtnGuess</a:t>
            </a:r>
            <a:r>
              <a:rPr lang="en-GB" dirty="0"/>
              <a:t>   = $</a:t>
            </a:r>
            <a:r>
              <a:rPr lang="en-GB" dirty="0" err="1"/>
              <a:t>Window.FindName</a:t>
            </a:r>
            <a:r>
              <a:rPr lang="en-GB" dirty="0"/>
              <a:t>("</a:t>
            </a:r>
            <a:r>
              <a:rPr lang="en-GB" dirty="0" err="1"/>
              <a:t>BtnGuess</a:t>
            </a:r>
            <a:r>
              <a:rPr lang="en-GB" dirty="0"/>
              <a:t>")</a:t>
            </a:r>
          </a:p>
          <a:p>
            <a:r>
              <a:rPr lang="en-GB" dirty="0"/>
              <a:t>$</a:t>
            </a:r>
            <a:r>
              <a:rPr lang="en-GB" dirty="0" err="1"/>
              <a:t>OutputBox</a:t>
            </a:r>
            <a:r>
              <a:rPr lang="en-GB" dirty="0"/>
              <a:t>  = $</a:t>
            </a:r>
            <a:r>
              <a:rPr lang="en-GB" dirty="0" err="1"/>
              <a:t>Window.FindName</a:t>
            </a:r>
            <a:r>
              <a:rPr lang="en-GB" dirty="0"/>
              <a:t>("</a:t>
            </a:r>
            <a:r>
              <a:rPr lang="en-GB" dirty="0" err="1"/>
              <a:t>OutputBox</a:t>
            </a:r>
            <a:r>
              <a:rPr lang="en-GB" dirty="0"/>
              <a:t>")</a:t>
            </a:r>
          </a:p>
          <a:p>
            <a:endParaRPr lang="en-GB" dirty="0"/>
          </a:p>
          <a:p>
            <a:endParaRPr lang="en-GB" dirty="0"/>
          </a:p>
          <a:p>
            <a:r>
              <a:rPr lang="en-GB" dirty="0"/>
              <a:t># Game Logic Variable</a:t>
            </a:r>
          </a:p>
          <a:p>
            <a:r>
              <a:rPr lang="en-GB" dirty="0"/>
              <a:t>$Number   = Get-Random -Minimum 1 -Maximum 21</a:t>
            </a:r>
          </a:p>
          <a:p>
            <a:r>
              <a:rPr lang="en-GB" dirty="0"/>
              <a:t>$Attempts = 0</a:t>
            </a:r>
          </a:p>
          <a:p>
            <a:r>
              <a:rPr lang="en-GB" dirty="0"/>
              <a:t>&lt;# In PowerShell, -Maximum is exclusive.</a:t>
            </a:r>
          </a:p>
          <a:p>
            <a:r>
              <a:rPr lang="en-GB" dirty="0"/>
              <a:t>That means: -Maximum 21 = returns numbers 1 to 20  </a:t>
            </a:r>
          </a:p>
          <a:p>
            <a:r>
              <a:rPr lang="en-GB" dirty="0"/>
              <a:t>-Maximum 20 = returns numbers 1 to 19</a:t>
            </a:r>
          </a:p>
          <a:p>
            <a:r>
              <a:rPr lang="en-GB" dirty="0"/>
              <a:t>-Maximum 21: generates 1–20, because 21 is not included.</a:t>
            </a:r>
          </a:p>
          <a:p>
            <a:r>
              <a:rPr lang="en-GB" dirty="0"/>
              <a:t>#&gt;</a:t>
            </a:r>
          </a:p>
          <a:p>
            <a:endParaRPr lang="en-GB" dirty="0"/>
          </a:p>
          <a:p>
            <a:r>
              <a:rPr lang="en-GB" dirty="0"/>
              <a:t># Helper function</a:t>
            </a:r>
          </a:p>
          <a:p>
            <a:r>
              <a:rPr lang="en-GB" dirty="0"/>
              <a:t>function Write-</a:t>
            </a:r>
            <a:r>
              <a:rPr lang="en-GB" dirty="0" err="1"/>
              <a:t>OutputBox</a:t>
            </a:r>
            <a:r>
              <a:rPr lang="en-GB" dirty="0"/>
              <a:t> {</a:t>
            </a:r>
          </a:p>
          <a:p>
            <a:r>
              <a:rPr lang="en-GB" dirty="0"/>
              <a:t>    param ($text)</a:t>
            </a:r>
          </a:p>
          <a:p>
            <a:r>
              <a:rPr lang="en-GB" dirty="0"/>
              <a:t>    $</a:t>
            </a:r>
            <a:r>
              <a:rPr lang="en-GB" dirty="0" err="1"/>
              <a:t>OutputBox.Text</a:t>
            </a:r>
            <a:r>
              <a:rPr lang="en-GB" dirty="0"/>
              <a:t> += $text + "`n"</a:t>
            </a:r>
          </a:p>
          <a:p>
            <a:r>
              <a:rPr lang="en-GB" dirty="0"/>
              <a:t>}</a:t>
            </a:r>
          </a:p>
          <a:p>
            <a:endParaRPr lang="en-GB" dirty="0"/>
          </a:p>
          <a:p>
            <a:r>
              <a:rPr lang="en-GB" dirty="0"/>
              <a:t>Write-</a:t>
            </a:r>
            <a:r>
              <a:rPr lang="en-GB" dirty="0" err="1"/>
              <a:t>OutputBox</a:t>
            </a:r>
            <a:r>
              <a:rPr lang="en-GB" dirty="0"/>
              <a:t> "Welcome to the Guessing Game!"</a:t>
            </a:r>
          </a:p>
          <a:p>
            <a:r>
              <a:rPr lang="en-GB" dirty="0"/>
              <a:t>Write-</a:t>
            </a:r>
            <a:r>
              <a:rPr lang="en-GB" dirty="0" err="1"/>
              <a:t>OutputBox</a:t>
            </a:r>
            <a:r>
              <a:rPr lang="en-GB" dirty="0"/>
              <a:t> "Try to guess the number..."</a:t>
            </a:r>
          </a:p>
          <a:p>
            <a:endParaRPr lang="en-GB" dirty="0"/>
          </a:p>
          <a:p>
            <a:endParaRPr lang="en-GB" dirty="0"/>
          </a:p>
          <a:p>
            <a:r>
              <a:rPr lang="en-GB" dirty="0"/>
              <a:t># Button Event: Submit Guess</a:t>
            </a:r>
          </a:p>
          <a:p>
            <a:r>
              <a:rPr lang="en-GB" dirty="0"/>
              <a:t>$</a:t>
            </a:r>
            <a:r>
              <a:rPr lang="en-GB" dirty="0" err="1"/>
              <a:t>BtnGuess.Add_Click</a:t>
            </a:r>
            <a:r>
              <a:rPr lang="en-GB" dirty="0"/>
              <a:t>({</a:t>
            </a:r>
          </a:p>
          <a:p>
            <a:endParaRPr lang="en-GB" dirty="0"/>
          </a:p>
          <a:p>
            <a:r>
              <a:rPr lang="en-GB" dirty="0"/>
              <a:t>    $Guess = $</a:t>
            </a:r>
            <a:r>
              <a:rPr lang="en-GB" dirty="0" err="1"/>
              <a:t>GuessBox.Text</a:t>
            </a:r>
            <a:endParaRPr lang="en-GB" dirty="0"/>
          </a:p>
          <a:p>
            <a:r>
              <a:rPr lang="en-GB" dirty="0"/>
              <a:t>    $</a:t>
            </a:r>
            <a:r>
              <a:rPr lang="en-GB" dirty="0" err="1"/>
              <a:t>GuessBox.Text</a:t>
            </a:r>
            <a:r>
              <a:rPr lang="en-GB" dirty="0"/>
              <a:t> = ""  # clear user input</a:t>
            </a:r>
          </a:p>
          <a:p>
            <a:endParaRPr lang="en-GB" dirty="0"/>
          </a:p>
          <a:p>
            <a:r>
              <a:rPr lang="en-GB" dirty="0"/>
              <a:t># Validate input</a:t>
            </a:r>
          </a:p>
          <a:p>
            <a:r>
              <a:rPr lang="en-GB" dirty="0"/>
              <a:t>    if (-not ($Guess -as [int])) {</a:t>
            </a:r>
          </a:p>
          <a:p>
            <a:r>
              <a:rPr lang="en-GB" dirty="0"/>
              <a:t>        Write-</a:t>
            </a:r>
            <a:r>
              <a:rPr lang="en-GB" dirty="0" err="1"/>
              <a:t>OutputBox</a:t>
            </a:r>
            <a:r>
              <a:rPr lang="en-GB" dirty="0"/>
              <a:t> "Please enter a valid whole number."</a:t>
            </a:r>
          </a:p>
          <a:p>
            <a:r>
              <a:rPr lang="en-GB" dirty="0"/>
              <a:t>        return</a:t>
            </a:r>
          </a:p>
          <a:p>
            <a:r>
              <a:rPr lang="en-GB" dirty="0"/>
              <a:t>    }</a:t>
            </a:r>
          </a:p>
          <a:p>
            <a:endParaRPr lang="en-GB" dirty="0"/>
          </a:p>
          <a:p>
            <a:r>
              <a:rPr lang="en-GB" dirty="0"/>
              <a:t>    $Guess = [int]$Guess</a:t>
            </a:r>
          </a:p>
          <a:p>
            <a:r>
              <a:rPr lang="en-GB" dirty="0"/>
              <a:t>    $Attempts++</a:t>
            </a:r>
          </a:p>
          <a:p>
            <a:endParaRPr lang="en-GB" dirty="0"/>
          </a:p>
          <a:p>
            <a:r>
              <a:rPr lang="en-GB" dirty="0"/>
              <a:t>    if ($Guess -</a:t>
            </a:r>
            <a:r>
              <a:rPr lang="en-GB" dirty="0" err="1"/>
              <a:t>lt</a:t>
            </a:r>
            <a:r>
              <a:rPr lang="en-GB" dirty="0"/>
              <a:t> $Number) {</a:t>
            </a:r>
          </a:p>
          <a:p>
            <a:r>
              <a:rPr lang="en-GB" dirty="0"/>
              <a:t>        Write-</a:t>
            </a:r>
            <a:r>
              <a:rPr lang="en-GB" dirty="0" err="1"/>
              <a:t>OutputBox</a:t>
            </a:r>
            <a:r>
              <a:rPr lang="en-GB" dirty="0"/>
              <a:t> "Too low. Please try again..."</a:t>
            </a:r>
          </a:p>
          <a:p>
            <a:r>
              <a:rPr lang="en-GB" dirty="0"/>
              <a:t>    }</a:t>
            </a:r>
          </a:p>
          <a:p>
            <a:r>
              <a:rPr lang="en-GB" dirty="0"/>
              <a:t>    elseif ($Guess -</a:t>
            </a:r>
            <a:r>
              <a:rPr lang="en-GB" dirty="0" err="1"/>
              <a:t>gt</a:t>
            </a:r>
            <a:r>
              <a:rPr lang="en-GB" dirty="0"/>
              <a:t> $Number) {</a:t>
            </a:r>
          </a:p>
          <a:p>
            <a:r>
              <a:rPr lang="en-GB" dirty="0"/>
              <a:t>        Write-</a:t>
            </a:r>
            <a:r>
              <a:rPr lang="en-GB" dirty="0" err="1"/>
              <a:t>OutputBox</a:t>
            </a:r>
            <a:r>
              <a:rPr lang="en-GB" dirty="0"/>
              <a:t> "Too high. Please try again..."</a:t>
            </a:r>
          </a:p>
          <a:p>
            <a:r>
              <a:rPr lang="en-GB" dirty="0"/>
              <a:t>    }</a:t>
            </a:r>
          </a:p>
          <a:p>
            <a:r>
              <a:rPr lang="en-GB" dirty="0"/>
              <a:t>    else {</a:t>
            </a:r>
          </a:p>
          <a:p>
            <a:r>
              <a:rPr lang="en-GB" dirty="0"/>
              <a:t>        Write-</a:t>
            </a:r>
            <a:r>
              <a:rPr lang="en-GB" dirty="0" err="1"/>
              <a:t>OutputBox</a:t>
            </a:r>
            <a:r>
              <a:rPr lang="en-GB" dirty="0"/>
              <a:t> ""</a:t>
            </a:r>
          </a:p>
          <a:p>
            <a:r>
              <a:rPr lang="en-GB" dirty="0"/>
              <a:t>        Write-</a:t>
            </a:r>
            <a:r>
              <a:rPr lang="en-GB" dirty="0" err="1"/>
              <a:t>OutputBox</a:t>
            </a:r>
            <a:r>
              <a:rPr lang="en-GB" dirty="0"/>
              <a:t> "Correct. Congratulations. The number was $Number."</a:t>
            </a:r>
          </a:p>
          <a:p>
            <a:r>
              <a:rPr lang="en-GB" dirty="0"/>
              <a:t>        Write-</a:t>
            </a:r>
            <a:r>
              <a:rPr lang="en-GB" dirty="0" err="1"/>
              <a:t>OutputBox</a:t>
            </a:r>
            <a:r>
              <a:rPr lang="en-GB" dirty="0"/>
              <a:t> "You guessed it."</a:t>
            </a:r>
          </a:p>
          <a:p>
            <a:r>
              <a:rPr lang="en-GB" dirty="0"/>
              <a:t>        Write-</a:t>
            </a:r>
            <a:r>
              <a:rPr lang="en-GB" dirty="0" err="1"/>
              <a:t>OutputBox</a:t>
            </a:r>
            <a:r>
              <a:rPr lang="en-GB" dirty="0"/>
              <a:t> ""</a:t>
            </a:r>
          </a:p>
          <a:p>
            <a:r>
              <a:rPr lang="en-GB" dirty="0"/>
              <a:t>        Write-</a:t>
            </a:r>
            <a:r>
              <a:rPr lang="en-GB" dirty="0" err="1"/>
              <a:t>OutputBox</a:t>
            </a:r>
            <a:r>
              <a:rPr lang="en-GB" dirty="0"/>
              <a:t> "Restart PowerShell to play again."</a:t>
            </a:r>
          </a:p>
          <a:p>
            <a:r>
              <a:rPr lang="en-GB" dirty="0"/>
              <a:t>    }</a:t>
            </a:r>
          </a:p>
          <a:p>
            <a:r>
              <a:rPr lang="en-GB" dirty="0"/>
              <a:t>})</a:t>
            </a:r>
          </a:p>
          <a:p>
            <a:endParaRPr lang="en-GB" dirty="0"/>
          </a:p>
          <a:p>
            <a:r>
              <a:rPr lang="en-GB" dirty="0"/>
              <a:t># Run Window</a:t>
            </a:r>
          </a:p>
          <a:p>
            <a:r>
              <a:rPr lang="en-GB" dirty="0"/>
              <a:t>$</a:t>
            </a:r>
            <a:r>
              <a:rPr lang="en-GB" dirty="0" err="1"/>
              <a:t>Window.ShowDialog</a:t>
            </a:r>
            <a:r>
              <a:rPr lang="en-GB" dirty="0"/>
              <a:t>() | Out-Null</a:t>
            </a:r>
          </a:p>
        </p:txBody>
      </p:sp>
      <p:sp>
        <p:nvSpPr>
          <p:cNvPr id="4" name="Slide Number Placeholder 3">
            <a:extLst>
              <a:ext uri="{FF2B5EF4-FFF2-40B4-BE49-F238E27FC236}">
                <a16:creationId xmlns:a16="http://schemas.microsoft.com/office/drawing/2014/main" id="{590BD18E-FB0A-B7E2-F43E-B5D5BCAA79C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353403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98685-EE0A-6CA9-652F-9AB448BE86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AF37C7-B484-2313-1F8F-F46886F8FD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580B0C-DBDC-25B9-1AC0-77B3ABC582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917555-1024-6896-9920-45844BA03F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946995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copy and paste the command / scripts you will need to check and replace certain characters such as, quotation marks “ and dash -, otherwise they will be interpreted incorrectly: For more information:</a:t>
            </a:r>
            <a:br>
              <a:rPr lang="en-GB" dirty="0"/>
            </a:br>
            <a:r>
              <a:rPr lang="en-GB" dirty="0"/>
              <a:t>* </a:t>
            </a:r>
            <a:r>
              <a:rPr lang="en-US" dirty="0">
                <a:hlinkClick r:id="rId3"/>
              </a:rPr>
              <a:t>Understanding file encoding in VS Code and PowerShell - PowerShell | Microsoft Learn</a:t>
            </a:r>
            <a:br>
              <a:rPr lang="en-US" dirty="0"/>
            </a:br>
            <a:r>
              <a:rPr lang="en-US" dirty="0"/>
              <a:t>* </a:t>
            </a:r>
            <a:r>
              <a:rPr lang="en-GB" dirty="0">
                <a:hlinkClick r:id="rId4"/>
              </a:rPr>
              <a:t>Reddit - Dive into anything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524935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a:t>
            </a:r>
            <a:r>
              <a:rPr lang="en-US" b="0" i="0" dirty="0">
                <a:solidFill>
                  <a:srgbClr val="040C28"/>
                </a:solidFill>
                <a:effectLst/>
                <a:latin typeface="Google Sans"/>
              </a:rPr>
              <a:t>Write-output sends the string to </a:t>
            </a:r>
            <a:r>
              <a:rPr lang="en-US" b="0" i="0" dirty="0" err="1">
                <a:solidFill>
                  <a:srgbClr val="040C28"/>
                </a:solidFill>
                <a:effectLst/>
                <a:latin typeface="Google Sans"/>
              </a:rPr>
              <a:t>stdout</a:t>
            </a:r>
            <a:r>
              <a:rPr lang="en-US" b="0" i="0" dirty="0">
                <a:solidFill>
                  <a:srgbClr val="040C28"/>
                </a:solidFill>
                <a:effectLst/>
                <a:latin typeface="Google Sans"/>
              </a:rPr>
              <a:t> (also known as ‘standard output’ stream, others: stdin &amp; stderr) which becomes an object and </a:t>
            </a:r>
            <a:r>
              <a:rPr lang="en-US" b="0" i="0" dirty="0">
                <a:solidFill>
                  <a:srgbClr val="202124"/>
                </a:solidFill>
                <a:effectLst/>
                <a:latin typeface="Google Sans"/>
              </a:rPr>
              <a:t>can be assigned to a variable, passed to a function or redirected to a file. Write-host outputs directly to the console for display. Both can be used to echo out / output / print to the console.</a:t>
            </a:r>
            <a:br>
              <a:rPr lang="en-US" b="0" i="0" dirty="0">
                <a:solidFill>
                  <a:srgbClr val="202124"/>
                </a:solidFill>
                <a:effectLst/>
                <a:latin typeface="Google Sans"/>
              </a:rPr>
            </a:br>
            <a:r>
              <a:rPr lang="en-US" b="0" i="0" dirty="0">
                <a:solidFill>
                  <a:srgbClr val="202124"/>
                </a:solidFill>
                <a:effectLst/>
                <a:latin typeface="Google Sans"/>
              </a:rPr>
              <a:t>In programming, </a:t>
            </a:r>
            <a:r>
              <a:rPr lang="en-US" b="1" i="0" dirty="0">
                <a:solidFill>
                  <a:srgbClr val="202122"/>
                </a:solidFill>
                <a:effectLst/>
                <a:latin typeface="Arial" panose="020B0604020202020204" pitchFamily="34" charset="0"/>
              </a:rPr>
              <a:t>standard streams</a:t>
            </a:r>
            <a:r>
              <a:rPr lang="en-US" b="0" i="0" dirty="0">
                <a:solidFill>
                  <a:srgbClr val="202122"/>
                </a:solidFill>
                <a:effectLst/>
                <a:latin typeface="Arial" panose="020B0604020202020204" pitchFamily="34" charset="0"/>
              </a:rPr>
              <a:t> are standard input and output communication channels between a computer program and its environment when it begins execution or runs a command or script. The three input/output (I/O) connections are called standard input (stdin), standard output (</a:t>
            </a:r>
            <a:r>
              <a:rPr lang="en-US" b="0" i="0" dirty="0" err="1">
                <a:solidFill>
                  <a:srgbClr val="202122"/>
                </a:solidFill>
                <a:effectLst/>
                <a:latin typeface="Arial" panose="020B0604020202020204" pitchFamily="34" charset="0"/>
              </a:rPr>
              <a:t>stdout</a:t>
            </a:r>
            <a:r>
              <a:rPr lang="en-US" b="0" i="0" dirty="0">
                <a:solidFill>
                  <a:srgbClr val="202122"/>
                </a:solidFill>
                <a:effectLst/>
                <a:latin typeface="Arial" panose="020B0604020202020204" pitchFamily="34" charset="0"/>
              </a:rPr>
              <a:t>) and standard error (stderr).</a:t>
            </a:r>
            <a:br>
              <a:rPr lang="en-US" b="0" i="0" dirty="0">
                <a:solidFill>
                  <a:srgbClr val="202124"/>
                </a:solidFill>
                <a:effectLst/>
                <a:latin typeface="Google Sans"/>
              </a:rPr>
            </a:br>
            <a:r>
              <a:rPr lang="en-US" b="0" i="0" dirty="0">
                <a:solidFill>
                  <a:srgbClr val="202124"/>
                </a:solidFill>
                <a:effectLst/>
                <a:latin typeface="Google Sans"/>
              </a:rPr>
              <a:t>* </a:t>
            </a:r>
            <a:r>
              <a:rPr lang="en-US" dirty="0">
                <a:hlinkClick r:id="rId3"/>
              </a:rPr>
              <a:t>Write-Host (</a:t>
            </a:r>
            <a:r>
              <a:rPr lang="en-US" dirty="0" err="1">
                <a:hlinkClick r:id="rId3"/>
              </a:rPr>
              <a:t>Microsoft.PowerShell.Utility</a:t>
            </a:r>
            <a:r>
              <a:rPr lang="en-US" dirty="0">
                <a:hlinkClick r:id="rId3"/>
              </a:rPr>
              <a:t>) - PowerShell | Microsoft Learn</a:t>
            </a:r>
            <a:br>
              <a:rPr lang="en-US" dirty="0"/>
            </a:br>
            <a:r>
              <a:rPr lang="en-US" b="0" i="0" dirty="0">
                <a:solidFill>
                  <a:srgbClr val="202124"/>
                </a:solidFill>
                <a:effectLst/>
                <a:latin typeface="Google Sans"/>
              </a:rPr>
              <a:t>* </a:t>
            </a:r>
            <a:r>
              <a:rPr lang="en-US" dirty="0">
                <a:hlinkClick r:id="rId4"/>
              </a:rPr>
              <a:t>about Output Streams - PowerShell | Microsoft Learn</a:t>
            </a:r>
            <a:br>
              <a:rPr lang="en-US" b="0" i="0" dirty="0">
                <a:solidFill>
                  <a:srgbClr val="202124"/>
                </a:solidFill>
                <a:effectLst/>
                <a:latin typeface="Google Sans"/>
              </a:rPr>
            </a:br>
            <a:r>
              <a:rPr lang="en-US" b="0" i="0" dirty="0">
                <a:solidFill>
                  <a:srgbClr val="202124"/>
                </a:solidFill>
                <a:effectLst/>
                <a:latin typeface="Google Sans"/>
              </a:rPr>
              <a:t>R: </a:t>
            </a:r>
            <a:r>
              <a:rPr lang="en-US" dirty="0">
                <a:hlinkClick r:id="rId5"/>
              </a:rPr>
              <a:t>PowerShell Write-Host v Write-Output (reddit.com)</a:t>
            </a:r>
            <a:endParaRPr lang="en-US" dirty="0"/>
          </a:p>
          <a:p>
            <a:r>
              <a:rPr lang="en-US" b="0" i="0" dirty="0">
                <a:solidFill>
                  <a:srgbClr val="202124"/>
                </a:solidFill>
                <a:effectLst/>
                <a:latin typeface="Google Sans"/>
              </a:rPr>
              <a:t>* </a:t>
            </a:r>
            <a:r>
              <a:rPr lang="en-GB" dirty="0">
                <a:hlinkClick r:id="rId6"/>
              </a:rPr>
              <a:t>stdin, </a:t>
            </a:r>
            <a:r>
              <a:rPr lang="en-GB" dirty="0" err="1">
                <a:hlinkClick r:id="rId6"/>
              </a:rPr>
              <a:t>stdout</a:t>
            </a:r>
            <a:r>
              <a:rPr lang="en-GB" dirty="0">
                <a:hlinkClick r:id="rId6"/>
              </a:rPr>
              <a:t>, stderr | Microsoft Learn</a:t>
            </a:r>
            <a:br>
              <a:rPr lang="en-GB" dirty="0"/>
            </a:br>
            <a:r>
              <a:rPr lang="en-GB" dirty="0"/>
              <a:t>* </a:t>
            </a:r>
            <a:r>
              <a:rPr lang="en-US" dirty="0">
                <a:hlinkClick r:id="rId7"/>
              </a:rPr>
              <a:t>What Are stdin, </a:t>
            </a:r>
            <a:r>
              <a:rPr lang="en-US" dirty="0" err="1">
                <a:hlinkClick r:id="rId7"/>
              </a:rPr>
              <a:t>stdout</a:t>
            </a:r>
            <a:r>
              <a:rPr lang="en-US" dirty="0">
                <a:hlinkClick r:id="rId7"/>
              </a:rPr>
              <a:t>, and stderr on Linux? (howtogeek.com)</a:t>
            </a:r>
            <a:br>
              <a:rPr lang="en-US" dirty="0"/>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492156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SinglelineArray</a:t>
            </a:r>
            <a:r>
              <a:rPr lang="en-GB" b="0" dirty="0">
                <a:solidFill>
                  <a:srgbClr val="9CDCFE"/>
                </a:solidFill>
                <a:effectLst/>
                <a:latin typeface="Consolas" panose="020B0609020204030204" pitchFamily="49" charset="0"/>
              </a:rPr>
              <a:t> = @(1, 2, 3, 4)</a:t>
            </a:r>
          </a:p>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MultilineArray</a:t>
            </a:r>
            <a:r>
              <a:rPr lang="en-GB" b="0" dirty="0">
                <a:solidFill>
                  <a:srgbClr val="9CDCFE"/>
                </a:solidFill>
                <a:effectLst/>
                <a:latin typeface="Consolas" panose="020B0609020204030204" pitchFamily="49" charset="0"/>
              </a:rPr>
              <a:t> = @(</a:t>
            </a:r>
          </a:p>
          <a:p>
            <a:r>
              <a:rPr lang="en-GB" b="0" dirty="0">
                <a:solidFill>
                  <a:srgbClr val="9CDCFE"/>
                </a:solidFill>
                <a:effectLst/>
                <a:latin typeface="Consolas" panose="020B0609020204030204" pitchFamily="49" charset="0"/>
              </a:rPr>
              <a:t>    "Jan.: 658",</a:t>
            </a:r>
          </a:p>
          <a:p>
            <a:r>
              <a:rPr lang="en-GB" b="0" dirty="0">
                <a:solidFill>
                  <a:srgbClr val="9CDCFE"/>
                </a:solidFill>
                <a:effectLst/>
                <a:latin typeface="Consolas" panose="020B0609020204030204" pitchFamily="49" charset="0"/>
              </a:rPr>
              <a:t>    "Feb.: 792",</a:t>
            </a:r>
          </a:p>
          <a:p>
            <a:r>
              <a:rPr lang="en-GB" b="0" dirty="0">
                <a:solidFill>
                  <a:srgbClr val="9CDCFE"/>
                </a:solidFill>
                <a:effectLst/>
                <a:latin typeface="Consolas" panose="020B0609020204030204" pitchFamily="49" charset="0"/>
              </a:rPr>
              <a:t>    "Mar.: 898"</a:t>
            </a:r>
          </a:p>
          <a:p>
            <a:r>
              <a:rPr lang="en-GB" b="0" dirty="0">
                <a:solidFill>
                  <a:srgbClr val="9CDCFE"/>
                </a:solidFill>
                <a:effectLst/>
                <a:latin typeface="Consolas" panose="020B0609020204030204" pitchFamily="49" charset="0"/>
              </a:rPr>
              <a:t>)</a:t>
            </a:r>
          </a:p>
          <a:p>
            <a:r>
              <a:rPr lang="en-GB" b="0" dirty="0">
                <a:solidFill>
                  <a:srgbClr val="9CDCFE"/>
                </a:solidFill>
                <a:effectLst/>
                <a:latin typeface="Consolas" panose="020B0609020204030204" pitchFamily="49" charset="0"/>
              </a:rPr>
              <a:t>Write-host -</a:t>
            </a:r>
            <a:r>
              <a:rPr lang="en-GB" b="0" dirty="0" err="1">
                <a:solidFill>
                  <a:srgbClr val="9CDCFE"/>
                </a:solidFill>
                <a:effectLst/>
                <a:latin typeface="Consolas" panose="020B0609020204030204" pitchFamily="49" charset="0"/>
              </a:rPr>
              <a:t>ForegroundColor</a:t>
            </a:r>
            <a:r>
              <a:rPr lang="en-GB" b="0" dirty="0">
                <a:solidFill>
                  <a:srgbClr val="9CDCFE"/>
                </a:solidFill>
                <a:effectLst/>
                <a:latin typeface="Consolas" panose="020B0609020204030204" pitchFamily="49" charset="0"/>
              </a:rPr>
              <a:t> Red -</a:t>
            </a:r>
            <a:r>
              <a:rPr lang="en-GB" b="0" dirty="0" err="1">
                <a:solidFill>
                  <a:srgbClr val="9CDCFE"/>
                </a:solidFill>
                <a:effectLst/>
                <a:latin typeface="Consolas" panose="020B0609020204030204" pitchFamily="49" charset="0"/>
              </a:rPr>
              <a:t>BackgroundColor</a:t>
            </a:r>
            <a:r>
              <a:rPr lang="en-GB" b="0" dirty="0">
                <a:solidFill>
                  <a:srgbClr val="9CDCFE"/>
                </a:solidFill>
                <a:effectLst/>
                <a:latin typeface="Consolas" panose="020B0609020204030204" pitchFamily="49" charset="0"/>
              </a:rPr>
              <a:t> White "Array 1:"</a:t>
            </a:r>
          </a:p>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SinglelineArray</a:t>
            </a:r>
            <a:endParaRPr lang="en-GB" b="0" dirty="0">
              <a:solidFill>
                <a:srgbClr val="9CDCFE"/>
              </a:solidFill>
              <a:effectLst/>
              <a:latin typeface="Consolas" panose="020B0609020204030204" pitchFamily="49" charset="0"/>
            </a:endParaRPr>
          </a:p>
          <a:p>
            <a:r>
              <a:rPr lang="en-GB" b="0" dirty="0">
                <a:solidFill>
                  <a:srgbClr val="9CDCFE"/>
                </a:solidFill>
                <a:effectLst/>
                <a:latin typeface="Consolas" panose="020B0609020204030204" pitchFamily="49" charset="0"/>
              </a:rPr>
              <a:t>Write-host -</a:t>
            </a:r>
            <a:r>
              <a:rPr lang="en-GB" b="0" dirty="0" err="1">
                <a:solidFill>
                  <a:srgbClr val="9CDCFE"/>
                </a:solidFill>
                <a:effectLst/>
                <a:latin typeface="Consolas" panose="020B0609020204030204" pitchFamily="49" charset="0"/>
              </a:rPr>
              <a:t>ForegroundColor</a:t>
            </a:r>
            <a:r>
              <a:rPr lang="en-GB" b="0" dirty="0">
                <a:solidFill>
                  <a:srgbClr val="9CDCFE"/>
                </a:solidFill>
                <a:effectLst/>
                <a:latin typeface="Consolas" panose="020B0609020204030204" pitchFamily="49" charset="0"/>
              </a:rPr>
              <a:t> Red -</a:t>
            </a:r>
            <a:r>
              <a:rPr lang="en-GB" b="0" dirty="0" err="1">
                <a:solidFill>
                  <a:srgbClr val="9CDCFE"/>
                </a:solidFill>
                <a:effectLst/>
                <a:latin typeface="Consolas" panose="020B0609020204030204" pitchFamily="49" charset="0"/>
              </a:rPr>
              <a:t>BackgroundColor</a:t>
            </a:r>
            <a:r>
              <a:rPr lang="en-GB" b="0" dirty="0">
                <a:solidFill>
                  <a:srgbClr val="9CDCFE"/>
                </a:solidFill>
                <a:effectLst/>
                <a:latin typeface="Consolas" panose="020B0609020204030204" pitchFamily="49" charset="0"/>
              </a:rPr>
              <a:t> White "Sales:"</a:t>
            </a:r>
          </a:p>
          <a:p>
            <a:r>
              <a:rPr lang="en-GB" b="0" dirty="0">
                <a:solidFill>
                  <a:srgbClr val="9CDCFE"/>
                </a:solidFill>
                <a:effectLst/>
                <a:latin typeface="Consolas" panose="020B0609020204030204" pitchFamily="49" charset="0"/>
              </a:rPr>
              <a:t>$</a:t>
            </a:r>
            <a:r>
              <a:rPr lang="en-GB" b="0" dirty="0" err="1">
                <a:solidFill>
                  <a:srgbClr val="9CDCFE"/>
                </a:solidFill>
                <a:effectLst/>
                <a:latin typeface="Consolas" panose="020B0609020204030204" pitchFamily="49" charset="0"/>
              </a:rPr>
              <a:t>MultilineArray</a:t>
            </a:r>
            <a:endParaRPr lang="en-GB" b="0" dirty="0">
              <a:solidFill>
                <a:srgbClr val="9CDCFE"/>
              </a:solidFill>
              <a:effectLst/>
              <a:latin typeface="Consolas" panose="020B0609020204030204" pitchFamily="49" charset="0"/>
            </a:endParaRPr>
          </a:p>
          <a:p>
            <a:endParaRPr lang="en-GB" b="0" dirty="0">
              <a:solidFill>
                <a:srgbClr val="9CDCFE"/>
              </a:solidFill>
              <a:effectLst/>
              <a:latin typeface="Consolas" panose="020B0609020204030204" pitchFamily="49" charset="0"/>
            </a:endParaRPr>
          </a:p>
          <a:p>
            <a:r>
              <a:rPr lang="en-GB" b="0" dirty="0">
                <a:solidFill>
                  <a:srgbClr val="9CDCFE"/>
                </a:solidFill>
                <a:effectLst/>
                <a:latin typeface="Consolas" panose="020B0609020204030204" pitchFamily="49" charset="0"/>
              </a:rPr>
              <a:t>echo ""</a:t>
            </a:r>
          </a:p>
          <a:p>
            <a:r>
              <a:rPr lang="en-GB" b="0" dirty="0">
                <a:solidFill>
                  <a:srgbClr val="9CDCFE"/>
                </a:solidFill>
                <a:effectLst/>
                <a:latin typeface="Consolas" panose="020B0609020204030204" pitchFamily="49" charset="0"/>
              </a:rPr>
              <a:t>Read-Host -Prompt "Press enter to continue..."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852038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 = Get-Credential</a:t>
            </a:r>
          </a:p>
          <a:p>
            <a:r>
              <a:rPr lang="en-GB" dirty="0"/>
              <a:t>echo $c</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427834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$credential = Get-Credential -Message "Enter your credentials"</a:t>
            </a:r>
          </a:p>
          <a:p>
            <a:r>
              <a:rPr lang="en-GB" dirty="0"/>
              <a:t>$username = $</a:t>
            </a:r>
            <a:r>
              <a:rPr lang="en-GB" dirty="0" err="1"/>
              <a:t>credential.UserName</a:t>
            </a:r>
            <a:endParaRPr lang="en-GB" dirty="0"/>
          </a:p>
          <a:p>
            <a:r>
              <a:rPr lang="en-GB" dirty="0"/>
              <a:t>$password = $</a:t>
            </a:r>
            <a:r>
              <a:rPr lang="en-GB" dirty="0" err="1"/>
              <a:t>credential.GetNetworkCredential</a:t>
            </a:r>
            <a:r>
              <a:rPr lang="en-GB" dirty="0"/>
              <a:t>().Password</a:t>
            </a:r>
          </a:p>
          <a:p>
            <a:endParaRPr lang="en-GB" dirty="0"/>
          </a:p>
          <a:p>
            <a:r>
              <a:rPr lang="en-GB" dirty="0"/>
              <a:t>Write-Output "Username: $username"</a:t>
            </a:r>
          </a:p>
          <a:p>
            <a:r>
              <a:rPr lang="en-GB" dirty="0"/>
              <a:t>Write-Output "Password: $password"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123458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r>
              <a:rPr lang="en-US" altLang="en-US" dirty="0">
                <a:solidFill>
                  <a:srgbClr val="666AFE"/>
                </a:solidFill>
              </a:rPr>
              <a:t>$Credential = $</a:t>
            </a:r>
            <a:r>
              <a:rPr lang="en-US" altLang="en-US" dirty="0" err="1">
                <a:solidFill>
                  <a:srgbClr val="666AFE"/>
                </a:solidFill>
              </a:rPr>
              <a:t>host.ui.</a:t>
            </a:r>
            <a:r>
              <a:rPr lang="en-US" altLang="en-US" b="1" dirty="0" err="1">
                <a:solidFill>
                  <a:srgbClr val="666AFE"/>
                </a:solidFill>
              </a:rPr>
              <a:t>PromptForCredential</a:t>
            </a:r>
            <a:r>
              <a:rPr lang="en-US" altLang="en-US" dirty="0">
                <a:solidFill>
                  <a:srgbClr val="666AFE"/>
                </a:solidFill>
              </a:rPr>
              <a:t>("Credential request", "Enter Username and password.", "", "</a:t>
            </a:r>
            <a:r>
              <a:rPr lang="en-US" altLang="en-US" dirty="0" err="1">
                <a:solidFill>
                  <a:srgbClr val="666AFE"/>
                </a:solidFill>
              </a:rPr>
              <a:t>NetBiosUserName</a:t>
            </a:r>
            <a:r>
              <a:rPr lang="en-US" altLang="en-US" dirty="0">
                <a:solidFill>
                  <a:srgbClr val="666AFE"/>
                </a:solidFill>
              </a:rPr>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3031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23/04/2026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23/04/2026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hyperlink" Target="https://tio.run/#powershell-cor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io.run/#powershell-cor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io.run/#powershell-core"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hyperlink" Target="https://www.geeksforgeeks.org/how-to-install-powershell-in-linux/" TargetMode="External"/><Relationship Id="rId7" Type="http://schemas.openxmlformats.org/officeDocument/2006/relationships/image" Target="../media/image13.png"/><Relationship Id="rId2" Type="http://schemas.openxmlformats.org/officeDocument/2006/relationships/hyperlink" Target="https://learn.microsoft.com/en-us/powershell/scripting/install/install-ubuntu?view=powershell-7.5" TargetMode="External"/><Relationship Id="rId1" Type="http://schemas.openxmlformats.org/officeDocument/2006/relationships/slideLayout" Target="../slideLayouts/slideLayout2.xml"/><Relationship Id="rId6" Type="http://schemas.openxmlformats.org/officeDocument/2006/relationships/hyperlink" Target="https://github.com/powershell/powershell/releases" TargetMode="External"/><Relationship Id="rId5" Type="http://schemas.openxmlformats.org/officeDocument/2006/relationships/hyperlink" Target="https://learn.microsoft.com/en-us/powershell/scripting/install/installing-powershell-on-windows?view=powershell-7.5#winget" TargetMode="External"/><Relationship Id="rId4" Type="http://schemas.openxmlformats.org/officeDocument/2006/relationships/hyperlink" Target="https://learn.microsoft.com/en-us/powershell/scripting/install/installing-powershell-on-macos?view=powershell-7.5"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learn.microsoft.com/en-us/powershell/scripting/install/install-powershell-on-windows?view=powershell-7.6"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90.png"/><Relationship Id="rId5" Type="http://schemas.openxmlformats.org/officeDocument/2006/relationships/customXml" Target="../ink/ink1.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icsehelpline101.wordpress.com/2013/05/13/tip-of-the-day-3/"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notepad-plus-plus.org/download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tio.run/#powershell-cor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hyperlink" Target="http://www.i-tecnico.pt/powershell-do-windows-o-que-e-para-que-serve/"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42.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hyperlink" Target="https://www.pdq.com/blog/secure-password-with-powershell-encrypting-credentials-part-1/" TargetMode="External"/><Relationship Id="rId7" Type="http://schemas.openxmlformats.org/officeDocument/2006/relationships/image" Target="../media/image51.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www.i-tecnico.pt/powershell-do-windows-o-que-e-para-que-serve/" TargetMode="External"/><Relationship Id="rId4" Type="http://schemas.openxmlformats.org/officeDocument/2006/relationships/image" Target="../media/image29.png"/></Relationships>
</file>

<file path=ppt/slides/_rels/slide4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56.png"/><Relationship Id="rId4" Type="http://schemas.openxmlformats.org/officeDocument/2006/relationships/image" Target="../media/image55.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hyperlink" Target="https://www.google.com/search?q=how+to+create+a+game+in+powershell" TargetMode="External"/><Relationship Id="rId7" Type="http://schemas.openxmlformats.org/officeDocument/2006/relationships/hyperlink" Target="http://stackoverflow.com/questions/31668399/in-javascript-what-is-the-most-compact-elegant-and-efficent-way-to-bring-the-l"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hyperlink" Target="https://gist.github.com/nikonthethird/2ab6bfad9a81d5fe127fd0d1c2844b7c" TargetMode="External"/><Relationship Id="rId4" Type="http://schemas.openxmlformats.org/officeDocument/2006/relationships/hyperlink" Target="https://stackoverflow.com/questions/70978179/color-guessing-game-in-powershell"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52.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62.sv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64.svg"/><Relationship Id="rId4" Type="http://schemas.openxmlformats.org/officeDocument/2006/relationships/image" Target="../media/image62.svg"/></Relationships>
</file>

<file path=ppt/slides/_rels/slide5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66.svg"/></Relationships>
</file>

<file path=ppt/slides/_rels/slide56.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67.png"/><Relationship Id="rId5" Type="http://schemas.openxmlformats.org/officeDocument/2006/relationships/hyperlink" Target="https://collectingwisdom.com/powershell-write-host-colors/" TargetMode="External"/><Relationship Id="rId4" Type="http://schemas.openxmlformats.org/officeDocument/2006/relationships/hyperlink" Target="https://stackoverflow.com/questions/2688547/multiple-foreground-colors-in-powershell-in-one-command"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s://learn.microsoft.com/en-us/dotnet/api/system.speech.synthesis.speechsynthesizer?view=net-10.0-pp" TargetMode="External"/><Relationship Id="rId5" Type="http://schemas.openxmlformats.org/officeDocument/2006/relationships/hyperlink" Target="https://valerasnarbutas.github.io/posts/tip-day-powershell-april/" TargetMode="External"/><Relationship Id="rId4" Type="http://schemas.openxmlformats.org/officeDocument/2006/relationships/image" Target="../media/image68.png"/></Relationships>
</file>

<file path=ppt/slides/_rels/slide60.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hyperlink" Target="https://valerasnarbutas.github.io/posts/tip-day-powershell-april/" TargetMode="External"/><Relationship Id="rId4" Type="http://schemas.openxmlformats.org/officeDocument/2006/relationships/image" Target="../media/image69.png"/></Relationships>
</file>

<file path=ppt/slides/_rels/slide62.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image" Target="../media/image62.svg"/><Relationship Id="rId5" Type="http://schemas.openxmlformats.org/officeDocument/2006/relationships/image" Target="../media/image64.svg"/><Relationship Id="rId4" Type="http://schemas.openxmlformats.org/officeDocument/2006/relationships/image" Target="../media/image13.png"/></Relationships>
</file>

<file path=ppt/slides/_rels/slide63.xml.rels><?xml version="1.0" encoding="UTF-8" standalone="yes"?>
<Relationships xmlns="http://schemas.openxmlformats.org/package/2006/relationships"><Relationship Id="rId2" Type="http://schemas.openxmlformats.org/officeDocument/2006/relationships/image" Target="../media/image70.sv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8" Type="http://schemas.openxmlformats.org/officeDocument/2006/relationships/hyperlink" Target="https://devblogs.microsoft.com/scripting/table-of-basic-powershell-commands/" TargetMode="External"/><Relationship Id="rId13" Type="http://schemas.openxmlformats.org/officeDocument/2006/relationships/hyperlink" Target="https://www.youtube.com/watch?v=pFsSNFerzPQ" TargetMode="External"/><Relationship Id="rId3" Type="http://schemas.openxmlformats.org/officeDocument/2006/relationships/hyperlink" Target="https://learn.microsoft.com/en-us/powershell/scripting/discover-powershell?view=powershell-7.2" TargetMode="External"/><Relationship Id="rId7" Type="http://schemas.openxmlformats.org/officeDocument/2006/relationships/hyperlink" Target="https://www.educba.com/how-to-use-powershell/" TargetMode="External"/><Relationship Id="rId12" Type="http://schemas.openxmlformats.org/officeDocument/2006/relationships/hyperlink" Target="https://learn.microsoft.com/en-us/training/" TargetMode="External"/><Relationship Id="rId2" Type="http://schemas.openxmlformats.org/officeDocument/2006/relationships/hyperlink" Target="https://docs.microsoft.com/en-us/powershell/" TargetMode="External"/><Relationship Id="rId1" Type="http://schemas.openxmlformats.org/officeDocument/2006/relationships/slideLayout" Target="../slideLayouts/slideLayout2.xml"/><Relationship Id="rId6" Type="http://schemas.openxmlformats.org/officeDocument/2006/relationships/hyperlink" Target="https://github.com/PowerShell/PowerShell/tree/master/docs/learning-powershell" TargetMode="External"/><Relationship Id="rId11" Type="http://schemas.openxmlformats.org/officeDocument/2006/relationships/hyperlink" Target="https://www.makeuseof.com/tag/powershell-cmdlets-windows-admin/" TargetMode="External"/><Relationship Id="rId5" Type="http://schemas.openxmlformats.org/officeDocument/2006/relationships/hyperlink" Target="https://github.com/PowerShell/PowerShell/blob/master/docs/learning-powershell/powershell-beginners-guide.md" TargetMode="External"/><Relationship Id="rId15" Type="http://schemas.openxmlformats.org/officeDocument/2006/relationships/image" Target="../media/image71.jpeg"/><Relationship Id="rId10" Type="http://schemas.openxmlformats.org/officeDocument/2006/relationships/hyperlink" Target="https://www.tutorialspoint.com/powershell/index.htm" TargetMode="External"/><Relationship Id="rId4" Type="http://schemas.openxmlformats.org/officeDocument/2006/relationships/hyperlink" Target="https://powershell.org/" TargetMode="External"/><Relationship Id="rId9" Type="http://schemas.openxmlformats.org/officeDocument/2006/relationships/hyperlink" Target="https://www.guru99.com/powershell-tutorial.html" TargetMode="External"/><Relationship Id="rId14" Type="http://schemas.openxmlformats.org/officeDocument/2006/relationships/hyperlink" Target="https://www.youtube.com/watch?v=LbGNQVbb_VI" TargetMode="External"/></Relationships>
</file>

<file path=ppt/slides/_rels/slide65.xml.rels><?xml version="1.0" encoding="UTF-8" standalone="yes"?>
<Relationships xmlns="http://schemas.openxmlformats.org/package/2006/relationships"><Relationship Id="rId8" Type="http://schemas.openxmlformats.org/officeDocument/2006/relationships/hyperlink" Target="https://tinyurl.com/1js0k62t" TargetMode="External"/><Relationship Id="rId3" Type="http://schemas.openxmlformats.org/officeDocument/2006/relationships/image" Target="../media/image72.png"/><Relationship Id="rId7" Type="http://schemas.openxmlformats.org/officeDocument/2006/relationships/hyperlink" Target="https://blog.netwrix.com/powershell-scripting-tutorial/" TargetMode="External"/><Relationship Id="rId12" Type="http://schemas.openxmlformats.org/officeDocument/2006/relationships/hyperlink" Target="https://creativecommons.org/licenses/by-sa/3.0/"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hyperlink" Target="https://stackoverflow.com/questions/39132316/unable-to-load-powershell-script-module"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73.png"/><Relationship Id="rId10" Type="http://schemas.openxmlformats.org/officeDocument/2006/relationships/hyperlink" Target="https://docs.microsoft.com/en-us/powershell/scripting/samples/sample-scripts-for-administration?view=powershell-7.2" TargetMode="External"/><Relationship Id="rId4" Type="http://schemas.openxmlformats.org/officeDocument/2006/relationships/hyperlink" Target="https://www.zonasystem.com/2019/01/cifrar-passwords-con-powershell.html" TargetMode="External"/><Relationship Id="rId9" Type="http://schemas.openxmlformats.org/officeDocument/2006/relationships/hyperlink" Target="https://tinyurl.com/1be4drsa"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sv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www.i-tecnico.pt/powershell-do-windows-o-que-e-para-que-serve/" TargetMode="Externa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chemas.microsoft.com/winfx/2006/xaml/presentation"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3.xml"/><Relationship Id="rId1" Type="http://schemas.openxmlformats.org/officeDocument/2006/relationships/slideLayout" Target="../slideLayouts/slideLayout2.xml"/><Relationship Id="rId4" Type="http://schemas.openxmlformats.org/officeDocument/2006/relationships/hyperlink" Target="http://www.i-tecnico.pt/powershell-do-windows-o-que-e-para-que-serve/"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www.i-tecnico.pt/powershell-do-windows-o-que-e-para-que-serve/" TargetMode="External"/><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78.sv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78.sv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notesSlide" Target="../notesSlides/notesSlide56.xml"/><Relationship Id="rId1" Type="http://schemas.openxmlformats.org/officeDocument/2006/relationships/slideLayout" Target="../slideLayouts/slideLayout2.xml"/><Relationship Id="rId5" Type="http://schemas.openxmlformats.org/officeDocument/2006/relationships/image" Target="../media/image81.svg"/><Relationship Id="rId4" Type="http://schemas.openxmlformats.org/officeDocument/2006/relationships/image" Target="../media/image80.sv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hyperlink" Target="https://www.omgubuntu.co.uk/2024/02/warp-terminal-official-linux-release" TargetMode="External"/><Relationship Id="rId2" Type="http://schemas.openxmlformats.org/officeDocument/2006/relationships/notesSlide" Target="../notesSlides/notesSlide57.xml"/><Relationship Id="rId1" Type="http://schemas.openxmlformats.org/officeDocument/2006/relationships/slideLayout" Target="../slideLayouts/slideLayout2.xml"/><Relationship Id="rId5" Type="http://schemas.openxmlformats.org/officeDocument/2006/relationships/hyperlink" Target="https://www.warp.dev/" TargetMode="External"/><Relationship Id="rId4" Type="http://schemas.openxmlformats.org/officeDocument/2006/relationships/hyperlink" Target="https://docs.warp.dev/" TargetMode="Externa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hyperlink" Target="https://tio.run/#powershell" TargetMode="External"/><Relationship Id="rId2" Type="http://schemas.openxmlformats.org/officeDocument/2006/relationships/notesSlide" Target="../notesSlides/notesSlide59.xml"/><Relationship Id="rId1" Type="http://schemas.openxmlformats.org/officeDocument/2006/relationships/slideLayout" Target="../slideLayouts/slideLayout2.xml"/><Relationship Id="rId5" Type="http://schemas.openxmlformats.org/officeDocument/2006/relationships/image" Target="../media/image83.jpeg"/><Relationship Id="rId4" Type="http://schemas.openxmlformats.org/officeDocument/2006/relationships/hyperlink" Target="https://tio.run/#powershell-core" TargetMode="External"/></Relationships>
</file>

<file path=ppt/slides/_rels/slide8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84.xml.rels><?xml version="1.0" encoding="UTF-8" standalone="yes"?>
<Relationships xmlns="http://schemas.openxmlformats.org/package/2006/relationships"><Relationship Id="rId3" Type="http://schemas.openxmlformats.org/officeDocument/2006/relationships/image" Target="../media/image85.png"/><Relationship Id="rId7" Type="http://schemas.openxmlformats.org/officeDocument/2006/relationships/hyperlink" Target="https://www.mssqltips.com/sqlservertip/1947/connect-to-sql-server-via-windows-powershell-with-sql-server-authentication/" TargetMode="External"/><Relationship Id="rId2" Type="http://schemas.openxmlformats.org/officeDocument/2006/relationships/notesSlide" Target="../notesSlides/notesSlide61.xml"/><Relationship Id="rId1" Type="http://schemas.openxmlformats.org/officeDocument/2006/relationships/slideLayout" Target="../slideLayouts/slideLayout2.xml"/><Relationship Id="rId6" Type="http://schemas.openxmlformats.org/officeDocument/2006/relationships/hyperlink" Target="https://www.sqlshack.com/connecting-powershell-to-sql-server-using-a-different-account/" TargetMode="External"/><Relationship Id="rId5" Type="http://schemas.openxmlformats.org/officeDocument/2006/relationships/hyperlink" Target="https://learn.microsoft.com/en-us/powershell/module/microsoft.powershell.security/get-credential?view=powershell-7.4" TargetMode="External"/><Relationship Id="rId4" Type="http://schemas.openxmlformats.org/officeDocument/2006/relationships/image" Target="../media/image86.png"/></Relationships>
</file>

<file path=ppt/slides/_rels/slide85.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89.svg"/><Relationship Id="rId2" Type="http://schemas.openxmlformats.org/officeDocument/2006/relationships/image" Target="../media/image88.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3967B7-6AD3-9FBE-9076-F6A78C151C6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95015D-B502-B5F8-67AD-CA48005DD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D5F64FC-D093-C655-7A32-E0AB1CA1AD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4917890-351F-9423-ACF9-78703EF08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E92C88E-154F-ECF8-BEA7-CDAAC6FA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517A58-AC2E-3F11-E8D4-E7DBAB2C7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30F122-7CA5-D704-C80F-005E8FA7014F}"/>
              </a:ext>
            </a:extLst>
          </p:cNvPr>
          <p:cNvSpPr>
            <a:spLocks noGrp="1"/>
          </p:cNvSpPr>
          <p:nvPr>
            <p:ph type="title"/>
          </p:nvPr>
        </p:nvSpPr>
        <p:spPr>
          <a:xfrm>
            <a:off x="275297" y="340533"/>
            <a:ext cx="9895951" cy="1033669"/>
          </a:xfrm>
        </p:spPr>
        <p:txBody>
          <a:bodyPr>
            <a:normAutofit fontScale="90000"/>
          </a:bodyPr>
          <a:lstStyle/>
          <a:p>
            <a:pPr algn="l"/>
            <a:r>
              <a:rPr lang="en-US" sz="6000" b="1" dirty="0">
                <a:solidFill>
                  <a:schemeClr val="bg1"/>
                </a:solidFill>
              </a:rPr>
              <a:t>Notice: </a:t>
            </a:r>
            <a:r>
              <a:rPr lang="en-US" sz="6000" dirty="0">
                <a:solidFill>
                  <a:schemeClr val="bg1"/>
                </a:solidFill>
              </a:rPr>
              <a:t>Student Support Session</a:t>
            </a:r>
          </a:p>
        </p:txBody>
      </p:sp>
      <p:sp>
        <p:nvSpPr>
          <p:cNvPr id="9" name="Content Placeholder 2">
            <a:extLst>
              <a:ext uri="{FF2B5EF4-FFF2-40B4-BE49-F238E27FC236}">
                <a16:creationId xmlns:a16="http://schemas.microsoft.com/office/drawing/2014/main" id="{0F8289EC-4E86-9130-F040-F90BF2D3CA67}"/>
              </a:ext>
            </a:extLst>
          </p:cNvPr>
          <p:cNvSpPr>
            <a:spLocks noGrp="1"/>
          </p:cNvSpPr>
          <p:nvPr>
            <p:ph idx="1"/>
          </p:nvPr>
        </p:nvSpPr>
        <p:spPr>
          <a:xfrm>
            <a:off x="275297" y="1714735"/>
            <a:ext cx="11495790" cy="5070363"/>
          </a:xfrm>
        </p:spPr>
        <p:txBody>
          <a:bodyPr>
            <a:normAutofit/>
          </a:bodyPr>
          <a:lstStyle/>
          <a:p>
            <a:r>
              <a:rPr lang="en-US" b="1" dirty="0"/>
              <a:t>OS Student Support Session: Wednesday 29th April 2026</a:t>
            </a:r>
            <a:r>
              <a:rPr lang="en-US" dirty="0"/>
              <a:t>, 2.30pm-4pm UWTSD DTC Centre (SA1 Campus) – </a:t>
            </a:r>
            <a:r>
              <a:rPr lang="en-US" b="1" dirty="0"/>
              <a:t>1</a:t>
            </a:r>
            <a:r>
              <a:rPr lang="en-US" b="1" baseline="30000" dirty="0"/>
              <a:t>st</a:t>
            </a:r>
            <a:r>
              <a:rPr lang="en-US" b="1" dirty="0"/>
              <a:t> floor lounge </a:t>
            </a:r>
            <a:r>
              <a:rPr lang="en-US" dirty="0"/>
              <a:t>located just at the top of the stairs.</a:t>
            </a:r>
          </a:p>
          <a:p>
            <a:r>
              <a:rPr lang="en-US" dirty="0"/>
              <a:t>If you have questions and need some extra support. Please come along. I will be available to provide 1-2-1 support.</a:t>
            </a:r>
          </a:p>
          <a:p>
            <a:r>
              <a:rPr lang="en-US" b="1" dirty="0"/>
              <a:t>UWTSD DTC Centre (located just behind Sainsbury’s):</a:t>
            </a:r>
            <a:r>
              <a:rPr lang="en-US" dirty="0"/>
              <a:t> First floor Lounge, just up the stairs opposite reception.</a:t>
            </a:r>
          </a:p>
          <a:p>
            <a:r>
              <a:rPr lang="en-US" b="1" dirty="0"/>
              <a:t>Located just over the bridge from IQ. </a:t>
            </a:r>
          </a:p>
          <a:p>
            <a:r>
              <a:rPr lang="en-US" dirty="0"/>
              <a:t>Staff and student car park located just outside DTC. Just behind Sainsbury’s.</a:t>
            </a:r>
          </a:p>
          <a:p>
            <a:r>
              <a:rPr lang="en-US" dirty="0"/>
              <a:t>If you are unable to attend and have questions, please email them to: </a:t>
            </a:r>
          </a:p>
          <a:p>
            <a:pPr lvl="1"/>
            <a:r>
              <a:rPr lang="en-US" b="1" dirty="0"/>
              <a:t>James Williams:</a:t>
            </a:r>
            <a:r>
              <a:rPr lang="en-US" dirty="0"/>
              <a:t> </a:t>
            </a:r>
            <a:r>
              <a:rPr lang="en-US" u="sng" dirty="0">
                <a:solidFill>
                  <a:srgbClr val="4448FE"/>
                </a:solidFill>
              </a:rPr>
              <a:t>james.williams@uwtsd.ac.uk</a:t>
            </a:r>
          </a:p>
          <a:p>
            <a:endParaRPr lang="en-GB" sz="3600" dirty="0">
              <a:effectLst/>
              <a:ea typeface="DengXian" panose="02010600030101010101" pitchFamily="2" charset="-122"/>
              <a:cs typeface="Times New Roman" panose="02020603050405020304" pitchFamily="18" charset="0"/>
            </a:endParaRPr>
          </a:p>
        </p:txBody>
      </p:sp>
      <p:pic>
        <p:nvPicPr>
          <p:cNvPr id="15" name="Graphic 14" descr="Meeting with solid fill">
            <a:extLst>
              <a:ext uri="{FF2B5EF4-FFF2-40B4-BE49-F238E27FC236}">
                <a16:creationId xmlns:a16="http://schemas.microsoft.com/office/drawing/2014/main" id="{1B2A0496-BCFB-0B4E-A62B-DDE55720046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08813" y="-214994"/>
            <a:ext cx="2144722" cy="2144722"/>
          </a:xfrm>
          <a:prstGeom prst="rect">
            <a:avLst/>
          </a:prstGeom>
        </p:spPr>
      </p:pic>
    </p:spTree>
    <p:extLst>
      <p:ext uri="{BB962C8B-B14F-4D97-AF65-F5344CB8AC3E}">
        <p14:creationId xmlns:p14="http://schemas.microsoft.com/office/powerpoint/2010/main" val="313720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222502" y="1257433"/>
            <a:ext cx="10058400" cy="1648919"/>
          </a:xfrm>
          <a:effectLst>
            <a:outerShdw blurRad="50800" dist="38100" dir="2700000" algn="tl" rotWithShape="0">
              <a:prstClr val="black">
                <a:alpha val="40000"/>
              </a:prstClr>
            </a:outerShdw>
          </a:effectLst>
        </p:spPr>
        <p:txBody>
          <a:bodyPr anchor="ctr">
            <a:normAutofit/>
          </a:bodyPr>
          <a:lstStyle/>
          <a:p>
            <a:r>
              <a:rPr lang="en-GB" u="sng" dirty="0">
                <a:solidFill>
                  <a:srgbClr val="FFFFFF"/>
                </a:solidFill>
                <a:highlight>
                  <a:srgbClr val="000080"/>
                </a:highlight>
              </a:rPr>
              <a:t>Tutorial:</a:t>
            </a:r>
            <a:br>
              <a:rPr lang="en-GB" sz="4800" dirty="0">
                <a:solidFill>
                  <a:srgbClr val="FFFFFF"/>
                </a:solidFill>
                <a:highlight>
                  <a:srgbClr val="FF0000"/>
                </a:highlight>
              </a:rPr>
            </a:br>
            <a:r>
              <a:rPr lang="en-GB" sz="4800" dirty="0">
                <a:solidFill>
                  <a:srgbClr val="FFFFFF"/>
                </a:solidFill>
                <a:highlight>
                  <a:srgbClr val="FF0000"/>
                </a:highlight>
              </a:rPr>
              <a:t>Introduction to PowerShell</a:t>
            </a:r>
          </a:p>
        </p:txBody>
      </p:sp>
      <p:sp>
        <p:nvSpPr>
          <p:cNvPr id="3" name="TextBox 2">
            <a:extLst>
              <a:ext uri="{FF2B5EF4-FFF2-40B4-BE49-F238E27FC236}">
                <a16:creationId xmlns:a16="http://schemas.microsoft.com/office/drawing/2014/main" id="{65420062-4274-EC1F-E65E-2CF53F186463}"/>
              </a:ext>
            </a:extLst>
          </p:cNvPr>
          <p:cNvSpPr txBox="1"/>
          <p:nvPr/>
        </p:nvSpPr>
        <p:spPr>
          <a:xfrm>
            <a:off x="17022" y="5756161"/>
            <a:ext cx="6540627" cy="523220"/>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FFFF00"/>
                </a:solidFill>
                <a:effectLst/>
                <a:uLnTx/>
                <a:uFillTx/>
                <a:latin typeface="Aptos" panose="020B0004020202020204" pitchFamily="34" charset="0"/>
                <a:ea typeface="DengXian" panose="02010600030101010101" pitchFamily="2" charset="-122"/>
                <a:cs typeface="Times New Roman" panose="02020603050405020304" pitchFamily="18" charset="0"/>
              </a:rPr>
              <a:t>Download Tutorial deck from Moodle</a:t>
            </a:r>
            <a:r>
              <a:rPr kumimoji="0" lang="en-GB" sz="2800" b="0" i="0" u="none" strike="noStrike" kern="1200" cap="none" spc="0" normalizeH="0" baseline="0" noProof="0">
                <a:ln>
                  <a:noFill/>
                </a:ln>
                <a:solidFill>
                  <a:srgbClr val="FFFF00"/>
                </a:solidFill>
                <a:effectLst/>
                <a:uLnTx/>
                <a:uFillTx/>
                <a:latin typeface="Aptos" panose="020B0004020202020204" pitchFamily="34" charset="0"/>
                <a:ea typeface="DengXian" panose="02010600030101010101" pitchFamily="2" charset="-122"/>
                <a:cs typeface="Times New Roman" panose="02020603050405020304" pitchFamily="18" charset="0"/>
              </a:rPr>
              <a:t>.</a:t>
            </a:r>
            <a:endParaRPr kumimoji="0" lang="en-GB" sz="20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pic>
        <p:nvPicPr>
          <p:cNvPr id="1026" name="Picture 2" descr="PowerShell Team - Automating the world one-liner at a time…">
            <a:extLst>
              <a:ext uri="{FF2B5EF4-FFF2-40B4-BE49-F238E27FC236}">
                <a16:creationId xmlns:a16="http://schemas.microsoft.com/office/drawing/2014/main" id="{B80F939B-561B-9563-A3F8-5986546EAB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76800" y="2507343"/>
            <a:ext cx="2438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57134" y="498576"/>
            <a:ext cx="10515600" cy="1325563"/>
          </a:xfrm>
        </p:spPr>
        <p:txBody>
          <a:bodyPr>
            <a:normAutofit/>
          </a:bodyPr>
          <a:lstStyle/>
          <a:p>
            <a:r>
              <a:rPr lang="en-GB" sz="5400" b="1" u="sng" dirty="0">
                <a:solidFill>
                  <a:srgbClr val="002060"/>
                </a:solidFill>
                <a:highlight>
                  <a:srgbClr val="FFFF00"/>
                </a:highlight>
              </a:rPr>
              <a:t>Q&amp;A Support &amp; feedback:</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708853"/>
            <a:ext cx="11077732" cy="4726066"/>
          </a:xfrm>
        </p:spPr>
        <p:txBody>
          <a:bodyPr>
            <a:normAutofit lnSpcReduction="10000"/>
          </a:bodyPr>
          <a:lstStyle/>
          <a:p>
            <a:pPr marL="1200150" lvl="1" indent="-742950">
              <a:lnSpc>
                <a:spcPct val="120000"/>
              </a:lnSpc>
              <a:spcBef>
                <a:spcPts val="0"/>
              </a:spcBef>
              <a:spcAft>
                <a:spcPts val="600"/>
              </a:spcAft>
              <a:buFont typeface="+mj-lt"/>
              <a:buAutoNum type="arabicPeriod"/>
            </a:pPr>
            <a:r>
              <a:rPr lang="en-GB" sz="3900" dirty="0">
                <a:highlight>
                  <a:srgbClr val="FFFF00"/>
                </a:highlight>
                <a:cs typeface="Arial" panose="020B0604020202020204" pitchFamily="34" charset="0"/>
              </a:rPr>
              <a:t>Open MS Teams</a:t>
            </a:r>
          </a:p>
          <a:p>
            <a:pPr lvl="3">
              <a:lnSpc>
                <a:spcPct val="120000"/>
              </a:lnSpc>
              <a:spcBef>
                <a:spcPts val="0"/>
              </a:spcBef>
              <a:spcAft>
                <a:spcPts val="600"/>
              </a:spcAft>
            </a:pPr>
            <a:r>
              <a:rPr lang="en-GB" sz="3300" dirty="0">
                <a:cs typeface="Arial" panose="020B0604020202020204" pitchFamily="34" charset="0"/>
              </a:rPr>
              <a:t>Chat (Message) or Video Call</a:t>
            </a:r>
          </a:p>
          <a:p>
            <a:pPr lvl="4">
              <a:lnSpc>
                <a:spcPct val="120000"/>
              </a:lnSpc>
              <a:spcBef>
                <a:spcPts val="0"/>
              </a:spcBef>
              <a:spcAft>
                <a:spcPts val="600"/>
              </a:spcAft>
            </a:pPr>
            <a:r>
              <a:rPr lang="en-GB" sz="2900" dirty="0">
                <a:cs typeface="Arial" panose="020B0604020202020204" pitchFamily="34" charset="0"/>
              </a:rPr>
              <a:t>+ 1-2-1 private chat &amp; private call available via Teams.</a:t>
            </a: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dirty="0">
              <a:cs typeface="Arial" panose="020B0604020202020204" pitchFamily="34" charset="0"/>
            </a:endParaRPr>
          </a:p>
          <a:p>
            <a:pPr marL="457200" lvl="1" indent="0">
              <a:lnSpc>
                <a:spcPct val="120000"/>
              </a:lnSpc>
              <a:spcBef>
                <a:spcPts val="0"/>
              </a:spcBef>
              <a:spcAft>
                <a:spcPts val="600"/>
              </a:spcAft>
              <a:buNone/>
            </a:pPr>
            <a:r>
              <a:rPr lang="en-GB" sz="3600" dirty="0">
                <a:cs typeface="Arial" panose="020B0604020202020204" pitchFamily="34" charset="0"/>
              </a:rPr>
              <a:t>Ask Questions during Activity &amp; Q&amp;A sessions and whenever needed.</a:t>
            </a:r>
          </a:p>
          <a:p>
            <a:pPr marL="457200" lvl="1" indent="0">
              <a:lnSpc>
                <a:spcPct val="120000"/>
              </a:lnSpc>
              <a:spcBef>
                <a:spcPts val="0"/>
              </a:spcBef>
              <a:spcAft>
                <a:spcPts val="600"/>
              </a:spcAft>
              <a:buNone/>
            </a:pPr>
            <a:endParaRPr lang="en-GB" sz="3900" dirty="0">
              <a:cs typeface="Arial" panose="020B0604020202020204" pitchFamily="34" charset="0"/>
            </a:endParaRP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BAD52E21-50AC-4F86-070A-060B2B336153}"/>
              </a:ext>
            </a:extLst>
          </p:cNvPr>
          <p:cNvGrpSpPr/>
          <p:nvPr/>
        </p:nvGrpSpPr>
        <p:grpSpPr>
          <a:xfrm>
            <a:off x="8105654" y="155981"/>
            <a:ext cx="3341656" cy="2639834"/>
            <a:chOff x="7186622" y="-127838"/>
            <a:chExt cx="3078120" cy="2423348"/>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86622" y="-127838"/>
              <a:ext cx="2158811" cy="2423348"/>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807641" y="498576"/>
              <a:ext cx="1457101" cy="1635651"/>
            </a:xfrm>
            <a:prstGeom prst="rect">
              <a:avLst/>
            </a:prstGeom>
          </p:spPr>
        </p:pic>
      </p:grpSp>
      <p:pic>
        <p:nvPicPr>
          <p:cNvPr id="7" name="Picture 6">
            <a:extLst>
              <a:ext uri="{FF2B5EF4-FFF2-40B4-BE49-F238E27FC236}">
                <a16:creationId xmlns:a16="http://schemas.microsoft.com/office/drawing/2014/main" id="{F9EDF9C1-B934-3F36-A301-0E07FD9A5458}"/>
              </a:ext>
            </a:extLst>
          </p:cNvPr>
          <p:cNvPicPr>
            <a:picLocks noChangeAspect="1"/>
          </p:cNvPicPr>
          <p:nvPr/>
        </p:nvPicPr>
        <p:blipFill>
          <a:blip r:embed="rId5"/>
          <a:stretch>
            <a:fillRect/>
          </a:stretch>
        </p:blipFill>
        <p:spPr>
          <a:xfrm>
            <a:off x="1847851" y="3802374"/>
            <a:ext cx="4838700" cy="828675"/>
          </a:xfrm>
          <a:prstGeom prst="rect">
            <a:avLst/>
          </a:prstGeom>
        </p:spPr>
      </p:pic>
      <p:pic>
        <p:nvPicPr>
          <p:cNvPr id="10" name="Picture 9">
            <a:extLst>
              <a:ext uri="{FF2B5EF4-FFF2-40B4-BE49-F238E27FC236}">
                <a16:creationId xmlns:a16="http://schemas.microsoft.com/office/drawing/2014/main" id="{EA8585FD-A8CE-2246-CC00-D848F79CBF01}"/>
              </a:ext>
            </a:extLst>
          </p:cNvPr>
          <p:cNvPicPr>
            <a:picLocks noChangeAspect="1"/>
          </p:cNvPicPr>
          <p:nvPr/>
        </p:nvPicPr>
        <p:blipFill>
          <a:blip r:embed="rId6"/>
          <a:stretch>
            <a:fillRect/>
          </a:stretch>
        </p:blipFill>
        <p:spPr>
          <a:xfrm>
            <a:off x="7182205" y="3764273"/>
            <a:ext cx="1266825" cy="904875"/>
          </a:xfrm>
          <a:prstGeom prst="rect">
            <a:avLst/>
          </a:prstGeom>
          <a:ln>
            <a:solidFill>
              <a:schemeClr val="bg1">
                <a:lumMod val="65000"/>
              </a:schemeClr>
            </a:solidFill>
          </a:ln>
        </p:spPr>
      </p:pic>
      <p:pic>
        <p:nvPicPr>
          <p:cNvPr id="5" name="Picture 4">
            <a:extLst>
              <a:ext uri="{FF2B5EF4-FFF2-40B4-BE49-F238E27FC236}">
                <a16:creationId xmlns:a16="http://schemas.microsoft.com/office/drawing/2014/main" id="{049C9A6D-DB4F-7F8B-ADCB-45F62B84B84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
        <p:nvSpPr>
          <p:cNvPr id="9" name="Rectangle 8">
            <a:extLst>
              <a:ext uri="{FF2B5EF4-FFF2-40B4-BE49-F238E27FC236}">
                <a16:creationId xmlns:a16="http://schemas.microsoft.com/office/drawing/2014/main" id="{7DD6DDA1-EE60-DCF4-5967-25AE3FF673CA}"/>
              </a:ext>
            </a:extLst>
          </p:cNvPr>
          <p:cNvSpPr/>
          <p:nvPr/>
        </p:nvSpPr>
        <p:spPr>
          <a:xfrm>
            <a:off x="557134" y="297543"/>
            <a:ext cx="11264752" cy="5885543"/>
          </a:xfrm>
          <a:prstGeom prst="rect">
            <a:avLst/>
          </a:prstGeom>
          <a:noFill/>
          <a:ln>
            <a:solidFill>
              <a:srgbClr val="00206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8341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10304" y="278535"/>
            <a:ext cx="8064349" cy="1033669"/>
          </a:xfrm>
        </p:spPr>
        <p:txBody>
          <a:bodyPr>
            <a:normAutofit/>
          </a:bodyPr>
          <a:lstStyle/>
          <a:p>
            <a:r>
              <a:rPr lang="en-GB" sz="4800" b="1" dirty="0">
                <a:solidFill>
                  <a:srgbClr val="FFFFFF"/>
                </a:solidFill>
              </a:rPr>
              <a:t>Using PowerShell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45828" y="1739202"/>
            <a:ext cx="11732646" cy="4460514"/>
          </a:xfrm>
        </p:spPr>
        <p:txBody>
          <a:bodyPr>
            <a:noAutofit/>
          </a:bodyPr>
          <a:lstStyle/>
          <a:p>
            <a:pPr>
              <a:lnSpc>
                <a:spcPct val="100000"/>
              </a:lnSpc>
              <a:spcBef>
                <a:spcPts val="600"/>
              </a:spcBef>
            </a:pPr>
            <a:r>
              <a:rPr lang="en-GB" sz="3200" b="1" dirty="0">
                <a:highlight>
                  <a:srgbClr val="FFFF00"/>
                </a:highlight>
              </a:rPr>
              <a:t>Tutorial Labs:</a:t>
            </a:r>
            <a:r>
              <a:rPr lang="en-GB" sz="3200" b="1" dirty="0"/>
              <a:t> </a:t>
            </a:r>
            <a:r>
              <a:rPr lang="en-GB" sz="3200" dirty="0"/>
              <a:t>Windows PowerShell is available on the PCs in the Tutorial Labs.</a:t>
            </a:r>
          </a:p>
          <a:p>
            <a:pPr lvl="1">
              <a:lnSpc>
                <a:spcPct val="100000"/>
              </a:lnSpc>
              <a:spcBef>
                <a:spcPts val="600"/>
              </a:spcBef>
            </a:pPr>
            <a:r>
              <a:rPr lang="en-GB" sz="2800" dirty="0"/>
              <a:t>However ‘PowerShell Admin’ is not available. Unless in IQ205 lab. </a:t>
            </a:r>
          </a:p>
          <a:p>
            <a:pPr>
              <a:lnSpc>
                <a:spcPct val="100000"/>
              </a:lnSpc>
              <a:spcBef>
                <a:spcPts val="600"/>
              </a:spcBef>
            </a:pPr>
            <a:r>
              <a:rPr lang="en-GB" sz="3200" b="1" dirty="0">
                <a:highlight>
                  <a:srgbClr val="FFFF00"/>
                </a:highlight>
              </a:rPr>
              <a:t>BYOD:</a:t>
            </a:r>
            <a:r>
              <a:rPr lang="en-GB" sz="3200" b="1" dirty="0"/>
              <a:t> </a:t>
            </a:r>
            <a:r>
              <a:rPr lang="en-GB" sz="3200" dirty="0"/>
              <a:t>On </a:t>
            </a:r>
            <a:r>
              <a:rPr lang="en-GB" sz="3200" b="1" dirty="0"/>
              <a:t>your own Windows</a:t>
            </a:r>
            <a:r>
              <a:rPr lang="en-GB" sz="3200" dirty="0"/>
              <a:t> </a:t>
            </a:r>
            <a:r>
              <a:rPr lang="en-GB" sz="3200" b="1" dirty="0"/>
              <a:t>device, </a:t>
            </a:r>
            <a:r>
              <a:rPr lang="en-GB" sz="3200" dirty="0"/>
              <a:t>Windows PowerShell (+Admin) will be available.</a:t>
            </a:r>
          </a:p>
          <a:p>
            <a:pPr>
              <a:lnSpc>
                <a:spcPct val="100000"/>
              </a:lnSpc>
              <a:spcBef>
                <a:spcPts val="600"/>
              </a:spcBef>
            </a:pPr>
            <a:r>
              <a:rPr lang="en-GB" sz="3200" b="1" dirty="0">
                <a:highlight>
                  <a:srgbClr val="FFFF00"/>
                </a:highlight>
              </a:rPr>
              <a:t>VM:</a:t>
            </a:r>
            <a:r>
              <a:rPr lang="en-GB" sz="3200" b="1" dirty="0"/>
              <a:t> </a:t>
            </a:r>
            <a:r>
              <a:rPr lang="en-GB" sz="3200" dirty="0"/>
              <a:t>To safeguard your system &amp; the University’s systems. You may want to use a safe sandboxed environment such as the </a:t>
            </a:r>
            <a:r>
              <a:rPr lang="en-GB" sz="3200" b="1" dirty="0"/>
              <a:t>VM / Virtual Machine provided</a:t>
            </a:r>
            <a:r>
              <a:rPr lang="en-GB" sz="3200" dirty="0"/>
              <a:t> (details on next slide).</a:t>
            </a:r>
          </a:p>
          <a:p>
            <a:pPr>
              <a:lnSpc>
                <a:spcPct val="100000"/>
              </a:lnSpc>
              <a:spcBef>
                <a:spcPts val="0"/>
              </a:spcBef>
            </a:pPr>
            <a:r>
              <a:rPr lang="en-GB" sz="3200" b="1" dirty="0">
                <a:highlight>
                  <a:srgbClr val="FFFF00"/>
                </a:highlight>
              </a:rPr>
              <a:t>TIO:</a:t>
            </a:r>
            <a:r>
              <a:rPr lang="en-GB" sz="3200" b="1" dirty="0"/>
              <a:t> </a:t>
            </a:r>
            <a:r>
              <a:rPr lang="en-GB" sz="3200" dirty="0"/>
              <a:t>Or you can use </a:t>
            </a:r>
            <a:r>
              <a:rPr lang="en-US" sz="3200" dirty="0">
                <a:solidFill>
                  <a:srgbClr val="4D2FFF"/>
                </a:solidFill>
                <a:hlinkClick r:id="rId3">
                  <a:extLst>
                    <a:ext uri="{A12FA001-AC4F-418D-AE19-62706E023703}">
                      <ahyp:hlinkClr xmlns:ahyp="http://schemas.microsoft.com/office/drawing/2018/hyperlinkcolor" val="tx"/>
                    </a:ext>
                  </a:extLst>
                </a:hlinkClick>
              </a:rPr>
              <a:t>https://tio.run/#powershell-core</a:t>
            </a:r>
            <a:r>
              <a:rPr lang="en-US" sz="3200" dirty="0">
                <a:solidFill>
                  <a:srgbClr val="4D2FFF"/>
                </a:solidFill>
              </a:rPr>
              <a:t>*</a:t>
            </a:r>
            <a:r>
              <a:rPr lang="en-US" sz="1600" dirty="0"/>
              <a:t>*User Input will not work</a:t>
            </a:r>
            <a:endParaRPr lang="en-GB" sz="1600" b="1" dirty="0"/>
          </a:p>
          <a:p>
            <a:pPr>
              <a:lnSpc>
                <a:spcPct val="100000"/>
              </a:lnSpc>
              <a:spcBef>
                <a:spcPts val="600"/>
              </a:spcBef>
            </a:pPr>
            <a:endParaRPr lang="en-US" sz="3200" dirty="0">
              <a:solidFill>
                <a:srgbClr val="4D2FFF"/>
              </a:solidFill>
            </a:endParaRPr>
          </a:p>
        </p:txBody>
      </p:sp>
      <p:sp>
        <p:nvSpPr>
          <p:cNvPr id="3" name="Rectangle 2" descr="Programmer">
            <a:extLst>
              <a:ext uri="{FF2B5EF4-FFF2-40B4-BE49-F238E27FC236}">
                <a16:creationId xmlns:a16="http://schemas.microsoft.com/office/drawing/2014/main" id="{1928CE2A-BC23-DEAC-AA2C-FA2E7CF56BB3}"/>
              </a:ext>
            </a:extLst>
          </p:cNvPr>
          <p:cNvSpPr/>
          <p:nvPr/>
        </p:nvSpPr>
        <p:spPr>
          <a:xfrm>
            <a:off x="10244854" y="140345"/>
            <a:ext cx="1602071" cy="1517242"/>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0489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37277" y="250614"/>
            <a:ext cx="11517440" cy="1033669"/>
          </a:xfrm>
        </p:spPr>
        <p:txBody>
          <a:bodyPr>
            <a:normAutofit/>
          </a:bodyPr>
          <a:lstStyle/>
          <a:p>
            <a:r>
              <a:rPr lang="en-GB" sz="5400" dirty="0">
                <a:solidFill>
                  <a:srgbClr val="FFFFFF"/>
                </a:solidFill>
              </a:rPr>
              <a:t>Azure Cloud VM: PowerShell</a:t>
            </a:r>
            <a:endParaRPr lang="en-GB"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452096" y="1687051"/>
            <a:ext cx="11287807" cy="4924425"/>
          </a:xfrm>
          <a:prstGeom prst="rect">
            <a:avLst/>
          </a:prstGeom>
          <a:solidFill>
            <a:schemeClr val="bg1">
              <a:alpha val="70000"/>
            </a:schemeClr>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ea typeface="+mn-ea"/>
                <a:cs typeface="+mn-cs"/>
              </a:rPr>
              <a:t>An Azure Cloud VM has been created for each student. You can use the VM to run PowerShell commands &amp; scripts.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ea typeface="+mn-ea"/>
                <a:cs typeface="+mn-cs"/>
              </a:rPr>
              <a:t>Link: </a:t>
            </a:r>
            <a:r>
              <a:rPr kumimoji="0" lang="en-GB" sz="3200" b="0" i="0" u="none" strike="noStrike" kern="1200" cap="none" spc="0" normalizeH="0" baseline="0" noProof="0" dirty="0">
                <a:ln>
                  <a:noFill/>
                </a:ln>
                <a:solidFill>
                  <a:prstClr val="black"/>
                </a:solidFill>
                <a:effectLst/>
                <a:highlight>
                  <a:srgbClr val="FFFF00"/>
                </a:highlight>
                <a:uLnTx/>
                <a:uFillTx/>
                <a:ea typeface="+mn-ea"/>
                <a:cs typeface="+mn-cs"/>
                <a:hlinkClick r:id="rId3"/>
              </a:rPr>
              <a:t>https://labs.azure.com/virtualmachines</a:t>
            </a:r>
            <a:r>
              <a:rPr kumimoji="0" lang="en-GB" sz="3200" b="0" i="0" u="none" strike="noStrike" kern="1200" cap="none" spc="0" normalizeH="0" baseline="0" noProof="0" dirty="0">
                <a:ln>
                  <a:noFill/>
                </a:ln>
                <a:solidFill>
                  <a:prstClr val="black"/>
                </a:solidFill>
                <a:effectLst/>
                <a:highlight>
                  <a:srgbClr val="FFFF00"/>
                </a:highlight>
                <a:uLnTx/>
                <a:uFillTx/>
                <a:ea typeface="+mn-ea"/>
                <a:cs typeface="+mn-cs"/>
              </a:rPr>
              <a:t>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0000"/>
              </a:solidFill>
              <a:effectLst/>
              <a:uLnTx/>
              <a:uFillTx/>
              <a:ea typeface="+mn-ea"/>
              <a:cs typeface="+mn-cs"/>
            </a:endParaRPr>
          </a:p>
          <a:p>
            <a:pPr lvl="2" fontAlgn="base">
              <a:defRPr/>
            </a:pPr>
            <a:r>
              <a:rPr kumimoji="0" lang="en-US" sz="3200" b="0" i="0" u="none" strike="noStrike" kern="1200" cap="none" spc="0" normalizeH="0" baseline="0" noProof="0" dirty="0">
                <a:ln>
                  <a:noFill/>
                </a:ln>
                <a:solidFill>
                  <a:srgbClr val="000000"/>
                </a:solidFill>
                <a:effectLst/>
                <a:uLnTx/>
                <a:uFillTx/>
                <a:ea typeface="+mn-ea"/>
                <a:cs typeface="+mn-cs"/>
              </a:rPr>
              <a:t>The Windows login details for every machine:</a:t>
            </a:r>
          </a:p>
          <a:p>
            <a:pPr lvl="2" fontAlgn="base">
              <a:defRPr/>
            </a:pPr>
            <a:r>
              <a:rPr kumimoji="0" lang="en-US" sz="3200" b="1" i="0" u="none" strike="noStrike" kern="1200" cap="none" spc="0" normalizeH="0" baseline="0" noProof="0" dirty="0">
                <a:ln>
                  <a:noFill/>
                </a:ln>
                <a:solidFill>
                  <a:srgbClr val="000000"/>
                </a:solidFill>
                <a:effectLst/>
                <a:uLnTx/>
                <a:uFillTx/>
                <a:ea typeface="+mn-ea"/>
                <a:cs typeface="+mn-cs"/>
              </a:rPr>
              <a:t>Username:  </a:t>
            </a:r>
            <a:r>
              <a:rPr kumimoji="0" lang="en-US" sz="3200" b="0" i="0" u="none" strike="noStrike" kern="1200" cap="none" spc="0" normalizeH="0" baseline="0" noProof="0" dirty="0" err="1">
                <a:ln>
                  <a:noFill/>
                </a:ln>
                <a:solidFill>
                  <a:srgbClr val="000000"/>
                </a:solidFill>
                <a:effectLst/>
                <a:uLnTx/>
                <a:uFillTx/>
                <a:ea typeface="+mn-ea"/>
                <a:cs typeface="+mn-cs"/>
              </a:rPr>
              <a:t>soac</a:t>
            </a:r>
            <a:r>
              <a:rPr kumimoji="0" lang="en-US" sz="3200" b="0" i="0" u="none" strike="noStrike" kern="1200" cap="none" spc="0" normalizeH="0" baseline="0" noProof="0" dirty="0">
                <a:ln>
                  <a:noFill/>
                </a:ln>
                <a:solidFill>
                  <a:srgbClr val="000000"/>
                </a:solidFill>
                <a:effectLst/>
                <a:uLnTx/>
                <a:uFillTx/>
                <a:ea typeface="+mn-ea"/>
                <a:cs typeface="+mn-cs"/>
              </a:rPr>
              <a:t>-azure</a:t>
            </a:r>
            <a:endParaRPr kumimoji="0" lang="en-US" sz="4400" b="0" i="0" u="none" strike="noStrike" kern="1200" cap="none" spc="0" normalizeH="0" baseline="0" noProof="0" dirty="0">
              <a:ln>
                <a:noFill/>
              </a:ln>
              <a:solidFill>
                <a:srgbClr val="242424"/>
              </a:solidFill>
              <a:effectLst/>
              <a:uLnTx/>
              <a:uFillTx/>
              <a:ea typeface="+mn-ea"/>
              <a:cs typeface="+mn-cs"/>
            </a:endParaRPr>
          </a:p>
          <a:p>
            <a:pPr lvl="2" fontAlgn="base">
              <a:defRPr/>
            </a:pPr>
            <a:r>
              <a:rPr kumimoji="0" lang="en-US" sz="3200" b="1" i="0" u="none" strike="noStrike" kern="1200" cap="none" spc="0" normalizeH="0" baseline="0" noProof="0" dirty="0">
                <a:ln>
                  <a:noFill/>
                </a:ln>
                <a:solidFill>
                  <a:srgbClr val="000000"/>
                </a:solidFill>
                <a:effectLst/>
                <a:uLnTx/>
                <a:uFillTx/>
                <a:ea typeface="+mn-ea"/>
                <a:cs typeface="+mn-cs"/>
              </a:rPr>
              <a:t>Password:    </a:t>
            </a:r>
            <a:r>
              <a:rPr kumimoji="0" lang="en-US" sz="3200" b="0" i="0" u="none" strike="noStrike" kern="1200" cap="none" spc="0" normalizeH="0" baseline="0" noProof="0" dirty="0">
                <a:ln>
                  <a:noFill/>
                </a:ln>
                <a:solidFill>
                  <a:srgbClr val="000000"/>
                </a:solidFill>
                <a:effectLst/>
                <a:uLnTx/>
                <a:uFillTx/>
                <a:ea typeface="+mn-ea"/>
                <a:cs typeface="+mn-cs"/>
              </a:rPr>
              <a:t>AzuR3L@85ErviCe5</a:t>
            </a:r>
            <a:endParaRPr kumimoji="0" lang="en-US" sz="4400" b="0" i="0" u="none" strike="noStrike" kern="1200" cap="none" spc="0" normalizeH="0" baseline="0" noProof="0" dirty="0">
              <a:ln>
                <a:noFill/>
              </a:ln>
              <a:solidFill>
                <a:srgbClr val="242424"/>
              </a:solidFill>
              <a:effectLst/>
              <a:uLnTx/>
              <a:uFillTx/>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srgbClr val="242424"/>
              </a:solidFill>
              <a:effectLst/>
              <a:uLnTx/>
              <a:uFillTx/>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highlight>
                  <a:srgbClr val="FFFF00"/>
                </a:highlight>
                <a:uLnTx/>
                <a:uFillTx/>
                <a:ea typeface="+mn-ea"/>
                <a:cs typeface="+mn-cs"/>
              </a:rPr>
              <a:t>Remember to ‘</a:t>
            </a:r>
            <a:r>
              <a:rPr kumimoji="0" lang="en-GB" sz="3200" b="1" i="0" u="none" strike="noStrike" kern="1200" cap="none" spc="0" normalizeH="0" baseline="0" noProof="0" dirty="0">
                <a:ln>
                  <a:noFill/>
                </a:ln>
                <a:solidFill>
                  <a:prstClr val="black"/>
                </a:solidFill>
                <a:effectLst/>
                <a:highlight>
                  <a:srgbClr val="FFFF00"/>
                </a:highlight>
                <a:uLnTx/>
                <a:uFillTx/>
                <a:ea typeface="+mn-ea"/>
                <a:cs typeface="+mn-cs"/>
              </a:rPr>
              <a:t>SHUTDOWN &amp; STOP</a:t>
            </a:r>
            <a:r>
              <a:rPr kumimoji="0" lang="en-GB" sz="3200" b="0" i="0" u="none" strike="noStrike" kern="1200" cap="none" spc="0" normalizeH="0" baseline="0" noProof="0" dirty="0">
                <a:ln>
                  <a:noFill/>
                </a:ln>
                <a:solidFill>
                  <a:prstClr val="black"/>
                </a:solidFill>
                <a:effectLst/>
                <a:highlight>
                  <a:srgbClr val="FFFF00"/>
                </a:highlight>
                <a:uLnTx/>
                <a:uFillTx/>
                <a:ea typeface="+mn-ea"/>
                <a:cs typeface="+mn-cs"/>
              </a:rPr>
              <a:t>’ the VM after to save your hours.</a:t>
            </a:r>
          </a:p>
          <a:p>
            <a:pPr marL="914400" lvl="1" indent="-457200">
              <a:buFont typeface="Arial" panose="020B0604020202020204" pitchFamily="34" charset="0"/>
              <a:buChar char="•"/>
              <a:defRPr/>
            </a:pPr>
            <a:r>
              <a:rPr kumimoji="0" lang="en-GB" sz="2800" b="0" i="0" u="none" strike="noStrike" kern="1200" cap="none" spc="0" normalizeH="0" baseline="0" noProof="0" dirty="0">
                <a:ln>
                  <a:noFill/>
                </a:ln>
                <a:solidFill>
                  <a:prstClr val="black"/>
                </a:solidFill>
                <a:effectLst/>
                <a:uLnTx/>
                <a:uFillTx/>
                <a:ea typeface="+mn-ea"/>
                <a:cs typeface="+mn-cs"/>
              </a:rPr>
              <a:t>For additional hours, email a request to </a:t>
            </a:r>
            <a:r>
              <a:rPr kumimoji="0" lang="en-GB" sz="2800" b="0" i="0" u="none" strike="noStrike" kern="1200" cap="none" spc="0" normalizeH="0" baseline="0" noProof="0" dirty="0">
                <a:ln>
                  <a:noFill/>
                </a:ln>
                <a:solidFill>
                  <a:srgbClr val="4448FE"/>
                </a:solidFill>
                <a:effectLst/>
                <a:uLnTx/>
                <a:uFillTx/>
                <a:ea typeface="+mn-ea"/>
                <a:cs typeface="+mn-cs"/>
              </a:rPr>
              <a:t>Lee.Cobley@uwtsd.ac.uk</a:t>
            </a:r>
            <a:endParaRPr kumimoji="0" lang="en-GB" sz="28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1872999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91A0F5-541E-9808-DFC6-EC00AC87134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C92B84-FE90-53A6-A8C6-DBA5F398E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F7F1770-BE46-51F5-B414-B32404A39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D421E84-E9B8-CFBB-169D-F291C9C99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73D1BC7-CFCE-BE6B-61B4-C34926FD3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DFE68F2-E120-9287-AC11-99A23B8FA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89E604-3663-BFEC-9E81-C201F579B5C5}"/>
              </a:ext>
            </a:extLst>
          </p:cNvPr>
          <p:cNvSpPr>
            <a:spLocks noGrp="1"/>
          </p:cNvSpPr>
          <p:nvPr>
            <p:ph type="title"/>
          </p:nvPr>
        </p:nvSpPr>
        <p:spPr>
          <a:xfrm>
            <a:off x="459346" y="345040"/>
            <a:ext cx="9895951" cy="1033669"/>
          </a:xfrm>
        </p:spPr>
        <p:txBody>
          <a:bodyPr>
            <a:normAutofit/>
          </a:bodyPr>
          <a:lstStyle/>
          <a:p>
            <a:r>
              <a:rPr lang="en-GB" sz="5400" b="1" dirty="0">
                <a:solidFill>
                  <a:schemeClr val="bg1"/>
                </a:solidFill>
              </a:rPr>
              <a:t>Creating PowerShell scripts</a:t>
            </a:r>
          </a:p>
        </p:txBody>
      </p:sp>
      <p:sp>
        <p:nvSpPr>
          <p:cNvPr id="7" name="Content Placeholder 6">
            <a:extLst>
              <a:ext uri="{FF2B5EF4-FFF2-40B4-BE49-F238E27FC236}">
                <a16:creationId xmlns:a16="http://schemas.microsoft.com/office/drawing/2014/main" id="{E721907C-F7A2-7F0C-9F7E-13A2B0219339}"/>
              </a:ext>
            </a:extLst>
          </p:cNvPr>
          <p:cNvSpPr>
            <a:spLocks noGrp="1"/>
          </p:cNvSpPr>
          <p:nvPr>
            <p:ph idx="1"/>
          </p:nvPr>
        </p:nvSpPr>
        <p:spPr>
          <a:xfrm>
            <a:off x="235648" y="1597432"/>
            <a:ext cx="11956352" cy="4522550"/>
          </a:xfrm>
        </p:spPr>
        <p:txBody>
          <a:bodyPr>
            <a:noAutofit/>
          </a:bodyPr>
          <a:lstStyle/>
          <a:p>
            <a:pPr marL="0" indent="0">
              <a:buNone/>
            </a:pPr>
            <a:r>
              <a:rPr lang="en-GB" sz="3600" dirty="0"/>
              <a:t>We can create PowerShell scripts with any text/editor e.g. Using:</a:t>
            </a:r>
          </a:p>
          <a:p>
            <a:pPr lvl="1"/>
            <a:r>
              <a:rPr lang="en-GB" sz="3400" b="1" dirty="0"/>
              <a:t>PowerShell CLI &amp; VSC</a:t>
            </a:r>
          </a:p>
          <a:p>
            <a:pPr lvl="1"/>
            <a:r>
              <a:rPr lang="en-GB" sz="3400" b="1" dirty="0"/>
              <a:t>PowerShell CLI &amp; Notepad++</a:t>
            </a:r>
          </a:p>
          <a:p>
            <a:pPr lvl="1"/>
            <a:r>
              <a:rPr lang="en-GB" sz="3400" b="1" dirty="0"/>
              <a:t>Windows PowerShell ISE </a:t>
            </a:r>
            <a:r>
              <a:rPr lang="en-GB" sz="3400" dirty="0"/>
              <a:t>(Integrated Scripting Environment).</a:t>
            </a:r>
          </a:p>
          <a:p>
            <a:pPr lvl="1"/>
            <a:r>
              <a:rPr lang="en-GB" sz="3400" b="1" dirty="0"/>
              <a:t>PowerShell CLI &amp; Nano</a:t>
            </a:r>
          </a:p>
          <a:p>
            <a:pPr lvl="1"/>
            <a:r>
              <a:rPr lang="en-US" sz="3400" dirty="0">
                <a:solidFill>
                  <a:srgbClr val="4D2FFF"/>
                </a:solidFill>
                <a:hlinkClick r:id="rId3">
                  <a:extLst>
                    <a:ext uri="{A12FA001-AC4F-418D-AE19-62706E023703}">
                      <ahyp:hlinkClr xmlns:ahyp="http://schemas.microsoft.com/office/drawing/2018/hyperlinkcolor" val="tx"/>
                    </a:ext>
                  </a:extLst>
                </a:hlinkClick>
              </a:rPr>
              <a:t>https://tio.run/#powershell-core</a:t>
            </a:r>
            <a:r>
              <a:rPr lang="en-US" sz="3400" dirty="0">
                <a:solidFill>
                  <a:srgbClr val="4D2FFF"/>
                </a:solidFill>
              </a:rPr>
              <a:t>* </a:t>
            </a:r>
            <a:r>
              <a:rPr lang="en-US" sz="3400" dirty="0"/>
              <a:t>(*User Input will not work)</a:t>
            </a:r>
            <a:endParaRPr lang="en-GB" sz="3400" b="1" dirty="0"/>
          </a:p>
          <a:p>
            <a:pPr marL="0" indent="0">
              <a:buNone/>
            </a:pPr>
            <a:r>
              <a:rPr lang="en-GB" sz="3200" dirty="0">
                <a:highlight>
                  <a:srgbClr val="FFFF00"/>
                </a:highlight>
              </a:rPr>
              <a:t>All of these methods are fine. The choice is yours. I will demo several methods to help you choose.</a:t>
            </a:r>
            <a:endParaRPr lang="en-US" sz="3200" dirty="0">
              <a:highlight>
                <a:srgbClr val="FFFF00"/>
              </a:highlight>
            </a:endParaRPr>
          </a:p>
        </p:txBody>
      </p:sp>
    </p:spTree>
    <p:extLst>
      <p:ext uri="{BB962C8B-B14F-4D97-AF65-F5344CB8AC3E}">
        <p14:creationId xmlns:p14="http://schemas.microsoft.com/office/powerpoint/2010/main" val="3550742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9500" y="271517"/>
            <a:ext cx="11051838" cy="1033669"/>
          </a:xfrm>
        </p:spPr>
        <p:txBody>
          <a:bodyPr>
            <a:normAutofit/>
          </a:bodyPr>
          <a:lstStyle/>
          <a:p>
            <a:r>
              <a:rPr lang="en-GB" sz="5400" b="1" dirty="0">
                <a:solidFill>
                  <a:srgbClr val="002060"/>
                </a:solidFill>
                <a:highlight>
                  <a:srgbClr val="FFFF00"/>
                </a:highlight>
              </a:rPr>
              <a:t>Show:</a:t>
            </a:r>
            <a:r>
              <a:rPr lang="en-GB" dirty="0"/>
              <a:t> </a:t>
            </a:r>
            <a:r>
              <a:rPr lang="en-GB" sz="5400" b="1" dirty="0">
                <a:solidFill>
                  <a:schemeClr val="bg1"/>
                </a:solidFill>
              </a:rPr>
              <a:t>PowerShell in </a:t>
            </a:r>
            <a:r>
              <a:rPr lang="en-GB" sz="5400" b="1" dirty="0" err="1">
                <a:solidFill>
                  <a:schemeClr val="bg1"/>
                </a:solidFill>
              </a:rPr>
              <a:t>TIO.run</a:t>
            </a:r>
            <a:endParaRPr lang="en-GB" sz="54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09500" y="1590740"/>
            <a:ext cx="11732646" cy="5128637"/>
          </a:xfrm>
        </p:spPr>
        <p:txBody>
          <a:bodyPr>
            <a:normAutofit/>
          </a:bodyPr>
          <a:lstStyle/>
          <a:p>
            <a:pPr>
              <a:lnSpc>
                <a:spcPct val="100000"/>
              </a:lnSpc>
              <a:spcBef>
                <a:spcPts val="0"/>
              </a:spcBef>
              <a:spcAft>
                <a:spcPts val="300"/>
              </a:spcAft>
            </a:pPr>
            <a:r>
              <a:rPr lang="en-US" b="1" dirty="0">
                <a:highlight>
                  <a:srgbClr val="FFFF00"/>
                </a:highlight>
              </a:rPr>
              <a:t>TIO - Try It Online:</a:t>
            </a:r>
            <a:r>
              <a:rPr lang="en-US" b="1" dirty="0"/>
              <a:t> </a:t>
            </a:r>
            <a:r>
              <a:rPr lang="en-US" sz="2800" dirty="0">
                <a:solidFill>
                  <a:srgbClr val="4D2FFF"/>
                </a:solidFill>
                <a:hlinkClick r:id="rId3">
                  <a:extLst>
                    <a:ext uri="{A12FA001-AC4F-418D-AE19-62706E023703}">
                      <ahyp:hlinkClr xmlns:ahyp="http://schemas.microsoft.com/office/drawing/2018/hyperlinkcolor" val="tx"/>
                    </a:ext>
                  </a:extLst>
                </a:hlinkClick>
              </a:rPr>
              <a:t>https://tio.run/#powershell-core</a:t>
            </a:r>
            <a:endParaRPr lang="en-US" sz="2800" dirty="0">
              <a:solidFill>
                <a:srgbClr val="4D2FFF"/>
              </a:solidFill>
            </a:endParaRPr>
          </a:p>
          <a:p>
            <a:pPr>
              <a:lnSpc>
                <a:spcPct val="100000"/>
              </a:lnSpc>
              <a:spcBef>
                <a:spcPts val="0"/>
              </a:spcBef>
              <a:spcAft>
                <a:spcPts val="300"/>
              </a:spcAft>
            </a:pPr>
            <a:r>
              <a:rPr lang="en-US" sz="2400" b="1" dirty="0"/>
              <a:t>Example 1: </a:t>
            </a:r>
            <a:r>
              <a:rPr lang="en-US" sz="2400" dirty="0"/>
              <a:t>The code </a:t>
            </a:r>
            <a:r>
              <a:rPr lang="en-US" sz="2400" b="1" dirty="0"/>
              <a:t>defines a variable </a:t>
            </a:r>
            <a:r>
              <a:rPr lang="en-US" sz="2400" dirty="0"/>
              <a:t>and outputs it using the </a:t>
            </a:r>
            <a:r>
              <a:rPr lang="en-US" sz="2400" b="1" dirty="0"/>
              <a:t>Write-Host</a:t>
            </a:r>
            <a:r>
              <a:rPr lang="en-US" sz="2400" dirty="0"/>
              <a:t> command.</a:t>
            </a:r>
          </a:p>
          <a:p>
            <a:pPr>
              <a:lnSpc>
                <a:spcPct val="100000"/>
              </a:lnSpc>
              <a:spcBef>
                <a:spcPts val="0"/>
              </a:spcBef>
              <a:spcAft>
                <a:spcPts val="300"/>
              </a:spcAft>
            </a:pPr>
            <a:r>
              <a:rPr lang="en-US" sz="2400" b="1" dirty="0"/>
              <a:t>Example 2: </a:t>
            </a:r>
            <a:r>
              <a:rPr lang="en-US" sz="2400" dirty="0"/>
              <a:t>PowerShell allows us to output a variable by simply placing it on its own line.</a:t>
            </a:r>
          </a:p>
          <a:p>
            <a:pPr algn="l">
              <a:lnSpc>
                <a:spcPct val="120000"/>
              </a:lnSpc>
              <a:spcBef>
                <a:spcPts val="0"/>
              </a:spcBef>
              <a:spcAft>
                <a:spcPts val="300"/>
              </a:spcAft>
            </a:pPr>
            <a:endParaRPr lang="en-US" dirty="0"/>
          </a:p>
        </p:txBody>
      </p:sp>
      <p:pic>
        <p:nvPicPr>
          <p:cNvPr id="5" name="Picture 4">
            <a:extLst>
              <a:ext uri="{FF2B5EF4-FFF2-40B4-BE49-F238E27FC236}">
                <a16:creationId xmlns:a16="http://schemas.microsoft.com/office/drawing/2014/main" id="{0026E885-DB1B-F62D-92AD-5FD9B894A01C}"/>
              </a:ext>
            </a:extLst>
          </p:cNvPr>
          <p:cNvPicPr>
            <a:picLocks noChangeAspect="1"/>
          </p:cNvPicPr>
          <p:nvPr/>
        </p:nvPicPr>
        <p:blipFill>
          <a:blip r:embed="rId4"/>
          <a:stretch>
            <a:fillRect/>
          </a:stretch>
        </p:blipFill>
        <p:spPr>
          <a:xfrm>
            <a:off x="1415739" y="3131263"/>
            <a:ext cx="3905250" cy="1876425"/>
          </a:xfrm>
          <a:prstGeom prst="rect">
            <a:avLst/>
          </a:prstGeom>
        </p:spPr>
      </p:pic>
      <p:pic>
        <p:nvPicPr>
          <p:cNvPr id="11" name="Picture 10">
            <a:extLst>
              <a:ext uri="{FF2B5EF4-FFF2-40B4-BE49-F238E27FC236}">
                <a16:creationId xmlns:a16="http://schemas.microsoft.com/office/drawing/2014/main" id="{DC088397-5C30-0CEE-057E-6C626E7D50DE}"/>
              </a:ext>
            </a:extLst>
          </p:cNvPr>
          <p:cNvPicPr>
            <a:picLocks noChangeAspect="1"/>
          </p:cNvPicPr>
          <p:nvPr/>
        </p:nvPicPr>
        <p:blipFill>
          <a:blip r:embed="rId5"/>
          <a:srcRect b="31321"/>
          <a:stretch>
            <a:fillRect/>
          </a:stretch>
        </p:blipFill>
        <p:spPr>
          <a:xfrm>
            <a:off x="1415739" y="5119665"/>
            <a:ext cx="3929439" cy="1398806"/>
          </a:xfrm>
          <a:prstGeom prst="rect">
            <a:avLst/>
          </a:prstGeom>
        </p:spPr>
      </p:pic>
      <p:pic>
        <p:nvPicPr>
          <p:cNvPr id="17" name="Picture 16">
            <a:extLst>
              <a:ext uri="{FF2B5EF4-FFF2-40B4-BE49-F238E27FC236}">
                <a16:creationId xmlns:a16="http://schemas.microsoft.com/office/drawing/2014/main" id="{066F73FB-3C2E-F983-40A1-982A3E490145}"/>
              </a:ext>
            </a:extLst>
          </p:cNvPr>
          <p:cNvPicPr>
            <a:picLocks noChangeAspect="1"/>
          </p:cNvPicPr>
          <p:nvPr/>
        </p:nvPicPr>
        <p:blipFill>
          <a:blip r:embed="rId6"/>
          <a:stretch>
            <a:fillRect/>
          </a:stretch>
        </p:blipFill>
        <p:spPr>
          <a:xfrm>
            <a:off x="6553201" y="3095092"/>
            <a:ext cx="3514725" cy="1885950"/>
          </a:xfrm>
          <a:prstGeom prst="rect">
            <a:avLst/>
          </a:prstGeom>
        </p:spPr>
      </p:pic>
      <p:pic>
        <p:nvPicPr>
          <p:cNvPr id="19" name="Picture 18">
            <a:extLst>
              <a:ext uri="{FF2B5EF4-FFF2-40B4-BE49-F238E27FC236}">
                <a16:creationId xmlns:a16="http://schemas.microsoft.com/office/drawing/2014/main" id="{6C3F081F-06CD-D574-00CC-734F0574B7BC}"/>
              </a:ext>
            </a:extLst>
          </p:cNvPr>
          <p:cNvPicPr>
            <a:picLocks noChangeAspect="1"/>
          </p:cNvPicPr>
          <p:nvPr/>
        </p:nvPicPr>
        <p:blipFill>
          <a:blip r:embed="rId5"/>
          <a:srcRect r="10554" b="31321"/>
          <a:stretch>
            <a:fillRect/>
          </a:stretch>
        </p:blipFill>
        <p:spPr>
          <a:xfrm>
            <a:off x="6553200" y="5106342"/>
            <a:ext cx="3514725" cy="1398806"/>
          </a:xfrm>
          <a:prstGeom prst="rect">
            <a:avLst/>
          </a:prstGeom>
        </p:spPr>
      </p:pic>
      <p:cxnSp>
        <p:nvCxnSpPr>
          <p:cNvPr id="21" name="Straight Connector 20">
            <a:extLst>
              <a:ext uri="{FF2B5EF4-FFF2-40B4-BE49-F238E27FC236}">
                <a16:creationId xmlns:a16="http://schemas.microsoft.com/office/drawing/2014/main" id="{2DD1D047-12CB-B2E0-7E85-BAAD83AD9740}"/>
              </a:ext>
            </a:extLst>
          </p:cNvPr>
          <p:cNvCxnSpPr/>
          <p:nvPr/>
        </p:nvCxnSpPr>
        <p:spPr>
          <a:xfrm>
            <a:off x="5948412" y="3437992"/>
            <a:ext cx="0" cy="2478997"/>
          </a:xfrm>
          <a:prstGeom prst="line">
            <a:avLst/>
          </a:prstGeom>
          <a:ln w="57150"/>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729527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4221EE-6AAE-4698-A88B-122AC235E8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2A9CEF-7CE8-ABE1-A2B4-A6082968898D}"/>
              </a:ext>
            </a:extLst>
          </p:cNvPr>
          <p:cNvSpPr>
            <a:spLocks noGrp="1"/>
          </p:cNvSpPr>
          <p:nvPr>
            <p:ph type="title"/>
          </p:nvPr>
        </p:nvSpPr>
        <p:spPr>
          <a:xfrm>
            <a:off x="0" y="0"/>
            <a:ext cx="12192000" cy="1328111"/>
          </a:xfrm>
          <a:solidFill>
            <a:srgbClr val="002060"/>
          </a:solidFill>
        </p:spPr>
        <p:txBody>
          <a:bodyPr>
            <a:normAutofit/>
          </a:bodyPr>
          <a:lstStyle/>
          <a:p>
            <a:r>
              <a:rPr lang="en-GB" sz="7200" dirty="0">
                <a:solidFill>
                  <a:schemeClr val="bg1"/>
                </a:solidFill>
              </a:rPr>
              <a:t>Bg. </a:t>
            </a:r>
            <a:r>
              <a:rPr lang="en-GB" sz="5400" dirty="0">
                <a:solidFill>
                  <a:schemeClr val="bg1"/>
                </a:solidFill>
              </a:rPr>
              <a:t>PowerShell on Mac &amp; Linux</a:t>
            </a:r>
          </a:p>
        </p:txBody>
      </p:sp>
      <p:sp>
        <p:nvSpPr>
          <p:cNvPr id="3" name="Content Placeholder 2">
            <a:extLst>
              <a:ext uri="{FF2B5EF4-FFF2-40B4-BE49-F238E27FC236}">
                <a16:creationId xmlns:a16="http://schemas.microsoft.com/office/drawing/2014/main" id="{5C8F187C-0625-B5E1-1A8A-B69180C5BFF0}"/>
              </a:ext>
            </a:extLst>
          </p:cNvPr>
          <p:cNvSpPr>
            <a:spLocks noGrp="1"/>
          </p:cNvSpPr>
          <p:nvPr>
            <p:ph idx="1"/>
          </p:nvPr>
        </p:nvSpPr>
        <p:spPr>
          <a:xfrm>
            <a:off x="363656" y="1524027"/>
            <a:ext cx="11217943" cy="3918830"/>
          </a:xfrm>
        </p:spPr>
        <p:txBody>
          <a:bodyPr>
            <a:noAutofit/>
          </a:bodyPr>
          <a:lstStyle/>
          <a:p>
            <a:pPr marL="0" indent="0">
              <a:lnSpc>
                <a:spcPct val="100000"/>
              </a:lnSpc>
              <a:spcBef>
                <a:spcPts val="0"/>
              </a:spcBef>
              <a:spcAft>
                <a:spcPts val="200"/>
              </a:spcAft>
              <a:buNone/>
            </a:pPr>
            <a:r>
              <a:rPr lang="en-US" sz="3600" b="0" i="0" dirty="0">
                <a:solidFill>
                  <a:srgbClr val="161616"/>
                </a:solidFill>
                <a:effectLst/>
              </a:rPr>
              <a:t>To install PowerShell on Mac or Linux</a:t>
            </a:r>
          </a:p>
          <a:p>
            <a:pPr>
              <a:lnSpc>
                <a:spcPct val="100000"/>
              </a:lnSpc>
              <a:spcBef>
                <a:spcPts val="0"/>
              </a:spcBef>
              <a:spcAft>
                <a:spcPts val="200"/>
              </a:spcAft>
            </a:pPr>
            <a:r>
              <a:rPr lang="en-US" sz="3600" b="1" dirty="0">
                <a:solidFill>
                  <a:srgbClr val="161616"/>
                </a:solidFill>
              </a:rPr>
              <a:t>Linux</a:t>
            </a:r>
            <a:r>
              <a:rPr lang="en-US" sz="3200" b="1" dirty="0">
                <a:solidFill>
                  <a:srgbClr val="161616"/>
                </a:solidFill>
              </a:rPr>
              <a:t>: </a:t>
            </a:r>
            <a:r>
              <a:rPr lang="en-US" dirty="0">
                <a:solidFill>
                  <a:srgbClr val="161616"/>
                </a:solidFill>
              </a:rPr>
              <a:t>To install </a:t>
            </a:r>
            <a:r>
              <a:rPr lang="en-US" dirty="0"/>
              <a:t>PowerShell</a:t>
            </a:r>
            <a:r>
              <a:rPr lang="en-US" dirty="0">
                <a:solidFill>
                  <a:srgbClr val="161616"/>
                </a:solidFill>
              </a:rPr>
              <a:t> in Ubuntu and other Linux distros click-here:</a:t>
            </a:r>
          </a:p>
          <a:p>
            <a:pPr lvl="1">
              <a:lnSpc>
                <a:spcPct val="100000"/>
              </a:lnSpc>
              <a:spcBef>
                <a:spcPts val="0"/>
              </a:spcBef>
              <a:spcAft>
                <a:spcPts val="200"/>
              </a:spcAft>
            </a:pPr>
            <a:r>
              <a:rPr lang="en-US" sz="2800" dirty="0">
                <a:hlinkClick r:id="rId2"/>
              </a:rPr>
              <a:t>Installing PowerShell on Ubuntu | Microsoft Learn</a:t>
            </a:r>
            <a:endParaRPr lang="en-US" sz="2800" dirty="0"/>
          </a:p>
          <a:p>
            <a:pPr lvl="1">
              <a:lnSpc>
                <a:spcPct val="100000"/>
              </a:lnSpc>
              <a:spcBef>
                <a:spcPts val="0"/>
              </a:spcBef>
              <a:spcAft>
                <a:spcPts val="200"/>
              </a:spcAft>
            </a:pPr>
            <a:r>
              <a:rPr lang="en-US" sz="2800" dirty="0">
                <a:hlinkClick r:id="rId3"/>
              </a:rPr>
              <a:t>How to Install PowerShell in Linux? – </a:t>
            </a:r>
            <a:r>
              <a:rPr lang="en-US" sz="2800" dirty="0" err="1">
                <a:hlinkClick r:id="rId3"/>
              </a:rPr>
              <a:t>GeeksforGeeks</a:t>
            </a:r>
            <a:endParaRPr lang="en-US" sz="2800" dirty="0"/>
          </a:p>
          <a:p>
            <a:pPr>
              <a:lnSpc>
                <a:spcPct val="100000"/>
              </a:lnSpc>
              <a:spcBef>
                <a:spcPts val="0"/>
              </a:spcBef>
              <a:spcAft>
                <a:spcPts val="200"/>
              </a:spcAft>
            </a:pPr>
            <a:r>
              <a:rPr lang="en-US" sz="3600" b="1" dirty="0">
                <a:solidFill>
                  <a:srgbClr val="161616"/>
                </a:solidFill>
              </a:rPr>
              <a:t>Mac</a:t>
            </a:r>
            <a:r>
              <a:rPr lang="en-US" dirty="0">
                <a:solidFill>
                  <a:srgbClr val="161616"/>
                </a:solidFill>
              </a:rPr>
              <a:t>: To install </a:t>
            </a:r>
            <a:r>
              <a:rPr lang="en-US" dirty="0"/>
              <a:t>PowerShell</a:t>
            </a:r>
            <a:r>
              <a:rPr lang="en-US" dirty="0">
                <a:solidFill>
                  <a:srgbClr val="161616"/>
                </a:solidFill>
              </a:rPr>
              <a:t> on a Mac, please click-here:</a:t>
            </a:r>
          </a:p>
          <a:p>
            <a:pPr lvl="1">
              <a:lnSpc>
                <a:spcPct val="100000"/>
              </a:lnSpc>
              <a:spcBef>
                <a:spcPts val="0"/>
              </a:spcBef>
              <a:spcAft>
                <a:spcPts val="200"/>
              </a:spcAft>
            </a:pPr>
            <a:r>
              <a:rPr lang="en-US" sz="2800" dirty="0">
                <a:hlinkClick r:id="rId4"/>
              </a:rPr>
              <a:t>Installing PowerShell on macOS - PowerShell | Microsoft Learn</a:t>
            </a:r>
            <a:endParaRPr lang="en-US" sz="2800" dirty="0">
              <a:solidFill>
                <a:srgbClr val="161616"/>
              </a:solidFill>
            </a:endParaRPr>
          </a:p>
          <a:p>
            <a:pPr marL="457200" lvl="1" indent="0">
              <a:lnSpc>
                <a:spcPct val="100000"/>
              </a:lnSpc>
              <a:spcBef>
                <a:spcPts val="0"/>
              </a:spcBef>
              <a:spcAft>
                <a:spcPts val="200"/>
              </a:spcAft>
              <a:buNone/>
            </a:pPr>
            <a:r>
              <a:rPr lang="en-GB" sz="2800" dirty="0">
                <a:solidFill>
                  <a:srgbClr val="161616"/>
                </a:solidFill>
              </a:rPr>
              <a:t>For additional ways, please click-here: </a:t>
            </a:r>
            <a:r>
              <a:rPr lang="en-US" sz="2800" dirty="0">
                <a:hlinkClick r:id="rId5"/>
              </a:rPr>
              <a:t>Installing PowerShell on Windows</a:t>
            </a:r>
            <a:endParaRPr lang="en-US" sz="2800" dirty="0"/>
          </a:p>
          <a:p>
            <a:pPr marL="457200" lvl="1" indent="0">
              <a:lnSpc>
                <a:spcPct val="100000"/>
              </a:lnSpc>
              <a:spcBef>
                <a:spcPts val="0"/>
              </a:spcBef>
              <a:spcAft>
                <a:spcPts val="200"/>
              </a:spcAft>
              <a:buNone/>
            </a:pPr>
            <a:r>
              <a:rPr lang="en-US" sz="2800" dirty="0"/>
              <a:t>Or:</a:t>
            </a:r>
          </a:p>
          <a:p>
            <a:pPr marL="457200" lvl="1" indent="0">
              <a:lnSpc>
                <a:spcPct val="100000"/>
              </a:lnSpc>
              <a:spcBef>
                <a:spcPts val="0"/>
              </a:spcBef>
              <a:spcAft>
                <a:spcPts val="200"/>
              </a:spcAft>
              <a:buNone/>
            </a:pPr>
            <a:r>
              <a:rPr lang="en-GB" sz="2800" b="1" dirty="0">
                <a:solidFill>
                  <a:srgbClr val="161616"/>
                </a:solidFill>
              </a:rPr>
              <a:t>Install the latest release from GitHub</a:t>
            </a:r>
            <a:r>
              <a:rPr lang="en-GB" sz="2800" dirty="0">
                <a:solidFill>
                  <a:srgbClr val="161616"/>
                </a:solidFill>
              </a:rPr>
              <a:t>: </a:t>
            </a:r>
            <a:br>
              <a:rPr lang="en-GB" sz="2800" dirty="0">
                <a:solidFill>
                  <a:srgbClr val="161616"/>
                </a:solidFill>
              </a:rPr>
            </a:br>
            <a:r>
              <a:rPr lang="en-GB" sz="2800" u="sng" dirty="0">
                <a:solidFill>
                  <a:srgbClr val="161616"/>
                </a:solidFill>
                <a:hlinkClick r:id="rId6"/>
              </a:rPr>
              <a:t>https://github.com/powershell/powershell/releases</a:t>
            </a:r>
            <a:endParaRPr lang="en-GB" sz="2800" dirty="0">
              <a:solidFill>
                <a:srgbClr val="161616"/>
              </a:solidFill>
            </a:endParaRPr>
          </a:p>
          <a:p>
            <a:pPr marL="457200" lvl="1" indent="0">
              <a:lnSpc>
                <a:spcPct val="100000"/>
              </a:lnSpc>
              <a:spcBef>
                <a:spcPts val="0"/>
              </a:spcBef>
              <a:spcAft>
                <a:spcPts val="200"/>
              </a:spcAft>
              <a:buNone/>
            </a:pPr>
            <a:endParaRPr lang="en-US" sz="2800" dirty="0"/>
          </a:p>
          <a:p>
            <a:pPr marL="457200" lvl="1" indent="0">
              <a:lnSpc>
                <a:spcPct val="100000"/>
              </a:lnSpc>
              <a:spcBef>
                <a:spcPts val="0"/>
              </a:spcBef>
              <a:spcAft>
                <a:spcPts val="200"/>
              </a:spcAft>
              <a:buNone/>
            </a:pPr>
            <a:endParaRPr lang="en-US" dirty="0"/>
          </a:p>
        </p:txBody>
      </p:sp>
      <p:pic>
        <p:nvPicPr>
          <p:cNvPr id="5" name="Picture 4" descr="PowerShell - Wikipedia">
            <a:extLst>
              <a:ext uri="{FF2B5EF4-FFF2-40B4-BE49-F238E27FC236}">
                <a16:creationId xmlns:a16="http://schemas.microsoft.com/office/drawing/2014/main" id="{ECAB2204-05DF-0E6C-DC34-E4174B975E3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68681" y="-130597"/>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179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A9160-CAA5-6A0E-A096-4359E9126681}"/>
              </a:ext>
            </a:extLst>
          </p:cNvPr>
          <p:cNvSpPr>
            <a:spLocks noGrp="1"/>
          </p:cNvSpPr>
          <p:nvPr>
            <p:ph type="title"/>
          </p:nvPr>
        </p:nvSpPr>
        <p:spPr>
          <a:xfrm>
            <a:off x="0" y="0"/>
            <a:ext cx="12192000" cy="1325563"/>
          </a:xfrm>
          <a:solidFill>
            <a:srgbClr val="002060"/>
          </a:solidFill>
        </p:spPr>
        <p:txBody>
          <a:bodyPr/>
          <a:lstStyle/>
          <a:p>
            <a:r>
              <a:rPr lang="en-GB" sz="6000" dirty="0">
                <a:solidFill>
                  <a:schemeClr val="bg1"/>
                </a:solidFill>
              </a:rPr>
              <a:t>Bg. </a:t>
            </a:r>
            <a:r>
              <a:rPr lang="en-GB" sz="4800" dirty="0">
                <a:solidFill>
                  <a:schemeClr val="bg1"/>
                </a:solidFill>
              </a:rPr>
              <a:t>Install or Upgrade PowerShell</a:t>
            </a:r>
            <a:endParaRPr lang="en-GB" dirty="0">
              <a:solidFill>
                <a:schemeClr val="bg1"/>
              </a:solidFill>
            </a:endParaRPr>
          </a:p>
        </p:txBody>
      </p:sp>
      <p:sp>
        <p:nvSpPr>
          <p:cNvPr id="3" name="Content Placeholder 2">
            <a:extLst>
              <a:ext uri="{FF2B5EF4-FFF2-40B4-BE49-F238E27FC236}">
                <a16:creationId xmlns:a16="http://schemas.microsoft.com/office/drawing/2014/main" id="{5EE25710-C3BB-F117-BBBF-F1AA7E43E773}"/>
              </a:ext>
            </a:extLst>
          </p:cNvPr>
          <p:cNvSpPr>
            <a:spLocks noGrp="1"/>
          </p:cNvSpPr>
          <p:nvPr>
            <p:ph idx="1"/>
          </p:nvPr>
        </p:nvSpPr>
        <p:spPr>
          <a:xfrm>
            <a:off x="278606" y="1514475"/>
            <a:ext cx="11329988" cy="4986338"/>
          </a:xfrm>
        </p:spPr>
        <p:txBody>
          <a:bodyPr>
            <a:normAutofit/>
          </a:bodyPr>
          <a:lstStyle/>
          <a:p>
            <a:r>
              <a:rPr lang="en-GB" sz="3200" dirty="0"/>
              <a:t>To s</a:t>
            </a:r>
            <a:r>
              <a:rPr lang="en-US" sz="3200" dirty="0" err="1"/>
              <a:t>earch</a:t>
            </a:r>
            <a:r>
              <a:rPr lang="en-US" sz="3200" dirty="0"/>
              <a:t> for the latest version of PowerShell use:</a:t>
            </a:r>
          </a:p>
          <a:p>
            <a:pPr marL="0" indent="0" algn="ctr">
              <a:buNone/>
            </a:pPr>
            <a:r>
              <a:rPr lang="en-GB" sz="3200" dirty="0" err="1">
                <a:solidFill>
                  <a:srgbClr val="4D2FFF"/>
                </a:solidFill>
              </a:rPr>
              <a:t>winget</a:t>
            </a:r>
            <a:r>
              <a:rPr lang="en-GB" sz="3200" dirty="0">
                <a:solidFill>
                  <a:srgbClr val="4D2FFF"/>
                </a:solidFill>
              </a:rPr>
              <a:t> search Microsoft</a:t>
            </a:r>
          </a:p>
          <a:p>
            <a:r>
              <a:rPr lang="en-GB" sz="3200" dirty="0"/>
              <a:t>To install</a:t>
            </a:r>
            <a:r>
              <a:rPr lang="en-US" sz="3200" dirty="0"/>
              <a:t> the latest version of PowerShell use:</a:t>
            </a:r>
          </a:p>
          <a:p>
            <a:pPr marL="0" indent="0" algn="ctr">
              <a:buNone/>
            </a:pPr>
            <a:r>
              <a:rPr lang="en-US" sz="3200" dirty="0" err="1">
                <a:solidFill>
                  <a:srgbClr val="4D2FFF"/>
                </a:solidFill>
              </a:rPr>
              <a:t>winget</a:t>
            </a:r>
            <a:r>
              <a:rPr lang="en-US" sz="3200" dirty="0">
                <a:solidFill>
                  <a:srgbClr val="4D2FFF"/>
                </a:solidFill>
              </a:rPr>
              <a:t> install --id </a:t>
            </a:r>
            <a:r>
              <a:rPr lang="en-US" sz="3200" dirty="0" err="1">
                <a:solidFill>
                  <a:srgbClr val="4D2FFF"/>
                </a:solidFill>
              </a:rPr>
              <a:t>Microsoft.PowerShell</a:t>
            </a:r>
            <a:r>
              <a:rPr lang="en-US" sz="3200" dirty="0">
                <a:solidFill>
                  <a:srgbClr val="4D2FFF"/>
                </a:solidFill>
              </a:rPr>
              <a:t> --source </a:t>
            </a:r>
            <a:r>
              <a:rPr lang="en-US" sz="3200" dirty="0" err="1">
                <a:solidFill>
                  <a:srgbClr val="4D2FFF"/>
                </a:solidFill>
              </a:rPr>
              <a:t>winget</a:t>
            </a:r>
            <a:endParaRPr lang="en-US" sz="3200" dirty="0">
              <a:solidFill>
                <a:srgbClr val="4D2FFF"/>
              </a:solidFill>
            </a:endParaRPr>
          </a:p>
          <a:p>
            <a:r>
              <a:rPr lang="en-US" sz="3200" dirty="0"/>
              <a:t>To check the version of PowerShell you have, open PS and enter:</a:t>
            </a:r>
          </a:p>
          <a:p>
            <a:pPr marL="0" indent="0" algn="ctr">
              <a:buNone/>
            </a:pPr>
            <a:r>
              <a:rPr lang="en-US" sz="3200" dirty="0">
                <a:solidFill>
                  <a:srgbClr val="4D2FFF"/>
                </a:solidFill>
              </a:rPr>
              <a:t>$PSVersionTable</a:t>
            </a:r>
          </a:p>
          <a:p>
            <a:r>
              <a:rPr lang="en-US" sz="3200" dirty="0"/>
              <a:t>For further information about installing and upgrading PowerShell, please click here: </a:t>
            </a:r>
            <a:r>
              <a:rPr lang="en-US" sz="3200" dirty="0">
                <a:hlinkClick r:id="rId2"/>
              </a:rPr>
              <a:t>Install PowerShell on Windows | Microsoft Learn</a:t>
            </a:r>
            <a:endParaRPr lang="en-US" sz="3200" dirty="0">
              <a:solidFill>
                <a:srgbClr val="4D2FFF"/>
              </a:solidFill>
            </a:endParaRPr>
          </a:p>
          <a:p>
            <a:pPr marL="0" indent="0">
              <a:buNone/>
            </a:pPr>
            <a:endParaRPr lang="en-GB" sz="3200" dirty="0"/>
          </a:p>
        </p:txBody>
      </p:sp>
    </p:spTree>
    <p:extLst>
      <p:ext uri="{BB962C8B-B14F-4D97-AF65-F5344CB8AC3E}">
        <p14:creationId xmlns:p14="http://schemas.microsoft.com/office/powerpoint/2010/main" val="2415816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28C4AC-64C6-A373-CD0D-C89C096089E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9C2618-8570-4F0B-9F09-A0F6B9B95D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572BB49-6406-7D1C-480F-3A6EF52E2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11CDC01-D553-174B-4A74-FEB8FC883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3669532-781C-4B5F-85F2-DAD420A18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D9244FB-920E-DD2B-E459-F72E3BB08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6848F2-E2C5-752C-CEEC-BCC0792622F5}"/>
              </a:ext>
            </a:extLst>
          </p:cNvPr>
          <p:cNvSpPr>
            <a:spLocks noGrp="1"/>
          </p:cNvSpPr>
          <p:nvPr>
            <p:ph type="title"/>
          </p:nvPr>
        </p:nvSpPr>
        <p:spPr>
          <a:xfrm>
            <a:off x="229675" y="278535"/>
            <a:ext cx="11732645" cy="1033669"/>
          </a:xfrm>
        </p:spPr>
        <p:txBody>
          <a:bodyPr>
            <a:normAutofit fontScale="90000"/>
          </a:bodyPr>
          <a:lstStyle/>
          <a:p>
            <a:r>
              <a:rPr lang="en-GB" sz="5400" b="1" dirty="0">
                <a:solidFill>
                  <a:srgbClr val="002060"/>
                </a:solidFill>
                <a:highlight>
                  <a:srgbClr val="FFFF00"/>
                </a:highlight>
              </a:rPr>
              <a:t>Reminder:</a:t>
            </a:r>
            <a:r>
              <a:rPr lang="en-GB" dirty="0"/>
              <a:t> </a:t>
            </a:r>
            <a:r>
              <a:rPr lang="en-GB" sz="6000" b="1" dirty="0">
                <a:solidFill>
                  <a:schemeClr val="bg1"/>
                </a:solidFill>
              </a:rPr>
              <a:t>Open</a:t>
            </a:r>
            <a:r>
              <a:rPr lang="en-GB" dirty="0"/>
              <a:t> </a:t>
            </a:r>
            <a:r>
              <a:rPr lang="en-GB" sz="5400" b="1" dirty="0">
                <a:solidFill>
                  <a:schemeClr val="bg1"/>
                </a:solidFill>
              </a:rPr>
              <a:t>PowerShell &amp; PS in Terminal</a:t>
            </a:r>
          </a:p>
        </p:txBody>
      </p:sp>
      <p:sp>
        <p:nvSpPr>
          <p:cNvPr id="9" name="Content Placeholder 2">
            <a:extLst>
              <a:ext uri="{FF2B5EF4-FFF2-40B4-BE49-F238E27FC236}">
                <a16:creationId xmlns:a16="http://schemas.microsoft.com/office/drawing/2014/main" id="{76FE3E24-B0B2-657E-7810-E61903460777}"/>
              </a:ext>
            </a:extLst>
          </p:cNvPr>
          <p:cNvSpPr>
            <a:spLocks noGrp="1"/>
          </p:cNvSpPr>
          <p:nvPr>
            <p:ph idx="1"/>
          </p:nvPr>
        </p:nvSpPr>
        <p:spPr>
          <a:xfrm>
            <a:off x="209500" y="1590740"/>
            <a:ext cx="10214051" cy="5128637"/>
          </a:xfrm>
        </p:spPr>
        <p:txBody>
          <a:bodyPr>
            <a:normAutofit/>
          </a:bodyPr>
          <a:lstStyle/>
          <a:p>
            <a:pPr marL="0" indent="0">
              <a:lnSpc>
                <a:spcPct val="100000"/>
              </a:lnSpc>
              <a:spcBef>
                <a:spcPts val="0"/>
              </a:spcBef>
              <a:spcAft>
                <a:spcPts val="300"/>
              </a:spcAft>
              <a:buNone/>
            </a:pPr>
            <a:r>
              <a:rPr lang="en-US" dirty="0"/>
              <a:t>Show several ways to open PowerShell:</a:t>
            </a:r>
          </a:p>
          <a:p>
            <a:pPr marL="514350" indent="-514350">
              <a:lnSpc>
                <a:spcPct val="100000"/>
              </a:lnSpc>
              <a:spcBef>
                <a:spcPts val="0"/>
              </a:spcBef>
              <a:spcAft>
                <a:spcPts val="300"/>
              </a:spcAft>
              <a:buFont typeface="+mj-lt"/>
              <a:buAutoNum type="arabicPeriod"/>
            </a:pPr>
            <a:r>
              <a:rPr lang="en-US" b="1" dirty="0"/>
              <a:t>Win.10: Power User Menu: </a:t>
            </a:r>
            <a:r>
              <a:rPr lang="en-US" dirty="0"/>
              <a:t>Windows PowerShell (Old version)</a:t>
            </a:r>
          </a:p>
          <a:p>
            <a:pPr marL="514350" indent="-514350">
              <a:lnSpc>
                <a:spcPct val="100000"/>
              </a:lnSpc>
              <a:spcBef>
                <a:spcPts val="0"/>
              </a:spcBef>
              <a:spcAft>
                <a:spcPts val="300"/>
              </a:spcAft>
              <a:buFont typeface="+mj-lt"/>
              <a:buAutoNum type="arabicPeriod"/>
            </a:pPr>
            <a:r>
              <a:rPr lang="en-US" b="1" dirty="0"/>
              <a:t>Win.11: Power User Menu: </a:t>
            </a:r>
            <a:r>
              <a:rPr lang="en-US" dirty="0"/>
              <a:t>Windows PowerShell (Old version)</a:t>
            </a:r>
          </a:p>
          <a:p>
            <a:pPr marL="514350" indent="-514350">
              <a:lnSpc>
                <a:spcPct val="100000"/>
              </a:lnSpc>
              <a:spcBef>
                <a:spcPts val="0"/>
              </a:spcBef>
              <a:spcAft>
                <a:spcPts val="300"/>
              </a:spcAft>
              <a:buFont typeface="+mj-lt"/>
              <a:buAutoNum type="arabicPeriod"/>
            </a:pPr>
            <a:r>
              <a:rPr lang="en-US" b="1" dirty="0"/>
              <a:t>Search box: </a:t>
            </a:r>
            <a:r>
              <a:rPr lang="en-US" dirty="0"/>
              <a:t>PowerShell</a:t>
            </a:r>
          </a:p>
          <a:p>
            <a:pPr marL="514350" indent="-514350">
              <a:lnSpc>
                <a:spcPct val="120000"/>
              </a:lnSpc>
              <a:spcBef>
                <a:spcPts val="0"/>
              </a:spcBef>
              <a:spcAft>
                <a:spcPts val="300"/>
              </a:spcAft>
              <a:buFont typeface="+mj-lt"/>
              <a:buAutoNum type="arabicPeriod"/>
            </a:pPr>
            <a:r>
              <a:rPr lang="en-US" b="1" dirty="0"/>
              <a:t>Search box: </a:t>
            </a:r>
            <a:r>
              <a:rPr lang="en-US" dirty="0"/>
              <a:t>Terminal &gt; Windows PowerShell</a:t>
            </a:r>
            <a:endParaRPr lang="en-US" sz="3200" dirty="0"/>
          </a:p>
          <a:p>
            <a:pPr algn="l">
              <a:lnSpc>
                <a:spcPct val="120000"/>
              </a:lnSpc>
              <a:spcBef>
                <a:spcPts val="0"/>
              </a:spcBef>
              <a:spcAft>
                <a:spcPts val="300"/>
              </a:spcAft>
            </a:pPr>
            <a:endParaRPr lang="en-US" dirty="0"/>
          </a:p>
        </p:txBody>
      </p:sp>
      <p:pic>
        <p:nvPicPr>
          <p:cNvPr id="4" name="Picture 3">
            <a:extLst>
              <a:ext uri="{FF2B5EF4-FFF2-40B4-BE49-F238E27FC236}">
                <a16:creationId xmlns:a16="http://schemas.microsoft.com/office/drawing/2014/main" id="{F27B018C-5AFB-80C0-E853-26047867F15A}"/>
              </a:ext>
            </a:extLst>
          </p:cNvPr>
          <p:cNvPicPr>
            <a:picLocks noChangeAspect="1"/>
          </p:cNvPicPr>
          <p:nvPr/>
        </p:nvPicPr>
        <p:blipFill>
          <a:blip r:embed="rId3"/>
          <a:srcRect t="50000" r="72870"/>
          <a:stretch>
            <a:fillRect/>
          </a:stretch>
        </p:blipFill>
        <p:spPr>
          <a:xfrm>
            <a:off x="7359516" y="3380587"/>
            <a:ext cx="2657476" cy="3265156"/>
          </a:xfrm>
          <a:prstGeom prst="rect">
            <a:avLst/>
          </a:prstGeom>
        </p:spPr>
      </p:pic>
      <p:grpSp>
        <p:nvGrpSpPr>
          <p:cNvPr id="15" name="Group 14">
            <a:extLst>
              <a:ext uri="{FF2B5EF4-FFF2-40B4-BE49-F238E27FC236}">
                <a16:creationId xmlns:a16="http://schemas.microsoft.com/office/drawing/2014/main" id="{A38B4A77-24AC-BD87-7A1E-4D4E068A55DA}"/>
              </a:ext>
            </a:extLst>
          </p:cNvPr>
          <p:cNvGrpSpPr/>
          <p:nvPr/>
        </p:nvGrpSpPr>
        <p:grpSpPr>
          <a:xfrm>
            <a:off x="10266845" y="1792359"/>
            <a:ext cx="1800226" cy="4961674"/>
            <a:chOff x="10391774" y="948163"/>
            <a:chExt cx="1800226" cy="4961674"/>
          </a:xfrm>
        </p:grpSpPr>
        <p:pic>
          <p:nvPicPr>
            <p:cNvPr id="6" name="Picture 5">
              <a:extLst>
                <a:ext uri="{FF2B5EF4-FFF2-40B4-BE49-F238E27FC236}">
                  <a16:creationId xmlns:a16="http://schemas.microsoft.com/office/drawing/2014/main" id="{3E079ACF-01EC-B112-3619-DE9782AC35CA}"/>
                </a:ext>
              </a:extLst>
            </p:cNvPr>
            <p:cNvPicPr>
              <a:picLocks noChangeAspect="1"/>
            </p:cNvPicPr>
            <p:nvPr/>
          </p:nvPicPr>
          <p:blipFill>
            <a:blip r:embed="rId4"/>
            <a:stretch>
              <a:fillRect/>
            </a:stretch>
          </p:blipFill>
          <p:spPr>
            <a:xfrm>
              <a:off x="10391775" y="1271162"/>
              <a:ext cx="1800225" cy="46386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4D45C119-C732-59E7-83A5-BEB877E770BB}"/>
                    </a:ext>
                  </a:extLst>
                </p14:cNvPr>
                <p14:cNvContentPartPr/>
                <p14:nvPr/>
              </p14:nvContentPartPr>
              <p14:xfrm>
                <a:off x="10548484" y="3713614"/>
                <a:ext cx="518040" cy="8640"/>
              </p14:xfrm>
            </p:contentPart>
          </mc:Choice>
          <mc:Fallback xmlns="">
            <p:pic>
              <p:nvPicPr>
                <p:cNvPr id="7" name="Ink 6">
                  <a:extLst>
                    <a:ext uri="{FF2B5EF4-FFF2-40B4-BE49-F238E27FC236}">
                      <a16:creationId xmlns:a16="http://schemas.microsoft.com/office/drawing/2014/main" id="{4D45C119-C732-59E7-83A5-BEB877E770BB}"/>
                    </a:ext>
                  </a:extLst>
                </p:cNvPr>
                <p:cNvPicPr/>
                <p:nvPr/>
              </p:nvPicPr>
              <p:blipFill>
                <a:blip r:embed="rId6"/>
                <a:stretch>
                  <a:fillRect/>
                </a:stretch>
              </p:blipFill>
              <p:spPr>
                <a:xfrm>
                  <a:off x="10494484" y="3605614"/>
                  <a:ext cx="625680" cy="224280"/>
                </a:xfrm>
                <a:prstGeom prst="rect">
                  <a:avLst/>
                </a:prstGeom>
              </p:spPr>
            </p:pic>
          </mc:Fallback>
        </mc:AlternateContent>
        <p:sp>
          <p:nvSpPr>
            <p:cNvPr id="13" name="TextBox 12">
              <a:extLst>
                <a:ext uri="{FF2B5EF4-FFF2-40B4-BE49-F238E27FC236}">
                  <a16:creationId xmlns:a16="http://schemas.microsoft.com/office/drawing/2014/main" id="{F61E5E77-CB20-CF09-D702-BFE87857C5FF}"/>
                </a:ext>
              </a:extLst>
            </p:cNvPr>
            <p:cNvSpPr txBox="1"/>
            <p:nvPr/>
          </p:nvSpPr>
          <p:spPr>
            <a:xfrm>
              <a:off x="10391774" y="948163"/>
              <a:ext cx="1800225" cy="369332"/>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Windows 11</a:t>
              </a:r>
            </a:p>
          </p:txBody>
        </p:sp>
      </p:grpSp>
      <p:sp>
        <p:nvSpPr>
          <p:cNvPr id="23" name="TextBox 22">
            <a:extLst>
              <a:ext uri="{FF2B5EF4-FFF2-40B4-BE49-F238E27FC236}">
                <a16:creationId xmlns:a16="http://schemas.microsoft.com/office/drawing/2014/main" id="{7984B0FB-4852-4421-5010-EAABC44D04A7}"/>
              </a:ext>
            </a:extLst>
          </p:cNvPr>
          <p:cNvSpPr txBox="1"/>
          <p:nvPr/>
        </p:nvSpPr>
        <p:spPr>
          <a:xfrm>
            <a:off x="670878" y="4040919"/>
            <a:ext cx="5787977" cy="2126095"/>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30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newer, open-source PowerShell 7+ is not preinstalled in Win.10/Win.11 and must be installed separately, via the Microsoft Store or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winget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3920659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FA657-01A0-FD5E-7755-A593D3BE08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18DBE8-FE59-B988-E512-0AA2B74D0F33}"/>
              </a:ext>
            </a:extLst>
          </p:cNvPr>
          <p:cNvSpPr>
            <a:spLocks noGrp="1"/>
          </p:cNvSpPr>
          <p:nvPr>
            <p:ph type="title"/>
          </p:nvPr>
        </p:nvSpPr>
        <p:spPr>
          <a:xfrm>
            <a:off x="0" y="18255"/>
            <a:ext cx="12192000" cy="1098511"/>
          </a:xfrm>
          <a:solidFill>
            <a:srgbClr val="002060"/>
          </a:solidFill>
        </p:spPr>
        <p:txBody>
          <a:bodyPr>
            <a:normAutofit/>
          </a:bodyPr>
          <a:lstStyle/>
          <a:p>
            <a:r>
              <a:rPr lang="en-GB" sz="6000" b="1" dirty="0">
                <a:solidFill>
                  <a:srgbClr val="002060"/>
                </a:solidFill>
                <a:highlight>
                  <a:srgbClr val="FFFF00"/>
                </a:highlight>
              </a:rPr>
              <a:t>Reminder:</a:t>
            </a:r>
            <a:r>
              <a:rPr lang="en-GB" sz="6000" dirty="0"/>
              <a:t> </a:t>
            </a:r>
            <a:r>
              <a:rPr lang="en-GB" sz="5400" dirty="0">
                <a:solidFill>
                  <a:schemeClr val="bg1"/>
                </a:solidFill>
              </a:rPr>
              <a:t>PS &amp; </a:t>
            </a:r>
            <a:r>
              <a:rPr lang="en-GB" sz="4800" dirty="0">
                <a:solidFill>
                  <a:schemeClr val="bg1"/>
                </a:solidFill>
              </a:rPr>
              <a:t>VSC – Visual Studio Code</a:t>
            </a:r>
          </a:p>
        </p:txBody>
      </p:sp>
      <p:sp>
        <p:nvSpPr>
          <p:cNvPr id="3" name="Content Placeholder 2">
            <a:extLst>
              <a:ext uri="{FF2B5EF4-FFF2-40B4-BE49-F238E27FC236}">
                <a16:creationId xmlns:a16="http://schemas.microsoft.com/office/drawing/2014/main" id="{9DEC79E9-CF10-A390-6D7B-3765EAAC83E2}"/>
              </a:ext>
            </a:extLst>
          </p:cNvPr>
          <p:cNvSpPr>
            <a:spLocks noGrp="1"/>
          </p:cNvSpPr>
          <p:nvPr>
            <p:ph idx="1"/>
          </p:nvPr>
        </p:nvSpPr>
        <p:spPr>
          <a:xfrm>
            <a:off x="313544" y="1181048"/>
            <a:ext cx="11671092" cy="5676952"/>
          </a:xfrm>
        </p:spPr>
        <p:txBody>
          <a:bodyPr>
            <a:normAutofit/>
          </a:bodyPr>
          <a:lstStyle/>
          <a:p>
            <a:pPr marL="0" indent="0">
              <a:buNone/>
            </a:pPr>
            <a:r>
              <a:rPr lang="en-US" sz="2600" dirty="0"/>
              <a:t>To check PowerShell 7+ is installed &amp; create a PS file in VSC:</a:t>
            </a:r>
          </a:p>
          <a:p>
            <a:pPr marL="514350" indent="-514350">
              <a:buFont typeface="+mj-lt"/>
              <a:buAutoNum type="arabicPeriod"/>
            </a:pPr>
            <a:r>
              <a:rPr lang="en-US" sz="2600" dirty="0"/>
              <a:t>Open VSC</a:t>
            </a:r>
          </a:p>
          <a:p>
            <a:pPr marL="514350" indent="-514350">
              <a:buFont typeface="+mj-lt"/>
              <a:buAutoNum type="arabicPeriod"/>
            </a:pPr>
            <a:r>
              <a:rPr lang="en-US" sz="2600" dirty="0"/>
              <a:t>Goto </a:t>
            </a:r>
            <a:r>
              <a:rPr lang="en-US" sz="2600" b="1" dirty="0"/>
              <a:t>'Extensions</a:t>
            </a:r>
            <a:r>
              <a:rPr lang="en-US" sz="2600" dirty="0"/>
              <a:t>’ (LEFT menu) </a:t>
            </a:r>
          </a:p>
          <a:p>
            <a:pPr marL="514350" indent="-514350">
              <a:buFont typeface="+mj-lt"/>
              <a:buAutoNum type="arabicPeriod"/>
            </a:pPr>
            <a:r>
              <a:rPr lang="en-US" sz="2600" dirty="0"/>
              <a:t>Type: “PowerShell” to check PowerShell is installed</a:t>
            </a:r>
          </a:p>
          <a:p>
            <a:pPr lvl="1"/>
            <a:r>
              <a:rPr lang="en-US" sz="2200" dirty="0"/>
              <a:t>This extension gives us syntax highlighting, IntelliSense, formatting, and debugging etc..</a:t>
            </a:r>
          </a:p>
          <a:p>
            <a:pPr marL="514350" indent="-514350">
              <a:buFont typeface="+mj-lt"/>
              <a:buAutoNum type="arabicPeriod"/>
            </a:pPr>
            <a:r>
              <a:rPr lang="en-US" sz="2600" dirty="0"/>
              <a:t>Create a new file: Burger menu: New Text file &gt; Save as e.g. </a:t>
            </a:r>
            <a:r>
              <a:rPr lang="en-US" sz="2600" dirty="0">
                <a:highlight>
                  <a:srgbClr val="FFFF00"/>
                </a:highlight>
              </a:rPr>
              <a:t>VSCtest.ps1</a:t>
            </a:r>
          </a:p>
          <a:p>
            <a:pPr marL="514350" indent="-514350">
              <a:buFont typeface="+mj-lt"/>
              <a:buAutoNum type="arabicPeriod"/>
            </a:pPr>
            <a:r>
              <a:rPr lang="en-US" sz="2600" dirty="0"/>
              <a:t>Input some code: </a:t>
            </a:r>
            <a:r>
              <a:rPr lang="en-GB" dirty="0">
                <a:solidFill>
                  <a:srgbClr val="4D2FFF"/>
                </a:solidFill>
                <a:highlight>
                  <a:srgbClr val="FFFF00"/>
                </a:highlight>
              </a:rPr>
              <a:t>Write-Host "Hello World“</a:t>
            </a:r>
          </a:p>
          <a:p>
            <a:pPr marL="514350" indent="-514350">
              <a:buFont typeface="+mj-lt"/>
              <a:buAutoNum type="arabicPeriod"/>
            </a:pPr>
            <a:r>
              <a:rPr lang="en-GB" sz="2600" dirty="0"/>
              <a:t>Run: Press the Play icon</a:t>
            </a:r>
            <a:endParaRPr lang="en-US" sz="2600" dirty="0"/>
          </a:p>
          <a:p>
            <a:pPr marL="0" indent="0">
              <a:buNone/>
            </a:pPr>
            <a:endParaRPr lang="en-US" sz="2600" dirty="0"/>
          </a:p>
          <a:p>
            <a:pPr marL="0" indent="0">
              <a:buNone/>
            </a:pPr>
            <a:r>
              <a:rPr lang="en-US" sz="2600" dirty="0"/>
              <a:t>The output should display in the PowerShell ‘Terminal’ in VSC.</a:t>
            </a:r>
          </a:p>
        </p:txBody>
      </p:sp>
      <p:pic>
        <p:nvPicPr>
          <p:cNvPr id="5" name="Picture 4">
            <a:extLst>
              <a:ext uri="{FF2B5EF4-FFF2-40B4-BE49-F238E27FC236}">
                <a16:creationId xmlns:a16="http://schemas.microsoft.com/office/drawing/2014/main" id="{B91142D5-1A72-B44F-CAE5-407A7D9B9698}"/>
              </a:ext>
            </a:extLst>
          </p:cNvPr>
          <p:cNvPicPr>
            <a:picLocks noChangeAspect="1"/>
          </p:cNvPicPr>
          <p:nvPr/>
        </p:nvPicPr>
        <p:blipFill>
          <a:blip r:embed="rId2"/>
          <a:stretch>
            <a:fillRect/>
          </a:stretch>
        </p:blipFill>
        <p:spPr>
          <a:xfrm>
            <a:off x="9817894" y="1783556"/>
            <a:ext cx="857250" cy="790575"/>
          </a:xfrm>
          <a:prstGeom prst="rect">
            <a:avLst/>
          </a:prstGeom>
        </p:spPr>
      </p:pic>
      <p:pic>
        <p:nvPicPr>
          <p:cNvPr id="7" name="Picture 6">
            <a:extLst>
              <a:ext uri="{FF2B5EF4-FFF2-40B4-BE49-F238E27FC236}">
                <a16:creationId xmlns:a16="http://schemas.microsoft.com/office/drawing/2014/main" id="{35C607F3-52D3-4820-98B7-A943CB91C294}"/>
              </a:ext>
            </a:extLst>
          </p:cNvPr>
          <p:cNvPicPr>
            <a:picLocks noChangeAspect="1"/>
          </p:cNvPicPr>
          <p:nvPr/>
        </p:nvPicPr>
        <p:blipFill>
          <a:blip r:embed="rId3"/>
          <a:srcRect t="9949" b="11709"/>
          <a:stretch>
            <a:fillRect/>
          </a:stretch>
        </p:blipFill>
        <p:spPr>
          <a:xfrm>
            <a:off x="4210615" y="4519663"/>
            <a:ext cx="919163" cy="750094"/>
          </a:xfrm>
          <a:prstGeom prst="rect">
            <a:avLst/>
          </a:prstGeom>
        </p:spPr>
      </p:pic>
      <p:pic>
        <p:nvPicPr>
          <p:cNvPr id="9" name="Picture 8">
            <a:extLst>
              <a:ext uri="{FF2B5EF4-FFF2-40B4-BE49-F238E27FC236}">
                <a16:creationId xmlns:a16="http://schemas.microsoft.com/office/drawing/2014/main" id="{8FF8C2EA-460B-B5AB-C875-DF3B44F10693}"/>
              </a:ext>
            </a:extLst>
          </p:cNvPr>
          <p:cNvPicPr>
            <a:picLocks noChangeAspect="1"/>
          </p:cNvPicPr>
          <p:nvPr/>
        </p:nvPicPr>
        <p:blipFill>
          <a:blip r:embed="rId4"/>
          <a:stretch>
            <a:fillRect/>
          </a:stretch>
        </p:blipFill>
        <p:spPr>
          <a:xfrm>
            <a:off x="313544" y="5455495"/>
            <a:ext cx="11512492" cy="1216767"/>
          </a:xfrm>
          <a:prstGeom prst="rect">
            <a:avLst/>
          </a:prstGeom>
        </p:spPr>
      </p:pic>
    </p:spTree>
    <p:extLst>
      <p:ext uri="{BB962C8B-B14F-4D97-AF65-F5344CB8AC3E}">
        <p14:creationId xmlns:p14="http://schemas.microsoft.com/office/powerpoint/2010/main" val="3679906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9289-9C01-1FED-41C4-4EC80FC6CDC4}"/>
              </a:ext>
            </a:extLst>
          </p:cNvPr>
          <p:cNvSpPr>
            <a:spLocks noGrp="1"/>
          </p:cNvSpPr>
          <p:nvPr>
            <p:ph type="title"/>
          </p:nvPr>
        </p:nvSpPr>
        <p:spPr>
          <a:xfrm>
            <a:off x="195263" y="200819"/>
            <a:ext cx="11270456" cy="1325563"/>
          </a:xfrm>
          <a:ln w="57150">
            <a:solidFill>
              <a:srgbClr val="666AFE"/>
            </a:solidFill>
          </a:ln>
        </p:spPr>
        <p:txBody>
          <a:bodyPr>
            <a:normAutofit/>
          </a:bodyPr>
          <a:lstStyle/>
          <a:p>
            <a:r>
              <a:rPr lang="en-GB" sz="5400" dirty="0"/>
              <a:t>IMPORTANT NOTE: VM &amp; VSC</a:t>
            </a:r>
          </a:p>
        </p:txBody>
      </p:sp>
      <p:sp>
        <p:nvSpPr>
          <p:cNvPr id="10" name="TextBox 9">
            <a:extLst>
              <a:ext uri="{FF2B5EF4-FFF2-40B4-BE49-F238E27FC236}">
                <a16:creationId xmlns:a16="http://schemas.microsoft.com/office/drawing/2014/main" id="{E28780C5-40F7-1D0E-C33D-6BF0D4D4C6F8}"/>
              </a:ext>
            </a:extLst>
          </p:cNvPr>
          <p:cNvSpPr txBox="1"/>
          <p:nvPr/>
        </p:nvSpPr>
        <p:spPr>
          <a:xfrm>
            <a:off x="195262" y="1681905"/>
            <a:ext cx="11270457" cy="3970318"/>
          </a:xfrm>
          <a:prstGeom prst="rect">
            <a:avLst/>
          </a:prstGeom>
          <a:noFill/>
          <a:ln w="57150">
            <a:solidFill>
              <a:srgbClr val="666AFE"/>
            </a:solidFill>
          </a:ln>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IMPORTANT NOTE: If using the VM, VSC may open and connect to WSL Ubuntu with Bash as the default Terminal. </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If so, go to the bottom left and ‘Disconnect’ from WSL Ubuntu. </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VSC will  then switch back to it’s default Terminal i.e. PowerShell.</a:t>
            </a:r>
          </a:p>
        </p:txBody>
      </p:sp>
      <p:pic>
        <p:nvPicPr>
          <p:cNvPr id="5" name="Picture 4">
            <a:extLst>
              <a:ext uri="{FF2B5EF4-FFF2-40B4-BE49-F238E27FC236}">
                <a16:creationId xmlns:a16="http://schemas.microsoft.com/office/drawing/2014/main" id="{4823B4F6-F4FC-9D67-9FC9-EF51CD110DE9}"/>
              </a:ext>
            </a:extLst>
          </p:cNvPr>
          <p:cNvPicPr>
            <a:picLocks noChangeAspect="1"/>
          </p:cNvPicPr>
          <p:nvPr/>
        </p:nvPicPr>
        <p:blipFill>
          <a:blip r:embed="rId2"/>
          <a:stretch>
            <a:fillRect/>
          </a:stretch>
        </p:blipFill>
        <p:spPr>
          <a:xfrm>
            <a:off x="195262" y="5757740"/>
            <a:ext cx="1597662" cy="971551"/>
          </a:xfrm>
          <a:prstGeom prst="rect">
            <a:avLst/>
          </a:prstGeom>
        </p:spPr>
      </p:pic>
    </p:spTree>
    <p:extLst>
      <p:ext uri="{BB962C8B-B14F-4D97-AF65-F5344CB8AC3E}">
        <p14:creationId xmlns:p14="http://schemas.microsoft.com/office/powerpoint/2010/main" val="2029098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6491-E171-6E48-0ED3-FC729D6DBAA2}"/>
              </a:ext>
            </a:extLst>
          </p:cNvPr>
          <p:cNvSpPr txBox="1">
            <a:spLocks/>
          </p:cNvSpPr>
          <p:nvPr/>
        </p:nvSpPr>
        <p:spPr>
          <a:xfrm>
            <a:off x="0" y="0"/>
            <a:ext cx="12192000" cy="1033669"/>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defRPr/>
            </a:pPr>
            <a:r>
              <a:rPr lang="en-GB" sz="4800" b="1" dirty="0">
                <a:solidFill>
                  <a:srgbClr val="002060"/>
                </a:solidFill>
                <a:highlight>
                  <a:srgbClr val="FFFF00"/>
                </a:highlight>
              </a:rPr>
              <a:t>Reminder</a:t>
            </a:r>
            <a:r>
              <a:rPr kumimoji="0" lang="en-GB" sz="4800" b="1" i="0" u="none" strike="noStrike" kern="1200" cap="none" spc="0" normalizeH="0" baseline="0" noProof="0" dirty="0">
                <a:ln>
                  <a:noFill/>
                </a:ln>
                <a:solidFill>
                  <a:srgbClr val="002060"/>
                </a:solidFill>
                <a:effectLst/>
                <a:highlight>
                  <a:srgbClr val="FFFF00"/>
                </a:highlight>
                <a:uLnTx/>
                <a:uFillTx/>
                <a:latin typeface="Calibri Light" panose="020F0302020204030204"/>
                <a:ea typeface="+mj-ea"/>
                <a:cs typeface="+mj-cs"/>
              </a:rPr>
              <a:t>:</a:t>
            </a:r>
            <a:r>
              <a:rPr kumimoji="0" lang="en-GB" sz="48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Notepad++ &amp; PowerShell</a:t>
            </a:r>
            <a:endPar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9" name="Content Placeholder 2">
            <a:extLst>
              <a:ext uri="{FF2B5EF4-FFF2-40B4-BE49-F238E27FC236}">
                <a16:creationId xmlns:a16="http://schemas.microsoft.com/office/drawing/2014/main" id="{637DE9A5-4514-EB4E-7A37-730576FD508D}"/>
              </a:ext>
            </a:extLst>
          </p:cNvPr>
          <p:cNvSpPr txBox="1">
            <a:spLocks/>
          </p:cNvSpPr>
          <p:nvPr/>
        </p:nvSpPr>
        <p:spPr>
          <a:xfrm>
            <a:off x="101023" y="1229865"/>
            <a:ext cx="7373833" cy="549954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0"/>
              </a:spcBef>
              <a:spcAft>
                <a:spcPts val="300"/>
              </a:spcAft>
              <a:buClrTx/>
              <a:buSzTx/>
              <a:buFont typeface="+mj-lt"/>
              <a:buAutoNum type="arabicPeriod"/>
              <a:tabLst/>
              <a:defRPr/>
            </a:pP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Open </a:t>
            </a: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Notepad++</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Create a new file e.g. </a:t>
            </a:r>
            <a:r>
              <a:rPr kumimoji="0" lang="en-US" altLang="en-US" sz="2600" b="1" i="0" u="none" strike="noStrike" kern="1200" cap="none" spc="0" normalizeH="0" baseline="0" noProof="0" dirty="0">
                <a:ln>
                  <a:noFill/>
                </a:ln>
                <a:solidFill>
                  <a:prstClr val="black"/>
                </a:solidFill>
                <a:effectLst/>
                <a:uLnTx/>
                <a:uFillTx/>
                <a:latin typeface="Calibri" panose="020F0502020204030204"/>
                <a:ea typeface="+mn-ea"/>
                <a:cs typeface="+mn-cs"/>
              </a:rPr>
              <a:t>PSscript.ps1</a:t>
            </a:r>
          </a:p>
          <a:p>
            <a:pPr marL="685800" marR="0" lvl="1"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2200" b="0" i="0" u="none" strike="noStrike" kern="1200" cap="none" spc="0" normalizeH="0" baseline="0" noProof="0" dirty="0">
                <a:ln>
                  <a:noFill/>
                </a:ln>
                <a:solidFill>
                  <a:prstClr val="black"/>
                </a:solidFill>
                <a:effectLst/>
                <a:uLnTx/>
                <a:uFillTx/>
                <a:latin typeface="Calibri" panose="020F0502020204030204"/>
                <a:ea typeface="+mn-ea"/>
                <a:cs typeface="+mn-cs"/>
              </a:rPr>
              <a:t>Any text editor +VSC can also be used.</a:t>
            </a:r>
          </a:p>
          <a:p>
            <a:pPr marL="457200" marR="0" lvl="0" indent="-457200" algn="l" defTabSz="914400" rtl="0" eaLnBrk="1" fontAlgn="auto" latinLnBrk="0" hangingPunct="1">
              <a:lnSpc>
                <a:spcPct val="100000"/>
              </a:lnSpc>
              <a:spcBef>
                <a:spcPts val="0"/>
              </a:spcBef>
              <a:spcAft>
                <a:spcPts val="300"/>
              </a:spcAft>
              <a:buClrTx/>
              <a:buSzTx/>
              <a:buFont typeface="+mj-lt"/>
              <a:buAutoNum type="arabicPeriod"/>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Type in the following code:</a:t>
            </a:r>
          </a:p>
          <a:p>
            <a:pPr marL="1828800" lvl="4" indent="0">
              <a:lnSpc>
                <a:spcPct val="100000"/>
              </a:lnSpc>
              <a:spcBef>
                <a:spcPts val="0"/>
              </a:spcBef>
              <a:spcAft>
                <a:spcPts val="300"/>
              </a:spcAft>
              <a:buNone/>
              <a:defRPr/>
            </a:pPr>
            <a:r>
              <a:rPr kumimoji="0" lang="en-US" altLang="en-US" sz="2800" b="0" i="0" u="none" strike="noStrike" kern="1200" cap="none" spc="0" normalizeH="0" baseline="0" noProof="0" dirty="0">
                <a:ln>
                  <a:noFill/>
                </a:ln>
                <a:solidFill>
                  <a:srgbClr val="4D2FFF"/>
                </a:solidFill>
                <a:effectLst/>
                <a:uLnTx/>
                <a:uFillTx/>
                <a:latin typeface="Calibri" panose="020F0502020204030204"/>
                <a:ea typeface="+mn-ea"/>
                <a:cs typeface="+mn-cs"/>
              </a:rPr>
              <a:t>$Hi = "Hello"</a:t>
            </a:r>
          </a:p>
          <a:p>
            <a:pPr marL="1828800" lvl="4" indent="0">
              <a:lnSpc>
                <a:spcPct val="100000"/>
              </a:lnSpc>
              <a:spcBef>
                <a:spcPts val="0"/>
              </a:spcBef>
              <a:spcAft>
                <a:spcPts val="300"/>
              </a:spcAft>
              <a:buNone/>
              <a:defRPr/>
            </a:pPr>
            <a:r>
              <a:rPr kumimoji="0" lang="en-US" altLang="en-US" sz="2800" b="0" i="0" u="none" strike="noStrike" kern="1200" cap="none" spc="0" normalizeH="0" baseline="0" noProof="0" dirty="0">
                <a:ln>
                  <a:noFill/>
                </a:ln>
                <a:solidFill>
                  <a:srgbClr val="4D2FFF"/>
                </a:solidFill>
                <a:effectLst/>
                <a:uLnTx/>
                <a:uFillTx/>
                <a:latin typeface="Calibri" panose="020F0502020204030204"/>
                <a:ea typeface="+mn-ea"/>
                <a:cs typeface="+mn-cs"/>
              </a:rPr>
              <a:t>$Hi</a:t>
            </a:r>
            <a:endPar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300"/>
              </a:spcAft>
              <a:buClrTx/>
              <a:buSzTx/>
              <a:buFont typeface="+mj-lt"/>
              <a:buAutoNum type="arabicPeriod" startAt="3"/>
              <a:tabLst/>
              <a:defRPr/>
            </a:pP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Open </a:t>
            </a:r>
            <a:r>
              <a:rPr kumimoji="0" lang="en-US" alt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File Explorer</a:t>
            </a:r>
            <a:r>
              <a:rPr kumimoji="0" lang="en-US" altLang="en-US" sz="2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US" altLang="en-US" sz="2600" b="1" i="0" u="none" strike="noStrike" kern="1200" cap="none" spc="0" normalizeH="0" baseline="0" noProof="0" dirty="0">
                <a:ln>
                  <a:noFill/>
                </a:ln>
                <a:solidFill>
                  <a:schemeClr val="bg1"/>
                </a:solidFill>
                <a:effectLst/>
                <a:highlight>
                  <a:srgbClr val="FF0000"/>
                </a:highlight>
                <a:uLnTx/>
                <a:uFillTx/>
                <a:latin typeface="Calibri" panose="020F0502020204030204"/>
                <a:ea typeface="+mn-ea"/>
                <a:cs typeface="+mn-cs"/>
              </a:rPr>
              <a:t>right click:</a:t>
            </a:r>
            <a:r>
              <a:rPr kumimoji="0" lang="en-US" altLang="en-US" sz="2600" b="1" i="0" u="none" strike="noStrike" kern="1200" cap="none" spc="0" normalizeH="0" baseline="0" noProof="0" dirty="0">
                <a:ln>
                  <a:noFill/>
                </a:ln>
                <a:solidFill>
                  <a:schemeClr val="bg1"/>
                </a:solidFill>
                <a:effectLs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r>
              <a:rPr kumimoji="0" lang="en-US" alt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Open in Terminal</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r>
              <a:rPr kumimoji="0" lang="en-US" alt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PowerShell</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to open the directory (Not file) in PowerShell. </a:t>
            </a:r>
          </a:p>
          <a:p>
            <a:pPr marL="685800" marR="0" lvl="1"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2200" b="0" i="0" u="none" strike="noStrike" kern="1200" cap="none" spc="0" normalizeH="0" baseline="0" noProof="0" dirty="0">
                <a:ln>
                  <a:noFill/>
                </a:ln>
                <a:solidFill>
                  <a:prstClr val="black"/>
                </a:solidFill>
                <a:effectLst/>
                <a:uLnTx/>
                <a:uFillTx/>
                <a:latin typeface="Calibri" panose="020F0502020204030204"/>
                <a:ea typeface="+mn-ea"/>
                <a:cs typeface="+mn-cs"/>
              </a:rPr>
              <a:t>Or: In PS, type ‘cd’ then d</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rag and drop the folder from ‘File Explorer’ on to PowerShell.</a:t>
            </a:r>
            <a:endParaRPr kumimoji="0" lang="en-US" alt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300"/>
              </a:spcAft>
              <a:buClrTx/>
              <a:buSzTx/>
              <a:buFont typeface="+mj-lt"/>
              <a:buAutoNum type="arabicPeriod" startAt="3"/>
              <a:tabLst/>
              <a:defRPr/>
            </a:pP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Run the file in PowerShell</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 type: </a:t>
            </a:r>
            <a:r>
              <a:rPr kumimoji="0" lang="en-US" altLang="en-US" sz="2600" b="1" i="0" u="none" strike="noStrike" kern="1200" cap="none" spc="0" normalizeH="0" baseline="0" noProof="0" dirty="0">
                <a:ln>
                  <a:noFill/>
                </a:ln>
                <a:solidFill>
                  <a:prstClr val="black"/>
                </a:solidFill>
                <a:effectLst/>
                <a:uLnTx/>
                <a:uFillTx/>
                <a:latin typeface="Calibri" panose="020F0502020204030204"/>
                <a:ea typeface="+mn-ea"/>
                <a:cs typeface="+mn-cs"/>
              </a:rPr>
              <a:t>./PSscript.ps1</a:t>
            </a:r>
          </a:p>
          <a:p>
            <a:pPr marL="685800" marR="0" lvl="1"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You can also click on the file then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right-click on the script file in File Explorer and select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Run with PowerShell</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PowerShell will appear and run the file and automatically close unless you use a sleep command e.g. </a:t>
            </a:r>
            <a:r>
              <a:rPr kumimoji="0" lang="en-US" sz="2000" b="0" i="0" u="none" strike="noStrike" kern="1200" cap="none" spc="0" normalizeH="0" baseline="0" noProof="0" dirty="0">
                <a:ln>
                  <a:noFill/>
                </a:ln>
                <a:solidFill>
                  <a:srgbClr val="4D2FFF"/>
                </a:solidFill>
                <a:effectLst/>
                <a:uLnTx/>
                <a:uFillTx/>
                <a:latin typeface="Calibri" panose="020F0502020204030204"/>
                <a:ea typeface="+mn-ea"/>
                <a:cs typeface="+mn-cs"/>
              </a:rPr>
              <a:t>Start-Sleep -s 5</a:t>
            </a:r>
          </a:p>
          <a:p>
            <a:pPr marL="228600" marR="0" lvl="0"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6E67E79-60BF-A29A-CC7A-E3030941C87C}"/>
              </a:ext>
            </a:extLst>
          </p:cNvPr>
          <p:cNvPicPr>
            <a:picLocks noChangeAspect="1"/>
          </p:cNvPicPr>
          <p:nvPr/>
        </p:nvPicPr>
        <p:blipFill>
          <a:blip r:embed="rId2"/>
          <a:srcRect t="11534" r="54868" b="5714"/>
          <a:stretch>
            <a:fillRect/>
          </a:stretch>
        </p:blipFill>
        <p:spPr>
          <a:xfrm>
            <a:off x="7360557" y="1054328"/>
            <a:ext cx="4642757" cy="5675085"/>
          </a:xfrm>
          <a:prstGeom prst="rect">
            <a:avLst/>
          </a:prstGeom>
        </p:spPr>
      </p:pic>
      <p:sp>
        <p:nvSpPr>
          <p:cNvPr id="7" name="TextBox 6">
            <a:extLst>
              <a:ext uri="{FF2B5EF4-FFF2-40B4-BE49-F238E27FC236}">
                <a16:creationId xmlns:a16="http://schemas.microsoft.com/office/drawing/2014/main" id="{E91E7F38-3ED5-2419-863E-99F64461CB98}"/>
              </a:ext>
            </a:extLst>
          </p:cNvPr>
          <p:cNvSpPr txBox="1"/>
          <p:nvPr/>
        </p:nvSpPr>
        <p:spPr>
          <a:xfrm>
            <a:off x="9681935" y="4861856"/>
            <a:ext cx="1995714" cy="1477328"/>
          </a:xfrm>
          <a:prstGeom prst="rect">
            <a:avLst/>
          </a:prstGeom>
          <a:solidFill>
            <a:schemeClr val="bg1"/>
          </a:solidFill>
          <a:ln w="57150">
            <a:solidFill>
              <a:srgbClr val="FF0000"/>
            </a:solidFill>
          </a:ln>
        </p:spPr>
        <p:txBody>
          <a:bodyPr wrap="square" rtlCol="0">
            <a:spAutoFit/>
          </a:bodyPr>
          <a:lstStyle/>
          <a:p>
            <a:r>
              <a:rPr lang="en-GB" dirty="0"/>
              <a:t>Right-click in this column of whitespace before the file names, to open the directory.</a:t>
            </a:r>
          </a:p>
        </p:txBody>
      </p:sp>
      <p:cxnSp>
        <p:nvCxnSpPr>
          <p:cNvPr id="10" name="Straight Arrow Connector 9">
            <a:extLst>
              <a:ext uri="{FF2B5EF4-FFF2-40B4-BE49-F238E27FC236}">
                <a16:creationId xmlns:a16="http://schemas.microsoft.com/office/drawing/2014/main" id="{BEE7D820-9425-1EEB-8B84-DFFCED65079E}"/>
              </a:ext>
            </a:extLst>
          </p:cNvPr>
          <p:cNvCxnSpPr/>
          <p:nvPr/>
        </p:nvCxnSpPr>
        <p:spPr>
          <a:xfrm flipV="1">
            <a:off x="10181771" y="4274028"/>
            <a:ext cx="0" cy="58782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1077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3668" y="341783"/>
            <a:ext cx="10945668" cy="1033669"/>
          </a:xfrm>
        </p:spPr>
        <p:txBody>
          <a:bodyPr>
            <a:normAutofit/>
          </a:bodyPr>
          <a:lstStyle/>
          <a:p>
            <a:r>
              <a:rPr lang="en-GB" sz="4800" b="1" dirty="0">
                <a:solidFill>
                  <a:srgbClr val="002060"/>
                </a:solidFill>
                <a:highlight>
                  <a:srgbClr val="FFFF00"/>
                </a:highlight>
              </a:rPr>
              <a:t>Reminder</a:t>
            </a:r>
            <a:r>
              <a:rPr lang="en-GB" sz="4800" b="1" dirty="0">
                <a:solidFill>
                  <a:schemeClr val="bg1"/>
                </a:solidFill>
              </a:rPr>
              <a:t>: Peer/pair programming &amp; AI tools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6369" y="1712687"/>
            <a:ext cx="11020266" cy="4808078"/>
          </a:xfrm>
        </p:spPr>
        <p:txBody>
          <a:bodyPr>
            <a:normAutofit fontScale="92500" lnSpcReduction="20000"/>
          </a:bodyPr>
          <a:lstStyle/>
          <a:p>
            <a:r>
              <a:rPr lang="en-US" sz="3200" b="0" i="0" dirty="0">
                <a:solidFill>
                  <a:srgbClr val="212529"/>
                </a:solidFill>
                <a:effectLst/>
              </a:rPr>
              <a:t>We encourage students to </a:t>
            </a:r>
            <a:r>
              <a:rPr lang="en-US" sz="3200" b="1" i="0" dirty="0">
                <a:solidFill>
                  <a:srgbClr val="212529"/>
                </a:solidFill>
                <a:effectLst/>
                <a:highlight>
                  <a:srgbClr val="FFFF00"/>
                </a:highlight>
              </a:rPr>
              <a:t>work together in pairs</a:t>
            </a:r>
            <a:r>
              <a:rPr lang="en-US" sz="3200" b="1" i="0" dirty="0">
                <a:solidFill>
                  <a:srgbClr val="212529"/>
                </a:solidFill>
                <a:effectLst/>
              </a:rPr>
              <a:t> </a:t>
            </a:r>
            <a:r>
              <a:rPr lang="en-US" sz="3200" b="0" i="0" dirty="0">
                <a:solidFill>
                  <a:srgbClr val="212529"/>
                </a:solidFill>
                <a:effectLst/>
              </a:rPr>
              <a:t>or small teams of 3 to help each other to debug and solve any code problems.</a:t>
            </a:r>
          </a:p>
          <a:p>
            <a:r>
              <a:rPr lang="en-US" sz="3200" b="0" i="0" dirty="0">
                <a:solidFill>
                  <a:srgbClr val="212529"/>
                </a:solidFill>
                <a:effectLst/>
              </a:rPr>
              <a:t>This is called Pair / Peer programming in industry, where the code of a program is written in pairs.</a:t>
            </a:r>
          </a:p>
          <a:p>
            <a:r>
              <a:rPr lang="en-US" sz="3200" b="0" i="0" dirty="0">
                <a:solidFill>
                  <a:srgbClr val="212529"/>
                </a:solidFill>
                <a:effectLst/>
              </a:rPr>
              <a:t>Each person looks at the code the other member is writing / written and they help each other debug the code.</a:t>
            </a:r>
          </a:p>
          <a:p>
            <a:r>
              <a:rPr lang="en-US" sz="3200" dirty="0"/>
              <a:t>In </a:t>
            </a:r>
            <a:r>
              <a:rPr lang="en-US" sz="3200" b="1" dirty="0"/>
              <a:t>tutorials</a:t>
            </a:r>
            <a:r>
              <a:rPr lang="en-US" sz="3200" dirty="0"/>
              <a:t>, you can work on your own PCs independently, but you can also help each other to solve any problems and debug the code.</a:t>
            </a:r>
          </a:p>
          <a:p>
            <a:r>
              <a:rPr lang="en-US" sz="3200" b="1" dirty="0"/>
              <a:t>AI tools </a:t>
            </a:r>
            <a:r>
              <a:rPr lang="en-US" sz="3200" dirty="0"/>
              <a:t>such as </a:t>
            </a:r>
            <a:r>
              <a:rPr lang="en-US" sz="3200" b="1" dirty="0"/>
              <a:t>ChatGPT</a:t>
            </a:r>
            <a:r>
              <a:rPr lang="en-US" sz="3200" dirty="0"/>
              <a:t> can be used to help debug code.</a:t>
            </a:r>
          </a:p>
          <a:p>
            <a:pPr marL="0" indent="0">
              <a:buNone/>
            </a:pPr>
            <a:r>
              <a:rPr lang="en-US" sz="2400" dirty="0"/>
              <a:t>Bg. </a:t>
            </a:r>
            <a:r>
              <a:rPr lang="en-US" sz="2400" b="1" dirty="0">
                <a:solidFill>
                  <a:srgbClr val="202122"/>
                </a:solidFill>
              </a:rPr>
              <a:t>In industry, pair / peer programming</a:t>
            </a:r>
            <a:r>
              <a:rPr lang="en-US" sz="2400" dirty="0">
                <a:solidFill>
                  <a:srgbClr val="202122"/>
                </a:solidFill>
              </a:rPr>
              <a:t> is a </a:t>
            </a:r>
            <a:r>
              <a:rPr lang="en-US" sz="2400" dirty="0"/>
              <a:t>software development technique where two programmers work together on one device. One person who writes the code is called the driver, while the other person is called the </a:t>
            </a:r>
            <a:r>
              <a:rPr lang="en-US" sz="2400" i="1" dirty="0"/>
              <a:t>observer</a:t>
            </a:r>
            <a:r>
              <a:rPr lang="en-US" sz="2400" dirty="0"/>
              <a:t> who reviews each the code being typed. Both review the code for errors after and help each other to solve problems.</a:t>
            </a:r>
          </a:p>
          <a:p>
            <a:pPr marL="0" indent="0">
              <a:buNone/>
            </a:pPr>
            <a:endParaRPr lang="en-US" sz="3200" dirty="0"/>
          </a:p>
        </p:txBody>
      </p:sp>
    </p:spTree>
    <p:extLst>
      <p:ext uri="{BB962C8B-B14F-4D97-AF65-F5344CB8AC3E}">
        <p14:creationId xmlns:p14="http://schemas.microsoft.com/office/powerpoint/2010/main" val="518283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48901" y="254022"/>
            <a:ext cx="9895949" cy="1033669"/>
          </a:xfrm>
        </p:spPr>
        <p:txBody>
          <a:bodyPr>
            <a:normAutofit/>
          </a:bodyPr>
          <a:lstStyle/>
          <a:p>
            <a:r>
              <a:rPr lang="en-GB" sz="5400" b="1" dirty="0">
                <a:solidFill>
                  <a:srgbClr val="002060"/>
                </a:solidFill>
                <a:highlight>
                  <a:srgbClr val="FFFF00"/>
                </a:highlight>
              </a:rPr>
              <a:t>Tutorial Activity:</a:t>
            </a:r>
            <a:r>
              <a:rPr lang="en-GB" sz="5400" b="1" dirty="0">
                <a:solidFill>
                  <a:srgbClr val="002060"/>
                </a:solidFill>
              </a:rPr>
              <a:t> </a:t>
            </a:r>
            <a:r>
              <a:rPr lang="en-GB" sz="5400" b="1" dirty="0">
                <a:solidFill>
                  <a:srgbClr val="FFFFFF"/>
                </a:solidFill>
              </a:rPr>
              <a:t>PowerShell Scripts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3646" y="1849448"/>
            <a:ext cx="12029154" cy="4696381"/>
          </a:xfrm>
        </p:spPr>
        <p:txBody>
          <a:bodyPr>
            <a:noAutofit/>
          </a:bodyPr>
          <a:lstStyle/>
          <a:p>
            <a:pPr marL="514350" indent="-514350">
              <a:lnSpc>
                <a:spcPct val="100000"/>
              </a:lnSpc>
              <a:spcBef>
                <a:spcPts val="600"/>
              </a:spcBef>
              <a:spcAft>
                <a:spcPts val="600"/>
              </a:spcAft>
              <a:buFont typeface="+mj-lt"/>
              <a:buAutoNum type="arabicPeriod"/>
            </a:pPr>
            <a:r>
              <a:rPr lang="en-GB" b="1" dirty="0">
                <a:highlight>
                  <a:srgbClr val="FFFF00"/>
                </a:highlight>
              </a:rPr>
              <a:t>Download tutorial deck from Moodle:</a:t>
            </a:r>
            <a:r>
              <a:rPr lang="en-GB" b="1" dirty="0"/>
              <a:t> </a:t>
            </a:r>
            <a:r>
              <a:rPr lang="en-US" b="1" dirty="0"/>
              <a:t>OS 8 – Tutorial PowerShell Scripts</a:t>
            </a:r>
          </a:p>
          <a:p>
            <a:pPr marL="514350" indent="-514350">
              <a:lnSpc>
                <a:spcPct val="100000"/>
              </a:lnSpc>
              <a:spcBef>
                <a:spcPts val="600"/>
              </a:spcBef>
              <a:spcAft>
                <a:spcPts val="600"/>
              </a:spcAft>
              <a:buFont typeface="+mj-lt"/>
              <a:buAutoNum type="arabicPeriod"/>
            </a:pPr>
            <a:r>
              <a:rPr lang="en-GB" b="1" dirty="0">
                <a:highlight>
                  <a:srgbClr val="FFFF00"/>
                </a:highlight>
              </a:rPr>
              <a:t>Use the following ‘Try’ slides</a:t>
            </a:r>
            <a:r>
              <a:rPr lang="en-GB" b="1" dirty="0"/>
              <a:t> </a:t>
            </a:r>
            <a:r>
              <a:rPr lang="en-GB" dirty="0"/>
              <a:t>to create </a:t>
            </a:r>
            <a:r>
              <a:rPr lang="en-US" dirty="0"/>
              <a:t>PowerShell</a:t>
            </a:r>
            <a:r>
              <a:rPr lang="en-GB" dirty="0"/>
              <a:t> Scripts</a:t>
            </a:r>
          </a:p>
          <a:p>
            <a:pPr lvl="1">
              <a:lnSpc>
                <a:spcPct val="100000"/>
              </a:lnSpc>
              <a:spcBef>
                <a:spcPts val="600"/>
              </a:spcBef>
              <a:spcAft>
                <a:spcPts val="600"/>
              </a:spcAft>
            </a:pPr>
            <a:r>
              <a:rPr lang="en-GB" dirty="0"/>
              <a:t>All code is located in the ‘Notes’ section of the slides &amp; in Moodle.</a:t>
            </a:r>
          </a:p>
          <a:p>
            <a:pPr marL="514350" indent="-514350">
              <a:lnSpc>
                <a:spcPct val="100000"/>
              </a:lnSpc>
              <a:spcBef>
                <a:spcPts val="600"/>
              </a:spcBef>
              <a:spcAft>
                <a:spcPts val="600"/>
              </a:spcAft>
              <a:buFont typeface="+mj-lt"/>
              <a:buAutoNum type="arabicPeriod"/>
            </a:pPr>
            <a:r>
              <a:rPr lang="en-GB" b="1" dirty="0">
                <a:highlight>
                  <a:srgbClr val="FFFF00"/>
                </a:highlight>
              </a:rPr>
              <a:t>Research &amp; use online PowerShell documentation &amp; tutorial sites to enhance your scripts.</a:t>
            </a:r>
          </a:p>
          <a:p>
            <a:pPr marL="514350" indent="-514350">
              <a:lnSpc>
                <a:spcPct val="100000"/>
              </a:lnSpc>
              <a:spcBef>
                <a:spcPts val="600"/>
              </a:spcBef>
              <a:spcAft>
                <a:spcPts val="600"/>
              </a:spcAft>
              <a:buFont typeface="+mj-lt"/>
              <a:buAutoNum type="arabicPeriod"/>
            </a:pPr>
            <a:r>
              <a:rPr lang="en-GB" b="1" dirty="0">
                <a:highlight>
                  <a:srgbClr val="FFFF00"/>
                </a:highlight>
              </a:rPr>
              <a:t>Save your experiments </a:t>
            </a:r>
            <a:r>
              <a:rPr lang="en-GB" dirty="0"/>
              <a:t>with</a:t>
            </a:r>
            <a:r>
              <a:rPr lang="en-GB" b="1" dirty="0"/>
              <a:t> </a:t>
            </a:r>
            <a:r>
              <a:rPr lang="en-GB" dirty="0"/>
              <a:t>screenshots of both </a:t>
            </a:r>
            <a:r>
              <a:rPr lang="en-GB" b="1" dirty="0"/>
              <a:t>code and output </a:t>
            </a:r>
            <a:r>
              <a:rPr lang="en-GB" dirty="0"/>
              <a:t>to include in your Assignment for task 4, along with some citations.</a:t>
            </a:r>
          </a:p>
          <a:p>
            <a:pPr marL="0" indent="0">
              <a:lnSpc>
                <a:spcPct val="100000"/>
              </a:lnSpc>
              <a:spcBef>
                <a:spcPts val="600"/>
              </a:spcBef>
              <a:spcAft>
                <a:spcPts val="600"/>
              </a:spcAft>
              <a:buNone/>
            </a:pPr>
            <a:r>
              <a:rPr lang="en-GB" sz="2400" dirty="0"/>
              <a:t>Note: Bat or PS scripts can be used to answer task 4 of the Assignment. You can use either Batch or PowerShell or you could include some scripts from each e.g. 3/4 Bat &amp; 3/4 PS scripts.</a:t>
            </a:r>
          </a:p>
        </p:txBody>
      </p:sp>
      <p:sp>
        <p:nvSpPr>
          <p:cNvPr id="3" name="Rectangle 2" descr="Programmer">
            <a:extLst>
              <a:ext uri="{FF2B5EF4-FFF2-40B4-BE49-F238E27FC236}">
                <a16:creationId xmlns:a16="http://schemas.microsoft.com/office/drawing/2014/main" id="{1928CE2A-BC23-DEAC-AA2C-FA2E7CF56BB3}"/>
              </a:ext>
            </a:extLst>
          </p:cNvPr>
          <p:cNvSpPr/>
          <p:nvPr/>
        </p:nvSpPr>
        <p:spPr>
          <a:xfrm>
            <a:off x="10244854" y="140345"/>
            <a:ext cx="1602071" cy="1517242"/>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7469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0" y="0"/>
            <a:ext cx="12192000" cy="1033669"/>
          </a:xfrm>
          <a:solidFill>
            <a:srgbClr val="002060"/>
          </a:solidFill>
        </p:spPr>
        <p:txBody>
          <a:bodyPr>
            <a:normAutofit/>
          </a:bodyPr>
          <a:lstStyle/>
          <a:p>
            <a:r>
              <a:rPr lang="en-GB" sz="4800" b="1" dirty="0">
                <a:solidFill>
                  <a:schemeClr val="bg1"/>
                </a:solidFill>
              </a:rPr>
              <a:t>Tip: Task 4 Checklist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67905" y="1160395"/>
            <a:ext cx="11141924" cy="5596005"/>
          </a:xfrm>
        </p:spPr>
        <p:txBody>
          <a:bodyPr>
            <a:normAutofit fontScale="62500" lnSpcReduction="20000"/>
          </a:bodyPr>
          <a:lstStyle/>
          <a:p>
            <a:pPr marL="0" indent="0">
              <a:lnSpc>
                <a:spcPct val="120000"/>
              </a:lnSpc>
              <a:spcBef>
                <a:spcPts val="600"/>
              </a:spcBef>
              <a:buNone/>
            </a:pPr>
            <a:r>
              <a:rPr lang="en-GB" sz="4500" dirty="0"/>
              <a:t>Demonstrate the use of each key aspect of the language:</a:t>
            </a:r>
          </a:p>
          <a:p>
            <a:pPr lvl="1">
              <a:lnSpc>
                <a:spcPct val="120000"/>
              </a:lnSpc>
              <a:spcBef>
                <a:spcPts val="600"/>
              </a:spcBef>
            </a:pPr>
            <a:r>
              <a:rPr lang="en-GB" sz="4500" b="1" dirty="0"/>
              <a:t>Variables</a:t>
            </a:r>
          </a:p>
          <a:p>
            <a:pPr lvl="1">
              <a:lnSpc>
                <a:spcPct val="120000"/>
              </a:lnSpc>
              <a:spcBef>
                <a:spcPts val="600"/>
              </a:spcBef>
            </a:pPr>
            <a:r>
              <a:rPr lang="en-GB" sz="4500" b="1" i="0" dirty="0">
                <a:solidFill>
                  <a:srgbClr val="333333"/>
                </a:solidFill>
                <a:effectLst/>
              </a:rPr>
              <a:t>if</a:t>
            </a:r>
            <a:r>
              <a:rPr lang="en-GB" sz="4500" b="0" i="0" dirty="0">
                <a:solidFill>
                  <a:srgbClr val="333333"/>
                </a:solidFill>
                <a:effectLst/>
              </a:rPr>
              <a:t> </a:t>
            </a:r>
            <a:r>
              <a:rPr lang="en-GB" sz="4500" b="1" i="0" dirty="0">
                <a:solidFill>
                  <a:srgbClr val="333333"/>
                </a:solidFill>
                <a:effectLst/>
              </a:rPr>
              <a:t>statement</a:t>
            </a:r>
            <a:endParaRPr lang="en-GB" sz="4500" b="1" dirty="0">
              <a:solidFill>
                <a:srgbClr val="333333"/>
              </a:solidFill>
            </a:endParaRPr>
          </a:p>
          <a:p>
            <a:pPr lvl="1">
              <a:lnSpc>
                <a:spcPct val="120000"/>
              </a:lnSpc>
              <a:spcBef>
                <a:spcPts val="600"/>
              </a:spcBef>
            </a:pPr>
            <a:r>
              <a:rPr lang="en-GB" sz="4500" b="1" i="0" dirty="0">
                <a:solidFill>
                  <a:srgbClr val="333333"/>
                </a:solidFill>
                <a:effectLst/>
              </a:rPr>
              <a:t>Loop</a:t>
            </a:r>
            <a:endParaRPr lang="en-GB" sz="4500" b="1" dirty="0">
              <a:solidFill>
                <a:srgbClr val="333333"/>
              </a:solidFill>
            </a:endParaRPr>
          </a:p>
          <a:p>
            <a:pPr lvl="1">
              <a:lnSpc>
                <a:spcPct val="120000"/>
              </a:lnSpc>
              <a:spcBef>
                <a:spcPts val="600"/>
              </a:spcBef>
            </a:pPr>
            <a:r>
              <a:rPr lang="en-GB" sz="4500" b="1" i="0" dirty="0">
                <a:solidFill>
                  <a:srgbClr val="333333"/>
                </a:solidFill>
                <a:effectLst/>
              </a:rPr>
              <a:t>Array</a:t>
            </a:r>
          </a:p>
          <a:p>
            <a:pPr lvl="1">
              <a:lnSpc>
                <a:spcPct val="120000"/>
              </a:lnSpc>
              <a:spcBef>
                <a:spcPts val="600"/>
              </a:spcBef>
            </a:pPr>
            <a:r>
              <a:rPr lang="en-GB" sz="4500" b="1" dirty="0">
                <a:solidFill>
                  <a:srgbClr val="202124"/>
                </a:solidFill>
              </a:rPr>
              <a:t>User</a:t>
            </a:r>
            <a:r>
              <a:rPr lang="en-GB" sz="4500" dirty="0">
                <a:solidFill>
                  <a:srgbClr val="202124"/>
                </a:solidFill>
              </a:rPr>
              <a:t> </a:t>
            </a:r>
            <a:r>
              <a:rPr lang="en-GB" sz="4500" b="1" dirty="0">
                <a:solidFill>
                  <a:srgbClr val="202124"/>
                </a:solidFill>
              </a:rPr>
              <a:t>Input</a:t>
            </a:r>
            <a:endParaRPr lang="en-GB" sz="4500" b="1" i="0" dirty="0">
              <a:solidFill>
                <a:srgbClr val="333333"/>
              </a:solidFill>
              <a:effectLst/>
            </a:endParaRPr>
          </a:p>
          <a:p>
            <a:pPr lvl="1">
              <a:lnSpc>
                <a:spcPct val="120000"/>
              </a:lnSpc>
              <a:spcBef>
                <a:spcPts val="600"/>
              </a:spcBef>
            </a:pPr>
            <a:r>
              <a:rPr lang="en-GB" sz="4500" b="1" dirty="0">
                <a:solidFill>
                  <a:srgbClr val="333333"/>
                </a:solidFill>
              </a:rPr>
              <a:t>Switch statement</a:t>
            </a:r>
            <a:endParaRPr lang="en-GB" sz="4500" b="1" i="0" dirty="0">
              <a:solidFill>
                <a:srgbClr val="333333"/>
              </a:solidFill>
              <a:effectLst/>
            </a:endParaRPr>
          </a:p>
          <a:p>
            <a:pPr lvl="1">
              <a:lnSpc>
                <a:spcPct val="120000"/>
              </a:lnSpc>
              <a:spcBef>
                <a:spcPts val="600"/>
              </a:spcBef>
            </a:pPr>
            <a:r>
              <a:rPr lang="en-GB" sz="4500" b="1" i="0" dirty="0">
                <a:solidFill>
                  <a:srgbClr val="333333"/>
                </a:solidFill>
                <a:effectLst/>
              </a:rPr>
              <a:t>Function</a:t>
            </a:r>
          </a:p>
          <a:p>
            <a:pPr marL="0" indent="0">
              <a:lnSpc>
                <a:spcPct val="120000"/>
              </a:lnSpc>
              <a:spcBef>
                <a:spcPts val="600"/>
              </a:spcBef>
              <a:buNone/>
            </a:pPr>
            <a:r>
              <a:rPr lang="en-GB" sz="4200" b="1" dirty="0">
                <a:solidFill>
                  <a:srgbClr val="202124"/>
                </a:solidFill>
              </a:rPr>
              <a:t>Tip: Use AI tools to help debug code. </a:t>
            </a:r>
            <a:r>
              <a:rPr lang="en-GB" sz="4200" dirty="0">
                <a:solidFill>
                  <a:srgbClr val="202124"/>
                </a:solidFill>
              </a:rPr>
              <a:t>Do not use AI to generate task answers, but they can be used for this assignment to help identify code errors. Professional networks such as StackOverflow.com can also be used.</a:t>
            </a:r>
            <a:endParaRPr lang="en-GB" sz="4200" dirty="0"/>
          </a:p>
          <a:p>
            <a:pPr>
              <a:lnSpc>
                <a:spcPct val="120000"/>
              </a:lnSpc>
              <a:spcBef>
                <a:spcPts val="600"/>
              </a:spcBef>
            </a:pPr>
            <a:endParaRPr lang="en-GB" sz="3200" dirty="0"/>
          </a:p>
        </p:txBody>
      </p:sp>
      <p:pic>
        <p:nvPicPr>
          <p:cNvPr id="3" name="Picture 2" descr="A picture containing text, businesscard, envelope&#10;&#10;Description automatically generated">
            <a:extLst>
              <a:ext uri="{FF2B5EF4-FFF2-40B4-BE49-F238E27FC236}">
                <a16:creationId xmlns:a16="http://schemas.microsoft.com/office/drawing/2014/main" id="{765F1BF2-A78C-098B-7972-B9B1E132DD0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99698" y="1261995"/>
            <a:ext cx="3140512" cy="3171917"/>
          </a:xfrm>
          <a:prstGeom prst="rect">
            <a:avLst/>
          </a:prstGeom>
        </p:spPr>
      </p:pic>
    </p:spTree>
    <p:extLst>
      <p:ext uri="{BB962C8B-B14F-4D97-AF65-F5344CB8AC3E}">
        <p14:creationId xmlns:p14="http://schemas.microsoft.com/office/powerpoint/2010/main" val="41196847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FCF2-5142-7820-D184-596ED29D38FD}"/>
              </a:ext>
            </a:extLst>
          </p:cNvPr>
          <p:cNvSpPr>
            <a:spLocks noGrp="1"/>
          </p:cNvSpPr>
          <p:nvPr>
            <p:ph type="title"/>
          </p:nvPr>
        </p:nvSpPr>
        <p:spPr>
          <a:xfrm>
            <a:off x="0" y="0"/>
            <a:ext cx="12192000" cy="1328111"/>
          </a:xfrm>
          <a:solidFill>
            <a:srgbClr val="002060"/>
          </a:solidFill>
        </p:spPr>
        <p:txBody>
          <a:bodyPr>
            <a:normAutofit/>
          </a:bodyPr>
          <a:lstStyle/>
          <a:p>
            <a:r>
              <a:rPr lang="en-GB" sz="5400" dirty="0">
                <a:solidFill>
                  <a:schemeClr val="bg1"/>
                </a:solidFill>
              </a:rPr>
              <a:t> </a:t>
            </a:r>
            <a:r>
              <a:rPr lang="en-GB" sz="5400" b="1" dirty="0">
                <a:highlight>
                  <a:srgbClr val="FFFF00"/>
                </a:highlight>
              </a:rPr>
              <a:t>Try:</a:t>
            </a:r>
            <a:r>
              <a:rPr lang="en-GB" sz="5400" b="1" dirty="0"/>
              <a:t> </a:t>
            </a:r>
            <a:r>
              <a:rPr lang="en-GB" sz="5400" b="1" dirty="0">
                <a:solidFill>
                  <a:schemeClr val="bg1"/>
                </a:solidFill>
              </a:rPr>
              <a:t>Optional - I</a:t>
            </a:r>
            <a:r>
              <a:rPr lang="en-GB" sz="5400" dirty="0">
                <a:solidFill>
                  <a:schemeClr val="bg1"/>
                </a:solidFill>
              </a:rPr>
              <a:t>nstall PowerShell v.7+</a:t>
            </a:r>
          </a:p>
        </p:txBody>
      </p:sp>
      <p:sp>
        <p:nvSpPr>
          <p:cNvPr id="3" name="Content Placeholder 2">
            <a:extLst>
              <a:ext uri="{FF2B5EF4-FFF2-40B4-BE49-F238E27FC236}">
                <a16:creationId xmlns:a16="http://schemas.microsoft.com/office/drawing/2014/main" id="{511EEE63-07BB-A6E9-C1F4-8192255CEA50}"/>
              </a:ext>
            </a:extLst>
          </p:cNvPr>
          <p:cNvSpPr>
            <a:spLocks noGrp="1"/>
          </p:cNvSpPr>
          <p:nvPr>
            <p:ph idx="1"/>
          </p:nvPr>
        </p:nvSpPr>
        <p:spPr>
          <a:xfrm>
            <a:off x="554566" y="1487768"/>
            <a:ext cx="8654748" cy="4346975"/>
          </a:xfrm>
        </p:spPr>
        <p:txBody>
          <a:bodyPr>
            <a:noAutofit/>
          </a:bodyPr>
          <a:lstStyle/>
          <a:p>
            <a:pPr marL="0" indent="0">
              <a:lnSpc>
                <a:spcPct val="100000"/>
              </a:lnSpc>
              <a:spcBef>
                <a:spcPts val="0"/>
              </a:spcBef>
              <a:spcAft>
                <a:spcPts val="200"/>
              </a:spcAft>
              <a:buNone/>
            </a:pPr>
            <a:r>
              <a:rPr lang="en-US" sz="3200" b="0" i="0" dirty="0">
                <a:solidFill>
                  <a:srgbClr val="161616"/>
                </a:solidFill>
                <a:effectLst/>
              </a:rPr>
              <a:t>If using the VM or on your own device, you can install PowerShell by:</a:t>
            </a:r>
          </a:p>
          <a:p>
            <a:pPr>
              <a:lnSpc>
                <a:spcPct val="100000"/>
              </a:lnSpc>
              <a:spcBef>
                <a:spcPts val="0"/>
              </a:spcBef>
              <a:spcAft>
                <a:spcPts val="200"/>
              </a:spcAft>
            </a:pPr>
            <a:r>
              <a:rPr lang="en-US" dirty="0"/>
              <a:t>Downloading the latest version of PowerShell from the </a:t>
            </a:r>
            <a:r>
              <a:rPr lang="en-US" b="1" dirty="0">
                <a:highlight>
                  <a:srgbClr val="FFFF00"/>
                </a:highlight>
              </a:rPr>
              <a:t>Microsoft Store</a:t>
            </a:r>
            <a:r>
              <a:rPr lang="en-US" dirty="0">
                <a:solidFill>
                  <a:srgbClr val="001D35"/>
                </a:solidFill>
              </a:rPr>
              <a:t>.</a:t>
            </a:r>
            <a:endParaRPr lang="en-US" b="0" i="0" dirty="0">
              <a:solidFill>
                <a:srgbClr val="001D35"/>
              </a:solidFill>
              <a:effectLst/>
            </a:endParaRPr>
          </a:p>
          <a:p>
            <a:pPr>
              <a:lnSpc>
                <a:spcPct val="100000"/>
              </a:lnSpc>
              <a:spcBef>
                <a:spcPts val="0"/>
              </a:spcBef>
              <a:spcAft>
                <a:spcPts val="200"/>
              </a:spcAft>
            </a:pPr>
            <a:r>
              <a:rPr lang="en-US" dirty="0">
                <a:solidFill>
                  <a:srgbClr val="161616"/>
                </a:solidFill>
              </a:rPr>
              <a:t>Open Windows PowerShell and type the following </a:t>
            </a:r>
            <a:r>
              <a:rPr lang="en-US" b="1" dirty="0">
                <a:solidFill>
                  <a:srgbClr val="161616"/>
                </a:solidFill>
                <a:highlight>
                  <a:srgbClr val="FFFF00"/>
                </a:highlight>
              </a:rPr>
              <a:t>command</a:t>
            </a:r>
            <a:r>
              <a:rPr lang="en-US" dirty="0">
                <a:solidFill>
                  <a:srgbClr val="161616"/>
                </a:solidFill>
              </a:rPr>
              <a:t>:</a:t>
            </a:r>
            <a:endParaRPr lang="en-GB" dirty="0">
              <a:solidFill>
                <a:srgbClr val="161616"/>
              </a:solidFill>
            </a:endParaRPr>
          </a:p>
          <a:p>
            <a:pPr marL="0" indent="0">
              <a:lnSpc>
                <a:spcPct val="100000"/>
              </a:lnSpc>
              <a:spcBef>
                <a:spcPts val="0"/>
              </a:spcBef>
              <a:spcAft>
                <a:spcPts val="200"/>
              </a:spcAft>
              <a:buNone/>
            </a:pPr>
            <a:r>
              <a:rPr lang="en-US" dirty="0" err="1">
                <a:solidFill>
                  <a:srgbClr val="832FFF"/>
                </a:solidFill>
                <a:highlight>
                  <a:srgbClr val="FFFF00"/>
                </a:highlight>
              </a:rPr>
              <a:t>winget</a:t>
            </a:r>
            <a:r>
              <a:rPr lang="en-US" dirty="0">
                <a:solidFill>
                  <a:srgbClr val="832FFF"/>
                </a:solidFill>
                <a:highlight>
                  <a:srgbClr val="FFFF00"/>
                </a:highlight>
              </a:rPr>
              <a:t> install --id </a:t>
            </a:r>
            <a:r>
              <a:rPr lang="en-US" dirty="0" err="1">
                <a:solidFill>
                  <a:srgbClr val="832FFF"/>
                </a:solidFill>
                <a:highlight>
                  <a:srgbClr val="FFFF00"/>
                </a:highlight>
              </a:rPr>
              <a:t>Microsoft.PowerShell</a:t>
            </a:r>
            <a:r>
              <a:rPr lang="en-US" dirty="0">
                <a:solidFill>
                  <a:srgbClr val="832FFF"/>
                </a:solidFill>
                <a:highlight>
                  <a:srgbClr val="FFFF00"/>
                </a:highlight>
              </a:rPr>
              <a:t> --source </a:t>
            </a:r>
            <a:r>
              <a:rPr lang="en-US" dirty="0" err="1">
                <a:solidFill>
                  <a:srgbClr val="832FFF"/>
                </a:solidFill>
                <a:highlight>
                  <a:srgbClr val="FFFF00"/>
                </a:highlight>
              </a:rPr>
              <a:t>winget</a:t>
            </a:r>
            <a:endParaRPr lang="en-US" dirty="0">
              <a:solidFill>
                <a:srgbClr val="832FFF"/>
              </a:solidFill>
              <a:highlight>
                <a:srgbClr val="FFFF00"/>
              </a:highlight>
            </a:endParaRPr>
          </a:p>
          <a:p>
            <a:pPr marL="0" indent="0">
              <a:lnSpc>
                <a:spcPct val="100000"/>
              </a:lnSpc>
              <a:spcBef>
                <a:spcPts val="0"/>
              </a:spcBef>
              <a:spcAft>
                <a:spcPts val="200"/>
              </a:spcAft>
              <a:buNone/>
            </a:pPr>
            <a:endParaRPr lang="en-US" dirty="0">
              <a:solidFill>
                <a:srgbClr val="832FFF"/>
              </a:solidFill>
              <a:highlight>
                <a:srgbClr val="FFFF00"/>
              </a:highlight>
            </a:endParaRPr>
          </a:p>
          <a:p>
            <a:pPr>
              <a:lnSpc>
                <a:spcPct val="100000"/>
              </a:lnSpc>
              <a:spcBef>
                <a:spcPts val="0"/>
              </a:spcBef>
              <a:spcAft>
                <a:spcPts val="200"/>
              </a:spcAft>
            </a:pPr>
            <a:r>
              <a:rPr lang="en-US" sz="3200" dirty="0">
                <a:solidFill>
                  <a:srgbClr val="161616"/>
                </a:solidFill>
              </a:rPr>
              <a:t>To install on a Linux or Mac please see next slide…</a:t>
            </a:r>
            <a:endParaRPr lang="en-US" dirty="0"/>
          </a:p>
        </p:txBody>
      </p:sp>
      <p:pic>
        <p:nvPicPr>
          <p:cNvPr id="5" name="Picture 4" descr="PowerShell - Wikipedia">
            <a:extLst>
              <a:ext uri="{FF2B5EF4-FFF2-40B4-BE49-F238E27FC236}">
                <a16:creationId xmlns:a16="http://schemas.microsoft.com/office/drawing/2014/main" id="{C3DB591B-F0D6-D3D8-B41B-E4E7C64733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30779" y="2175508"/>
            <a:ext cx="2763678" cy="2763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51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ABD037-83C7-986E-7220-507C688271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DBE23C-887C-D92D-14C6-BAAD31F82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99C7465-D7A5-0C97-F1A5-D79ECF37C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EBEDA61-C009-9E7A-0888-57594DF28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ED82048-ABCF-14BE-24A4-1F351A7500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26D63BB-E830-C512-E580-1D110E009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0B8B49-AE51-4D4D-73F4-D05C58C20D88}"/>
              </a:ext>
            </a:extLst>
          </p:cNvPr>
          <p:cNvSpPr>
            <a:spLocks noGrp="1"/>
          </p:cNvSpPr>
          <p:nvPr>
            <p:ph type="title"/>
          </p:nvPr>
        </p:nvSpPr>
        <p:spPr>
          <a:xfrm>
            <a:off x="43257" y="278535"/>
            <a:ext cx="11517440" cy="1033669"/>
          </a:xfrm>
        </p:spPr>
        <p:txBody>
          <a:bodyPr>
            <a:normAutofit/>
          </a:bodyPr>
          <a:lstStyle/>
          <a:p>
            <a:r>
              <a:rPr lang="en-GB" sz="4800" b="1" dirty="0">
                <a:highlight>
                  <a:srgbClr val="FFFF00"/>
                </a:highlight>
              </a:rPr>
              <a:t>Try:</a:t>
            </a:r>
            <a:r>
              <a:rPr lang="en-GB" sz="4800" b="1" dirty="0"/>
              <a:t> </a:t>
            </a:r>
            <a:r>
              <a:rPr lang="en-GB" sz="4800" b="1" dirty="0">
                <a:solidFill>
                  <a:schemeClr val="bg1"/>
                </a:solidFill>
              </a:rPr>
              <a:t>Optional - </a:t>
            </a:r>
            <a:r>
              <a:rPr lang="en-GB" sz="4800" b="1" dirty="0">
                <a:solidFill>
                  <a:srgbClr val="FFFFFF"/>
                </a:solidFill>
              </a:rPr>
              <a:t>VM: Download Notepad++</a:t>
            </a:r>
            <a:endParaRPr lang="en-GB" sz="4800" dirty="0">
              <a:solidFill>
                <a:srgbClr val="FFFFFF"/>
              </a:solidFill>
            </a:endParaRPr>
          </a:p>
        </p:txBody>
      </p:sp>
      <p:sp>
        <p:nvSpPr>
          <p:cNvPr id="15" name="TextBox 14">
            <a:extLst>
              <a:ext uri="{FF2B5EF4-FFF2-40B4-BE49-F238E27FC236}">
                <a16:creationId xmlns:a16="http://schemas.microsoft.com/office/drawing/2014/main" id="{748BFD5E-F1B4-2E28-A362-1A1D61D2475D}"/>
              </a:ext>
            </a:extLst>
          </p:cNvPr>
          <p:cNvSpPr txBox="1"/>
          <p:nvPr/>
        </p:nvSpPr>
        <p:spPr>
          <a:xfrm>
            <a:off x="459350" y="1730813"/>
            <a:ext cx="11287807" cy="3108543"/>
          </a:xfrm>
          <a:prstGeom prst="rect">
            <a:avLst/>
          </a:prstGeom>
          <a:solidFill>
            <a:schemeClr val="bg1">
              <a:alpha val="70000"/>
            </a:schemeClr>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ea typeface="+mn-ea"/>
                <a:cs typeface="+mn-cs"/>
              </a:rPr>
              <a:t>Notepad is installed on the VM and can be used to create PS scripts.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solidFill>
                  <a:prstClr val="black"/>
                </a:solidFill>
              </a:rPr>
              <a:t>However, we recommend using an editor with syntax highlighting such as Notepad++/VSC</a:t>
            </a:r>
          </a:p>
          <a:p>
            <a:pPr marL="457200" lvl="0" indent="-457200">
              <a:buFont typeface="+mj-lt"/>
              <a:buAutoNum type="arabicPeriod"/>
              <a:defRPr/>
            </a:pPr>
            <a:r>
              <a:rPr lang="en-GB" sz="2800" dirty="0">
                <a:solidFill>
                  <a:prstClr val="black"/>
                </a:solidFill>
              </a:rPr>
              <a:t>Goto </a:t>
            </a:r>
            <a:r>
              <a:rPr lang="en-GB" sz="2800" b="1" dirty="0">
                <a:solidFill>
                  <a:prstClr val="black"/>
                </a:solidFill>
              </a:rPr>
              <a:t>Notepad++ downloads</a:t>
            </a:r>
            <a:r>
              <a:rPr lang="en-GB" sz="2800" dirty="0">
                <a:solidFill>
                  <a:prstClr val="black"/>
                </a:solidFill>
              </a:rPr>
              <a:t>: </a:t>
            </a:r>
            <a:r>
              <a:rPr lang="en-GB" sz="2800" dirty="0">
                <a:hlinkClick r:id="rId3"/>
              </a:rPr>
              <a:t>https://notepad-plus-plus.org/downloads/</a:t>
            </a:r>
            <a:endParaRPr lang="en-GB" sz="2800" dirty="0"/>
          </a:p>
          <a:p>
            <a:pPr marL="457200" lvl="0" indent="-457200">
              <a:buFont typeface="+mj-lt"/>
              <a:buAutoNum type="arabicPeriod"/>
              <a:defRPr/>
            </a:pPr>
            <a:r>
              <a:rPr lang="en-GB" sz="2800" dirty="0"/>
              <a:t>Scroll down until you see the ‘</a:t>
            </a:r>
            <a:r>
              <a:rPr lang="en-GB" sz="2800" b="1" dirty="0"/>
              <a:t>Download</a:t>
            </a:r>
            <a:r>
              <a:rPr lang="en-GB" sz="2800" dirty="0"/>
              <a:t>’ image (below)</a:t>
            </a:r>
          </a:p>
          <a:p>
            <a:pPr marL="457200" lvl="0" indent="-457200">
              <a:buFont typeface="+mj-lt"/>
              <a:buAutoNum type="arabicPeriod"/>
              <a:defRPr/>
            </a:pPr>
            <a:r>
              <a:rPr lang="en-GB" sz="2800" dirty="0"/>
              <a:t>Download &amp; install Notepad++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2A5E858-B4D7-3E49-7260-BBBDF7F7028D}"/>
              </a:ext>
            </a:extLst>
          </p:cNvPr>
          <p:cNvPicPr>
            <a:picLocks noChangeAspect="1"/>
          </p:cNvPicPr>
          <p:nvPr/>
        </p:nvPicPr>
        <p:blipFill>
          <a:blip r:embed="rId4"/>
          <a:stretch>
            <a:fillRect/>
          </a:stretch>
        </p:blipFill>
        <p:spPr>
          <a:xfrm>
            <a:off x="10450425" y="-13190"/>
            <a:ext cx="1763408" cy="1737312"/>
          </a:xfrm>
          <a:prstGeom prst="rect">
            <a:avLst/>
          </a:prstGeom>
        </p:spPr>
      </p:pic>
      <p:pic>
        <p:nvPicPr>
          <p:cNvPr id="7" name="Picture 6">
            <a:hlinkClick r:id="rId3"/>
            <a:extLst>
              <a:ext uri="{FF2B5EF4-FFF2-40B4-BE49-F238E27FC236}">
                <a16:creationId xmlns:a16="http://schemas.microsoft.com/office/drawing/2014/main" id="{CD4A4062-9545-1EEC-DF34-3E5D9C7055A4}"/>
              </a:ext>
            </a:extLst>
          </p:cNvPr>
          <p:cNvPicPr>
            <a:picLocks noChangeAspect="1"/>
          </p:cNvPicPr>
          <p:nvPr/>
        </p:nvPicPr>
        <p:blipFill>
          <a:blip r:embed="rId5"/>
          <a:stretch>
            <a:fillRect/>
          </a:stretch>
        </p:blipFill>
        <p:spPr>
          <a:xfrm>
            <a:off x="2626800" y="4416205"/>
            <a:ext cx="6496050" cy="2066925"/>
          </a:xfrm>
          <a:prstGeom prst="rect">
            <a:avLst/>
          </a:prstGeom>
        </p:spPr>
      </p:pic>
    </p:spTree>
    <p:extLst>
      <p:ext uri="{BB962C8B-B14F-4D97-AF65-F5344CB8AC3E}">
        <p14:creationId xmlns:p14="http://schemas.microsoft.com/office/powerpoint/2010/main" val="11140016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FB243-8342-C04E-01EA-7592572F8D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213735-E73C-712B-39D4-94D6F74A9C27}"/>
              </a:ext>
            </a:extLst>
          </p:cNvPr>
          <p:cNvSpPr txBox="1">
            <a:spLocks/>
          </p:cNvSpPr>
          <p:nvPr/>
        </p:nvSpPr>
        <p:spPr>
          <a:xfrm>
            <a:off x="0" y="0"/>
            <a:ext cx="12192000" cy="1033669"/>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defRPr/>
            </a:pPr>
            <a:r>
              <a:rPr lang="en-GB" sz="4800" b="1" dirty="0">
                <a:solidFill>
                  <a:srgbClr val="002060"/>
                </a:solidFill>
                <a:highlight>
                  <a:srgbClr val="FFFF00"/>
                </a:highlight>
              </a:rPr>
              <a:t>Try:</a:t>
            </a:r>
            <a:r>
              <a:rPr kumimoji="0" lang="en-GB" sz="48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sz="4800" b="1" dirty="0">
                <a:solidFill>
                  <a:prstClr val="white"/>
                </a:solidFill>
              </a:rPr>
              <a:t>Notepad/</a:t>
            </a: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Notepad++ &amp; PowerShell</a:t>
            </a:r>
            <a:endPar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9" name="Content Placeholder 2">
            <a:extLst>
              <a:ext uri="{FF2B5EF4-FFF2-40B4-BE49-F238E27FC236}">
                <a16:creationId xmlns:a16="http://schemas.microsoft.com/office/drawing/2014/main" id="{085E6C9F-19BC-EDAB-87FE-50FE09092838}"/>
              </a:ext>
            </a:extLst>
          </p:cNvPr>
          <p:cNvSpPr txBox="1">
            <a:spLocks/>
          </p:cNvSpPr>
          <p:nvPr/>
        </p:nvSpPr>
        <p:spPr>
          <a:xfrm>
            <a:off x="101023" y="1229865"/>
            <a:ext cx="7373833" cy="549954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0" indent="-457200">
              <a:lnSpc>
                <a:spcPct val="100000"/>
              </a:lnSpc>
              <a:spcBef>
                <a:spcPts val="0"/>
              </a:spcBef>
              <a:spcAft>
                <a:spcPts val="300"/>
              </a:spcAft>
              <a:buFont typeface="+mj-lt"/>
              <a:buAutoNum type="arabicPeriod"/>
              <a:defRPr/>
            </a:pPr>
            <a:r>
              <a:rPr kumimoji="0" 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Open </a:t>
            </a:r>
            <a:r>
              <a:rPr lang="en-US" sz="2600" b="1" dirty="0">
                <a:solidFill>
                  <a:prstClr val="black"/>
                </a:solidFill>
                <a:highlight>
                  <a:srgbClr val="FFFF00"/>
                </a:highlight>
              </a:rPr>
              <a:t>Notepad/</a:t>
            </a:r>
            <a:r>
              <a:rPr kumimoji="0" 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Notepad++</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Create a new file e.g. </a:t>
            </a:r>
            <a:r>
              <a:rPr kumimoji="0" lang="en-US" altLang="en-US" sz="2600" b="1" i="0" u="none" strike="noStrike" kern="1200" cap="none" spc="0" normalizeH="0" baseline="0" noProof="0" dirty="0">
                <a:ln>
                  <a:noFill/>
                </a:ln>
                <a:solidFill>
                  <a:prstClr val="black"/>
                </a:solidFill>
                <a:effectLst/>
                <a:uLnTx/>
                <a:uFillTx/>
                <a:latin typeface="Calibri" panose="020F0502020204030204"/>
                <a:ea typeface="+mn-ea"/>
                <a:cs typeface="+mn-cs"/>
              </a:rPr>
              <a:t>PSscript.ps1</a:t>
            </a:r>
          </a:p>
          <a:p>
            <a:pPr marL="685800" marR="0" lvl="1"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2200" b="0" i="0" u="none" strike="noStrike" kern="1200" cap="none" spc="0" normalizeH="0" baseline="0" noProof="0" dirty="0">
                <a:ln>
                  <a:noFill/>
                </a:ln>
                <a:solidFill>
                  <a:prstClr val="black"/>
                </a:solidFill>
                <a:effectLst/>
                <a:uLnTx/>
                <a:uFillTx/>
                <a:latin typeface="Calibri" panose="020F0502020204030204"/>
                <a:ea typeface="+mn-ea"/>
                <a:cs typeface="+mn-cs"/>
              </a:rPr>
              <a:t>Any text editor +VSC can also be used.</a:t>
            </a:r>
          </a:p>
          <a:p>
            <a:pPr marL="457200" marR="0" lvl="0" indent="-457200" algn="l" defTabSz="914400" rtl="0" eaLnBrk="1" fontAlgn="auto" latinLnBrk="0" hangingPunct="1">
              <a:lnSpc>
                <a:spcPct val="100000"/>
              </a:lnSpc>
              <a:spcBef>
                <a:spcPts val="0"/>
              </a:spcBef>
              <a:spcAft>
                <a:spcPts val="300"/>
              </a:spcAft>
              <a:buClrTx/>
              <a:buSzTx/>
              <a:buFont typeface="+mj-lt"/>
              <a:buAutoNum type="arabicPeriod"/>
              <a:tabLst/>
              <a:defRPr/>
            </a:pP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Type in the following code:</a:t>
            </a:r>
          </a:p>
          <a:p>
            <a:pPr marL="1828800" marR="0" lvl="4"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US" altLang="en-US" sz="2800" b="0" i="0" u="none" strike="noStrike" kern="1200" cap="none" spc="0" normalizeH="0" baseline="0" noProof="0" dirty="0">
                <a:ln>
                  <a:noFill/>
                </a:ln>
                <a:solidFill>
                  <a:srgbClr val="4D2FFF"/>
                </a:solidFill>
                <a:effectLst/>
                <a:uLnTx/>
                <a:uFillTx/>
                <a:latin typeface="Calibri" panose="020F0502020204030204"/>
                <a:ea typeface="+mn-ea"/>
                <a:cs typeface="+mn-cs"/>
              </a:rPr>
              <a:t>$Hi = "Hello"</a:t>
            </a:r>
          </a:p>
          <a:p>
            <a:pPr marL="1828800" marR="0" lvl="4"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US" altLang="en-US" sz="2800" b="0" i="0" u="none" strike="noStrike" kern="1200" cap="none" spc="0" normalizeH="0" baseline="0" noProof="0" dirty="0">
                <a:ln>
                  <a:noFill/>
                </a:ln>
                <a:solidFill>
                  <a:srgbClr val="4D2FFF"/>
                </a:solidFill>
                <a:effectLst/>
                <a:uLnTx/>
                <a:uFillTx/>
                <a:latin typeface="Calibri" panose="020F0502020204030204"/>
                <a:ea typeface="+mn-ea"/>
                <a:cs typeface="+mn-cs"/>
              </a:rPr>
              <a:t>$Hi</a:t>
            </a:r>
            <a:endPar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300"/>
              </a:spcAft>
              <a:buClrTx/>
              <a:buSzTx/>
              <a:buFont typeface="+mj-lt"/>
              <a:buAutoNum type="arabicPeriod" startAt="3"/>
              <a:tabLst/>
              <a:defRPr/>
            </a:pP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Open </a:t>
            </a:r>
            <a:r>
              <a:rPr kumimoji="0" lang="en-US" alt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File Explorer</a:t>
            </a:r>
            <a:r>
              <a:rPr kumimoji="0" lang="en-US" altLang="en-US" sz="2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US" altLang="en-US" sz="2600" b="1" i="0" u="none" strike="noStrike" kern="1200" cap="none" spc="0" normalizeH="0" baseline="0" noProof="0" dirty="0">
                <a:ln>
                  <a:noFill/>
                </a:ln>
                <a:solidFill>
                  <a:prstClr val="white"/>
                </a:solidFill>
                <a:effectLst/>
                <a:highlight>
                  <a:srgbClr val="FF0000"/>
                </a:highlight>
                <a:uLnTx/>
                <a:uFillTx/>
                <a:latin typeface="Calibri" panose="020F0502020204030204"/>
                <a:ea typeface="+mn-ea"/>
                <a:cs typeface="+mn-cs"/>
              </a:rPr>
              <a:t>right click:</a:t>
            </a:r>
            <a:r>
              <a:rPr kumimoji="0" lang="en-US" altLang="en-US" sz="26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r>
              <a:rPr kumimoji="0" lang="en-US" alt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Open in Terminal</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r>
              <a:rPr kumimoji="0" lang="en-US" altLang="en-US"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PowerShell</a:t>
            </a: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to open the directory (Not file) in PowerShell. </a:t>
            </a:r>
          </a:p>
          <a:p>
            <a:pPr marL="685800" marR="0" lvl="1"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2200" b="0" i="0" u="none" strike="noStrike" kern="1200" cap="none" spc="0" normalizeH="0" baseline="0" noProof="0" dirty="0">
                <a:ln>
                  <a:noFill/>
                </a:ln>
                <a:solidFill>
                  <a:prstClr val="black"/>
                </a:solidFill>
                <a:effectLst/>
                <a:uLnTx/>
                <a:uFillTx/>
                <a:latin typeface="Calibri" panose="020F0502020204030204"/>
                <a:ea typeface="+mn-ea"/>
                <a:cs typeface="+mn-cs"/>
              </a:rPr>
              <a:t>Or: In PS, type ‘cd’ then d</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rag and drop the folder from ‘File Explorer’ on to PowerShell.</a:t>
            </a:r>
            <a:endParaRPr kumimoji="0" lang="en-US" alt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300"/>
              </a:spcAft>
              <a:buClrTx/>
              <a:buSzTx/>
              <a:buFont typeface="+mj-lt"/>
              <a:buAutoNum type="arabicPeriod" startAt="3"/>
              <a:tabLst/>
              <a:defRPr/>
            </a:pPr>
            <a:r>
              <a:rPr kumimoji="0" lang="en-US" altLang="en-US"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Run the file in PowerShell</a:t>
            </a:r>
            <a:r>
              <a:rPr kumimoji="0" lang="en-US" altLang="en-US" sz="2600" b="0" i="0" u="none" strike="noStrike" kern="1200" cap="none" spc="0" normalizeH="0" baseline="0" noProof="0" dirty="0">
                <a:ln>
                  <a:noFill/>
                </a:ln>
                <a:solidFill>
                  <a:prstClr val="black"/>
                </a:solidFill>
                <a:effectLst/>
                <a:uLnTx/>
                <a:uFillTx/>
                <a:latin typeface="Calibri" panose="020F0502020204030204"/>
                <a:ea typeface="+mn-ea"/>
                <a:cs typeface="+mn-cs"/>
              </a:rPr>
              <a:t> type: </a:t>
            </a:r>
            <a:r>
              <a:rPr kumimoji="0" lang="en-US" altLang="en-US" sz="2600" b="1" i="0" u="none" strike="noStrike" kern="1200" cap="none" spc="0" normalizeH="0" baseline="0" noProof="0" dirty="0">
                <a:ln>
                  <a:noFill/>
                </a:ln>
                <a:solidFill>
                  <a:prstClr val="black"/>
                </a:solidFill>
                <a:effectLst/>
                <a:uLnTx/>
                <a:uFillTx/>
                <a:latin typeface="Calibri" panose="020F0502020204030204"/>
                <a:ea typeface="+mn-ea"/>
                <a:cs typeface="+mn-cs"/>
              </a:rPr>
              <a:t>./PSscript.ps1</a:t>
            </a:r>
          </a:p>
          <a:p>
            <a:pPr marL="685800" marR="0" lvl="1"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You can also click on the file then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right-click on the script file in File Explorer and select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Run with PowerShell</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PowerShell will appear and run the file and automatically close unless you use a sleep command e.g. </a:t>
            </a:r>
            <a:r>
              <a:rPr kumimoji="0" lang="en-US" sz="2000" b="0" i="0" u="none" strike="noStrike" kern="1200" cap="none" spc="0" normalizeH="0" baseline="0" noProof="0" dirty="0">
                <a:ln>
                  <a:noFill/>
                </a:ln>
                <a:solidFill>
                  <a:srgbClr val="4D2FFF"/>
                </a:solidFill>
                <a:effectLst/>
                <a:uLnTx/>
                <a:uFillTx/>
                <a:latin typeface="Calibri" panose="020F0502020204030204"/>
                <a:ea typeface="+mn-ea"/>
                <a:cs typeface="+mn-cs"/>
              </a:rPr>
              <a:t>Start-Sleep -s 5</a:t>
            </a:r>
          </a:p>
          <a:p>
            <a:pPr marL="228600" marR="0" lvl="0"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4958AD5-D60C-6D35-D0BB-884D94277E3A}"/>
              </a:ext>
            </a:extLst>
          </p:cNvPr>
          <p:cNvPicPr>
            <a:picLocks noChangeAspect="1"/>
          </p:cNvPicPr>
          <p:nvPr/>
        </p:nvPicPr>
        <p:blipFill>
          <a:blip r:embed="rId2"/>
          <a:srcRect t="11534" r="54868" b="5714"/>
          <a:stretch>
            <a:fillRect/>
          </a:stretch>
        </p:blipFill>
        <p:spPr>
          <a:xfrm>
            <a:off x="7360557" y="1054328"/>
            <a:ext cx="4642757" cy="5675085"/>
          </a:xfrm>
          <a:prstGeom prst="rect">
            <a:avLst/>
          </a:prstGeom>
        </p:spPr>
      </p:pic>
      <p:sp>
        <p:nvSpPr>
          <p:cNvPr id="7" name="TextBox 6">
            <a:extLst>
              <a:ext uri="{FF2B5EF4-FFF2-40B4-BE49-F238E27FC236}">
                <a16:creationId xmlns:a16="http://schemas.microsoft.com/office/drawing/2014/main" id="{EEF985EB-3822-17DA-FB76-5C3A53F3C96B}"/>
              </a:ext>
            </a:extLst>
          </p:cNvPr>
          <p:cNvSpPr txBox="1"/>
          <p:nvPr/>
        </p:nvSpPr>
        <p:spPr>
          <a:xfrm>
            <a:off x="9681935" y="4861856"/>
            <a:ext cx="1995714" cy="1477328"/>
          </a:xfrm>
          <a:prstGeom prst="rect">
            <a:avLst/>
          </a:prstGeom>
          <a:solidFill>
            <a:schemeClr val="bg1"/>
          </a:solidFill>
          <a:ln w="571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Right-click in this column of whitespace before the file names, to open the directory.</a:t>
            </a:r>
          </a:p>
        </p:txBody>
      </p:sp>
      <p:cxnSp>
        <p:nvCxnSpPr>
          <p:cNvPr id="10" name="Straight Arrow Connector 9">
            <a:extLst>
              <a:ext uri="{FF2B5EF4-FFF2-40B4-BE49-F238E27FC236}">
                <a16:creationId xmlns:a16="http://schemas.microsoft.com/office/drawing/2014/main" id="{7CF80C1D-642C-4C7A-7B97-29B348BCFEE8}"/>
              </a:ext>
            </a:extLst>
          </p:cNvPr>
          <p:cNvCxnSpPr/>
          <p:nvPr/>
        </p:nvCxnSpPr>
        <p:spPr>
          <a:xfrm flipV="1">
            <a:off x="10181771" y="4274028"/>
            <a:ext cx="0" cy="58782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6346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62693-6AC8-C0DC-0F64-9FE17461C5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A372D-C928-5256-1D66-387ABF302F06}"/>
              </a:ext>
            </a:extLst>
          </p:cNvPr>
          <p:cNvSpPr txBox="1">
            <a:spLocks/>
          </p:cNvSpPr>
          <p:nvPr/>
        </p:nvSpPr>
        <p:spPr>
          <a:xfrm>
            <a:off x="0" y="0"/>
            <a:ext cx="12192000" cy="1033669"/>
          </a:xfrm>
          <a:prstGeom prst="rect">
            <a:avLst/>
          </a:prstGeom>
          <a:solidFill>
            <a:srgbClr val="002060"/>
          </a:solidFill>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kumimoji="0" lang="en-GB" sz="6000" b="1" i="0" u="none" strike="noStrike" kern="1200" cap="none" spc="0" normalizeH="0" baseline="0" noProof="0" dirty="0">
                <a:ln>
                  <a:noFill/>
                </a:ln>
                <a:solidFill>
                  <a:schemeClr val="bg1"/>
                </a:solidFill>
                <a:effectLst/>
                <a:uLnTx/>
                <a:uFillTx/>
                <a:latin typeface="Calibri Light" panose="020F0302020204030204"/>
                <a:ea typeface="+mj-ea"/>
                <a:cs typeface="+mj-cs"/>
              </a:rPr>
              <a:t>Bg. </a:t>
            </a:r>
            <a:r>
              <a:rPr kumimoji="0" lang="en-GB" sz="5200" b="1" i="0" u="none" strike="noStrike" kern="1200" cap="none" spc="0" normalizeH="0" baseline="0" noProof="0" dirty="0">
                <a:ln>
                  <a:noFill/>
                </a:ln>
                <a:solidFill>
                  <a:schemeClr val="bg1"/>
                </a:solidFill>
                <a:effectLst/>
                <a:uLnTx/>
                <a:uFillTx/>
                <a:latin typeface="Calibri Light" panose="020F0302020204030204"/>
                <a:ea typeface="+mj-ea"/>
                <a:cs typeface="+mj-cs"/>
              </a:rPr>
              <a:t>S</a:t>
            </a: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pawn PowerShell 7+</a:t>
            </a:r>
            <a:r>
              <a:rPr lang="en-GB" sz="4800" b="1" dirty="0">
                <a:solidFill>
                  <a:prstClr val="white"/>
                </a:solidFill>
              </a:rPr>
              <a:t> in W-PS &amp; Set Directory</a:t>
            </a:r>
            <a:endPar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9" name="Content Placeholder 2">
            <a:extLst>
              <a:ext uri="{FF2B5EF4-FFF2-40B4-BE49-F238E27FC236}">
                <a16:creationId xmlns:a16="http://schemas.microsoft.com/office/drawing/2014/main" id="{6F797094-09F7-90D9-BE35-F179D9FC95AD}"/>
              </a:ext>
            </a:extLst>
          </p:cNvPr>
          <p:cNvSpPr txBox="1">
            <a:spLocks/>
          </p:cNvSpPr>
          <p:nvPr/>
        </p:nvSpPr>
        <p:spPr>
          <a:xfrm>
            <a:off x="265328" y="1086989"/>
            <a:ext cx="11864759" cy="5699573"/>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US" sz="3100" b="0" i="0" u="none" strike="noStrike" kern="1200" cap="none" spc="0" normalizeH="0" baseline="0" noProof="0" dirty="0">
                <a:ln>
                  <a:noFill/>
                </a:ln>
                <a:solidFill>
                  <a:prstClr val="black"/>
                </a:solidFill>
                <a:effectLst/>
                <a:uLnTx/>
                <a:uFillTx/>
                <a:latin typeface="Calibri" panose="020F0502020204030204"/>
                <a:ea typeface="+mn-ea"/>
                <a:cs typeface="+mn-cs"/>
              </a:rPr>
              <a:t>There are several options to open </a:t>
            </a:r>
            <a:r>
              <a:rPr kumimoji="0" lang="en-GB" sz="3100" b="0" i="0" u="none" strike="noStrike" kern="1200" cap="none" spc="0" normalizeH="0" baseline="0" noProof="0" dirty="0">
                <a:ln>
                  <a:noFill/>
                </a:ln>
                <a:solidFill>
                  <a:prstClr val="black"/>
                </a:solidFill>
                <a:effectLst/>
                <a:uLnTx/>
                <a:uFillTx/>
                <a:latin typeface="Calibri" panose="020F0502020204030204"/>
                <a:ea typeface="+mn-ea"/>
                <a:cs typeface="+mn-cs"/>
              </a:rPr>
              <a:t>PowerShell 7 </a:t>
            </a:r>
            <a:r>
              <a:rPr kumimoji="0" lang="en-GB" sz="3100" b="1" i="0" u="none" strike="noStrike" kern="1200" cap="none" spc="0" normalizeH="0" baseline="0" noProof="0" dirty="0">
                <a:ln>
                  <a:noFill/>
                </a:ln>
                <a:solidFill>
                  <a:prstClr val="black"/>
                </a:solidFill>
                <a:effectLst/>
                <a:uLnTx/>
                <a:uFillTx/>
                <a:latin typeface="Calibri" panose="020F0502020204030204"/>
                <a:ea typeface="+mn-ea"/>
                <a:cs typeface="+mn-cs"/>
              </a:rPr>
              <a:t>in the same directory</a:t>
            </a:r>
            <a:r>
              <a:rPr kumimoji="0" lang="en-GB" sz="3100" b="0" i="0" u="none" strike="noStrike" kern="1200" cap="none" spc="0" normalizeH="0" baseline="0" noProof="0" dirty="0">
                <a:ln>
                  <a:noFill/>
                </a:ln>
                <a:solidFill>
                  <a:prstClr val="black"/>
                </a:solidFill>
                <a:effectLst/>
                <a:uLnTx/>
                <a:uFillTx/>
                <a:latin typeface="Calibri" panose="020F0502020204030204"/>
                <a:ea typeface="+mn-ea"/>
                <a:cs typeface="+mn-cs"/>
              </a:rPr>
              <a:t> as the Shell/window we were already in. H</a:t>
            </a:r>
            <a:r>
              <a:rPr kumimoji="0" lang="en-US" sz="3100" b="0" i="0" u="none" strike="noStrike" kern="1200" cap="none" spc="0" normalizeH="0" baseline="0" noProof="0" dirty="0">
                <a:ln>
                  <a:noFill/>
                </a:ln>
                <a:solidFill>
                  <a:prstClr val="black"/>
                </a:solidFill>
                <a:effectLst/>
                <a:uLnTx/>
                <a:uFillTx/>
                <a:latin typeface="Calibri" panose="020F0502020204030204"/>
                <a:ea typeface="+mn-ea"/>
                <a:cs typeface="+mn-cs"/>
              </a:rPr>
              <a:t>ere are 2 common methods:</a:t>
            </a:r>
          </a:p>
          <a:p>
            <a:pPr marL="228600" marR="0" lvl="0" indent="-22860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Note: Sometimes it is not possible to set the default Shell in the Win. OS or in Terminal due to system settings. These can sometimes be overridden but sometimes it can be tricky due to system settings and security policies. As a result the methods below can be very useful. </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800" b="1" i="0" u="sng" strike="noStrike" kern="1200" cap="none" spc="0" normalizeH="0" baseline="0" noProof="0" dirty="0">
                <a:ln>
                  <a:noFill/>
                </a:ln>
                <a:solidFill>
                  <a:prstClr val="black"/>
                </a:solidFill>
                <a:effectLst/>
                <a:uLnTx/>
                <a:uFillTx/>
                <a:latin typeface="Calibri" panose="020F0502020204030204"/>
                <a:ea typeface="+mn-ea"/>
                <a:cs typeface="+mn-cs"/>
              </a:rPr>
              <a:t>Spawn PS 7+ within W-PS:</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Run this in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Windows PowerShell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to spawn a PowerShell 7 window in the same directory:</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pwsh</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NoExit</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-Command "Set-Location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pwd</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Run this command to check you are now using PowerShell 7:</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PSVersionTable.PSVersion</a:t>
            </a:r>
            <a:endPar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endParaRP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startAt="2"/>
              <a:tabLst/>
              <a:defRPr/>
            </a:pPr>
            <a:r>
              <a:rPr kumimoji="0" lang="en-GB" sz="2800" b="1" i="0" u="sng" strike="noStrike" kern="1200" cap="none" spc="0" normalizeH="0" baseline="0" noProof="0" dirty="0">
                <a:ln>
                  <a:noFill/>
                </a:ln>
                <a:solidFill>
                  <a:prstClr val="black"/>
                </a:solidFill>
                <a:effectLst/>
                <a:uLnTx/>
                <a:uFillTx/>
                <a:latin typeface="Calibri" panose="020F0502020204030204"/>
                <a:ea typeface="+mn-ea"/>
                <a:cs typeface="+mn-cs"/>
              </a:rPr>
              <a:t>Set Directory in W-PS or PS 7+:</a:t>
            </a:r>
            <a:endParaRPr kumimoji="0" lang="en-GB" sz="2800" b="0" i="0" u="sng"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Goto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File Explorer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copy the address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Use the following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command + paste the address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within quotes “ “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Set-Location “paste address here”</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3960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1A1365-E32D-C886-8F59-AF81879D1C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9492A0-2D6A-C1FC-D9D6-F55CE9FB64D6}"/>
              </a:ext>
            </a:extLst>
          </p:cNvPr>
          <p:cNvSpPr txBox="1">
            <a:spLocks/>
          </p:cNvSpPr>
          <p:nvPr/>
        </p:nvSpPr>
        <p:spPr>
          <a:xfrm>
            <a:off x="0" y="-100012"/>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0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Spawn PS7+ from within Win. PS5.1</a:t>
            </a:r>
            <a:endPar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9" name="Content Placeholder 2">
            <a:extLst>
              <a:ext uri="{FF2B5EF4-FFF2-40B4-BE49-F238E27FC236}">
                <a16:creationId xmlns:a16="http://schemas.microsoft.com/office/drawing/2014/main" id="{910BA390-4C28-DB94-4D9D-60B3AC46F057}"/>
              </a:ext>
            </a:extLst>
          </p:cNvPr>
          <p:cNvSpPr txBox="1">
            <a:spLocks/>
          </p:cNvSpPr>
          <p:nvPr/>
        </p:nvSpPr>
        <p:spPr>
          <a:xfrm>
            <a:off x="265329" y="1086989"/>
            <a:ext cx="11764746" cy="542811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following command creates a new PowerShell 7 window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in the same shell and directory</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in Windows PowerShell 5.1. Usually occurs after right clicking in File Explorer and Opening the directory in Terminal (when using Win.10/11).</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pwsh</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NoExit</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-Command "Set-Location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pwd</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lvl="1">
              <a:spcBef>
                <a:spcPts val="1000"/>
              </a:spcBef>
              <a:defRPr/>
            </a:pP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Pwsh</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launches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PowerShell 7</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It’s the .exe / executable for PowerShell 7 (older Windows PowerShell uses powershell.exe).</a:t>
            </a:r>
          </a:p>
          <a:p>
            <a:pPr lvl="1">
              <a:spcBef>
                <a:spcPts val="1000"/>
              </a:spcBef>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NoExit</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This tells PowerShell not to</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close the window after running the command. Otherwise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PS7 would run the command and then close.</a:t>
            </a:r>
          </a:p>
          <a:p>
            <a:pPr lvl="1">
              <a:spcBef>
                <a:spcPts val="1000"/>
              </a:spcBef>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-Command "Set-Location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pwd</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This instructs pwsh.exe to run a command when it opens, in this case 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Set-Location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command to change the directory in PS7 to 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pwd</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current working directory of the shell we ran the command from.</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6763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343" y="313569"/>
            <a:ext cx="9895951" cy="1033669"/>
          </a:xfrm>
        </p:spPr>
        <p:txBody>
          <a:bodyPr>
            <a:normAutofit/>
          </a:bodyPr>
          <a:lstStyle/>
          <a:p>
            <a:r>
              <a:rPr lang="en-GB" sz="4800" b="1" dirty="0">
                <a:highlight>
                  <a:srgbClr val="FFFF00"/>
                </a:highlight>
              </a:rPr>
              <a:t>Check:</a:t>
            </a:r>
            <a:r>
              <a:rPr lang="en-GB" sz="4800" b="1" dirty="0"/>
              <a:t> </a:t>
            </a:r>
            <a:r>
              <a:rPr lang="en-GB" sz="4800" b="1" dirty="0">
                <a:solidFill>
                  <a:schemeClr val="bg1"/>
                </a:solidFill>
              </a:rPr>
              <a:t>PowerShell </a:t>
            </a:r>
            <a:r>
              <a:rPr lang="en-US" sz="4800" b="1" dirty="0">
                <a:solidFill>
                  <a:schemeClr val="bg1"/>
                </a:solidFill>
              </a:rPr>
              <a:t>Execution modes</a:t>
            </a:r>
            <a:endParaRPr lang="en-GB" sz="48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53522" y="1720646"/>
            <a:ext cx="11479128" cy="4919437"/>
          </a:xfrm>
        </p:spPr>
        <p:txBody>
          <a:bodyPr>
            <a:normAutofit/>
          </a:bodyPr>
          <a:lstStyle/>
          <a:p>
            <a:r>
              <a:rPr lang="en-US" b="1" dirty="0"/>
              <a:t>To run and execute a PS script </a:t>
            </a:r>
            <a:r>
              <a:rPr lang="en-US" dirty="0"/>
              <a:t>in </a:t>
            </a:r>
            <a:r>
              <a:rPr lang="en-US" dirty="0">
                <a:solidFill>
                  <a:srgbClr val="222222"/>
                </a:solidFill>
              </a:rPr>
              <a:t>PowerShell</a:t>
            </a:r>
            <a:r>
              <a:rPr lang="en-US" b="1" dirty="0"/>
              <a:t>, </a:t>
            </a:r>
            <a:r>
              <a:rPr lang="en-US" dirty="0"/>
              <a:t>we need the </a:t>
            </a:r>
            <a:r>
              <a:rPr lang="en-US" i="0" dirty="0">
                <a:solidFill>
                  <a:srgbClr val="222222"/>
                </a:solidFill>
                <a:effectLst/>
              </a:rPr>
              <a:t>execution</a:t>
            </a:r>
            <a:r>
              <a:rPr lang="en-US" b="1" i="0" dirty="0">
                <a:solidFill>
                  <a:srgbClr val="222222"/>
                </a:solidFill>
                <a:effectLst/>
              </a:rPr>
              <a:t> </a:t>
            </a:r>
            <a:r>
              <a:rPr lang="en-US" dirty="0"/>
              <a:t>policy to be either </a:t>
            </a:r>
            <a:r>
              <a:rPr lang="en-US" b="1" i="0" dirty="0" err="1">
                <a:solidFill>
                  <a:srgbClr val="222222"/>
                </a:solidFill>
                <a:effectLst/>
                <a:highlight>
                  <a:srgbClr val="FFFF00"/>
                </a:highlight>
              </a:rPr>
              <a:t>RemoteSigned</a:t>
            </a:r>
            <a:r>
              <a:rPr lang="en-US" b="1" i="0" dirty="0">
                <a:solidFill>
                  <a:srgbClr val="222222"/>
                </a:solidFill>
                <a:effectLst/>
                <a:highlight>
                  <a:srgbClr val="FFFF00"/>
                </a:highlight>
              </a:rPr>
              <a:t> or </a:t>
            </a:r>
            <a:r>
              <a:rPr lang="en-US" b="1" dirty="0">
                <a:highlight>
                  <a:srgbClr val="FFFF00"/>
                </a:highlight>
              </a:rPr>
              <a:t>Unrestricted</a:t>
            </a:r>
            <a:r>
              <a:rPr lang="en-US" dirty="0"/>
              <a:t>.</a:t>
            </a:r>
          </a:p>
          <a:p>
            <a:r>
              <a:rPr lang="en-US" dirty="0">
                <a:solidFill>
                  <a:srgbClr val="222222"/>
                </a:solidFill>
              </a:rPr>
              <a:t>Whichever device/VM you are using, to see the current default policy, we use the </a:t>
            </a:r>
            <a:r>
              <a:rPr lang="en-US" b="1" dirty="0">
                <a:solidFill>
                  <a:srgbClr val="222222"/>
                </a:solidFill>
              </a:rPr>
              <a:t>Get-</a:t>
            </a:r>
            <a:r>
              <a:rPr lang="en-US" b="1" dirty="0" err="1">
                <a:solidFill>
                  <a:srgbClr val="222222"/>
                </a:solidFill>
              </a:rPr>
              <a:t>ExecutionPolicy</a:t>
            </a:r>
            <a:r>
              <a:rPr lang="en-US" dirty="0">
                <a:solidFill>
                  <a:srgbClr val="222222"/>
                </a:solidFill>
              </a:rPr>
              <a:t> command.</a:t>
            </a:r>
          </a:p>
          <a:p>
            <a:r>
              <a:rPr lang="en-US" b="1" i="0" dirty="0">
                <a:solidFill>
                  <a:srgbClr val="222222"/>
                </a:solidFill>
                <a:effectLst/>
                <a:highlight>
                  <a:srgbClr val="FFFF00"/>
                </a:highlight>
              </a:rPr>
              <a:t>Open PowerShell</a:t>
            </a:r>
            <a:r>
              <a:rPr lang="en-US" b="0" i="0" dirty="0">
                <a:solidFill>
                  <a:srgbClr val="222222"/>
                </a:solidFill>
                <a:effectLst/>
                <a:highlight>
                  <a:srgbClr val="FFFF00"/>
                </a:highlight>
              </a:rPr>
              <a:t>: </a:t>
            </a:r>
            <a:r>
              <a:rPr lang="en-US" b="0" i="0" dirty="0">
                <a:solidFill>
                  <a:srgbClr val="222222"/>
                </a:solidFill>
                <a:effectLst/>
              </a:rPr>
              <a:t>Type the following command in PowerShell:</a:t>
            </a:r>
            <a:endParaRPr lang="en-US" dirty="0">
              <a:solidFill>
                <a:srgbClr val="222222"/>
              </a:solidFill>
            </a:endParaRPr>
          </a:p>
          <a:p>
            <a:pPr marL="0" indent="0" algn="ctr">
              <a:buNone/>
            </a:pPr>
            <a:r>
              <a:rPr lang="en-US" sz="3200" dirty="0">
                <a:solidFill>
                  <a:srgbClr val="4448FE"/>
                </a:solidFill>
                <a:highlight>
                  <a:srgbClr val="FFFF00"/>
                </a:highlight>
              </a:rPr>
              <a:t>Get-</a:t>
            </a:r>
            <a:r>
              <a:rPr lang="en-US" sz="3200" dirty="0" err="1">
                <a:solidFill>
                  <a:srgbClr val="4448FE"/>
                </a:solidFill>
                <a:highlight>
                  <a:srgbClr val="FFFF00"/>
                </a:highlight>
              </a:rPr>
              <a:t>ExecutionPolicy</a:t>
            </a:r>
            <a:endParaRPr lang="en-US" sz="3200" dirty="0">
              <a:solidFill>
                <a:srgbClr val="4448FE"/>
              </a:solidFill>
              <a:highlight>
                <a:srgbClr val="FFFF00"/>
              </a:highlight>
            </a:endParaRPr>
          </a:p>
          <a:p>
            <a:r>
              <a:rPr lang="en-US" sz="3000" b="0" i="0" dirty="0">
                <a:solidFill>
                  <a:srgbClr val="222222"/>
                </a:solidFill>
                <a:effectLst/>
                <a:latin typeface="Source Sans Pro" panose="020B0503030403020204" pitchFamily="34" charset="0"/>
              </a:rPr>
              <a:t>If the execution policy is set to ‘</a:t>
            </a:r>
            <a:r>
              <a:rPr lang="en-US" sz="3000" b="1" i="0" dirty="0">
                <a:solidFill>
                  <a:srgbClr val="222222"/>
                </a:solidFill>
                <a:effectLst/>
                <a:latin typeface="Source Sans Pro" panose="020B0503030403020204" pitchFamily="34" charset="0"/>
              </a:rPr>
              <a:t>Restricted</a:t>
            </a:r>
            <a:r>
              <a:rPr lang="en-US" sz="3000" b="0" i="0" dirty="0">
                <a:solidFill>
                  <a:srgbClr val="222222"/>
                </a:solidFill>
                <a:effectLst/>
                <a:latin typeface="Source Sans Pro" panose="020B0503030403020204" pitchFamily="34" charset="0"/>
              </a:rPr>
              <a:t>’</a:t>
            </a:r>
            <a:r>
              <a:rPr lang="en-US" sz="3000" dirty="0">
                <a:solidFill>
                  <a:srgbClr val="222222"/>
                </a:solidFill>
                <a:latin typeface="Source Sans Pro" panose="020B0503030403020204" pitchFamily="34" charset="0"/>
              </a:rPr>
              <a:t>, </a:t>
            </a:r>
            <a:r>
              <a:rPr lang="en-US" sz="3000" b="0" i="0" dirty="0">
                <a:solidFill>
                  <a:srgbClr val="222222"/>
                </a:solidFill>
                <a:effectLst/>
                <a:latin typeface="Source Sans Pro" panose="020B0503030403020204" pitchFamily="34" charset="0"/>
              </a:rPr>
              <a:t>change the Execution Policy using the following command:</a:t>
            </a:r>
            <a:r>
              <a:rPr lang="en-US" sz="3000" dirty="0">
                <a:solidFill>
                  <a:srgbClr val="222222"/>
                </a:solidFill>
                <a:latin typeface="Source Sans Pro" panose="020B0503030403020204" pitchFamily="34" charset="0"/>
              </a:rPr>
              <a:t> </a:t>
            </a:r>
          </a:p>
          <a:p>
            <a:pPr marL="0" indent="0" algn="ctr">
              <a:buNone/>
            </a:pPr>
            <a:r>
              <a:rPr lang="en-US" sz="3200" i="0" dirty="0">
                <a:solidFill>
                  <a:srgbClr val="4448FE"/>
                </a:solidFill>
                <a:effectLst/>
              </a:rPr>
              <a:t>Set-</a:t>
            </a:r>
            <a:r>
              <a:rPr lang="en-US" sz="3200" dirty="0" err="1">
                <a:solidFill>
                  <a:srgbClr val="4448FE"/>
                </a:solidFill>
              </a:rPr>
              <a:t>E</a:t>
            </a:r>
            <a:r>
              <a:rPr lang="en-US" sz="3200" i="0" dirty="0" err="1">
                <a:solidFill>
                  <a:srgbClr val="4448FE"/>
                </a:solidFill>
                <a:effectLst/>
              </a:rPr>
              <a:t>xecutionPolicy</a:t>
            </a:r>
            <a:r>
              <a:rPr lang="en-US" sz="3200" i="0" dirty="0">
                <a:solidFill>
                  <a:srgbClr val="4448FE"/>
                </a:solidFill>
                <a:effectLst/>
              </a:rPr>
              <a:t> </a:t>
            </a:r>
            <a:r>
              <a:rPr lang="en-US" sz="3200" i="0" dirty="0" err="1">
                <a:solidFill>
                  <a:srgbClr val="4448FE"/>
                </a:solidFill>
                <a:effectLst/>
              </a:rPr>
              <a:t>RemoteSigned</a:t>
            </a:r>
            <a:endParaRPr lang="en-US" sz="3200" i="0" dirty="0">
              <a:solidFill>
                <a:srgbClr val="4448FE"/>
              </a:solidFill>
              <a:effectLst/>
            </a:endParaRPr>
          </a:p>
          <a:p>
            <a:r>
              <a:rPr lang="en-US" b="0" i="0" dirty="0">
                <a:solidFill>
                  <a:srgbClr val="222222"/>
                </a:solidFill>
                <a:effectLst/>
                <a:latin typeface="Source Sans Pro" panose="020B0503030403020204" pitchFamily="34" charset="0"/>
              </a:rPr>
              <a:t>Enter </a:t>
            </a:r>
            <a:r>
              <a:rPr lang="en-US" b="1" i="0" dirty="0">
                <a:solidFill>
                  <a:srgbClr val="222222"/>
                </a:solidFill>
                <a:effectLst/>
                <a:latin typeface="Source Sans Pro" panose="020B0503030403020204" pitchFamily="34" charset="0"/>
              </a:rPr>
              <a:t>Y</a:t>
            </a:r>
            <a:r>
              <a:rPr lang="en-US" b="0" i="0" dirty="0">
                <a:solidFill>
                  <a:srgbClr val="222222"/>
                </a:solidFill>
                <a:effectLst/>
                <a:latin typeface="Source Sans Pro" panose="020B0503030403020204" pitchFamily="34" charset="0"/>
              </a:rPr>
              <a:t> in the prompt.</a:t>
            </a:r>
          </a:p>
        </p:txBody>
      </p:sp>
    </p:spTree>
    <p:extLst>
      <p:ext uri="{BB962C8B-B14F-4D97-AF65-F5344CB8AC3E}">
        <p14:creationId xmlns:p14="http://schemas.microsoft.com/office/powerpoint/2010/main" val="617646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A1E90AD-283E-D8BC-D47C-93AA36AED74C}"/>
              </a:ext>
            </a:extLst>
          </p:cNvPr>
          <p:cNvSpPr>
            <a:spLocks noGrp="1"/>
          </p:cNvSpPr>
          <p:nvPr>
            <p:ph type="title"/>
          </p:nvPr>
        </p:nvSpPr>
        <p:spPr>
          <a:xfrm>
            <a:off x="0" y="0"/>
            <a:ext cx="12192000" cy="1033669"/>
          </a:xfrm>
          <a:solidFill>
            <a:srgbClr val="002060"/>
          </a:solidFill>
        </p:spPr>
        <p:txBody>
          <a:bodyPr>
            <a:normAutofit/>
          </a:bodyPr>
          <a:lstStyle/>
          <a:p>
            <a:r>
              <a:rPr lang="en-GB" sz="6000" b="1" dirty="0">
                <a:solidFill>
                  <a:schemeClr val="bg1"/>
                </a:solidFill>
              </a:rPr>
              <a:t>Bg. </a:t>
            </a:r>
            <a:r>
              <a:rPr lang="en-GB" sz="4800" b="1" dirty="0">
                <a:solidFill>
                  <a:schemeClr val="bg1"/>
                </a:solidFill>
              </a:rPr>
              <a:t>PowerShell </a:t>
            </a:r>
            <a:r>
              <a:rPr lang="en-US" sz="4800" b="1" dirty="0">
                <a:solidFill>
                  <a:schemeClr val="bg1"/>
                </a:solidFill>
              </a:rPr>
              <a:t>Execution policy: OS Setting</a:t>
            </a:r>
            <a:endParaRPr lang="en-GB" sz="4800" b="1" dirty="0">
              <a:solidFill>
                <a:schemeClr val="bg1"/>
              </a:solidFill>
            </a:endParaRPr>
          </a:p>
        </p:txBody>
      </p:sp>
      <p:sp>
        <p:nvSpPr>
          <p:cNvPr id="9" name="Content Placeholder 2">
            <a:extLst>
              <a:ext uri="{FF2B5EF4-FFF2-40B4-BE49-F238E27FC236}">
                <a16:creationId xmlns:a16="http://schemas.microsoft.com/office/drawing/2014/main" id="{4CD02D15-A334-A5D9-127D-31306B5BFF02}"/>
              </a:ext>
            </a:extLst>
          </p:cNvPr>
          <p:cNvSpPr>
            <a:spLocks noGrp="1"/>
          </p:cNvSpPr>
          <p:nvPr>
            <p:ph idx="1"/>
          </p:nvPr>
        </p:nvSpPr>
        <p:spPr>
          <a:xfrm>
            <a:off x="0" y="1149146"/>
            <a:ext cx="11479128" cy="4919437"/>
          </a:xfrm>
        </p:spPr>
        <p:txBody>
          <a:bodyPr>
            <a:normAutofit/>
          </a:bodyPr>
          <a:lstStyle/>
          <a:p>
            <a:r>
              <a:rPr lang="en-US" b="0" i="0" dirty="0">
                <a:solidFill>
                  <a:srgbClr val="222222"/>
                </a:solidFill>
                <a:effectLst/>
                <a:latin typeface="Source Sans Pro" panose="020B0503030403020204" pitchFamily="34" charset="0"/>
              </a:rPr>
              <a:t>In Windows OS you can set the execution policy to allow local PS scripts to run without signing.  </a:t>
            </a:r>
          </a:p>
          <a:p>
            <a:pPr marL="971550" lvl="1" indent="-514350">
              <a:buFont typeface="+mj-lt"/>
              <a:buAutoNum type="arabicPeriod"/>
            </a:pPr>
            <a:r>
              <a:rPr lang="en-US" sz="2800" dirty="0">
                <a:solidFill>
                  <a:srgbClr val="222222"/>
                </a:solidFill>
                <a:latin typeface="Source Sans Pro" panose="020B0503030403020204" pitchFamily="34" charset="0"/>
              </a:rPr>
              <a:t>Search: </a:t>
            </a:r>
            <a:r>
              <a:rPr lang="en-US" sz="2800" b="1" dirty="0">
                <a:solidFill>
                  <a:srgbClr val="222222"/>
                </a:solidFill>
                <a:latin typeface="Source Sans Pro" panose="020B0503030403020204" pitchFamily="34" charset="0"/>
              </a:rPr>
              <a:t>Settings</a:t>
            </a:r>
          </a:p>
          <a:p>
            <a:pPr marL="971550" lvl="1" indent="-514350">
              <a:buFont typeface="+mj-lt"/>
              <a:buAutoNum type="arabicPeriod"/>
            </a:pPr>
            <a:r>
              <a:rPr lang="en-US" sz="2800" b="0" i="0" dirty="0">
                <a:solidFill>
                  <a:srgbClr val="222222"/>
                </a:solidFill>
                <a:effectLst/>
                <a:latin typeface="Source Sans Pro" panose="020B0503030403020204" pitchFamily="34" charset="0"/>
              </a:rPr>
              <a:t>Select: </a:t>
            </a:r>
            <a:r>
              <a:rPr lang="en-US" sz="2800" b="1" i="0" dirty="0">
                <a:solidFill>
                  <a:srgbClr val="222222"/>
                </a:solidFill>
                <a:effectLst/>
                <a:latin typeface="Source Sans Pro" panose="020B0503030403020204" pitchFamily="34" charset="0"/>
              </a:rPr>
              <a:t>System</a:t>
            </a:r>
          </a:p>
          <a:p>
            <a:pPr marL="971550" lvl="1" indent="-514350">
              <a:buFont typeface="+mj-lt"/>
              <a:buAutoNum type="arabicPeriod"/>
            </a:pPr>
            <a:r>
              <a:rPr lang="en-US" sz="2800" dirty="0">
                <a:solidFill>
                  <a:srgbClr val="222222"/>
                </a:solidFill>
                <a:latin typeface="Source Sans Pro" panose="020B0503030403020204" pitchFamily="34" charset="0"/>
              </a:rPr>
              <a:t>Search: </a:t>
            </a:r>
            <a:r>
              <a:rPr lang="en-US" sz="2800" b="1" dirty="0">
                <a:solidFill>
                  <a:srgbClr val="222222"/>
                </a:solidFill>
                <a:latin typeface="Source Sans Pro" panose="020B0503030403020204" pitchFamily="34" charset="0"/>
              </a:rPr>
              <a:t>Developer settings</a:t>
            </a:r>
          </a:p>
          <a:p>
            <a:pPr lvl="2"/>
            <a:r>
              <a:rPr lang="en-US" sz="2400" b="0" i="0" dirty="0">
                <a:solidFill>
                  <a:srgbClr val="222222"/>
                </a:solidFill>
                <a:effectLst/>
                <a:latin typeface="Source Sans Pro" panose="020B0503030403020204" pitchFamily="34" charset="0"/>
              </a:rPr>
              <a:t>Scroll down:</a:t>
            </a:r>
          </a:p>
        </p:txBody>
      </p:sp>
      <p:pic>
        <p:nvPicPr>
          <p:cNvPr id="5" name="Picture 4">
            <a:extLst>
              <a:ext uri="{FF2B5EF4-FFF2-40B4-BE49-F238E27FC236}">
                <a16:creationId xmlns:a16="http://schemas.microsoft.com/office/drawing/2014/main" id="{E30A2565-CC36-E058-351F-9994BC279DFD}"/>
              </a:ext>
            </a:extLst>
          </p:cNvPr>
          <p:cNvPicPr>
            <a:picLocks noChangeAspect="1"/>
          </p:cNvPicPr>
          <p:nvPr/>
        </p:nvPicPr>
        <p:blipFill>
          <a:blip r:embed="rId2"/>
          <a:stretch>
            <a:fillRect/>
          </a:stretch>
        </p:blipFill>
        <p:spPr>
          <a:xfrm>
            <a:off x="5216966" y="1643062"/>
            <a:ext cx="6897802" cy="5139878"/>
          </a:xfrm>
          <a:prstGeom prst="rect">
            <a:avLst/>
          </a:prstGeom>
        </p:spPr>
      </p:pic>
      <p:sp>
        <p:nvSpPr>
          <p:cNvPr id="6" name="Rectangle 5">
            <a:extLst>
              <a:ext uri="{FF2B5EF4-FFF2-40B4-BE49-F238E27FC236}">
                <a16:creationId xmlns:a16="http://schemas.microsoft.com/office/drawing/2014/main" id="{A97A1503-CAF4-4451-CFD8-337C76204CD1}"/>
              </a:ext>
            </a:extLst>
          </p:cNvPr>
          <p:cNvSpPr/>
          <p:nvPr/>
        </p:nvSpPr>
        <p:spPr>
          <a:xfrm>
            <a:off x="8068181" y="4460393"/>
            <a:ext cx="4046588" cy="221758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Arrow Connector 7">
            <a:extLst>
              <a:ext uri="{FF2B5EF4-FFF2-40B4-BE49-F238E27FC236}">
                <a16:creationId xmlns:a16="http://schemas.microsoft.com/office/drawing/2014/main" id="{5A6CEB34-AC0B-608D-32C7-C4A5EC032302}"/>
              </a:ext>
            </a:extLst>
          </p:cNvPr>
          <p:cNvCxnSpPr/>
          <p:nvPr/>
        </p:nvCxnSpPr>
        <p:spPr>
          <a:xfrm>
            <a:off x="2943225" y="3429000"/>
            <a:ext cx="4743450" cy="101441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58919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343" y="313569"/>
            <a:ext cx="11051838" cy="1033669"/>
          </a:xfrm>
        </p:spPr>
        <p:txBody>
          <a:bodyPr>
            <a:normAutofit/>
          </a:bodyPr>
          <a:lstStyle/>
          <a:p>
            <a:r>
              <a:rPr lang="en-GB" sz="5400" b="1" dirty="0">
                <a:solidFill>
                  <a:srgbClr val="002060"/>
                </a:solidFill>
                <a:highlight>
                  <a:srgbClr val="FFFF00"/>
                </a:highlight>
              </a:rPr>
              <a:t>Try:</a:t>
            </a:r>
            <a:r>
              <a:rPr lang="en-GB" dirty="0"/>
              <a:t> </a:t>
            </a:r>
            <a:r>
              <a:rPr lang="en-GB" sz="5400" b="1" dirty="0">
                <a:solidFill>
                  <a:schemeClr val="bg1"/>
                </a:solidFill>
              </a:rPr>
              <a:t>Variables in PowerShell &amp; TIO</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09500" y="1590740"/>
            <a:ext cx="11880900" cy="5128637"/>
          </a:xfrm>
        </p:spPr>
        <p:txBody>
          <a:bodyPr>
            <a:normAutofit/>
          </a:bodyPr>
          <a:lstStyle/>
          <a:p>
            <a:pPr marL="514350" indent="-514350">
              <a:lnSpc>
                <a:spcPct val="100000"/>
              </a:lnSpc>
              <a:spcBef>
                <a:spcPts val="0"/>
              </a:spcBef>
              <a:spcAft>
                <a:spcPts val="300"/>
              </a:spcAft>
              <a:buFont typeface="+mj-lt"/>
              <a:buAutoNum type="arabicPeriod"/>
            </a:pPr>
            <a:r>
              <a:rPr lang="en-US" b="1" i="0" dirty="0">
                <a:solidFill>
                  <a:srgbClr val="212529"/>
                </a:solidFill>
                <a:effectLst/>
                <a:highlight>
                  <a:srgbClr val="FFFF00"/>
                </a:highlight>
              </a:rPr>
              <a:t>In PowerShell CLI:</a:t>
            </a:r>
            <a:r>
              <a:rPr lang="en-US" b="1" dirty="0"/>
              <a:t> </a:t>
            </a:r>
            <a:r>
              <a:rPr lang="en-US" b="0" i="0" dirty="0">
                <a:solidFill>
                  <a:srgbClr val="212529"/>
                </a:solidFill>
                <a:effectLst/>
              </a:rPr>
              <a:t>We can also type scripts on multiple lines in the PowerShell CLI, by typing </a:t>
            </a:r>
            <a:r>
              <a:rPr lang="en-US" b="1" dirty="0"/>
              <a:t>'SHIFT + ENTER</a:t>
            </a:r>
            <a:r>
              <a:rPr lang="en-US" b="0" i="0" dirty="0">
                <a:solidFill>
                  <a:srgbClr val="212529"/>
                </a:solidFill>
                <a:effectLst/>
              </a:rPr>
              <a:t>' to continue coding on the next line. </a:t>
            </a:r>
          </a:p>
          <a:p>
            <a:pPr>
              <a:lnSpc>
                <a:spcPct val="100000"/>
              </a:lnSpc>
              <a:spcBef>
                <a:spcPts val="0"/>
              </a:spcBef>
              <a:spcAft>
                <a:spcPts val="300"/>
              </a:spcAft>
            </a:pPr>
            <a:endParaRPr lang="en-US" dirty="0">
              <a:solidFill>
                <a:srgbClr val="212529"/>
              </a:solidFill>
            </a:endParaRPr>
          </a:p>
          <a:p>
            <a:pPr marL="0" indent="0">
              <a:lnSpc>
                <a:spcPct val="100000"/>
              </a:lnSpc>
              <a:spcBef>
                <a:spcPts val="0"/>
              </a:spcBef>
              <a:spcAft>
                <a:spcPts val="300"/>
              </a:spcAft>
              <a:buNone/>
            </a:pPr>
            <a:endParaRPr lang="en-US" b="0" i="0" dirty="0">
              <a:solidFill>
                <a:srgbClr val="212529"/>
              </a:solidFill>
              <a:effectLst/>
            </a:endParaRPr>
          </a:p>
          <a:p>
            <a:pPr marL="0" indent="0">
              <a:lnSpc>
                <a:spcPct val="100000"/>
              </a:lnSpc>
              <a:spcBef>
                <a:spcPts val="0"/>
              </a:spcBef>
              <a:spcAft>
                <a:spcPts val="300"/>
              </a:spcAft>
              <a:buNone/>
            </a:pPr>
            <a:endParaRPr lang="en-US" b="0" i="0" dirty="0">
              <a:solidFill>
                <a:srgbClr val="212529"/>
              </a:solidFill>
              <a:effectLst/>
            </a:endParaRPr>
          </a:p>
          <a:p>
            <a:pPr marL="0" indent="0">
              <a:lnSpc>
                <a:spcPct val="100000"/>
              </a:lnSpc>
              <a:spcBef>
                <a:spcPts val="0"/>
              </a:spcBef>
              <a:spcAft>
                <a:spcPts val="300"/>
              </a:spcAft>
              <a:buNone/>
            </a:pPr>
            <a:endParaRPr lang="en-US" b="0" i="0" dirty="0">
              <a:solidFill>
                <a:srgbClr val="212529"/>
              </a:solidFill>
              <a:effectLst/>
            </a:endParaRPr>
          </a:p>
          <a:p>
            <a:pPr marL="514350" indent="-514350">
              <a:lnSpc>
                <a:spcPct val="100000"/>
              </a:lnSpc>
              <a:spcBef>
                <a:spcPts val="0"/>
              </a:spcBef>
              <a:spcAft>
                <a:spcPts val="300"/>
              </a:spcAft>
              <a:buFont typeface="+mj-lt"/>
              <a:buAutoNum type="arabicPeriod" startAt="2"/>
            </a:pPr>
            <a:r>
              <a:rPr lang="en-US" b="1" dirty="0">
                <a:highlight>
                  <a:srgbClr val="FFFF00"/>
                </a:highlight>
              </a:rPr>
              <a:t>TIO - Try It Online:</a:t>
            </a:r>
            <a:r>
              <a:rPr lang="en-US" b="1" dirty="0"/>
              <a:t> </a:t>
            </a:r>
            <a:r>
              <a:rPr lang="en-US" sz="2800" dirty="0">
                <a:highlight>
                  <a:srgbClr val="FFFF00"/>
                </a:highlight>
                <a:hlinkClick r:id="rId3"/>
              </a:rPr>
              <a:t>https://tio.run/#powershell-core</a:t>
            </a:r>
            <a:endParaRPr lang="en-US" dirty="0"/>
          </a:p>
          <a:p>
            <a:pPr algn="l">
              <a:lnSpc>
                <a:spcPct val="100000"/>
              </a:lnSpc>
              <a:spcBef>
                <a:spcPts val="0"/>
              </a:spcBef>
              <a:spcAft>
                <a:spcPts val="300"/>
              </a:spcAft>
            </a:pPr>
            <a:endParaRPr lang="en-US" dirty="0"/>
          </a:p>
        </p:txBody>
      </p:sp>
      <p:pic>
        <p:nvPicPr>
          <p:cNvPr id="4" name="Picture 3">
            <a:extLst>
              <a:ext uri="{FF2B5EF4-FFF2-40B4-BE49-F238E27FC236}">
                <a16:creationId xmlns:a16="http://schemas.microsoft.com/office/drawing/2014/main" id="{71C8C5BD-B565-A943-5CC1-A165DAA0BE93}"/>
              </a:ext>
            </a:extLst>
          </p:cNvPr>
          <p:cNvPicPr>
            <a:picLocks noChangeAspect="1"/>
          </p:cNvPicPr>
          <p:nvPr/>
        </p:nvPicPr>
        <p:blipFill>
          <a:blip r:embed="rId4"/>
          <a:stretch>
            <a:fillRect/>
          </a:stretch>
        </p:blipFill>
        <p:spPr>
          <a:xfrm>
            <a:off x="851459" y="2548279"/>
            <a:ext cx="4981987" cy="1761442"/>
          </a:xfrm>
          <a:prstGeom prst="rect">
            <a:avLst/>
          </a:prstGeom>
        </p:spPr>
      </p:pic>
      <p:pic>
        <p:nvPicPr>
          <p:cNvPr id="7" name="Picture 6">
            <a:extLst>
              <a:ext uri="{FF2B5EF4-FFF2-40B4-BE49-F238E27FC236}">
                <a16:creationId xmlns:a16="http://schemas.microsoft.com/office/drawing/2014/main" id="{2BA04CEC-637E-9A67-A48A-E3F8EC673F4A}"/>
              </a:ext>
            </a:extLst>
          </p:cNvPr>
          <p:cNvPicPr>
            <a:picLocks noChangeAspect="1"/>
          </p:cNvPicPr>
          <p:nvPr/>
        </p:nvPicPr>
        <p:blipFill>
          <a:blip r:embed="rId5"/>
          <a:stretch>
            <a:fillRect/>
          </a:stretch>
        </p:blipFill>
        <p:spPr>
          <a:xfrm>
            <a:off x="793644" y="4934218"/>
            <a:ext cx="5097618" cy="1694813"/>
          </a:xfrm>
          <a:prstGeom prst="rect">
            <a:avLst/>
          </a:prstGeom>
        </p:spPr>
      </p:pic>
      <p:pic>
        <p:nvPicPr>
          <p:cNvPr id="13" name="Picture 12">
            <a:extLst>
              <a:ext uri="{FF2B5EF4-FFF2-40B4-BE49-F238E27FC236}">
                <a16:creationId xmlns:a16="http://schemas.microsoft.com/office/drawing/2014/main" id="{0B3867D4-E7F3-7DB7-2F59-F1D396D7EA74}"/>
              </a:ext>
            </a:extLst>
          </p:cNvPr>
          <p:cNvPicPr>
            <a:picLocks noChangeAspect="1"/>
          </p:cNvPicPr>
          <p:nvPr/>
        </p:nvPicPr>
        <p:blipFill>
          <a:blip r:embed="rId6"/>
          <a:srcRect b="16118"/>
          <a:stretch/>
        </p:blipFill>
        <p:spPr>
          <a:xfrm>
            <a:off x="5978467" y="4934218"/>
            <a:ext cx="4902032" cy="1116470"/>
          </a:xfrm>
          <a:prstGeom prst="rect">
            <a:avLst/>
          </a:prstGeom>
        </p:spPr>
      </p:pic>
    </p:spTree>
    <p:extLst>
      <p:ext uri="{BB962C8B-B14F-4D97-AF65-F5344CB8AC3E}">
        <p14:creationId xmlns:p14="http://schemas.microsoft.com/office/powerpoint/2010/main" val="3625138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343" y="313569"/>
            <a:ext cx="11051838" cy="1033669"/>
          </a:xfrm>
        </p:spPr>
        <p:txBody>
          <a:bodyPr>
            <a:normAutofit/>
          </a:bodyPr>
          <a:lstStyle/>
          <a:p>
            <a:r>
              <a:rPr lang="en-GB" sz="5400" b="1" dirty="0">
                <a:solidFill>
                  <a:schemeClr val="bg1"/>
                </a:solidFill>
              </a:rPr>
              <a:t>PowerShell &amp; VSC</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25029" y="1660807"/>
            <a:ext cx="11538949" cy="2255952"/>
          </a:xfrm>
        </p:spPr>
        <p:txBody>
          <a:bodyPr>
            <a:normAutofit fontScale="92500" lnSpcReduction="10000"/>
          </a:bodyPr>
          <a:lstStyle/>
          <a:p>
            <a:pPr marL="0" indent="0">
              <a:lnSpc>
                <a:spcPct val="120000"/>
              </a:lnSpc>
              <a:spcBef>
                <a:spcPts val="0"/>
              </a:spcBef>
              <a:spcAft>
                <a:spcPts val="300"/>
              </a:spcAft>
              <a:buNone/>
            </a:pPr>
            <a:r>
              <a:rPr lang="en-US" sz="3200" dirty="0"/>
              <a:t>Or try using PowerShell &amp; VSC: </a:t>
            </a:r>
          </a:p>
          <a:p>
            <a:pPr marL="971550" lvl="1" indent="-514350">
              <a:lnSpc>
                <a:spcPct val="120000"/>
              </a:lnSpc>
              <a:spcBef>
                <a:spcPts val="0"/>
              </a:spcBef>
              <a:spcAft>
                <a:spcPts val="300"/>
              </a:spcAft>
              <a:buFont typeface="+mj-lt"/>
              <a:buAutoNum type="arabicPeriod"/>
            </a:pPr>
            <a:r>
              <a:rPr lang="en-US" sz="3200" dirty="0"/>
              <a:t>Open </a:t>
            </a:r>
            <a:r>
              <a:rPr lang="en-US" altLang="en-US" sz="3200" b="1" dirty="0"/>
              <a:t>Visual Studio Code:</a:t>
            </a:r>
            <a:r>
              <a:rPr lang="en-US" altLang="en-US" sz="3200" dirty="0"/>
              <a:t> </a:t>
            </a:r>
          </a:p>
          <a:p>
            <a:pPr marL="971550" lvl="1" indent="-514350">
              <a:lnSpc>
                <a:spcPct val="120000"/>
              </a:lnSpc>
              <a:spcBef>
                <a:spcPts val="0"/>
              </a:spcBef>
              <a:spcAft>
                <a:spcPts val="300"/>
              </a:spcAft>
              <a:buFont typeface="+mj-lt"/>
              <a:buAutoNum type="arabicPeriod"/>
            </a:pPr>
            <a:r>
              <a:rPr lang="en-US" altLang="en-US" sz="3200" dirty="0"/>
              <a:t>Create a New File e.g. </a:t>
            </a:r>
            <a:r>
              <a:rPr lang="en-US" altLang="en-US" sz="3200" b="1" dirty="0"/>
              <a:t>PSscript.ps1</a:t>
            </a:r>
            <a:r>
              <a:rPr lang="en-US" altLang="en-US" sz="3200" dirty="0"/>
              <a:t>. </a:t>
            </a:r>
          </a:p>
          <a:p>
            <a:pPr marL="971550" lvl="1" indent="-514350">
              <a:lnSpc>
                <a:spcPct val="120000"/>
              </a:lnSpc>
              <a:spcBef>
                <a:spcPts val="0"/>
              </a:spcBef>
              <a:spcAft>
                <a:spcPts val="300"/>
              </a:spcAft>
              <a:buFont typeface="+mj-lt"/>
              <a:buAutoNum type="arabicPeriod"/>
            </a:pPr>
            <a:r>
              <a:rPr lang="en-US" sz="3200" dirty="0"/>
              <a:t>Run the program.</a:t>
            </a:r>
          </a:p>
          <a:p>
            <a:pPr>
              <a:lnSpc>
                <a:spcPct val="120000"/>
              </a:lnSpc>
              <a:spcBef>
                <a:spcPts val="0"/>
              </a:spcBef>
              <a:spcAft>
                <a:spcPts val="300"/>
              </a:spcAft>
            </a:pPr>
            <a:endParaRPr lang="en-US" dirty="0"/>
          </a:p>
          <a:p>
            <a:pPr algn="l">
              <a:lnSpc>
                <a:spcPct val="120000"/>
              </a:lnSpc>
              <a:spcBef>
                <a:spcPts val="0"/>
              </a:spcBef>
              <a:spcAft>
                <a:spcPts val="300"/>
              </a:spcAft>
            </a:pPr>
            <a:endParaRPr lang="en-US" dirty="0"/>
          </a:p>
        </p:txBody>
      </p:sp>
      <p:pic>
        <p:nvPicPr>
          <p:cNvPr id="17" name="Picture 16">
            <a:extLst>
              <a:ext uri="{FF2B5EF4-FFF2-40B4-BE49-F238E27FC236}">
                <a16:creationId xmlns:a16="http://schemas.microsoft.com/office/drawing/2014/main" id="{B0EBBDA3-65A2-4371-0E4B-4D3CBC133501}"/>
              </a:ext>
            </a:extLst>
          </p:cNvPr>
          <p:cNvPicPr>
            <a:picLocks noChangeAspect="1"/>
          </p:cNvPicPr>
          <p:nvPr/>
        </p:nvPicPr>
        <p:blipFill>
          <a:blip r:embed="rId3"/>
          <a:stretch>
            <a:fillRect/>
          </a:stretch>
        </p:blipFill>
        <p:spPr>
          <a:xfrm>
            <a:off x="4326492" y="3429000"/>
            <a:ext cx="6987054" cy="3269343"/>
          </a:xfrm>
          <a:prstGeom prst="rect">
            <a:avLst/>
          </a:prstGeom>
        </p:spPr>
      </p:pic>
    </p:spTree>
    <p:extLst>
      <p:ext uri="{BB962C8B-B14F-4D97-AF65-F5344CB8AC3E}">
        <p14:creationId xmlns:p14="http://schemas.microsoft.com/office/powerpoint/2010/main" val="559251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4761"/>
            <a:ext cx="9895951" cy="1033669"/>
          </a:xfrm>
        </p:spPr>
        <p:txBody>
          <a:bodyPr>
            <a:normAutofit/>
          </a:bodyPr>
          <a:lstStyle/>
          <a:p>
            <a:r>
              <a:rPr lang="en-GB" sz="4800" b="1" dirty="0">
                <a:solidFill>
                  <a:schemeClr val="bg1"/>
                </a:solidFill>
              </a:rPr>
              <a:t>Variables</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54251" y="1660938"/>
            <a:ext cx="11825896" cy="4906091"/>
          </a:xfrm>
        </p:spPr>
        <p:txBody>
          <a:bodyPr>
            <a:noAutofit/>
          </a:bodyPr>
          <a:lstStyle/>
          <a:p>
            <a:pPr>
              <a:lnSpc>
                <a:spcPct val="100000"/>
              </a:lnSpc>
              <a:spcBef>
                <a:spcPts val="0"/>
              </a:spcBef>
            </a:pPr>
            <a:r>
              <a:rPr lang="en-US" sz="3200" dirty="0"/>
              <a:t>In PS, a </a:t>
            </a:r>
            <a:r>
              <a:rPr lang="en-US" sz="3200" b="1" dirty="0"/>
              <a:t>variable name </a:t>
            </a:r>
            <a:r>
              <a:rPr lang="en-US" sz="3200" dirty="0"/>
              <a:t>should </a:t>
            </a:r>
            <a:r>
              <a:rPr lang="en-US" sz="3200" b="1" dirty="0"/>
              <a:t>start with a dollar symbol ‘$’</a:t>
            </a:r>
          </a:p>
          <a:p>
            <a:pPr>
              <a:lnSpc>
                <a:spcPct val="100000"/>
              </a:lnSpc>
              <a:spcBef>
                <a:spcPts val="0"/>
              </a:spcBef>
            </a:pPr>
            <a:r>
              <a:rPr lang="en-US" sz="3200" dirty="0"/>
              <a:t>And can contain alphanumeric characters i.e. letter, numeric characters and underscores.</a:t>
            </a:r>
          </a:p>
          <a:p>
            <a:pPr>
              <a:lnSpc>
                <a:spcPct val="100000"/>
              </a:lnSpc>
              <a:spcBef>
                <a:spcPts val="600"/>
              </a:spcBef>
            </a:pPr>
            <a:r>
              <a:rPr lang="en-GB" sz="3200" dirty="0"/>
              <a:t>Here w</a:t>
            </a:r>
            <a:r>
              <a:rPr lang="en-US" sz="3200" dirty="0"/>
              <a:t>e have created a variable with the name </a:t>
            </a:r>
            <a:r>
              <a:rPr lang="en-US" sz="3200" b="1" dirty="0"/>
              <a:t>$var1 </a:t>
            </a:r>
            <a:r>
              <a:rPr lang="en-US" sz="3200" dirty="0"/>
              <a:t>and used the </a:t>
            </a:r>
            <a:r>
              <a:rPr lang="en-US" sz="3200" b="1" dirty="0"/>
              <a:t>= assignment operator</a:t>
            </a:r>
            <a:r>
              <a:rPr lang="en-US" sz="3200" dirty="0"/>
              <a:t> to store the string value</a:t>
            </a:r>
            <a:r>
              <a:rPr lang="en-US" sz="3200" b="1" dirty="0"/>
              <a:t> “Hello World”</a:t>
            </a:r>
          </a:p>
          <a:p>
            <a:pPr>
              <a:lnSpc>
                <a:spcPct val="100000"/>
              </a:lnSpc>
              <a:spcBef>
                <a:spcPts val="600"/>
              </a:spcBef>
            </a:pPr>
            <a:r>
              <a:rPr lang="en-US" sz="3200" dirty="0"/>
              <a:t>We then use the </a:t>
            </a:r>
            <a:r>
              <a:rPr lang="en-US" sz="3200" b="1" dirty="0"/>
              <a:t>echo</a:t>
            </a:r>
            <a:r>
              <a:rPr lang="en-US" sz="3200" dirty="0"/>
              <a:t> command to output the variable value</a:t>
            </a:r>
          </a:p>
          <a:p>
            <a:pPr>
              <a:lnSpc>
                <a:spcPct val="100000"/>
              </a:lnSpc>
              <a:spcBef>
                <a:spcPts val="0"/>
              </a:spcBef>
            </a:pPr>
            <a:endParaRPr lang="en-US" sz="3200" b="1" dirty="0"/>
          </a:p>
          <a:p>
            <a:pPr marL="0" indent="0">
              <a:lnSpc>
                <a:spcPct val="100000"/>
              </a:lnSpc>
              <a:spcBef>
                <a:spcPts val="0"/>
              </a:spcBef>
              <a:buNone/>
            </a:pPr>
            <a:endParaRPr lang="en-US" sz="3200" dirty="0"/>
          </a:p>
          <a:p>
            <a:pPr marL="0" lvl="0" indent="0">
              <a:lnSpc>
                <a:spcPct val="100000"/>
              </a:lnSpc>
              <a:spcBef>
                <a:spcPts val="0"/>
              </a:spcBef>
              <a:buNone/>
            </a:pPr>
            <a:endParaRPr lang="en-GB" sz="3200" dirty="0"/>
          </a:p>
          <a:p>
            <a:pPr marL="0" lvl="0" indent="0">
              <a:lnSpc>
                <a:spcPct val="100000"/>
              </a:lnSpc>
              <a:spcBef>
                <a:spcPts val="0"/>
              </a:spcBef>
              <a:buNone/>
            </a:pPr>
            <a:endParaRPr lang="en-GB" sz="3200" dirty="0"/>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pic>
        <p:nvPicPr>
          <p:cNvPr id="11" name="Picture 10">
            <a:extLst>
              <a:ext uri="{FF2B5EF4-FFF2-40B4-BE49-F238E27FC236}">
                <a16:creationId xmlns:a16="http://schemas.microsoft.com/office/drawing/2014/main" id="{CD0D1E55-A145-7DC3-0262-1BDF91569466}"/>
              </a:ext>
            </a:extLst>
          </p:cNvPr>
          <p:cNvPicPr>
            <a:picLocks noChangeAspect="1"/>
          </p:cNvPicPr>
          <p:nvPr/>
        </p:nvPicPr>
        <p:blipFill>
          <a:blip r:embed="rId5"/>
          <a:stretch>
            <a:fillRect/>
          </a:stretch>
        </p:blipFill>
        <p:spPr>
          <a:xfrm>
            <a:off x="2251182" y="4854740"/>
            <a:ext cx="5869102" cy="1641951"/>
          </a:xfrm>
          <a:prstGeom prst="rect">
            <a:avLst/>
          </a:prstGeom>
        </p:spPr>
      </p:pic>
      <p:sp>
        <p:nvSpPr>
          <p:cNvPr id="5" name="TextBox 4">
            <a:extLst>
              <a:ext uri="{FF2B5EF4-FFF2-40B4-BE49-F238E27FC236}">
                <a16:creationId xmlns:a16="http://schemas.microsoft.com/office/drawing/2014/main" id="{B175296C-A6A6-2C06-C9D7-66DC624FD9E1}"/>
              </a:ext>
            </a:extLst>
          </p:cNvPr>
          <p:cNvSpPr txBox="1"/>
          <p:nvPr/>
        </p:nvSpPr>
        <p:spPr>
          <a:xfrm>
            <a:off x="8247409" y="5013997"/>
            <a:ext cx="3685822" cy="1323439"/>
          </a:xfrm>
          <a:prstGeom prst="rect">
            <a:avLst/>
          </a:prstGeom>
          <a:noFill/>
        </p:spPr>
        <p:txBody>
          <a:bodyPr wrap="square">
            <a:spAutoFit/>
          </a:bodyPr>
          <a:lstStyle/>
          <a:p>
            <a:pPr marL="0" indent="0">
              <a:lnSpc>
                <a:spcPct val="100000"/>
              </a:lnSpc>
              <a:spcBef>
                <a:spcPts val="0"/>
              </a:spcBef>
              <a:buNone/>
            </a:pPr>
            <a:r>
              <a:rPr lang="en-US" sz="2000" dirty="0"/>
              <a:t>Reminder: The </a:t>
            </a:r>
            <a:r>
              <a:rPr lang="en-US" sz="2000" b="1" dirty="0"/>
              <a:t>echo</a:t>
            </a:r>
            <a:r>
              <a:rPr lang="en-US" sz="2000" dirty="0"/>
              <a:t> command in PS is an </a:t>
            </a:r>
            <a:r>
              <a:rPr lang="en-US" sz="2000" b="1" dirty="0"/>
              <a:t>alias</a:t>
            </a:r>
            <a:r>
              <a:rPr lang="en-US" sz="2000" dirty="0"/>
              <a:t> to the </a:t>
            </a:r>
            <a:r>
              <a:rPr lang="en-US" sz="2000" b="1" dirty="0"/>
              <a:t>Write-Output</a:t>
            </a:r>
            <a:r>
              <a:rPr lang="en-US" sz="2000" dirty="0"/>
              <a:t> PS command. We can use either one.</a:t>
            </a:r>
            <a:endParaRPr lang="en-GB" sz="2000" dirty="0"/>
          </a:p>
        </p:txBody>
      </p:sp>
    </p:spTree>
    <p:extLst>
      <p:ext uri="{BB962C8B-B14F-4D97-AF65-F5344CB8AC3E}">
        <p14:creationId xmlns:p14="http://schemas.microsoft.com/office/powerpoint/2010/main" val="916368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3295" y="278534"/>
            <a:ext cx="7788060" cy="1033669"/>
          </a:xfrm>
        </p:spPr>
        <p:txBody>
          <a:bodyPr>
            <a:normAutofit/>
          </a:bodyPr>
          <a:lstStyle/>
          <a:p>
            <a:r>
              <a:rPr lang="en-GB" sz="6700" b="1" dirty="0">
                <a:solidFill>
                  <a:schemeClr val="bg1"/>
                </a:solidFill>
              </a:rPr>
              <a:t>Bg. </a:t>
            </a:r>
            <a:r>
              <a:rPr lang="en-GB" sz="4800" b="1" dirty="0">
                <a:solidFill>
                  <a:schemeClr val="bg1"/>
                </a:solidFill>
              </a:rPr>
              <a:t>PS scripting in the console</a:t>
            </a:r>
          </a:p>
        </p:txBody>
      </p:sp>
      <p:sp>
        <p:nvSpPr>
          <p:cNvPr id="13" name="Rectangle 2">
            <a:extLst>
              <a:ext uri="{FF2B5EF4-FFF2-40B4-BE49-F238E27FC236}">
                <a16:creationId xmlns:a16="http://schemas.microsoft.com/office/drawing/2014/main" id="{91F835AF-A34A-31BC-203C-1FB1F659BA94}"/>
              </a:ext>
            </a:extLst>
          </p:cNvPr>
          <p:cNvSpPr>
            <a:spLocks noGrp="1" noChangeArrowheads="1"/>
          </p:cNvSpPr>
          <p:nvPr>
            <p:ph idx="1"/>
          </p:nvPr>
        </p:nvSpPr>
        <p:spPr bwMode="auto">
          <a:xfrm>
            <a:off x="123737" y="1743538"/>
            <a:ext cx="11732645" cy="303478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7935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lang="en-US" sz="3200" b="0" i="0" dirty="0">
                <a:solidFill>
                  <a:srgbClr val="212529"/>
                </a:solidFill>
                <a:effectLst/>
                <a:latin typeface="-apple-system"/>
              </a:rPr>
              <a:t>We can type scripts inside the PS console, by typing </a:t>
            </a:r>
            <a:r>
              <a:rPr lang="en-US" sz="3200" b="1" i="0" dirty="0">
                <a:solidFill>
                  <a:srgbClr val="212529"/>
                </a:solidFill>
                <a:effectLst/>
                <a:highlight>
                  <a:srgbClr val="FFFF00"/>
                </a:highlight>
                <a:latin typeface="-apple-system"/>
              </a:rPr>
              <a:t>'SHIFT + ENTER</a:t>
            </a:r>
            <a:r>
              <a:rPr lang="en-US" sz="3200" b="0" i="0" dirty="0">
                <a:solidFill>
                  <a:srgbClr val="212529"/>
                </a:solidFill>
                <a:effectLst/>
                <a:latin typeface="-apple-system"/>
              </a:rPr>
              <a:t>' to continue coding on the next line. Variable values, function names etc... Are stored in memory for us to use/call.</a:t>
            </a:r>
          </a:p>
          <a:p>
            <a:pPr>
              <a:lnSpc>
                <a:spcPct val="100000"/>
              </a:lnSpc>
            </a:pPr>
            <a:r>
              <a:rPr lang="en-US" sz="3200" b="1" i="0" dirty="0">
                <a:solidFill>
                  <a:srgbClr val="212529"/>
                </a:solidFill>
                <a:effectLst/>
                <a:latin typeface="-apple-system"/>
              </a:rPr>
              <a:t>'SHIFT + ENTER in PS </a:t>
            </a:r>
            <a:r>
              <a:rPr lang="en-US" sz="3200" i="0" dirty="0">
                <a:solidFill>
                  <a:srgbClr val="212529"/>
                </a:solidFill>
                <a:effectLst/>
                <a:latin typeface="-apple-system"/>
              </a:rPr>
              <a:t>with</a:t>
            </a:r>
            <a:r>
              <a:rPr lang="en-US" sz="3200" b="1" i="0" dirty="0">
                <a:solidFill>
                  <a:srgbClr val="212529"/>
                </a:solidFill>
                <a:effectLst/>
                <a:latin typeface="-apple-system"/>
              </a:rPr>
              <a:t> </a:t>
            </a:r>
            <a:r>
              <a:rPr lang="en-US" altLang="en-US" sz="3200" dirty="0">
                <a:solidFill>
                  <a:srgbClr val="212529"/>
                </a:solidFill>
                <a:latin typeface="-apple-system"/>
              </a:rPr>
              <a:t>the code below. This example creates a variable called </a:t>
            </a:r>
            <a:r>
              <a:rPr lang="en-US" altLang="en-US" sz="3200" b="1" dirty="0">
                <a:solidFill>
                  <a:srgbClr val="212529"/>
                </a:solidFill>
                <a:latin typeface="-apple-system"/>
              </a:rPr>
              <a:t>$Hi </a:t>
            </a:r>
            <a:r>
              <a:rPr lang="en-US" altLang="en-US" sz="3200" dirty="0">
                <a:solidFill>
                  <a:srgbClr val="212529"/>
                </a:solidFill>
                <a:latin typeface="-apple-system"/>
              </a:rPr>
              <a:t>using the </a:t>
            </a:r>
            <a:r>
              <a:rPr lang="en-US" altLang="en-US" sz="3200" b="1" dirty="0">
                <a:solidFill>
                  <a:srgbClr val="212529"/>
                </a:solidFill>
                <a:latin typeface="-apple-system"/>
              </a:rPr>
              <a:t>$ dollar symbol </a:t>
            </a:r>
            <a:r>
              <a:rPr lang="en-US" altLang="en-US" sz="3200" dirty="0">
                <a:solidFill>
                  <a:srgbClr val="212529"/>
                </a:solidFill>
                <a:latin typeface="-apple-system"/>
              </a:rPr>
              <a:t>and uses the </a:t>
            </a:r>
            <a:r>
              <a:rPr lang="en-US" altLang="en-US" sz="3200" b="1" dirty="0">
                <a:solidFill>
                  <a:srgbClr val="212529"/>
                </a:solidFill>
                <a:latin typeface="-apple-system"/>
              </a:rPr>
              <a:t>Write-Output</a:t>
            </a:r>
            <a:r>
              <a:rPr lang="en-US" altLang="en-US" sz="3200" dirty="0">
                <a:solidFill>
                  <a:srgbClr val="212529"/>
                </a:solidFill>
                <a:latin typeface="-apple-system"/>
              </a:rPr>
              <a:t> command to outputs it’s value:</a:t>
            </a:r>
            <a:endParaRPr lang="en-US" altLang="en-US" sz="3200" dirty="0"/>
          </a:p>
        </p:txBody>
      </p:sp>
      <p:pic>
        <p:nvPicPr>
          <p:cNvPr id="6" name="Picture 5">
            <a:extLst>
              <a:ext uri="{FF2B5EF4-FFF2-40B4-BE49-F238E27FC236}">
                <a16:creationId xmlns:a16="http://schemas.microsoft.com/office/drawing/2014/main" id="{B1105E33-ADFF-3AE6-73C7-02F6957EB2CB}"/>
              </a:ext>
            </a:extLst>
          </p:cNvPr>
          <p:cNvPicPr>
            <a:picLocks noChangeAspect="1"/>
          </p:cNvPicPr>
          <p:nvPr/>
        </p:nvPicPr>
        <p:blipFill>
          <a:blip r:embed="rId3"/>
          <a:stretch>
            <a:fillRect/>
          </a:stretch>
        </p:blipFill>
        <p:spPr>
          <a:xfrm>
            <a:off x="3296093" y="4663418"/>
            <a:ext cx="6093332" cy="2164131"/>
          </a:xfrm>
          <a:prstGeom prst="rect">
            <a:avLst/>
          </a:prstGeom>
        </p:spPr>
      </p:pic>
    </p:spTree>
    <p:extLst>
      <p:ext uri="{BB962C8B-B14F-4D97-AF65-F5344CB8AC3E}">
        <p14:creationId xmlns:p14="http://schemas.microsoft.com/office/powerpoint/2010/main" val="41712480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1883" y="288116"/>
            <a:ext cx="9895951" cy="1033669"/>
          </a:xfrm>
        </p:spPr>
        <p:txBody>
          <a:bodyPr>
            <a:normAutofit/>
          </a:bodyPr>
          <a:lstStyle/>
          <a:p>
            <a:r>
              <a:rPr lang="en-GB" sz="6600" b="1" dirty="0">
                <a:solidFill>
                  <a:schemeClr val="bg1"/>
                </a:solidFill>
              </a:rPr>
              <a:t>Bg. </a:t>
            </a:r>
            <a:r>
              <a:rPr lang="en-GB" sz="5400" b="1" dirty="0">
                <a:solidFill>
                  <a:schemeClr val="bg1"/>
                </a:solidFill>
              </a:rPr>
              <a:t>PS scripting in VSC</a:t>
            </a:r>
          </a:p>
        </p:txBody>
      </p:sp>
      <p:sp>
        <p:nvSpPr>
          <p:cNvPr id="13" name="Rectangle 2">
            <a:extLst>
              <a:ext uri="{FF2B5EF4-FFF2-40B4-BE49-F238E27FC236}">
                <a16:creationId xmlns:a16="http://schemas.microsoft.com/office/drawing/2014/main" id="{91F835AF-A34A-31BC-203C-1FB1F659BA94}"/>
              </a:ext>
            </a:extLst>
          </p:cNvPr>
          <p:cNvSpPr>
            <a:spLocks noGrp="1" noChangeArrowheads="1"/>
          </p:cNvSpPr>
          <p:nvPr>
            <p:ph idx="1"/>
          </p:nvPr>
        </p:nvSpPr>
        <p:spPr bwMode="auto">
          <a:xfrm>
            <a:off x="308071" y="1761411"/>
            <a:ext cx="6361178" cy="384269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7935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514350" indent="-514350">
              <a:lnSpc>
                <a:spcPct val="100000"/>
              </a:lnSpc>
              <a:spcBef>
                <a:spcPts val="300"/>
              </a:spcBef>
              <a:buFont typeface="+mj-lt"/>
              <a:buAutoNum type="arabicPeriod"/>
            </a:pPr>
            <a:r>
              <a:rPr lang="en-US" altLang="en-US" dirty="0"/>
              <a:t>Open Visual Studio Code</a:t>
            </a:r>
          </a:p>
          <a:p>
            <a:pPr marL="514350" indent="-514350">
              <a:lnSpc>
                <a:spcPct val="100000"/>
              </a:lnSpc>
              <a:spcBef>
                <a:spcPts val="300"/>
              </a:spcBef>
              <a:buFont typeface="+mj-lt"/>
              <a:buAutoNum type="arabicPeriod"/>
            </a:pPr>
            <a:r>
              <a:rPr lang="en-US" altLang="en-US" dirty="0"/>
              <a:t>Create a New File e.g. </a:t>
            </a:r>
            <a:r>
              <a:rPr lang="en-US" altLang="en-US" b="1" dirty="0"/>
              <a:t>PSscript.ps1</a:t>
            </a:r>
          </a:p>
          <a:p>
            <a:pPr lvl="1">
              <a:lnSpc>
                <a:spcPct val="100000"/>
              </a:lnSpc>
              <a:spcBef>
                <a:spcPts val="300"/>
              </a:spcBef>
            </a:pPr>
            <a:r>
              <a:rPr lang="en-US" dirty="0"/>
              <a:t>PS script files are saved with a </a:t>
            </a:r>
            <a:r>
              <a:rPr lang="en-US" b="1" dirty="0"/>
              <a:t>.ps1</a:t>
            </a:r>
            <a:r>
              <a:rPr lang="en-US" dirty="0"/>
              <a:t> file extension.</a:t>
            </a:r>
            <a:endParaRPr lang="en-US" altLang="en-US" dirty="0">
              <a:highlight>
                <a:srgbClr val="FFFF00"/>
              </a:highlight>
            </a:endParaRPr>
          </a:p>
          <a:p>
            <a:pPr marL="514350" indent="-514350">
              <a:lnSpc>
                <a:spcPct val="100000"/>
              </a:lnSpc>
              <a:spcBef>
                <a:spcPts val="300"/>
              </a:spcBef>
              <a:buFont typeface="+mj-lt"/>
              <a:buAutoNum type="arabicPeriod"/>
            </a:pPr>
            <a:r>
              <a:rPr lang="en-US" altLang="en-US" dirty="0"/>
              <a:t>Type the following command: </a:t>
            </a:r>
            <a:br>
              <a:rPr lang="en-US" altLang="en-US" dirty="0"/>
            </a:br>
            <a:r>
              <a:rPr lang="en-US" altLang="en-US" dirty="0"/>
              <a:t> </a:t>
            </a:r>
            <a:r>
              <a:rPr lang="en-US" altLang="en-US" dirty="0">
                <a:solidFill>
                  <a:srgbClr val="666AFE"/>
                </a:solidFill>
              </a:rPr>
              <a:t>Write-Host “Hello World” </a:t>
            </a:r>
          </a:p>
          <a:p>
            <a:pPr lvl="1">
              <a:lnSpc>
                <a:spcPct val="100000"/>
              </a:lnSpc>
              <a:spcBef>
                <a:spcPts val="300"/>
              </a:spcBef>
            </a:pPr>
            <a:r>
              <a:rPr lang="en-US" altLang="en-US" sz="2200" dirty="0"/>
              <a:t>Don’t copy &amp; paste quotes “ ”, or replace them in the IDE.</a:t>
            </a:r>
          </a:p>
          <a:p>
            <a:pPr marL="514350" indent="-514350">
              <a:lnSpc>
                <a:spcPct val="100000"/>
              </a:lnSpc>
              <a:spcBef>
                <a:spcPts val="300"/>
              </a:spcBef>
              <a:buFont typeface="+mj-lt"/>
              <a:buAutoNum type="arabicPeriod"/>
            </a:pPr>
            <a:r>
              <a:rPr lang="en-US" dirty="0"/>
              <a:t>Run the program.</a:t>
            </a:r>
          </a:p>
        </p:txBody>
      </p:sp>
      <p:pic>
        <p:nvPicPr>
          <p:cNvPr id="5" name="Picture 4">
            <a:extLst>
              <a:ext uri="{FF2B5EF4-FFF2-40B4-BE49-F238E27FC236}">
                <a16:creationId xmlns:a16="http://schemas.microsoft.com/office/drawing/2014/main" id="{FDC5435C-8EBF-E04A-17B2-FAE3764C773C}"/>
              </a:ext>
            </a:extLst>
          </p:cNvPr>
          <p:cNvPicPr>
            <a:picLocks noChangeAspect="1"/>
          </p:cNvPicPr>
          <p:nvPr/>
        </p:nvPicPr>
        <p:blipFill>
          <a:blip r:embed="rId3"/>
          <a:stretch>
            <a:fillRect/>
          </a:stretch>
        </p:blipFill>
        <p:spPr>
          <a:xfrm>
            <a:off x="6864987" y="1761411"/>
            <a:ext cx="5234731" cy="3771986"/>
          </a:xfrm>
          <a:prstGeom prst="rect">
            <a:avLst/>
          </a:prstGeom>
        </p:spPr>
      </p:pic>
    </p:spTree>
    <p:extLst>
      <p:ext uri="{BB962C8B-B14F-4D97-AF65-F5344CB8AC3E}">
        <p14:creationId xmlns:p14="http://schemas.microsoft.com/office/powerpoint/2010/main" val="25974999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4889" y="278534"/>
            <a:ext cx="9895951" cy="1033669"/>
          </a:xfrm>
        </p:spPr>
        <p:txBody>
          <a:bodyPr>
            <a:normAutofit/>
          </a:bodyPr>
          <a:lstStyle/>
          <a:p>
            <a:r>
              <a:rPr lang="en-GB" sz="5400" b="1" dirty="0">
                <a:highlight>
                  <a:srgbClr val="FFFF00"/>
                </a:highlight>
              </a:rPr>
              <a:t>Reminder:</a:t>
            </a:r>
            <a:r>
              <a:rPr lang="en-GB" sz="5400" b="1" dirty="0"/>
              <a:t> </a:t>
            </a:r>
            <a:r>
              <a:rPr lang="en-GB" sz="5400" b="1" dirty="0">
                <a:solidFill>
                  <a:schemeClr val="bg1"/>
                </a:solidFill>
              </a:rPr>
              <a:t>Code comments</a:t>
            </a: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Rectangle 2">
            <a:extLst>
              <a:ext uri="{FF2B5EF4-FFF2-40B4-BE49-F238E27FC236}">
                <a16:creationId xmlns:a16="http://schemas.microsoft.com/office/drawing/2014/main" id="{91F835AF-A34A-31BC-203C-1FB1F659BA94}"/>
              </a:ext>
            </a:extLst>
          </p:cNvPr>
          <p:cNvSpPr>
            <a:spLocks noGrp="1" noChangeArrowheads="1"/>
          </p:cNvSpPr>
          <p:nvPr>
            <p:ph idx="1"/>
          </p:nvPr>
        </p:nvSpPr>
        <p:spPr bwMode="auto">
          <a:xfrm>
            <a:off x="364889" y="1796472"/>
            <a:ext cx="11367761" cy="180367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7935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lang="en-US" b="0" i="0" dirty="0">
                <a:solidFill>
                  <a:srgbClr val="202124"/>
                </a:solidFill>
                <a:effectLst/>
                <a:highlight>
                  <a:srgbClr val="FFFF00"/>
                </a:highlight>
                <a:latin typeface="arial" panose="020B0604020202020204" pitchFamily="34" charset="0"/>
              </a:rPr>
              <a:t>We can use the hash symbol </a:t>
            </a:r>
            <a:r>
              <a:rPr lang="en-US" b="1" i="0" dirty="0">
                <a:solidFill>
                  <a:srgbClr val="202124"/>
                </a:solidFill>
                <a:effectLst/>
                <a:highlight>
                  <a:srgbClr val="FFFF00"/>
                </a:highlight>
                <a:latin typeface="arial" panose="020B0604020202020204" pitchFamily="34" charset="0"/>
              </a:rPr>
              <a:t>#</a:t>
            </a:r>
            <a:r>
              <a:rPr lang="en-US" b="0" i="0" dirty="0">
                <a:solidFill>
                  <a:srgbClr val="202124"/>
                </a:solidFill>
                <a:effectLst/>
                <a:highlight>
                  <a:srgbClr val="FFFF00"/>
                </a:highlight>
                <a:latin typeface="arial" panose="020B0604020202020204" pitchFamily="34" charset="0"/>
              </a:rPr>
              <a:t> in PS to create a code comment </a:t>
            </a:r>
            <a:r>
              <a:rPr lang="en-US" b="0" i="0" dirty="0">
                <a:solidFill>
                  <a:srgbClr val="202124"/>
                </a:solidFill>
                <a:effectLst/>
                <a:latin typeface="arial" panose="020B0604020202020204" pitchFamily="34" charset="0"/>
              </a:rPr>
              <a:t>on </a:t>
            </a:r>
            <a:r>
              <a:rPr lang="en-US" dirty="0">
                <a:solidFill>
                  <a:srgbClr val="202124"/>
                </a:solidFill>
                <a:latin typeface="arial" panose="020B0604020202020204" pitchFamily="34" charset="0"/>
              </a:rPr>
              <a:t>a single</a:t>
            </a:r>
            <a:r>
              <a:rPr lang="en-US" b="0" i="0" dirty="0">
                <a:solidFill>
                  <a:srgbClr val="202124"/>
                </a:solidFill>
                <a:effectLst/>
                <a:latin typeface="arial" panose="020B0604020202020204" pitchFamily="34" charset="0"/>
              </a:rPr>
              <a:t> line.</a:t>
            </a:r>
          </a:p>
          <a:p>
            <a:pPr>
              <a:lnSpc>
                <a:spcPct val="100000"/>
              </a:lnSpc>
            </a:pPr>
            <a:r>
              <a:rPr lang="en-US" i="0" dirty="0">
                <a:solidFill>
                  <a:srgbClr val="202124"/>
                </a:solidFill>
                <a:effectLst/>
                <a:latin typeface="arial" panose="020B0604020202020204" pitchFamily="34" charset="0"/>
              </a:rPr>
              <a:t>Or we can use the </a:t>
            </a:r>
            <a:r>
              <a:rPr lang="en-US" b="1" i="0" dirty="0">
                <a:solidFill>
                  <a:srgbClr val="202124"/>
                </a:solidFill>
                <a:effectLst/>
                <a:latin typeface="arial" panose="020B0604020202020204" pitchFamily="34" charset="0"/>
              </a:rPr>
              <a:t>less than and greater than symbols with hash </a:t>
            </a:r>
            <a:r>
              <a:rPr lang="en-US" i="0" dirty="0">
                <a:solidFill>
                  <a:srgbClr val="202124"/>
                </a:solidFill>
                <a:effectLst/>
                <a:latin typeface="arial" panose="020B0604020202020204" pitchFamily="34" charset="0"/>
              </a:rPr>
              <a:t>like so: </a:t>
            </a:r>
            <a:r>
              <a:rPr lang="en-US" b="1" i="0" dirty="0">
                <a:solidFill>
                  <a:srgbClr val="202124"/>
                </a:solidFill>
                <a:effectLst/>
                <a:latin typeface="arial" panose="020B0604020202020204" pitchFamily="34" charset="0"/>
              </a:rPr>
              <a:t>&lt;# and #&gt; </a:t>
            </a:r>
            <a:r>
              <a:rPr lang="en-US" i="0" dirty="0">
                <a:solidFill>
                  <a:srgbClr val="202124"/>
                </a:solidFill>
                <a:effectLst/>
                <a:latin typeface="arial" panose="020B0604020202020204" pitchFamily="34" charset="0"/>
              </a:rPr>
              <a:t>to create </a:t>
            </a:r>
            <a:r>
              <a:rPr lang="en-US" dirty="0">
                <a:solidFill>
                  <a:srgbClr val="202124"/>
                </a:solidFill>
                <a:latin typeface="arial" panose="020B0604020202020204" pitchFamily="34" charset="0"/>
              </a:rPr>
              <a:t>multi-line comments / a </a:t>
            </a:r>
            <a:r>
              <a:rPr lang="en-US" i="0" dirty="0">
                <a:solidFill>
                  <a:srgbClr val="202124"/>
                </a:solidFill>
                <a:effectLst/>
                <a:latin typeface="arial" panose="020B0604020202020204" pitchFamily="34" charset="0"/>
              </a:rPr>
              <a:t>comment block.</a:t>
            </a:r>
          </a:p>
        </p:txBody>
      </p:sp>
      <p:pic>
        <p:nvPicPr>
          <p:cNvPr id="6" name="Picture 5">
            <a:extLst>
              <a:ext uri="{FF2B5EF4-FFF2-40B4-BE49-F238E27FC236}">
                <a16:creationId xmlns:a16="http://schemas.microsoft.com/office/drawing/2014/main" id="{AB072DFF-4D10-211C-3A80-442419AD839C}"/>
              </a:ext>
            </a:extLst>
          </p:cNvPr>
          <p:cNvPicPr>
            <a:picLocks noChangeAspect="1"/>
          </p:cNvPicPr>
          <p:nvPr/>
        </p:nvPicPr>
        <p:blipFill>
          <a:blip r:embed="rId6"/>
          <a:stretch>
            <a:fillRect/>
          </a:stretch>
        </p:blipFill>
        <p:spPr>
          <a:xfrm>
            <a:off x="3951634" y="3600146"/>
            <a:ext cx="4295775" cy="3095625"/>
          </a:xfrm>
          <a:prstGeom prst="rect">
            <a:avLst/>
          </a:prstGeom>
        </p:spPr>
      </p:pic>
    </p:spTree>
    <p:extLst>
      <p:ext uri="{BB962C8B-B14F-4D97-AF65-F5344CB8AC3E}">
        <p14:creationId xmlns:p14="http://schemas.microsoft.com/office/powerpoint/2010/main" val="39953339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4B32600-4910-BF30-2354-73437B465580}"/>
              </a:ext>
            </a:extLst>
          </p:cNvPr>
          <p:cNvSpPr>
            <a:spLocks noGrp="1"/>
          </p:cNvSpPr>
          <p:nvPr>
            <p:ph type="title"/>
          </p:nvPr>
        </p:nvSpPr>
        <p:spPr>
          <a:xfrm>
            <a:off x="20885" y="1"/>
            <a:ext cx="12171115" cy="907255"/>
          </a:xfrm>
          <a:solidFill>
            <a:srgbClr val="012456"/>
          </a:solidFill>
        </p:spPr>
        <p:txBody>
          <a:bodyPr>
            <a:normAutofit/>
          </a:bodyPr>
          <a:lstStyle/>
          <a:p>
            <a:r>
              <a:rPr lang="en-GB" sz="4800" b="1" dirty="0">
                <a:highlight>
                  <a:srgbClr val="FFFF00"/>
                </a:highlight>
              </a:rPr>
              <a:t>Try:</a:t>
            </a:r>
            <a:r>
              <a:rPr lang="en-GB" sz="4800" b="1" dirty="0"/>
              <a:t>  </a:t>
            </a:r>
            <a:r>
              <a:rPr lang="en-GB" sz="5400" b="1" dirty="0">
                <a:solidFill>
                  <a:schemeClr val="bg1"/>
                </a:solidFill>
              </a:rPr>
              <a:t>Arrays</a:t>
            </a:r>
            <a:endParaRPr lang="en-GB" sz="4800" b="1" dirty="0">
              <a:solidFill>
                <a:srgbClr val="4D2FFF"/>
              </a:solidFill>
              <a:highlight>
                <a:srgbClr val="FFFF00"/>
              </a:highlight>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0884" y="878681"/>
            <a:ext cx="11709154" cy="2507666"/>
          </a:xfrm>
        </p:spPr>
        <p:txBody>
          <a:bodyPr>
            <a:normAutofit/>
          </a:bodyPr>
          <a:lstStyle/>
          <a:p>
            <a:pPr eaLnBrk="0" fontAlgn="base" hangingPunct="0">
              <a:lnSpc>
                <a:spcPct val="100000"/>
              </a:lnSpc>
              <a:spcBef>
                <a:spcPct val="0"/>
              </a:spcBef>
              <a:spcAft>
                <a:spcPct val="0"/>
              </a:spcAft>
            </a:pPr>
            <a:r>
              <a:rPr lang="en-US" sz="2400" b="0" i="0" dirty="0">
                <a:solidFill>
                  <a:srgbClr val="232629"/>
                </a:solidFill>
                <a:effectLst/>
              </a:rPr>
              <a:t>In PS, </a:t>
            </a:r>
            <a:r>
              <a:rPr lang="en-US" sz="2400" b="1" i="0" dirty="0">
                <a:solidFill>
                  <a:srgbClr val="232629"/>
                </a:solidFill>
                <a:effectLst/>
              </a:rPr>
              <a:t>we u</a:t>
            </a:r>
            <a:r>
              <a:rPr lang="en-US" sz="2400" b="1" dirty="0">
                <a:solidFill>
                  <a:srgbClr val="232629"/>
                </a:solidFill>
              </a:rPr>
              <a:t>se the</a:t>
            </a:r>
            <a:r>
              <a:rPr lang="en-US" sz="2400" b="1" dirty="0"/>
              <a:t> at @ symbol </a:t>
            </a:r>
            <a:r>
              <a:rPr lang="en-US" sz="2400" dirty="0"/>
              <a:t>&amp; </a:t>
            </a:r>
            <a:r>
              <a:rPr lang="en-US" sz="2400" b="1" dirty="0"/>
              <a:t>parenthesis () </a:t>
            </a:r>
            <a:r>
              <a:rPr lang="en-US" sz="2400" b="1" i="0" dirty="0">
                <a:solidFill>
                  <a:srgbClr val="232629"/>
                </a:solidFill>
                <a:effectLst/>
              </a:rPr>
              <a:t>to declare an array</a:t>
            </a:r>
            <a:endParaRPr lang="en-US" sz="2400" dirty="0">
              <a:solidFill>
                <a:srgbClr val="232629"/>
              </a:solidFill>
            </a:endParaRPr>
          </a:p>
          <a:p>
            <a:pPr eaLnBrk="0" fontAlgn="base" hangingPunct="0">
              <a:lnSpc>
                <a:spcPct val="100000"/>
              </a:lnSpc>
              <a:spcBef>
                <a:spcPct val="0"/>
              </a:spcBef>
              <a:spcAft>
                <a:spcPct val="0"/>
              </a:spcAft>
            </a:pPr>
            <a:r>
              <a:rPr lang="en-US" altLang="en-US" sz="2400" dirty="0"/>
              <a:t>Here we declare a </a:t>
            </a:r>
            <a:r>
              <a:rPr lang="en-US" altLang="en-US" sz="2400" b="1" dirty="0" err="1"/>
              <a:t>Singleline</a:t>
            </a:r>
            <a:r>
              <a:rPr lang="en-US" altLang="en-US" sz="2400" b="1" dirty="0"/>
              <a:t> Array </a:t>
            </a:r>
            <a:r>
              <a:rPr lang="en-US" altLang="en-US" sz="2400" dirty="0"/>
              <a:t>and a </a:t>
            </a:r>
            <a:r>
              <a:rPr lang="en-US" altLang="en-US" sz="2400" b="1" dirty="0"/>
              <a:t>Multiline Arra</a:t>
            </a:r>
          </a:p>
          <a:p>
            <a:pPr eaLnBrk="0" fontAlgn="base" hangingPunct="0">
              <a:lnSpc>
                <a:spcPct val="100000"/>
              </a:lnSpc>
              <a:spcBef>
                <a:spcPct val="0"/>
              </a:spcBef>
              <a:spcAft>
                <a:spcPct val="0"/>
              </a:spcAft>
            </a:pPr>
            <a:r>
              <a:rPr lang="en-US" altLang="en-US" sz="2400" dirty="0"/>
              <a:t>Each array element is </a:t>
            </a:r>
            <a:r>
              <a:rPr lang="en-US" altLang="en-US" sz="2400" b="1" dirty="0"/>
              <a:t>separated by commas</a:t>
            </a:r>
            <a:endParaRPr lang="en-US" altLang="en-US" sz="2400" dirty="0"/>
          </a:p>
          <a:p>
            <a:pPr eaLnBrk="0" fontAlgn="base" hangingPunct="0">
              <a:lnSpc>
                <a:spcPct val="100000"/>
              </a:lnSpc>
              <a:spcBef>
                <a:spcPct val="0"/>
              </a:spcBef>
              <a:spcAft>
                <a:spcPct val="0"/>
              </a:spcAft>
            </a:pPr>
            <a:r>
              <a:rPr lang="en-US" altLang="en-US" sz="2400" dirty="0"/>
              <a:t>To output the Array values we simply use the </a:t>
            </a:r>
            <a:r>
              <a:rPr lang="en-US" altLang="en-US" sz="2400" b="1" dirty="0"/>
              <a:t>Array name</a:t>
            </a:r>
          </a:p>
          <a:p>
            <a:pPr eaLnBrk="0" fontAlgn="base" hangingPunct="0">
              <a:lnSpc>
                <a:spcPct val="100000"/>
              </a:lnSpc>
              <a:spcBef>
                <a:spcPct val="0"/>
              </a:spcBef>
              <a:spcAft>
                <a:spcPct val="0"/>
              </a:spcAft>
            </a:pPr>
            <a:r>
              <a:rPr lang="en-US" altLang="en-US" sz="2400" b="1" dirty="0"/>
              <a:t>Write-host</a:t>
            </a:r>
            <a:r>
              <a:rPr lang="en-US" altLang="en-US" sz="2400" dirty="0"/>
              <a:t> &amp; some style formatting is used to output the array heading text.</a:t>
            </a:r>
          </a:p>
          <a:p>
            <a:pPr eaLnBrk="0" fontAlgn="base" hangingPunct="0">
              <a:lnSpc>
                <a:spcPct val="100000"/>
              </a:lnSpc>
              <a:spcBef>
                <a:spcPct val="0"/>
              </a:spcBef>
              <a:spcAft>
                <a:spcPct val="0"/>
              </a:spcAft>
            </a:pPr>
            <a:r>
              <a:rPr lang="en-US" altLang="en-US" sz="2400" b="1" dirty="0"/>
              <a:t>echo “” </a:t>
            </a:r>
            <a:r>
              <a:rPr lang="en-US" altLang="en-US" sz="2400" dirty="0"/>
              <a:t>is used to create a blank line before and after the arrays are output.</a:t>
            </a:r>
          </a:p>
        </p:txBody>
      </p:sp>
      <p:pic>
        <p:nvPicPr>
          <p:cNvPr id="5" name="Picture 4">
            <a:extLst>
              <a:ext uri="{FF2B5EF4-FFF2-40B4-BE49-F238E27FC236}">
                <a16:creationId xmlns:a16="http://schemas.microsoft.com/office/drawing/2014/main" id="{1F865C11-6111-A4F9-EBF6-CA2BB62346D2}"/>
              </a:ext>
            </a:extLst>
          </p:cNvPr>
          <p:cNvPicPr>
            <a:picLocks noChangeAspect="1"/>
          </p:cNvPicPr>
          <p:nvPr/>
        </p:nvPicPr>
        <p:blipFill>
          <a:blip r:embed="rId3"/>
          <a:stretch>
            <a:fillRect/>
          </a:stretch>
        </p:blipFill>
        <p:spPr>
          <a:xfrm>
            <a:off x="20883" y="2824333"/>
            <a:ext cx="11155609" cy="4033667"/>
          </a:xfrm>
          <a:prstGeom prst="rect">
            <a:avLst/>
          </a:prstGeom>
        </p:spPr>
      </p:pic>
      <p:pic>
        <p:nvPicPr>
          <p:cNvPr id="8" name="Picture 7">
            <a:extLst>
              <a:ext uri="{FF2B5EF4-FFF2-40B4-BE49-F238E27FC236}">
                <a16:creationId xmlns:a16="http://schemas.microsoft.com/office/drawing/2014/main" id="{ACE08B1E-7F2F-040B-0C24-C304A846C0B0}"/>
              </a:ext>
            </a:extLst>
          </p:cNvPr>
          <p:cNvPicPr>
            <a:picLocks noChangeAspect="1"/>
          </p:cNvPicPr>
          <p:nvPr/>
        </p:nvPicPr>
        <p:blipFill>
          <a:blip r:embed="rId4"/>
          <a:srcRect r="50725" b="10579"/>
          <a:stretch>
            <a:fillRect/>
          </a:stretch>
        </p:blipFill>
        <p:spPr>
          <a:xfrm>
            <a:off x="9826934" y="0"/>
            <a:ext cx="2344181" cy="4880461"/>
          </a:xfrm>
          <a:prstGeom prst="rect">
            <a:avLst/>
          </a:prstGeom>
          <a:ln>
            <a:solidFill>
              <a:schemeClr val="bg1"/>
            </a:solidFill>
          </a:ln>
        </p:spPr>
      </p:pic>
    </p:spTree>
    <p:extLst>
      <p:ext uri="{BB962C8B-B14F-4D97-AF65-F5344CB8AC3E}">
        <p14:creationId xmlns:p14="http://schemas.microsoft.com/office/powerpoint/2010/main" val="29454968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15268" y="375795"/>
            <a:ext cx="9895951" cy="1033669"/>
          </a:xfrm>
        </p:spPr>
        <p:txBody>
          <a:bodyPr>
            <a:normAutofit/>
          </a:bodyPr>
          <a:lstStyle/>
          <a:p>
            <a:r>
              <a:rPr lang="en-GB" sz="6600" b="1" dirty="0">
                <a:solidFill>
                  <a:schemeClr val="bg1"/>
                </a:solidFill>
              </a:rPr>
              <a:t>Bg. </a:t>
            </a:r>
            <a:r>
              <a:rPr lang="en-GB" sz="5400" b="1" dirty="0">
                <a:solidFill>
                  <a:schemeClr val="bg1"/>
                </a:solidFill>
              </a:rPr>
              <a:t>Arrays</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515577" y="1733605"/>
            <a:ext cx="11025634" cy="5026073"/>
          </a:xfrm>
        </p:spPr>
        <p:txBody>
          <a:bodyPr>
            <a:normAutofit fontScale="92500" lnSpcReduction="20000"/>
          </a:bodyPr>
          <a:lstStyle/>
          <a:p>
            <a:pPr eaLnBrk="0" fontAlgn="base" hangingPunct="0">
              <a:lnSpc>
                <a:spcPct val="110000"/>
              </a:lnSpc>
              <a:spcBef>
                <a:spcPct val="0"/>
              </a:spcBef>
              <a:spcAft>
                <a:spcPts val="200"/>
              </a:spcAft>
            </a:pPr>
            <a:r>
              <a:rPr lang="en-US" altLang="en-US" dirty="0"/>
              <a:t>Like other programming languages, PS arrays store a collection of data values.</a:t>
            </a:r>
          </a:p>
          <a:p>
            <a:pPr eaLnBrk="0" fontAlgn="base" hangingPunct="0">
              <a:lnSpc>
                <a:spcPct val="110000"/>
              </a:lnSpc>
              <a:spcBef>
                <a:spcPct val="0"/>
              </a:spcBef>
              <a:spcAft>
                <a:spcPts val="200"/>
              </a:spcAft>
            </a:pPr>
            <a:r>
              <a:rPr lang="en-US" altLang="en-US" dirty="0"/>
              <a:t>PS Array syntax: </a:t>
            </a:r>
            <a:r>
              <a:rPr lang="en-US" altLang="en-US" b="1" dirty="0"/>
              <a:t>$</a:t>
            </a:r>
            <a:r>
              <a:rPr lang="en-US" altLang="en-US" b="1" dirty="0" err="1"/>
              <a:t>MyArray</a:t>
            </a:r>
            <a:r>
              <a:rPr lang="en-US" altLang="en-US" b="1" dirty="0"/>
              <a:t> </a:t>
            </a:r>
            <a:r>
              <a:rPr lang="en-GB" b="1" i="0" dirty="0">
                <a:solidFill>
                  <a:srgbClr val="161616"/>
                </a:solidFill>
                <a:effectLst/>
                <a:latin typeface="SFMono-Regular"/>
              </a:rPr>
              <a:t>@(1, 2, 3, 4)</a:t>
            </a:r>
            <a:endParaRPr lang="en-US" altLang="en-US" b="1" dirty="0"/>
          </a:p>
          <a:p>
            <a:pPr eaLnBrk="0" fontAlgn="base" hangingPunct="0">
              <a:lnSpc>
                <a:spcPct val="110000"/>
              </a:lnSpc>
              <a:spcBef>
                <a:spcPct val="0"/>
              </a:spcBef>
              <a:spcAft>
                <a:spcPts val="200"/>
              </a:spcAft>
            </a:pPr>
            <a:r>
              <a:rPr lang="en-US" b="0" i="0" dirty="0">
                <a:solidFill>
                  <a:srgbClr val="232629"/>
                </a:solidFill>
                <a:effectLst/>
                <a:latin typeface="-apple-system"/>
              </a:rPr>
              <a:t>The @ symbol in PS is used to declare an array. However, PS treats any comma-separated list as an array. </a:t>
            </a:r>
            <a:endParaRPr lang="en-US" altLang="en-US" dirty="0"/>
          </a:p>
          <a:p>
            <a:pPr eaLnBrk="0" fontAlgn="base" hangingPunct="0">
              <a:lnSpc>
                <a:spcPct val="110000"/>
              </a:lnSpc>
              <a:spcBef>
                <a:spcPct val="0"/>
              </a:spcBef>
              <a:spcAft>
                <a:spcPts val="200"/>
              </a:spcAft>
            </a:pPr>
            <a:r>
              <a:rPr lang="en-US" altLang="en-US" dirty="0"/>
              <a:t>To create an array in PS, we simply </a:t>
            </a:r>
            <a:r>
              <a:rPr lang="en-US" altLang="en-US" b="1" dirty="0"/>
              <a:t>declare a variable </a:t>
            </a:r>
            <a:r>
              <a:rPr lang="en-US" altLang="en-US" dirty="0"/>
              <a:t>to reference the array and </a:t>
            </a:r>
            <a:r>
              <a:rPr lang="en-US" b="0" i="0" dirty="0">
                <a:solidFill>
                  <a:srgbClr val="141414"/>
                </a:solidFill>
                <a:effectLst/>
              </a:rPr>
              <a:t>separate the elements with commas. Officially it is good practice to start the array list with an @ symbol and enclose the array values in parenthesis ( ).</a:t>
            </a:r>
          </a:p>
          <a:p>
            <a:pPr eaLnBrk="0" fontAlgn="base" hangingPunct="0">
              <a:lnSpc>
                <a:spcPct val="110000"/>
              </a:lnSpc>
              <a:spcBef>
                <a:spcPct val="0"/>
              </a:spcBef>
              <a:spcAft>
                <a:spcPts val="200"/>
              </a:spcAft>
            </a:pPr>
            <a:r>
              <a:rPr lang="en-US" b="0" i="0" dirty="0">
                <a:solidFill>
                  <a:srgbClr val="000000"/>
                </a:solidFill>
                <a:effectLst/>
              </a:rPr>
              <a:t>Array elements are accessed through an </a:t>
            </a:r>
            <a:r>
              <a:rPr lang="en-US" b="1" i="0" dirty="0">
                <a:solidFill>
                  <a:srgbClr val="000000"/>
                </a:solidFill>
                <a:effectLst/>
              </a:rPr>
              <a:t>index</a:t>
            </a:r>
            <a:r>
              <a:rPr lang="en-US" b="0" i="0" dirty="0">
                <a:solidFill>
                  <a:srgbClr val="000000"/>
                </a:solidFill>
                <a:effectLst/>
              </a:rPr>
              <a:t>.  It is important to remember that an Array index is 0-based</a:t>
            </a:r>
            <a:r>
              <a:rPr lang="en-US" dirty="0">
                <a:solidFill>
                  <a:srgbClr val="000000"/>
                </a:solidFill>
              </a:rPr>
              <a:t>, i.e.</a:t>
            </a:r>
            <a:r>
              <a:rPr lang="en-US" b="0" i="0" dirty="0">
                <a:solidFill>
                  <a:srgbClr val="000000"/>
                </a:solidFill>
                <a:effectLst/>
              </a:rPr>
              <a:t> </a:t>
            </a:r>
            <a:r>
              <a:rPr lang="en-US" dirty="0">
                <a:solidFill>
                  <a:srgbClr val="000000"/>
                </a:solidFill>
              </a:rPr>
              <a:t>it</a:t>
            </a:r>
            <a:r>
              <a:rPr lang="en-US" b="0" i="0" dirty="0">
                <a:solidFill>
                  <a:srgbClr val="000000"/>
                </a:solidFill>
                <a:effectLst/>
              </a:rPr>
              <a:t> starts at 0.</a:t>
            </a:r>
            <a:endParaRPr kumimoji="0" lang="en-US" altLang="en-US" b="1" i="0" u="none" strike="noStrike" cap="none" normalizeH="0" baseline="0" dirty="0">
              <a:ln>
                <a:noFill/>
              </a:ln>
              <a:solidFill>
                <a:schemeClr val="tx1"/>
              </a:solidFill>
              <a:effectLst/>
            </a:endParaRPr>
          </a:p>
          <a:p>
            <a:pPr eaLnBrk="0" fontAlgn="base" hangingPunct="0">
              <a:lnSpc>
                <a:spcPct val="110000"/>
              </a:lnSpc>
              <a:spcBef>
                <a:spcPct val="0"/>
              </a:spcBef>
              <a:spcAft>
                <a:spcPts val="200"/>
              </a:spcAft>
            </a:pPr>
            <a:r>
              <a:rPr lang="en-US" b="0" i="0" dirty="0">
                <a:solidFill>
                  <a:srgbClr val="232629"/>
                </a:solidFill>
                <a:effectLst/>
                <a:latin typeface="-apple-system"/>
              </a:rPr>
              <a:t>With an </a:t>
            </a:r>
            <a:r>
              <a:rPr lang="en-US" dirty="0"/>
              <a:t>Associative array, we associate values to String keys, we then use the key to access the value e.g. ( Array[‘</a:t>
            </a:r>
            <a:r>
              <a:rPr lang="en-US" dirty="0" err="1"/>
              <a:t>StringKey</a:t>
            </a:r>
            <a:r>
              <a:rPr lang="en-US" dirty="0"/>
              <a:t>'] ). With a Non-associative array we store values and retrieve values using a numeric index ( Array[7] ).</a:t>
            </a:r>
          </a:p>
          <a:p>
            <a:pPr lvl="1" eaLnBrk="0" fontAlgn="base" hangingPunct="0">
              <a:lnSpc>
                <a:spcPct val="110000"/>
              </a:lnSpc>
              <a:spcBef>
                <a:spcPct val="0"/>
              </a:spcBef>
              <a:spcAft>
                <a:spcPts val="200"/>
              </a:spcAft>
            </a:pPr>
            <a:r>
              <a:rPr lang="en-US" altLang="en-US" sz="3000" dirty="0"/>
              <a:t>Syntax: </a:t>
            </a:r>
            <a:r>
              <a:rPr kumimoji="0" lang="en-US" altLang="en-US" sz="3000" b="1" i="0" u="none" strike="noStrike" cap="none" normalizeH="0" baseline="0" dirty="0">
                <a:ln>
                  <a:noFill/>
                </a:ln>
                <a:solidFill>
                  <a:srgbClr val="000000"/>
                </a:solidFill>
                <a:effectLst/>
                <a:ea typeface="var(--bs-font-monospace)"/>
              </a:rPr>
              <a:t>$</a:t>
            </a:r>
            <a:r>
              <a:rPr lang="en-US" altLang="en-US" sz="3000" b="1" dirty="0" err="1">
                <a:solidFill>
                  <a:srgbClr val="000000"/>
                </a:solidFill>
                <a:ea typeface="var(--bs-font-monospace)"/>
              </a:rPr>
              <a:t>M</a:t>
            </a:r>
            <a:r>
              <a:rPr kumimoji="0" lang="en-US" altLang="en-US" sz="3000" b="1" i="0" u="none" strike="noStrike" cap="none" normalizeH="0" baseline="0" dirty="0" err="1">
                <a:ln>
                  <a:noFill/>
                </a:ln>
                <a:solidFill>
                  <a:srgbClr val="000000"/>
                </a:solidFill>
                <a:effectLst/>
                <a:ea typeface="var(--bs-font-monospace)"/>
              </a:rPr>
              <a:t>yArray</a:t>
            </a:r>
            <a:r>
              <a:rPr kumimoji="0" lang="en-US" altLang="en-US" sz="3000" b="1" i="0" u="none" strike="noStrike" cap="none" normalizeH="0" baseline="0" dirty="0">
                <a:ln>
                  <a:noFill/>
                </a:ln>
                <a:solidFill>
                  <a:srgbClr val="000000"/>
                </a:solidFill>
                <a:effectLst/>
                <a:ea typeface="var(--bs-font-monospace)"/>
              </a:rPr>
              <a:t> = @(“Steve”, “James”</a:t>
            </a:r>
            <a:r>
              <a:rPr kumimoji="0" lang="en-US" altLang="en-US" sz="3000" b="1" i="0" u="none" strike="noStrike" cap="none" normalizeH="0" baseline="0" dirty="0">
                <a:ln>
                  <a:noFill/>
                </a:ln>
                <a:solidFill>
                  <a:schemeClr val="tx1"/>
                </a:solidFill>
                <a:effectLst/>
              </a:rPr>
              <a:t>, </a:t>
            </a:r>
            <a:r>
              <a:rPr lang="en-US" altLang="en-US" sz="3000" b="1" dirty="0"/>
              <a:t>“Mary”, </a:t>
            </a:r>
            <a:r>
              <a:rPr kumimoji="0" lang="en-US" altLang="en-US" sz="3000" b="1" i="0" u="none" strike="noStrike" cap="none" normalizeH="0" baseline="0" dirty="0">
                <a:ln>
                  <a:noFill/>
                </a:ln>
                <a:solidFill>
                  <a:schemeClr val="tx1"/>
                </a:solidFill>
                <a:effectLst/>
              </a:rPr>
              <a:t>“Paul”, “Joe”)</a:t>
            </a:r>
            <a:endParaRPr lang="en-US" sz="3000" dirty="0"/>
          </a:p>
          <a:p>
            <a:pPr eaLnBrk="0" fontAlgn="base" hangingPunct="0">
              <a:lnSpc>
                <a:spcPct val="110000"/>
              </a:lnSpc>
              <a:spcBef>
                <a:spcPct val="0"/>
              </a:spcBef>
              <a:spcAft>
                <a:spcPts val="200"/>
              </a:spcAft>
            </a:pPr>
            <a:endParaRPr kumimoji="0" lang="en-US"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042041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15577" y="278534"/>
            <a:ext cx="6363462" cy="1033669"/>
          </a:xfrm>
        </p:spPr>
        <p:txBody>
          <a:bodyPr>
            <a:normAutofit/>
          </a:bodyPr>
          <a:lstStyle/>
          <a:p>
            <a:r>
              <a:rPr lang="en-GB" sz="5400" b="1" dirty="0">
                <a:solidFill>
                  <a:schemeClr val="bg1"/>
                </a:solidFill>
              </a:rPr>
              <a:t>Bg. </a:t>
            </a:r>
            <a:r>
              <a:rPr lang="en-GB" b="1" dirty="0">
                <a:solidFill>
                  <a:schemeClr val="bg1"/>
                </a:solidFill>
              </a:rPr>
              <a:t>Types of Loops in PS</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515577" y="1733606"/>
            <a:ext cx="10515600" cy="4351338"/>
          </a:xfrm>
        </p:spPr>
        <p:txBody>
          <a:bodyPr>
            <a:normAutofit fontScale="92500" lnSpcReduction="10000"/>
          </a:bodyPr>
          <a:lstStyle/>
          <a:p>
            <a:r>
              <a:rPr lang="en-US" dirty="0"/>
              <a:t>In programming, we use ‘a loop’ statement, to allow us to execute a block of code multiple times.</a:t>
            </a:r>
          </a:p>
          <a:p>
            <a:r>
              <a:rPr lang="en-US" dirty="0"/>
              <a:t>PS provides several types of loop statements, including:</a:t>
            </a:r>
          </a:p>
          <a:p>
            <a:pPr marL="514350" indent="-514350">
              <a:buFont typeface="+mj-lt"/>
              <a:buAutoNum type="arabicPeriod"/>
            </a:pPr>
            <a:r>
              <a:rPr lang="en-US" b="1" dirty="0"/>
              <a:t>for loop</a:t>
            </a:r>
            <a:r>
              <a:rPr lang="en-US" dirty="0"/>
              <a:t>: Execute a sequence of statements multiple times and abbreviates the code that manages the loop variable.</a:t>
            </a:r>
          </a:p>
          <a:p>
            <a:pPr marL="514350" indent="-514350">
              <a:buFont typeface="+mj-lt"/>
              <a:buAutoNum type="arabicPeriod"/>
            </a:pPr>
            <a:r>
              <a:rPr lang="en-US" b="1" dirty="0"/>
              <a:t>foreach loop</a:t>
            </a:r>
            <a:r>
              <a:rPr lang="en-US" dirty="0"/>
              <a:t>: Enhanced for loop. This is mainly used to traverse collection of elements including arrays.</a:t>
            </a:r>
          </a:p>
          <a:p>
            <a:pPr marL="514350" indent="-514350">
              <a:buFont typeface="+mj-lt"/>
              <a:buAutoNum type="arabicPeriod"/>
            </a:pPr>
            <a:r>
              <a:rPr lang="en-US" b="1" dirty="0"/>
              <a:t>while loop</a:t>
            </a:r>
            <a:r>
              <a:rPr lang="en-US" dirty="0"/>
              <a:t>: Repeats a statement or group of statements while a given condition is true. It tests the condition before executing the loop body.</a:t>
            </a:r>
          </a:p>
          <a:p>
            <a:pPr marL="514350" indent="-514350">
              <a:buFont typeface="+mj-lt"/>
              <a:buAutoNum type="arabicPeriod"/>
            </a:pPr>
            <a:r>
              <a:rPr lang="en-US" b="1" dirty="0"/>
              <a:t>do...while loop</a:t>
            </a:r>
            <a:r>
              <a:rPr lang="en-US" dirty="0"/>
              <a:t>: Like a while statement, except that it tests the condition at the end of the loop body.</a:t>
            </a:r>
            <a:endParaRPr lang="en-GB" dirty="0"/>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r>
              <a:rPr lang="en-GB" sz="800" dirty="0">
                <a:hlinkClick r:id="rId4" tooltip="http://www.i-tecnico.pt/powershell-do-windows-o-que-e-para-que-serve/"/>
              </a:rPr>
              <a:t>This Photo</a:t>
            </a:r>
            <a:r>
              <a:rPr lang="en-GB" sz="800" dirty="0"/>
              <a:t> by Unknown Author is </a:t>
            </a:r>
            <a:r>
              <a:rPr lang="en-GB" sz="300" dirty="0"/>
              <a:t>licensed</a:t>
            </a:r>
            <a:r>
              <a:rPr lang="en-GB" sz="800" dirty="0"/>
              <a:t> under </a:t>
            </a:r>
            <a:r>
              <a:rPr lang="en-GB" sz="800" dirty="0">
                <a:hlinkClick r:id="rId5" tooltip="https://creativecommons.org/licenses/by-nc-nd/3.0/"/>
              </a:rPr>
              <a:t>CC BY-NC-ND</a:t>
            </a:r>
            <a:endParaRPr lang="en-GB" sz="800" dirty="0"/>
          </a:p>
        </p:txBody>
      </p:sp>
    </p:spTree>
    <p:extLst>
      <p:ext uri="{BB962C8B-B14F-4D97-AF65-F5344CB8AC3E}">
        <p14:creationId xmlns:p14="http://schemas.microsoft.com/office/powerpoint/2010/main" val="23294661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63610" y="278535"/>
            <a:ext cx="9895951" cy="1033669"/>
          </a:xfrm>
        </p:spPr>
        <p:txBody>
          <a:bodyPr>
            <a:normAutofit/>
          </a:bodyPr>
          <a:lstStyle/>
          <a:p>
            <a:r>
              <a:rPr lang="en-GB" sz="6000" b="1" dirty="0">
                <a:highlight>
                  <a:srgbClr val="FFFF00"/>
                </a:highlight>
              </a:rPr>
              <a:t>Try:</a:t>
            </a:r>
            <a:r>
              <a:rPr lang="en-GB" sz="4800" dirty="0"/>
              <a:t> </a:t>
            </a:r>
            <a:r>
              <a:rPr lang="en-GB" sz="4800" b="1" dirty="0">
                <a:solidFill>
                  <a:schemeClr val="bg1"/>
                </a:solidFill>
              </a:rPr>
              <a:t>for each loop</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502465" y="1634270"/>
            <a:ext cx="11187065" cy="4351338"/>
          </a:xfrm>
        </p:spPr>
        <p:txBody>
          <a:bodyPr>
            <a:normAutofit/>
          </a:bodyPr>
          <a:lstStyle/>
          <a:p>
            <a:r>
              <a:rPr lang="en-US" sz="2500" dirty="0"/>
              <a:t>In this example, first an array </a:t>
            </a:r>
            <a:r>
              <a:rPr lang="en-US" sz="2500" b="1" dirty="0"/>
              <a:t>$Array </a:t>
            </a:r>
            <a:r>
              <a:rPr lang="en-US" sz="2500" dirty="0"/>
              <a:t>is created with the 3 string values. </a:t>
            </a:r>
          </a:p>
          <a:p>
            <a:r>
              <a:rPr lang="en-US" sz="2500" dirty="0"/>
              <a:t>We then create a </a:t>
            </a:r>
            <a:r>
              <a:rPr lang="en-US" sz="2500" b="1" dirty="0"/>
              <a:t>foreach loop </a:t>
            </a:r>
            <a:r>
              <a:rPr lang="en-US" sz="2500" dirty="0"/>
              <a:t>and use the </a:t>
            </a:r>
            <a:r>
              <a:rPr lang="en-US" sz="2500" b="1" dirty="0"/>
              <a:t>$Array </a:t>
            </a:r>
            <a:r>
              <a:rPr lang="en-US" sz="2500" dirty="0"/>
              <a:t>as it’s </a:t>
            </a:r>
            <a:r>
              <a:rPr lang="en-US" sz="2500" b="1" dirty="0"/>
              <a:t>list items.</a:t>
            </a:r>
          </a:p>
          <a:p>
            <a:r>
              <a:rPr lang="en-US" sz="2500" dirty="0"/>
              <a:t>The loop assigns each value from the Array to the loop’s </a:t>
            </a:r>
            <a:r>
              <a:rPr lang="en-US" sz="2500" b="1" dirty="0"/>
              <a:t>$element variable </a:t>
            </a:r>
            <a:r>
              <a:rPr lang="en-US" sz="2500" dirty="0"/>
              <a:t>and the code echo’s out each value.</a:t>
            </a:r>
          </a:p>
        </p:txBody>
      </p:sp>
      <p:pic>
        <p:nvPicPr>
          <p:cNvPr id="15" name="Picture 14">
            <a:extLst>
              <a:ext uri="{FF2B5EF4-FFF2-40B4-BE49-F238E27FC236}">
                <a16:creationId xmlns:a16="http://schemas.microsoft.com/office/drawing/2014/main" id="{3951254E-3DFE-3DAF-D10C-E23B6BD101A8}"/>
              </a:ext>
            </a:extLst>
          </p:cNvPr>
          <p:cNvPicPr>
            <a:picLocks noChangeAspect="1"/>
          </p:cNvPicPr>
          <p:nvPr/>
        </p:nvPicPr>
        <p:blipFill>
          <a:blip r:embed="rId3"/>
          <a:stretch>
            <a:fillRect/>
          </a:stretch>
        </p:blipFill>
        <p:spPr>
          <a:xfrm>
            <a:off x="9027777" y="3526737"/>
            <a:ext cx="1941992" cy="1712729"/>
          </a:xfrm>
          <a:prstGeom prst="rect">
            <a:avLst/>
          </a:prstGeom>
        </p:spPr>
      </p:pic>
      <p:pic>
        <p:nvPicPr>
          <p:cNvPr id="18" name="Picture 17">
            <a:extLst>
              <a:ext uri="{FF2B5EF4-FFF2-40B4-BE49-F238E27FC236}">
                <a16:creationId xmlns:a16="http://schemas.microsoft.com/office/drawing/2014/main" id="{80431567-FF7A-AC87-6010-40BEB5133836}"/>
              </a:ext>
            </a:extLst>
          </p:cNvPr>
          <p:cNvPicPr>
            <a:picLocks noChangeAspect="1"/>
          </p:cNvPicPr>
          <p:nvPr/>
        </p:nvPicPr>
        <p:blipFill>
          <a:blip r:embed="rId4"/>
          <a:stretch>
            <a:fillRect/>
          </a:stretch>
        </p:blipFill>
        <p:spPr>
          <a:xfrm>
            <a:off x="786982" y="3526737"/>
            <a:ext cx="8005856" cy="2627743"/>
          </a:xfrm>
          <a:prstGeom prst="rect">
            <a:avLst/>
          </a:prstGeom>
        </p:spPr>
      </p:pic>
    </p:spTree>
    <p:extLst>
      <p:ext uri="{BB962C8B-B14F-4D97-AF65-F5344CB8AC3E}">
        <p14:creationId xmlns:p14="http://schemas.microsoft.com/office/powerpoint/2010/main" val="30185396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596EA3-F992-4779-8833-3B315F858EB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A6C8E46-142B-A96B-D99C-646C9A113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04D6F75-0D77-FB37-5B19-4B32B1863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56442CB-108E-63D4-665A-49C57E7B2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AB1D25-F791-191C-1FE0-59F453917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B733C1E-CEC0-F3B5-2E43-B0E9BC050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1FBF1B-966B-607D-ABE5-44368FB7F804}"/>
              </a:ext>
            </a:extLst>
          </p:cNvPr>
          <p:cNvSpPr>
            <a:spLocks noGrp="1"/>
          </p:cNvSpPr>
          <p:nvPr>
            <p:ph type="title"/>
          </p:nvPr>
        </p:nvSpPr>
        <p:spPr>
          <a:xfrm>
            <a:off x="459346" y="355557"/>
            <a:ext cx="9895951" cy="1033669"/>
          </a:xfrm>
        </p:spPr>
        <p:txBody>
          <a:bodyPr>
            <a:normAutofit/>
          </a:bodyPr>
          <a:lstStyle/>
          <a:p>
            <a:r>
              <a:rPr lang="en-GB" sz="5400" b="1" dirty="0">
                <a:highlight>
                  <a:srgbClr val="FFFF00"/>
                </a:highlight>
              </a:rPr>
              <a:t>Try:</a:t>
            </a:r>
            <a:r>
              <a:rPr lang="en-GB" sz="5400" b="1" dirty="0"/>
              <a:t> </a:t>
            </a:r>
            <a:r>
              <a:rPr lang="en-GB" sz="5400" b="1" dirty="0">
                <a:solidFill>
                  <a:schemeClr val="bg1"/>
                </a:solidFill>
              </a:rPr>
              <a:t>foreach loop</a:t>
            </a:r>
          </a:p>
        </p:txBody>
      </p:sp>
      <p:sp>
        <p:nvSpPr>
          <p:cNvPr id="9" name="Content Placeholder 2">
            <a:extLst>
              <a:ext uri="{FF2B5EF4-FFF2-40B4-BE49-F238E27FC236}">
                <a16:creationId xmlns:a16="http://schemas.microsoft.com/office/drawing/2014/main" id="{BF20F2DA-B39B-2A1C-075B-2B0B3322E5A2}"/>
              </a:ext>
            </a:extLst>
          </p:cNvPr>
          <p:cNvSpPr>
            <a:spLocks noGrp="1"/>
          </p:cNvSpPr>
          <p:nvPr>
            <p:ph idx="1"/>
          </p:nvPr>
        </p:nvSpPr>
        <p:spPr>
          <a:xfrm>
            <a:off x="459346" y="1744783"/>
            <a:ext cx="11187065" cy="4351338"/>
          </a:xfrm>
        </p:spPr>
        <p:txBody>
          <a:bodyPr>
            <a:normAutofit/>
          </a:bodyPr>
          <a:lstStyle/>
          <a:p>
            <a:pPr marL="0" indent="0">
              <a:buNone/>
            </a:pPr>
            <a:r>
              <a:rPr lang="en-US" sz="3200" dirty="0"/>
              <a:t>Add </a:t>
            </a:r>
            <a:r>
              <a:rPr lang="en-US" altLang="en-US" sz="3200" dirty="0"/>
              <a:t>some style formatting to output the array values with some </a:t>
            </a:r>
            <a:r>
              <a:rPr lang="en-US" altLang="en-US" sz="3200" dirty="0" err="1"/>
              <a:t>colour</a:t>
            </a:r>
            <a:r>
              <a:rPr lang="en-US" altLang="en-US" sz="3200" dirty="0"/>
              <a:t>: blue text and yellow background:</a:t>
            </a:r>
            <a:endParaRPr lang="en-US" sz="3200" dirty="0"/>
          </a:p>
        </p:txBody>
      </p:sp>
      <p:pic>
        <p:nvPicPr>
          <p:cNvPr id="11" name="Picture 10">
            <a:extLst>
              <a:ext uri="{FF2B5EF4-FFF2-40B4-BE49-F238E27FC236}">
                <a16:creationId xmlns:a16="http://schemas.microsoft.com/office/drawing/2014/main" id="{4D6B4598-3683-E487-7C8C-C8F210180D1D}"/>
              </a:ext>
            </a:extLst>
          </p:cNvPr>
          <p:cNvPicPr>
            <a:picLocks noChangeAspect="1"/>
          </p:cNvPicPr>
          <p:nvPr/>
        </p:nvPicPr>
        <p:blipFill>
          <a:blip r:embed="rId3"/>
          <a:stretch>
            <a:fillRect/>
          </a:stretch>
        </p:blipFill>
        <p:spPr>
          <a:xfrm>
            <a:off x="85721" y="4056211"/>
            <a:ext cx="12192000" cy="1935031"/>
          </a:xfrm>
          <a:prstGeom prst="rect">
            <a:avLst/>
          </a:prstGeom>
        </p:spPr>
      </p:pic>
      <p:pic>
        <p:nvPicPr>
          <p:cNvPr id="6" name="Picture 5">
            <a:extLst>
              <a:ext uri="{FF2B5EF4-FFF2-40B4-BE49-F238E27FC236}">
                <a16:creationId xmlns:a16="http://schemas.microsoft.com/office/drawing/2014/main" id="{583F0BB1-7F38-2338-720E-98DF879B10C1}"/>
              </a:ext>
            </a:extLst>
          </p:cNvPr>
          <p:cNvPicPr>
            <a:picLocks noChangeAspect="1"/>
          </p:cNvPicPr>
          <p:nvPr/>
        </p:nvPicPr>
        <p:blipFill>
          <a:blip r:embed="rId4"/>
          <a:stretch>
            <a:fillRect/>
          </a:stretch>
        </p:blipFill>
        <p:spPr>
          <a:xfrm>
            <a:off x="8972547" y="2702935"/>
            <a:ext cx="2362201" cy="2085547"/>
          </a:xfrm>
          <a:prstGeom prst="rect">
            <a:avLst/>
          </a:prstGeom>
        </p:spPr>
      </p:pic>
      <p:sp>
        <p:nvSpPr>
          <p:cNvPr id="3" name="Arrow: Right 2">
            <a:extLst>
              <a:ext uri="{FF2B5EF4-FFF2-40B4-BE49-F238E27FC236}">
                <a16:creationId xmlns:a16="http://schemas.microsoft.com/office/drawing/2014/main" id="{99759DF8-0B34-1269-40E5-4A4A60E25CA1}"/>
              </a:ext>
            </a:extLst>
          </p:cNvPr>
          <p:cNvSpPr/>
          <p:nvPr/>
        </p:nvSpPr>
        <p:spPr>
          <a:xfrm>
            <a:off x="85721" y="5296135"/>
            <a:ext cx="921657" cy="377372"/>
          </a:xfrm>
          <a:prstGeom prst="rightArrow">
            <a:avLst/>
          </a:prstGeom>
          <a:solidFill>
            <a:srgbClr val="FFFF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41394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chemeClr val="bg1"/>
                </a:solidFill>
              </a:rPr>
              <a:t>Bg. </a:t>
            </a:r>
            <a:r>
              <a:rPr lang="en-GB" sz="4800" b="1" dirty="0">
                <a:solidFill>
                  <a:schemeClr val="bg1"/>
                </a:solidFill>
              </a:rPr>
              <a:t>For Loop example</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60148" y="1650474"/>
            <a:ext cx="11472501" cy="4351338"/>
          </a:xfrm>
        </p:spPr>
        <p:txBody>
          <a:bodyPr>
            <a:normAutofit/>
          </a:bodyPr>
          <a:lstStyle/>
          <a:p>
            <a:pPr>
              <a:spcBef>
                <a:spcPts val="600"/>
              </a:spcBef>
            </a:pPr>
            <a:r>
              <a:rPr lang="en-US" sz="2400" dirty="0"/>
              <a:t>A </a:t>
            </a:r>
            <a:r>
              <a:rPr lang="en-US" sz="2400" b="1" dirty="0"/>
              <a:t>for loop </a:t>
            </a:r>
            <a:r>
              <a:rPr lang="en-US" sz="2400" dirty="0"/>
              <a:t>is used to execute a block of code statements multiple times. It </a:t>
            </a:r>
            <a:r>
              <a:rPr lang="en-US" sz="2400" b="0" i="0" dirty="0">
                <a:solidFill>
                  <a:srgbClr val="333333"/>
                </a:solidFill>
                <a:effectLst/>
              </a:rPr>
              <a:t>is commonly used to retrieve values from an array or database query.</a:t>
            </a:r>
          </a:p>
          <a:p>
            <a:pPr>
              <a:spcBef>
                <a:spcPts val="600"/>
              </a:spcBef>
            </a:pPr>
            <a:r>
              <a:rPr lang="en-US" sz="2400" b="0" i="0" dirty="0">
                <a:solidFill>
                  <a:srgbClr val="333333"/>
                </a:solidFill>
                <a:effectLst/>
              </a:rPr>
              <a:t>A for loop will execute until a condition evaluates to True.</a:t>
            </a:r>
            <a:endParaRPr lang="en-US" sz="2400" dirty="0"/>
          </a:p>
          <a:p>
            <a:pPr>
              <a:spcBef>
                <a:spcPts val="600"/>
              </a:spcBef>
            </a:pPr>
            <a:r>
              <a:rPr lang="en-US" sz="2400" dirty="0"/>
              <a:t>In this example, in </a:t>
            </a:r>
            <a:r>
              <a:rPr lang="en-US" sz="2400" b="1" dirty="0"/>
              <a:t>line 1 </a:t>
            </a:r>
            <a:r>
              <a:rPr lang="en-US" sz="2400" dirty="0"/>
              <a:t>we create an ‘</a:t>
            </a:r>
            <a:r>
              <a:rPr lang="en-US" sz="2400" b="1" dirty="0"/>
              <a:t>array</a:t>
            </a:r>
            <a:r>
              <a:rPr lang="en-US" sz="2400" dirty="0"/>
              <a:t>’ variable and using the @ symbol we </a:t>
            </a:r>
            <a:r>
              <a:rPr lang="en-US" sz="2400" b="1" dirty="0"/>
              <a:t>store all 3 values </a:t>
            </a:r>
            <a:r>
              <a:rPr lang="en-US" sz="2400" dirty="0"/>
              <a:t>in it. </a:t>
            </a:r>
            <a:r>
              <a:rPr lang="en-US" sz="2400" b="1" dirty="0"/>
              <a:t>In line 3</a:t>
            </a:r>
            <a:r>
              <a:rPr lang="en-US" sz="2400" dirty="0"/>
              <a:t>, we create a for loop that will execute as long the for loop’s variable $</a:t>
            </a:r>
            <a:r>
              <a:rPr lang="en-US" sz="2400" dirty="0" err="1"/>
              <a:t>i</a:t>
            </a:r>
            <a:r>
              <a:rPr lang="en-US" sz="2400" dirty="0"/>
              <a:t> is less than (-</a:t>
            </a:r>
            <a:r>
              <a:rPr lang="en-US" sz="2400" dirty="0" err="1"/>
              <a:t>lt</a:t>
            </a:r>
            <a:r>
              <a:rPr lang="en-US" sz="2400" dirty="0"/>
              <a:t>) the length of the array (0, 1, 2). The for loop block of code statements will execute 3 times, each time it will print out a value from the $array.</a:t>
            </a:r>
          </a:p>
        </p:txBody>
      </p:sp>
      <p:pic>
        <p:nvPicPr>
          <p:cNvPr id="7" name="Picture 6">
            <a:extLst>
              <a:ext uri="{FF2B5EF4-FFF2-40B4-BE49-F238E27FC236}">
                <a16:creationId xmlns:a16="http://schemas.microsoft.com/office/drawing/2014/main" id="{E5C5B67F-0CEE-91C5-72DE-C9B3DC16D141}"/>
              </a:ext>
            </a:extLst>
          </p:cNvPr>
          <p:cNvPicPr>
            <a:picLocks noChangeAspect="1"/>
          </p:cNvPicPr>
          <p:nvPr/>
        </p:nvPicPr>
        <p:blipFill>
          <a:blip r:embed="rId3"/>
          <a:stretch>
            <a:fillRect/>
          </a:stretch>
        </p:blipFill>
        <p:spPr>
          <a:xfrm>
            <a:off x="8954241" y="4450467"/>
            <a:ext cx="2051510" cy="1829725"/>
          </a:xfrm>
          <a:prstGeom prst="rect">
            <a:avLst/>
          </a:prstGeom>
        </p:spPr>
      </p:pic>
      <p:pic>
        <p:nvPicPr>
          <p:cNvPr id="13" name="Picture 12">
            <a:extLst>
              <a:ext uri="{FF2B5EF4-FFF2-40B4-BE49-F238E27FC236}">
                <a16:creationId xmlns:a16="http://schemas.microsoft.com/office/drawing/2014/main" id="{ECA1DA34-ACB4-E91C-C460-A7596B5574B3}"/>
              </a:ext>
            </a:extLst>
          </p:cNvPr>
          <p:cNvPicPr>
            <a:picLocks noChangeAspect="1"/>
          </p:cNvPicPr>
          <p:nvPr/>
        </p:nvPicPr>
        <p:blipFill>
          <a:blip r:embed="rId4"/>
          <a:stretch>
            <a:fillRect/>
          </a:stretch>
        </p:blipFill>
        <p:spPr>
          <a:xfrm>
            <a:off x="1077079" y="4191845"/>
            <a:ext cx="7717019" cy="2479870"/>
          </a:xfrm>
          <a:prstGeom prst="rect">
            <a:avLst/>
          </a:prstGeom>
        </p:spPr>
      </p:pic>
    </p:spTree>
    <p:extLst>
      <p:ext uri="{BB962C8B-B14F-4D97-AF65-F5344CB8AC3E}">
        <p14:creationId xmlns:p14="http://schemas.microsoft.com/office/powerpoint/2010/main" val="16550660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3782" y="266545"/>
            <a:ext cx="9895951" cy="1033669"/>
          </a:xfrm>
        </p:spPr>
        <p:txBody>
          <a:bodyPr>
            <a:normAutofit/>
          </a:bodyPr>
          <a:lstStyle/>
          <a:p>
            <a:r>
              <a:rPr lang="en-US" sz="5400" b="1" dirty="0">
                <a:highlight>
                  <a:srgbClr val="FFFF00"/>
                </a:highlight>
              </a:rPr>
              <a:t>Try:</a:t>
            </a:r>
            <a:r>
              <a:rPr lang="en-US" sz="5400" b="1" dirty="0"/>
              <a:t> </a:t>
            </a:r>
            <a:r>
              <a:rPr lang="en-US" sz="5400" b="1" dirty="0">
                <a:solidFill>
                  <a:schemeClr val="bg1"/>
                </a:solidFill>
              </a:rPr>
              <a:t>if statement</a:t>
            </a:r>
            <a:endParaRPr lang="en-GB" sz="54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317011" y="1630983"/>
            <a:ext cx="11557974" cy="4351338"/>
          </a:xfrm>
        </p:spPr>
        <p:txBody>
          <a:bodyPr>
            <a:normAutofit/>
          </a:bodyPr>
          <a:lstStyle/>
          <a:p>
            <a:r>
              <a:rPr lang="en-US" sz="2600" dirty="0"/>
              <a:t>An </a:t>
            </a:r>
            <a:r>
              <a:rPr lang="en-US" sz="2600" b="1" dirty="0"/>
              <a:t>if statement </a:t>
            </a:r>
            <a:r>
              <a:rPr lang="en-US" sz="2600" dirty="0"/>
              <a:t>consists of a Boolean expression (an expression that can only evaluate to True or False) followed by code statements.</a:t>
            </a:r>
          </a:p>
          <a:p>
            <a:pPr marL="457200" lvl="1" indent="0">
              <a:buNone/>
            </a:pPr>
            <a:r>
              <a:rPr lang="en-US" dirty="0"/>
              <a:t>Syntax: </a:t>
            </a:r>
            <a:r>
              <a:rPr lang="en-US" altLang="en-US" dirty="0">
                <a:solidFill>
                  <a:srgbClr val="4448FE"/>
                </a:solidFill>
              </a:rPr>
              <a:t>if(</a:t>
            </a:r>
            <a:r>
              <a:rPr lang="en-US" altLang="en-US" dirty="0" err="1">
                <a:solidFill>
                  <a:srgbClr val="4448FE"/>
                </a:solidFill>
              </a:rPr>
              <a:t>Boolean_expression</a:t>
            </a:r>
            <a:r>
              <a:rPr lang="en-US" altLang="en-US" dirty="0">
                <a:solidFill>
                  <a:srgbClr val="4448FE"/>
                </a:solidFill>
              </a:rPr>
              <a:t>)</a:t>
            </a:r>
            <a:br>
              <a:rPr lang="en-US" altLang="en-US" dirty="0">
                <a:solidFill>
                  <a:srgbClr val="4448FE"/>
                </a:solidFill>
              </a:rPr>
            </a:br>
            <a:r>
              <a:rPr lang="en-US" altLang="en-US" dirty="0">
                <a:solidFill>
                  <a:srgbClr val="4448FE"/>
                </a:solidFill>
              </a:rPr>
              <a:t>		{ Statements to execute if Boolean expression is true}</a:t>
            </a:r>
            <a:endParaRPr lang="en-US" dirty="0"/>
          </a:p>
          <a:p>
            <a:r>
              <a:rPr lang="en-US" sz="2600" dirty="0"/>
              <a:t>If the Boolean expression evaluates to true, the code is executed. If false, the code after the if statement, after the opening curly bracket, will not be executed.</a:t>
            </a: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2FEE128D-BDC7-8242-64CF-840FD94AAB11}"/>
              </a:ext>
            </a:extLst>
          </p:cNvPr>
          <p:cNvPicPr>
            <a:picLocks noChangeAspect="1"/>
          </p:cNvPicPr>
          <p:nvPr/>
        </p:nvPicPr>
        <p:blipFill>
          <a:blip r:embed="rId6"/>
          <a:stretch>
            <a:fillRect/>
          </a:stretch>
        </p:blipFill>
        <p:spPr>
          <a:xfrm>
            <a:off x="305707" y="4005435"/>
            <a:ext cx="10858500" cy="2314575"/>
          </a:xfrm>
          <a:prstGeom prst="rect">
            <a:avLst/>
          </a:prstGeom>
        </p:spPr>
      </p:pic>
      <p:sp>
        <p:nvSpPr>
          <p:cNvPr id="13" name="TextBox 12">
            <a:extLst>
              <a:ext uri="{FF2B5EF4-FFF2-40B4-BE49-F238E27FC236}">
                <a16:creationId xmlns:a16="http://schemas.microsoft.com/office/drawing/2014/main" id="{6913DD78-657E-77EA-416E-441809440EFF}"/>
              </a:ext>
            </a:extLst>
          </p:cNvPr>
          <p:cNvSpPr txBox="1"/>
          <p:nvPr/>
        </p:nvSpPr>
        <p:spPr>
          <a:xfrm>
            <a:off x="3243199" y="6187849"/>
            <a:ext cx="1510916" cy="584775"/>
          </a:xfrm>
          <a:prstGeom prst="rect">
            <a:avLst/>
          </a:prstGeom>
          <a:noFill/>
          <a:ln>
            <a:solidFill>
              <a:schemeClr val="bg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highlight>
                  <a:srgbClr val="000000"/>
                </a:highlight>
                <a:uLnTx/>
                <a:uFillTx/>
                <a:latin typeface="Calibri" panose="020F0502020204030204"/>
                <a:ea typeface="+mn-ea"/>
                <a:cs typeface="+mn-cs"/>
              </a:rPr>
              <a:t>Output:</a:t>
            </a:r>
          </a:p>
        </p:txBody>
      </p:sp>
      <p:pic>
        <p:nvPicPr>
          <p:cNvPr id="17" name="Picture 16">
            <a:extLst>
              <a:ext uri="{FF2B5EF4-FFF2-40B4-BE49-F238E27FC236}">
                <a16:creationId xmlns:a16="http://schemas.microsoft.com/office/drawing/2014/main" id="{58736218-B521-4525-53B7-90DA1DDB88A0}"/>
              </a:ext>
            </a:extLst>
          </p:cNvPr>
          <p:cNvPicPr>
            <a:picLocks noChangeAspect="1"/>
          </p:cNvPicPr>
          <p:nvPr/>
        </p:nvPicPr>
        <p:blipFill>
          <a:blip r:embed="rId7"/>
          <a:stretch>
            <a:fillRect/>
          </a:stretch>
        </p:blipFill>
        <p:spPr>
          <a:xfrm>
            <a:off x="4664869" y="6117365"/>
            <a:ext cx="6092300" cy="673087"/>
          </a:xfrm>
          <a:prstGeom prst="rect">
            <a:avLst/>
          </a:prstGeom>
        </p:spPr>
      </p:pic>
    </p:spTree>
    <p:extLst>
      <p:ext uri="{BB962C8B-B14F-4D97-AF65-F5344CB8AC3E}">
        <p14:creationId xmlns:p14="http://schemas.microsoft.com/office/powerpoint/2010/main" val="37147759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7111F-87E1-5148-8F8F-5CA6E2F15CDE}"/>
              </a:ext>
            </a:extLst>
          </p:cNvPr>
          <p:cNvSpPr>
            <a:spLocks noGrp="1"/>
          </p:cNvSpPr>
          <p:nvPr>
            <p:ph type="title"/>
          </p:nvPr>
        </p:nvSpPr>
        <p:spPr>
          <a:xfrm>
            <a:off x="0" y="-3946"/>
            <a:ext cx="12192000" cy="829362"/>
          </a:xfrm>
          <a:solidFill>
            <a:srgbClr val="002060"/>
          </a:solidFill>
        </p:spPr>
        <p:txBody>
          <a:bodyPr/>
          <a:lstStyle/>
          <a:p>
            <a:r>
              <a:rPr lang="en-US" b="1" dirty="0">
                <a:highlight>
                  <a:srgbClr val="FFFF00"/>
                </a:highlight>
              </a:rPr>
              <a:t>Try:</a:t>
            </a:r>
            <a:r>
              <a:rPr lang="en-US" dirty="0"/>
              <a:t> </a:t>
            </a:r>
            <a:r>
              <a:rPr lang="en-US" b="1" dirty="0">
                <a:solidFill>
                  <a:schemeClr val="bg1"/>
                </a:solidFill>
              </a:rPr>
              <a:t>Switch statement</a:t>
            </a:r>
            <a:endParaRPr lang="en-GB" dirty="0"/>
          </a:p>
        </p:txBody>
      </p:sp>
      <p:sp>
        <p:nvSpPr>
          <p:cNvPr id="4" name="Content Placeholder 2">
            <a:extLst>
              <a:ext uri="{FF2B5EF4-FFF2-40B4-BE49-F238E27FC236}">
                <a16:creationId xmlns:a16="http://schemas.microsoft.com/office/drawing/2014/main" id="{D5D98BE4-647D-2E98-81F1-EF9205F86ECE}"/>
              </a:ext>
            </a:extLst>
          </p:cNvPr>
          <p:cNvSpPr>
            <a:spLocks noGrp="1"/>
          </p:cNvSpPr>
          <p:nvPr>
            <p:ph idx="1"/>
          </p:nvPr>
        </p:nvSpPr>
        <p:spPr>
          <a:xfrm>
            <a:off x="175947" y="825416"/>
            <a:ext cx="11565477" cy="4351338"/>
          </a:xfrm>
        </p:spPr>
        <p:txBody>
          <a:bodyPr>
            <a:normAutofit/>
          </a:bodyPr>
          <a:lstStyle/>
          <a:p>
            <a:pPr>
              <a:lnSpc>
                <a:spcPct val="100000"/>
              </a:lnSpc>
              <a:spcBef>
                <a:spcPts val="0"/>
              </a:spcBef>
            </a:pPr>
            <a:r>
              <a:rPr lang="en-US" sz="2400" b="0" i="0" dirty="0">
                <a:solidFill>
                  <a:srgbClr val="000000"/>
                </a:solidFill>
                <a:effectLst/>
              </a:rPr>
              <a:t>A </a:t>
            </a:r>
            <a:r>
              <a:rPr lang="en-US" sz="2400" b="1" i="0" dirty="0">
                <a:solidFill>
                  <a:srgbClr val="000000"/>
                </a:solidFill>
                <a:effectLst/>
              </a:rPr>
              <a:t>switch</a:t>
            </a:r>
            <a:r>
              <a:rPr lang="en-US" sz="2400" b="0" i="0" dirty="0">
                <a:solidFill>
                  <a:srgbClr val="000000"/>
                </a:solidFill>
                <a:effectLst/>
              </a:rPr>
              <a:t> statement allows a </a:t>
            </a:r>
            <a:r>
              <a:rPr lang="en-US" sz="2400" b="1" i="0" dirty="0">
                <a:solidFill>
                  <a:srgbClr val="000000"/>
                </a:solidFill>
                <a:effectLst/>
              </a:rPr>
              <a:t>value</a:t>
            </a:r>
            <a:r>
              <a:rPr lang="en-US" sz="2400" b="0" i="0" dirty="0">
                <a:solidFill>
                  <a:srgbClr val="000000"/>
                </a:solidFill>
                <a:effectLst/>
              </a:rPr>
              <a:t> to be tested for equality against a list of </a:t>
            </a:r>
            <a:r>
              <a:rPr lang="en-US" sz="2400" b="1" i="0" dirty="0">
                <a:solidFill>
                  <a:srgbClr val="000000"/>
                </a:solidFill>
                <a:effectLst/>
              </a:rPr>
              <a:t>values</a:t>
            </a:r>
            <a:r>
              <a:rPr lang="en-US" sz="2400" b="0" i="0" dirty="0">
                <a:solidFill>
                  <a:srgbClr val="000000"/>
                </a:solidFill>
                <a:effectLst/>
              </a:rPr>
              <a:t>. </a:t>
            </a:r>
          </a:p>
          <a:p>
            <a:pPr>
              <a:lnSpc>
                <a:spcPct val="100000"/>
              </a:lnSpc>
              <a:spcBef>
                <a:spcPts val="0"/>
              </a:spcBef>
            </a:pPr>
            <a:r>
              <a:rPr lang="en-US" sz="2400" b="0" i="0" dirty="0">
                <a:solidFill>
                  <a:srgbClr val="000000"/>
                </a:solidFill>
                <a:effectLst/>
              </a:rPr>
              <a:t>This example asks the user to </a:t>
            </a:r>
            <a:r>
              <a:rPr lang="en-US" sz="2400" b="1" i="0" dirty="0">
                <a:solidFill>
                  <a:srgbClr val="000000"/>
                </a:solidFill>
                <a:effectLst/>
              </a:rPr>
              <a:t>input a number </a:t>
            </a:r>
            <a:r>
              <a:rPr lang="en-US" sz="2400" i="0" dirty="0">
                <a:solidFill>
                  <a:srgbClr val="000000"/>
                </a:solidFill>
                <a:effectLst/>
              </a:rPr>
              <a:t>using the </a:t>
            </a:r>
            <a:r>
              <a:rPr lang="en-US" sz="2400" b="1" i="0" dirty="0">
                <a:solidFill>
                  <a:srgbClr val="000000"/>
                </a:solidFill>
                <a:effectLst/>
              </a:rPr>
              <a:t>Read-Host command.</a:t>
            </a:r>
          </a:p>
          <a:p>
            <a:pPr>
              <a:lnSpc>
                <a:spcPct val="100000"/>
              </a:lnSpc>
              <a:spcBef>
                <a:spcPts val="0"/>
              </a:spcBef>
            </a:pPr>
            <a:r>
              <a:rPr lang="en-US" sz="2400" b="0" i="0" dirty="0">
                <a:solidFill>
                  <a:srgbClr val="000000"/>
                </a:solidFill>
                <a:effectLst/>
              </a:rPr>
              <a:t>The number entered is stored in the </a:t>
            </a:r>
            <a:r>
              <a:rPr lang="en-US" sz="2400" b="1" i="0" dirty="0">
                <a:solidFill>
                  <a:srgbClr val="000000"/>
                </a:solidFill>
                <a:effectLst/>
              </a:rPr>
              <a:t>$num variable </a:t>
            </a:r>
            <a:r>
              <a:rPr lang="en-US" sz="2400" i="0" dirty="0">
                <a:solidFill>
                  <a:srgbClr val="000000"/>
                </a:solidFill>
                <a:effectLst/>
              </a:rPr>
              <a:t>and</a:t>
            </a:r>
            <a:r>
              <a:rPr lang="en-US" sz="2400" b="1" i="0" dirty="0">
                <a:solidFill>
                  <a:srgbClr val="000000"/>
                </a:solidFill>
                <a:effectLst/>
              </a:rPr>
              <a:t> </a:t>
            </a:r>
            <a:r>
              <a:rPr lang="en-US" sz="2400" i="0" dirty="0">
                <a:solidFill>
                  <a:srgbClr val="000000"/>
                </a:solidFill>
                <a:effectLst/>
              </a:rPr>
              <a:t>the</a:t>
            </a:r>
            <a:r>
              <a:rPr lang="en-US" sz="2400" b="1" i="0" dirty="0">
                <a:solidFill>
                  <a:srgbClr val="000000"/>
                </a:solidFill>
                <a:effectLst/>
              </a:rPr>
              <a:t> switch statement </a:t>
            </a:r>
            <a:r>
              <a:rPr lang="en-US" sz="2400" b="0" i="0" dirty="0">
                <a:solidFill>
                  <a:srgbClr val="000000"/>
                </a:solidFill>
                <a:effectLst/>
              </a:rPr>
              <a:t>compares the </a:t>
            </a:r>
            <a:r>
              <a:rPr lang="en-US" sz="2400" b="1" i="0" dirty="0">
                <a:solidFill>
                  <a:srgbClr val="000000"/>
                </a:solidFill>
                <a:effectLst/>
              </a:rPr>
              <a:t>number</a:t>
            </a:r>
            <a:r>
              <a:rPr lang="en-US" sz="2400" b="0" i="0" dirty="0">
                <a:solidFill>
                  <a:srgbClr val="000000"/>
                </a:solidFill>
                <a:effectLst/>
              </a:rPr>
              <a:t> </a:t>
            </a:r>
            <a:r>
              <a:rPr lang="en-US" sz="2400" i="0" dirty="0">
                <a:solidFill>
                  <a:srgbClr val="000000"/>
                </a:solidFill>
                <a:effectLst/>
              </a:rPr>
              <a:t>against</a:t>
            </a:r>
            <a:r>
              <a:rPr lang="en-US" sz="2400" b="1" i="0" dirty="0">
                <a:solidFill>
                  <a:srgbClr val="000000"/>
                </a:solidFill>
                <a:effectLst/>
              </a:rPr>
              <a:t> a list of values</a:t>
            </a:r>
            <a:r>
              <a:rPr lang="en-US" sz="2400" i="0" dirty="0">
                <a:solidFill>
                  <a:srgbClr val="000000"/>
                </a:solidFill>
                <a:effectLst/>
              </a:rPr>
              <a:t>,</a:t>
            </a:r>
            <a:r>
              <a:rPr lang="en-US" sz="2400" b="0" i="0" dirty="0">
                <a:solidFill>
                  <a:srgbClr val="000000"/>
                </a:solidFill>
                <a:effectLst/>
              </a:rPr>
              <a:t> and where there is a match, the code</a:t>
            </a:r>
            <a:r>
              <a:rPr lang="en-US" sz="2400" dirty="0">
                <a:solidFill>
                  <a:srgbClr val="000000"/>
                </a:solidFill>
              </a:rPr>
              <a:t> is run.</a:t>
            </a:r>
            <a:endParaRPr lang="en-US" sz="2400" b="0" i="0" dirty="0">
              <a:solidFill>
                <a:srgbClr val="000000"/>
              </a:solidFill>
              <a:effectLst/>
            </a:endParaRPr>
          </a:p>
          <a:p>
            <a:pPr>
              <a:lnSpc>
                <a:spcPct val="100000"/>
              </a:lnSpc>
              <a:spcBef>
                <a:spcPts val="0"/>
              </a:spcBef>
            </a:pPr>
            <a:r>
              <a:rPr lang="en-US" sz="2400" dirty="0">
                <a:solidFill>
                  <a:srgbClr val="000000"/>
                </a:solidFill>
              </a:rPr>
              <a:t>If the user inputs a value where there is no match</a:t>
            </a:r>
            <a:r>
              <a:rPr lang="en-US" sz="2400" b="0" i="0" dirty="0">
                <a:solidFill>
                  <a:srgbClr val="000000"/>
                </a:solidFill>
                <a:effectLst/>
              </a:rPr>
              <a:t>, the </a:t>
            </a:r>
            <a:r>
              <a:rPr lang="en-US" sz="2400" b="1" i="0" dirty="0">
                <a:solidFill>
                  <a:srgbClr val="000000"/>
                </a:solidFill>
                <a:effectLst/>
              </a:rPr>
              <a:t>default</a:t>
            </a:r>
            <a:r>
              <a:rPr lang="en-US" sz="2400" b="0" i="0" dirty="0">
                <a:solidFill>
                  <a:srgbClr val="000000"/>
                </a:solidFill>
                <a:effectLst/>
              </a:rPr>
              <a:t> action is run.</a:t>
            </a:r>
          </a:p>
          <a:p>
            <a:pPr>
              <a:lnSpc>
                <a:spcPct val="100000"/>
              </a:lnSpc>
              <a:spcBef>
                <a:spcPts val="0"/>
              </a:spcBef>
            </a:pPr>
            <a:endParaRPr lang="en-US" sz="2400" b="0" i="0" dirty="0">
              <a:solidFill>
                <a:srgbClr val="000000"/>
              </a:solidFill>
              <a:effectLst/>
            </a:endParaRPr>
          </a:p>
        </p:txBody>
      </p:sp>
      <p:pic>
        <p:nvPicPr>
          <p:cNvPr id="8" name="Picture 7">
            <a:extLst>
              <a:ext uri="{FF2B5EF4-FFF2-40B4-BE49-F238E27FC236}">
                <a16:creationId xmlns:a16="http://schemas.microsoft.com/office/drawing/2014/main" id="{66810CC1-A251-FC52-B7BF-937A22FA3EF2}"/>
              </a:ext>
            </a:extLst>
          </p:cNvPr>
          <p:cNvPicPr>
            <a:picLocks noChangeAspect="1"/>
          </p:cNvPicPr>
          <p:nvPr/>
        </p:nvPicPr>
        <p:blipFill rotWithShape="1">
          <a:blip r:embed="rId3"/>
          <a:srcRect l="1180"/>
          <a:stretch/>
        </p:blipFill>
        <p:spPr>
          <a:xfrm>
            <a:off x="6807489" y="2694864"/>
            <a:ext cx="4838024" cy="2927267"/>
          </a:xfrm>
          <a:prstGeom prst="rect">
            <a:avLst/>
          </a:prstGeom>
        </p:spPr>
      </p:pic>
      <p:sp>
        <p:nvSpPr>
          <p:cNvPr id="3" name="TextBox 2">
            <a:extLst>
              <a:ext uri="{FF2B5EF4-FFF2-40B4-BE49-F238E27FC236}">
                <a16:creationId xmlns:a16="http://schemas.microsoft.com/office/drawing/2014/main" id="{E9D45D96-3346-F856-F52F-523B89C32636}"/>
              </a:ext>
            </a:extLst>
          </p:cNvPr>
          <p:cNvSpPr txBox="1"/>
          <p:nvPr/>
        </p:nvSpPr>
        <p:spPr>
          <a:xfrm>
            <a:off x="6807489" y="5740196"/>
            <a:ext cx="3389710" cy="584775"/>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./Switch.ps1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90FD30DE-F06F-FAD6-E12F-2366CACE0D8A}"/>
              </a:ext>
            </a:extLst>
          </p:cNvPr>
          <p:cNvPicPr>
            <a:picLocks noChangeAspect="1"/>
          </p:cNvPicPr>
          <p:nvPr/>
        </p:nvPicPr>
        <p:blipFill>
          <a:blip r:embed="rId4"/>
          <a:stretch>
            <a:fillRect/>
          </a:stretch>
        </p:blipFill>
        <p:spPr>
          <a:xfrm>
            <a:off x="0" y="2694864"/>
            <a:ext cx="6536531" cy="4222308"/>
          </a:xfrm>
          <a:prstGeom prst="rect">
            <a:avLst/>
          </a:prstGeom>
        </p:spPr>
      </p:pic>
      <p:sp>
        <p:nvSpPr>
          <p:cNvPr id="7" name="TextBox 6">
            <a:extLst>
              <a:ext uri="{FF2B5EF4-FFF2-40B4-BE49-F238E27FC236}">
                <a16:creationId xmlns:a16="http://schemas.microsoft.com/office/drawing/2014/main" id="{53C757D4-B7A1-96B4-4348-8EB567E4D2F7}"/>
              </a:ext>
            </a:extLst>
          </p:cNvPr>
          <p:cNvSpPr txBox="1"/>
          <p:nvPr/>
        </p:nvSpPr>
        <p:spPr>
          <a:xfrm>
            <a:off x="4372243" y="2694864"/>
            <a:ext cx="2299767" cy="734136"/>
          </a:xfrm>
          <a:prstGeom prst="rect">
            <a:avLst/>
          </a:prstGeom>
          <a:noFill/>
          <a:ln>
            <a:solidFill>
              <a:srgbClr val="7030A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Line 1: Clear-Host: clears the console.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605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39FF5-9063-1AF6-CFD9-31D1C3219C6D}"/>
              </a:ext>
            </a:extLst>
          </p:cNvPr>
          <p:cNvSpPr>
            <a:spLocks noGrp="1"/>
          </p:cNvSpPr>
          <p:nvPr>
            <p:ph type="title"/>
          </p:nvPr>
        </p:nvSpPr>
        <p:spPr>
          <a:xfrm>
            <a:off x="0" y="0"/>
            <a:ext cx="12192000" cy="914400"/>
          </a:xfrm>
          <a:solidFill>
            <a:srgbClr val="002060"/>
          </a:solidFill>
        </p:spPr>
        <p:txBody>
          <a:bodyPr/>
          <a:lstStyle/>
          <a:p>
            <a:r>
              <a:rPr lang="en-GB" b="1" dirty="0">
                <a:solidFill>
                  <a:schemeClr val="bg1"/>
                </a:solidFill>
              </a:rPr>
              <a:t>Switch Example: </a:t>
            </a:r>
            <a:r>
              <a:rPr lang="en-GB" dirty="0">
                <a:solidFill>
                  <a:schemeClr val="bg1"/>
                </a:solidFill>
              </a:rPr>
              <a:t>System Information Menu</a:t>
            </a:r>
          </a:p>
        </p:txBody>
      </p:sp>
      <p:sp>
        <p:nvSpPr>
          <p:cNvPr id="3" name="Content Placeholder 2">
            <a:extLst>
              <a:ext uri="{FF2B5EF4-FFF2-40B4-BE49-F238E27FC236}">
                <a16:creationId xmlns:a16="http://schemas.microsoft.com/office/drawing/2014/main" id="{C34E87D7-35DC-017B-4CB6-6B5AB1DEF676}"/>
              </a:ext>
            </a:extLst>
          </p:cNvPr>
          <p:cNvSpPr>
            <a:spLocks noGrp="1"/>
          </p:cNvSpPr>
          <p:nvPr>
            <p:ph idx="1"/>
          </p:nvPr>
        </p:nvSpPr>
        <p:spPr>
          <a:xfrm>
            <a:off x="123825" y="1032667"/>
            <a:ext cx="11956256" cy="5903913"/>
          </a:xfrm>
        </p:spPr>
        <p:txBody>
          <a:bodyPr>
            <a:normAutofit fontScale="77500" lnSpcReduction="20000"/>
          </a:bodyPr>
          <a:lstStyle/>
          <a:p>
            <a:pPr marL="0" indent="0">
              <a:buNone/>
            </a:pPr>
            <a:r>
              <a:rPr lang="en-GB" sz="2900" dirty="0"/>
              <a:t>This example shows how we can use a ‘</a:t>
            </a:r>
            <a:r>
              <a:rPr lang="en-GB" sz="2900" b="1" dirty="0"/>
              <a:t>Switch’ statement </a:t>
            </a:r>
            <a:r>
              <a:rPr lang="en-GB" sz="2900" dirty="0"/>
              <a:t>to create a </a:t>
            </a:r>
            <a:r>
              <a:rPr lang="en-GB" sz="2900" b="1" dirty="0"/>
              <a:t>System information Menu.</a:t>
            </a:r>
            <a:endParaRPr lang="en-GB" sz="2900" dirty="0"/>
          </a:p>
          <a:p>
            <a:r>
              <a:rPr lang="en-GB" sz="2900" dirty="0"/>
              <a:t>It uses a </a:t>
            </a:r>
            <a:r>
              <a:rPr lang="en-GB" sz="2900" b="1" dirty="0" err="1"/>
              <a:t>do..while</a:t>
            </a:r>
            <a:r>
              <a:rPr lang="en-GB" sz="2900" b="1" dirty="0"/>
              <a:t> loop</a:t>
            </a:r>
            <a:r>
              <a:rPr lang="en-GB" sz="2900" dirty="0"/>
              <a:t> and a </a:t>
            </a:r>
            <a:r>
              <a:rPr lang="en-GB" sz="2900" b="1" dirty="0"/>
              <a:t>switch statement menu.</a:t>
            </a:r>
          </a:p>
          <a:p>
            <a:pPr marL="514350" indent="-514350">
              <a:buFont typeface="+mj-lt"/>
              <a:buAutoNum type="arabicPeriod"/>
            </a:pPr>
            <a:r>
              <a:rPr lang="en-GB" sz="2900" b="1" dirty="0"/>
              <a:t>Menu loop: </a:t>
            </a:r>
            <a:r>
              <a:rPr lang="en-GB" sz="2900" dirty="0"/>
              <a:t>The whole script is inside a ‘do while’ loop. The loop keeps showing the menu until the user selects </a:t>
            </a:r>
            <a:r>
              <a:rPr lang="en-GB" sz="2900" b="1" dirty="0"/>
              <a:t>7:</a:t>
            </a:r>
          </a:p>
          <a:p>
            <a:pPr marL="0" indent="0" algn="ctr">
              <a:buNone/>
            </a:pPr>
            <a:r>
              <a:rPr lang="en-GB" sz="2900" dirty="0">
                <a:solidFill>
                  <a:srgbClr val="4D2FFF"/>
                </a:solidFill>
              </a:rPr>
              <a:t>do { … } while ($choice -ne "7")</a:t>
            </a:r>
          </a:p>
          <a:p>
            <a:pPr marL="514350" indent="-514350">
              <a:buFont typeface="+mj-lt"/>
              <a:buAutoNum type="arabicPeriod" startAt="2"/>
            </a:pPr>
            <a:r>
              <a:rPr lang="en-GB" sz="2900" b="1" dirty="0"/>
              <a:t>User input: </a:t>
            </a:r>
            <a:r>
              <a:rPr lang="en-GB" sz="2900" dirty="0"/>
              <a:t>The </a:t>
            </a:r>
            <a:r>
              <a:rPr lang="en-GB" sz="2900" b="1" dirty="0"/>
              <a:t>Read-Host</a:t>
            </a:r>
            <a:r>
              <a:rPr lang="en-GB" sz="2900" dirty="0"/>
              <a:t> command captures whatever number the user/admin enters.</a:t>
            </a:r>
          </a:p>
          <a:p>
            <a:pPr marL="0" indent="0" algn="ctr">
              <a:buNone/>
            </a:pPr>
            <a:r>
              <a:rPr lang="en-GB" sz="2900" dirty="0">
                <a:solidFill>
                  <a:srgbClr val="4D2FFF"/>
                </a:solidFill>
              </a:rPr>
              <a:t>$</a:t>
            </a:r>
            <a:r>
              <a:rPr lang="en-GB" sz="2900" b="1" dirty="0">
                <a:solidFill>
                  <a:srgbClr val="4D2FFF"/>
                </a:solidFill>
              </a:rPr>
              <a:t>choice</a:t>
            </a:r>
            <a:r>
              <a:rPr lang="en-GB" sz="2900" dirty="0">
                <a:solidFill>
                  <a:srgbClr val="4D2FFF"/>
                </a:solidFill>
              </a:rPr>
              <a:t> = Read-Host "Select an option (1-7)"</a:t>
            </a:r>
          </a:p>
          <a:p>
            <a:pPr marL="514350" indent="-514350">
              <a:buFont typeface="+mj-lt"/>
              <a:buAutoNum type="arabicPeriod" startAt="3"/>
            </a:pPr>
            <a:r>
              <a:rPr lang="en-GB" sz="2900" b="1" dirty="0"/>
              <a:t>Switch statement: </a:t>
            </a:r>
            <a:r>
              <a:rPr lang="en-GB" sz="2900" dirty="0"/>
              <a:t>The switch statement matches the number that the user inputs with the Switch case number section and executes the code block.</a:t>
            </a:r>
          </a:p>
          <a:p>
            <a:pPr marL="3657600" lvl="8" indent="0">
              <a:buNone/>
            </a:pPr>
            <a:r>
              <a:rPr lang="en-US" sz="2900" dirty="0">
                <a:solidFill>
                  <a:srgbClr val="4D2FFF"/>
                </a:solidFill>
              </a:rPr>
              <a:t>switch ($</a:t>
            </a:r>
            <a:r>
              <a:rPr lang="en-US" sz="2900" b="1" dirty="0">
                <a:solidFill>
                  <a:srgbClr val="4D2FFF"/>
                </a:solidFill>
              </a:rPr>
              <a:t>choice</a:t>
            </a:r>
            <a:r>
              <a:rPr lang="en-US" sz="2900" dirty="0">
                <a:solidFill>
                  <a:srgbClr val="4D2FFF"/>
                </a:solidFill>
              </a:rPr>
              <a:t>) {</a:t>
            </a:r>
          </a:p>
          <a:p>
            <a:pPr marL="3657600" lvl="8" indent="0">
              <a:buNone/>
            </a:pPr>
            <a:r>
              <a:rPr lang="en-US" sz="2900" dirty="0">
                <a:solidFill>
                  <a:srgbClr val="4D2FFF"/>
                </a:solidFill>
              </a:rPr>
              <a:t>        "1" { Write-Host "`</a:t>
            </a:r>
            <a:r>
              <a:rPr lang="en-US" sz="2900" dirty="0" err="1">
                <a:solidFill>
                  <a:srgbClr val="4D2FFF"/>
                </a:solidFill>
              </a:rPr>
              <a:t>nComputer</a:t>
            </a:r>
            <a:r>
              <a:rPr lang="en-US" sz="2900" dirty="0">
                <a:solidFill>
                  <a:srgbClr val="4D2FFF"/>
                </a:solidFill>
              </a:rPr>
              <a:t> name:"</a:t>
            </a:r>
            <a:endParaRPr lang="en-GB" sz="2900" dirty="0">
              <a:solidFill>
                <a:srgbClr val="4D2FFF"/>
              </a:solidFill>
            </a:endParaRPr>
          </a:p>
          <a:p>
            <a:pPr marL="514350" indent="-514350">
              <a:buFont typeface="+mj-lt"/>
              <a:buAutoNum type="arabicPeriod" startAt="3"/>
            </a:pPr>
            <a:r>
              <a:rPr lang="en-GB" sz="2900" b="1" dirty="0"/>
              <a:t>Example System information commands</a:t>
            </a:r>
            <a:endParaRPr lang="en-GB" sz="2900" dirty="0"/>
          </a:p>
          <a:p>
            <a:pPr lvl="1"/>
            <a:r>
              <a:rPr lang="en-GB" sz="2900" dirty="0">
                <a:solidFill>
                  <a:srgbClr val="4D2FFF"/>
                </a:solidFill>
              </a:rPr>
              <a:t>Get-</a:t>
            </a:r>
            <a:r>
              <a:rPr lang="en-GB" sz="2900" dirty="0" err="1">
                <a:solidFill>
                  <a:srgbClr val="4D2FFF"/>
                </a:solidFill>
              </a:rPr>
              <a:t>CimInstance</a:t>
            </a:r>
            <a:r>
              <a:rPr lang="en-GB" sz="2900" dirty="0">
                <a:solidFill>
                  <a:srgbClr val="4D2FFF"/>
                </a:solidFill>
              </a:rPr>
              <a:t> Win32_OperatingSystem </a:t>
            </a:r>
            <a:r>
              <a:rPr lang="en-GB" sz="2900" dirty="0"/>
              <a:t>= Shows OS details</a:t>
            </a:r>
          </a:p>
          <a:p>
            <a:pPr lvl="1"/>
            <a:r>
              <a:rPr lang="en-GB" sz="2900" dirty="0">
                <a:solidFill>
                  <a:srgbClr val="4D2FFF"/>
                </a:solidFill>
              </a:rPr>
              <a:t>Get-</a:t>
            </a:r>
            <a:r>
              <a:rPr lang="en-GB" sz="2900" dirty="0" err="1">
                <a:solidFill>
                  <a:srgbClr val="4D2FFF"/>
                </a:solidFill>
              </a:rPr>
              <a:t>CimInstance</a:t>
            </a:r>
            <a:r>
              <a:rPr lang="en-GB" sz="2900" dirty="0">
                <a:solidFill>
                  <a:srgbClr val="4D2FFF"/>
                </a:solidFill>
              </a:rPr>
              <a:t> Win32_Processor </a:t>
            </a:r>
            <a:r>
              <a:rPr lang="en-GB" sz="2900" dirty="0"/>
              <a:t>= CPU information</a:t>
            </a:r>
          </a:p>
          <a:p>
            <a:pPr lvl="1"/>
            <a:r>
              <a:rPr lang="en-GB" sz="2900" dirty="0">
                <a:solidFill>
                  <a:srgbClr val="4D2FFF"/>
                </a:solidFill>
              </a:rPr>
              <a:t>Get-</a:t>
            </a:r>
            <a:r>
              <a:rPr lang="en-GB" sz="2900" dirty="0" err="1">
                <a:solidFill>
                  <a:srgbClr val="4D2FFF"/>
                </a:solidFill>
              </a:rPr>
              <a:t>NetIPAddress</a:t>
            </a:r>
            <a:r>
              <a:rPr lang="en-GB" sz="2900" dirty="0"/>
              <a:t> = IP address</a:t>
            </a:r>
          </a:p>
          <a:p>
            <a:pPr lvl="1"/>
            <a:r>
              <a:rPr lang="en-GB" sz="2900" dirty="0">
                <a:solidFill>
                  <a:srgbClr val="4D2FFF"/>
                </a:solidFill>
              </a:rPr>
              <a:t>Get-</a:t>
            </a:r>
            <a:r>
              <a:rPr lang="en-GB" sz="2900" dirty="0" err="1">
                <a:solidFill>
                  <a:srgbClr val="4D2FFF"/>
                </a:solidFill>
              </a:rPr>
              <a:t>PSDrive</a:t>
            </a:r>
            <a:r>
              <a:rPr lang="en-GB" sz="2900" dirty="0"/>
              <a:t> = disk usage</a:t>
            </a:r>
          </a:p>
          <a:p>
            <a:r>
              <a:rPr lang="en-GB" sz="2900" b="1" dirty="0"/>
              <a:t>5. Read-Host: </a:t>
            </a:r>
            <a:r>
              <a:rPr lang="en-GB" sz="2900" dirty="0"/>
              <a:t>Pauses the script and prompts the user to press ‘Enter’ before returning to the menu.</a:t>
            </a:r>
          </a:p>
          <a:p>
            <a:endParaRPr lang="en-GB" dirty="0"/>
          </a:p>
        </p:txBody>
      </p:sp>
      <p:sp>
        <p:nvSpPr>
          <p:cNvPr id="4" name="TextBox 3">
            <a:extLst>
              <a:ext uri="{FF2B5EF4-FFF2-40B4-BE49-F238E27FC236}">
                <a16:creationId xmlns:a16="http://schemas.microsoft.com/office/drawing/2014/main" id="{F6E7BDF4-2955-9D9F-E790-F334297AF351}"/>
              </a:ext>
            </a:extLst>
          </p:cNvPr>
          <p:cNvSpPr txBox="1"/>
          <p:nvPr/>
        </p:nvSpPr>
        <p:spPr>
          <a:xfrm>
            <a:off x="8208117" y="4809670"/>
            <a:ext cx="3389710" cy="1015663"/>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a:t>
            </a:r>
            <a:r>
              <a:rPr lang="en-GB" sz="3200" b="1" dirty="0" err="1">
                <a:solidFill>
                  <a:srgbClr val="4D2FFF"/>
                </a:solidFill>
                <a:highlight>
                  <a:srgbClr val="FFFF00"/>
                </a:highlight>
                <a:latin typeface="Calibri" panose="020F0502020204030204"/>
              </a:rPr>
              <a:t>Adminmenu</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91518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4773-88CA-FB7C-172D-DB5F0D5537F1}"/>
              </a:ext>
            </a:extLst>
          </p:cNvPr>
          <p:cNvSpPr>
            <a:spLocks noGrp="1"/>
          </p:cNvSpPr>
          <p:nvPr>
            <p:ph type="title"/>
          </p:nvPr>
        </p:nvSpPr>
        <p:spPr>
          <a:xfrm>
            <a:off x="0" y="18255"/>
            <a:ext cx="12192000" cy="1325563"/>
          </a:xfrm>
          <a:solidFill>
            <a:srgbClr val="002060"/>
          </a:solidFill>
        </p:spPr>
        <p:txBody>
          <a:bodyPr/>
          <a:lstStyle/>
          <a:p>
            <a:r>
              <a:rPr lang="en-GB" sz="5400" b="1" dirty="0">
                <a:solidFill>
                  <a:schemeClr val="bg1"/>
                </a:solidFill>
              </a:rPr>
              <a:t>Bg. </a:t>
            </a:r>
            <a:r>
              <a:rPr lang="en-GB" b="1" dirty="0">
                <a:solidFill>
                  <a:schemeClr val="bg1"/>
                </a:solidFill>
              </a:rPr>
              <a:t>Get-</a:t>
            </a:r>
            <a:r>
              <a:rPr lang="en-GB" b="1" dirty="0" err="1">
                <a:solidFill>
                  <a:schemeClr val="bg1"/>
                </a:solidFill>
              </a:rPr>
              <a:t>CimInstance</a:t>
            </a:r>
            <a:r>
              <a:rPr lang="en-GB" b="1" dirty="0">
                <a:solidFill>
                  <a:schemeClr val="bg1"/>
                </a:solidFill>
              </a:rPr>
              <a:t> Win32_OperatingSystem</a:t>
            </a:r>
          </a:p>
        </p:txBody>
      </p:sp>
      <p:sp>
        <p:nvSpPr>
          <p:cNvPr id="3" name="Content Placeholder 2">
            <a:extLst>
              <a:ext uri="{FF2B5EF4-FFF2-40B4-BE49-F238E27FC236}">
                <a16:creationId xmlns:a16="http://schemas.microsoft.com/office/drawing/2014/main" id="{4CF662D5-D39E-D247-C0CC-A30546CA4C7A}"/>
              </a:ext>
            </a:extLst>
          </p:cNvPr>
          <p:cNvSpPr>
            <a:spLocks noGrp="1"/>
          </p:cNvSpPr>
          <p:nvPr>
            <p:ph idx="1"/>
          </p:nvPr>
        </p:nvSpPr>
        <p:spPr>
          <a:xfrm>
            <a:off x="302418" y="1582737"/>
            <a:ext cx="11520487" cy="5132388"/>
          </a:xfrm>
        </p:spPr>
        <p:txBody>
          <a:bodyPr>
            <a:normAutofit fontScale="92500" lnSpcReduction="20000"/>
          </a:bodyPr>
          <a:lstStyle/>
          <a:p>
            <a:pPr marL="0" indent="0">
              <a:buNone/>
            </a:pPr>
            <a:r>
              <a:rPr lang="en-GB" dirty="0"/>
              <a:t>The PowerShell command: </a:t>
            </a:r>
          </a:p>
          <a:p>
            <a:pPr marL="0" indent="0" algn="ctr">
              <a:buNone/>
            </a:pPr>
            <a:r>
              <a:rPr lang="en-GB" sz="3200" dirty="0">
                <a:solidFill>
                  <a:srgbClr val="4D2FFF"/>
                </a:solidFill>
              </a:rPr>
              <a:t>Get-</a:t>
            </a:r>
            <a:r>
              <a:rPr lang="en-GB" sz="3200" dirty="0" err="1">
                <a:solidFill>
                  <a:srgbClr val="4D2FFF"/>
                </a:solidFill>
              </a:rPr>
              <a:t>CimInstance</a:t>
            </a:r>
            <a:r>
              <a:rPr lang="en-GB" sz="3200" dirty="0">
                <a:solidFill>
                  <a:srgbClr val="4D2FFF"/>
                </a:solidFill>
              </a:rPr>
              <a:t> Win32_OperatingSystem</a:t>
            </a:r>
          </a:p>
          <a:p>
            <a:pPr lvl="0"/>
            <a:r>
              <a:rPr lang="en-GB" dirty="0"/>
              <a:t>Uses </a:t>
            </a:r>
            <a:r>
              <a:rPr lang="en-GB" b="1" dirty="0"/>
              <a:t>CIM (Common Information Model) </a:t>
            </a:r>
            <a:r>
              <a:rPr lang="en-GB" dirty="0"/>
              <a:t>is used </a:t>
            </a:r>
            <a:r>
              <a:rPr lang="en-GB" b="1" dirty="0"/>
              <a:t>to get detailed information about the operating system</a:t>
            </a:r>
            <a:r>
              <a:rPr lang="en-GB" dirty="0"/>
              <a:t> on the local (or a remote) Windows computer</a:t>
            </a:r>
            <a:r>
              <a:rPr lang="en-GB" b="1" dirty="0"/>
              <a:t>)</a:t>
            </a:r>
            <a:r>
              <a:rPr lang="en-GB" dirty="0"/>
              <a:t>.</a:t>
            </a:r>
          </a:p>
          <a:p>
            <a:pPr lvl="0"/>
            <a:r>
              <a:rPr lang="en-GB" b="1" dirty="0"/>
              <a:t>Win32_OperatingSystem = </a:t>
            </a:r>
            <a:r>
              <a:rPr lang="en-GB" dirty="0"/>
              <a:t>a </a:t>
            </a:r>
            <a:r>
              <a:rPr lang="en-GB" b="1" dirty="0"/>
              <a:t>CIM/WMI class</a:t>
            </a:r>
            <a:r>
              <a:rPr lang="en-GB" dirty="0"/>
              <a:t> that represents the Windows operating system and exposes properties related to e.g. </a:t>
            </a:r>
          </a:p>
          <a:p>
            <a:pPr lvl="4"/>
            <a:r>
              <a:rPr lang="en-GB" sz="2800" dirty="0"/>
              <a:t>OS version</a:t>
            </a:r>
          </a:p>
          <a:p>
            <a:pPr lvl="4"/>
            <a:r>
              <a:rPr lang="en-GB" sz="2800" dirty="0"/>
              <a:t>Architecture (64‑bit or 32‑bit)</a:t>
            </a:r>
          </a:p>
          <a:p>
            <a:pPr lvl="4"/>
            <a:r>
              <a:rPr lang="en-GB" sz="2800" dirty="0"/>
              <a:t>Uptime</a:t>
            </a:r>
          </a:p>
          <a:p>
            <a:pPr lvl="4"/>
            <a:r>
              <a:rPr lang="en-GB" sz="2800" dirty="0"/>
              <a:t>Memory</a:t>
            </a:r>
          </a:p>
          <a:p>
            <a:pPr lvl="4"/>
            <a:r>
              <a:rPr lang="en-GB" sz="2800" dirty="0"/>
              <a:t>Licensing</a:t>
            </a:r>
          </a:p>
          <a:p>
            <a:pPr lvl="4"/>
            <a:r>
              <a:rPr lang="en-GB" sz="2800" dirty="0"/>
              <a:t>Install info</a:t>
            </a:r>
          </a:p>
          <a:p>
            <a:r>
              <a:rPr lang="en-GB" b="1" dirty="0"/>
              <a:t>| Format-List = </a:t>
            </a:r>
            <a:r>
              <a:rPr lang="en-GB" dirty="0"/>
              <a:t>Takes the selected </a:t>
            </a:r>
            <a:r>
              <a:rPr lang="en-GB" b="1" dirty="0"/>
              <a:t>properties</a:t>
            </a:r>
            <a:r>
              <a:rPr lang="en-GB" dirty="0"/>
              <a:t> from Select-Object, converts it into a </a:t>
            </a:r>
            <a:r>
              <a:rPr lang="en-GB" b="1" dirty="0"/>
              <a:t>human‑readable list format </a:t>
            </a:r>
            <a:r>
              <a:rPr lang="en-GB" dirty="0"/>
              <a:t>and outputs </a:t>
            </a:r>
            <a:r>
              <a:rPr lang="en-GB" b="1" dirty="0"/>
              <a:t>formatted text</a:t>
            </a:r>
            <a:r>
              <a:rPr lang="en-GB" dirty="0"/>
              <a:t> to the console.</a:t>
            </a:r>
          </a:p>
          <a:p>
            <a:endParaRPr lang="en-GB" dirty="0"/>
          </a:p>
        </p:txBody>
      </p:sp>
      <p:sp>
        <p:nvSpPr>
          <p:cNvPr id="4" name="TextBox 3">
            <a:extLst>
              <a:ext uri="{FF2B5EF4-FFF2-40B4-BE49-F238E27FC236}">
                <a16:creationId xmlns:a16="http://schemas.microsoft.com/office/drawing/2014/main" id="{CF1830EC-978F-5009-DB0D-290C59D72B40}"/>
              </a:ext>
            </a:extLst>
          </p:cNvPr>
          <p:cNvSpPr txBox="1"/>
          <p:nvPr/>
        </p:nvSpPr>
        <p:spPr>
          <a:xfrm>
            <a:off x="7591260" y="4533560"/>
            <a:ext cx="3389710" cy="1015663"/>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a:t>
            </a:r>
            <a:r>
              <a:rPr lang="en-GB" sz="3200" b="1" dirty="0" err="1">
                <a:solidFill>
                  <a:srgbClr val="4D2FFF"/>
                </a:solidFill>
                <a:highlight>
                  <a:srgbClr val="FFFF00"/>
                </a:highlight>
                <a:latin typeface="Calibri" panose="020F0502020204030204"/>
              </a:rPr>
              <a:t>Adminmenu</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46582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B37E57F-7374-8932-3244-813445F14766}"/>
              </a:ext>
            </a:extLst>
          </p:cNvPr>
          <p:cNvPicPr>
            <a:picLocks noChangeAspect="1"/>
          </p:cNvPicPr>
          <p:nvPr/>
        </p:nvPicPr>
        <p:blipFill>
          <a:blip r:embed="rId3"/>
          <a:srcRect r="19921"/>
          <a:stretch>
            <a:fillRect/>
          </a:stretch>
        </p:blipFill>
        <p:spPr>
          <a:xfrm>
            <a:off x="0" y="0"/>
            <a:ext cx="5807869" cy="6858000"/>
          </a:xfrm>
          <a:prstGeom prst="rect">
            <a:avLst/>
          </a:prstGeom>
          <a:ln>
            <a:solidFill>
              <a:schemeClr val="accent1"/>
            </a:solidFill>
          </a:ln>
        </p:spPr>
      </p:pic>
      <p:pic>
        <p:nvPicPr>
          <p:cNvPr id="15" name="Picture 14">
            <a:extLst>
              <a:ext uri="{FF2B5EF4-FFF2-40B4-BE49-F238E27FC236}">
                <a16:creationId xmlns:a16="http://schemas.microsoft.com/office/drawing/2014/main" id="{8A919DF3-9848-0B44-BCA0-2542DE2D777B}"/>
              </a:ext>
            </a:extLst>
          </p:cNvPr>
          <p:cNvPicPr>
            <a:picLocks noChangeAspect="1"/>
          </p:cNvPicPr>
          <p:nvPr/>
        </p:nvPicPr>
        <p:blipFill>
          <a:blip r:embed="rId4"/>
          <a:srcRect r="12506"/>
          <a:stretch>
            <a:fillRect/>
          </a:stretch>
        </p:blipFill>
        <p:spPr>
          <a:xfrm>
            <a:off x="5807869" y="0"/>
            <a:ext cx="6384131" cy="6858000"/>
          </a:xfrm>
          <a:prstGeom prst="rect">
            <a:avLst/>
          </a:prstGeom>
          <a:ln>
            <a:solidFill>
              <a:schemeClr val="accent1"/>
            </a:solidFill>
          </a:ln>
        </p:spPr>
      </p:pic>
      <p:pic>
        <p:nvPicPr>
          <p:cNvPr id="17" name="Picture 16">
            <a:extLst>
              <a:ext uri="{FF2B5EF4-FFF2-40B4-BE49-F238E27FC236}">
                <a16:creationId xmlns:a16="http://schemas.microsoft.com/office/drawing/2014/main" id="{DF6718B4-3CEC-C8EC-22A1-712A21B1B83A}"/>
              </a:ext>
            </a:extLst>
          </p:cNvPr>
          <p:cNvPicPr>
            <a:picLocks noChangeAspect="1"/>
          </p:cNvPicPr>
          <p:nvPr/>
        </p:nvPicPr>
        <p:blipFill>
          <a:blip r:embed="rId5"/>
          <a:stretch>
            <a:fillRect/>
          </a:stretch>
        </p:blipFill>
        <p:spPr>
          <a:xfrm>
            <a:off x="5581652" y="4379119"/>
            <a:ext cx="6610348" cy="2478881"/>
          </a:xfrm>
          <a:prstGeom prst="rect">
            <a:avLst/>
          </a:prstGeom>
          <a:ln w="47625">
            <a:solidFill>
              <a:schemeClr val="accent1"/>
            </a:solidFill>
          </a:ln>
        </p:spPr>
      </p:pic>
    </p:spTree>
    <p:extLst>
      <p:ext uri="{BB962C8B-B14F-4D97-AF65-F5344CB8AC3E}">
        <p14:creationId xmlns:p14="http://schemas.microsoft.com/office/powerpoint/2010/main" val="39209870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7111F-87E1-5148-8F8F-5CA6E2F15CDE}"/>
              </a:ext>
            </a:extLst>
          </p:cNvPr>
          <p:cNvSpPr>
            <a:spLocks noGrp="1"/>
          </p:cNvSpPr>
          <p:nvPr>
            <p:ph type="title"/>
          </p:nvPr>
        </p:nvSpPr>
        <p:spPr>
          <a:xfrm>
            <a:off x="0" y="0"/>
            <a:ext cx="12192000" cy="907256"/>
          </a:xfrm>
          <a:solidFill>
            <a:srgbClr val="002060"/>
          </a:solidFill>
        </p:spPr>
        <p:txBody>
          <a:bodyPr>
            <a:normAutofit/>
          </a:bodyPr>
          <a:lstStyle/>
          <a:p>
            <a:r>
              <a:rPr lang="en-GB" b="1" dirty="0">
                <a:highlight>
                  <a:srgbClr val="FFFF00"/>
                </a:highlight>
              </a:rPr>
              <a:t>Try:</a:t>
            </a:r>
            <a:r>
              <a:rPr lang="en-GB" b="1" dirty="0"/>
              <a:t> </a:t>
            </a:r>
            <a:r>
              <a:rPr lang="en-GB" b="1" dirty="0">
                <a:solidFill>
                  <a:schemeClr val="bg1"/>
                </a:solidFill>
              </a:rPr>
              <a:t>Functions</a:t>
            </a:r>
            <a:endParaRPr lang="en-GB" dirty="0"/>
          </a:p>
        </p:txBody>
      </p:sp>
      <p:sp>
        <p:nvSpPr>
          <p:cNvPr id="4" name="Content Placeholder 2">
            <a:extLst>
              <a:ext uri="{FF2B5EF4-FFF2-40B4-BE49-F238E27FC236}">
                <a16:creationId xmlns:a16="http://schemas.microsoft.com/office/drawing/2014/main" id="{D5D98BE4-647D-2E98-81F1-EF9205F86ECE}"/>
              </a:ext>
            </a:extLst>
          </p:cNvPr>
          <p:cNvSpPr>
            <a:spLocks noGrp="1"/>
          </p:cNvSpPr>
          <p:nvPr>
            <p:ph idx="1"/>
          </p:nvPr>
        </p:nvSpPr>
        <p:spPr>
          <a:xfrm>
            <a:off x="199877" y="907256"/>
            <a:ext cx="11792246" cy="4351338"/>
          </a:xfrm>
        </p:spPr>
        <p:txBody>
          <a:bodyPr>
            <a:normAutofit/>
          </a:bodyPr>
          <a:lstStyle/>
          <a:p>
            <a:pPr marL="0" indent="0">
              <a:lnSpc>
                <a:spcPct val="100000"/>
              </a:lnSpc>
              <a:spcBef>
                <a:spcPts val="0"/>
              </a:spcBef>
              <a:spcAft>
                <a:spcPts val="100"/>
              </a:spcAft>
              <a:buNone/>
            </a:pPr>
            <a:r>
              <a:rPr lang="en-US" sz="2400" dirty="0"/>
              <a:t>In this example, we create a mock </a:t>
            </a:r>
            <a:r>
              <a:rPr lang="en-US" sz="2400" b="1" dirty="0"/>
              <a:t>System Login function </a:t>
            </a:r>
            <a:r>
              <a:rPr lang="en-US" sz="2400" dirty="0"/>
              <a:t>to request </a:t>
            </a:r>
            <a:r>
              <a:rPr lang="en-US" sz="2400" b="1" dirty="0"/>
              <a:t>user input</a:t>
            </a:r>
            <a:r>
              <a:rPr lang="en-US" sz="2400" dirty="0"/>
              <a:t>.</a:t>
            </a:r>
          </a:p>
          <a:p>
            <a:pPr>
              <a:lnSpc>
                <a:spcPct val="100000"/>
              </a:lnSpc>
              <a:spcBef>
                <a:spcPts val="0"/>
              </a:spcBef>
              <a:spcAft>
                <a:spcPts val="100"/>
              </a:spcAft>
            </a:pPr>
            <a:r>
              <a:rPr lang="en-US" sz="2400" dirty="0"/>
              <a:t>We </a:t>
            </a:r>
            <a:r>
              <a:rPr lang="en-US" sz="2400" b="1" dirty="0"/>
              <a:t>declare the function </a:t>
            </a:r>
            <a:r>
              <a:rPr lang="en-US" sz="2400" dirty="0"/>
              <a:t>at the top of our script using the ‘</a:t>
            </a:r>
            <a:r>
              <a:rPr lang="en-US" sz="2400" b="1" dirty="0"/>
              <a:t>function</a:t>
            </a:r>
            <a:r>
              <a:rPr lang="en-US" sz="2400" dirty="0"/>
              <a:t>’ </a:t>
            </a:r>
            <a:r>
              <a:rPr lang="en-US" sz="2400" b="1" dirty="0"/>
              <a:t>keyword</a:t>
            </a:r>
            <a:r>
              <a:rPr lang="en-US" sz="2400" dirty="0"/>
              <a:t>, followed by the </a:t>
            </a:r>
            <a:r>
              <a:rPr lang="en-US" sz="2400" b="1" dirty="0"/>
              <a:t>name of the function ‘</a:t>
            </a:r>
            <a:r>
              <a:rPr lang="en-US" sz="2400" b="1" dirty="0" err="1"/>
              <a:t>UserLogin</a:t>
            </a:r>
            <a:r>
              <a:rPr lang="en-US" sz="2400" b="1" dirty="0"/>
              <a:t>’ </a:t>
            </a:r>
            <a:r>
              <a:rPr lang="en-US" sz="2400" dirty="0"/>
              <a:t>that we create. </a:t>
            </a:r>
          </a:p>
          <a:p>
            <a:pPr>
              <a:lnSpc>
                <a:spcPct val="100000"/>
              </a:lnSpc>
              <a:spcBef>
                <a:spcPts val="0"/>
              </a:spcBef>
              <a:spcAft>
                <a:spcPts val="100"/>
              </a:spcAft>
            </a:pPr>
            <a:r>
              <a:rPr lang="en-US" sz="2400" dirty="0"/>
              <a:t>We call the ‘</a:t>
            </a:r>
            <a:r>
              <a:rPr lang="en-US" sz="2400" b="1" dirty="0" err="1"/>
              <a:t>UserLogin</a:t>
            </a:r>
            <a:r>
              <a:rPr lang="en-US" sz="2400" dirty="0"/>
              <a:t>’ function from the main script.</a:t>
            </a:r>
          </a:p>
          <a:p>
            <a:pPr>
              <a:lnSpc>
                <a:spcPct val="100000"/>
              </a:lnSpc>
              <a:spcBef>
                <a:spcPts val="0"/>
              </a:spcBef>
              <a:spcAft>
                <a:spcPts val="100"/>
              </a:spcAft>
            </a:pPr>
            <a:r>
              <a:rPr lang="en-US" sz="2400" dirty="0"/>
              <a:t>The </a:t>
            </a:r>
            <a:r>
              <a:rPr lang="en-US" sz="2400" b="1" dirty="0"/>
              <a:t>Read-Host command </a:t>
            </a:r>
            <a:r>
              <a:rPr lang="en-US" sz="2400" dirty="0"/>
              <a:t>to receive user input and store it in the ‘</a:t>
            </a:r>
            <a:r>
              <a:rPr lang="en-US" sz="2400" b="1" dirty="0" err="1"/>
              <a:t>UserName</a:t>
            </a:r>
            <a:r>
              <a:rPr lang="en-US" sz="2400" dirty="0"/>
              <a:t>’ variable.</a:t>
            </a:r>
          </a:p>
          <a:p>
            <a:pPr>
              <a:lnSpc>
                <a:spcPct val="100000"/>
              </a:lnSpc>
              <a:spcBef>
                <a:spcPts val="0"/>
              </a:spcBef>
              <a:spcAft>
                <a:spcPts val="100"/>
              </a:spcAft>
            </a:pPr>
            <a:r>
              <a:rPr lang="en-US" sz="2400" dirty="0"/>
              <a:t>And the </a:t>
            </a:r>
            <a:r>
              <a:rPr lang="en-US" sz="2400" b="1" dirty="0"/>
              <a:t>Write-Output </a:t>
            </a:r>
            <a:r>
              <a:rPr lang="en-US" sz="2400" dirty="0"/>
              <a:t>command to print the user-input out in the </a:t>
            </a:r>
            <a:r>
              <a:rPr lang="en-US" sz="2400" dirty="0" err="1"/>
              <a:t>sonsole</a:t>
            </a:r>
            <a:r>
              <a:rPr lang="en-US" sz="2400" dirty="0"/>
              <a:t>.</a:t>
            </a:r>
          </a:p>
          <a:p>
            <a:pPr>
              <a:lnSpc>
                <a:spcPct val="100000"/>
              </a:lnSpc>
              <a:spcBef>
                <a:spcPts val="0"/>
              </a:spcBef>
              <a:spcAft>
                <a:spcPts val="100"/>
              </a:spcAft>
            </a:pPr>
            <a:endParaRPr lang="en-US" sz="2400" b="0" i="0" dirty="0">
              <a:solidFill>
                <a:srgbClr val="000000"/>
              </a:solidFill>
              <a:effectLst/>
            </a:endParaRPr>
          </a:p>
        </p:txBody>
      </p:sp>
      <p:pic>
        <p:nvPicPr>
          <p:cNvPr id="6" name="Picture 5">
            <a:extLst>
              <a:ext uri="{FF2B5EF4-FFF2-40B4-BE49-F238E27FC236}">
                <a16:creationId xmlns:a16="http://schemas.microsoft.com/office/drawing/2014/main" id="{57F67492-E319-8583-19A7-38FDBD30678E}"/>
              </a:ext>
            </a:extLst>
          </p:cNvPr>
          <p:cNvPicPr>
            <a:picLocks noChangeAspect="1"/>
          </p:cNvPicPr>
          <p:nvPr/>
        </p:nvPicPr>
        <p:blipFill>
          <a:blip r:embed="rId3"/>
          <a:stretch>
            <a:fillRect/>
          </a:stretch>
        </p:blipFill>
        <p:spPr>
          <a:xfrm>
            <a:off x="340111" y="3279889"/>
            <a:ext cx="7436978" cy="3371850"/>
          </a:xfrm>
          <a:prstGeom prst="rect">
            <a:avLst/>
          </a:prstGeom>
        </p:spPr>
      </p:pic>
      <p:pic>
        <p:nvPicPr>
          <p:cNvPr id="8" name="Picture 7">
            <a:extLst>
              <a:ext uri="{FF2B5EF4-FFF2-40B4-BE49-F238E27FC236}">
                <a16:creationId xmlns:a16="http://schemas.microsoft.com/office/drawing/2014/main" id="{C614CEE6-BABD-E43D-3234-2435B977AE3C}"/>
              </a:ext>
            </a:extLst>
          </p:cNvPr>
          <p:cNvPicPr>
            <a:picLocks noChangeAspect="1"/>
          </p:cNvPicPr>
          <p:nvPr/>
        </p:nvPicPr>
        <p:blipFill>
          <a:blip r:embed="rId4"/>
          <a:stretch>
            <a:fillRect/>
          </a:stretch>
        </p:blipFill>
        <p:spPr>
          <a:xfrm>
            <a:off x="7777089" y="3465422"/>
            <a:ext cx="4010025" cy="2057400"/>
          </a:xfrm>
          <a:prstGeom prst="rect">
            <a:avLst/>
          </a:prstGeom>
        </p:spPr>
      </p:pic>
      <p:sp>
        <p:nvSpPr>
          <p:cNvPr id="10" name="TextBox 9">
            <a:extLst>
              <a:ext uri="{FF2B5EF4-FFF2-40B4-BE49-F238E27FC236}">
                <a16:creationId xmlns:a16="http://schemas.microsoft.com/office/drawing/2014/main" id="{982A1781-4E03-F31A-D575-7A7FAEF5CC6D}"/>
              </a:ext>
            </a:extLst>
          </p:cNvPr>
          <p:cNvSpPr txBox="1"/>
          <p:nvPr/>
        </p:nvSpPr>
        <p:spPr>
          <a:xfrm>
            <a:off x="7290198" y="5565685"/>
            <a:ext cx="4396978" cy="1200329"/>
          </a:xfrm>
          <a:prstGeom prst="rect">
            <a:avLst/>
          </a:prstGeom>
          <a:noFill/>
        </p:spPr>
        <p:txBody>
          <a:bodyPr wrap="square">
            <a:spAutoFit/>
          </a:bodyPr>
          <a:lstStyle/>
          <a:p>
            <a:pPr marL="457200" marR="0" lvl="1" indent="0" algn="l" defTabSz="914400" rtl="0" eaLnBrk="1" fontAlgn="auto" latinLnBrk="0" hangingPunct="1">
              <a:lnSpc>
                <a:spcPct val="100000"/>
              </a:lnSpc>
              <a:spcBef>
                <a:spcPts val="0"/>
              </a:spcBef>
              <a:spcAft>
                <a:spcPts val="1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Note: we could use </a:t>
            </a:r>
            <a:r>
              <a:rPr kumimoji="0" lang="en-GB" sz="1800" b="0" i="0" u="none" strike="noStrike" kern="1200" cap="none" spc="0" normalizeH="0" baseline="0" noProof="0" dirty="0">
                <a:ln>
                  <a:noFill/>
                </a:ln>
                <a:solidFill>
                  <a:srgbClr val="1C1C1C"/>
                </a:solidFill>
                <a:effectLst/>
                <a:uLnTx/>
                <a:uFillTx/>
                <a:latin typeface="Calibri" panose="020F0502020204030204"/>
                <a:ea typeface="+mn-ea"/>
                <a:cs typeface="+mn-cs"/>
              </a:rPr>
              <a:t>ANSII escape codes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srgbClr val="4448FE"/>
                </a:solidFill>
                <a:effectLst/>
                <a:uLnTx/>
                <a:uFillTx/>
                <a:latin typeface="Calibri" panose="020F0502020204030204"/>
                <a:ea typeface="+mn-ea"/>
                <a:cs typeface="+mn-cs"/>
              </a:rPr>
              <a:t>$([char]27)[4m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&amp; </a:t>
            </a:r>
            <a:r>
              <a:rPr kumimoji="0" lang="en-GB" sz="1800" b="0" i="0" u="none" strike="noStrike" kern="1200" cap="none" spc="0" normalizeH="0" baseline="0" noProof="0" dirty="0">
                <a:ln>
                  <a:noFill/>
                </a:ln>
                <a:solidFill>
                  <a:srgbClr val="4448FE"/>
                </a:solidFill>
                <a:effectLst/>
                <a:uLnTx/>
                <a:uFillTx/>
                <a:latin typeface="Calibri" panose="020F0502020204030204"/>
                <a:ea typeface="+mn-ea"/>
                <a:cs typeface="+mn-cs"/>
              </a:rPr>
              <a:t>$([char]27)[24m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 underline the Login string instead. See slide notes for example.</a:t>
            </a:r>
          </a:p>
        </p:txBody>
      </p:sp>
    </p:spTree>
    <p:extLst>
      <p:ext uri="{BB962C8B-B14F-4D97-AF65-F5344CB8AC3E}">
        <p14:creationId xmlns:p14="http://schemas.microsoft.com/office/powerpoint/2010/main" val="17402389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92550"/>
            <a:ext cx="9895951" cy="1033669"/>
          </a:xfrm>
        </p:spPr>
        <p:txBody>
          <a:bodyPr>
            <a:normAutofit/>
          </a:bodyPr>
          <a:lstStyle/>
          <a:p>
            <a:r>
              <a:rPr lang="en-GB" sz="5400" b="1" dirty="0">
                <a:solidFill>
                  <a:schemeClr val="bg1"/>
                </a:solidFill>
              </a:rPr>
              <a:t>Bg. </a:t>
            </a:r>
            <a:r>
              <a:rPr lang="en-GB" b="1" dirty="0">
                <a:solidFill>
                  <a:schemeClr val="bg1"/>
                </a:solidFill>
              </a:rPr>
              <a:t>User input (</a:t>
            </a:r>
            <a:r>
              <a:rPr lang="en-GB" b="1" dirty="0" err="1">
                <a:solidFill>
                  <a:schemeClr val="bg1"/>
                </a:solidFill>
              </a:rPr>
              <a:t>SecureStrings</a:t>
            </a:r>
            <a:r>
              <a:rPr lang="en-GB" b="1" dirty="0">
                <a:solidFill>
                  <a:schemeClr val="bg1"/>
                </a:solidFill>
              </a:rPr>
              <a:t>)</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56813" y="1742275"/>
            <a:ext cx="11272577" cy="4716621"/>
          </a:xfrm>
        </p:spPr>
        <p:txBody>
          <a:bodyPr>
            <a:normAutofit/>
          </a:bodyPr>
          <a:lstStyle/>
          <a:p>
            <a:r>
              <a:rPr lang="en-US" dirty="0">
                <a:highlight>
                  <a:srgbClr val="FFFF00"/>
                </a:highlight>
              </a:rPr>
              <a:t>If needed, we can also use the -</a:t>
            </a:r>
            <a:r>
              <a:rPr lang="en-US" b="1" dirty="0" err="1">
                <a:highlight>
                  <a:srgbClr val="FFFF00"/>
                </a:highlight>
              </a:rPr>
              <a:t>AsSecureString</a:t>
            </a:r>
            <a:r>
              <a:rPr lang="en-US" dirty="0">
                <a:highlight>
                  <a:srgbClr val="FFFF00"/>
                </a:highlight>
              </a:rPr>
              <a:t> parameter with the </a:t>
            </a:r>
            <a:r>
              <a:rPr lang="en-US" b="1" dirty="0">
                <a:highlight>
                  <a:srgbClr val="FFFF00"/>
                </a:highlight>
              </a:rPr>
              <a:t>Read-Host</a:t>
            </a:r>
            <a:r>
              <a:rPr lang="en-US" dirty="0">
                <a:highlight>
                  <a:srgbClr val="FFFF00"/>
                </a:highlight>
              </a:rPr>
              <a:t> command that will encrypt the user’s input and display the input as asterisks **** in place of the characters the user inputs.</a:t>
            </a:r>
          </a:p>
          <a:p>
            <a:pPr algn="l"/>
            <a:r>
              <a:rPr lang="en-US" dirty="0">
                <a:highlight>
                  <a:srgbClr val="FFFF00"/>
                </a:highlight>
              </a:rPr>
              <a:t>This is useful when prompting users for secure data, such as passwords.</a:t>
            </a:r>
            <a:endParaRPr lang="en-US" dirty="0"/>
          </a:p>
          <a:p>
            <a:pPr algn="l"/>
            <a:endParaRPr lang="en-US" dirty="0"/>
          </a:p>
          <a:p>
            <a:pPr algn="l"/>
            <a:endParaRPr lang="en-US" dirty="0"/>
          </a:p>
          <a:p>
            <a:pPr algn="l"/>
            <a:endParaRPr lang="en-US" dirty="0"/>
          </a:p>
          <a:p>
            <a:r>
              <a:rPr lang="en-US" dirty="0"/>
              <a:t>For further information on how to secure passwords and encrypt credentials in PS please click here: </a:t>
            </a:r>
            <a:r>
              <a:rPr lang="en-US" dirty="0">
                <a:hlinkClick r:id="rId3"/>
              </a:rPr>
              <a:t>How to encrypt credentials &amp; secure passwords with PowerShell</a:t>
            </a:r>
            <a:r>
              <a:rPr lang="en-US" dirty="0"/>
              <a:t>.</a:t>
            </a:r>
          </a:p>
          <a:p>
            <a:pPr algn="l"/>
            <a:endParaRPr lang="en-US" dirty="0"/>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76473CD-C4CF-1189-E66A-114B8048DC59}"/>
              </a:ext>
            </a:extLst>
          </p:cNvPr>
          <p:cNvPicPr>
            <a:picLocks noChangeAspect="1"/>
          </p:cNvPicPr>
          <p:nvPr/>
        </p:nvPicPr>
        <p:blipFill>
          <a:blip r:embed="rId7"/>
          <a:stretch>
            <a:fillRect/>
          </a:stretch>
        </p:blipFill>
        <p:spPr>
          <a:xfrm>
            <a:off x="190860" y="3647291"/>
            <a:ext cx="11782870" cy="619524"/>
          </a:xfrm>
          <a:prstGeom prst="rect">
            <a:avLst/>
          </a:prstGeom>
        </p:spPr>
      </p:pic>
      <p:pic>
        <p:nvPicPr>
          <p:cNvPr id="17" name="Picture 16">
            <a:extLst>
              <a:ext uri="{FF2B5EF4-FFF2-40B4-BE49-F238E27FC236}">
                <a16:creationId xmlns:a16="http://schemas.microsoft.com/office/drawing/2014/main" id="{F4FB00AC-098B-F2D6-D2A0-17A6994BD27A}"/>
              </a:ext>
            </a:extLst>
          </p:cNvPr>
          <p:cNvPicPr>
            <a:picLocks noChangeAspect="1"/>
          </p:cNvPicPr>
          <p:nvPr/>
        </p:nvPicPr>
        <p:blipFill rotWithShape="1">
          <a:blip r:embed="rId8"/>
          <a:srcRect b="41573"/>
          <a:stretch/>
        </p:blipFill>
        <p:spPr>
          <a:xfrm>
            <a:off x="2563095" y="4343996"/>
            <a:ext cx="6933900" cy="619525"/>
          </a:xfrm>
          <a:prstGeom prst="rect">
            <a:avLst/>
          </a:prstGeom>
        </p:spPr>
      </p:pic>
    </p:spTree>
    <p:extLst>
      <p:ext uri="{BB962C8B-B14F-4D97-AF65-F5344CB8AC3E}">
        <p14:creationId xmlns:p14="http://schemas.microsoft.com/office/powerpoint/2010/main" val="5692722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119915" cy="1033669"/>
          </a:xfrm>
        </p:spPr>
        <p:txBody>
          <a:bodyPr>
            <a:normAutofit/>
          </a:bodyPr>
          <a:lstStyle/>
          <a:p>
            <a:r>
              <a:rPr lang="en-GB" sz="5400" b="1" dirty="0">
                <a:solidFill>
                  <a:schemeClr val="bg1"/>
                </a:solidFill>
              </a:rPr>
              <a:t>Bg. </a:t>
            </a:r>
            <a:r>
              <a:rPr lang="en-GB" b="1" dirty="0">
                <a:solidFill>
                  <a:schemeClr val="bg1"/>
                </a:solidFill>
              </a:rPr>
              <a:t>Function with Integer Parameters</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56813" y="1742275"/>
            <a:ext cx="11272577" cy="4716621"/>
          </a:xfrm>
        </p:spPr>
        <p:txBody>
          <a:bodyPr>
            <a:normAutofit/>
          </a:bodyPr>
          <a:lstStyle/>
          <a:p>
            <a:pPr algn="l"/>
            <a:r>
              <a:rPr lang="en-US" dirty="0"/>
              <a:t>In case needed, as with Batch and Bash, functions in PowerShell can also receive values/arguments. In this example we send a function </a:t>
            </a:r>
            <a:r>
              <a:rPr lang="en-US" b="1" dirty="0"/>
              <a:t>2</a:t>
            </a:r>
            <a:r>
              <a:rPr lang="en-US" dirty="0"/>
              <a:t> </a:t>
            </a:r>
            <a:r>
              <a:rPr lang="en-US" b="1" dirty="0"/>
              <a:t>integer</a:t>
            </a:r>
            <a:r>
              <a:rPr lang="en-US" dirty="0"/>
              <a:t> values.</a:t>
            </a:r>
          </a:p>
          <a:p>
            <a:pPr algn="l"/>
            <a:r>
              <a:rPr lang="en-US" dirty="0"/>
              <a:t>The Write-Output command in the function outputs the result.</a:t>
            </a:r>
          </a:p>
        </p:txBody>
      </p:sp>
      <p:pic>
        <p:nvPicPr>
          <p:cNvPr id="6" name="Picture 5">
            <a:extLst>
              <a:ext uri="{FF2B5EF4-FFF2-40B4-BE49-F238E27FC236}">
                <a16:creationId xmlns:a16="http://schemas.microsoft.com/office/drawing/2014/main" id="{4588D755-69B1-94A4-D274-DC3D89E3C3F1}"/>
              </a:ext>
            </a:extLst>
          </p:cNvPr>
          <p:cNvPicPr>
            <a:picLocks noChangeAspect="1"/>
          </p:cNvPicPr>
          <p:nvPr/>
        </p:nvPicPr>
        <p:blipFill>
          <a:blip r:embed="rId3"/>
          <a:stretch>
            <a:fillRect/>
          </a:stretch>
        </p:blipFill>
        <p:spPr>
          <a:xfrm>
            <a:off x="1447800" y="3484208"/>
            <a:ext cx="5219700" cy="3267075"/>
          </a:xfrm>
          <a:prstGeom prst="rect">
            <a:avLst/>
          </a:prstGeom>
        </p:spPr>
      </p:pic>
      <p:sp>
        <p:nvSpPr>
          <p:cNvPr id="3" name="TextBox 2">
            <a:extLst>
              <a:ext uri="{FF2B5EF4-FFF2-40B4-BE49-F238E27FC236}">
                <a16:creationId xmlns:a16="http://schemas.microsoft.com/office/drawing/2014/main" id="{B8081FB8-F31B-956D-34D9-C9E723E7F7CD}"/>
              </a:ext>
            </a:extLst>
          </p:cNvPr>
          <p:cNvSpPr txBox="1"/>
          <p:nvPr/>
        </p:nvSpPr>
        <p:spPr>
          <a:xfrm>
            <a:off x="6698342" y="4100585"/>
            <a:ext cx="2314833" cy="1077218"/>
          </a:xfrm>
          <a:prstGeom prst="rect">
            <a:avLst/>
          </a:prstGeom>
          <a:solidFill>
            <a:schemeClr val="tx1"/>
          </a:solidFill>
        </p:spPr>
        <p:txBody>
          <a:bodyPr wrap="square" rtlCol="0">
            <a:spAutoFit/>
          </a:bodyPr>
          <a:lstStyle/>
          <a:p>
            <a:r>
              <a:rPr lang="en-GB" sz="3200" dirty="0">
                <a:solidFill>
                  <a:schemeClr val="bg1"/>
                </a:solidFill>
              </a:rPr>
              <a:t>9</a:t>
            </a:r>
          </a:p>
          <a:p>
            <a:endParaRPr lang="en-GB" sz="3200" dirty="0">
              <a:solidFill>
                <a:schemeClr val="bg1"/>
              </a:solidFill>
            </a:endParaRPr>
          </a:p>
        </p:txBody>
      </p:sp>
      <p:sp>
        <p:nvSpPr>
          <p:cNvPr id="7" name="TextBox 6">
            <a:extLst>
              <a:ext uri="{FF2B5EF4-FFF2-40B4-BE49-F238E27FC236}">
                <a16:creationId xmlns:a16="http://schemas.microsoft.com/office/drawing/2014/main" id="{41B2148A-AB0B-7381-5E6B-77E1FBCDB1A0}"/>
              </a:ext>
            </a:extLst>
          </p:cNvPr>
          <p:cNvSpPr txBox="1"/>
          <p:nvPr/>
        </p:nvSpPr>
        <p:spPr>
          <a:xfrm>
            <a:off x="6701070" y="3484208"/>
            <a:ext cx="2314833" cy="584775"/>
          </a:xfrm>
          <a:prstGeom prst="rect">
            <a:avLst/>
          </a:prstGeom>
          <a:solidFill>
            <a:schemeClr val="tx1"/>
          </a:solidFill>
        </p:spPr>
        <p:txBody>
          <a:bodyPr wrap="square" rtlCol="0">
            <a:spAutoFit/>
          </a:bodyPr>
          <a:lstStyle/>
          <a:p>
            <a:r>
              <a:rPr lang="en-GB" sz="3200" dirty="0">
                <a:solidFill>
                  <a:schemeClr val="bg1"/>
                </a:solidFill>
              </a:rPr>
              <a:t>Output:</a:t>
            </a:r>
          </a:p>
        </p:txBody>
      </p:sp>
    </p:spTree>
    <p:extLst>
      <p:ext uri="{BB962C8B-B14F-4D97-AF65-F5344CB8AC3E}">
        <p14:creationId xmlns:p14="http://schemas.microsoft.com/office/powerpoint/2010/main" val="35599090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dirty="0">
                <a:solidFill>
                  <a:schemeClr val="bg1"/>
                </a:solidFill>
              </a:rPr>
              <a:t>Bg. </a:t>
            </a:r>
            <a:r>
              <a:rPr lang="en-GB" b="1" dirty="0">
                <a:solidFill>
                  <a:schemeClr val="bg1"/>
                </a:solidFill>
              </a:rPr>
              <a:t>Function with String Parameters</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167122" y="1597432"/>
            <a:ext cx="11732646" cy="4716621"/>
          </a:xfrm>
        </p:spPr>
        <p:txBody>
          <a:bodyPr>
            <a:normAutofit/>
          </a:bodyPr>
          <a:lstStyle/>
          <a:p>
            <a:pPr marL="0" indent="0" algn="l">
              <a:buNone/>
            </a:pPr>
            <a:r>
              <a:rPr lang="en-US" sz="2400" dirty="0">
                <a:highlight>
                  <a:srgbClr val="FFFF00"/>
                </a:highlight>
              </a:rPr>
              <a:t>In this example the function accepts </a:t>
            </a:r>
            <a:r>
              <a:rPr lang="en-US" sz="2400" b="1" dirty="0">
                <a:highlight>
                  <a:srgbClr val="FFFF00"/>
                </a:highlight>
              </a:rPr>
              <a:t>2</a:t>
            </a:r>
            <a:r>
              <a:rPr lang="en-US" sz="2400" dirty="0">
                <a:highlight>
                  <a:srgbClr val="FFFF00"/>
                </a:highlight>
              </a:rPr>
              <a:t> </a:t>
            </a:r>
            <a:r>
              <a:rPr lang="en-US" sz="2400" b="1" dirty="0">
                <a:highlight>
                  <a:srgbClr val="FFFF00"/>
                </a:highlight>
              </a:rPr>
              <a:t>string</a:t>
            </a:r>
            <a:r>
              <a:rPr lang="en-US" sz="2400" dirty="0">
                <a:highlight>
                  <a:srgbClr val="FFFF00"/>
                </a:highlight>
              </a:rPr>
              <a:t> values as parameters. </a:t>
            </a:r>
            <a:r>
              <a:rPr lang="en-US" sz="2400" dirty="0"/>
              <a:t>This time </a:t>
            </a:r>
            <a:r>
              <a:rPr lang="en-US" sz="2400" b="1" dirty="0"/>
              <a:t>we send the values from the terminal</a:t>
            </a:r>
            <a:r>
              <a:rPr lang="en-US" sz="2400" dirty="0"/>
              <a:t>. We could extend this example and use the Read-Host user input command to allow the user to input the values.</a:t>
            </a:r>
          </a:p>
          <a:p>
            <a:pPr marL="0" indent="0" algn="l">
              <a:buNone/>
            </a:pPr>
            <a:endParaRPr lang="en-US" sz="2400" dirty="0">
              <a:solidFill>
                <a:srgbClr val="666AFE"/>
              </a:solidFill>
            </a:endParaRPr>
          </a:p>
        </p:txBody>
      </p:sp>
      <p:pic>
        <p:nvPicPr>
          <p:cNvPr id="7" name="Picture 6">
            <a:extLst>
              <a:ext uri="{FF2B5EF4-FFF2-40B4-BE49-F238E27FC236}">
                <a16:creationId xmlns:a16="http://schemas.microsoft.com/office/drawing/2014/main" id="{FA8CDC10-9986-1DC8-677E-619B2912F127}"/>
              </a:ext>
            </a:extLst>
          </p:cNvPr>
          <p:cNvPicPr>
            <a:picLocks noChangeAspect="1"/>
          </p:cNvPicPr>
          <p:nvPr/>
        </p:nvPicPr>
        <p:blipFill>
          <a:blip r:embed="rId3"/>
          <a:stretch>
            <a:fillRect/>
          </a:stretch>
        </p:blipFill>
        <p:spPr>
          <a:xfrm>
            <a:off x="327747" y="3213409"/>
            <a:ext cx="4797849" cy="3644591"/>
          </a:xfrm>
          <a:prstGeom prst="rect">
            <a:avLst/>
          </a:prstGeom>
        </p:spPr>
      </p:pic>
      <p:pic>
        <p:nvPicPr>
          <p:cNvPr id="6" name="Picture 5">
            <a:extLst>
              <a:ext uri="{FF2B5EF4-FFF2-40B4-BE49-F238E27FC236}">
                <a16:creationId xmlns:a16="http://schemas.microsoft.com/office/drawing/2014/main" id="{127D1FAE-D9E8-BC27-947F-4998A297A903}"/>
              </a:ext>
            </a:extLst>
          </p:cNvPr>
          <p:cNvPicPr>
            <a:picLocks noChangeAspect="1"/>
          </p:cNvPicPr>
          <p:nvPr/>
        </p:nvPicPr>
        <p:blipFill>
          <a:blip r:embed="rId4"/>
          <a:stretch>
            <a:fillRect/>
          </a:stretch>
        </p:blipFill>
        <p:spPr>
          <a:xfrm>
            <a:off x="330058" y="2646312"/>
            <a:ext cx="9591076" cy="559609"/>
          </a:xfrm>
          <a:prstGeom prst="rect">
            <a:avLst/>
          </a:prstGeom>
        </p:spPr>
      </p:pic>
      <p:grpSp>
        <p:nvGrpSpPr>
          <p:cNvPr id="13" name="Group 12">
            <a:extLst>
              <a:ext uri="{FF2B5EF4-FFF2-40B4-BE49-F238E27FC236}">
                <a16:creationId xmlns:a16="http://schemas.microsoft.com/office/drawing/2014/main" id="{E1AEDBF3-8446-131F-167D-CBC7731CC422}"/>
              </a:ext>
            </a:extLst>
          </p:cNvPr>
          <p:cNvGrpSpPr/>
          <p:nvPr/>
        </p:nvGrpSpPr>
        <p:grpSpPr>
          <a:xfrm>
            <a:off x="5286221" y="3212610"/>
            <a:ext cx="4578577" cy="1678606"/>
            <a:chOff x="5555823" y="3163330"/>
            <a:chExt cx="4181289" cy="1457210"/>
          </a:xfrm>
        </p:grpSpPr>
        <p:pic>
          <p:nvPicPr>
            <p:cNvPr id="15" name="Picture 14">
              <a:extLst>
                <a:ext uri="{FF2B5EF4-FFF2-40B4-BE49-F238E27FC236}">
                  <a16:creationId xmlns:a16="http://schemas.microsoft.com/office/drawing/2014/main" id="{BD628C10-29C0-02A4-F71F-92BDE09C1D17}"/>
                </a:ext>
              </a:extLst>
            </p:cNvPr>
            <p:cNvPicPr>
              <a:picLocks noChangeAspect="1"/>
            </p:cNvPicPr>
            <p:nvPr/>
          </p:nvPicPr>
          <p:blipFill>
            <a:blip r:embed="rId5"/>
            <a:stretch>
              <a:fillRect/>
            </a:stretch>
          </p:blipFill>
          <p:spPr>
            <a:xfrm>
              <a:off x="5555823" y="3624995"/>
              <a:ext cx="4181289" cy="995545"/>
            </a:xfrm>
            <a:prstGeom prst="rect">
              <a:avLst/>
            </a:prstGeom>
          </p:spPr>
        </p:pic>
        <p:sp>
          <p:nvSpPr>
            <p:cNvPr id="11" name="TextBox 10">
              <a:extLst>
                <a:ext uri="{FF2B5EF4-FFF2-40B4-BE49-F238E27FC236}">
                  <a16:creationId xmlns:a16="http://schemas.microsoft.com/office/drawing/2014/main" id="{6B763EB9-F2D7-0F97-BBD0-979B8063DBF7}"/>
                </a:ext>
              </a:extLst>
            </p:cNvPr>
            <p:cNvSpPr txBox="1"/>
            <p:nvPr/>
          </p:nvSpPr>
          <p:spPr>
            <a:xfrm>
              <a:off x="5588762" y="3163330"/>
              <a:ext cx="4115412" cy="461665"/>
            </a:xfrm>
            <a:prstGeom prst="rect">
              <a:avLst/>
            </a:prstGeom>
            <a:noFill/>
            <a:ln w="28575">
              <a:solidFill>
                <a:schemeClr val="tx1"/>
              </a:solidFill>
            </a:ln>
          </p:spPr>
          <p:txBody>
            <a:bodyPr wrap="square" rtlCol="0">
              <a:spAutoFit/>
            </a:bodyPr>
            <a:lstStyle/>
            <a:p>
              <a:r>
                <a:rPr lang="en-GB" sz="2400" dirty="0"/>
                <a:t>Output:</a:t>
              </a:r>
            </a:p>
          </p:txBody>
        </p:sp>
      </p:grpSp>
    </p:spTree>
    <p:extLst>
      <p:ext uri="{BB962C8B-B14F-4D97-AF65-F5344CB8AC3E}">
        <p14:creationId xmlns:p14="http://schemas.microsoft.com/office/powerpoint/2010/main" val="10654821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5E56E22-26CE-7A2D-4CF0-B15EA659D295}"/>
              </a:ext>
            </a:extLst>
          </p:cNvPr>
          <p:cNvSpPr>
            <a:spLocks noGrp="1"/>
          </p:cNvSpPr>
          <p:nvPr>
            <p:ph idx="1"/>
          </p:nvPr>
        </p:nvSpPr>
        <p:spPr>
          <a:xfrm>
            <a:off x="286124" y="1306340"/>
            <a:ext cx="6839324" cy="5551660"/>
          </a:xfrm>
        </p:spPr>
        <p:txBody>
          <a:bodyPr>
            <a:normAutofit fontScale="92500" lnSpcReduction="10000"/>
          </a:bodyPr>
          <a:lstStyle/>
          <a:p>
            <a:pPr marL="0" indent="0" algn="l">
              <a:buNone/>
            </a:pPr>
            <a:r>
              <a:rPr lang="en-US" sz="2600" dirty="0"/>
              <a:t>Further information about </a:t>
            </a:r>
            <a:r>
              <a:rPr lang="en-GB" sz="2600" dirty="0"/>
              <a:t>Functions &amp; Parameters here in case you are unsure would like to learn more:</a:t>
            </a:r>
            <a:endParaRPr lang="en-US" sz="2600" dirty="0"/>
          </a:p>
          <a:p>
            <a:pPr algn="l"/>
            <a:r>
              <a:rPr lang="en-US" sz="2400" dirty="0"/>
              <a:t>When we create functions, we also have the option to include </a:t>
            </a:r>
            <a:r>
              <a:rPr lang="en-US" sz="2400" b="1" dirty="0"/>
              <a:t>parameters</a:t>
            </a:r>
            <a:r>
              <a:rPr lang="en-US" sz="2400" dirty="0"/>
              <a:t> to accept data into our functions for processing. The standard Computing model of input, process, output. Data passed to a function are known as ‘</a:t>
            </a:r>
            <a:r>
              <a:rPr lang="en-US" sz="2400" b="1" dirty="0"/>
              <a:t>arguments</a:t>
            </a:r>
            <a:r>
              <a:rPr lang="en-US" sz="2400" dirty="0"/>
              <a:t>’.</a:t>
            </a:r>
          </a:p>
          <a:p>
            <a:pPr algn="l"/>
            <a:r>
              <a:rPr lang="en-US" sz="2400" dirty="0"/>
              <a:t>To create parameters in a PS function, we use a </a:t>
            </a:r>
            <a:r>
              <a:rPr lang="en-US" sz="2400" b="1" dirty="0"/>
              <a:t>param block,</a:t>
            </a:r>
            <a:r>
              <a:rPr lang="en-US" sz="2400" dirty="0"/>
              <a:t> which holds all the parameters for a function. We create/define a param block by using the </a:t>
            </a:r>
            <a:r>
              <a:rPr lang="en-US" sz="2400" b="1" dirty="0"/>
              <a:t>param()</a:t>
            </a:r>
            <a:r>
              <a:rPr lang="en-US" sz="2400" dirty="0"/>
              <a:t> keyword followed by parentheses.</a:t>
            </a:r>
          </a:p>
          <a:p>
            <a:pPr algn="l"/>
            <a:r>
              <a:rPr lang="en-US" sz="2400" dirty="0"/>
              <a:t>PowerShell best practices state that we should assign a data type to the parameter such as </a:t>
            </a:r>
            <a:r>
              <a:rPr lang="en-US" sz="2400" b="1" dirty="0"/>
              <a:t>string</a:t>
            </a:r>
            <a:r>
              <a:rPr lang="en-US" sz="2400" dirty="0"/>
              <a:t> or </a:t>
            </a:r>
            <a:r>
              <a:rPr lang="en-US" sz="2400" b="1" dirty="0"/>
              <a:t>int</a:t>
            </a:r>
            <a:r>
              <a:rPr lang="en-US" sz="2400" dirty="0"/>
              <a:t> for integer. Depending on the value being received.</a:t>
            </a:r>
          </a:p>
          <a:p>
            <a:pPr algn="l"/>
            <a:r>
              <a:rPr lang="en-US" sz="2400" dirty="0"/>
              <a:t>We specify the data type of the parameter, by putting </a:t>
            </a:r>
            <a:r>
              <a:rPr lang="en-US" sz="2400" b="1" dirty="0"/>
              <a:t>the parameter’s type between square brackets</a:t>
            </a:r>
            <a:r>
              <a:rPr lang="en-US" sz="2400" dirty="0"/>
              <a:t>, such as </a:t>
            </a:r>
            <a:r>
              <a:rPr lang="en-US" sz="2400" b="1" dirty="0"/>
              <a:t>[string] </a:t>
            </a:r>
            <a:r>
              <a:rPr lang="en-US" sz="2400" dirty="0"/>
              <a:t>or</a:t>
            </a:r>
            <a:r>
              <a:rPr lang="en-US" sz="2400" b="1" dirty="0"/>
              <a:t> [int] </a:t>
            </a:r>
            <a:r>
              <a:rPr lang="en-US" sz="2400" dirty="0"/>
              <a:t>type, before the parameter variable name. </a:t>
            </a:r>
          </a:p>
        </p:txBody>
      </p:sp>
      <p:sp>
        <p:nvSpPr>
          <p:cNvPr id="5" name="Title 1">
            <a:extLst>
              <a:ext uri="{FF2B5EF4-FFF2-40B4-BE49-F238E27FC236}">
                <a16:creationId xmlns:a16="http://schemas.microsoft.com/office/drawing/2014/main" id="{C75148B4-56E2-3CEB-4120-2586523F91F4}"/>
              </a:ext>
            </a:extLst>
          </p:cNvPr>
          <p:cNvSpPr>
            <a:spLocks noGrp="1"/>
          </p:cNvSpPr>
          <p:nvPr>
            <p:ph type="title"/>
          </p:nvPr>
        </p:nvSpPr>
        <p:spPr>
          <a:xfrm>
            <a:off x="256813" y="191003"/>
            <a:ext cx="11274628" cy="1033669"/>
          </a:xfrm>
          <a:solidFill>
            <a:srgbClr val="012456"/>
          </a:solidFill>
        </p:spPr>
        <p:txBody>
          <a:bodyPr>
            <a:normAutofit/>
          </a:bodyPr>
          <a:lstStyle/>
          <a:p>
            <a:r>
              <a:rPr lang="en-GB" sz="5400" b="1" dirty="0">
                <a:solidFill>
                  <a:schemeClr val="bg1"/>
                </a:solidFill>
              </a:rPr>
              <a:t>Bg. </a:t>
            </a:r>
            <a:r>
              <a:rPr lang="en-GB" b="1" dirty="0">
                <a:solidFill>
                  <a:schemeClr val="bg1"/>
                </a:solidFill>
              </a:rPr>
              <a:t>Functions &amp; Parameters</a:t>
            </a:r>
          </a:p>
        </p:txBody>
      </p:sp>
      <p:sp>
        <p:nvSpPr>
          <p:cNvPr id="6" name="Content Placeholder 2">
            <a:extLst>
              <a:ext uri="{FF2B5EF4-FFF2-40B4-BE49-F238E27FC236}">
                <a16:creationId xmlns:a16="http://schemas.microsoft.com/office/drawing/2014/main" id="{48108624-4659-40FF-1A0A-F190439687F2}"/>
              </a:ext>
            </a:extLst>
          </p:cNvPr>
          <p:cNvSpPr txBox="1">
            <a:spLocks/>
          </p:cNvSpPr>
          <p:nvPr/>
        </p:nvSpPr>
        <p:spPr>
          <a:xfrm>
            <a:off x="7125448" y="1304875"/>
            <a:ext cx="4921240" cy="4716621"/>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Function and parameter syntax:</a:t>
            </a:r>
          </a:p>
          <a:p>
            <a:pPr marL="457200" lvl="1" indent="0">
              <a:buFont typeface="Arial" panose="020B0604020202020204" pitchFamily="34" charset="0"/>
              <a:buNone/>
            </a:pPr>
            <a:r>
              <a:rPr lang="en-US" sz="2800" dirty="0">
                <a:solidFill>
                  <a:srgbClr val="4448FE"/>
                </a:solidFill>
              </a:rPr>
              <a:t>param(</a:t>
            </a:r>
          </a:p>
          <a:p>
            <a:pPr marL="457200" lvl="1" indent="0">
              <a:buFont typeface="Arial" panose="020B0604020202020204" pitchFamily="34" charset="0"/>
              <a:buNone/>
            </a:pPr>
            <a:r>
              <a:rPr lang="en-US" sz="2800" dirty="0">
                <a:solidFill>
                  <a:srgbClr val="4448FE"/>
                </a:solidFill>
              </a:rPr>
              <a:t>     [Parameter()]</a:t>
            </a:r>
          </a:p>
          <a:p>
            <a:pPr marL="457200" lvl="1" indent="0">
              <a:buFont typeface="Arial" panose="020B0604020202020204" pitchFamily="34" charset="0"/>
              <a:buNone/>
            </a:pPr>
            <a:r>
              <a:rPr lang="en-US" sz="2800" dirty="0">
                <a:solidFill>
                  <a:srgbClr val="4448FE"/>
                </a:solidFill>
              </a:rPr>
              <a:t>     [string]$Parameter1</a:t>
            </a:r>
          </a:p>
          <a:p>
            <a:pPr marL="457200" lvl="1" indent="0">
              <a:buFont typeface="Arial" panose="020B0604020202020204" pitchFamily="34" charset="0"/>
              <a:buNone/>
            </a:pPr>
            <a:r>
              <a:rPr lang="en-US" sz="2800" dirty="0">
                <a:solidFill>
                  <a:srgbClr val="4448FE"/>
                </a:solidFill>
              </a:rPr>
              <a:t> )</a:t>
            </a:r>
          </a:p>
          <a:p>
            <a:r>
              <a:rPr lang="en-US" dirty="0"/>
              <a:t>We can add additional parameters by separating them with a comma, for example:</a:t>
            </a:r>
          </a:p>
          <a:p>
            <a:pPr marL="457200" lvl="1" indent="0">
              <a:buFont typeface="Arial" panose="020B0604020202020204" pitchFamily="34" charset="0"/>
              <a:buNone/>
            </a:pPr>
            <a:r>
              <a:rPr lang="da-DK" sz="2600" dirty="0">
                <a:solidFill>
                  <a:srgbClr val="4448FE"/>
                </a:solidFill>
              </a:rPr>
              <a:t>param(</a:t>
            </a:r>
          </a:p>
          <a:p>
            <a:pPr marL="457200" lvl="1" indent="0">
              <a:buFont typeface="Arial" panose="020B0604020202020204" pitchFamily="34" charset="0"/>
              <a:buNone/>
            </a:pPr>
            <a:r>
              <a:rPr lang="da-DK" sz="2600" dirty="0">
                <a:solidFill>
                  <a:srgbClr val="4448FE"/>
                </a:solidFill>
              </a:rPr>
              <a:t>     [Parameter()]</a:t>
            </a:r>
          </a:p>
          <a:p>
            <a:pPr marL="457200" lvl="1" indent="0">
              <a:buFont typeface="Arial" panose="020B0604020202020204" pitchFamily="34" charset="0"/>
              <a:buNone/>
            </a:pPr>
            <a:r>
              <a:rPr lang="da-DK" sz="2600" dirty="0">
                <a:solidFill>
                  <a:srgbClr val="4448FE"/>
                </a:solidFill>
              </a:rPr>
              <a:t>     [string]$Parameter1,</a:t>
            </a:r>
          </a:p>
          <a:p>
            <a:pPr marL="457200" lvl="1" indent="0">
              <a:buFont typeface="Arial" panose="020B0604020202020204" pitchFamily="34" charset="0"/>
              <a:buNone/>
            </a:pPr>
            <a:r>
              <a:rPr lang="da-DK" sz="2600" dirty="0">
                <a:solidFill>
                  <a:srgbClr val="4448FE"/>
                </a:solidFill>
              </a:rPr>
              <a:t> </a:t>
            </a:r>
          </a:p>
          <a:p>
            <a:pPr marL="457200" lvl="1" indent="0">
              <a:buFont typeface="Arial" panose="020B0604020202020204" pitchFamily="34" charset="0"/>
              <a:buNone/>
            </a:pPr>
            <a:r>
              <a:rPr lang="da-DK" sz="2600" dirty="0">
                <a:solidFill>
                  <a:srgbClr val="4448FE"/>
                </a:solidFill>
              </a:rPr>
              <a:t>     [Parameter()]</a:t>
            </a:r>
          </a:p>
          <a:p>
            <a:pPr marL="457200" lvl="1" indent="0">
              <a:buFont typeface="Arial" panose="020B0604020202020204" pitchFamily="34" charset="0"/>
              <a:buNone/>
            </a:pPr>
            <a:r>
              <a:rPr lang="da-DK" sz="2600" dirty="0">
                <a:solidFill>
                  <a:srgbClr val="4448FE"/>
                </a:solidFill>
              </a:rPr>
              <a:t>     [string]$Parameter2</a:t>
            </a:r>
          </a:p>
          <a:p>
            <a:pPr marL="457200" lvl="1" indent="0">
              <a:buFont typeface="Arial" panose="020B0604020202020204" pitchFamily="34" charset="0"/>
              <a:buNone/>
            </a:pPr>
            <a:r>
              <a:rPr lang="da-DK" sz="2600" dirty="0">
                <a:solidFill>
                  <a:srgbClr val="4448FE"/>
                </a:solidFill>
              </a:rPr>
              <a:t> )</a:t>
            </a:r>
            <a:endParaRPr lang="en-US" sz="2600" dirty="0">
              <a:solidFill>
                <a:srgbClr val="4448FE"/>
              </a:solidFill>
            </a:endParaRPr>
          </a:p>
        </p:txBody>
      </p:sp>
    </p:spTree>
    <p:extLst>
      <p:ext uri="{BB962C8B-B14F-4D97-AF65-F5344CB8AC3E}">
        <p14:creationId xmlns:p14="http://schemas.microsoft.com/office/powerpoint/2010/main" val="4613292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DF6D4-0AB5-F60E-24AF-E381E080B0B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6ECFAF8F-7D70-A612-9251-6AA3C5E1EE5C}"/>
              </a:ext>
            </a:extLst>
          </p:cNvPr>
          <p:cNvPicPr>
            <a:picLocks noChangeAspect="1"/>
          </p:cNvPicPr>
          <p:nvPr/>
        </p:nvPicPr>
        <p:blipFill>
          <a:blip r:embed="rId3"/>
          <a:srcRect t="529"/>
          <a:stretch/>
        </p:blipFill>
        <p:spPr>
          <a:xfrm>
            <a:off x="6825343" y="18143"/>
            <a:ext cx="7488401" cy="6821714"/>
          </a:xfrm>
          <a:prstGeom prst="rect">
            <a:avLst/>
          </a:prstGeom>
        </p:spPr>
      </p:pic>
      <p:sp>
        <p:nvSpPr>
          <p:cNvPr id="2" name="Title 1">
            <a:extLst>
              <a:ext uri="{FF2B5EF4-FFF2-40B4-BE49-F238E27FC236}">
                <a16:creationId xmlns:a16="http://schemas.microsoft.com/office/drawing/2014/main" id="{6DDE9FA1-261B-985B-A8B7-0451B2902EAE}"/>
              </a:ext>
            </a:extLst>
          </p:cNvPr>
          <p:cNvSpPr>
            <a:spLocks noGrp="1"/>
          </p:cNvSpPr>
          <p:nvPr>
            <p:ph type="title"/>
          </p:nvPr>
        </p:nvSpPr>
        <p:spPr>
          <a:xfrm>
            <a:off x="0" y="0"/>
            <a:ext cx="6825343" cy="921657"/>
          </a:xfrm>
          <a:solidFill>
            <a:srgbClr val="002060"/>
          </a:solidFill>
        </p:spPr>
        <p:txBody>
          <a:bodyPr/>
          <a:lstStyle/>
          <a:p>
            <a:r>
              <a:rPr lang="en-GB" dirty="0">
                <a:highlight>
                  <a:srgbClr val="FFFF00"/>
                </a:highlight>
              </a:rPr>
              <a:t>Try:</a:t>
            </a:r>
            <a:r>
              <a:rPr lang="en-GB" dirty="0"/>
              <a:t> </a:t>
            </a:r>
            <a:r>
              <a:rPr lang="en-GB" b="1" dirty="0">
                <a:solidFill>
                  <a:schemeClr val="bg1"/>
                </a:solidFill>
              </a:rPr>
              <a:t>PS User Menu script</a:t>
            </a:r>
          </a:p>
        </p:txBody>
      </p:sp>
      <p:sp>
        <p:nvSpPr>
          <p:cNvPr id="4" name="Content Placeholder 2">
            <a:extLst>
              <a:ext uri="{FF2B5EF4-FFF2-40B4-BE49-F238E27FC236}">
                <a16:creationId xmlns:a16="http://schemas.microsoft.com/office/drawing/2014/main" id="{3C9C4013-2C46-86C0-1C2A-5617C8E6388B}"/>
              </a:ext>
            </a:extLst>
          </p:cNvPr>
          <p:cNvSpPr>
            <a:spLocks noGrp="1"/>
          </p:cNvSpPr>
          <p:nvPr>
            <p:ph idx="1"/>
          </p:nvPr>
        </p:nvSpPr>
        <p:spPr>
          <a:xfrm>
            <a:off x="60715" y="939800"/>
            <a:ext cx="6825343" cy="5671004"/>
          </a:xfrm>
        </p:spPr>
        <p:txBody>
          <a:bodyPr>
            <a:noAutofit/>
          </a:bodyPr>
          <a:lstStyle/>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This script, uses </a:t>
            </a:r>
            <a:r>
              <a:rPr lang="en-US" sz="2400" b="1" kern="100" dirty="0">
                <a:effectLst/>
                <a:latin typeface="Aptos" panose="020B0004020202020204" pitchFamily="34" charset="0"/>
                <a:ea typeface="DengXian" panose="02010600030101010101" pitchFamily="2" charset="-122"/>
                <a:cs typeface="Times New Roman" panose="02020603050405020304" pitchFamily="18" charset="0"/>
              </a:rPr>
              <a:t>functions, a loop, a switch statement &amp; read-host </a:t>
            </a:r>
            <a:r>
              <a:rPr lang="en-US" sz="2400" kern="100" dirty="0">
                <a:latin typeface="Aptos" panose="020B0004020202020204" pitchFamily="34" charset="0"/>
                <a:ea typeface="DengXian" panose="02010600030101010101" pitchFamily="2" charset="-122"/>
                <a:cs typeface="Times New Roman" panose="02020603050405020304" pitchFamily="18" charset="0"/>
              </a:rPr>
              <a:t>to </a:t>
            </a: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provide a </a:t>
            </a:r>
            <a:r>
              <a:rPr lang="en-US" sz="2400" b="1" kern="100" dirty="0">
                <a:effectLst/>
                <a:latin typeface="Aptos" panose="020B0004020202020204" pitchFamily="34" charset="0"/>
                <a:ea typeface="DengXian" panose="02010600030101010101" pitchFamily="2" charset="-122"/>
                <a:cs typeface="Times New Roman" panose="02020603050405020304" pitchFamily="18" charset="0"/>
              </a:rPr>
              <a:t>menu</a:t>
            </a: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 to add, view, and delete users from the system.</a:t>
            </a:r>
          </a:p>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It uses the </a:t>
            </a:r>
            <a:r>
              <a:rPr lang="en-US" sz="2400" kern="100" dirty="0">
                <a:solidFill>
                  <a:srgbClr val="0000FF"/>
                </a:solidFill>
                <a:latin typeface="Aptos" panose="020B0004020202020204" pitchFamily="34" charset="0"/>
                <a:ea typeface="DengXian" panose="02010600030101010101" pitchFamily="2" charset="-122"/>
                <a:cs typeface="Times New Roman" panose="02020603050405020304" pitchFamily="18" charset="0"/>
              </a:rPr>
              <a:t>Read-Host</a:t>
            </a:r>
            <a:r>
              <a:rPr lang="en-US" sz="2400" kern="100" dirty="0">
                <a:latin typeface="Aptos" panose="020B0004020202020204" pitchFamily="34" charset="0"/>
                <a:ea typeface="DengXian" panose="02010600030101010101" pitchFamily="2" charset="-122"/>
                <a:cs typeface="Times New Roman" panose="02020603050405020304" pitchFamily="18" charset="0"/>
              </a:rPr>
              <a:t> command to accept user input. </a:t>
            </a:r>
          </a:p>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And a </a:t>
            </a:r>
            <a:r>
              <a:rPr lang="en-US" sz="2400" kern="100" dirty="0">
                <a:solidFill>
                  <a:srgbClr val="0000FF"/>
                </a:solidFill>
                <a:latin typeface="Aptos" panose="020B0004020202020204" pitchFamily="34" charset="0"/>
                <a:ea typeface="DengXian" panose="02010600030101010101" pitchFamily="2" charset="-122"/>
                <a:cs typeface="Times New Roman" panose="02020603050405020304" pitchFamily="18" charset="0"/>
              </a:rPr>
              <a:t>Switch</a:t>
            </a:r>
            <a:r>
              <a:rPr lang="en-US" sz="2400" kern="100" dirty="0">
                <a:latin typeface="Aptos" panose="020B0004020202020204" pitchFamily="34" charset="0"/>
                <a:ea typeface="DengXian" panose="02010600030101010101" pitchFamily="2" charset="-122"/>
                <a:cs typeface="Times New Roman" panose="02020603050405020304" pitchFamily="18" charset="0"/>
              </a:rPr>
              <a:t> statement to pattern match the input 1 to 4 to call the relevant function.</a:t>
            </a:r>
          </a:p>
          <a:p>
            <a:pPr marL="34290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The </a:t>
            </a:r>
            <a:r>
              <a:rPr lang="en-US" sz="24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functions</a:t>
            </a: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 run the required </a:t>
            </a:r>
            <a:r>
              <a:rPr lang="en-US" sz="2400" kern="100" dirty="0">
                <a:latin typeface="Aptos" panose="020B0004020202020204" pitchFamily="34" charset="0"/>
                <a:ea typeface="DengXian" panose="02010600030101010101" pitchFamily="2" charset="-122"/>
                <a:cs typeface="Times New Roman" panose="02020603050405020304" pitchFamily="18" charset="0"/>
              </a:rPr>
              <a:t>commands to add, view, and delete users from the system.</a:t>
            </a:r>
          </a:p>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The script uses a </a:t>
            </a:r>
            <a:r>
              <a:rPr lang="en-US" sz="2400" kern="100" dirty="0">
                <a:solidFill>
                  <a:srgbClr val="0000FF"/>
                </a:solidFill>
                <a:latin typeface="Aptos" panose="020B0004020202020204" pitchFamily="34" charset="0"/>
                <a:ea typeface="DengXian" panose="02010600030101010101" pitchFamily="2" charset="-122"/>
                <a:cs typeface="Times New Roman" panose="02020603050405020304" pitchFamily="18" charset="0"/>
              </a:rPr>
              <a:t>while </a:t>
            </a:r>
            <a:r>
              <a:rPr lang="en-US" sz="2400" kern="100" dirty="0">
                <a:solidFill>
                  <a:srgbClr val="0000FF"/>
                </a:solidFill>
                <a:effectLst/>
                <a:latin typeface="Aptos" panose="020B0004020202020204" pitchFamily="34" charset="0"/>
                <a:ea typeface="DengXian" panose="02010600030101010101" pitchFamily="2" charset="-122"/>
                <a:cs typeface="Times New Roman" panose="02020603050405020304" pitchFamily="18" charset="0"/>
              </a:rPr>
              <a:t>loop </a:t>
            </a:r>
            <a:r>
              <a:rPr lang="en-US" sz="2400" kern="100" dirty="0">
                <a:effectLst/>
                <a:latin typeface="Aptos" panose="020B0004020202020204" pitchFamily="34" charset="0"/>
                <a:ea typeface="DengXian" panose="02010600030101010101" pitchFamily="2" charset="-122"/>
                <a:cs typeface="Times New Roman" panose="02020603050405020304" pitchFamily="18" charset="0"/>
              </a:rPr>
              <a:t>to repeatedly display the menu until the user chooses to exit.</a:t>
            </a:r>
          </a:p>
          <a:p>
            <a:pPr marL="342900" lvl="0" indent="-342900">
              <a:lnSpc>
                <a:spcPct val="100000"/>
              </a:lnSpc>
              <a:spcBef>
                <a:spcPts val="0"/>
              </a:spcBef>
              <a:spcAft>
                <a:spcPts val="300"/>
              </a:spcAft>
              <a:buFont typeface="Times New Roman" panose="02020603050405020304" pitchFamily="18"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Full code in the slide notes.</a:t>
            </a:r>
          </a:p>
          <a:p>
            <a:pPr marL="0" lvl="0" indent="0">
              <a:lnSpc>
                <a:spcPct val="100000"/>
              </a:lnSpc>
              <a:spcBef>
                <a:spcPts val="0"/>
              </a:spcBef>
              <a:spcAft>
                <a:spcPts val="300"/>
              </a:spcAft>
              <a:buNone/>
              <a:tabLst>
                <a:tab pos="457200" algn="l"/>
              </a:tabLst>
            </a:pPr>
            <a:r>
              <a:rPr lang="en-US" sz="2000" b="1" kern="100" dirty="0">
                <a:latin typeface="Aptos" panose="020B0004020202020204" pitchFamily="34" charset="0"/>
                <a:ea typeface="DengXian" panose="02010600030101010101" pitchFamily="2" charset="-122"/>
                <a:cs typeface="Times New Roman" panose="02020603050405020304" pitchFamily="18" charset="0"/>
              </a:rPr>
              <a:t>Re-purpose tip: </a:t>
            </a:r>
            <a:r>
              <a:rPr lang="en-US" sz="2000" kern="100" dirty="0">
                <a:latin typeface="Aptos" panose="020B0004020202020204" pitchFamily="34" charset="0"/>
                <a:ea typeface="DengXian" panose="02010600030101010101" pitchFamily="2" charset="-122"/>
                <a:cs typeface="Times New Roman" panose="02020603050405020304" pitchFamily="18" charset="0"/>
              </a:rPr>
              <a:t>This syntax could be used with the commands on the next 2 slides for </a:t>
            </a:r>
            <a:r>
              <a:rPr lang="en-US" sz="2000" b="1" kern="100" dirty="0">
                <a:latin typeface="Aptos" panose="020B0004020202020204" pitchFamily="34" charset="0"/>
                <a:ea typeface="DengXian" panose="02010600030101010101" pitchFamily="2" charset="-122"/>
                <a:cs typeface="Times New Roman" panose="02020603050405020304" pitchFamily="18" charset="0"/>
              </a:rPr>
              <a:t>network diagnostic purposes</a:t>
            </a:r>
            <a:r>
              <a:rPr lang="en-US" sz="2000" kern="100" dirty="0">
                <a:latin typeface="Aptos" panose="020B0004020202020204" pitchFamily="34" charset="0"/>
                <a:ea typeface="DengXian" panose="02010600030101010101" pitchFamily="2" charset="-122"/>
                <a:cs typeface="Times New Roman" panose="02020603050405020304" pitchFamily="18" charset="0"/>
              </a:rPr>
              <a:t>. Replace the User commands with the network commands.</a:t>
            </a:r>
          </a:p>
        </p:txBody>
      </p:sp>
    </p:spTree>
    <p:extLst>
      <p:ext uri="{BB962C8B-B14F-4D97-AF65-F5344CB8AC3E}">
        <p14:creationId xmlns:p14="http://schemas.microsoft.com/office/powerpoint/2010/main" val="9470464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EE08-60FE-F636-15F3-8F106BA0E78D}"/>
              </a:ext>
            </a:extLst>
          </p:cNvPr>
          <p:cNvSpPr>
            <a:spLocks noGrp="1"/>
          </p:cNvSpPr>
          <p:nvPr>
            <p:ph type="title"/>
          </p:nvPr>
        </p:nvSpPr>
        <p:spPr>
          <a:xfrm>
            <a:off x="0" y="1"/>
            <a:ext cx="10584543" cy="1030514"/>
          </a:xfrm>
          <a:solidFill>
            <a:srgbClr val="002060"/>
          </a:solidFill>
        </p:spPr>
        <p:txBody>
          <a:bodyPr>
            <a:normAutofit/>
          </a:bodyPr>
          <a:lstStyle/>
          <a:p>
            <a:r>
              <a:rPr lang="en-GB" sz="5400" dirty="0">
                <a:solidFill>
                  <a:schemeClr val="bg1"/>
                </a:solidFill>
              </a:rPr>
              <a:t>Bg. PowerShell </a:t>
            </a:r>
            <a:r>
              <a:rPr lang="en-GB" sz="5400" kern="100" dirty="0">
                <a:solidFill>
                  <a:schemeClr val="bg1"/>
                </a:solidFill>
                <a:effectLst/>
                <a:ea typeface="DengXian" panose="02010600030101010101" pitchFamily="2" charset="-122"/>
                <a:cs typeface="Times New Roman" panose="02020603050405020304" pitchFamily="18" charset="0"/>
              </a:rPr>
              <a:t>network commands</a:t>
            </a:r>
            <a:endParaRPr lang="en-GB" sz="5400" dirty="0">
              <a:solidFill>
                <a:schemeClr val="bg1"/>
              </a:solidFill>
            </a:endParaRPr>
          </a:p>
        </p:txBody>
      </p:sp>
      <p:sp>
        <p:nvSpPr>
          <p:cNvPr id="8" name="Content Placeholder 7">
            <a:extLst>
              <a:ext uri="{FF2B5EF4-FFF2-40B4-BE49-F238E27FC236}">
                <a16:creationId xmlns:a16="http://schemas.microsoft.com/office/drawing/2014/main" id="{E57BB83E-B437-3304-7130-E874F7A21C34}"/>
              </a:ext>
            </a:extLst>
          </p:cNvPr>
          <p:cNvSpPr>
            <a:spLocks noGrp="1"/>
          </p:cNvSpPr>
          <p:nvPr>
            <p:ph idx="1"/>
          </p:nvPr>
        </p:nvSpPr>
        <p:spPr>
          <a:xfrm>
            <a:off x="68941" y="1221241"/>
            <a:ext cx="11767459" cy="5462588"/>
          </a:xfrm>
        </p:spPr>
        <p:txBody>
          <a:bodyPr>
            <a:normAutofit/>
          </a:bodyPr>
          <a:lstStyle/>
          <a:p>
            <a:pPr>
              <a:lnSpc>
                <a:spcPct val="110000"/>
              </a:lnSpc>
              <a:spcBef>
                <a:spcPts val="0"/>
              </a:spcBef>
              <a:spcAft>
                <a:spcPts val="300"/>
              </a:spcAft>
            </a:pPr>
            <a:r>
              <a:rPr lang="en-GB" sz="2400" kern="100" dirty="0">
                <a:effectLst/>
                <a:ea typeface="DengXian" panose="02010600030101010101" pitchFamily="2" charset="-122"/>
                <a:cs typeface="Times New Roman" panose="02020603050405020304" pitchFamily="18" charset="0"/>
              </a:rPr>
              <a:t>The </a:t>
            </a:r>
            <a:r>
              <a:rPr lang="en-GB" sz="2400" b="1" kern="100" dirty="0">
                <a:solidFill>
                  <a:srgbClr val="0070C0"/>
                </a:solidFill>
                <a:effectLst/>
                <a:highlight>
                  <a:srgbClr val="FFFF00"/>
                </a:highlight>
                <a:ea typeface="DengXian" panose="02010600030101010101" pitchFamily="2" charset="-122"/>
                <a:cs typeface="Times New Roman" panose="02020603050405020304" pitchFamily="18" charset="0"/>
              </a:rPr>
              <a:t>Get-</a:t>
            </a:r>
            <a:r>
              <a:rPr lang="en-GB" sz="2400" b="1" kern="100" dirty="0" err="1">
                <a:solidFill>
                  <a:srgbClr val="0070C0"/>
                </a:solidFill>
                <a:effectLst/>
                <a:highlight>
                  <a:srgbClr val="FFFF00"/>
                </a:highlight>
                <a:ea typeface="DengXian" panose="02010600030101010101" pitchFamily="2" charset="-122"/>
                <a:cs typeface="Times New Roman" panose="02020603050405020304" pitchFamily="18" charset="0"/>
              </a:rPr>
              <a:t>NetAdapter</a:t>
            </a:r>
            <a:r>
              <a:rPr lang="en-GB" sz="2400" b="1" kern="100" dirty="0">
                <a:solidFill>
                  <a:srgbClr val="0070C0"/>
                </a:solidFill>
                <a:effectLst/>
                <a:ea typeface="DengXian" panose="02010600030101010101" pitchFamily="2" charset="-122"/>
                <a:cs typeface="Times New Roman" panose="02020603050405020304" pitchFamily="18" charset="0"/>
              </a:rPr>
              <a:t> </a:t>
            </a:r>
            <a:r>
              <a:rPr lang="en-GB" sz="2400" kern="100" dirty="0">
                <a:effectLst/>
                <a:ea typeface="DengXian" panose="02010600030101010101" pitchFamily="2" charset="-122"/>
                <a:cs typeface="Times New Roman" panose="02020603050405020304" pitchFamily="18" charset="0"/>
              </a:rPr>
              <a:t>cmdlet retrieves information about network adapters on the system. </a:t>
            </a:r>
          </a:p>
          <a:p>
            <a:pPr marL="0" indent="0">
              <a:lnSpc>
                <a:spcPct val="110000"/>
              </a:lnSpc>
              <a:spcBef>
                <a:spcPts val="0"/>
              </a:spcBef>
              <a:spcAft>
                <a:spcPts val="300"/>
              </a:spcAft>
              <a:buNone/>
            </a:pPr>
            <a:r>
              <a:rPr lang="en-GB" sz="2400" b="1" kern="100" dirty="0">
                <a:effectLst/>
                <a:ea typeface="DengXian" panose="02010600030101010101" pitchFamily="2" charset="-122"/>
                <a:cs typeface="Times New Roman" panose="02020603050405020304" pitchFamily="18" charset="0"/>
              </a:rPr>
              <a:t>Command: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NetAdapter</a:t>
            </a:r>
            <a:br>
              <a:rPr lang="en-GB" sz="2400" b="1" kern="100" dirty="0">
                <a:effectLst/>
                <a:ea typeface="DengXian" panose="02010600030101010101" pitchFamily="2" charset="-122"/>
                <a:cs typeface="Times New Roman" panose="02020603050405020304" pitchFamily="18" charset="0"/>
              </a:rPr>
            </a:br>
            <a:r>
              <a:rPr lang="en-GB" sz="2400" b="1" kern="100" dirty="0">
                <a:effectLst/>
                <a:ea typeface="DengXian" panose="02010600030101010101" pitchFamily="2" charset="-122"/>
                <a:cs typeface="Times New Roman" panose="02020603050405020304" pitchFamily="18" charset="0"/>
              </a:rPr>
              <a:t>With a filter by Name: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NetAdapter</a:t>
            </a:r>
            <a:r>
              <a:rPr lang="en-GB" sz="2400" b="1" kern="100" dirty="0">
                <a:solidFill>
                  <a:srgbClr val="0070C0"/>
                </a:solidFill>
                <a:effectLst/>
                <a:ea typeface="DengXian" panose="02010600030101010101" pitchFamily="2" charset="-122"/>
                <a:cs typeface="Times New Roman" panose="02020603050405020304" pitchFamily="18" charset="0"/>
              </a:rPr>
              <a:t> -Name "Ethernet“</a:t>
            </a:r>
            <a:br>
              <a:rPr lang="en-GB" sz="2400" b="1" kern="100" dirty="0">
                <a:solidFill>
                  <a:srgbClr val="0070C0"/>
                </a:solidFill>
                <a:effectLst/>
                <a:ea typeface="DengXian" panose="02010600030101010101" pitchFamily="2" charset="-122"/>
                <a:cs typeface="Times New Roman" panose="02020603050405020304" pitchFamily="18" charset="0"/>
              </a:rPr>
            </a:br>
            <a:endParaRPr lang="en-GB" sz="2400" b="1" kern="100" dirty="0">
              <a:solidFill>
                <a:srgbClr val="0070C0"/>
              </a:solidFill>
              <a:effectLst/>
              <a:ea typeface="DengXian" panose="02010600030101010101" pitchFamily="2" charset="-122"/>
              <a:cs typeface="Times New Roman" panose="02020603050405020304" pitchFamily="18" charset="0"/>
            </a:endParaRPr>
          </a:p>
          <a:p>
            <a:pPr>
              <a:lnSpc>
                <a:spcPct val="110000"/>
              </a:lnSpc>
              <a:spcBef>
                <a:spcPts val="0"/>
              </a:spcBef>
              <a:spcAft>
                <a:spcPts val="300"/>
              </a:spcAft>
            </a:pPr>
            <a:r>
              <a:rPr lang="en-GB" sz="2400" kern="100" dirty="0">
                <a:effectLst/>
                <a:ea typeface="DengXian" panose="02010600030101010101" pitchFamily="2" charset="-122"/>
                <a:cs typeface="Times New Roman" panose="02020603050405020304" pitchFamily="18" charset="0"/>
              </a:rPr>
              <a:t>The </a:t>
            </a:r>
            <a:r>
              <a:rPr lang="en-GB" sz="2400" b="1" kern="100" dirty="0">
                <a:solidFill>
                  <a:srgbClr val="0070C0"/>
                </a:solidFill>
                <a:effectLst/>
                <a:highlight>
                  <a:srgbClr val="FFFF00"/>
                </a:highlight>
                <a:ea typeface="DengXian" panose="02010600030101010101" pitchFamily="2" charset="-122"/>
                <a:cs typeface="Times New Roman" panose="02020603050405020304" pitchFamily="18" charset="0"/>
              </a:rPr>
              <a:t>Get-</a:t>
            </a:r>
            <a:r>
              <a:rPr lang="en-GB" sz="2400" b="1" kern="100" dirty="0" err="1">
                <a:solidFill>
                  <a:srgbClr val="0070C0"/>
                </a:solidFill>
                <a:effectLst/>
                <a:highlight>
                  <a:srgbClr val="FFFF00"/>
                </a:highlight>
                <a:ea typeface="DengXian" panose="02010600030101010101" pitchFamily="2" charset="-122"/>
                <a:cs typeface="Times New Roman" panose="02020603050405020304" pitchFamily="18" charset="0"/>
              </a:rPr>
              <a:t>NetIPAddress</a:t>
            </a:r>
            <a:r>
              <a:rPr lang="en-GB" sz="2400" kern="100" dirty="0">
                <a:effectLst/>
                <a:ea typeface="DengXian" panose="02010600030101010101" pitchFamily="2" charset="-122"/>
                <a:cs typeface="Times New Roman" panose="02020603050405020304" pitchFamily="18" charset="0"/>
              </a:rPr>
              <a:t> cmdlet retrieves IP address configuration information</a:t>
            </a:r>
          </a:p>
          <a:p>
            <a:pPr marL="0" indent="0">
              <a:lnSpc>
                <a:spcPct val="110000"/>
              </a:lnSpc>
              <a:spcBef>
                <a:spcPts val="0"/>
              </a:spcBef>
              <a:spcAft>
                <a:spcPts val="300"/>
              </a:spcAft>
              <a:buNone/>
            </a:pPr>
            <a:r>
              <a:rPr lang="en-GB" sz="2400" b="1" kern="100" dirty="0">
                <a:effectLst/>
                <a:ea typeface="DengXian" panose="02010600030101010101" pitchFamily="2" charset="-122"/>
                <a:cs typeface="Times New Roman" panose="02020603050405020304" pitchFamily="18" charset="0"/>
              </a:rPr>
              <a:t>Command: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NetIPAddress</a:t>
            </a:r>
            <a:br>
              <a:rPr lang="en-GB" sz="2400" b="1" kern="100" dirty="0">
                <a:effectLst/>
                <a:ea typeface="DengXian" panose="02010600030101010101" pitchFamily="2" charset="-122"/>
                <a:cs typeface="Times New Roman" panose="02020603050405020304" pitchFamily="18" charset="0"/>
              </a:rPr>
            </a:br>
            <a:r>
              <a:rPr lang="en-GB" sz="2400" b="1" kern="100" dirty="0" err="1">
                <a:effectLst/>
                <a:ea typeface="DengXian" panose="02010600030101010101" pitchFamily="2" charset="-122"/>
                <a:cs typeface="Times New Roman" panose="02020603050405020304" pitchFamily="18" charset="0"/>
              </a:rPr>
              <a:t>Wwith</a:t>
            </a:r>
            <a:r>
              <a:rPr lang="en-GB" sz="2400" b="1" kern="100" dirty="0">
                <a:effectLst/>
                <a:ea typeface="DengXian" panose="02010600030101010101" pitchFamily="2" charset="-122"/>
                <a:cs typeface="Times New Roman" panose="02020603050405020304" pitchFamily="18" charset="0"/>
              </a:rPr>
              <a:t> a filter by Interface Alias: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NetIPAddress</a:t>
            </a:r>
            <a:r>
              <a:rPr lang="en-GB" sz="2400" b="1" kern="100" dirty="0">
                <a:solidFill>
                  <a:srgbClr val="0070C0"/>
                </a:solidFill>
                <a:effectLst/>
                <a:ea typeface="DengXian" panose="02010600030101010101" pitchFamily="2" charset="-122"/>
                <a:cs typeface="Times New Roman" panose="02020603050405020304" pitchFamily="18" charset="0"/>
              </a:rPr>
              <a:t> -</a:t>
            </a:r>
            <a:r>
              <a:rPr lang="en-GB" sz="2400" b="1" kern="100" dirty="0" err="1">
                <a:solidFill>
                  <a:srgbClr val="0070C0"/>
                </a:solidFill>
                <a:effectLst/>
                <a:ea typeface="DengXian" panose="02010600030101010101" pitchFamily="2" charset="-122"/>
                <a:cs typeface="Times New Roman" panose="02020603050405020304" pitchFamily="18" charset="0"/>
              </a:rPr>
              <a:t>InterfaceAlias</a:t>
            </a:r>
            <a:r>
              <a:rPr lang="en-GB" sz="2400" b="1" kern="100" dirty="0">
                <a:solidFill>
                  <a:srgbClr val="0070C0"/>
                </a:solidFill>
                <a:effectLst/>
                <a:ea typeface="DengXian" panose="02010600030101010101" pitchFamily="2" charset="-122"/>
                <a:cs typeface="Times New Roman" panose="02020603050405020304" pitchFamily="18" charset="0"/>
              </a:rPr>
              <a:t> "Ethernet“</a:t>
            </a:r>
            <a:br>
              <a:rPr lang="en-GB" sz="2400" b="1" kern="100" dirty="0">
                <a:solidFill>
                  <a:srgbClr val="0070C0"/>
                </a:solidFill>
                <a:effectLst/>
                <a:ea typeface="DengXian" panose="02010600030101010101" pitchFamily="2" charset="-122"/>
                <a:cs typeface="Times New Roman" panose="02020603050405020304" pitchFamily="18" charset="0"/>
              </a:rPr>
            </a:br>
            <a:endParaRPr lang="en-GB" sz="2400" b="1" kern="100" dirty="0">
              <a:solidFill>
                <a:srgbClr val="0070C0"/>
              </a:solidFill>
              <a:effectLst/>
              <a:ea typeface="DengXian" panose="02010600030101010101" pitchFamily="2" charset="-122"/>
              <a:cs typeface="Times New Roman" panose="02020603050405020304" pitchFamily="18" charset="0"/>
            </a:endParaRPr>
          </a:p>
          <a:p>
            <a:pPr>
              <a:lnSpc>
                <a:spcPct val="110000"/>
              </a:lnSpc>
              <a:spcBef>
                <a:spcPts val="0"/>
              </a:spcBef>
              <a:spcAft>
                <a:spcPts val="300"/>
              </a:spcAft>
            </a:pPr>
            <a:r>
              <a:rPr lang="en-GB" sz="2400" kern="100" dirty="0">
                <a:effectLst/>
                <a:ea typeface="DengXian" panose="02010600030101010101" pitchFamily="2" charset="-122"/>
                <a:cs typeface="Times New Roman" panose="02020603050405020304" pitchFamily="18" charset="0"/>
              </a:rPr>
              <a:t>The </a:t>
            </a:r>
            <a:r>
              <a:rPr lang="en-GB" sz="2400" b="1" kern="100" dirty="0">
                <a:solidFill>
                  <a:srgbClr val="0070C0"/>
                </a:solidFill>
                <a:effectLst/>
                <a:highlight>
                  <a:srgbClr val="FFFF00"/>
                </a:highlight>
                <a:ea typeface="DengXian" panose="02010600030101010101" pitchFamily="2" charset="-122"/>
                <a:cs typeface="Times New Roman" panose="02020603050405020304" pitchFamily="18" charset="0"/>
              </a:rPr>
              <a:t>Get-</a:t>
            </a:r>
            <a:r>
              <a:rPr lang="en-GB" sz="2400" b="1" kern="100" dirty="0" err="1">
                <a:solidFill>
                  <a:srgbClr val="0070C0"/>
                </a:solidFill>
                <a:effectLst/>
                <a:highlight>
                  <a:srgbClr val="FFFF00"/>
                </a:highlight>
                <a:ea typeface="DengXian" panose="02010600030101010101" pitchFamily="2" charset="-122"/>
                <a:cs typeface="Times New Roman" panose="02020603050405020304" pitchFamily="18" charset="0"/>
              </a:rPr>
              <a:t>NetRoute</a:t>
            </a:r>
            <a:r>
              <a:rPr lang="en-GB" sz="2400" kern="100" dirty="0">
                <a:effectLst/>
                <a:ea typeface="DengXian" panose="02010600030101010101" pitchFamily="2" charset="-122"/>
                <a:cs typeface="Times New Roman" panose="02020603050405020304" pitchFamily="18" charset="0"/>
              </a:rPr>
              <a:t> cmdlet retrieves information about routes by using the IP routing tables, to access destination prefixes, next hops, and interface aliases.</a:t>
            </a:r>
          </a:p>
          <a:p>
            <a:pPr marL="0" indent="0">
              <a:lnSpc>
                <a:spcPct val="110000"/>
              </a:lnSpc>
              <a:spcBef>
                <a:spcPts val="0"/>
              </a:spcBef>
              <a:spcAft>
                <a:spcPts val="300"/>
              </a:spcAft>
              <a:buNone/>
            </a:pPr>
            <a:r>
              <a:rPr lang="en-GB" sz="2400" b="1" kern="100" dirty="0">
                <a:effectLst/>
                <a:ea typeface="DengXian" panose="02010600030101010101" pitchFamily="2" charset="-122"/>
                <a:cs typeface="Times New Roman" panose="02020603050405020304" pitchFamily="18" charset="0"/>
              </a:rPr>
              <a:t>Command: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NetRoute</a:t>
            </a:r>
            <a:br>
              <a:rPr lang="en-GB" sz="2400" b="1" kern="100" dirty="0">
                <a:effectLst/>
                <a:ea typeface="DengXian" panose="02010600030101010101" pitchFamily="2" charset="-122"/>
                <a:cs typeface="Times New Roman" panose="02020603050405020304" pitchFamily="18" charset="0"/>
              </a:rPr>
            </a:br>
            <a:r>
              <a:rPr lang="en-GB" sz="2400" b="1" kern="100" dirty="0">
                <a:effectLst/>
                <a:ea typeface="DengXian" panose="02010600030101010101" pitchFamily="2" charset="-122"/>
                <a:cs typeface="Times New Roman" panose="02020603050405020304" pitchFamily="18" charset="0"/>
              </a:rPr>
              <a:t>With a filter by Destination Prefix: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NetRoute</a:t>
            </a:r>
            <a:r>
              <a:rPr lang="en-GB" sz="2400" b="1" kern="100" dirty="0">
                <a:solidFill>
                  <a:srgbClr val="0070C0"/>
                </a:solidFill>
                <a:effectLst/>
                <a:ea typeface="DengXian" panose="02010600030101010101" pitchFamily="2" charset="-122"/>
                <a:cs typeface="Times New Roman" panose="02020603050405020304" pitchFamily="18" charset="0"/>
              </a:rPr>
              <a:t> -</a:t>
            </a:r>
            <a:r>
              <a:rPr lang="en-GB" sz="2400" b="1" kern="100" dirty="0" err="1">
                <a:solidFill>
                  <a:srgbClr val="0070C0"/>
                </a:solidFill>
                <a:effectLst/>
                <a:ea typeface="DengXian" panose="02010600030101010101" pitchFamily="2" charset="-122"/>
                <a:cs typeface="Times New Roman" panose="02020603050405020304" pitchFamily="18" charset="0"/>
              </a:rPr>
              <a:t>DestinationPrefix</a:t>
            </a:r>
            <a:r>
              <a:rPr lang="en-GB" sz="2400" b="1" kern="100" dirty="0">
                <a:solidFill>
                  <a:srgbClr val="0070C0"/>
                </a:solidFill>
                <a:effectLst/>
                <a:ea typeface="DengXian" panose="02010600030101010101" pitchFamily="2" charset="-122"/>
                <a:cs typeface="Times New Roman" panose="02020603050405020304" pitchFamily="18" charset="0"/>
              </a:rPr>
              <a:t> "0.0.0.0/0"</a:t>
            </a:r>
          </a:p>
          <a:p>
            <a:pPr>
              <a:lnSpc>
                <a:spcPct val="110000"/>
              </a:lnSpc>
              <a:spcBef>
                <a:spcPts val="0"/>
              </a:spcBef>
              <a:spcAft>
                <a:spcPts val="300"/>
              </a:spcAft>
            </a:pPr>
            <a:endParaRPr lang="en-GB" dirty="0"/>
          </a:p>
        </p:txBody>
      </p:sp>
    </p:spTree>
    <p:extLst>
      <p:ext uri="{BB962C8B-B14F-4D97-AF65-F5344CB8AC3E}">
        <p14:creationId xmlns:p14="http://schemas.microsoft.com/office/powerpoint/2010/main" val="8894173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B395A-10DE-24E3-DFDD-22EA15468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D758A1-2D84-9C6F-C1F1-DDEBD477FB65}"/>
              </a:ext>
            </a:extLst>
          </p:cNvPr>
          <p:cNvSpPr>
            <a:spLocks noGrp="1"/>
          </p:cNvSpPr>
          <p:nvPr>
            <p:ph type="title"/>
          </p:nvPr>
        </p:nvSpPr>
        <p:spPr>
          <a:xfrm>
            <a:off x="0" y="1"/>
            <a:ext cx="10755086" cy="1030514"/>
          </a:xfrm>
          <a:solidFill>
            <a:srgbClr val="002060"/>
          </a:solidFill>
        </p:spPr>
        <p:txBody>
          <a:bodyPr>
            <a:normAutofit fontScale="90000"/>
          </a:bodyPr>
          <a:lstStyle/>
          <a:p>
            <a:r>
              <a:rPr lang="en-GB" sz="5400" dirty="0">
                <a:solidFill>
                  <a:schemeClr val="bg1"/>
                </a:solidFill>
              </a:rPr>
              <a:t>Bg. PowerShell </a:t>
            </a:r>
            <a:r>
              <a:rPr lang="en-GB" sz="5400" kern="100" dirty="0">
                <a:solidFill>
                  <a:schemeClr val="bg1"/>
                </a:solidFill>
                <a:effectLst/>
                <a:ea typeface="DengXian" panose="02010600030101010101" pitchFamily="2" charset="-122"/>
                <a:cs typeface="Times New Roman" panose="02020603050405020304" pitchFamily="18" charset="0"/>
              </a:rPr>
              <a:t>network commands cont..</a:t>
            </a:r>
            <a:endParaRPr lang="en-GB" sz="5400" dirty="0">
              <a:solidFill>
                <a:schemeClr val="bg1"/>
              </a:solidFill>
            </a:endParaRPr>
          </a:p>
        </p:txBody>
      </p:sp>
      <p:sp>
        <p:nvSpPr>
          <p:cNvPr id="8" name="Content Placeholder 7">
            <a:extLst>
              <a:ext uri="{FF2B5EF4-FFF2-40B4-BE49-F238E27FC236}">
                <a16:creationId xmlns:a16="http://schemas.microsoft.com/office/drawing/2014/main" id="{A721DE4D-DA3F-6A14-FBBA-30F8EC0F0230}"/>
              </a:ext>
            </a:extLst>
          </p:cNvPr>
          <p:cNvSpPr>
            <a:spLocks noGrp="1"/>
          </p:cNvSpPr>
          <p:nvPr>
            <p:ph idx="1"/>
          </p:nvPr>
        </p:nvSpPr>
        <p:spPr>
          <a:xfrm>
            <a:off x="68941" y="1221241"/>
            <a:ext cx="11767459" cy="5462588"/>
          </a:xfrm>
        </p:spPr>
        <p:txBody>
          <a:bodyPr>
            <a:normAutofit fontScale="92500" lnSpcReduction="20000"/>
          </a:bodyPr>
          <a:lstStyle/>
          <a:p>
            <a:pPr marL="342900" lvl="0" indent="-342900">
              <a:lnSpc>
                <a:spcPct val="120000"/>
              </a:lnSpc>
              <a:spcBef>
                <a:spcPts val="0"/>
              </a:spcBef>
              <a:spcAft>
                <a:spcPts val="300"/>
              </a:spcAft>
              <a:buFont typeface="Symbol" panose="05050102010706020507" pitchFamily="18" charset="2"/>
              <a:buChar char=""/>
            </a:pPr>
            <a:r>
              <a:rPr lang="en-GB" sz="2400" b="1" kern="100" dirty="0">
                <a:effectLst/>
                <a:highlight>
                  <a:srgbClr val="FFFF00"/>
                </a:highlight>
                <a:ea typeface="DengXian" panose="02010600030101010101" pitchFamily="2" charset="-122"/>
                <a:cs typeface="Times New Roman" panose="02020603050405020304" pitchFamily="18" charset="0"/>
              </a:rPr>
              <a:t>Test-Connection:</a:t>
            </a:r>
            <a:r>
              <a:rPr lang="en-GB" sz="2400" b="1" kern="100" dirty="0">
                <a:effectLst/>
                <a:ea typeface="DengXian" panose="02010600030101010101" pitchFamily="2" charset="-122"/>
                <a:cs typeface="Times New Roman" panose="02020603050405020304" pitchFamily="18" charset="0"/>
              </a:rPr>
              <a:t> </a:t>
            </a:r>
            <a:r>
              <a:rPr lang="en-GB" sz="2400" kern="100" dirty="0">
                <a:effectLst/>
                <a:ea typeface="DengXian" panose="02010600030101010101" pitchFamily="2" charset="-122"/>
                <a:cs typeface="Times New Roman" panose="02020603050405020304" pitchFamily="18" charset="0"/>
              </a:rPr>
              <a:t>Sends ICMP echo request packets (pings) to test network connectivity: </a:t>
            </a:r>
            <a:br>
              <a:rPr lang="en-GB" sz="2400" kern="100" dirty="0">
                <a:effectLst/>
                <a:ea typeface="DengXian" panose="02010600030101010101" pitchFamily="2" charset="-122"/>
                <a:cs typeface="Times New Roman" panose="02020603050405020304" pitchFamily="18" charset="0"/>
              </a:rPr>
            </a:br>
            <a:r>
              <a:rPr lang="en-GB" sz="2400" b="1" kern="100" dirty="0">
                <a:solidFill>
                  <a:srgbClr val="0070C0"/>
                </a:solidFill>
                <a:effectLst/>
                <a:ea typeface="DengXian" panose="02010600030101010101" pitchFamily="2" charset="-122"/>
                <a:cs typeface="Times New Roman" panose="02020603050405020304" pitchFamily="18" charset="0"/>
              </a:rPr>
              <a:t>Test-Connection</a:t>
            </a:r>
            <a:endParaRPr lang="en-GB" sz="2400" kern="100" dirty="0">
              <a:effectLst/>
              <a:ea typeface="DengXian" panose="02010600030101010101" pitchFamily="2" charset="-122"/>
              <a:cs typeface="Times New Roman" panose="02020603050405020304" pitchFamily="18" charset="0"/>
            </a:endParaRPr>
          </a:p>
          <a:p>
            <a:pPr marL="0" indent="0">
              <a:lnSpc>
                <a:spcPct val="120000"/>
              </a:lnSpc>
              <a:spcBef>
                <a:spcPts val="0"/>
              </a:spcBef>
              <a:spcAft>
                <a:spcPts val="300"/>
              </a:spcAft>
              <a:buNone/>
            </a:pPr>
            <a:r>
              <a:rPr lang="en-GB" sz="2400" b="1" kern="100" dirty="0">
                <a:solidFill>
                  <a:srgbClr val="0070C0"/>
                </a:solidFill>
                <a:effectLst/>
                <a:ea typeface="DengXian" panose="02010600030101010101" pitchFamily="2" charset="-122"/>
                <a:cs typeface="Times New Roman" panose="02020603050405020304" pitchFamily="18" charset="0"/>
              </a:rPr>
              <a:t>	Test-Connection -</a:t>
            </a:r>
            <a:r>
              <a:rPr lang="en-GB" sz="2400" b="1" kern="100" dirty="0" err="1">
                <a:solidFill>
                  <a:srgbClr val="0070C0"/>
                </a:solidFill>
                <a:effectLst/>
                <a:ea typeface="DengXian" panose="02010600030101010101" pitchFamily="2" charset="-122"/>
                <a:cs typeface="Times New Roman" panose="02020603050405020304" pitchFamily="18" charset="0"/>
              </a:rPr>
              <a:t>ComputerName</a:t>
            </a:r>
            <a:r>
              <a:rPr lang="en-GB" sz="2400" b="1" kern="100" dirty="0">
                <a:solidFill>
                  <a:srgbClr val="0070C0"/>
                </a:solidFill>
                <a:effectLst/>
                <a:ea typeface="DengXian" panose="02010600030101010101" pitchFamily="2" charset="-122"/>
                <a:cs typeface="Times New Roman" panose="02020603050405020304" pitchFamily="18" charset="0"/>
              </a:rPr>
              <a:t> google.com</a:t>
            </a:r>
            <a:endParaRPr lang="en-GB" sz="2400" kern="100" dirty="0">
              <a:effectLst/>
              <a:ea typeface="DengXian" panose="02010600030101010101" pitchFamily="2" charset="-122"/>
              <a:cs typeface="Times New Roman" panose="02020603050405020304" pitchFamily="18" charset="0"/>
            </a:endParaRPr>
          </a:p>
          <a:p>
            <a:pPr>
              <a:lnSpc>
                <a:spcPct val="120000"/>
              </a:lnSpc>
              <a:spcBef>
                <a:spcPts val="0"/>
              </a:spcBef>
              <a:spcAft>
                <a:spcPts val="300"/>
              </a:spcAft>
            </a:pPr>
            <a:r>
              <a:rPr lang="en-GB" sz="2400" kern="100" dirty="0">
                <a:effectLst/>
                <a:ea typeface="DengXian" panose="02010600030101010101" pitchFamily="2" charset="-122"/>
                <a:cs typeface="Times New Roman" panose="02020603050405020304" pitchFamily="18" charset="0"/>
              </a:rPr>
              <a:t>* Bg. ICMP (Internet Control Message Protocol) echo request packets are a type of network packet used primarily for diagnostic purposes. They are commonly known as ‘ping’ packets. </a:t>
            </a:r>
          </a:p>
          <a:p>
            <a:pPr marL="342900" lvl="0" indent="-342900">
              <a:lnSpc>
                <a:spcPct val="120000"/>
              </a:lnSpc>
              <a:spcBef>
                <a:spcPts val="0"/>
              </a:spcBef>
              <a:spcAft>
                <a:spcPts val="300"/>
              </a:spcAft>
              <a:buFont typeface="Symbol" panose="05050102010706020507" pitchFamily="18" charset="2"/>
              <a:buChar char=""/>
            </a:pPr>
            <a:r>
              <a:rPr lang="en-GB" sz="2400" b="1" kern="100" dirty="0">
                <a:effectLst/>
                <a:highlight>
                  <a:srgbClr val="FFFF00"/>
                </a:highlight>
                <a:ea typeface="DengXian" panose="02010600030101010101" pitchFamily="2" charset="-122"/>
                <a:cs typeface="Times New Roman" panose="02020603050405020304" pitchFamily="18" charset="0"/>
              </a:rPr>
              <a:t>Get-</a:t>
            </a:r>
            <a:r>
              <a:rPr lang="en-GB" sz="2400" b="1" kern="100" dirty="0" err="1">
                <a:effectLst/>
                <a:highlight>
                  <a:srgbClr val="FFFF00"/>
                </a:highlight>
                <a:ea typeface="DengXian" panose="02010600030101010101" pitchFamily="2" charset="-122"/>
                <a:cs typeface="Times New Roman" panose="02020603050405020304" pitchFamily="18" charset="0"/>
              </a:rPr>
              <a:t>DnsClient</a:t>
            </a:r>
            <a:r>
              <a:rPr lang="en-GB" sz="2400" b="1" kern="100" dirty="0">
                <a:effectLst/>
                <a:ea typeface="DengXian" panose="02010600030101010101" pitchFamily="2" charset="-122"/>
                <a:cs typeface="Times New Roman" panose="02020603050405020304" pitchFamily="18" charset="0"/>
              </a:rPr>
              <a:t>:</a:t>
            </a:r>
            <a:r>
              <a:rPr lang="en-GB" sz="2400" kern="100" dirty="0">
                <a:effectLst/>
                <a:ea typeface="DengXian" panose="02010600030101010101" pitchFamily="2" charset="-122"/>
                <a:cs typeface="Times New Roman" panose="02020603050405020304" pitchFamily="18" charset="0"/>
              </a:rPr>
              <a:t> retrieves DNS client settings: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DnsClient</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The example below retrieves DNS server addresses configured on the client.</a:t>
            </a:r>
          </a:p>
          <a:p>
            <a:pPr marL="0" indent="0">
              <a:lnSpc>
                <a:spcPct val="120000"/>
              </a:lnSpc>
              <a:spcBef>
                <a:spcPts val="0"/>
              </a:spcBef>
              <a:spcAft>
                <a:spcPts val="300"/>
              </a:spcAft>
              <a:buNone/>
            </a:pPr>
            <a:r>
              <a:rPr lang="en-GB" sz="2400" b="1" kern="100" dirty="0">
                <a:solidFill>
                  <a:srgbClr val="0070C0"/>
                </a:solidFill>
                <a:effectLst/>
                <a:ea typeface="DengXian" panose="02010600030101010101" pitchFamily="2" charset="-122"/>
                <a:cs typeface="Times New Roman" panose="02020603050405020304" pitchFamily="18" charset="0"/>
              </a:rPr>
              <a:t>	Get-</a:t>
            </a:r>
            <a:r>
              <a:rPr lang="en-GB" sz="2400" b="1" kern="100" dirty="0" err="1">
                <a:solidFill>
                  <a:srgbClr val="0070C0"/>
                </a:solidFill>
                <a:effectLst/>
                <a:ea typeface="DengXian" panose="02010600030101010101" pitchFamily="2" charset="-122"/>
                <a:cs typeface="Times New Roman" panose="02020603050405020304" pitchFamily="18" charset="0"/>
              </a:rPr>
              <a:t>DnsClientServerAddress</a:t>
            </a:r>
            <a:endParaRPr lang="en-GB" sz="2400" kern="1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2400" b="1" kern="100" dirty="0">
                <a:effectLst/>
                <a:highlight>
                  <a:srgbClr val="FFFF00"/>
                </a:highlight>
                <a:ea typeface="DengXian" panose="02010600030101010101" pitchFamily="2" charset="-122"/>
                <a:cs typeface="Times New Roman" panose="02020603050405020304" pitchFamily="18" charset="0"/>
              </a:rPr>
              <a:t>Get-</a:t>
            </a:r>
            <a:r>
              <a:rPr lang="en-GB" sz="2400" b="1" kern="100" dirty="0" err="1">
                <a:effectLst/>
                <a:highlight>
                  <a:srgbClr val="FFFF00"/>
                </a:highlight>
                <a:ea typeface="DengXian" panose="02010600030101010101" pitchFamily="2" charset="-122"/>
                <a:cs typeface="Times New Roman" panose="02020603050405020304" pitchFamily="18" charset="0"/>
              </a:rPr>
              <a:t>NetTCPConnection</a:t>
            </a:r>
            <a:r>
              <a:rPr lang="en-GB" sz="2400" b="1" kern="100" dirty="0">
                <a:effectLst/>
                <a:ea typeface="DengXian" panose="02010600030101010101" pitchFamily="2" charset="-122"/>
                <a:cs typeface="Times New Roman" panose="02020603050405020304" pitchFamily="18" charset="0"/>
              </a:rPr>
              <a:t> </a:t>
            </a:r>
            <a:r>
              <a:rPr lang="en-GB" sz="2400" kern="100" dirty="0">
                <a:effectLst/>
                <a:ea typeface="DengXian" panose="02010600030101010101" pitchFamily="2" charset="-122"/>
                <a:cs typeface="Times New Roman" panose="02020603050405020304" pitchFamily="18" charset="0"/>
              </a:rPr>
              <a:t>retrieves information about TCP connections: </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NetTCPConnection</a:t>
            </a:r>
            <a:br>
              <a:rPr lang="en-GB" sz="2400" b="1" kern="100" dirty="0">
                <a:solidFill>
                  <a:srgbClr val="0070C0"/>
                </a:solidFill>
                <a:effectLst/>
                <a:ea typeface="DengXian" panose="02010600030101010101" pitchFamily="2" charset="-122"/>
                <a:cs typeface="Times New Roman" panose="02020603050405020304" pitchFamily="18" charset="0"/>
              </a:rPr>
            </a:br>
            <a:r>
              <a:rPr lang="en-GB" sz="2400" kern="100" dirty="0">
                <a:solidFill>
                  <a:srgbClr val="000000"/>
                </a:solidFill>
                <a:effectLst/>
                <a:ea typeface="DengXian" panose="02010600030101010101" pitchFamily="2" charset="-122"/>
                <a:cs typeface="Times New Roman" panose="02020603050405020304" pitchFamily="18" charset="0"/>
              </a:rPr>
              <a:t>The example below</a:t>
            </a:r>
            <a:r>
              <a:rPr lang="en-GB" sz="2400" b="1" kern="100" dirty="0">
                <a:solidFill>
                  <a:srgbClr val="000000"/>
                </a:solidFill>
                <a:effectLst/>
                <a:ea typeface="DengXian" panose="02010600030101010101" pitchFamily="2" charset="-122"/>
                <a:cs typeface="Times New Roman" panose="02020603050405020304" pitchFamily="18" charset="0"/>
              </a:rPr>
              <a:t> r</a:t>
            </a:r>
            <a:r>
              <a:rPr lang="en-GB" sz="2400" kern="100" dirty="0">
                <a:solidFill>
                  <a:srgbClr val="000000"/>
                </a:solidFill>
                <a:effectLst/>
                <a:ea typeface="DengXian" panose="02010600030101010101" pitchFamily="2" charset="-122"/>
                <a:cs typeface="Times New Roman" panose="02020603050405020304" pitchFamily="18" charset="0"/>
              </a:rPr>
              <a:t>etrieves </a:t>
            </a:r>
            <a:r>
              <a:rPr lang="en-GB" sz="2400" kern="100" dirty="0">
                <a:effectLst/>
                <a:ea typeface="DengXian" panose="02010600030101010101" pitchFamily="2" charset="-122"/>
                <a:cs typeface="Times New Roman" panose="02020603050405020304" pitchFamily="18" charset="0"/>
              </a:rPr>
              <a:t>information about UDP endpoints:</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NetUDPEndpoint</a:t>
            </a:r>
            <a:endParaRPr lang="en-GB" sz="2400" kern="1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2400" b="1" kern="100" dirty="0">
                <a:effectLst/>
                <a:highlight>
                  <a:srgbClr val="FFFF00"/>
                </a:highlight>
                <a:ea typeface="DengXian" panose="02010600030101010101" pitchFamily="2" charset="-122"/>
                <a:cs typeface="Times New Roman" panose="02020603050405020304" pitchFamily="18" charset="0"/>
              </a:rPr>
              <a:t>Get-</a:t>
            </a:r>
            <a:r>
              <a:rPr lang="en-GB" sz="2400" b="1" kern="100" dirty="0" err="1">
                <a:effectLst/>
                <a:highlight>
                  <a:srgbClr val="FFFF00"/>
                </a:highlight>
                <a:ea typeface="DengXian" panose="02010600030101010101" pitchFamily="2" charset="-122"/>
                <a:cs typeface="Times New Roman" panose="02020603050405020304" pitchFamily="18" charset="0"/>
              </a:rPr>
              <a:t>NetFirewallRule</a:t>
            </a:r>
            <a:r>
              <a:rPr lang="en-GB" sz="2400" kern="100" dirty="0">
                <a:effectLst/>
                <a:ea typeface="DengXian" panose="02010600030101010101" pitchFamily="2" charset="-122"/>
                <a:cs typeface="Times New Roman" panose="02020603050405020304" pitchFamily="18" charset="0"/>
              </a:rPr>
              <a:t> retrieves firewall rules: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NetFirewallRule</a:t>
            </a:r>
            <a:endParaRPr lang="en-GB" sz="2400" kern="1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2400" b="1" kern="100" dirty="0">
                <a:effectLst/>
                <a:highlight>
                  <a:srgbClr val="FFFF00"/>
                </a:highlight>
                <a:ea typeface="DengXian" panose="02010600030101010101" pitchFamily="2" charset="-122"/>
                <a:cs typeface="Times New Roman" panose="02020603050405020304" pitchFamily="18" charset="0"/>
              </a:rPr>
              <a:t>Get-</a:t>
            </a:r>
            <a:r>
              <a:rPr lang="en-GB" sz="2400" b="1" kern="100" dirty="0" err="1">
                <a:effectLst/>
                <a:highlight>
                  <a:srgbClr val="FFFF00"/>
                </a:highlight>
                <a:ea typeface="DengXian" panose="02010600030101010101" pitchFamily="2" charset="-122"/>
                <a:cs typeface="Times New Roman" panose="02020603050405020304" pitchFamily="18" charset="0"/>
              </a:rPr>
              <a:t>NetConnectionProfile</a:t>
            </a:r>
            <a:r>
              <a:rPr lang="en-GB" sz="2400" kern="100" dirty="0">
                <a:effectLst/>
                <a:ea typeface="DengXian" panose="02010600030101010101" pitchFamily="2" charset="-122"/>
                <a:cs typeface="Times New Roman" panose="02020603050405020304" pitchFamily="18" charset="0"/>
              </a:rPr>
              <a:t> retrieves network connection profiles: </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NetConnectionProfile</a:t>
            </a:r>
            <a:endParaRPr lang="en-GB" sz="2400" kern="100" dirty="0">
              <a:effectLst/>
              <a:ea typeface="DengXian" panose="02010600030101010101" pitchFamily="2" charset="-122"/>
              <a:cs typeface="Times New Roman" panose="02020603050405020304" pitchFamily="18" charset="0"/>
            </a:endParaRPr>
          </a:p>
          <a:p>
            <a:pPr>
              <a:lnSpc>
                <a:spcPct val="120000"/>
              </a:lnSpc>
              <a:spcBef>
                <a:spcPts val="0"/>
              </a:spcBef>
              <a:spcAft>
                <a:spcPts val="300"/>
              </a:spcAft>
            </a:pPr>
            <a:endParaRPr lang="en-GB" dirty="0"/>
          </a:p>
        </p:txBody>
      </p:sp>
    </p:spTree>
    <p:extLst>
      <p:ext uri="{BB962C8B-B14F-4D97-AF65-F5344CB8AC3E}">
        <p14:creationId xmlns:p14="http://schemas.microsoft.com/office/powerpoint/2010/main" val="30408732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2F438-1600-46D5-DDDC-A0CFEC697D82}"/>
              </a:ext>
            </a:extLst>
          </p:cNvPr>
          <p:cNvSpPr>
            <a:spLocks noGrp="1"/>
          </p:cNvSpPr>
          <p:nvPr>
            <p:ph type="title"/>
          </p:nvPr>
        </p:nvSpPr>
        <p:spPr>
          <a:xfrm>
            <a:off x="0" y="1"/>
            <a:ext cx="12192000" cy="798286"/>
          </a:xfrm>
          <a:solidFill>
            <a:srgbClr val="002060"/>
          </a:solidFill>
        </p:spPr>
        <p:txBody>
          <a:bodyPr/>
          <a:lstStyle/>
          <a:p>
            <a:r>
              <a:rPr lang="en-GB" dirty="0">
                <a:solidFill>
                  <a:schemeClr val="bg1"/>
                </a:solidFill>
              </a:rPr>
              <a:t>Example: </a:t>
            </a:r>
            <a:r>
              <a:rPr lang="en-GB" b="1" dirty="0">
                <a:solidFill>
                  <a:schemeClr val="bg1"/>
                </a:solidFill>
              </a:rPr>
              <a:t>PS Back-up script</a:t>
            </a:r>
          </a:p>
        </p:txBody>
      </p:sp>
      <p:sp>
        <p:nvSpPr>
          <p:cNvPr id="4" name="Content Placeholder 2">
            <a:extLst>
              <a:ext uri="{FF2B5EF4-FFF2-40B4-BE49-F238E27FC236}">
                <a16:creationId xmlns:a16="http://schemas.microsoft.com/office/drawing/2014/main" id="{B18CE647-27F0-3E4B-AB2D-7295DE856E78}"/>
              </a:ext>
            </a:extLst>
          </p:cNvPr>
          <p:cNvSpPr>
            <a:spLocks noGrp="1"/>
          </p:cNvSpPr>
          <p:nvPr>
            <p:ph idx="1"/>
          </p:nvPr>
        </p:nvSpPr>
        <p:spPr>
          <a:xfrm>
            <a:off x="-69914" y="798287"/>
            <a:ext cx="12261914" cy="5671004"/>
          </a:xfrm>
        </p:spPr>
        <p:txBody>
          <a:bodyPr>
            <a:noAutofit/>
          </a:bodyPr>
          <a:lstStyle/>
          <a:p>
            <a:pPr>
              <a:lnSpc>
                <a:spcPct val="100000"/>
              </a:lnSpc>
              <a:spcBef>
                <a:spcPts val="0"/>
              </a:spcBef>
              <a:spcAft>
                <a:spcPts val="300"/>
              </a:spcAft>
              <a:tabLst>
                <a:tab pos="457200" algn="l"/>
              </a:tabLst>
            </a:pPr>
            <a:r>
              <a:rPr lang="en-US" sz="2400" kern="100" dirty="0">
                <a:effectLst/>
                <a:ea typeface="DengXian" panose="02010600030101010101" pitchFamily="2" charset="-122"/>
                <a:cs typeface="Times New Roman" panose="02020603050405020304" pitchFamily="18" charset="0"/>
              </a:rPr>
              <a:t>This script </a:t>
            </a:r>
            <a:r>
              <a:rPr lang="en-US" sz="2400" b="0" i="0" dirty="0">
                <a:solidFill>
                  <a:srgbClr val="242424"/>
                </a:solidFill>
                <a:effectLst/>
              </a:rPr>
              <a:t>creates a </a:t>
            </a:r>
            <a:r>
              <a:rPr lang="en-US" sz="2400" b="1" i="0" dirty="0">
                <a:solidFill>
                  <a:srgbClr val="242424"/>
                </a:solidFill>
                <a:effectLst/>
              </a:rPr>
              <a:t>backup</a:t>
            </a:r>
            <a:r>
              <a:rPr lang="en-US" sz="2400" b="0" i="0" dirty="0">
                <a:solidFill>
                  <a:srgbClr val="242424"/>
                </a:solidFill>
                <a:effectLst/>
              </a:rPr>
              <a:t> by </a:t>
            </a:r>
            <a:r>
              <a:rPr lang="en-US" sz="2400" b="1" i="0" dirty="0">
                <a:solidFill>
                  <a:srgbClr val="242424"/>
                </a:solidFill>
                <a:effectLst/>
              </a:rPr>
              <a:t>copying</a:t>
            </a:r>
            <a:r>
              <a:rPr lang="en-US" sz="2400" b="0" i="0" dirty="0">
                <a:solidFill>
                  <a:srgbClr val="242424"/>
                </a:solidFill>
                <a:effectLst/>
              </a:rPr>
              <a:t> all files &amp; folders from the </a:t>
            </a:r>
            <a:r>
              <a:rPr lang="en-US" sz="2400" b="1" i="0" dirty="0">
                <a:solidFill>
                  <a:srgbClr val="242424"/>
                </a:solidFill>
                <a:effectLst/>
              </a:rPr>
              <a:t>Documents folder </a:t>
            </a:r>
            <a:r>
              <a:rPr lang="en-US" sz="2400" b="0" i="0" dirty="0">
                <a:solidFill>
                  <a:srgbClr val="242424"/>
                </a:solidFill>
                <a:effectLst/>
              </a:rPr>
              <a:t>to a </a:t>
            </a:r>
            <a:r>
              <a:rPr lang="en-US" sz="2400" b="1" i="0" dirty="0">
                <a:solidFill>
                  <a:srgbClr val="242424"/>
                </a:solidFill>
                <a:effectLst/>
              </a:rPr>
              <a:t>unique backup directory</a:t>
            </a:r>
            <a:r>
              <a:rPr lang="en-US" sz="2400" b="0" i="0" dirty="0">
                <a:solidFill>
                  <a:srgbClr val="242424"/>
                </a:solidFill>
                <a:effectLst/>
              </a:rPr>
              <a:t>. </a:t>
            </a:r>
          </a:p>
          <a:p>
            <a:pPr algn="l">
              <a:lnSpc>
                <a:spcPct val="100000"/>
              </a:lnSpc>
              <a:spcBef>
                <a:spcPts val="0"/>
              </a:spcBef>
              <a:spcAft>
                <a:spcPts val="300"/>
              </a:spcAft>
            </a:pPr>
            <a:r>
              <a:rPr lang="en-US" sz="2400" b="0" i="0" dirty="0">
                <a:solidFill>
                  <a:srgbClr val="242424"/>
                </a:solidFill>
                <a:effectLst/>
              </a:rPr>
              <a:t>It does this by creating variables to </a:t>
            </a:r>
            <a:r>
              <a:rPr lang="en-US" sz="2400" b="1" i="0" dirty="0">
                <a:solidFill>
                  <a:srgbClr val="242424"/>
                </a:solidFill>
                <a:effectLst/>
              </a:rPr>
              <a:t>define</a:t>
            </a:r>
            <a:r>
              <a:rPr lang="en-US" sz="2400" b="0" i="0" dirty="0">
                <a:solidFill>
                  <a:srgbClr val="242424"/>
                </a:solidFill>
                <a:effectLst/>
              </a:rPr>
              <a:t> a Source and Back-up destination directory.</a:t>
            </a:r>
          </a:p>
          <a:p>
            <a:pPr algn="l">
              <a:lnSpc>
                <a:spcPct val="100000"/>
              </a:lnSpc>
              <a:spcBef>
                <a:spcPts val="0"/>
              </a:spcBef>
              <a:spcAft>
                <a:spcPts val="300"/>
              </a:spcAft>
            </a:pPr>
            <a:r>
              <a:rPr lang="en-US" sz="2400" b="0" i="0" dirty="0">
                <a:solidFill>
                  <a:srgbClr val="242424"/>
                </a:solidFill>
                <a:effectLst/>
              </a:rPr>
              <a:t>It </a:t>
            </a:r>
            <a:r>
              <a:rPr lang="en-US" sz="2400" b="1" i="0" dirty="0">
                <a:solidFill>
                  <a:srgbClr val="242424"/>
                </a:solidFill>
                <a:effectLst/>
              </a:rPr>
              <a:t>creates</a:t>
            </a:r>
            <a:r>
              <a:rPr lang="en-US" sz="2400" b="0" i="0" dirty="0">
                <a:solidFill>
                  <a:srgbClr val="242424"/>
                </a:solidFill>
                <a:effectLst/>
              </a:rPr>
              <a:t> the backup directory using the </a:t>
            </a:r>
            <a:r>
              <a:rPr lang="en-US" sz="2400" b="0" i="0" dirty="0">
                <a:solidFill>
                  <a:srgbClr val="7E37FF"/>
                </a:solidFill>
                <a:effectLst/>
              </a:rPr>
              <a:t>New-Item</a:t>
            </a:r>
            <a:r>
              <a:rPr lang="en-US" sz="2400" b="0" i="0" dirty="0">
                <a:solidFill>
                  <a:srgbClr val="242424"/>
                </a:solidFill>
                <a:effectLst/>
              </a:rPr>
              <a:t> command, with a </a:t>
            </a:r>
            <a:r>
              <a:rPr lang="en-US" sz="2400" b="1" i="0" dirty="0">
                <a:solidFill>
                  <a:srgbClr val="242424"/>
                </a:solidFill>
                <a:effectLst/>
              </a:rPr>
              <a:t>timestamp</a:t>
            </a:r>
            <a:r>
              <a:rPr lang="en-US" sz="2400" b="0" i="0" dirty="0">
                <a:solidFill>
                  <a:srgbClr val="242424"/>
                </a:solidFill>
                <a:effectLst/>
              </a:rPr>
              <a:t> to ensure a unique back-up directory is created each time using the </a:t>
            </a:r>
            <a:r>
              <a:rPr lang="en-US" sz="2400" b="0" i="0" dirty="0">
                <a:solidFill>
                  <a:srgbClr val="4D2FFF"/>
                </a:solidFill>
                <a:effectLst/>
              </a:rPr>
              <a:t>Get-Date</a:t>
            </a:r>
            <a:r>
              <a:rPr lang="en-US" sz="2400" b="0" i="0" dirty="0">
                <a:solidFill>
                  <a:srgbClr val="242424"/>
                </a:solidFill>
                <a:effectLst/>
              </a:rPr>
              <a:t> command.</a:t>
            </a:r>
          </a:p>
          <a:p>
            <a:pPr algn="l">
              <a:lnSpc>
                <a:spcPct val="100000"/>
              </a:lnSpc>
              <a:spcBef>
                <a:spcPts val="0"/>
              </a:spcBef>
              <a:spcAft>
                <a:spcPts val="300"/>
              </a:spcAft>
            </a:pPr>
            <a:r>
              <a:rPr lang="en-US" sz="2400" dirty="0">
                <a:solidFill>
                  <a:srgbClr val="242424"/>
                </a:solidFill>
              </a:rPr>
              <a:t>It uses the </a:t>
            </a:r>
            <a:r>
              <a:rPr lang="en-US" sz="2400" dirty="0">
                <a:solidFill>
                  <a:srgbClr val="8C2DFF"/>
                </a:solidFill>
              </a:rPr>
              <a:t>Copy-Item</a:t>
            </a:r>
            <a:r>
              <a:rPr lang="en-US" sz="2400" dirty="0">
                <a:solidFill>
                  <a:srgbClr val="242424"/>
                </a:solidFill>
              </a:rPr>
              <a:t> cmdlet to </a:t>
            </a:r>
            <a:r>
              <a:rPr lang="en-US" sz="2400" b="1" dirty="0">
                <a:solidFill>
                  <a:srgbClr val="242424"/>
                </a:solidFill>
              </a:rPr>
              <a:t>copy</a:t>
            </a:r>
            <a:r>
              <a:rPr lang="en-US" sz="2400" dirty="0">
                <a:solidFill>
                  <a:srgbClr val="242424"/>
                </a:solidFill>
              </a:rPr>
              <a:t> all files &amp; folders from the Source to the Back-up directory.</a:t>
            </a:r>
            <a:endParaRPr lang="en-US" sz="2400" b="0" i="0" dirty="0">
              <a:solidFill>
                <a:srgbClr val="242424"/>
              </a:solidFill>
              <a:effectLst/>
            </a:endParaRPr>
          </a:p>
          <a:p>
            <a:pPr>
              <a:lnSpc>
                <a:spcPct val="100000"/>
              </a:lnSpc>
              <a:spcBef>
                <a:spcPts val="0"/>
              </a:spcBef>
              <a:spcAft>
                <a:spcPts val="300"/>
              </a:spcAft>
            </a:pPr>
            <a:r>
              <a:rPr lang="en-US" sz="2400" b="0" i="0" dirty="0">
                <a:solidFill>
                  <a:srgbClr val="242424"/>
                </a:solidFill>
                <a:effectLst/>
              </a:rPr>
              <a:t>And the </a:t>
            </a:r>
            <a:r>
              <a:rPr lang="en-US" sz="2400" b="0" i="0" dirty="0">
                <a:solidFill>
                  <a:srgbClr val="4519FF"/>
                </a:solidFill>
                <a:effectLst/>
              </a:rPr>
              <a:t>Write-Host</a:t>
            </a:r>
            <a:r>
              <a:rPr lang="en-US" sz="2400" b="0" i="0" dirty="0">
                <a:solidFill>
                  <a:srgbClr val="242424"/>
                </a:solidFill>
                <a:effectLst/>
              </a:rPr>
              <a:t> command to </a:t>
            </a:r>
            <a:r>
              <a:rPr lang="en-US" sz="2400" b="1" dirty="0">
                <a:solidFill>
                  <a:srgbClr val="242424"/>
                </a:solidFill>
              </a:rPr>
              <a:t>output</a:t>
            </a:r>
            <a:r>
              <a:rPr lang="en-US" sz="2400" dirty="0">
                <a:solidFill>
                  <a:srgbClr val="242424"/>
                </a:solidFill>
              </a:rPr>
              <a:t> a message to </a:t>
            </a:r>
            <a:r>
              <a:rPr lang="en-US" sz="2400" b="0" i="0" dirty="0">
                <a:solidFill>
                  <a:srgbClr val="242424"/>
                </a:solidFill>
                <a:effectLst/>
              </a:rPr>
              <a:t>notify the backup is complete.</a:t>
            </a:r>
          </a:p>
          <a:p>
            <a:pPr marL="342900" lvl="0" indent="-342900">
              <a:lnSpc>
                <a:spcPct val="100000"/>
              </a:lnSpc>
              <a:spcBef>
                <a:spcPts val="0"/>
              </a:spcBef>
              <a:spcAft>
                <a:spcPts val="300"/>
              </a:spcAft>
              <a:buFont typeface="Times New Roman" panose="02020603050405020304" pitchFamily="18" charset="0"/>
              <a:buChar char="•"/>
              <a:tabLst>
                <a:tab pos="457200" algn="l"/>
              </a:tabLst>
            </a:pPr>
            <a:endParaRPr lang="en-GB" sz="2400" dirty="0"/>
          </a:p>
        </p:txBody>
      </p:sp>
      <p:pic>
        <p:nvPicPr>
          <p:cNvPr id="8" name="Picture 7">
            <a:extLst>
              <a:ext uri="{FF2B5EF4-FFF2-40B4-BE49-F238E27FC236}">
                <a16:creationId xmlns:a16="http://schemas.microsoft.com/office/drawing/2014/main" id="{619F1999-BC53-43A6-FF69-C0E70AF0E019}"/>
              </a:ext>
            </a:extLst>
          </p:cNvPr>
          <p:cNvPicPr>
            <a:picLocks noChangeAspect="1"/>
          </p:cNvPicPr>
          <p:nvPr/>
        </p:nvPicPr>
        <p:blipFill>
          <a:blip r:embed="rId3"/>
          <a:stretch>
            <a:fillRect/>
          </a:stretch>
        </p:blipFill>
        <p:spPr>
          <a:xfrm>
            <a:off x="0" y="3705399"/>
            <a:ext cx="10130971" cy="3179588"/>
          </a:xfrm>
          <a:prstGeom prst="rect">
            <a:avLst/>
          </a:prstGeom>
        </p:spPr>
      </p:pic>
    </p:spTree>
    <p:extLst>
      <p:ext uri="{BB962C8B-B14F-4D97-AF65-F5344CB8AC3E}">
        <p14:creationId xmlns:p14="http://schemas.microsoft.com/office/powerpoint/2010/main" val="3101902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7140"/>
            <a:ext cx="9895951" cy="1033669"/>
          </a:xfrm>
        </p:spPr>
        <p:txBody>
          <a:bodyPr>
            <a:normAutofit/>
          </a:bodyPr>
          <a:lstStyle/>
          <a:p>
            <a:r>
              <a:rPr lang="en-GB" sz="6000" b="1" dirty="0">
                <a:solidFill>
                  <a:schemeClr val="bg1"/>
                </a:solidFill>
              </a:rPr>
              <a:t>PowerShell Games</a:t>
            </a:r>
            <a:endParaRPr lang="en-GB"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186063" y="1712687"/>
            <a:ext cx="10954336" cy="4351338"/>
          </a:xfrm>
        </p:spPr>
        <p:txBody>
          <a:bodyPr>
            <a:normAutofit/>
          </a:bodyPr>
          <a:lstStyle/>
          <a:p>
            <a:r>
              <a:rPr lang="en-US" dirty="0"/>
              <a:t>The key syntax we have looked at today can be used to create Computer games using PowerShell.</a:t>
            </a:r>
          </a:p>
          <a:p>
            <a:r>
              <a:rPr lang="en-US" dirty="0"/>
              <a:t>We will look at a couple of examples in this deck soon.</a:t>
            </a:r>
          </a:p>
          <a:p>
            <a:r>
              <a:rPr lang="en-US" dirty="0"/>
              <a:t>But there are many example games online, click </a:t>
            </a:r>
            <a:r>
              <a:rPr lang="en-US" dirty="0">
                <a:solidFill>
                  <a:srgbClr val="0000FF"/>
                </a:solidFill>
                <a:hlinkClick r:id="rId3">
                  <a:extLst>
                    <a:ext uri="{A12FA001-AC4F-418D-AE19-62706E023703}">
                      <ahyp:hlinkClr xmlns:ahyp="http://schemas.microsoft.com/office/drawing/2018/hyperlinkcolor" val="tx"/>
                    </a:ext>
                  </a:extLst>
                </a:hlinkClick>
              </a:rPr>
              <a:t>here</a:t>
            </a:r>
            <a:r>
              <a:rPr lang="en-US" dirty="0"/>
              <a:t> to peruse some example games and PS game tutorials to make your own.</a:t>
            </a:r>
          </a:p>
          <a:p>
            <a:pPr marL="0" indent="0">
              <a:buNone/>
            </a:pPr>
            <a:r>
              <a:rPr lang="en-US" sz="3200" b="1" dirty="0"/>
              <a:t>Bg. </a:t>
            </a:r>
            <a:r>
              <a:rPr lang="en-US" b="1" u="sng" dirty="0"/>
              <a:t>Example basic games:</a:t>
            </a:r>
          </a:p>
          <a:p>
            <a:r>
              <a:rPr lang="en-US" dirty="0"/>
              <a:t>For a basic colour guessing games using the </a:t>
            </a:r>
            <a:br>
              <a:rPr lang="en-US" dirty="0"/>
            </a:br>
            <a:r>
              <a:rPr lang="en-US" dirty="0"/>
              <a:t>‘switch‘ statement please click </a:t>
            </a:r>
            <a:r>
              <a:rPr lang="en-US" dirty="0">
                <a:hlinkClick r:id="rId4"/>
              </a:rPr>
              <a:t>here</a:t>
            </a:r>
            <a:r>
              <a:rPr lang="en-US" dirty="0"/>
              <a:t>.</a:t>
            </a:r>
          </a:p>
          <a:p>
            <a:r>
              <a:rPr lang="en-US" dirty="0"/>
              <a:t>For an example snake game </a:t>
            </a:r>
            <a:r>
              <a:rPr lang="en-US" dirty="0">
                <a:hlinkClick r:id="rId5"/>
              </a:rPr>
              <a:t>click-here</a:t>
            </a:r>
            <a:r>
              <a:rPr lang="en-US" dirty="0"/>
              <a:t>.</a:t>
            </a:r>
          </a:p>
          <a:p>
            <a:endParaRPr lang="en-US" dirty="0"/>
          </a:p>
        </p:txBody>
      </p:sp>
      <p:pic>
        <p:nvPicPr>
          <p:cNvPr id="7" name="Picture 6" descr="Qr code&#10;&#10;Description automatically generated">
            <a:extLst>
              <a:ext uri="{FF2B5EF4-FFF2-40B4-BE49-F238E27FC236}">
                <a16:creationId xmlns:a16="http://schemas.microsoft.com/office/drawing/2014/main" id="{3A917926-29F7-0EBE-824D-5516D06A0F5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536960" y="3970403"/>
            <a:ext cx="4018406" cy="2696650"/>
          </a:xfrm>
          <a:prstGeom prst="rect">
            <a:avLst/>
          </a:prstGeom>
        </p:spPr>
      </p:pic>
      <p:pic>
        <p:nvPicPr>
          <p:cNvPr id="4" name="Graphic 3" descr="Game controller with solid fill">
            <a:extLst>
              <a:ext uri="{FF2B5EF4-FFF2-40B4-BE49-F238E27FC236}">
                <a16:creationId xmlns:a16="http://schemas.microsoft.com/office/drawing/2014/main" id="{3B2E84DF-4B5F-B87F-8A8F-EB1BE4DA3A1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154333" y="-265683"/>
            <a:ext cx="2119314" cy="2119314"/>
          </a:xfrm>
          <a:prstGeom prst="rect">
            <a:avLst/>
          </a:prstGeom>
        </p:spPr>
      </p:pic>
    </p:spTree>
    <p:extLst>
      <p:ext uri="{BB962C8B-B14F-4D97-AF65-F5344CB8AC3E}">
        <p14:creationId xmlns:p14="http://schemas.microsoft.com/office/powerpoint/2010/main" val="29718465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69059-C84C-823F-1722-3C781204D099}"/>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B5747CD-2254-C99C-F324-EE64111F3400}"/>
              </a:ext>
            </a:extLst>
          </p:cNvPr>
          <p:cNvSpPr txBox="1">
            <a:spLocks/>
          </p:cNvSpPr>
          <p:nvPr/>
        </p:nvSpPr>
        <p:spPr>
          <a:xfrm>
            <a:off x="0" y="0"/>
            <a:ext cx="12192000" cy="1073425"/>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600" b="1" i="0" u="none" strike="noStrike" kern="1200" cap="none" spc="0" normalizeH="0" baseline="0" noProof="0" dirty="0">
                <a:ln>
                  <a:noFill/>
                </a:ln>
                <a:solidFill>
                  <a:prstClr val="black"/>
                </a:solidFill>
                <a:effectLst/>
                <a:highlight>
                  <a:srgbClr val="FFFF00"/>
                </a:highlight>
                <a:uLnTx/>
                <a:uFillTx/>
                <a:latin typeface="Calibri Light" panose="020F0302020204030204"/>
                <a:ea typeface="+mj-ea"/>
                <a:cs typeface="+mj-cs"/>
              </a:rPr>
              <a:t>Try:</a:t>
            </a:r>
            <a:r>
              <a:rPr kumimoji="0" lang="en-GB" sz="6600" b="1" i="0" u="none" strike="noStrike" kern="1200" cap="none" spc="0" normalizeH="0" baseline="0" noProof="0" dirty="0">
                <a:ln>
                  <a:noFill/>
                </a:ln>
                <a:solidFill>
                  <a:prstClr val="white"/>
                </a:solidFill>
                <a:effectLst/>
                <a:uLnTx/>
                <a:uFillTx/>
                <a:latin typeface="Calibri Light" panose="020F0302020204030204"/>
                <a:ea typeface="+mj-ea"/>
                <a:cs typeface="+mj-cs"/>
              </a:rPr>
              <a:t> </a:t>
            </a:r>
            <a:r>
              <a:rPr kumimoji="0" lang="en-GB" sz="6000" b="1" i="0" u="none" strike="noStrike" kern="1200" cap="none" spc="0" normalizeH="0" baseline="0" noProof="0" dirty="0">
                <a:ln>
                  <a:noFill/>
                </a:ln>
                <a:solidFill>
                  <a:prstClr val="white"/>
                </a:solidFill>
                <a:effectLst/>
                <a:uLnTx/>
                <a:uFillTx/>
                <a:latin typeface="Calibri Light" panose="020F0302020204030204"/>
                <a:ea typeface="+mj-ea"/>
                <a:cs typeface="+mj-cs"/>
              </a:rPr>
              <a:t>Number Guessing Game</a:t>
            </a:r>
            <a:endPar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pic>
        <p:nvPicPr>
          <p:cNvPr id="4" name="Graphic 3" descr="Game controller with solid fill">
            <a:extLst>
              <a:ext uri="{FF2B5EF4-FFF2-40B4-BE49-F238E27FC236}">
                <a16:creationId xmlns:a16="http://schemas.microsoft.com/office/drawing/2014/main" id="{33EB2BE5-C891-F6E6-6EE7-35B25BBFF50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049724" y="-313724"/>
            <a:ext cx="2063011" cy="2063011"/>
          </a:xfrm>
          <a:prstGeom prst="rect">
            <a:avLst/>
          </a:prstGeom>
        </p:spPr>
      </p:pic>
      <p:sp>
        <p:nvSpPr>
          <p:cNvPr id="10" name="TextBox 9">
            <a:extLst>
              <a:ext uri="{FF2B5EF4-FFF2-40B4-BE49-F238E27FC236}">
                <a16:creationId xmlns:a16="http://schemas.microsoft.com/office/drawing/2014/main" id="{06FEDF98-69F0-B881-1994-5ABF0B9CAC2B}"/>
              </a:ext>
            </a:extLst>
          </p:cNvPr>
          <p:cNvSpPr txBox="1"/>
          <p:nvPr/>
        </p:nvSpPr>
        <p:spPr>
          <a:xfrm>
            <a:off x="79265" y="1228123"/>
            <a:ext cx="11794331" cy="3539430"/>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This example </a:t>
            </a:r>
            <a:r>
              <a:rPr kumimoji="0" lang="en-GB" sz="28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Number Guessing Game</a:t>
            </a:r>
            <a:r>
              <a:rPr kumimoji="0" lang="en-GB" sz="2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creates a random number between </a:t>
            </a:r>
            <a:r>
              <a:rPr kumimoji="0" lang="en-GB" sz="28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1 and 20</a:t>
            </a:r>
            <a:r>
              <a:rPr kumimoji="0" lang="en-GB" sz="2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for the player to guess.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The script demonstrates the use of some key syntax areas including: </a:t>
            </a:r>
          </a:p>
          <a:p>
            <a:pPr marL="914400" marR="0" lvl="1"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Variables </a:t>
            </a:r>
          </a:p>
          <a:p>
            <a:pPr marL="914400" marR="0" lvl="1"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Loops</a:t>
            </a:r>
          </a:p>
          <a:p>
            <a:pPr marL="914400" marR="0" lvl="1"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Conditions</a:t>
            </a:r>
          </a:p>
          <a:p>
            <a:pPr marL="914400" marR="0" lvl="1"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User input</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Colour formatting.</a:t>
            </a:r>
          </a:p>
        </p:txBody>
      </p:sp>
      <p:pic>
        <p:nvPicPr>
          <p:cNvPr id="2" name="Picture 1">
            <a:extLst>
              <a:ext uri="{FF2B5EF4-FFF2-40B4-BE49-F238E27FC236}">
                <a16:creationId xmlns:a16="http://schemas.microsoft.com/office/drawing/2014/main" id="{170DCE33-C12F-23E0-E7BC-29FAD4F4F4B1}"/>
              </a:ext>
            </a:extLst>
          </p:cNvPr>
          <p:cNvPicPr>
            <a:picLocks noChangeAspect="1"/>
          </p:cNvPicPr>
          <p:nvPr/>
        </p:nvPicPr>
        <p:blipFill>
          <a:blip r:embed="rId4"/>
          <a:stretch>
            <a:fillRect/>
          </a:stretch>
        </p:blipFill>
        <p:spPr>
          <a:xfrm>
            <a:off x="3729734" y="2783309"/>
            <a:ext cx="8263431" cy="3659984"/>
          </a:xfrm>
          <a:prstGeom prst="rect">
            <a:avLst/>
          </a:prstGeom>
        </p:spPr>
      </p:pic>
      <p:sp>
        <p:nvSpPr>
          <p:cNvPr id="6" name="TextBox 5">
            <a:extLst>
              <a:ext uri="{FF2B5EF4-FFF2-40B4-BE49-F238E27FC236}">
                <a16:creationId xmlns:a16="http://schemas.microsoft.com/office/drawing/2014/main" id="{CFE28D38-A253-1162-E6B4-9653217B6845}"/>
              </a:ext>
            </a:extLst>
          </p:cNvPr>
          <p:cNvSpPr txBox="1"/>
          <p:nvPr/>
        </p:nvSpPr>
        <p:spPr>
          <a:xfrm>
            <a:off x="7861449" y="5045102"/>
            <a:ext cx="3998334" cy="584775"/>
          </a:xfrm>
          <a:prstGeom prst="rect">
            <a:avLst/>
          </a:prstGeom>
          <a:solidFill>
            <a:schemeClr val="bg1"/>
          </a:solid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./PS-ng-game.ps1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62562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9F8DC-0660-7C1E-5D75-2395DC90DB44}"/>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CB614B1-5A5D-1577-4945-77172C80D118}"/>
              </a:ext>
            </a:extLst>
          </p:cNvPr>
          <p:cNvSpPr txBox="1">
            <a:spLocks/>
          </p:cNvSpPr>
          <p:nvPr/>
        </p:nvSpPr>
        <p:spPr>
          <a:xfrm>
            <a:off x="0" y="1"/>
            <a:ext cx="12192000" cy="857250"/>
          </a:xfrm>
          <a:prstGeom prst="rect">
            <a:avLst/>
          </a:prstGeom>
          <a:solidFill>
            <a:srgbClr val="002060"/>
          </a:solidFill>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0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rPr>
              <a:t>PS Game: Code description</a:t>
            </a:r>
            <a:endPar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pic>
        <p:nvPicPr>
          <p:cNvPr id="4" name="Graphic 3" descr="Game controller with solid fill">
            <a:extLst>
              <a:ext uri="{FF2B5EF4-FFF2-40B4-BE49-F238E27FC236}">
                <a16:creationId xmlns:a16="http://schemas.microsoft.com/office/drawing/2014/main" id="{3EBFFB16-765E-07FF-6727-FCD00443131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859617" y="-355418"/>
            <a:ext cx="2024605" cy="2024605"/>
          </a:xfrm>
          <a:prstGeom prst="rect">
            <a:avLst/>
          </a:prstGeom>
        </p:spPr>
      </p:pic>
      <p:sp>
        <p:nvSpPr>
          <p:cNvPr id="10" name="TextBox 9">
            <a:extLst>
              <a:ext uri="{FF2B5EF4-FFF2-40B4-BE49-F238E27FC236}">
                <a16:creationId xmlns:a16="http://schemas.microsoft.com/office/drawing/2014/main" id="{A2F3B295-9289-C27C-4C7F-26810882106B}"/>
              </a:ext>
            </a:extLst>
          </p:cNvPr>
          <p:cNvSpPr txBox="1"/>
          <p:nvPr/>
        </p:nvSpPr>
        <p:spPr>
          <a:xfrm>
            <a:off x="71312" y="989474"/>
            <a:ext cx="11895401" cy="563231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1. Get-Random:</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Creates a random number between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1 and 20</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for the player to guess.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00" cap="none" spc="0" normalizeH="0" baseline="0" noProof="0" dirty="0">
                <a:ln>
                  <a:noFill/>
                </a:ln>
                <a:solidFill>
                  <a:srgbClr val="0000FF"/>
                </a:solidFill>
                <a:effectLst/>
                <a:uLnTx/>
                <a:uFillTx/>
                <a:latin typeface="Aptos" panose="020B0004020202020204" pitchFamily="34" charset="0"/>
                <a:ea typeface="DengXian" panose="02010600030101010101" pitchFamily="2" charset="-122"/>
                <a:cs typeface="Times New Roman" panose="02020603050405020304" pitchFamily="18" charset="0"/>
              </a:rPr>
              <a:t>$Number = Get-Random -Minimum 1 -Maximum 21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2. While Loop: </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Repeats the game until the user enters the correct number.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00" cap="none" spc="0" normalizeH="0" baseline="0" noProof="0" dirty="0">
                <a:ln>
                  <a:noFill/>
                </a:ln>
                <a:solidFill>
                  <a:srgbClr val="0000FF"/>
                </a:solidFill>
                <a:effectLst/>
                <a:uLnTx/>
                <a:uFillTx/>
                <a:latin typeface="Aptos" panose="020B0004020202020204" pitchFamily="34" charset="0"/>
                <a:ea typeface="DengXian" panose="02010600030101010101" pitchFamily="2" charset="-122"/>
                <a:cs typeface="Times New Roman" panose="02020603050405020304" pitchFamily="18" charset="0"/>
              </a:rPr>
              <a:t>while ($Guess -ne $Number) {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3. Read-Host: </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Prompts the user for input during each loop.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00" cap="none" spc="0" normalizeH="0" baseline="0" noProof="0" dirty="0">
                <a:ln>
                  <a:noFill/>
                </a:ln>
                <a:solidFill>
                  <a:srgbClr val="0000FF"/>
                </a:solidFill>
                <a:effectLst/>
                <a:uLnTx/>
                <a:uFillTx/>
                <a:latin typeface="Aptos" panose="020B0004020202020204" pitchFamily="34" charset="0"/>
                <a:ea typeface="DengXian" panose="02010600030101010101" pitchFamily="2" charset="-122"/>
                <a:cs typeface="Times New Roman" panose="02020603050405020304" pitchFamily="18" charset="0"/>
              </a:rPr>
              <a:t>$Guess = Read-Host "Enter your guess"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4. Input Validation:</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Checks if the user actually typed a number.  The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-as operator</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tries to convert $Guess into an integer.  If it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can</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it returns the number. If it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cannot</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it returns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$null</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 If not a number the code/write-host outputs the string. If the user did NOT enter a valid number, run this block.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00" cap="none" spc="0" normalizeH="0" baseline="0" noProof="0" dirty="0">
                <a:ln>
                  <a:noFill/>
                </a:ln>
                <a:solidFill>
                  <a:srgbClr val="0000FF"/>
                </a:solidFill>
                <a:effectLst/>
                <a:uLnTx/>
                <a:uFillTx/>
                <a:latin typeface="Aptos" panose="020B0004020202020204" pitchFamily="34" charset="0"/>
                <a:ea typeface="DengXian" panose="02010600030101010101" pitchFamily="2" charset="-122"/>
                <a:cs typeface="Times New Roman" panose="02020603050405020304" pitchFamily="18" charset="0"/>
              </a:rPr>
              <a:t>if (-not ($Guess -as [int])) {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The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continue</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keyword tells PowerShell to stop processing the rest of this loop iteration,</a:t>
            </a:r>
            <a:b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b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jump back to the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start</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of the while loop, and ask for another guess.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5. Type Conversion: </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As Read-Host always returns a string, this converts the input into a number so it can be compared.				</a:t>
            </a:r>
            <a:r>
              <a:rPr kumimoji="0" lang="en-GB" sz="2000" b="0" i="0" u="none" strike="noStrike" kern="100" cap="none" spc="0" normalizeH="0" baseline="0" noProof="0" dirty="0">
                <a:ln>
                  <a:noFill/>
                </a:ln>
                <a:solidFill>
                  <a:srgbClr val="0000FF"/>
                </a:solidFill>
                <a:effectLst/>
                <a:uLnTx/>
                <a:uFillTx/>
                <a:latin typeface="Aptos" panose="020B0004020202020204" pitchFamily="34" charset="0"/>
                <a:ea typeface="DengXian" panose="02010600030101010101" pitchFamily="2" charset="-122"/>
                <a:cs typeface="Times New Roman" panose="02020603050405020304" pitchFamily="18" charset="0"/>
              </a:rPr>
              <a:t>$Guess = [int]$Guess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6. Conditional statement: </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This section tells the player whether the guess is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too high</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too low</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or correct.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00" cap="none" spc="0" normalizeH="0" baseline="0" noProof="0" dirty="0">
                <a:ln>
                  <a:noFill/>
                </a:ln>
                <a:solidFill>
                  <a:srgbClr val="0000FF"/>
                </a:solidFill>
                <a:effectLst/>
                <a:uLnTx/>
                <a:uFillTx/>
                <a:latin typeface="Aptos" panose="020B0004020202020204" pitchFamily="34" charset="0"/>
                <a:ea typeface="DengXian" panose="02010600030101010101" pitchFamily="2" charset="-122"/>
                <a:cs typeface="Times New Roman" panose="02020603050405020304" pitchFamily="18" charset="0"/>
              </a:rPr>
              <a:t>if ($Guess -</a:t>
            </a:r>
            <a:r>
              <a:rPr kumimoji="0" lang="en-GB" sz="2000" b="0" i="0" u="none" strike="noStrike" kern="100" cap="none" spc="0" normalizeH="0" baseline="0" noProof="0" dirty="0" err="1">
                <a:ln>
                  <a:noFill/>
                </a:ln>
                <a:solidFill>
                  <a:srgbClr val="0000FF"/>
                </a:solidFill>
                <a:effectLst/>
                <a:uLnTx/>
                <a:uFillTx/>
                <a:latin typeface="Aptos" panose="020B0004020202020204" pitchFamily="34" charset="0"/>
                <a:ea typeface="DengXian" panose="02010600030101010101" pitchFamily="2" charset="-122"/>
                <a:cs typeface="Times New Roman" panose="02020603050405020304" pitchFamily="18" charset="0"/>
              </a:rPr>
              <a:t>lt</a:t>
            </a:r>
            <a:r>
              <a:rPr kumimoji="0" lang="en-GB" sz="2000" b="0" i="0" u="none" strike="noStrike" kern="100" cap="none" spc="0" normalizeH="0" baseline="0" noProof="0" dirty="0">
                <a:ln>
                  <a:noFill/>
                </a:ln>
                <a:solidFill>
                  <a:srgbClr val="0000FF"/>
                </a:solidFill>
                <a:effectLst/>
                <a:uLnTx/>
                <a:uFillTx/>
                <a:latin typeface="Aptos" panose="020B0004020202020204" pitchFamily="34" charset="0"/>
                <a:ea typeface="DengXian" panose="02010600030101010101" pitchFamily="2" charset="-122"/>
                <a:cs typeface="Times New Roman" panose="02020603050405020304" pitchFamily="18" charset="0"/>
              </a:rPr>
              <a:t> $Number) {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7. Ending the Game: </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When the guess matches the number, the loop stops and the game shows: The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correct number</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and the </a:t>
            </a:r>
            <a:r>
              <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attempt counter</a:t>
            </a:r>
            <a:r>
              <a:rPr kumimoji="0" lang="en-GB" sz="20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a:t>
            </a:r>
          </a:p>
        </p:txBody>
      </p:sp>
    </p:spTree>
    <p:extLst>
      <p:ext uri="{BB962C8B-B14F-4D97-AF65-F5344CB8AC3E}">
        <p14:creationId xmlns:p14="http://schemas.microsoft.com/office/powerpoint/2010/main" val="14008585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8CE52B-8AAD-4ECB-CB47-0EFB7DB44F38}"/>
              </a:ext>
            </a:extLst>
          </p:cNvPr>
          <p:cNvSpPr>
            <a:spLocks noGrp="1"/>
          </p:cNvSpPr>
          <p:nvPr>
            <p:ph type="title"/>
          </p:nvPr>
        </p:nvSpPr>
        <p:spPr>
          <a:xfrm>
            <a:off x="1054952" y="397423"/>
            <a:ext cx="9718111" cy="1576446"/>
          </a:xfrm>
        </p:spPr>
        <p:txBody>
          <a:bodyPr anchor="ctr">
            <a:normAutofit fontScale="90000"/>
          </a:bodyPr>
          <a:lstStyle/>
          <a:p>
            <a:pPr algn="ctr"/>
            <a:r>
              <a:rPr lang="en-GB" sz="4900" b="1" dirty="0">
                <a:solidFill>
                  <a:srgbClr val="0000FF"/>
                </a:solidFill>
                <a:highlight>
                  <a:srgbClr val="FFFF00"/>
                </a:highlight>
              </a:rPr>
              <a:t>Bonus Section</a:t>
            </a:r>
            <a:br>
              <a:rPr lang="en-GB" sz="8000" b="1" dirty="0">
                <a:solidFill>
                  <a:srgbClr val="FFFFFF"/>
                </a:solidFill>
              </a:rPr>
            </a:br>
            <a:r>
              <a:rPr lang="en-GB" sz="8900" b="1" dirty="0">
                <a:solidFill>
                  <a:srgbClr val="FFFFFF"/>
                </a:solidFill>
              </a:rPr>
              <a:t>PowerShell </a:t>
            </a:r>
            <a:r>
              <a:rPr lang="en-GB" sz="9600" b="1" dirty="0">
                <a:solidFill>
                  <a:schemeClr val="bg1"/>
                </a:solidFill>
              </a:rPr>
              <a:t>Easter Eggs</a:t>
            </a:r>
            <a:endParaRPr lang="en-GB" sz="8000" dirty="0">
              <a:solidFill>
                <a:srgbClr val="FFFFFF"/>
              </a:solidFill>
            </a:endParaRPr>
          </a:p>
        </p:txBody>
      </p:sp>
      <p:sp>
        <p:nvSpPr>
          <p:cNvPr id="3" name="TextBox 2">
            <a:extLst>
              <a:ext uri="{FF2B5EF4-FFF2-40B4-BE49-F238E27FC236}">
                <a16:creationId xmlns:a16="http://schemas.microsoft.com/office/drawing/2014/main" id="{A20D75E0-3CAA-AD9D-7A6B-46C9EB037D5D}"/>
              </a:ext>
            </a:extLst>
          </p:cNvPr>
          <p:cNvSpPr txBox="1"/>
          <p:nvPr/>
        </p:nvSpPr>
        <p:spPr>
          <a:xfrm>
            <a:off x="3128293" y="2301268"/>
            <a:ext cx="593541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Try them out and review the code &amp; code descriptions.</a:t>
            </a:r>
          </a:p>
        </p:txBody>
      </p:sp>
      <p:sp>
        <p:nvSpPr>
          <p:cNvPr id="9" name="TextBox 8">
            <a:extLst>
              <a:ext uri="{FF2B5EF4-FFF2-40B4-BE49-F238E27FC236}">
                <a16:creationId xmlns:a16="http://schemas.microsoft.com/office/drawing/2014/main" id="{E5EF6268-3BBA-2D30-7AA7-19F0DE4B3CB7}"/>
              </a:ext>
            </a:extLst>
          </p:cNvPr>
          <p:cNvSpPr txBox="1"/>
          <p:nvPr/>
        </p:nvSpPr>
        <p:spPr>
          <a:xfrm>
            <a:off x="4452142" y="5251517"/>
            <a:ext cx="3487936"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Included for awareness purposes.</a:t>
            </a:r>
            <a:endPar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p:txBody>
      </p:sp>
      <p:pic>
        <p:nvPicPr>
          <p:cNvPr id="8" name="Graphic 7" descr="Eggs in basket with solid fill">
            <a:extLst>
              <a:ext uri="{FF2B5EF4-FFF2-40B4-BE49-F238E27FC236}">
                <a16:creationId xmlns:a16="http://schemas.microsoft.com/office/drawing/2014/main" id="{EA579D3B-F6E0-3982-43EA-7C6DEBB3A36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982844" y="2921133"/>
            <a:ext cx="2426531" cy="2426531"/>
          </a:xfrm>
          <a:prstGeom prst="rect">
            <a:avLst/>
          </a:prstGeom>
        </p:spPr>
      </p:pic>
    </p:spTree>
    <p:extLst>
      <p:ext uri="{BB962C8B-B14F-4D97-AF65-F5344CB8AC3E}">
        <p14:creationId xmlns:p14="http://schemas.microsoft.com/office/powerpoint/2010/main" val="26743040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E08787-4606-F150-6459-5F131E9576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74FBEAA-AF99-04D1-0A68-DD215A7BD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5D9962C-152E-0071-B4DF-8796C2BFD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7497E59-9A1C-43BB-0AB6-B201ACDB7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AFDFA12-D8FC-4947-8B44-10E63224B7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849BAA5-A672-EA86-1C8C-74806AAF5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637C52-AD33-DE56-6F3F-4BDB49935D42}"/>
              </a:ext>
            </a:extLst>
          </p:cNvPr>
          <p:cNvSpPr>
            <a:spLocks noGrp="1"/>
          </p:cNvSpPr>
          <p:nvPr>
            <p:ph type="title"/>
          </p:nvPr>
        </p:nvSpPr>
        <p:spPr>
          <a:xfrm>
            <a:off x="386932" y="277140"/>
            <a:ext cx="9895951" cy="1033669"/>
          </a:xfrm>
        </p:spPr>
        <p:txBody>
          <a:bodyPr>
            <a:normAutofit/>
          </a:bodyPr>
          <a:lstStyle/>
          <a:p>
            <a:r>
              <a:rPr lang="en-GB" sz="6000" b="1" dirty="0">
                <a:solidFill>
                  <a:schemeClr val="bg1"/>
                </a:solidFill>
              </a:rPr>
              <a:t>PowerShell Easter Eggs</a:t>
            </a:r>
            <a:endParaRPr lang="en-GB" b="1" dirty="0">
              <a:solidFill>
                <a:schemeClr val="bg1"/>
              </a:solidFill>
            </a:endParaRPr>
          </a:p>
        </p:txBody>
      </p:sp>
      <p:sp>
        <p:nvSpPr>
          <p:cNvPr id="9" name="Content Placeholder 2">
            <a:extLst>
              <a:ext uri="{FF2B5EF4-FFF2-40B4-BE49-F238E27FC236}">
                <a16:creationId xmlns:a16="http://schemas.microsoft.com/office/drawing/2014/main" id="{5123CE77-1143-8A1B-C380-945D8504C510}"/>
              </a:ext>
            </a:extLst>
          </p:cNvPr>
          <p:cNvSpPr>
            <a:spLocks noGrp="1"/>
          </p:cNvSpPr>
          <p:nvPr>
            <p:ph idx="1"/>
          </p:nvPr>
        </p:nvSpPr>
        <p:spPr>
          <a:xfrm>
            <a:off x="186063" y="1712686"/>
            <a:ext cx="8500737" cy="4868173"/>
          </a:xfrm>
        </p:spPr>
        <p:txBody>
          <a:bodyPr>
            <a:normAutofit fontScale="77500" lnSpcReduction="20000"/>
          </a:bodyPr>
          <a:lstStyle/>
          <a:p>
            <a:r>
              <a:rPr lang="en-US" sz="3600" dirty="0"/>
              <a:t>Whereas PowerShell doesn’t have hidden Easter Eggs like Bash/Linux with a now decades old hacking community.</a:t>
            </a:r>
          </a:p>
          <a:p>
            <a:pPr lvl="1"/>
            <a:r>
              <a:rPr lang="en-US" sz="3300" dirty="0"/>
              <a:t>Hacking in this sense, in the early Academic communities during the 60s to 80s was born from academic students &amp; staff inquisitive nature about Computing e.g. OSs (Unix) and hardware (Mainframes).</a:t>
            </a:r>
          </a:p>
          <a:p>
            <a:pPr lvl="1"/>
            <a:r>
              <a:rPr lang="en-US" sz="3300" dirty="0"/>
              <a:t>Let’s open the box and see what it does and what it and we can do </a:t>
            </a:r>
            <a:r>
              <a:rPr lang="en-US" sz="3300" dirty="0">
                <a:sym typeface="Wingdings" panose="05000000000000000000" pitchFamily="2" charset="2"/>
              </a:rPr>
              <a:t></a:t>
            </a:r>
            <a:endParaRPr lang="en-US" sz="3300" dirty="0"/>
          </a:p>
          <a:p>
            <a:r>
              <a:rPr lang="en-US" sz="3600" dirty="0"/>
              <a:t>PowerShell does have an active community that create PowerShell ‘Easter Egg’ scripts.</a:t>
            </a:r>
          </a:p>
          <a:p>
            <a:r>
              <a:rPr lang="en-US" sz="3600" dirty="0"/>
              <a:t>The following slides contain some example Easter Egg PowerShell scripts.</a:t>
            </a:r>
          </a:p>
          <a:p>
            <a:r>
              <a:rPr lang="en-US" sz="3600" dirty="0"/>
              <a:t>Having fun trying some out and customizing them </a:t>
            </a:r>
            <a:r>
              <a:rPr lang="en-US" sz="3600" dirty="0">
                <a:sym typeface="Wingdings" panose="05000000000000000000" pitchFamily="2" charset="2"/>
              </a:rPr>
              <a:t></a:t>
            </a:r>
            <a:endParaRPr lang="en-US" sz="3600" dirty="0"/>
          </a:p>
        </p:txBody>
      </p:sp>
      <p:pic>
        <p:nvPicPr>
          <p:cNvPr id="4" name="Graphic 3" descr="Bunny face outline">
            <a:extLst>
              <a:ext uri="{FF2B5EF4-FFF2-40B4-BE49-F238E27FC236}">
                <a16:creationId xmlns:a16="http://schemas.microsoft.com/office/drawing/2014/main" id="{B5063D56-2A94-668A-216D-50A2F77B34D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99543" y="467696"/>
            <a:ext cx="3697110" cy="3697110"/>
          </a:xfrm>
          <a:prstGeom prst="rect">
            <a:avLst/>
          </a:prstGeom>
        </p:spPr>
      </p:pic>
      <p:pic>
        <p:nvPicPr>
          <p:cNvPr id="6" name="Graphic 5" descr="Eggs in basket with solid fill">
            <a:extLst>
              <a:ext uri="{FF2B5EF4-FFF2-40B4-BE49-F238E27FC236}">
                <a16:creationId xmlns:a16="http://schemas.microsoft.com/office/drawing/2014/main" id="{30E9A280-1C26-435F-6223-9A231D89BE6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517461" y="3994931"/>
            <a:ext cx="2426531" cy="2426531"/>
          </a:xfrm>
          <a:prstGeom prst="rect">
            <a:avLst/>
          </a:prstGeom>
        </p:spPr>
      </p:pic>
      <p:pic>
        <p:nvPicPr>
          <p:cNvPr id="13" name="Graphic 12" descr="Chick outline">
            <a:extLst>
              <a:ext uri="{FF2B5EF4-FFF2-40B4-BE49-F238E27FC236}">
                <a16:creationId xmlns:a16="http://schemas.microsoft.com/office/drawing/2014/main" id="{222CE0EC-4468-E57E-E48C-7030717DDC4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304196" y="4110186"/>
            <a:ext cx="2426531" cy="2426531"/>
          </a:xfrm>
          <a:prstGeom prst="rect">
            <a:avLst/>
          </a:prstGeom>
        </p:spPr>
      </p:pic>
    </p:spTree>
    <p:extLst>
      <p:ext uri="{BB962C8B-B14F-4D97-AF65-F5344CB8AC3E}">
        <p14:creationId xmlns:p14="http://schemas.microsoft.com/office/powerpoint/2010/main" val="36565356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69F8D52-91D0-4F5B-8B5E-BCB30C6BA108}"/>
              </a:ext>
            </a:extLst>
          </p:cNvPr>
          <p:cNvSpPr txBox="1">
            <a:spLocks/>
          </p:cNvSpPr>
          <p:nvPr/>
        </p:nvSpPr>
        <p:spPr>
          <a:xfrm>
            <a:off x="-55981" y="0"/>
            <a:ext cx="12247981"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000" b="1" i="0" u="none" strike="noStrike" kern="1200" cap="none" spc="0" normalizeH="0" baseline="0" noProof="0">
                <a:ln>
                  <a:noFill/>
                </a:ln>
                <a:solidFill>
                  <a:srgbClr val="012456"/>
                </a:solidFill>
                <a:effectLst/>
                <a:highlight>
                  <a:srgbClr val="FFFF00"/>
                </a:highlight>
                <a:uLnTx/>
                <a:uFillTx/>
                <a:latin typeface="Calibri Light" panose="020F0302020204030204"/>
                <a:ea typeface="+mj-ea"/>
                <a:cs typeface="+mj-cs"/>
              </a:rPr>
              <a:t>Try:</a:t>
            </a:r>
            <a:r>
              <a:rPr kumimoji="0" lang="en-GB" sz="6000" b="0" i="0" u="none" strike="noStrike" kern="1200" cap="none" spc="0" normalizeH="0" baseline="0" noProof="0">
                <a:ln>
                  <a:noFill/>
                </a:ln>
                <a:solidFill>
                  <a:prstClr val="black"/>
                </a:solidFill>
                <a:effectLst/>
                <a:uLnTx/>
                <a:uFillTx/>
                <a:latin typeface="Calibri Light" panose="020F0302020204030204"/>
                <a:ea typeface="+mj-ea"/>
                <a:cs typeface="+mj-cs"/>
              </a:rPr>
              <a:t> </a:t>
            </a:r>
            <a:r>
              <a:rPr kumimoji="0" lang="en-GB" sz="6000" b="1" i="0" u="none" strike="noStrike" kern="1200" cap="none" spc="0" normalizeH="0" baseline="0" noProof="0">
                <a:ln>
                  <a:noFill/>
                </a:ln>
                <a:solidFill>
                  <a:prstClr val="white"/>
                </a:solidFill>
                <a:effectLst/>
                <a:uLnTx/>
                <a:uFillTx/>
                <a:latin typeface="Calibri Light" panose="020F0302020204030204"/>
                <a:ea typeface="+mj-ea"/>
                <a:cs typeface="+mj-cs"/>
              </a:rPr>
              <a:t>PS Egg: Boo</a:t>
            </a:r>
            <a:endPar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pic>
        <p:nvPicPr>
          <p:cNvPr id="8" name="Picture 7">
            <a:extLst>
              <a:ext uri="{FF2B5EF4-FFF2-40B4-BE49-F238E27FC236}">
                <a16:creationId xmlns:a16="http://schemas.microsoft.com/office/drawing/2014/main" id="{C9193A0C-C86E-386F-4E12-AFE175D50056}"/>
              </a:ext>
            </a:extLst>
          </p:cNvPr>
          <p:cNvPicPr>
            <a:picLocks noChangeAspect="1"/>
          </p:cNvPicPr>
          <p:nvPr/>
        </p:nvPicPr>
        <p:blipFill>
          <a:blip r:embed="rId3"/>
          <a:stretch>
            <a:fillRect/>
          </a:stretch>
        </p:blipFill>
        <p:spPr>
          <a:xfrm>
            <a:off x="4942351" y="115776"/>
            <a:ext cx="7249649" cy="6626447"/>
          </a:xfrm>
          <a:prstGeom prst="rect">
            <a:avLst/>
          </a:prstGeom>
        </p:spPr>
      </p:pic>
      <p:pic>
        <p:nvPicPr>
          <p:cNvPr id="6" name="Graphic 5" descr="Ghost with solid fill">
            <a:extLst>
              <a:ext uri="{FF2B5EF4-FFF2-40B4-BE49-F238E27FC236}">
                <a16:creationId xmlns:a16="http://schemas.microsoft.com/office/drawing/2014/main" id="{068F51A5-1B5C-1250-12F1-71E865BC112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551913" y="1364456"/>
            <a:ext cx="2293144" cy="2293144"/>
          </a:xfrm>
          <a:prstGeom prst="rect">
            <a:avLst/>
          </a:prstGeom>
        </p:spPr>
      </p:pic>
      <p:sp>
        <p:nvSpPr>
          <p:cNvPr id="9" name="Content Placeholder 2">
            <a:extLst>
              <a:ext uri="{FF2B5EF4-FFF2-40B4-BE49-F238E27FC236}">
                <a16:creationId xmlns:a16="http://schemas.microsoft.com/office/drawing/2014/main" id="{EC54BFEF-93A4-B18A-CB65-876646F62467}"/>
              </a:ext>
            </a:extLst>
          </p:cNvPr>
          <p:cNvSpPr txBox="1">
            <a:spLocks/>
          </p:cNvSpPr>
          <p:nvPr/>
        </p:nvSpPr>
        <p:spPr>
          <a:xfrm>
            <a:off x="0" y="1153294"/>
            <a:ext cx="496426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This script </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creates a Ghost </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sym typeface="Wingdings" panose="05000000000000000000" pitchFamily="2" charset="2"/>
              </a:rPr>
              <a:t> </a:t>
            </a:r>
            <a:r>
              <a:rPr kumimoji="0" lang="en-GB" sz="3600" b="0" i="0" u="none" strike="noStrike" kern="1200" cap="none" spc="0" normalizeH="0" baseline="0" noProof="0" dirty="0" err="1">
                <a:ln>
                  <a:noFill/>
                </a:ln>
                <a:solidFill>
                  <a:prstClr val="black"/>
                </a:solidFill>
                <a:effectLst/>
                <a:uLnTx/>
                <a:uFillTx/>
                <a:latin typeface="Calibri" panose="020F0502020204030204"/>
                <a:ea typeface="+mn-ea"/>
                <a:cs typeface="+mn-cs"/>
                <a:sym typeface="Wingdings" panose="05000000000000000000" pitchFamily="2" charset="2"/>
              </a:rPr>
              <a:t>haha</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sym typeface="Wingdings" panose="05000000000000000000" pitchFamily="2" charset="2"/>
              </a:rPr>
              <a:t>, rather a </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small borderless window that drifts around, goes Boo/beep ;) then closes.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99444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54D1B-6AAC-2B0E-63A0-6987ED89E91E}"/>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38042F4-5A4B-DB41-C8B6-A8EE9421114E}"/>
              </a:ext>
            </a:extLst>
          </p:cNvPr>
          <p:cNvSpPr txBox="1">
            <a:spLocks/>
          </p:cNvSpPr>
          <p:nvPr/>
        </p:nvSpPr>
        <p:spPr>
          <a:xfrm>
            <a:off x="283851" y="1033669"/>
            <a:ext cx="11624297" cy="5145313"/>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8000" b="0" i="0" u="none" strike="noStrike" kern="1200" cap="none" spc="0" normalizeH="0" baseline="0" noProof="0" dirty="0">
                <a:ln>
                  <a:noFill/>
                </a:ln>
                <a:solidFill>
                  <a:prstClr val="black"/>
                </a:solidFill>
                <a:effectLst/>
                <a:uLnTx/>
                <a:uFillTx/>
                <a:latin typeface="Calibri" panose="020F0502020204030204"/>
                <a:ea typeface="+mn-ea"/>
                <a:cs typeface="+mn-cs"/>
              </a:rPr>
              <a:t>This script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creates a Ghost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sym typeface="Wingdings" panose="05000000000000000000" pitchFamily="2" charset="2"/>
              </a:rPr>
              <a:t>, rather a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small borderless window that drifts around then closes.</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The script uses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WPF (Windows Presentation Foundation)</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to create a borderless window, show a message, animate it across the screen, and play a beep sound during the motion.</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WPF (Windows Presentation Foundation) is a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Microsoft framework for building desktop applications</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on Windows. It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allows us to create windows, buttons, animations, graphics, and UI layouts using .NET.</a:t>
            </a:r>
            <a:b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It’s more powerful and flexible than older Windows Forms because it supports things like transparency, animations, vector graphics, and styling.</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That’s how the “Boo!” window can be borderless, transparent and animated.</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Load WPF so PowerShell can create windows:</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This loads the .NET assemblies that provide windowing and UI features.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Add-Type -</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AssemblyName</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PresentationFramework,PresentationCore,WindowsBase</a:t>
            </a:r>
            <a:endPar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Create a small, borderless, transparent-capable window: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$win = New-Object </a:t>
            </a:r>
            <a:r>
              <a:rPr kumimoji="0" lang="en-GB" sz="8000" b="0" i="0" u="none" strike="noStrike" kern="1200" cap="none" spc="0" normalizeH="0" baseline="0" noProof="0" dirty="0" err="1">
                <a:ln>
                  <a:noFill/>
                </a:ln>
                <a:solidFill>
                  <a:prstClr val="black"/>
                </a:solidFill>
                <a:effectLst/>
                <a:uLnTx/>
                <a:uFillTx/>
                <a:latin typeface="Calibri" panose="020F0502020204030204"/>
                <a:ea typeface="+mn-ea"/>
                <a:cs typeface="+mn-cs"/>
              </a:rPr>
              <a:t>System.Windows.Window</a:t>
            </a:r>
            <a:endPar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Add a </a:t>
            </a:r>
            <a:r>
              <a:rPr kumimoji="0" lang="en-GB" sz="8000" b="1" i="0" u="none" strike="noStrike" kern="1200" cap="none" spc="0" normalizeH="0" baseline="0" noProof="0" dirty="0" err="1">
                <a:ln>
                  <a:noFill/>
                </a:ln>
                <a:solidFill>
                  <a:prstClr val="black"/>
                </a:solidFill>
                <a:effectLst/>
                <a:uLnTx/>
                <a:uFillTx/>
                <a:latin typeface="Calibri" panose="020F0502020204030204"/>
                <a:ea typeface="+mn-ea"/>
                <a:cs typeface="+mn-cs"/>
              </a:rPr>
              <a:t>TextBlock</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 with “Boo”: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$tb = New-Object </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System.Windows.Controls.TextBlock</a:t>
            </a:r>
            <a:endPar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Show the window: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win.Show</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Animate the window: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The for loop updates the window’s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Left</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(X) &amp;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Top</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 (Y) position.</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:Sin()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:Cos()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generate smooth curves. Multiplying by the screen width/height moves the window across the whole screen.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:Abs()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keeps it in positive coordinates. Start-Sleep 60 slows it down (animation framerate) and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:Beep(600, 80) </a:t>
            </a: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plays a ghosty beep tone on each frame.</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8000" b="0" i="0" u="none" strike="noStrike" kern="1200" cap="none" spc="0" normalizeH="0" baseline="0" noProof="0" dirty="0">
                <a:ln>
                  <a:noFill/>
                </a:ln>
                <a:solidFill>
                  <a:prstClr val="black"/>
                </a:solidFill>
                <a:effectLst/>
                <a:uLnTx/>
                <a:uFillTx/>
                <a:latin typeface="Calibri" panose="020F0502020204030204"/>
                <a:ea typeface="+mn-ea"/>
                <a:cs typeface="+mn-cs"/>
              </a:rPr>
              <a:t>Finally we </a:t>
            </a:r>
            <a:r>
              <a:rPr kumimoji="0" lang="en-GB" sz="8000" b="1" i="0" u="none" strike="noStrike" kern="1200" cap="none" spc="0" normalizeH="0" baseline="0" noProof="0" dirty="0">
                <a:ln>
                  <a:noFill/>
                </a:ln>
                <a:solidFill>
                  <a:prstClr val="black"/>
                </a:solidFill>
                <a:effectLst/>
                <a:uLnTx/>
                <a:uFillTx/>
                <a:latin typeface="Calibri" panose="020F0502020204030204"/>
                <a:ea typeface="+mn-ea"/>
                <a:cs typeface="+mn-cs"/>
              </a:rPr>
              <a:t>close the window at the end: </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8000" b="0" i="0" u="none" strike="noStrike" kern="1200" cap="none" spc="0" normalizeH="0" baseline="0" noProof="0" dirty="0" err="1">
                <a:ln>
                  <a:noFill/>
                </a:ln>
                <a:solidFill>
                  <a:srgbClr val="4D2FFF"/>
                </a:solidFill>
                <a:effectLst/>
                <a:uLnTx/>
                <a:uFillTx/>
                <a:latin typeface="Calibri" panose="020F0502020204030204"/>
                <a:ea typeface="+mn-ea"/>
                <a:cs typeface="+mn-cs"/>
              </a:rPr>
              <a:t>win.Close</a:t>
            </a:r>
            <a:r>
              <a:rPr kumimoji="0" lang="en-GB" sz="8000" b="0" i="0" u="none" strike="noStrike" kern="1200" cap="none" spc="0" normalizeH="0" baseline="0" noProof="0" dirty="0">
                <a:ln>
                  <a:noFill/>
                </a:ln>
                <a:solidFill>
                  <a:srgbClr val="4D2FFF"/>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itle 1">
            <a:extLst>
              <a:ext uri="{FF2B5EF4-FFF2-40B4-BE49-F238E27FC236}">
                <a16:creationId xmlns:a16="http://schemas.microsoft.com/office/drawing/2014/main" id="{1E54FCE5-D7D9-B679-9BD4-686AFF05ADA0}"/>
              </a:ext>
            </a:extLst>
          </p:cNvPr>
          <p:cNvSpPr txBox="1">
            <a:spLocks/>
          </p:cNvSpPr>
          <p:nvPr/>
        </p:nvSpPr>
        <p:spPr>
          <a:xfrm>
            <a:off x="0" y="0"/>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6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rPr>
              <a:t>Boo script</a:t>
            </a:r>
            <a:endPar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pic>
        <p:nvPicPr>
          <p:cNvPr id="6" name="Graphic 5" descr="Ghost with solid fill">
            <a:extLst>
              <a:ext uri="{FF2B5EF4-FFF2-40B4-BE49-F238E27FC236}">
                <a16:creationId xmlns:a16="http://schemas.microsoft.com/office/drawing/2014/main" id="{B69CA368-676E-8B25-14D6-8370124C87B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516319" y="0"/>
            <a:ext cx="1391829" cy="1391829"/>
          </a:xfrm>
          <a:prstGeom prst="rect">
            <a:avLst/>
          </a:prstGeom>
        </p:spPr>
      </p:pic>
    </p:spTree>
    <p:extLst>
      <p:ext uri="{BB962C8B-B14F-4D97-AF65-F5344CB8AC3E}">
        <p14:creationId xmlns:p14="http://schemas.microsoft.com/office/powerpoint/2010/main" val="23739763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05E562-36CC-CA71-BEE9-AF821C833F0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2AA52F-4BF4-BF50-195B-0520D9C9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32522D0-0EF1-53DA-DE6A-9E798A1E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FC552BD-EF7F-FB16-EA85-E33EFBBC9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724DDBA-97BA-E213-A046-DFA83E4FA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B1E6367-D4C5-E57A-A5C3-97D46A6D4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B83C41-4D10-7080-B428-F6EDA3EB0848}"/>
              </a:ext>
            </a:extLst>
          </p:cNvPr>
          <p:cNvSpPr>
            <a:spLocks noGrp="1"/>
          </p:cNvSpPr>
          <p:nvPr>
            <p:ph type="title"/>
          </p:nvPr>
        </p:nvSpPr>
        <p:spPr>
          <a:xfrm>
            <a:off x="386932" y="277140"/>
            <a:ext cx="9895951" cy="1033669"/>
          </a:xfrm>
        </p:spPr>
        <p:txBody>
          <a:bodyPr>
            <a:normAutofit/>
          </a:bodyPr>
          <a:lstStyle/>
          <a:p>
            <a:r>
              <a:rPr lang="en-GB" sz="6000" b="1" dirty="0">
                <a:solidFill>
                  <a:srgbClr val="012456"/>
                </a:solidFill>
                <a:highlight>
                  <a:srgbClr val="FFFF00"/>
                </a:highlight>
              </a:rPr>
              <a:t>Try:</a:t>
            </a:r>
            <a:r>
              <a:rPr lang="en-GB" sz="6000" dirty="0"/>
              <a:t> </a:t>
            </a:r>
            <a:r>
              <a:rPr lang="en-GB" sz="6000" b="1" dirty="0">
                <a:solidFill>
                  <a:schemeClr val="bg1"/>
                </a:solidFill>
              </a:rPr>
              <a:t>PS Egg: </a:t>
            </a:r>
            <a:r>
              <a:rPr lang="en-GB" sz="5400" b="1" dirty="0">
                <a:solidFill>
                  <a:schemeClr val="bg1"/>
                </a:solidFill>
              </a:rPr>
              <a:t>Rainbow Typing</a:t>
            </a:r>
            <a:endParaRPr lang="en-GB" b="1" dirty="0">
              <a:solidFill>
                <a:schemeClr val="bg1"/>
              </a:solidFill>
            </a:endParaRPr>
          </a:p>
        </p:txBody>
      </p:sp>
      <p:sp>
        <p:nvSpPr>
          <p:cNvPr id="9" name="Content Placeholder 2">
            <a:extLst>
              <a:ext uri="{FF2B5EF4-FFF2-40B4-BE49-F238E27FC236}">
                <a16:creationId xmlns:a16="http://schemas.microsoft.com/office/drawing/2014/main" id="{97996970-A9A2-D35B-A93E-81A33F8E7136}"/>
              </a:ext>
            </a:extLst>
          </p:cNvPr>
          <p:cNvSpPr>
            <a:spLocks noGrp="1"/>
          </p:cNvSpPr>
          <p:nvPr>
            <p:ph idx="1"/>
          </p:nvPr>
        </p:nvSpPr>
        <p:spPr>
          <a:xfrm>
            <a:off x="186063" y="1712687"/>
            <a:ext cx="11501352" cy="4351338"/>
          </a:xfrm>
        </p:spPr>
        <p:txBody>
          <a:bodyPr>
            <a:normAutofit/>
          </a:bodyPr>
          <a:lstStyle/>
          <a:p>
            <a:r>
              <a:rPr lang="en-GB" dirty="0"/>
              <a:t>This script colours text characters in a repeating rainbow pattern. </a:t>
            </a:r>
            <a:endParaRPr lang="en-US" sz="2000" dirty="0"/>
          </a:p>
        </p:txBody>
      </p:sp>
      <p:pic>
        <p:nvPicPr>
          <p:cNvPr id="4" name="Graphic 3" descr="Bunny face outline">
            <a:extLst>
              <a:ext uri="{FF2B5EF4-FFF2-40B4-BE49-F238E27FC236}">
                <a16:creationId xmlns:a16="http://schemas.microsoft.com/office/drawing/2014/main" id="{BDBB85AA-2476-DBA9-170D-9220C7158E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42081" y="198406"/>
            <a:ext cx="3018782" cy="3018782"/>
          </a:xfrm>
          <a:prstGeom prst="rect">
            <a:avLst/>
          </a:prstGeom>
        </p:spPr>
      </p:pic>
      <p:sp>
        <p:nvSpPr>
          <p:cNvPr id="23" name="TextBox 22">
            <a:extLst>
              <a:ext uri="{FF2B5EF4-FFF2-40B4-BE49-F238E27FC236}">
                <a16:creationId xmlns:a16="http://schemas.microsoft.com/office/drawing/2014/main" id="{0488A1D8-3037-FC7B-8628-A34AC7E9150A}"/>
              </a:ext>
            </a:extLst>
          </p:cNvPr>
          <p:cNvSpPr txBox="1"/>
          <p:nvPr/>
        </p:nvSpPr>
        <p:spPr>
          <a:xfrm>
            <a:off x="-3" y="6466218"/>
            <a:ext cx="727412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 1.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colors in PS - Stack Overflow</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Write-Host with Colors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9C5C8CA-23A3-4480-036C-86A87C74201B}"/>
              </a:ext>
            </a:extLst>
          </p:cNvPr>
          <p:cNvPicPr>
            <a:picLocks noChangeAspect="1"/>
          </p:cNvPicPr>
          <p:nvPr/>
        </p:nvPicPr>
        <p:blipFill>
          <a:blip r:embed="rId6"/>
          <a:stretch>
            <a:fillRect/>
          </a:stretch>
        </p:blipFill>
        <p:spPr>
          <a:xfrm>
            <a:off x="100733" y="2997751"/>
            <a:ext cx="12000780" cy="2665098"/>
          </a:xfrm>
          <a:prstGeom prst="rect">
            <a:avLst/>
          </a:prstGeom>
        </p:spPr>
      </p:pic>
    </p:spTree>
    <p:extLst>
      <p:ext uri="{BB962C8B-B14F-4D97-AF65-F5344CB8AC3E}">
        <p14:creationId xmlns:p14="http://schemas.microsoft.com/office/powerpoint/2010/main" val="9688126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A50DE-2451-B3F4-E76B-0C7CAB554933}"/>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0549C79-1182-C8B4-43EA-730854E1D484}"/>
              </a:ext>
            </a:extLst>
          </p:cNvPr>
          <p:cNvSpPr txBox="1">
            <a:spLocks/>
          </p:cNvSpPr>
          <p:nvPr/>
        </p:nvSpPr>
        <p:spPr>
          <a:xfrm>
            <a:off x="283851" y="1033670"/>
            <a:ext cx="11624297" cy="5924344"/>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First we define a list of colours:</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colors</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Red","Yellow","Green","Cyan","Blue","Magenta</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PowerShell later uses these as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ForegroundColor</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values.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Next we ask the user to type something:</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$text = Read-Host "Type something"</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This stores whatever the user types as a string.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Then we Loop through each character in the text:</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for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=0;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lt</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text.Length</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goes from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0</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up to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the number of characters in the text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$text[$</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gives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the character at index </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chooses a colour for each character: </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$c =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colors</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colors.Count</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is 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modulo</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operator (“remainder after division”). It cycles the index through the colours array. For example, with 6 colours:</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0 - colour index 0</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1 - colour index 1</a:t>
            </a:r>
          </a:p>
          <a:p>
            <a:pPr marL="685800" marR="0" lvl="1"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2 - colour index 2 etc.</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This creates a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repeating rainbow pattern Then we print each character in its colour:</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Write-Host $text[$</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i</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NoNewline</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D2FFF"/>
                </a:solidFill>
                <a:effectLst/>
                <a:uLnTx/>
                <a:uFillTx/>
                <a:latin typeface="Calibri" panose="020F0502020204030204"/>
                <a:ea typeface="+mn-ea"/>
                <a:cs typeface="+mn-cs"/>
              </a:rPr>
              <a:t>ForegroundColor</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 $c</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Prints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one character at a time.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 the selected colour.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NoNewline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keeps printing on the same line</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Print a final newline: </a:t>
            </a:r>
            <a:r>
              <a:rPr kumimoji="0" lang="en-GB" sz="2800" b="0" i="0" u="none" strike="noStrike" kern="1200" cap="none" spc="0" normalizeH="0" baseline="0" noProof="0" dirty="0">
                <a:ln>
                  <a:noFill/>
                </a:ln>
                <a:solidFill>
                  <a:srgbClr val="4D2FFF"/>
                </a:solidFill>
                <a:effectLst/>
                <a:uLnTx/>
                <a:uFillTx/>
                <a:latin typeface="Calibri" panose="020F0502020204030204"/>
                <a:ea typeface="+mn-ea"/>
                <a:cs typeface="+mn-cs"/>
              </a:rPr>
              <a:t>Write-Host</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Simply moves the cursor to the next line when done.</a:t>
            </a:r>
          </a:p>
          <a:p>
            <a:pPr marL="0" marR="0" lvl="0" indent="0" algn="l" defTabSz="914400" rtl="0" eaLnBrk="1" fontAlgn="auto" latinLnBrk="0" hangingPunct="1">
              <a:lnSpc>
                <a:spcPct val="12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Altogether, an example of string indexing and modular arithmetic in PowerShell.</a:t>
            </a: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itle 1">
            <a:extLst>
              <a:ext uri="{FF2B5EF4-FFF2-40B4-BE49-F238E27FC236}">
                <a16:creationId xmlns:a16="http://schemas.microsoft.com/office/drawing/2014/main" id="{38800A03-723D-D323-709D-0F94DDD340CC}"/>
              </a:ext>
            </a:extLst>
          </p:cNvPr>
          <p:cNvSpPr txBox="1">
            <a:spLocks/>
          </p:cNvSpPr>
          <p:nvPr/>
        </p:nvSpPr>
        <p:spPr>
          <a:xfrm>
            <a:off x="0" y="0"/>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6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rPr>
              <a:t>Rainbow Typing</a:t>
            </a:r>
            <a:endPar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pic>
        <p:nvPicPr>
          <p:cNvPr id="4" name="Graphic 3" descr="Bunny face outline">
            <a:extLst>
              <a:ext uri="{FF2B5EF4-FFF2-40B4-BE49-F238E27FC236}">
                <a16:creationId xmlns:a16="http://schemas.microsoft.com/office/drawing/2014/main" id="{5B0E0DB5-76C0-71C4-3F3B-4B1ABC418C0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419391" y="0"/>
            <a:ext cx="2056460" cy="2056460"/>
          </a:xfrm>
          <a:prstGeom prst="rect">
            <a:avLst/>
          </a:prstGeom>
        </p:spPr>
      </p:pic>
    </p:spTree>
    <p:extLst>
      <p:ext uri="{BB962C8B-B14F-4D97-AF65-F5344CB8AC3E}">
        <p14:creationId xmlns:p14="http://schemas.microsoft.com/office/powerpoint/2010/main" val="41133422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D08A29-C7EE-C787-D1AC-05A04D74E1B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B33978-68A7-EC07-D552-CD45B2BCF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96D677E-07DC-99F7-77C3-62D68AF08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3EAFA53-488A-7320-D753-EB190F247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8BB1DF5-BF62-6B29-DA74-F9C3F070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78BA3D1-892E-E845-15C1-9EB2A065E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EA4565-6C03-9896-8FF6-852FE5B59537}"/>
              </a:ext>
            </a:extLst>
          </p:cNvPr>
          <p:cNvSpPr>
            <a:spLocks noGrp="1"/>
          </p:cNvSpPr>
          <p:nvPr>
            <p:ph type="title"/>
          </p:nvPr>
        </p:nvSpPr>
        <p:spPr>
          <a:xfrm>
            <a:off x="386932" y="277140"/>
            <a:ext cx="9895951" cy="1033669"/>
          </a:xfrm>
        </p:spPr>
        <p:txBody>
          <a:bodyPr>
            <a:normAutofit fontScale="90000"/>
          </a:bodyPr>
          <a:lstStyle/>
          <a:p>
            <a:r>
              <a:rPr lang="en-GB" sz="6000" b="1" dirty="0">
                <a:solidFill>
                  <a:srgbClr val="012456"/>
                </a:solidFill>
                <a:highlight>
                  <a:srgbClr val="FFFF00"/>
                </a:highlight>
              </a:rPr>
              <a:t>Try:</a:t>
            </a:r>
            <a:r>
              <a:rPr lang="en-GB" sz="6000" dirty="0"/>
              <a:t> </a:t>
            </a:r>
            <a:r>
              <a:rPr lang="en-GB" sz="6000" b="1" dirty="0">
                <a:solidFill>
                  <a:schemeClr val="bg1"/>
                </a:solidFill>
              </a:rPr>
              <a:t>PS Egg: Self-destruct in 3, 2, 1</a:t>
            </a:r>
            <a:endParaRPr lang="en-GB" b="1" dirty="0">
              <a:solidFill>
                <a:schemeClr val="bg1"/>
              </a:solidFill>
            </a:endParaRPr>
          </a:p>
        </p:txBody>
      </p:sp>
      <p:sp>
        <p:nvSpPr>
          <p:cNvPr id="9" name="Content Placeholder 2">
            <a:extLst>
              <a:ext uri="{FF2B5EF4-FFF2-40B4-BE49-F238E27FC236}">
                <a16:creationId xmlns:a16="http://schemas.microsoft.com/office/drawing/2014/main" id="{D8BF76F6-FB93-D9AA-AA5F-887762CC5825}"/>
              </a:ext>
            </a:extLst>
          </p:cNvPr>
          <p:cNvSpPr>
            <a:spLocks noGrp="1"/>
          </p:cNvSpPr>
          <p:nvPr>
            <p:ph idx="1"/>
          </p:nvPr>
        </p:nvSpPr>
        <p:spPr>
          <a:xfrm>
            <a:off x="186063" y="1712687"/>
            <a:ext cx="8500737" cy="4351338"/>
          </a:xfrm>
        </p:spPr>
        <p:txBody>
          <a:bodyPr>
            <a:normAutofit/>
          </a:bodyPr>
          <a:lstStyle/>
          <a:p>
            <a:r>
              <a:rPr lang="en-US" sz="2000" dirty="0"/>
              <a:t>This script </a:t>
            </a:r>
            <a:r>
              <a:rPr lang="en-GB" sz="2000" dirty="0"/>
              <a:t>uses </a:t>
            </a:r>
            <a:r>
              <a:rPr lang="en-GB" sz="2000" dirty="0" err="1"/>
              <a:t>Windows’built</a:t>
            </a:r>
            <a:r>
              <a:rPr lang="en-GB" sz="2000" dirty="0"/>
              <a:t>‑in speech synthesis to do a dramatic countdown.</a:t>
            </a:r>
          </a:p>
          <a:p>
            <a:r>
              <a:rPr lang="en-GB" sz="2000" dirty="0"/>
              <a:t>It uses Windows text‑to‑speech engine to perform a countdown (“Self destruct in 3…2…1”), waits one second between each number, and then says a final humorous message (Just kidding…).</a:t>
            </a:r>
          </a:p>
          <a:p>
            <a:endParaRPr lang="en-US" sz="2000" dirty="0"/>
          </a:p>
        </p:txBody>
      </p:sp>
      <p:pic>
        <p:nvPicPr>
          <p:cNvPr id="4" name="Graphic 3" descr="Bunny face outline">
            <a:extLst>
              <a:ext uri="{FF2B5EF4-FFF2-40B4-BE49-F238E27FC236}">
                <a16:creationId xmlns:a16="http://schemas.microsoft.com/office/drawing/2014/main" id="{FBB2EE03-08BD-CA7D-8F4D-B38BE3F1ACE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73218" y="235956"/>
            <a:ext cx="3018782" cy="3018782"/>
          </a:xfrm>
          <a:prstGeom prst="rect">
            <a:avLst/>
          </a:prstGeom>
        </p:spPr>
      </p:pic>
      <p:pic>
        <p:nvPicPr>
          <p:cNvPr id="21" name="Picture 20">
            <a:extLst>
              <a:ext uri="{FF2B5EF4-FFF2-40B4-BE49-F238E27FC236}">
                <a16:creationId xmlns:a16="http://schemas.microsoft.com/office/drawing/2014/main" id="{41CD4991-E5E2-AD75-F34F-C66C0453ADAF}"/>
              </a:ext>
            </a:extLst>
          </p:cNvPr>
          <p:cNvPicPr>
            <a:picLocks noChangeAspect="1"/>
          </p:cNvPicPr>
          <p:nvPr/>
        </p:nvPicPr>
        <p:blipFill>
          <a:blip r:embed="rId4"/>
          <a:stretch>
            <a:fillRect/>
          </a:stretch>
        </p:blipFill>
        <p:spPr>
          <a:xfrm>
            <a:off x="100013" y="3437571"/>
            <a:ext cx="12192000" cy="2330625"/>
          </a:xfrm>
          <a:prstGeom prst="rect">
            <a:avLst/>
          </a:prstGeom>
        </p:spPr>
      </p:pic>
      <p:sp>
        <p:nvSpPr>
          <p:cNvPr id="23" name="TextBox 22">
            <a:extLst>
              <a:ext uri="{FF2B5EF4-FFF2-40B4-BE49-F238E27FC236}">
                <a16:creationId xmlns:a16="http://schemas.microsoft.com/office/drawing/2014/main" id="{7A142EEF-5227-65B1-94A6-F9EA780F235A}"/>
              </a:ext>
            </a:extLst>
          </p:cNvPr>
          <p:cNvSpPr txBox="1"/>
          <p:nvPr/>
        </p:nvSpPr>
        <p:spPr>
          <a:xfrm>
            <a:off x="-3" y="6466218"/>
            <a:ext cx="727412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 1. </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hlinkClick r:id="rId5"/>
              </a:rPr>
              <a:t>[</a:t>
            </a:r>
            <a:r>
              <a:rPr kumimoji="0" lang="en-GB" sz="1800" b="0" i="0" u="sng" strike="noStrike" kern="1200" cap="none" spc="0" normalizeH="0" baseline="0" noProof="0" dirty="0" err="1">
                <a:ln>
                  <a:noFill/>
                </a:ln>
                <a:solidFill>
                  <a:prstClr val="black"/>
                </a:solidFill>
                <a:effectLst/>
                <a:uLnTx/>
                <a:uFillTx/>
                <a:latin typeface="Calibri" panose="020F0502020204030204"/>
                <a:ea typeface="+mn-ea"/>
                <a:cs typeface="+mn-cs"/>
                <a:hlinkClick r:id="rId5"/>
              </a:rPr>
              <a:t>valerasnar</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hlinkClick r:id="rId5"/>
              </a:rPr>
              <a:t>....github.io]</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SpeechSynthesizer Class | Microsoft Learn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40251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6DD26D-7695-411F-6AC5-78E2B4898BB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D181C8-33A0-A172-314B-CC6C72A61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C0EA1B6-84CB-A06B-3FA3-6D4C1EFDD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3CECFD8-FD70-1AA3-9943-ADAAEC7D6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D769AFD-18B8-2C47-D2C3-ED7716BEC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C19F160-3221-D688-B9A1-C4C22187F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0C464D-E5C9-3010-B039-BF06DEE27F51}"/>
              </a:ext>
            </a:extLst>
          </p:cNvPr>
          <p:cNvSpPr>
            <a:spLocks noGrp="1"/>
          </p:cNvSpPr>
          <p:nvPr>
            <p:ph type="title"/>
          </p:nvPr>
        </p:nvSpPr>
        <p:spPr>
          <a:xfrm>
            <a:off x="386932" y="277140"/>
            <a:ext cx="9895951" cy="1033669"/>
          </a:xfrm>
        </p:spPr>
        <p:txBody>
          <a:bodyPr>
            <a:normAutofit fontScale="90000"/>
          </a:bodyPr>
          <a:lstStyle/>
          <a:p>
            <a:r>
              <a:rPr lang="en-GB" sz="8000" b="1" dirty="0">
                <a:solidFill>
                  <a:schemeClr val="bg1"/>
                </a:solidFill>
              </a:rPr>
              <a:t>Bg. </a:t>
            </a:r>
            <a:r>
              <a:rPr lang="en-GB" sz="6000" b="1" dirty="0">
                <a:solidFill>
                  <a:schemeClr val="bg1"/>
                </a:solidFill>
              </a:rPr>
              <a:t>PS Egg: Self-destruct in 3, 2, 1</a:t>
            </a:r>
            <a:endParaRPr lang="en-GB" b="1" dirty="0">
              <a:solidFill>
                <a:schemeClr val="bg1"/>
              </a:solidFill>
            </a:endParaRPr>
          </a:p>
        </p:txBody>
      </p:sp>
      <p:sp>
        <p:nvSpPr>
          <p:cNvPr id="9" name="Content Placeholder 2">
            <a:extLst>
              <a:ext uri="{FF2B5EF4-FFF2-40B4-BE49-F238E27FC236}">
                <a16:creationId xmlns:a16="http://schemas.microsoft.com/office/drawing/2014/main" id="{C9A55EF2-2F92-75B7-12EC-86352516A3B1}"/>
              </a:ext>
            </a:extLst>
          </p:cNvPr>
          <p:cNvSpPr>
            <a:spLocks noGrp="1"/>
          </p:cNvSpPr>
          <p:nvPr>
            <p:ph idx="1"/>
          </p:nvPr>
        </p:nvSpPr>
        <p:spPr>
          <a:xfrm>
            <a:off x="186063" y="1712686"/>
            <a:ext cx="9508006" cy="4868173"/>
          </a:xfrm>
        </p:spPr>
        <p:txBody>
          <a:bodyPr>
            <a:normAutofit lnSpcReduction="10000"/>
          </a:bodyPr>
          <a:lstStyle/>
          <a:p>
            <a:r>
              <a:rPr lang="en-GB" b="1" dirty="0"/>
              <a:t>Load the .NET Speech Assembly: ‘Add-Type -</a:t>
            </a:r>
            <a:r>
              <a:rPr lang="en-GB" b="1" dirty="0" err="1"/>
              <a:t>AssemblyName</a:t>
            </a:r>
            <a:r>
              <a:rPr lang="en-GB" b="1" dirty="0"/>
              <a:t> </a:t>
            </a:r>
            <a:r>
              <a:rPr lang="en-GB" b="1" dirty="0" err="1"/>
              <a:t>System.Speech</a:t>
            </a:r>
            <a:r>
              <a:rPr lang="en-GB" b="1" dirty="0"/>
              <a:t>’</a:t>
            </a:r>
            <a:r>
              <a:rPr lang="en-GB" dirty="0"/>
              <a:t> loads the .NET </a:t>
            </a:r>
            <a:r>
              <a:rPr lang="en-GB" dirty="0" err="1"/>
              <a:t>System.Speech</a:t>
            </a:r>
            <a:r>
              <a:rPr lang="en-GB" dirty="0"/>
              <a:t> library so PowerShell can use text‑to‑speech features.</a:t>
            </a:r>
          </a:p>
          <a:p>
            <a:r>
              <a:rPr lang="en-GB" dirty="0"/>
              <a:t>Next the script creates a new speech synthesizer object. Sets the </a:t>
            </a:r>
            <a:r>
              <a:rPr lang="en-GB" b="1" dirty="0"/>
              <a:t>speech rate</a:t>
            </a:r>
            <a:r>
              <a:rPr lang="en-GB" dirty="0"/>
              <a:t> a little slower (-1) and sets the </a:t>
            </a:r>
            <a:r>
              <a:rPr lang="en-GB" b="1" dirty="0"/>
              <a:t>volume</a:t>
            </a:r>
            <a:r>
              <a:rPr lang="en-GB" dirty="0"/>
              <a:t> to 100% (maximum).</a:t>
            </a:r>
          </a:p>
          <a:p>
            <a:r>
              <a:rPr lang="en-GB" b="1" dirty="0"/>
              <a:t>Speak the countdown: </a:t>
            </a:r>
            <a:r>
              <a:rPr lang="en-GB" dirty="0"/>
              <a:t>For each number (3..1: </a:t>
            </a:r>
            <a:r>
              <a:rPr lang="en-GB" b="1" dirty="0"/>
              <a:t>3, 2, 1</a:t>
            </a:r>
            <a:r>
              <a:rPr lang="en-GB" dirty="0"/>
              <a:t>) the script speaks: </a:t>
            </a:r>
            <a:r>
              <a:rPr lang="en-GB" b="1" dirty="0"/>
              <a:t>"Self destruct in " and w</a:t>
            </a:r>
            <a:r>
              <a:rPr lang="en-GB" dirty="0"/>
              <a:t>aits </a:t>
            </a:r>
            <a:r>
              <a:rPr lang="en-GB" b="1" dirty="0"/>
              <a:t>1 second</a:t>
            </a:r>
            <a:r>
              <a:rPr lang="en-GB" dirty="0"/>
              <a:t> with ‘Start-Sleep’’.</a:t>
            </a:r>
          </a:p>
          <a:p>
            <a:r>
              <a:rPr lang="en-GB" dirty="0"/>
              <a:t>Once the countdown ends, it delivers the humorous message: $</a:t>
            </a:r>
            <a:r>
              <a:rPr lang="en-GB" dirty="0" err="1"/>
              <a:t>say.Speak</a:t>
            </a:r>
            <a:r>
              <a:rPr lang="en-GB" dirty="0"/>
              <a:t>("Just kidding. This was a test of your sense of </a:t>
            </a:r>
            <a:r>
              <a:rPr lang="en-GB" dirty="0" err="1"/>
              <a:t>humor</a:t>
            </a:r>
            <a:r>
              <a:rPr lang="en-GB" dirty="0"/>
              <a:t>.")</a:t>
            </a:r>
          </a:p>
          <a:p>
            <a:endParaRPr lang="en-US" sz="2000" dirty="0"/>
          </a:p>
        </p:txBody>
      </p:sp>
      <p:pic>
        <p:nvPicPr>
          <p:cNvPr id="4" name="Graphic 3" descr="Bunny face outline">
            <a:extLst>
              <a:ext uri="{FF2B5EF4-FFF2-40B4-BE49-F238E27FC236}">
                <a16:creationId xmlns:a16="http://schemas.microsoft.com/office/drawing/2014/main" id="{38A14CCF-82CB-9094-70E7-2E1B9DB586A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987155" y="1597432"/>
            <a:ext cx="3018782" cy="3018782"/>
          </a:xfrm>
          <a:prstGeom prst="rect">
            <a:avLst/>
          </a:prstGeom>
        </p:spPr>
      </p:pic>
    </p:spTree>
    <p:extLst>
      <p:ext uri="{BB962C8B-B14F-4D97-AF65-F5344CB8AC3E}">
        <p14:creationId xmlns:p14="http://schemas.microsoft.com/office/powerpoint/2010/main" val="41475878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30D0E4-985C-E054-84EE-12EA82207CD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DCA1E9-22AC-2513-6CCA-9BD1078F8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27324F9-9BA5-4A5B-107B-4A08E54FC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EE2FD51-BF6A-ED53-60BD-656728B63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FD0EA54-F792-C34A-F1B5-F872873F95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87C523B-E1F0-6C07-E172-131BAD9CF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C86E48-308F-1C9D-E2A8-6C6F8E9003E9}"/>
              </a:ext>
            </a:extLst>
          </p:cNvPr>
          <p:cNvSpPr>
            <a:spLocks noGrp="1"/>
          </p:cNvSpPr>
          <p:nvPr>
            <p:ph type="title"/>
          </p:nvPr>
        </p:nvSpPr>
        <p:spPr>
          <a:xfrm>
            <a:off x="386932" y="277140"/>
            <a:ext cx="9895951" cy="1033669"/>
          </a:xfrm>
        </p:spPr>
        <p:txBody>
          <a:bodyPr>
            <a:normAutofit/>
          </a:bodyPr>
          <a:lstStyle/>
          <a:p>
            <a:r>
              <a:rPr lang="en-GB" sz="6000" b="1" dirty="0">
                <a:solidFill>
                  <a:srgbClr val="012456"/>
                </a:solidFill>
                <a:highlight>
                  <a:srgbClr val="FFFF00"/>
                </a:highlight>
              </a:rPr>
              <a:t>Try:</a:t>
            </a:r>
            <a:r>
              <a:rPr lang="en-GB" sz="6000" dirty="0"/>
              <a:t> </a:t>
            </a:r>
            <a:r>
              <a:rPr lang="en-GB" sz="6000" b="1" dirty="0">
                <a:solidFill>
                  <a:schemeClr val="bg1"/>
                </a:solidFill>
              </a:rPr>
              <a:t>PS Egg: The Imperial March</a:t>
            </a:r>
            <a:endParaRPr lang="en-GB" b="1" dirty="0">
              <a:solidFill>
                <a:schemeClr val="bg1"/>
              </a:solidFill>
            </a:endParaRPr>
          </a:p>
        </p:txBody>
      </p:sp>
      <p:sp>
        <p:nvSpPr>
          <p:cNvPr id="9" name="Content Placeholder 2">
            <a:extLst>
              <a:ext uri="{FF2B5EF4-FFF2-40B4-BE49-F238E27FC236}">
                <a16:creationId xmlns:a16="http://schemas.microsoft.com/office/drawing/2014/main" id="{179609D4-7CCD-1DCD-FE8B-BD64FBC77C1D}"/>
              </a:ext>
            </a:extLst>
          </p:cNvPr>
          <p:cNvSpPr>
            <a:spLocks noGrp="1"/>
          </p:cNvSpPr>
          <p:nvPr>
            <p:ph idx="1"/>
          </p:nvPr>
        </p:nvSpPr>
        <p:spPr>
          <a:xfrm>
            <a:off x="186063" y="1712687"/>
            <a:ext cx="11501352" cy="4351338"/>
          </a:xfrm>
        </p:spPr>
        <p:txBody>
          <a:bodyPr>
            <a:normAutofit/>
          </a:bodyPr>
          <a:lstStyle/>
          <a:p>
            <a:r>
              <a:rPr lang="en-GB" dirty="0"/>
              <a:t>First the script creates a function called </a:t>
            </a:r>
            <a:r>
              <a:rPr lang="en-GB" b="1" dirty="0" err="1"/>
              <a:t>BeepNote</a:t>
            </a:r>
            <a:r>
              <a:rPr lang="en-GB" dirty="0"/>
              <a:t> that uses the .NET </a:t>
            </a:r>
            <a:r>
              <a:rPr lang="en-GB" b="1" dirty="0" err="1"/>
              <a:t>Console.Beep</a:t>
            </a:r>
            <a:r>
              <a:rPr lang="en-GB" b="1" dirty="0"/>
              <a:t>() </a:t>
            </a:r>
            <a:r>
              <a:rPr lang="en-GB" dirty="0"/>
              <a:t>method to play a tone. </a:t>
            </a:r>
          </a:p>
          <a:p>
            <a:pPr marL="0" indent="0" algn="ctr">
              <a:buNone/>
            </a:pPr>
            <a:r>
              <a:rPr lang="en-GB" dirty="0">
                <a:solidFill>
                  <a:srgbClr val="4D2FFF"/>
                </a:solidFill>
              </a:rPr>
              <a:t>function </a:t>
            </a:r>
            <a:r>
              <a:rPr lang="en-GB" dirty="0" err="1">
                <a:solidFill>
                  <a:srgbClr val="4D2FFF"/>
                </a:solidFill>
              </a:rPr>
              <a:t>BeepNote</a:t>
            </a:r>
            <a:r>
              <a:rPr lang="en-GB" dirty="0">
                <a:solidFill>
                  <a:srgbClr val="4D2FFF"/>
                </a:solidFill>
              </a:rPr>
              <a:t>($</a:t>
            </a:r>
            <a:r>
              <a:rPr lang="en-GB" dirty="0" err="1">
                <a:solidFill>
                  <a:srgbClr val="4D2FFF"/>
                </a:solidFill>
              </a:rPr>
              <a:t>freq</a:t>
            </a:r>
            <a:r>
              <a:rPr lang="en-GB" dirty="0">
                <a:solidFill>
                  <a:srgbClr val="4D2FFF"/>
                </a:solidFill>
              </a:rPr>
              <a:t>, $</a:t>
            </a:r>
            <a:r>
              <a:rPr lang="en-GB" dirty="0" err="1">
                <a:solidFill>
                  <a:srgbClr val="4D2FFF"/>
                </a:solidFill>
              </a:rPr>
              <a:t>ms</a:t>
            </a:r>
            <a:r>
              <a:rPr lang="en-GB" dirty="0">
                <a:solidFill>
                  <a:srgbClr val="4D2FFF"/>
                </a:solidFill>
              </a:rPr>
              <a:t>) { [console]::Beep($</a:t>
            </a:r>
            <a:r>
              <a:rPr lang="en-GB" dirty="0" err="1">
                <a:solidFill>
                  <a:srgbClr val="4D2FFF"/>
                </a:solidFill>
              </a:rPr>
              <a:t>freq</a:t>
            </a:r>
            <a:r>
              <a:rPr lang="en-GB" dirty="0">
                <a:solidFill>
                  <a:srgbClr val="4D2FFF"/>
                </a:solidFill>
              </a:rPr>
              <a:t>, $</a:t>
            </a:r>
            <a:r>
              <a:rPr lang="en-GB" dirty="0" err="1">
                <a:solidFill>
                  <a:srgbClr val="4D2FFF"/>
                </a:solidFill>
              </a:rPr>
              <a:t>ms</a:t>
            </a:r>
            <a:r>
              <a:rPr lang="en-GB" dirty="0">
                <a:solidFill>
                  <a:srgbClr val="4D2FFF"/>
                </a:solidFill>
              </a:rPr>
              <a:t>) }</a:t>
            </a:r>
          </a:p>
          <a:p>
            <a:pPr lvl="0"/>
            <a:r>
              <a:rPr lang="en-GB" dirty="0"/>
              <a:t>We use </a:t>
            </a:r>
            <a:r>
              <a:rPr lang="en-GB" b="1" dirty="0"/>
              <a:t>$</a:t>
            </a:r>
            <a:r>
              <a:rPr lang="en-GB" b="1" dirty="0" err="1"/>
              <a:t>freq</a:t>
            </a:r>
            <a:r>
              <a:rPr lang="en-GB" b="1" dirty="0"/>
              <a:t> </a:t>
            </a:r>
            <a:r>
              <a:rPr lang="en-GB" dirty="0"/>
              <a:t>to set the pitch (frequency in Hertz) and </a:t>
            </a:r>
            <a:r>
              <a:rPr lang="en-GB" b="1" dirty="0"/>
              <a:t>$</a:t>
            </a:r>
            <a:r>
              <a:rPr lang="en-GB" b="1" dirty="0" err="1"/>
              <a:t>ms</a:t>
            </a:r>
            <a:r>
              <a:rPr lang="en-GB" b="1" dirty="0"/>
              <a:t> </a:t>
            </a:r>
            <a:r>
              <a:rPr lang="en-GB" dirty="0"/>
              <a:t>to set how long the tone plays in milliseconds. The commands call the function repeatedly with different frequencies and durations, producing a series of beeps = a small melody akin to the Imperial March </a:t>
            </a:r>
            <a:r>
              <a:rPr lang="en-GB" dirty="0">
                <a:sym typeface="Segoe UI Emoji" panose="020B0502040204020203" pitchFamily="34" charset="0"/>
              </a:rPr>
              <a:t>😊</a:t>
            </a:r>
            <a:endParaRPr lang="en-GB" dirty="0"/>
          </a:p>
          <a:p>
            <a:endParaRPr lang="en-US" sz="2000" dirty="0"/>
          </a:p>
        </p:txBody>
      </p:sp>
      <p:pic>
        <p:nvPicPr>
          <p:cNvPr id="4" name="Graphic 3" descr="Bunny face outline">
            <a:extLst>
              <a:ext uri="{FF2B5EF4-FFF2-40B4-BE49-F238E27FC236}">
                <a16:creationId xmlns:a16="http://schemas.microsoft.com/office/drawing/2014/main" id="{E205DAFA-B3AB-F11A-802A-D7941E84D4B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803309" y="263018"/>
            <a:ext cx="3018782" cy="3018782"/>
          </a:xfrm>
          <a:prstGeom prst="rect">
            <a:avLst/>
          </a:prstGeom>
        </p:spPr>
      </p:pic>
      <p:pic>
        <p:nvPicPr>
          <p:cNvPr id="5" name="Picture 4">
            <a:extLst>
              <a:ext uri="{FF2B5EF4-FFF2-40B4-BE49-F238E27FC236}">
                <a16:creationId xmlns:a16="http://schemas.microsoft.com/office/drawing/2014/main" id="{436DB92C-C494-6CEB-407D-263E9CB0DDD0}"/>
              </a:ext>
            </a:extLst>
          </p:cNvPr>
          <p:cNvPicPr>
            <a:picLocks noChangeAspect="1"/>
          </p:cNvPicPr>
          <p:nvPr/>
        </p:nvPicPr>
        <p:blipFill>
          <a:blip r:embed="rId4"/>
          <a:stretch>
            <a:fillRect/>
          </a:stretch>
        </p:blipFill>
        <p:spPr>
          <a:xfrm>
            <a:off x="0" y="4801641"/>
            <a:ext cx="12192000" cy="1464217"/>
          </a:xfrm>
          <a:prstGeom prst="rect">
            <a:avLst/>
          </a:prstGeom>
        </p:spPr>
      </p:pic>
      <p:sp>
        <p:nvSpPr>
          <p:cNvPr id="23" name="TextBox 22">
            <a:extLst>
              <a:ext uri="{FF2B5EF4-FFF2-40B4-BE49-F238E27FC236}">
                <a16:creationId xmlns:a16="http://schemas.microsoft.com/office/drawing/2014/main" id="{08E018B1-FC0B-CAE4-178B-08237617CE7B}"/>
              </a:ext>
            </a:extLst>
          </p:cNvPr>
          <p:cNvSpPr txBox="1"/>
          <p:nvPr/>
        </p:nvSpPr>
        <p:spPr>
          <a:xfrm>
            <a:off x="-3" y="6466218"/>
            <a:ext cx="727412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 1. </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hlinkClick r:id="rId5"/>
              </a:rPr>
              <a:t>[</a:t>
            </a:r>
            <a:r>
              <a:rPr kumimoji="0" lang="en-GB" sz="1800" b="0" i="0" u="sng" strike="noStrike" kern="1200" cap="none" spc="0" normalizeH="0" baseline="0" noProof="0" dirty="0" err="1">
                <a:ln>
                  <a:noFill/>
                </a:ln>
                <a:solidFill>
                  <a:prstClr val="black"/>
                </a:solidFill>
                <a:effectLst/>
                <a:uLnTx/>
                <a:uFillTx/>
                <a:latin typeface="Calibri" panose="020F0502020204030204"/>
                <a:ea typeface="+mn-ea"/>
                <a:cs typeface="+mn-cs"/>
                <a:hlinkClick r:id="rId5"/>
              </a:rPr>
              <a:t>valerasnar</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hlinkClick r:id="rId5"/>
              </a:rPr>
              <a:t>....github.io]</a:t>
            </a: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198047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6C4AD2-A397-56F3-1478-5A5BB6821C5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3D248A-C519-7F65-A261-067E402BE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885E2E1-25F2-7467-F459-6B7C3D1C8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1889212-70CF-8D79-9140-A299D3A9A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1EC6BF-7DB7-C280-1507-6B9EAC63E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65109612-547E-B732-6F25-76499D5FD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38627F-98F2-68D5-C701-6996ABCFB411}"/>
              </a:ext>
            </a:extLst>
          </p:cNvPr>
          <p:cNvSpPr>
            <a:spLocks noGrp="1"/>
          </p:cNvSpPr>
          <p:nvPr>
            <p:ph type="title"/>
          </p:nvPr>
        </p:nvSpPr>
        <p:spPr>
          <a:xfrm>
            <a:off x="386932" y="277140"/>
            <a:ext cx="9895951" cy="1033669"/>
          </a:xfrm>
        </p:spPr>
        <p:txBody>
          <a:bodyPr>
            <a:normAutofit/>
          </a:bodyPr>
          <a:lstStyle/>
          <a:p>
            <a:r>
              <a:rPr lang="en-GB" sz="6000" b="1" dirty="0">
                <a:solidFill>
                  <a:srgbClr val="002060"/>
                </a:solidFill>
                <a:highlight>
                  <a:srgbClr val="FFFF00"/>
                </a:highlight>
              </a:rPr>
              <a:t>Activity:</a:t>
            </a:r>
            <a:r>
              <a:rPr lang="en-GB" sz="6000" b="1" dirty="0">
                <a:solidFill>
                  <a:srgbClr val="002060"/>
                </a:solidFill>
              </a:rPr>
              <a:t> </a:t>
            </a:r>
            <a:r>
              <a:rPr lang="en-GB" sz="6000" b="1" dirty="0">
                <a:solidFill>
                  <a:schemeClr val="bg1"/>
                </a:solidFill>
              </a:rPr>
              <a:t>PS Easter Eggs</a:t>
            </a:r>
            <a:endParaRPr lang="en-GB" b="1" dirty="0">
              <a:solidFill>
                <a:schemeClr val="bg1"/>
              </a:solidFill>
            </a:endParaRPr>
          </a:p>
        </p:txBody>
      </p:sp>
      <p:sp>
        <p:nvSpPr>
          <p:cNvPr id="9" name="Content Placeholder 2">
            <a:extLst>
              <a:ext uri="{FF2B5EF4-FFF2-40B4-BE49-F238E27FC236}">
                <a16:creationId xmlns:a16="http://schemas.microsoft.com/office/drawing/2014/main" id="{589D6845-DF6A-F536-1074-E66A7DDD0048}"/>
              </a:ext>
            </a:extLst>
          </p:cNvPr>
          <p:cNvSpPr>
            <a:spLocks noGrp="1"/>
          </p:cNvSpPr>
          <p:nvPr>
            <p:ph idx="1"/>
          </p:nvPr>
        </p:nvSpPr>
        <p:spPr>
          <a:xfrm>
            <a:off x="186063" y="1712687"/>
            <a:ext cx="8500737" cy="4351338"/>
          </a:xfrm>
        </p:spPr>
        <p:txBody>
          <a:bodyPr>
            <a:normAutofit/>
          </a:bodyPr>
          <a:lstStyle/>
          <a:p>
            <a:pPr marL="742950" indent="-742950">
              <a:buFont typeface="+mj-lt"/>
              <a:buAutoNum type="arabicPeriod"/>
            </a:pPr>
            <a:r>
              <a:rPr lang="en-GB" sz="4400" dirty="0"/>
              <a:t>Use your favourite Search Engine or AI tool to find more </a:t>
            </a:r>
            <a:r>
              <a:rPr lang="en-GB" sz="4400" dirty="0">
                <a:highlight>
                  <a:srgbClr val="FFFF00"/>
                </a:highlight>
                <a:sym typeface="Wingdings" panose="05000000000000000000" pitchFamily="2" charset="2"/>
              </a:rPr>
              <a:t></a:t>
            </a:r>
            <a:endParaRPr lang="en-GB" sz="4400" dirty="0">
              <a:highlight>
                <a:srgbClr val="FFFF00"/>
              </a:highlight>
            </a:endParaRPr>
          </a:p>
          <a:p>
            <a:endParaRPr lang="en-US" sz="2000" dirty="0"/>
          </a:p>
        </p:txBody>
      </p:sp>
      <p:pic>
        <p:nvPicPr>
          <p:cNvPr id="4" name="Graphic 3" descr="Bunny face outline">
            <a:extLst>
              <a:ext uri="{FF2B5EF4-FFF2-40B4-BE49-F238E27FC236}">
                <a16:creationId xmlns:a16="http://schemas.microsoft.com/office/drawing/2014/main" id="{6105D86F-AC89-A05E-3097-95C443E02F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73218" y="235956"/>
            <a:ext cx="3018782" cy="3018782"/>
          </a:xfrm>
          <a:prstGeom prst="rect">
            <a:avLst/>
          </a:prstGeom>
        </p:spPr>
      </p:pic>
      <p:pic>
        <p:nvPicPr>
          <p:cNvPr id="6" name="Picture 5" descr="PowerShell - Wikipedia">
            <a:extLst>
              <a:ext uri="{FF2B5EF4-FFF2-40B4-BE49-F238E27FC236}">
                <a16:creationId xmlns:a16="http://schemas.microsoft.com/office/drawing/2014/main" id="{7614D316-9F67-B046-18C8-53172D639A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3578" y="3153432"/>
            <a:ext cx="3195987" cy="3195987"/>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hick outline">
            <a:extLst>
              <a:ext uri="{FF2B5EF4-FFF2-40B4-BE49-F238E27FC236}">
                <a16:creationId xmlns:a16="http://schemas.microsoft.com/office/drawing/2014/main" id="{FC76CB4F-2D49-D26F-AE42-A27633A7EC4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420154" y="3272751"/>
            <a:ext cx="3180430" cy="3180430"/>
          </a:xfrm>
          <a:prstGeom prst="rect">
            <a:avLst/>
          </a:prstGeom>
        </p:spPr>
      </p:pic>
      <p:pic>
        <p:nvPicPr>
          <p:cNvPr id="3" name="Graphic 2" descr="Eggs in basket with solid fill">
            <a:extLst>
              <a:ext uri="{FF2B5EF4-FFF2-40B4-BE49-F238E27FC236}">
                <a16:creationId xmlns:a16="http://schemas.microsoft.com/office/drawing/2014/main" id="{F013D79B-D915-E88D-BBD6-E26FE8964E8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579406" y="2852701"/>
            <a:ext cx="2426531" cy="2426531"/>
          </a:xfrm>
          <a:prstGeom prst="rect">
            <a:avLst/>
          </a:prstGeom>
        </p:spPr>
      </p:pic>
    </p:spTree>
    <p:extLst>
      <p:ext uri="{BB962C8B-B14F-4D97-AF65-F5344CB8AC3E}">
        <p14:creationId xmlns:p14="http://schemas.microsoft.com/office/powerpoint/2010/main" val="339509885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351F7-BE74-5269-446B-B481B64EC8BE}"/>
              </a:ext>
            </a:extLst>
          </p:cNvPr>
          <p:cNvSpPr>
            <a:spLocks noGrp="1"/>
          </p:cNvSpPr>
          <p:nvPr>
            <p:ph type="title"/>
          </p:nvPr>
        </p:nvSpPr>
        <p:spPr>
          <a:xfrm>
            <a:off x="0" y="18255"/>
            <a:ext cx="12192000" cy="1325563"/>
          </a:xfrm>
          <a:solidFill>
            <a:srgbClr val="002060"/>
          </a:solidFill>
        </p:spPr>
        <p:txBody>
          <a:bodyPr>
            <a:normAutofit/>
          </a:bodyPr>
          <a:lstStyle/>
          <a:p>
            <a:r>
              <a:rPr lang="en-GB" sz="4800" dirty="0">
                <a:solidFill>
                  <a:schemeClr val="bg1"/>
                </a:solidFill>
              </a:rPr>
              <a:t>PS Tip: Copy Error </a:t>
            </a:r>
            <a:r>
              <a:rPr lang="en-GB" sz="4800" dirty="0" err="1">
                <a:solidFill>
                  <a:schemeClr val="bg1"/>
                </a:solidFill>
              </a:rPr>
              <a:t>Msg</a:t>
            </a:r>
            <a:r>
              <a:rPr lang="en-GB" sz="4800" dirty="0">
                <a:solidFill>
                  <a:schemeClr val="bg1"/>
                </a:solidFill>
              </a:rPr>
              <a:t> for debugging</a:t>
            </a:r>
          </a:p>
        </p:txBody>
      </p:sp>
      <p:sp>
        <p:nvSpPr>
          <p:cNvPr id="3" name="Content Placeholder 2">
            <a:extLst>
              <a:ext uri="{FF2B5EF4-FFF2-40B4-BE49-F238E27FC236}">
                <a16:creationId xmlns:a16="http://schemas.microsoft.com/office/drawing/2014/main" id="{66F3A5C1-E6B7-76A6-CFFD-0BC3D7D23C4D}"/>
              </a:ext>
            </a:extLst>
          </p:cNvPr>
          <p:cNvSpPr>
            <a:spLocks noGrp="1"/>
          </p:cNvSpPr>
          <p:nvPr>
            <p:ph idx="1"/>
          </p:nvPr>
        </p:nvSpPr>
        <p:spPr>
          <a:xfrm>
            <a:off x="654844" y="1804193"/>
            <a:ext cx="10515600" cy="4351338"/>
          </a:xfrm>
        </p:spPr>
        <p:txBody>
          <a:bodyPr>
            <a:normAutofit/>
          </a:bodyPr>
          <a:lstStyle/>
          <a:p>
            <a:r>
              <a:rPr lang="en-GB" dirty="0"/>
              <a:t>To </a:t>
            </a:r>
            <a:r>
              <a:rPr lang="en-US" dirty="0"/>
              <a:t>copy the last PowerShell error message from the CLI to the clipboard we can use:</a:t>
            </a:r>
            <a:endParaRPr lang="en-GB" dirty="0"/>
          </a:p>
          <a:p>
            <a:pPr marL="0" indent="0" algn="ctr">
              <a:buNone/>
            </a:pPr>
            <a:r>
              <a:rPr lang="en-GB" dirty="0">
                <a:solidFill>
                  <a:srgbClr val="4D2FFF"/>
                </a:solidFill>
              </a:rPr>
              <a:t>$Error[0] | Out-String | Set-Clipboard</a:t>
            </a:r>
          </a:p>
          <a:p>
            <a:r>
              <a:rPr lang="en-US" dirty="0"/>
              <a:t>You can then paste the error msg into your </a:t>
            </a:r>
            <a:r>
              <a:rPr lang="en-US" dirty="0" err="1"/>
              <a:t>favourite</a:t>
            </a:r>
            <a:r>
              <a:rPr lang="en-US" dirty="0"/>
              <a:t> search engine or AI tool to aid you in solving the error.</a:t>
            </a:r>
          </a:p>
          <a:p>
            <a:r>
              <a:rPr lang="en-US" dirty="0"/>
              <a:t>PowerShell stores errors in the automatic variable $Error.</a:t>
            </a:r>
          </a:p>
          <a:p>
            <a:r>
              <a:rPr lang="en-US" dirty="0"/>
              <a:t>$Error[0] is the most recent error object.</a:t>
            </a:r>
          </a:p>
          <a:p>
            <a:r>
              <a:rPr lang="en-US" dirty="0"/>
              <a:t>Out-String converts the object into readable text.</a:t>
            </a:r>
          </a:p>
          <a:p>
            <a:r>
              <a:rPr lang="en-US" dirty="0"/>
              <a:t>Set-Clipboard copies it to the clipboard.</a:t>
            </a:r>
            <a:endParaRPr lang="en-GB" dirty="0"/>
          </a:p>
        </p:txBody>
      </p:sp>
      <p:pic>
        <p:nvPicPr>
          <p:cNvPr id="6" name="Graphic 5" descr="Beetle outline">
            <a:extLst>
              <a:ext uri="{FF2B5EF4-FFF2-40B4-BE49-F238E27FC236}">
                <a16:creationId xmlns:a16="http://schemas.microsoft.com/office/drawing/2014/main" id="{F0650E97-E24F-9F71-DA34-AC9146379A5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96500" y="269874"/>
            <a:ext cx="2147888" cy="2147888"/>
          </a:xfrm>
          <a:prstGeom prst="rect">
            <a:avLst/>
          </a:prstGeom>
        </p:spPr>
      </p:pic>
    </p:spTree>
    <p:extLst>
      <p:ext uri="{BB962C8B-B14F-4D97-AF65-F5344CB8AC3E}">
        <p14:creationId xmlns:p14="http://schemas.microsoft.com/office/powerpoint/2010/main" val="8300305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99DE6-96BE-1E28-422D-EFE2ADC09ADA}"/>
              </a:ext>
            </a:extLst>
          </p:cNvPr>
          <p:cNvSpPr>
            <a:spLocks noGrp="1"/>
          </p:cNvSpPr>
          <p:nvPr>
            <p:ph type="title"/>
          </p:nvPr>
        </p:nvSpPr>
        <p:spPr>
          <a:xfrm>
            <a:off x="0" y="178987"/>
            <a:ext cx="6181959" cy="726694"/>
          </a:xfrm>
        </p:spPr>
        <p:txBody>
          <a:bodyPr>
            <a:normAutofit/>
          </a:bodyPr>
          <a:lstStyle/>
          <a:p>
            <a:r>
              <a:rPr lang="en-GB" sz="4000" b="1" dirty="0"/>
              <a:t>PowerShell Example sources:</a:t>
            </a:r>
            <a:endParaRPr lang="en-GB" sz="4000" dirty="0"/>
          </a:p>
        </p:txBody>
      </p:sp>
      <p:sp>
        <p:nvSpPr>
          <p:cNvPr id="3" name="Content Placeholder 2">
            <a:extLst>
              <a:ext uri="{FF2B5EF4-FFF2-40B4-BE49-F238E27FC236}">
                <a16:creationId xmlns:a16="http://schemas.microsoft.com/office/drawing/2014/main" id="{2508B4C2-000C-3695-B4C2-12FC2D0D5160}"/>
              </a:ext>
            </a:extLst>
          </p:cNvPr>
          <p:cNvSpPr>
            <a:spLocks noGrp="1"/>
          </p:cNvSpPr>
          <p:nvPr>
            <p:ph idx="1"/>
          </p:nvPr>
        </p:nvSpPr>
        <p:spPr>
          <a:xfrm>
            <a:off x="185888" y="905691"/>
            <a:ext cx="8365929" cy="5952299"/>
          </a:xfrm>
        </p:spPr>
        <p:txBody>
          <a:bodyPr>
            <a:normAutofit lnSpcReduction="10000"/>
          </a:bodyPr>
          <a:lstStyle/>
          <a:p>
            <a:pPr>
              <a:lnSpc>
                <a:spcPct val="100000"/>
              </a:lnSpc>
              <a:spcBef>
                <a:spcPts val="0"/>
              </a:spcBef>
              <a:spcAft>
                <a:spcPts val="600"/>
              </a:spcAft>
            </a:pPr>
            <a:r>
              <a:rPr lang="en-GB" sz="2400" dirty="0">
                <a:highlight>
                  <a:srgbClr val="FFFF00"/>
                </a:highlight>
                <a:hlinkClick r:id="rId2"/>
              </a:rPr>
              <a:t>MS PowerShell documentation</a:t>
            </a:r>
            <a:endParaRPr lang="en-US" sz="2400" dirty="0">
              <a:highlight>
                <a:srgbClr val="FFFF00"/>
              </a:highlight>
              <a:hlinkClick r:id="rId3"/>
            </a:endParaRPr>
          </a:p>
          <a:p>
            <a:pPr>
              <a:lnSpc>
                <a:spcPct val="100000"/>
              </a:lnSpc>
              <a:spcBef>
                <a:spcPts val="0"/>
              </a:spcBef>
              <a:spcAft>
                <a:spcPts val="600"/>
              </a:spcAft>
            </a:pPr>
            <a:r>
              <a:rPr lang="en-US" sz="2400" dirty="0">
                <a:hlinkClick r:id="rId3"/>
              </a:rPr>
              <a:t>Discover PowerShell - PowerShell | Microsoft Learn</a:t>
            </a:r>
            <a:endParaRPr lang="en-GB" sz="2400" dirty="0">
              <a:hlinkClick r:id="rId4"/>
            </a:endParaRPr>
          </a:p>
          <a:p>
            <a:pPr lvl="0">
              <a:lnSpc>
                <a:spcPct val="100000"/>
              </a:lnSpc>
              <a:spcBef>
                <a:spcPts val="0"/>
              </a:spcBef>
              <a:spcAft>
                <a:spcPts val="600"/>
              </a:spcAft>
            </a:pPr>
            <a:r>
              <a:rPr lang="en-GB" sz="2400" dirty="0">
                <a:hlinkClick r:id="rId4"/>
              </a:rPr>
              <a:t>PowerShell.org – PowerShell Community</a:t>
            </a:r>
            <a:endParaRPr lang="en-GB" sz="2400" dirty="0"/>
          </a:p>
          <a:p>
            <a:pPr>
              <a:lnSpc>
                <a:spcPct val="100000"/>
              </a:lnSpc>
              <a:spcBef>
                <a:spcPts val="0"/>
              </a:spcBef>
              <a:spcAft>
                <a:spcPts val="600"/>
              </a:spcAft>
            </a:pPr>
            <a:r>
              <a:rPr lang="en-GB" sz="2400" dirty="0"/>
              <a:t>GitHub: </a:t>
            </a:r>
            <a:r>
              <a:rPr lang="en-GB" sz="2400" dirty="0">
                <a:hlinkClick r:id="rId5"/>
              </a:rPr>
              <a:t>PowerShell Beginner’s Guide</a:t>
            </a:r>
            <a:endParaRPr lang="en-GB" sz="2400" dirty="0"/>
          </a:p>
          <a:p>
            <a:pPr>
              <a:lnSpc>
                <a:spcPct val="100000"/>
              </a:lnSpc>
              <a:spcBef>
                <a:spcPts val="0"/>
              </a:spcBef>
              <a:spcAft>
                <a:spcPts val="600"/>
              </a:spcAft>
            </a:pPr>
            <a:r>
              <a:rPr lang="en-GB" sz="2400" dirty="0"/>
              <a:t>Learning PowerShell </a:t>
            </a:r>
            <a:r>
              <a:rPr lang="en-GB" sz="2400" dirty="0">
                <a:hlinkClick r:id="rId6"/>
              </a:rPr>
              <a:t>GitHub resources</a:t>
            </a:r>
            <a:endParaRPr lang="en-US" sz="2400" dirty="0">
              <a:hlinkClick r:id="rId7"/>
            </a:endParaRPr>
          </a:p>
          <a:p>
            <a:pPr lvl="0">
              <a:lnSpc>
                <a:spcPct val="100000"/>
              </a:lnSpc>
              <a:spcBef>
                <a:spcPts val="0"/>
              </a:spcBef>
              <a:spcAft>
                <a:spcPts val="600"/>
              </a:spcAft>
            </a:pPr>
            <a:r>
              <a:rPr lang="en-US" sz="2400" dirty="0">
                <a:hlinkClick r:id="rId7"/>
              </a:rPr>
              <a:t>How to Use PowerShell? with Examples (educba.com)</a:t>
            </a:r>
            <a:endParaRPr lang="en-US" sz="2400" dirty="0"/>
          </a:p>
          <a:p>
            <a:pPr lvl="0">
              <a:lnSpc>
                <a:spcPct val="100000"/>
              </a:lnSpc>
              <a:spcBef>
                <a:spcPts val="0"/>
              </a:spcBef>
              <a:spcAft>
                <a:spcPts val="600"/>
              </a:spcAft>
            </a:pPr>
            <a:r>
              <a:rPr lang="en-US" sz="2400" dirty="0">
                <a:hlinkClick r:id="rId8"/>
              </a:rPr>
              <a:t>Table of Basic PowerShell Commands - (microsoft.com)</a:t>
            </a:r>
            <a:endParaRPr lang="en-US" sz="2400" dirty="0"/>
          </a:p>
          <a:p>
            <a:pPr lvl="0">
              <a:lnSpc>
                <a:spcPct val="100000"/>
              </a:lnSpc>
              <a:spcBef>
                <a:spcPts val="0"/>
              </a:spcBef>
              <a:spcAft>
                <a:spcPts val="600"/>
              </a:spcAft>
            </a:pPr>
            <a:r>
              <a:rPr lang="en-US" sz="2400" dirty="0">
                <a:hlinkClick r:id="rId5"/>
              </a:rPr>
              <a:t>PowerShell-beginners-guide</a:t>
            </a:r>
            <a:endParaRPr lang="en-US" sz="2400" dirty="0"/>
          </a:p>
          <a:p>
            <a:pPr lvl="0">
              <a:lnSpc>
                <a:spcPct val="100000"/>
              </a:lnSpc>
              <a:spcBef>
                <a:spcPts val="0"/>
              </a:spcBef>
              <a:spcAft>
                <a:spcPts val="600"/>
              </a:spcAft>
            </a:pPr>
            <a:r>
              <a:rPr lang="en-US" sz="2400" dirty="0">
                <a:hlinkClick r:id="rId9"/>
              </a:rPr>
              <a:t>PowerShell Tutorial for Beginners</a:t>
            </a:r>
            <a:endParaRPr lang="en-US" sz="2400" dirty="0"/>
          </a:p>
          <a:p>
            <a:pPr>
              <a:lnSpc>
                <a:spcPct val="100000"/>
              </a:lnSpc>
              <a:spcBef>
                <a:spcPts val="0"/>
              </a:spcBef>
              <a:spcAft>
                <a:spcPts val="600"/>
              </a:spcAft>
            </a:pPr>
            <a:r>
              <a:rPr lang="en-GB" sz="2400" dirty="0">
                <a:hlinkClick r:id="rId10"/>
              </a:rPr>
              <a:t>PowerShell Tutorial (tutorialspoint.com)</a:t>
            </a:r>
            <a:endParaRPr lang="en-GB" sz="2400" dirty="0"/>
          </a:p>
          <a:p>
            <a:pPr>
              <a:lnSpc>
                <a:spcPct val="100000"/>
              </a:lnSpc>
              <a:spcBef>
                <a:spcPts val="0"/>
              </a:spcBef>
              <a:spcAft>
                <a:spcPts val="600"/>
              </a:spcAft>
            </a:pPr>
            <a:r>
              <a:rPr lang="en-US" sz="2400" dirty="0">
                <a:hlinkClick r:id="rId11"/>
              </a:rPr>
              <a:t>For PowerShell Admin skills and commands</a:t>
            </a:r>
            <a:endParaRPr lang="en-GB" sz="2400" dirty="0"/>
          </a:p>
          <a:p>
            <a:pPr>
              <a:lnSpc>
                <a:spcPct val="100000"/>
              </a:lnSpc>
              <a:spcBef>
                <a:spcPts val="0"/>
              </a:spcBef>
              <a:spcAft>
                <a:spcPts val="600"/>
              </a:spcAft>
            </a:pPr>
            <a:r>
              <a:rPr lang="en-US" sz="2400" dirty="0">
                <a:hlinkClick r:id="rId12"/>
              </a:rPr>
              <a:t>Microsoft Azure modules</a:t>
            </a:r>
            <a:endParaRPr lang="en-US" sz="2400" dirty="0"/>
          </a:p>
          <a:p>
            <a:pPr lvl="1"/>
            <a:r>
              <a:rPr lang="en-US" dirty="0">
                <a:hlinkClick r:id="rId13"/>
              </a:rPr>
              <a:t>Using PowerShell in the Azure Portal</a:t>
            </a:r>
            <a:endParaRPr lang="en-GB" sz="3200" dirty="0">
              <a:highlight>
                <a:srgbClr val="FFFF00"/>
              </a:highlight>
            </a:endParaRPr>
          </a:p>
          <a:p>
            <a:pPr lvl="1"/>
            <a:r>
              <a:rPr lang="en-US" dirty="0">
                <a:hlinkClick r:id="rId14"/>
              </a:rPr>
              <a:t>Azure PowerShell Tutorial</a:t>
            </a:r>
            <a:endParaRPr lang="en-GB" sz="3200" dirty="0">
              <a:highlight>
                <a:srgbClr val="FFFF00"/>
              </a:highlight>
            </a:endParaRPr>
          </a:p>
          <a:p>
            <a:pPr>
              <a:lnSpc>
                <a:spcPct val="100000"/>
              </a:lnSpc>
              <a:spcBef>
                <a:spcPts val="0"/>
              </a:spcBef>
              <a:spcAft>
                <a:spcPts val="600"/>
              </a:spcAft>
            </a:pPr>
            <a:endParaRPr lang="en-US" sz="2400" dirty="0"/>
          </a:p>
          <a:p>
            <a:pPr>
              <a:lnSpc>
                <a:spcPct val="100000"/>
              </a:lnSpc>
              <a:spcBef>
                <a:spcPts val="0"/>
              </a:spcBef>
              <a:spcAft>
                <a:spcPts val="600"/>
              </a:spcAft>
            </a:pPr>
            <a:endParaRPr lang="en-US" sz="2400" dirty="0"/>
          </a:p>
          <a:p>
            <a:pPr lvl="0">
              <a:lnSpc>
                <a:spcPct val="100000"/>
              </a:lnSpc>
              <a:spcBef>
                <a:spcPts val="0"/>
              </a:spcBef>
              <a:spcAft>
                <a:spcPts val="600"/>
              </a:spcAft>
            </a:pPr>
            <a:endParaRPr lang="en-US" sz="2400" dirty="0"/>
          </a:p>
          <a:p>
            <a:pPr>
              <a:lnSpc>
                <a:spcPct val="100000"/>
              </a:lnSpc>
              <a:spcBef>
                <a:spcPts val="0"/>
              </a:spcBef>
              <a:spcAft>
                <a:spcPts val="600"/>
              </a:spcAft>
            </a:pPr>
            <a:endParaRPr lang="en-GB" sz="2400" dirty="0"/>
          </a:p>
        </p:txBody>
      </p:sp>
      <p:pic>
        <p:nvPicPr>
          <p:cNvPr id="13" name="Picture 4" descr="Computer script on a screen">
            <a:extLst>
              <a:ext uri="{FF2B5EF4-FFF2-40B4-BE49-F238E27FC236}">
                <a16:creationId xmlns:a16="http://schemas.microsoft.com/office/drawing/2014/main" id="{B98E4AF1-7492-23BF-C360-40C337FE006C}"/>
              </a:ext>
            </a:extLst>
          </p:cNvPr>
          <p:cNvPicPr>
            <a:picLocks noChangeAspect="1"/>
          </p:cNvPicPr>
          <p:nvPr/>
        </p:nvPicPr>
        <p:blipFill rotWithShape="1">
          <a:blip r:embed="rId15"/>
          <a:srcRect l="5491" r="45915" b="-1"/>
          <a:stretch/>
        </p:blipFill>
        <p:spPr>
          <a:xfrm>
            <a:off x="7381102" y="10"/>
            <a:ext cx="4810897" cy="6857990"/>
          </a:xfrm>
          <a:prstGeom prst="rect">
            <a:avLst/>
          </a:prstGeom>
          <a:effectLst/>
        </p:spPr>
      </p:pic>
    </p:spTree>
    <p:extLst>
      <p:ext uri="{BB962C8B-B14F-4D97-AF65-F5344CB8AC3E}">
        <p14:creationId xmlns:p14="http://schemas.microsoft.com/office/powerpoint/2010/main" val="8826732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7">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Icon&#10;&#10;Description automatically generated">
            <a:extLst>
              <a:ext uri="{FF2B5EF4-FFF2-40B4-BE49-F238E27FC236}">
                <a16:creationId xmlns:a16="http://schemas.microsoft.com/office/drawing/2014/main" id="{DDDF88A7-3BAB-4ACA-ADC3-531574C16AF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2203" r="-2" b="21757"/>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22" name="Picture 21" descr="A picture containing graphical user interface&#10;&#10;Description automatically generated">
            <a:extLst>
              <a:ext uri="{FF2B5EF4-FFF2-40B4-BE49-F238E27FC236}">
                <a16:creationId xmlns:a16="http://schemas.microsoft.com/office/drawing/2014/main" id="{0C53C423-83F0-4891-98D5-A988AD9A83F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5942" r="-2" b="1184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0" name="Freeform: Shape 29">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8056" y="859536"/>
            <a:ext cx="7308974" cy="1243584"/>
          </a:xfrm>
          <a:solidFill>
            <a:schemeClr val="bg1">
              <a:lumMod val="75000"/>
            </a:schemeClr>
          </a:solidFill>
        </p:spPr>
        <p:txBody>
          <a:bodyPr>
            <a:normAutofit/>
          </a:bodyPr>
          <a:lstStyle/>
          <a:p>
            <a:r>
              <a:rPr lang="en-GB" sz="5400" b="1" dirty="0"/>
              <a:t>Bg. </a:t>
            </a:r>
            <a:r>
              <a:rPr lang="en-GB" sz="4000" b="1" u="sng" dirty="0"/>
              <a:t>PowerShell syntax &amp; scripting</a:t>
            </a:r>
            <a:endParaRPr lang="en-GB" sz="3600" b="1" dirty="0"/>
          </a:p>
        </p:txBody>
      </p:sp>
      <p:sp>
        <p:nvSpPr>
          <p:cNvPr id="34" name="Rectangle 33">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Rectangle 35">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48056" y="2340864"/>
            <a:ext cx="4955217" cy="3664351"/>
          </a:xfrm>
          <a:solidFill>
            <a:schemeClr val="bg1">
              <a:lumMod val="85000"/>
            </a:schemeClr>
          </a:solidFill>
        </p:spPr>
        <p:txBody>
          <a:bodyPr>
            <a:normAutofit lnSpcReduction="10000"/>
          </a:bodyPr>
          <a:lstStyle/>
          <a:p>
            <a:pPr>
              <a:spcBef>
                <a:spcPts val="600"/>
              </a:spcBef>
            </a:pPr>
            <a:r>
              <a:rPr lang="en-GB" dirty="0"/>
              <a:t>For an overview of PS command and script syntax: </a:t>
            </a:r>
            <a:r>
              <a:rPr lang="en-GB" dirty="0">
                <a:hlinkClick r:id="rId7"/>
              </a:rPr>
              <a:t>click-here</a:t>
            </a:r>
            <a:r>
              <a:rPr lang="en-GB" dirty="0"/>
              <a:t>.</a:t>
            </a:r>
          </a:p>
          <a:p>
            <a:pPr>
              <a:spcBef>
                <a:spcPts val="600"/>
              </a:spcBef>
            </a:pPr>
            <a:r>
              <a:rPr lang="en-GB" dirty="0"/>
              <a:t>To learn more about PS commands and scripting click </a:t>
            </a:r>
            <a:r>
              <a:rPr lang="en-GB" dirty="0">
                <a:hlinkClick r:id="rId8"/>
              </a:rPr>
              <a:t>here</a:t>
            </a:r>
            <a:r>
              <a:rPr lang="en-GB" dirty="0"/>
              <a:t> and </a:t>
            </a:r>
            <a:r>
              <a:rPr lang="en-GB" dirty="0">
                <a:hlinkClick r:id="rId9"/>
              </a:rPr>
              <a:t>here</a:t>
            </a:r>
            <a:r>
              <a:rPr lang="en-GB" dirty="0"/>
              <a:t> for video tutorials.</a:t>
            </a:r>
          </a:p>
          <a:p>
            <a:pPr>
              <a:spcBef>
                <a:spcPts val="600"/>
              </a:spcBef>
            </a:pPr>
            <a:r>
              <a:rPr lang="en-GB" dirty="0"/>
              <a:t>Sample scripts for System administration </a:t>
            </a:r>
            <a:r>
              <a:rPr lang="en-GB" dirty="0">
                <a:hlinkClick r:id="rId10"/>
              </a:rPr>
              <a:t>click-here</a:t>
            </a:r>
            <a:r>
              <a:rPr lang="en-GB" dirty="0"/>
              <a:t>.</a:t>
            </a:r>
          </a:p>
        </p:txBody>
      </p:sp>
      <p:sp>
        <p:nvSpPr>
          <p:cNvPr id="9" name="TextBox 8">
            <a:extLst>
              <a:ext uri="{FF2B5EF4-FFF2-40B4-BE49-F238E27FC236}">
                <a16:creationId xmlns:a16="http://schemas.microsoft.com/office/drawing/2014/main" id="{95D2DA2F-7CC3-43A9-B6E7-C63F0CDD778E}"/>
              </a:ext>
            </a:extLst>
          </p:cNvPr>
          <p:cNvSpPr txBox="1"/>
          <p:nvPr/>
        </p:nvSpPr>
        <p:spPr>
          <a:xfrm>
            <a:off x="9751909" y="6870700"/>
            <a:ext cx="2440091"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www.zonasystem.com/2019/01/cifrar-passwords-con-powershell.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150A60FA-E081-4360-9F87-B916D05C3BF9}"/>
              </a:ext>
            </a:extLst>
          </p:cNvPr>
          <p:cNvSpPr txBox="1"/>
          <p:nvPr/>
        </p:nvSpPr>
        <p:spPr>
          <a:xfrm>
            <a:off x="7432167" y="6870700"/>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stackoverflow.com/questions/39132316/unable-to-load-powershell-script-modul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2"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201327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8CE52B-8AAD-4ECB-CB47-0EFB7DB44F38}"/>
              </a:ext>
            </a:extLst>
          </p:cNvPr>
          <p:cNvSpPr>
            <a:spLocks noGrp="1"/>
          </p:cNvSpPr>
          <p:nvPr>
            <p:ph type="title"/>
          </p:nvPr>
        </p:nvSpPr>
        <p:spPr>
          <a:xfrm>
            <a:off x="1054952" y="397423"/>
            <a:ext cx="9718111" cy="1576446"/>
          </a:xfrm>
        </p:spPr>
        <p:txBody>
          <a:bodyPr anchor="ctr">
            <a:normAutofit fontScale="90000"/>
          </a:bodyPr>
          <a:lstStyle/>
          <a:p>
            <a:pPr algn="ctr"/>
            <a:r>
              <a:rPr lang="en-GB" sz="4900" b="1" dirty="0">
                <a:solidFill>
                  <a:srgbClr val="0000FF"/>
                </a:solidFill>
                <a:highlight>
                  <a:srgbClr val="FFFF00"/>
                </a:highlight>
              </a:rPr>
              <a:t>Bonus Section</a:t>
            </a:r>
            <a:br>
              <a:rPr lang="en-GB" sz="8000" b="1" dirty="0">
                <a:solidFill>
                  <a:srgbClr val="FFFFFF"/>
                </a:solidFill>
              </a:rPr>
            </a:br>
            <a:r>
              <a:rPr lang="en-GB" sz="8900" b="1" dirty="0">
                <a:solidFill>
                  <a:srgbClr val="FFFFFF"/>
                </a:solidFill>
              </a:rPr>
              <a:t>PowerShell GUIs</a:t>
            </a:r>
            <a:endParaRPr lang="en-GB" sz="8000" dirty="0">
              <a:solidFill>
                <a:srgbClr val="FFFFFF"/>
              </a:solidFill>
            </a:endParaRPr>
          </a:p>
        </p:txBody>
      </p:sp>
      <p:sp>
        <p:nvSpPr>
          <p:cNvPr id="3" name="TextBox 2">
            <a:extLst>
              <a:ext uri="{FF2B5EF4-FFF2-40B4-BE49-F238E27FC236}">
                <a16:creationId xmlns:a16="http://schemas.microsoft.com/office/drawing/2014/main" id="{A20D75E0-3CAA-AD9D-7A6B-46C9EB037D5D}"/>
              </a:ext>
            </a:extLst>
          </p:cNvPr>
          <p:cNvSpPr txBox="1"/>
          <p:nvPr/>
        </p:nvSpPr>
        <p:spPr>
          <a:xfrm>
            <a:off x="3128293" y="2228292"/>
            <a:ext cx="5935413"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Examples will be shown and briefly described.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If interested: when you have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Try them out and review the code &amp; code descriptions.</a:t>
            </a:r>
          </a:p>
        </p:txBody>
      </p:sp>
      <p:sp>
        <p:nvSpPr>
          <p:cNvPr id="6" name="TextBox 5">
            <a:extLst>
              <a:ext uri="{FF2B5EF4-FFF2-40B4-BE49-F238E27FC236}">
                <a16:creationId xmlns:a16="http://schemas.microsoft.com/office/drawing/2014/main" id="{C422AFCC-D9C5-28FF-E186-2AC9DC596878}"/>
              </a:ext>
            </a:extLst>
          </p:cNvPr>
          <p:cNvSpPr txBox="1"/>
          <p:nvPr/>
        </p:nvSpPr>
        <p:spPr>
          <a:xfrm>
            <a:off x="7030602" y="5427155"/>
            <a:ext cx="3813898"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Beyond the scope of the assignment</a:t>
            </a:r>
            <a:r>
              <a:rPr kumimoji="0" lang="en-GB"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endParaRPr kumimoji="0" lang="en-US"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p:txBody>
      </p:sp>
      <p:sp>
        <p:nvSpPr>
          <p:cNvPr id="7" name="Rectangle 6" descr="Open book with solid fill">
            <a:extLst>
              <a:ext uri="{FF2B5EF4-FFF2-40B4-BE49-F238E27FC236}">
                <a16:creationId xmlns:a16="http://schemas.microsoft.com/office/drawing/2014/main" id="{5677F866-1AAE-47A3-800C-32DE49647A51}"/>
              </a:ext>
            </a:extLst>
          </p:cNvPr>
          <p:cNvSpPr/>
          <p:nvPr/>
        </p:nvSpPr>
        <p:spPr>
          <a:xfrm>
            <a:off x="7928501" y="3541375"/>
            <a:ext cx="1944000" cy="1944000"/>
          </a:xfrm>
          <a:prstGeom prst="rect">
            <a:avLst/>
          </a:prstGeom>
          <a:blipFill>
            <a:blip>
              <a:extLst>
                <a:ext uri="{96DAC541-7B7A-43D3-8B79-37D633B846F1}">
                  <asvg:svgBlip xmlns:asvg="http://schemas.microsoft.com/office/drawing/2016/SVG/main" r:embed="rId2"/>
                </a:ext>
              </a:extLst>
            </a:blip>
            <a:srcRect/>
            <a:stretch>
              <a:fillRect/>
            </a:stretch>
          </a:blipFill>
          <a:ln>
            <a:noFill/>
          </a:ln>
        </p:spPr>
        <p:style>
          <a:lnRef idx="2">
            <a:scrgbClr r="0" g="0" b="0"/>
          </a:lnRef>
          <a:fillRef idx="1">
            <a:scrgbClr r="0" g="0" b="0"/>
          </a:fillRef>
          <a:effectRef idx="0">
            <a:schemeClr val="accent5">
              <a:hueOff val="-6758543"/>
              <a:satOff val="-17419"/>
              <a:lumOff val="-11765"/>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E207D2CA-BFF6-4BB2-76CE-63376D4C35F5}"/>
              </a:ext>
            </a:extLst>
          </p:cNvPr>
          <p:cNvGrpSpPr/>
          <p:nvPr/>
        </p:nvGrpSpPr>
        <p:grpSpPr>
          <a:xfrm>
            <a:off x="1466055" y="3510097"/>
            <a:ext cx="3487936" cy="3083552"/>
            <a:chOff x="1223167" y="3660297"/>
            <a:chExt cx="3487936" cy="3083552"/>
          </a:xfrm>
        </p:grpSpPr>
        <p:sp>
          <p:nvSpPr>
            <p:cNvPr id="4" name="Rectangle 3" descr="Planet">
              <a:extLst>
                <a:ext uri="{FF2B5EF4-FFF2-40B4-BE49-F238E27FC236}">
                  <a16:creationId xmlns:a16="http://schemas.microsoft.com/office/drawing/2014/main" id="{30DAE1C3-326F-1FA8-9AF3-2EB07C6903CD}"/>
                </a:ext>
              </a:extLst>
            </p:cNvPr>
            <p:cNvSpPr/>
            <p:nvPr/>
          </p:nvSpPr>
          <p:spPr>
            <a:xfrm>
              <a:off x="1995135" y="3660297"/>
              <a:ext cx="1944000" cy="1944000"/>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5">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E5EF6268-3BBA-2D30-7AA7-19F0DE4B3CB7}"/>
                </a:ext>
              </a:extLst>
            </p:cNvPr>
            <p:cNvSpPr txBox="1"/>
            <p:nvPr/>
          </p:nvSpPr>
          <p:spPr>
            <a:xfrm>
              <a:off x="1223167" y="5358854"/>
              <a:ext cx="3487936" cy="138499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Included for awareness purposes only.</a:t>
              </a:r>
              <a:endPar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p:txBody>
        </p:sp>
      </p:grpSp>
    </p:spTree>
    <p:extLst>
      <p:ext uri="{BB962C8B-B14F-4D97-AF65-F5344CB8AC3E}">
        <p14:creationId xmlns:p14="http://schemas.microsoft.com/office/powerpoint/2010/main" val="330821634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3EE87-45C9-06B4-F518-7CB16926C4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825EFE-5149-0E5C-CD86-89431E9CECCC}"/>
              </a:ext>
            </a:extLst>
          </p:cNvPr>
          <p:cNvSpPr>
            <a:spLocks noGrp="1"/>
          </p:cNvSpPr>
          <p:nvPr>
            <p:ph type="title"/>
          </p:nvPr>
        </p:nvSpPr>
        <p:spPr>
          <a:xfrm>
            <a:off x="0" y="18256"/>
            <a:ext cx="12192000" cy="803276"/>
          </a:xfrm>
          <a:solidFill>
            <a:srgbClr val="002060"/>
          </a:solidFill>
        </p:spPr>
        <p:txBody>
          <a:bodyPr>
            <a:normAutofit/>
          </a:bodyPr>
          <a:lstStyle/>
          <a:p>
            <a:r>
              <a:rPr lang="en-GB" sz="4800" b="1" dirty="0">
                <a:solidFill>
                  <a:schemeClr val="bg1"/>
                </a:solidFill>
              </a:rPr>
              <a:t>PowerShell GUIs</a:t>
            </a:r>
            <a:endParaRPr lang="en-GB" sz="4800" dirty="0">
              <a:solidFill>
                <a:schemeClr val="bg1"/>
              </a:solidFill>
            </a:endParaRPr>
          </a:p>
        </p:txBody>
      </p:sp>
      <p:sp>
        <p:nvSpPr>
          <p:cNvPr id="3" name="Content Placeholder 2">
            <a:extLst>
              <a:ext uri="{FF2B5EF4-FFF2-40B4-BE49-F238E27FC236}">
                <a16:creationId xmlns:a16="http://schemas.microsoft.com/office/drawing/2014/main" id="{A639E547-DCB9-F6D2-E8AD-EEEFE70AA72F}"/>
              </a:ext>
            </a:extLst>
          </p:cNvPr>
          <p:cNvSpPr>
            <a:spLocks noGrp="1"/>
          </p:cNvSpPr>
          <p:nvPr>
            <p:ph idx="1"/>
          </p:nvPr>
        </p:nvSpPr>
        <p:spPr>
          <a:xfrm>
            <a:off x="59530" y="913051"/>
            <a:ext cx="11891963" cy="6015923"/>
          </a:xfrm>
        </p:spPr>
        <p:txBody>
          <a:bodyPr>
            <a:normAutofit/>
          </a:bodyPr>
          <a:lstStyle/>
          <a:p>
            <a:pPr lvl="0"/>
            <a:r>
              <a:rPr lang="en-US" dirty="0"/>
              <a:t>PowerShell is part of </a:t>
            </a:r>
            <a:r>
              <a:rPr lang="en-US" b="1" dirty="0"/>
              <a:t>Microsoft’s .NET platform</a:t>
            </a:r>
            <a:r>
              <a:rPr lang="en-US" dirty="0"/>
              <a:t> &amp; has access to the wider </a:t>
            </a:r>
            <a:r>
              <a:rPr lang="en-US" dirty="0" err="1"/>
              <a:t>.Net</a:t>
            </a:r>
            <a:r>
              <a:rPr lang="en-US" dirty="0"/>
              <a:t> libraries functions &amp; features, and we can use PowerShell to build </a:t>
            </a:r>
            <a:r>
              <a:rPr lang="en-US" b="1" dirty="0"/>
              <a:t>Windows Applications</a:t>
            </a:r>
            <a:endParaRPr lang="en-GB" dirty="0"/>
          </a:p>
          <a:p>
            <a:pPr lvl="0"/>
            <a:r>
              <a:rPr lang="en-US" dirty="0"/>
              <a:t>We can create PowerShell scripts to create ‘Windows Applications with GUI Graphical User Interface front ends for users, using either </a:t>
            </a:r>
            <a:r>
              <a:rPr lang="en-US" b="1" dirty="0" err="1"/>
              <a:t>.Net</a:t>
            </a:r>
            <a:r>
              <a:rPr lang="en-US" b="1" dirty="0"/>
              <a:t> </a:t>
            </a:r>
            <a:r>
              <a:rPr lang="en-GB" b="1" dirty="0"/>
              <a:t>Windows Forms </a:t>
            </a:r>
            <a:r>
              <a:rPr lang="en-GB" dirty="0"/>
              <a:t>(outdated) or the newer </a:t>
            </a:r>
            <a:r>
              <a:rPr lang="en-GB" b="1" dirty="0" err="1"/>
              <a:t>.Net</a:t>
            </a:r>
            <a:r>
              <a:rPr lang="en-GB" b="1" dirty="0"/>
              <a:t> WPF (Windows Presentation Framework)</a:t>
            </a:r>
            <a:r>
              <a:rPr lang="en-GB" dirty="0"/>
              <a:t>.</a:t>
            </a:r>
          </a:p>
          <a:p>
            <a:pPr lvl="0"/>
            <a:r>
              <a:rPr lang="en-US" b="1" dirty="0">
                <a:highlight>
                  <a:srgbClr val="FFFF00"/>
                </a:highlight>
              </a:rPr>
              <a:t>PS is used by admins to create ‘Light GUI’ applications </a:t>
            </a:r>
            <a:r>
              <a:rPr lang="en-US" b="1" dirty="0"/>
              <a:t>such as Admin dashboard Apps to automate tasks, </a:t>
            </a:r>
            <a:r>
              <a:rPr lang="en-US" dirty="0"/>
              <a:t>it is not used to build general Windows/Web applications.</a:t>
            </a:r>
            <a:endParaRPr lang="en-GB" dirty="0"/>
          </a:p>
          <a:p>
            <a:pPr lvl="0"/>
            <a:r>
              <a:rPr lang="en-GB" b="1" dirty="0"/>
              <a:t>For larger </a:t>
            </a:r>
            <a:r>
              <a:rPr lang="en-GB" dirty="0"/>
              <a:t>WPF Apps., use XAML designer in Visual Studio.</a:t>
            </a:r>
            <a:endParaRPr lang="en-GB" dirty="0">
              <a:solidFill>
                <a:srgbClr val="7030A0"/>
              </a:solidFill>
            </a:endParaRPr>
          </a:p>
          <a:p>
            <a:pPr marL="0" indent="0">
              <a:buNone/>
            </a:pPr>
            <a:r>
              <a:rPr lang="en-GB" sz="2000" dirty="0"/>
              <a:t>Note: </a:t>
            </a:r>
            <a:r>
              <a:rPr lang="en-GB" sz="2000" b="1" dirty="0"/>
              <a:t>Microsoft's .NET Framework</a:t>
            </a:r>
            <a:r>
              <a:rPr lang="en-GB" sz="2000" dirty="0"/>
              <a:t> is a Windows-only software development platform that was used to build, deploy, and run applications, including desktop software, websites, and web services. It </a:t>
            </a:r>
            <a:r>
              <a:rPr lang="en-GB" sz="2000" b="1" dirty="0"/>
              <a:t>in maintenance mode</a:t>
            </a:r>
            <a:r>
              <a:rPr lang="en-GB" sz="2000" dirty="0"/>
              <a:t>, meaning </a:t>
            </a:r>
            <a:r>
              <a:rPr lang="en-GB" sz="2000" b="1" dirty="0"/>
              <a:t>no new major features</a:t>
            </a:r>
            <a:r>
              <a:rPr lang="en-GB" sz="2000" dirty="0"/>
              <a:t>, only security and reliability fixes as it still ships with Windows OSs to support some applications. It is now considered legacy, Microsoft has replaced it with the open-source, and cross-platform .NET platform (formerly .NET Core) which runs on Windows, macOS, and Linux. </a:t>
            </a:r>
          </a:p>
        </p:txBody>
      </p:sp>
      <p:pic>
        <p:nvPicPr>
          <p:cNvPr id="4" name="Picture 3" descr="Logo, company name&#10;&#10;Description automatically generated">
            <a:extLst>
              <a:ext uri="{FF2B5EF4-FFF2-40B4-BE49-F238E27FC236}">
                <a16:creationId xmlns:a16="http://schemas.microsoft.com/office/drawing/2014/main" id="{9C3678E3-9276-7B3C-1B9D-EBDEC4D3F4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58427" y="36182"/>
            <a:ext cx="1924281" cy="769713"/>
          </a:xfrm>
          <a:prstGeom prst="rect">
            <a:avLst/>
          </a:prstGeom>
        </p:spPr>
      </p:pic>
    </p:spTree>
    <p:extLst>
      <p:ext uri="{BB962C8B-B14F-4D97-AF65-F5344CB8AC3E}">
        <p14:creationId xmlns:p14="http://schemas.microsoft.com/office/powerpoint/2010/main" val="105566518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79616-0791-8AF7-6E8D-E70AB0D3350E}"/>
              </a:ext>
            </a:extLst>
          </p:cNvPr>
          <p:cNvSpPr>
            <a:spLocks noGrp="1"/>
          </p:cNvSpPr>
          <p:nvPr>
            <p:ph type="title"/>
          </p:nvPr>
        </p:nvSpPr>
        <p:spPr>
          <a:xfrm>
            <a:off x="0" y="18256"/>
            <a:ext cx="12192000" cy="803276"/>
          </a:xfrm>
          <a:solidFill>
            <a:srgbClr val="002060"/>
          </a:solidFill>
        </p:spPr>
        <p:txBody>
          <a:bodyPr/>
          <a:lstStyle/>
          <a:p>
            <a:r>
              <a:rPr lang="en-GB" b="1" dirty="0">
                <a:solidFill>
                  <a:schemeClr val="bg1"/>
                </a:solidFill>
              </a:rPr>
              <a:t>Bg. Windows Forms vs WPF</a:t>
            </a:r>
            <a:endParaRPr lang="en-GB" dirty="0">
              <a:solidFill>
                <a:schemeClr val="bg1"/>
              </a:solidFill>
            </a:endParaRPr>
          </a:p>
        </p:txBody>
      </p:sp>
      <p:sp>
        <p:nvSpPr>
          <p:cNvPr id="3" name="Content Placeholder 2">
            <a:extLst>
              <a:ext uri="{FF2B5EF4-FFF2-40B4-BE49-F238E27FC236}">
                <a16:creationId xmlns:a16="http://schemas.microsoft.com/office/drawing/2014/main" id="{9D3068EF-2BE6-91F0-2DAB-4303767D2B9F}"/>
              </a:ext>
            </a:extLst>
          </p:cNvPr>
          <p:cNvSpPr>
            <a:spLocks noGrp="1"/>
          </p:cNvSpPr>
          <p:nvPr>
            <p:ph idx="1"/>
          </p:nvPr>
        </p:nvSpPr>
        <p:spPr>
          <a:xfrm>
            <a:off x="138111" y="932655"/>
            <a:ext cx="11891963" cy="5739607"/>
          </a:xfrm>
        </p:spPr>
        <p:txBody>
          <a:bodyPr>
            <a:normAutofit fontScale="92500" lnSpcReduction="10000"/>
          </a:bodyPr>
          <a:lstStyle/>
          <a:p>
            <a:pPr marL="0" indent="0">
              <a:lnSpc>
                <a:spcPct val="110000"/>
              </a:lnSpc>
              <a:spcBef>
                <a:spcPts val="0"/>
              </a:spcBef>
              <a:buNone/>
            </a:pPr>
            <a:r>
              <a:rPr lang="en-GB" sz="2000" dirty="0"/>
              <a:t>Both </a:t>
            </a:r>
            <a:r>
              <a:rPr lang="en-GB" sz="2000" b="1" dirty="0"/>
              <a:t>Windows Forms</a:t>
            </a:r>
            <a:r>
              <a:rPr lang="en-GB" sz="2000" dirty="0"/>
              <a:t> and </a:t>
            </a:r>
            <a:r>
              <a:rPr lang="en-GB" sz="2000" b="1" dirty="0"/>
              <a:t>WPF</a:t>
            </a:r>
            <a:r>
              <a:rPr lang="en-GB" sz="2000" dirty="0"/>
              <a:t> are Microsoft frameworks for building desktop applications on Windows, but they differ in architecture, capabilities, and long‑term viability. </a:t>
            </a:r>
            <a:r>
              <a:rPr lang="en-GB" sz="2000" b="1" dirty="0"/>
              <a:t>WPF is the newer supported technology</a:t>
            </a:r>
            <a:r>
              <a:rPr lang="en-GB" sz="2000" dirty="0"/>
              <a:t> for new Windows desktop apps. Windows Forms is no longer being developed (maintenance only).</a:t>
            </a:r>
          </a:p>
          <a:p>
            <a:pPr marL="0" indent="0">
              <a:lnSpc>
                <a:spcPct val="110000"/>
              </a:lnSpc>
              <a:spcBef>
                <a:spcPts val="0"/>
              </a:spcBef>
              <a:buNone/>
            </a:pPr>
            <a:r>
              <a:rPr lang="en-GB" sz="2600" b="1" dirty="0"/>
              <a:t>1. </a:t>
            </a:r>
            <a:r>
              <a:rPr lang="en-GB" sz="2600" b="1" dirty="0">
                <a:highlight>
                  <a:srgbClr val="00FFFF"/>
                </a:highlight>
              </a:rPr>
              <a:t>Windows Forms: </a:t>
            </a:r>
            <a:r>
              <a:rPr lang="en-GB" sz="2600" dirty="0">
                <a:highlight>
                  <a:srgbClr val="00FFFF"/>
                </a:highlight>
              </a:rPr>
              <a:t>Introduced with .NET Framework 1.0 (2002)</a:t>
            </a:r>
          </a:p>
          <a:p>
            <a:pPr lvl="0">
              <a:lnSpc>
                <a:spcPct val="110000"/>
              </a:lnSpc>
              <a:spcBef>
                <a:spcPts val="0"/>
              </a:spcBef>
            </a:pPr>
            <a:r>
              <a:rPr lang="en-GB" sz="2000" dirty="0"/>
              <a:t>A thin wrapper over the </a:t>
            </a:r>
            <a:r>
              <a:rPr lang="en-GB" sz="2000" b="1" dirty="0"/>
              <a:t>Win32 API</a:t>
            </a:r>
            <a:r>
              <a:rPr lang="en-GB" sz="2000" dirty="0"/>
              <a:t>. Primarily </a:t>
            </a:r>
            <a:r>
              <a:rPr lang="en-GB" sz="2000" b="1" dirty="0"/>
              <a:t>immediate‑mode rendering</a:t>
            </a:r>
            <a:r>
              <a:rPr lang="en-GB" sz="2000" dirty="0"/>
              <a:t>. Uses </a:t>
            </a:r>
            <a:r>
              <a:rPr lang="en-GB" sz="2000" b="1" dirty="0"/>
              <a:t>GDI+</a:t>
            </a:r>
            <a:r>
              <a:rPr lang="en-GB" sz="2000" dirty="0"/>
              <a:t> for drawing. Simple but effective for basic Windows applications.</a:t>
            </a:r>
          </a:p>
          <a:p>
            <a:pPr lvl="1">
              <a:lnSpc>
                <a:spcPct val="110000"/>
              </a:lnSpc>
              <a:spcBef>
                <a:spcPts val="0"/>
              </a:spcBef>
            </a:pPr>
            <a:r>
              <a:rPr lang="en-GB" sz="1800" b="1" dirty="0"/>
              <a:t>GDI+</a:t>
            </a:r>
            <a:r>
              <a:rPr lang="en-GB" sz="1800" dirty="0"/>
              <a:t> (Graphics Device Interface Plus) is Microsoft’s </a:t>
            </a:r>
            <a:r>
              <a:rPr lang="en-GB" sz="1800" b="1" dirty="0"/>
              <a:t>2D graphics API</a:t>
            </a:r>
            <a:r>
              <a:rPr lang="en-GB" sz="1800" dirty="0"/>
              <a:t> used primarily by </a:t>
            </a:r>
            <a:r>
              <a:rPr lang="en-GB" sz="1800" b="1" dirty="0"/>
              <a:t>Windows Forms</a:t>
            </a:r>
            <a:r>
              <a:rPr lang="en-GB" sz="1800" dirty="0"/>
              <a:t> to draw UI elements, text, shapes, and images.</a:t>
            </a:r>
            <a:endParaRPr lang="en-GB" sz="2800" dirty="0"/>
          </a:p>
          <a:p>
            <a:pPr lvl="1">
              <a:lnSpc>
                <a:spcPct val="110000"/>
              </a:lnSpc>
              <a:spcBef>
                <a:spcPts val="0"/>
              </a:spcBef>
            </a:pPr>
            <a:r>
              <a:rPr lang="en-GB" sz="1800" dirty="0"/>
              <a:t>Traditional “Win95–</a:t>
            </a:r>
            <a:r>
              <a:rPr lang="en-GB" sz="1800" dirty="0" err="1"/>
              <a:t>WinXP</a:t>
            </a:r>
            <a:r>
              <a:rPr lang="en-GB" sz="1800" dirty="0"/>
              <a:t>-style” controls. Custom styling is difficult.</a:t>
            </a:r>
          </a:p>
          <a:p>
            <a:pPr lvl="1">
              <a:lnSpc>
                <a:spcPct val="110000"/>
              </a:lnSpc>
              <a:spcBef>
                <a:spcPts val="0"/>
              </a:spcBef>
            </a:pPr>
            <a:r>
              <a:rPr lang="en-GB" sz="1800" dirty="0"/>
              <a:t>Basic data binding features.</a:t>
            </a:r>
          </a:p>
          <a:p>
            <a:pPr lvl="1">
              <a:lnSpc>
                <a:spcPct val="110000"/>
              </a:lnSpc>
              <a:spcBef>
                <a:spcPts val="0"/>
              </a:spcBef>
            </a:pPr>
            <a:r>
              <a:rPr lang="en-GB" sz="1800" dirty="0"/>
              <a:t>Struggles with real-time visuals &amp; animations</a:t>
            </a:r>
          </a:p>
          <a:p>
            <a:pPr marL="0" indent="0">
              <a:lnSpc>
                <a:spcPct val="110000"/>
              </a:lnSpc>
              <a:spcBef>
                <a:spcPts val="0"/>
              </a:spcBef>
              <a:buNone/>
            </a:pPr>
            <a:r>
              <a:rPr lang="en-GB" sz="2600" b="1" dirty="0"/>
              <a:t>2. </a:t>
            </a:r>
            <a:r>
              <a:rPr lang="en-GB" sz="2600" b="1" dirty="0">
                <a:highlight>
                  <a:srgbClr val="00FFFF"/>
                </a:highlight>
              </a:rPr>
              <a:t>WPF: </a:t>
            </a:r>
            <a:r>
              <a:rPr lang="en-GB" sz="2600" dirty="0">
                <a:highlight>
                  <a:srgbClr val="00FFFF"/>
                </a:highlight>
              </a:rPr>
              <a:t>Introduced with .NET Framework 3.0 (2006)</a:t>
            </a:r>
          </a:p>
          <a:p>
            <a:pPr lvl="0">
              <a:lnSpc>
                <a:spcPct val="110000"/>
              </a:lnSpc>
              <a:spcBef>
                <a:spcPts val="0"/>
              </a:spcBef>
            </a:pPr>
            <a:r>
              <a:rPr lang="en-GB" sz="2000" dirty="0"/>
              <a:t>Built on top of </a:t>
            </a:r>
            <a:r>
              <a:rPr lang="en-GB" sz="2000" b="1" dirty="0"/>
              <a:t>DirectX</a:t>
            </a:r>
            <a:r>
              <a:rPr lang="en-GB" sz="2000" dirty="0"/>
              <a:t>. High-DPI support that looks good on modern displays. Uses </a:t>
            </a:r>
            <a:r>
              <a:rPr lang="en-GB" sz="2000" b="1" dirty="0"/>
              <a:t>retained‑mode rendering</a:t>
            </a:r>
            <a:r>
              <a:rPr lang="en-GB" sz="2000" dirty="0"/>
              <a:t> with a </a:t>
            </a:r>
            <a:r>
              <a:rPr lang="en-GB" sz="2000" b="1" dirty="0"/>
              <a:t>composition engine</a:t>
            </a:r>
            <a:r>
              <a:rPr lang="en-GB" sz="2000" dirty="0"/>
              <a:t>. Markup-based UI using </a:t>
            </a:r>
            <a:r>
              <a:rPr lang="en-GB" sz="2000" b="1" dirty="0"/>
              <a:t>XAML</a:t>
            </a:r>
            <a:r>
              <a:rPr lang="en-GB" sz="2000" dirty="0"/>
              <a:t>.</a:t>
            </a:r>
          </a:p>
          <a:p>
            <a:pPr lvl="0">
              <a:lnSpc>
                <a:spcPct val="110000"/>
              </a:lnSpc>
              <a:spcBef>
                <a:spcPts val="0"/>
              </a:spcBef>
            </a:pPr>
            <a:r>
              <a:rPr lang="en-GB" sz="2000" dirty="0"/>
              <a:t>Rich, modern UI </a:t>
            </a:r>
            <a:r>
              <a:rPr lang="en-GB" sz="2000" b="1" dirty="0"/>
              <a:t>templates, Animations and Vector graphics = For a polished modern interface, WPF is better.</a:t>
            </a:r>
            <a:endParaRPr lang="en-GB" sz="2000" dirty="0"/>
          </a:p>
          <a:p>
            <a:pPr lvl="0">
              <a:lnSpc>
                <a:spcPct val="110000"/>
              </a:lnSpc>
              <a:spcBef>
                <a:spcPts val="0"/>
              </a:spcBef>
            </a:pPr>
            <a:r>
              <a:rPr lang="en-GB" sz="2000" dirty="0"/>
              <a:t>Powerful data binding system and much cleaner separation of UI and logic.</a:t>
            </a:r>
          </a:p>
          <a:p>
            <a:pPr lvl="0">
              <a:lnSpc>
                <a:spcPct val="110000"/>
              </a:lnSpc>
              <a:spcBef>
                <a:spcPts val="0"/>
              </a:spcBef>
            </a:pPr>
            <a:r>
              <a:rPr lang="en-GB" sz="2000" dirty="0"/>
              <a:t>Hardware-accelerated using DirectX. Excellent for real-time data, scalable, multimedia and animations.</a:t>
            </a:r>
          </a:p>
          <a:p>
            <a:pPr marL="0" indent="0">
              <a:lnSpc>
                <a:spcPct val="110000"/>
              </a:lnSpc>
              <a:spcBef>
                <a:spcPts val="0"/>
              </a:spcBef>
              <a:buNone/>
            </a:pPr>
            <a:r>
              <a:rPr lang="en-GB" sz="1200" dirty="0"/>
              <a:t>Note: High‑DPI refers to displays with a high number of pixels per inch (PPI), scale well on e.g. 4K and 5K monitors. Windows increases UI scale so elements stay readable, not tiny. Older frameworks such as Win32, GDI, and GDI+ were created long before high‑DPI displays became common, and this creates real display issues. A High‑DPI display packs more pixels into the same physical size. Without scaling, everything become tiny.  Windows uses DPI scaling to enlarge: text, UI controls, icons. Windows Forms uses GDI+, which is not DPI‑aware by default. Common problems include: Blurry UI - Controls and text may look fuzzy because GDI+ performs bitmap stretching instead of DPI‑aware rendering. And incorrect layout as controls can overlap, scale inconsistently and not resize with the window.</a:t>
            </a:r>
          </a:p>
        </p:txBody>
      </p:sp>
    </p:spTree>
    <p:extLst>
      <p:ext uri="{BB962C8B-B14F-4D97-AF65-F5344CB8AC3E}">
        <p14:creationId xmlns:p14="http://schemas.microsoft.com/office/powerpoint/2010/main" val="260171403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C3E03-0243-F6BE-3045-D7F5A97772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3DE1A7-DD7C-7872-248D-5C82B9304851}"/>
              </a:ext>
            </a:extLst>
          </p:cNvPr>
          <p:cNvSpPr>
            <a:spLocks noGrp="1"/>
          </p:cNvSpPr>
          <p:nvPr>
            <p:ph type="title"/>
          </p:nvPr>
        </p:nvSpPr>
        <p:spPr>
          <a:xfrm>
            <a:off x="0" y="18256"/>
            <a:ext cx="12192000" cy="846138"/>
          </a:xfrm>
          <a:solidFill>
            <a:srgbClr val="002060"/>
          </a:solidFill>
        </p:spPr>
        <p:txBody>
          <a:bodyPr/>
          <a:lstStyle/>
          <a:p>
            <a:r>
              <a:rPr lang="en-GB" sz="4800" b="1" dirty="0">
                <a:solidFill>
                  <a:schemeClr val="bg1"/>
                </a:solidFill>
              </a:rPr>
              <a:t>Example 2: </a:t>
            </a:r>
            <a:r>
              <a:rPr lang="en-GB" b="1" dirty="0">
                <a:solidFill>
                  <a:schemeClr val="bg1"/>
                </a:solidFill>
              </a:rPr>
              <a:t>Simple PS WPF Window</a:t>
            </a:r>
            <a:endParaRPr lang="en-GB" dirty="0">
              <a:solidFill>
                <a:schemeClr val="bg1"/>
              </a:solidFill>
            </a:endParaRPr>
          </a:p>
        </p:txBody>
      </p:sp>
      <p:sp>
        <p:nvSpPr>
          <p:cNvPr id="6" name="TextBox 5">
            <a:extLst>
              <a:ext uri="{FF2B5EF4-FFF2-40B4-BE49-F238E27FC236}">
                <a16:creationId xmlns:a16="http://schemas.microsoft.com/office/drawing/2014/main" id="{932CF0B4-F745-CF2B-CEC9-88D218CB56EA}"/>
              </a:ext>
            </a:extLst>
          </p:cNvPr>
          <p:cNvSpPr txBox="1"/>
          <p:nvPr/>
        </p:nvSpPr>
        <p:spPr>
          <a:xfrm>
            <a:off x="0" y="813227"/>
            <a:ext cx="7408069"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This PS WPF script displays a small window with a button, when the button is clicked, a message box pops up.</a:t>
            </a:r>
          </a:p>
        </p:txBody>
      </p:sp>
      <p:graphicFrame>
        <p:nvGraphicFramePr>
          <p:cNvPr id="8" name="Content Placeholder 7">
            <a:extLst>
              <a:ext uri="{FF2B5EF4-FFF2-40B4-BE49-F238E27FC236}">
                <a16:creationId xmlns:a16="http://schemas.microsoft.com/office/drawing/2014/main" id="{4FFD771A-F175-88C7-95CA-34793D8122DC}"/>
              </a:ext>
            </a:extLst>
          </p:cNvPr>
          <p:cNvGraphicFramePr>
            <a:graphicFrameLocks noGrp="1"/>
          </p:cNvGraphicFramePr>
          <p:nvPr>
            <p:ph idx="1"/>
          </p:nvPr>
        </p:nvGraphicFramePr>
        <p:xfrm>
          <a:off x="180975" y="1659365"/>
          <a:ext cx="11830050" cy="5079206"/>
        </p:xfrm>
        <a:graphic>
          <a:graphicData uri="http://schemas.openxmlformats.org/drawingml/2006/table">
            <a:tbl>
              <a:tblPr firstRow="1" bandRow="1">
                <a:tableStyleId>{5C22544A-7EE6-4342-B048-85BDC9FD1C3A}</a:tableStyleId>
              </a:tblPr>
              <a:tblGrid>
                <a:gridCol w="5915025">
                  <a:extLst>
                    <a:ext uri="{9D8B030D-6E8A-4147-A177-3AD203B41FA5}">
                      <a16:colId xmlns:a16="http://schemas.microsoft.com/office/drawing/2014/main" val="3239454659"/>
                    </a:ext>
                  </a:extLst>
                </a:gridCol>
                <a:gridCol w="5915025">
                  <a:extLst>
                    <a:ext uri="{9D8B030D-6E8A-4147-A177-3AD203B41FA5}">
                      <a16:colId xmlns:a16="http://schemas.microsoft.com/office/drawing/2014/main" val="1964626586"/>
                    </a:ext>
                  </a:extLst>
                </a:gridCol>
              </a:tblGrid>
              <a:tr h="5079206">
                <a:tc>
                  <a:txBody>
                    <a:bodyPr/>
                    <a:lstStyle/>
                    <a:p>
                      <a:r>
                        <a:rPr lang="en-GB" sz="1800" b="1" kern="1200" dirty="0">
                          <a:solidFill>
                            <a:srgbClr val="0000FF"/>
                          </a:solidFill>
                          <a:effectLst/>
                          <a:latin typeface="+mn-lt"/>
                          <a:ea typeface="+mn-ea"/>
                          <a:cs typeface="+mn-cs"/>
                        </a:rPr>
                        <a:t>Add-Type -</a:t>
                      </a:r>
                      <a:r>
                        <a:rPr lang="en-GB" sz="1800" b="1" kern="1200" dirty="0" err="1">
                          <a:solidFill>
                            <a:srgbClr val="0000FF"/>
                          </a:solidFill>
                          <a:effectLst/>
                          <a:latin typeface="+mn-lt"/>
                          <a:ea typeface="+mn-ea"/>
                          <a:cs typeface="+mn-cs"/>
                        </a:rPr>
                        <a:t>AssemblyName</a:t>
                      </a:r>
                      <a:r>
                        <a:rPr lang="en-GB" sz="1800" b="1" kern="1200" dirty="0">
                          <a:solidFill>
                            <a:srgbClr val="0000FF"/>
                          </a:solidFill>
                          <a:effectLst/>
                          <a:latin typeface="+mn-lt"/>
                          <a:ea typeface="+mn-ea"/>
                          <a:cs typeface="+mn-cs"/>
                        </a:rPr>
                        <a:t> </a:t>
                      </a:r>
                      <a:r>
                        <a:rPr lang="en-GB" sz="1800" b="1" kern="1200" dirty="0" err="1">
                          <a:solidFill>
                            <a:srgbClr val="0000FF"/>
                          </a:solidFill>
                          <a:effectLst/>
                          <a:latin typeface="+mn-lt"/>
                          <a:ea typeface="+mn-ea"/>
                          <a:cs typeface="+mn-cs"/>
                        </a:rPr>
                        <a:t>PresentationCore</a:t>
                      </a:r>
                      <a:r>
                        <a:rPr lang="en-GB" sz="1800" b="1" kern="1200" dirty="0">
                          <a:solidFill>
                            <a:srgbClr val="0000FF"/>
                          </a:solidFill>
                          <a:effectLst/>
                          <a:latin typeface="+mn-lt"/>
                          <a:ea typeface="+mn-ea"/>
                          <a:cs typeface="+mn-cs"/>
                        </a:rPr>
                        <a:t>, </a:t>
                      </a:r>
                      <a:r>
                        <a:rPr lang="en-GB" sz="1800" b="1" kern="1200" dirty="0" err="1">
                          <a:solidFill>
                            <a:srgbClr val="0000FF"/>
                          </a:solidFill>
                          <a:effectLst/>
                          <a:latin typeface="+mn-lt"/>
                          <a:ea typeface="+mn-ea"/>
                          <a:cs typeface="+mn-cs"/>
                        </a:rPr>
                        <a:t>PresentationFramework</a:t>
                      </a:r>
                      <a:endParaRPr lang="en-GB" sz="1800" b="1" kern="1200" dirty="0">
                        <a:solidFill>
                          <a:srgbClr val="0000FF"/>
                        </a:solidFill>
                        <a:effectLst/>
                        <a:latin typeface="+mn-lt"/>
                        <a:ea typeface="+mn-ea"/>
                        <a:cs typeface="+mn-cs"/>
                      </a:endParaRPr>
                    </a:p>
                    <a:p>
                      <a:r>
                        <a:rPr lang="en-GB" sz="1800" b="0" kern="1200" dirty="0">
                          <a:solidFill>
                            <a:srgbClr val="0000FF"/>
                          </a:solidFill>
                          <a:effectLst/>
                          <a:latin typeface="+mn-lt"/>
                          <a:ea typeface="+mn-ea"/>
                          <a:cs typeface="+mn-cs"/>
                        </a:rPr>
                        <a:t># XAML UI layout</a:t>
                      </a:r>
                    </a:p>
                    <a:p>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xaml</a:t>
                      </a:r>
                      <a:r>
                        <a:rPr lang="en-GB" sz="1800" b="0" kern="1200" dirty="0">
                          <a:solidFill>
                            <a:srgbClr val="0000FF"/>
                          </a:solidFill>
                          <a:effectLst/>
                          <a:latin typeface="+mn-lt"/>
                          <a:ea typeface="+mn-ea"/>
                          <a:cs typeface="+mn-cs"/>
                        </a:rPr>
                        <a:t> = @"</a:t>
                      </a:r>
                    </a:p>
                    <a:p>
                      <a:r>
                        <a:rPr lang="en-GB" sz="1800" b="0" kern="1200" dirty="0">
                          <a:solidFill>
                            <a:srgbClr val="0000FF"/>
                          </a:solidFill>
                          <a:effectLst/>
                          <a:latin typeface="+mn-lt"/>
                          <a:ea typeface="+mn-ea"/>
                          <a:cs typeface="+mn-cs"/>
                        </a:rPr>
                        <a:t>&lt;Window </a:t>
                      </a:r>
                      <a:r>
                        <a:rPr lang="en-GB" sz="1800" b="0" kern="1200" dirty="0" err="1">
                          <a:solidFill>
                            <a:srgbClr val="0000FF"/>
                          </a:solidFill>
                          <a:effectLst/>
                          <a:latin typeface="+mn-lt"/>
                          <a:ea typeface="+mn-ea"/>
                          <a:cs typeface="+mn-cs"/>
                        </a:rPr>
                        <a:t>xmlns</a:t>
                      </a:r>
                      <a:r>
                        <a:rPr lang="en-GB" sz="1800" b="0" kern="1200" dirty="0">
                          <a:solidFill>
                            <a:srgbClr val="0000FF"/>
                          </a:solidFill>
                          <a:effectLst/>
                          <a:latin typeface="+mn-lt"/>
                          <a:ea typeface="+mn-ea"/>
                          <a:cs typeface="+mn-cs"/>
                        </a:rPr>
                        <a:t>=</a:t>
                      </a:r>
                      <a:r>
                        <a:rPr lang="en-GB" sz="1800" b="0" kern="1200" dirty="0">
                          <a:solidFill>
                            <a:srgbClr val="0000FF"/>
                          </a:solidFill>
                          <a:effectLst/>
                          <a:latin typeface="+mn-lt"/>
                          <a:ea typeface="+mn-ea"/>
                          <a:cs typeface="+mn-cs"/>
                          <a:hlinkClick r:id="rId3"/>
                        </a:rPr>
                        <a:t>http://schemas.microsoft.com/winfx/2006/xaml/presentation</a:t>
                      </a:r>
                      <a:r>
                        <a:rPr lang="en-GB" sz="1800" b="0" kern="1200" dirty="0">
                          <a:solidFill>
                            <a:srgbClr val="0000FF"/>
                          </a:solidFill>
                          <a:effectLst/>
                          <a:latin typeface="+mn-lt"/>
                          <a:ea typeface="+mn-ea"/>
                          <a:cs typeface="+mn-cs"/>
                        </a:rPr>
                        <a:t> Title="WPF GUI" Width="300" Height="200"&gt;</a:t>
                      </a:r>
                    </a:p>
                    <a:p>
                      <a:r>
                        <a:rPr lang="en-GB" sz="1800" b="0" kern="1200" dirty="0">
                          <a:solidFill>
                            <a:srgbClr val="0000FF"/>
                          </a:solidFill>
                          <a:effectLst/>
                          <a:latin typeface="+mn-lt"/>
                          <a:ea typeface="+mn-ea"/>
                          <a:cs typeface="+mn-cs"/>
                        </a:rPr>
                        <a:t>    &lt;Grid&gt;</a:t>
                      </a:r>
                    </a:p>
                    <a:p>
                      <a:r>
                        <a:rPr lang="en-GB" sz="1800" b="0" kern="1200" dirty="0">
                          <a:solidFill>
                            <a:srgbClr val="0000FF"/>
                          </a:solidFill>
                          <a:effectLst/>
                          <a:latin typeface="+mn-lt"/>
                          <a:ea typeface="+mn-ea"/>
                          <a:cs typeface="+mn-cs"/>
                        </a:rPr>
                        <a:t>        &lt;Button Name="</a:t>
                      </a:r>
                      <a:r>
                        <a:rPr lang="en-GB" sz="1800" b="0" kern="1200" dirty="0" err="1">
                          <a:solidFill>
                            <a:srgbClr val="0000FF"/>
                          </a:solidFill>
                          <a:effectLst/>
                          <a:latin typeface="+mn-lt"/>
                          <a:ea typeface="+mn-ea"/>
                          <a:cs typeface="+mn-cs"/>
                        </a:rPr>
                        <a:t>MyButton</a:t>
                      </a:r>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Width="100"</a:t>
                      </a:r>
                    </a:p>
                    <a:p>
                      <a:r>
                        <a:rPr lang="en-GB" sz="1800" b="0" kern="1200" dirty="0">
                          <a:solidFill>
                            <a:srgbClr val="0000FF"/>
                          </a:solidFill>
                          <a:effectLst/>
                          <a:latin typeface="+mn-lt"/>
                          <a:ea typeface="+mn-ea"/>
                          <a:cs typeface="+mn-cs"/>
                        </a:rPr>
                        <a:t>                Height="30"</a:t>
                      </a:r>
                    </a:p>
                    <a:p>
                      <a:r>
                        <a:rPr lang="en-GB" sz="1800" b="0" kern="1200" dirty="0">
                          <a:solidFill>
                            <a:srgbClr val="0000FF"/>
                          </a:solidFill>
                          <a:effectLst/>
                          <a:latin typeface="+mn-lt"/>
                          <a:ea typeface="+mn-ea"/>
                          <a:cs typeface="+mn-cs"/>
                        </a:rPr>
                        <a:t>                </a:t>
                      </a:r>
                      <a:r>
                        <a:rPr lang="en-GB" sz="1800" b="0" kern="1200" dirty="0" err="1">
                          <a:solidFill>
                            <a:srgbClr val="0000FF"/>
                          </a:solidFill>
                          <a:effectLst/>
                          <a:latin typeface="+mn-lt"/>
                          <a:ea typeface="+mn-ea"/>
                          <a:cs typeface="+mn-cs"/>
                        </a:rPr>
                        <a:t>HorizontalAlignment</a:t>
                      </a:r>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Center</a:t>
                      </a:r>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a:t>
                      </a:r>
                      <a:r>
                        <a:rPr lang="en-GB" sz="1800" b="0" kern="1200" dirty="0" err="1">
                          <a:solidFill>
                            <a:srgbClr val="0000FF"/>
                          </a:solidFill>
                          <a:effectLst/>
                          <a:latin typeface="+mn-lt"/>
                          <a:ea typeface="+mn-ea"/>
                          <a:cs typeface="+mn-cs"/>
                        </a:rPr>
                        <a:t>VerticalAlignment</a:t>
                      </a:r>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Center</a:t>
                      </a:r>
                      <a:r>
                        <a:rPr lang="en-GB" sz="1800" b="0" kern="1200" dirty="0">
                          <a:solidFill>
                            <a:srgbClr val="0000FF"/>
                          </a:solidFill>
                          <a:effectLst/>
                          <a:latin typeface="+mn-lt"/>
                          <a:ea typeface="+mn-ea"/>
                          <a:cs typeface="+mn-cs"/>
                        </a:rPr>
                        <a:t>"&gt;</a:t>
                      </a:r>
                    </a:p>
                    <a:p>
                      <a:r>
                        <a:rPr lang="en-GB" sz="1800" b="0" kern="1200" dirty="0">
                          <a:solidFill>
                            <a:srgbClr val="0000FF"/>
                          </a:solidFill>
                          <a:effectLst/>
                          <a:latin typeface="+mn-lt"/>
                          <a:ea typeface="+mn-ea"/>
                          <a:cs typeface="+mn-cs"/>
                        </a:rPr>
                        <a:t>            Click Me</a:t>
                      </a:r>
                    </a:p>
                    <a:p>
                      <a:r>
                        <a:rPr lang="en-GB" sz="1800" b="0" kern="1200" dirty="0">
                          <a:solidFill>
                            <a:srgbClr val="0000FF"/>
                          </a:solidFill>
                          <a:effectLst/>
                          <a:latin typeface="+mn-lt"/>
                          <a:ea typeface="+mn-ea"/>
                          <a:cs typeface="+mn-cs"/>
                        </a:rPr>
                        <a:t>        &lt;/Button&gt;</a:t>
                      </a:r>
                    </a:p>
                    <a:p>
                      <a:r>
                        <a:rPr lang="en-GB" sz="1800" b="0" kern="1200" dirty="0">
                          <a:solidFill>
                            <a:srgbClr val="0000FF"/>
                          </a:solidFill>
                          <a:effectLst/>
                          <a:latin typeface="+mn-lt"/>
                          <a:ea typeface="+mn-ea"/>
                          <a:cs typeface="+mn-cs"/>
                        </a:rPr>
                        <a:t>    &lt;/Grid&gt;</a:t>
                      </a:r>
                    </a:p>
                    <a:p>
                      <a:r>
                        <a:rPr lang="en-GB" sz="1800" b="0" kern="1200" dirty="0">
                          <a:solidFill>
                            <a:srgbClr val="0000FF"/>
                          </a:solidFill>
                          <a:effectLst/>
                          <a:latin typeface="+mn-lt"/>
                          <a:ea typeface="+mn-ea"/>
                          <a:cs typeface="+mn-cs"/>
                        </a:rPr>
                        <a:t>&lt;/Window&gt;</a:t>
                      </a:r>
                    </a:p>
                    <a:p>
                      <a:r>
                        <a:rPr lang="en-GB" sz="1800" b="0" kern="1200" dirty="0">
                          <a:solidFill>
                            <a:srgbClr val="0000FF"/>
                          </a:solidFill>
                          <a:effectLst/>
                          <a:latin typeface="+mn-lt"/>
                          <a:ea typeface="+mn-ea"/>
                          <a:cs typeface="+mn-cs"/>
                        </a:rPr>
                        <a:t>"@</a:t>
                      </a:r>
                    </a:p>
                  </a:txBody>
                  <a:tcPr>
                    <a:lnR w="12700" cap="flat" cmpd="sng" algn="ctr">
                      <a:solidFill>
                        <a:schemeClr val="tx1"/>
                      </a:solidFill>
                      <a:prstDash val="solid"/>
                      <a:round/>
                      <a:headEnd type="none" w="med" len="med"/>
                      <a:tailEnd type="none" w="med" len="med"/>
                    </a:lnR>
                    <a:noFill/>
                  </a:tcPr>
                </a:tc>
                <a:tc>
                  <a:txBody>
                    <a:bodyPr/>
                    <a:lstStyle/>
                    <a:p>
                      <a:r>
                        <a:rPr lang="en-GB" sz="1800" b="0" kern="1200" dirty="0">
                          <a:solidFill>
                            <a:srgbClr val="0000FF"/>
                          </a:solidFill>
                          <a:effectLst/>
                          <a:latin typeface="+mn-lt"/>
                          <a:ea typeface="+mn-ea"/>
                          <a:cs typeface="+mn-cs"/>
                        </a:rPr>
                        <a:t>$xml = New-Object </a:t>
                      </a:r>
                      <a:r>
                        <a:rPr lang="en-GB" sz="1800" b="0" kern="1200" dirty="0" err="1">
                          <a:solidFill>
                            <a:srgbClr val="0000FF"/>
                          </a:solidFill>
                          <a:effectLst/>
                          <a:latin typeface="+mn-lt"/>
                          <a:ea typeface="+mn-ea"/>
                          <a:cs typeface="+mn-cs"/>
                        </a:rPr>
                        <a:t>System.Xml.XmlDocument</a:t>
                      </a:r>
                      <a:endParaRPr lang="en-GB" sz="1800" b="0" kern="1200" dirty="0">
                        <a:solidFill>
                          <a:srgbClr val="0000FF"/>
                        </a:solidFill>
                        <a:effectLst/>
                        <a:latin typeface="+mn-lt"/>
                        <a:ea typeface="+mn-ea"/>
                        <a:cs typeface="+mn-cs"/>
                      </a:endParaRPr>
                    </a:p>
                    <a:p>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xml.LoadXml</a:t>
                      </a:r>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xaml</a:t>
                      </a:r>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a:t>
                      </a:r>
                    </a:p>
                    <a:p>
                      <a:r>
                        <a:rPr lang="en-GB" sz="1800" b="0" kern="1200" dirty="0">
                          <a:solidFill>
                            <a:srgbClr val="0000FF"/>
                          </a:solidFill>
                          <a:effectLst/>
                          <a:latin typeface="+mn-lt"/>
                          <a:ea typeface="+mn-ea"/>
                          <a:cs typeface="+mn-cs"/>
                        </a:rPr>
                        <a:t>$reader = New-Object </a:t>
                      </a:r>
                      <a:r>
                        <a:rPr lang="en-GB" sz="1800" b="0" kern="1200" dirty="0" err="1">
                          <a:solidFill>
                            <a:srgbClr val="0000FF"/>
                          </a:solidFill>
                          <a:effectLst/>
                          <a:latin typeface="+mn-lt"/>
                          <a:ea typeface="+mn-ea"/>
                          <a:cs typeface="+mn-cs"/>
                        </a:rPr>
                        <a:t>System.Xml.XmlNodeReader</a:t>
                      </a:r>
                      <a:r>
                        <a:rPr lang="en-GB" sz="1800" b="0" kern="1200" dirty="0">
                          <a:solidFill>
                            <a:srgbClr val="0000FF"/>
                          </a:solidFill>
                          <a:effectLst/>
                          <a:latin typeface="+mn-lt"/>
                          <a:ea typeface="+mn-ea"/>
                          <a:cs typeface="+mn-cs"/>
                        </a:rPr>
                        <a:t> $xml</a:t>
                      </a:r>
                    </a:p>
                    <a:p>
                      <a:r>
                        <a:rPr lang="en-GB" sz="1800" b="0" kern="1200" dirty="0">
                          <a:solidFill>
                            <a:srgbClr val="0000FF"/>
                          </a:solidFill>
                          <a:effectLst/>
                          <a:latin typeface="+mn-lt"/>
                          <a:ea typeface="+mn-ea"/>
                          <a:cs typeface="+mn-cs"/>
                        </a:rPr>
                        <a:t>$window = [</a:t>
                      </a:r>
                      <a:r>
                        <a:rPr lang="en-GB" sz="1800" b="0" kern="1200" dirty="0" err="1">
                          <a:solidFill>
                            <a:srgbClr val="0000FF"/>
                          </a:solidFill>
                          <a:effectLst/>
                          <a:latin typeface="+mn-lt"/>
                          <a:ea typeface="+mn-ea"/>
                          <a:cs typeface="+mn-cs"/>
                        </a:rPr>
                        <a:t>Windows.Markup.XamlReader</a:t>
                      </a:r>
                      <a:r>
                        <a:rPr lang="en-GB" sz="1800" b="0" kern="1200" dirty="0">
                          <a:solidFill>
                            <a:srgbClr val="0000FF"/>
                          </a:solidFill>
                          <a:effectLst/>
                          <a:latin typeface="+mn-lt"/>
                          <a:ea typeface="+mn-ea"/>
                          <a:cs typeface="+mn-cs"/>
                        </a:rPr>
                        <a:t>]::Load($reader)</a:t>
                      </a:r>
                    </a:p>
                    <a:p>
                      <a:r>
                        <a:rPr lang="en-GB" sz="1800" b="0" kern="1200" dirty="0">
                          <a:solidFill>
                            <a:srgbClr val="0000FF"/>
                          </a:solidFill>
                          <a:effectLst/>
                          <a:latin typeface="+mn-lt"/>
                          <a:ea typeface="+mn-ea"/>
                          <a:cs typeface="+mn-cs"/>
                        </a:rPr>
                        <a:t> </a:t>
                      </a:r>
                    </a:p>
                    <a:p>
                      <a:r>
                        <a:rPr lang="en-GB" sz="1800" b="1" kern="1200" dirty="0">
                          <a:solidFill>
                            <a:srgbClr val="0000FF"/>
                          </a:solidFill>
                          <a:effectLst/>
                          <a:latin typeface="+mn-lt"/>
                          <a:ea typeface="+mn-ea"/>
                          <a:cs typeface="+mn-cs"/>
                        </a:rPr>
                        <a:t>$button = $</a:t>
                      </a:r>
                      <a:r>
                        <a:rPr lang="en-GB" sz="1800" b="1" kern="1200" dirty="0" err="1">
                          <a:solidFill>
                            <a:srgbClr val="0000FF"/>
                          </a:solidFill>
                          <a:effectLst/>
                          <a:latin typeface="+mn-lt"/>
                          <a:ea typeface="+mn-ea"/>
                          <a:cs typeface="+mn-cs"/>
                        </a:rPr>
                        <a:t>window.FindName</a:t>
                      </a:r>
                      <a:r>
                        <a:rPr lang="en-GB" sz="1800" b="1" kern="1200" dirty="0">
                          <a:solidFill>
                            <a:srgbClr val="0000FF"/>
                          </a:solidFill>
                          <a:effectLst/>
                          <a:latin typeface="+mn-lt"/>
                          <a:ea typeface="+mn-ea"/>
                          <a:cs typeface="+mn-cs"/>
                        </a:rPr>
                        <a:t>("</a:t>
                      </a:r>
                      <a:r>
                        <a:rPr lang="en-GB" sz="1800" b="1" kern="1200" dirty="0" err="1">
                          <a:solidFill>
                            <a:srgbClr val="0000FF"/>
                          </a:solidFill>
                          <a:effectLst/>
                          <a:latin typeface="+mn-lt"/>
                          <a:ea typeface="+mn-ea"/>
                          <a:cs typeface="+mn-cs"/>
                        </a:rPr>
                        <a:t>MyButton</a:t>
                      </a:r>
                      <a:r>
                        <a:rPr lang="en-GB" sz="1800" b="1"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a:t>
                      </a:r>
                      <a:r>
                        <a:rPr lang="en-GB" sz="1800" b="0" kern="1200" dirty="0" err="1">
                          <a:solidFill>
                            <a:srgbClr val="0000FF"/>
                          </a:solidFill>
                          <a:effectLst/>
                          <a:latin typeface="+mn-lt"/>
                          <a:ea typeface="+mn-ea"/>
                          <a:cs typeface="+mn-cs"/>
                        </a:rPr>
                        <a:t>button.Add_Click</a:t>
                      </a:r>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a:t>
                      </a:r>
                      <a:r>
                        <a:rPr lang="en-GB" sz="1800" b="0" kern="1200" dirty="0" err="1">
                          <a:solidFill>
                            <a:srgbClr val="0000FF"/>
                          </a:solidFill>
                          <a:effectLst/>
                          <a:latin typeface="+mn-lt"/>
                          <a:ea typeface="+mn-ea"/>
                          <a:cs typeface="+mn-cs"/>
                        </a:rPr>
                        <a:t>System.Windows.MessageBox</a:t>
                      </a:r>
                      <a:r>
                        <a:rPr lang="en-GB" sz="1800" b="0" kern="1200" dirty="0">
                          <a:solidFill>
                            <a:srgbClr val="0000FF"/>
                          </a:solidFill>
                          <a:effectLst/>
                          <a:latin typeface="+mn-lt"/>
                          <a:ea typeface="+mn-ea"/>
                          <a:cs typeface="+mn-cs"/>
                        </a:rPr>
                        <a:t>]::Show("Hello from WPF :o)")</a:t>
                      </a:r>
                    </a:p>
                    <a:p>
                      <a:r>
                        <a:rPr lang="en-GB" sz="1800" b="0" kern="1200" dirty="0">
                          <a:solidFill>
                            <a:srgbClr val="0000FF"/>
                          </a:solidFill>
                          <a:effectLst/>
                          <a:latin typeface="+mn-lt"/>
                          <a:ea typeface="+mn-ea"/>
                          <a:cs typeface="+mn-cs"/>
                        </a:rPr>
                        <a:t>})</a:t>
                      </a:r>
                    </a:p>
                    <a:p>
                      <a:r>
                        <a:rPr lang="en-GB" sz="1800" b="0" kern="1200" dirty="0">
                          <a:solidFill>
                            <a:srgbClr val="0000FF"/>
                          </a:solidFill>
                          <a:effectLst/>
                          <a:latin typeface="+mn-lt"/>
                          <a:ea typeface="+mn-ea"/>
                          <a:cs typeface="+mn-cs"/>
                        </a:rPr>
                        <a:t> </a:t>
                      </a:r>
                    </a:p>
                    <a:p>
                      <a:r>
                        <a:rPr lang="en-GB" sz="1800" b="0" kern="1200" dirty="0">
                          <a:solidFill>
                            <a:srgbClr val="0000FF"/>
                          </a:solidFill>
                          <a:effectLst/>
                          <a:latin typeface="+mn-lt"/>
                          <a:ea typeface="+mn-ea"/>
                          <a:cs typeface="+mn-cs"/>
                        </a:rPr>
                        <a:t># Show window</a:t>
                      </a:r>
                    </a:p>
                    <a:p>
                      <a:r>
                        <a:rPr lang="en-GB" sz="1800" b="1" kern="1200" dirty="0">
                          <a:solidFill>
                            <a:srgbClr val="0000FF"/>
                          </a:solidFill>
                          <a:effectLst/>
                          <a:latin typeface="+mn-lt"/>
                          <a:ea typeface="+mn-ea"/>
                          <a:cs typeface="+mn-cs"/>
                        </a:rPr>
                        <a:t>$</a:t>
                      </a:r>
                      <a:r>
                        <a:rPr lang="en-GB" sz="1800" b="1" kern="1200" dirty="0" err="1">
                          <a:solidFill>
                            <a:srgbClr val="0000FF"/>
                          </a:solidFill>
                          <a:effectLst/>
                          <a:latin typeface="+mn-lt"/>
                          <a:ea typeface="+mn-ea"/>
                          <a:cs typeface="+mn-cs"/>
                        </a:rPr>
                        <a:t>window.ShowDialog</a:t>
                      </a:r>
                      <a:r>
                        <a:rPr lang="en-GB" sz="1800" b="1" kern="1200" dirty="0">
                          <a:solidFill>
                            <a:srgbClr val="0000FF"/>
                          </a:solidFill>
                          <a:effectLst/>
                          <a:latin typeface="+mn-lt"/>
                          <a:ea typeface="+mn-ea"/>
                          <a:cs typeface="+mn-cs"/>
                        </a:rPr>
                        <a:t>() </a:t>
                      </a:r>
                      <a:r>
                        <a:rPr lang="en-GB" sz="1800" b="0" kern="1200" dirty="0">
                          <a:solidFill>
                            <a:srgbClr val="0000FF"/>
                          </a:solidFill>
                          <a:effectLst/>
                          <a:latin typeface="+mn-lt"/>
                          <a:ea typeface="+mn-ea"/>
                          <a:cs typeface="+mn-cs"/>
                        </a:rPr>
                        <a:t>| Out-Null</a:t>
                      </a:r>
                    </a:p>
                  </a:txBody>
                  <a:tcPr>
                    <a:lnL w="12700" cap="flat" cmpd="sng" algn="ctr">
                      <a:solidFill>
                        <a:schemeClr val="tx1"/>
                      </a:solidFill>
                      <a:prstDash val="solid"/>
                      <a:round/>
                      <a:headEnd type="none" w="med" len="med"/>
                      <a:tailEnd type="none" w="med" len="med"/>
                    </a:lnL>
                    <a:noFill/>
                  </a:tcPr>
                </a:tc>
                <a:extLst>
                  <a:ext uri="{0D108BD9-81ED-4DB2-BD59-A6C34878D82A}">
                    <a16:rowId xmlns:a16="http://schemas.microsoft.com/office/drawing/2014/main" val="2849084496"/>
                  </a:ext>
                </a:extLst>
              </a:tr>
            </a:tbl>
          </a:graphicData>
        </a:graphic>
      </p:graphicFrame>
      <p:sp>
        <p:nvSpPr>
          <p:cNvPr id="10" name="TextBox 9">
            <a:extLst>
              <a:ext uri="{FF2B5EF4-FFF2-40B4-BE49-F238E27FC236}">
                <a16:creationId xmlns:a16="http://schemas.microsoft.com/office/drawing/2014/main" id="{929AE66A-C1C2-B1D1-13AB-77A185DA9341}"/>
              </a:ext>
            </a:extLst>
          </p:cNvPr>
          <p:cNvSpPr txBox="1"/>
          <p:nvPr/>
        </p:nvSpPr>
        <p:spPr>
          <a:xfrm>
            <a:off x="7408069" y="969492"/>
            <a:ext cx="2778919" cy="584775"/>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./WPF.ps1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D6D9EE6C-5386-F76D-78BD-D645736BA01F}"/>
              </a:ext>
            </a:extLst>
          </p:cNvPr>
          <p:cNvSpPr txBox="1"/>
          <p:nvPr/>
        </p:nvSpPr>
        <p:spPr>
          <a:xfrm>
            <a:off x="6211491" y="5696247"/>
            <a:ext cx="579953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PowerShell can also use WPF (</a:t>
            </a:r>
            <a:r>
              <a:rPr kumimoji="0" lang="en-GB" sz="1800" b="1" i="0" u="none" strike="noStrike" kern="12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Windows Presentation Framework)</a:t>
            </a:r>
            <a:r>
              <a:rPr kumimoji="0" lang="en-GB" sz="1800" b="0" i="0" u="none" strike="noStrike" kern="12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to create Windows applications for modern (high definition) displays that scale and animate.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523236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F3B96-E957-4563-046B-1BC3CDC0E9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8CE03B-D706-2087-63B4-FBA6B4FD1FAB}"/>
              </a:ext>
            </a:extLst>
          </p:cNvPr>
          <p:cNvSpPr>
            <a:spLocks noGrp="1"/>
          </p:cNvSpPr>
          <p:nvPr>
            <p:ph type="title"/>
          </p:nvPr>
        </p:nvSpPr>
        <p:spPr>
          <a:xfrm>
            <a:off x="0" y="18256"/>
            <a:ext cx="12192000" cy="889000"/>
          </a:xfrm>
          <a:solidFill>
            <a:srgbClr val="002060"/>
          </a:solidFill>
        </p:spPr>
        <p:txBody>
          <a:bodyPr>
            <a:normAutofit fontScale="90000"/>
          </a:bodyPr>
          <a:lstStyle/>
          <a:p>
            <a:r>
              <a:rPr lang="en-GB" sz="6000" b="1" dirty="0">
                <a:solidFill>
                  <a:schemeClr val="bg1"/>
                </a:solidFill>
              </a:rPr>
              <a:t>Bg. </a:t>
            </a:r>
            <a:r>
              <a:rPr lang="en-GB" sz="4800" b="1" dirty="0">
                <a:solidFill>
                  <a:schemeClr val="bg1"/>
                </a:solidFill>
              </a:rPr>
              <a:t>Example 2: WPF </a:t>
            </a:r>
            <a:r>
              <a:rPr lang="en-GB" b="1" dirty="0">
                <a:solidFill>
                  <a:schemeClr val="bg1"/>
                </a:solidFill>
              </a:rPr>
              <a:t>Code description</a:t>
            </a:r>
            <a:endParaRPr lang="en-GB" dirty="0">
              <a:solidFill>
                <a:schemeClr val="bg1"/>
              </a:solidFill>
            </a:endParaRPr>
          </a:p>
        </p:txBody>
      </p:sp>
      <p:sp>
        <p:nvSpPr>
          <p:cNvPr id="3" name="Content Placeholder 2">
            <a:extLst>
              <a:ext uri="{FF2B5EF4-FFF2-40B4-BE49-F238E27FC236}">
                <a16:creationId xmlns:a16="http://schemas.microsoft.com/office/drawing/2014/main" id="{27765A24-3065-6595-34BA-CA4054DCA453}"/>
              </a:ext>
            </a:extLst>
          </p:cNvPr>
          <p:cNvSpPr>
            <a:spLocks noGrp="1"/>
          </p:cNvSpPr>
          <p:nvPr>
            <p:ph idx="1"/>
          </p:nvPr>
        </p:nvSpPr>
        <p:spPr>
          <a:xfrm>
            <a:off x="155972" y="932326"/>
            <a:ext cx="11780043" cy="6364618"/>
          </a:xfrm>
        </p:spPr>
        <p:txBody>
          <a:bodyPr>
            <a:normAutofit fontScale="32500" lnSpcReduction="20000"/>
          </a:bodyPr>
          <a:lstStyle/>
          <a:p>
            <a:pPr marL="0" indent="0">
              <a:lnSpc>
                <a:spcPct val="120000"/>
              </a:lnSpc>
              <a:spcBef>
                <a:spcPts val="0"/>
              </a:spcBef>
              <a:buNone/>
            </a:pPr>
            <a:r>
              <a:rPr lang="en-GB" sz="6200" b="1" dirty="0"/>
              <a:t>PS WPF GUI script:</a:t>
            </a:r>
            <a:r>
              <a:rPr lang="en-GB" sz="6200" dirty="0"/>
              <a:t> Displays a small window with a button; when the button is clicked, a message box pops up.</a:t>
            </a:r>
          </a:p>
          <a:p>
            <a:pPr marL="0" indent="0">
              <a:lnSpc>
                <a:spcPct val="120000"/>
              </a:lnSpc>
              <a:spcBef>
                <a:spcPts val="0"/>
              </a:spcBef>
              <a:buNone/>
            </a:pPr>
            <a:r>
              <a:rPr lang="en-GB" sz="6200" b="1" dirty="0"/>
              <a:t>1. </a:t>
            </a:r>
            <a:r>
              <a:rPr lang="en-GB" sz="6200" dirty="0">
                <a:solidFill>
                  <a:srgbClr val="0000FF"/>
                </a:solidFill>
              </a:rPr>
              <a:t>Add-Type -</a:t>
            </a:r>
            <a:r>
              <a:rPr lang="en-GB" sz="6200" dirty="0" err="1">
                <a:solidFill>
                  <a:srgbClr val="0000FF"/>
                </a:solidFill>
              </a:rPr>
              <a:t>AssemblyName</a:t>
            </a:r>
            <a:r>
              <a:rPr lang="en-GB" sz="6200" dirty="0">
                <a:solidFill>
                  <a:srgbClr val="0000FF"/>
                </a:solidFill>
              </a:rPr>
              <a:t>.. </a:t>
            </a:r>
            <a:r>
              <a:rPr lang="en-GB" sz="6200" b="1" dirty="0"/>
              <a:t>- </a:t>
            </a:r>
            <a:r>
              <a:rPr lang="en-GB" sz="6200" dirty="0"/>
              <a:t>Loads the required .NET libraries/functions for WPF, these assemblies contain the classes needed for XAML, windows, buttons, layout controls, and event handling:</a:t>
            </a:r>
          </a:p>
          <a:p>
            <a:pPr marL="0" indent="0">
              <a:lnSpc>
                <a:spcPct val="120000"/>
              </a:lnSpc>
              <a:spcBef>
                <a:spcPts val="0"/>
              </a:spcBef>
              <a:buNone/>
            </a:pPr>
            <a:r>
              <a:rPr lang="en-GB" sz="6200" b="1" dirty="0"/>
              <a:t>2. </a:t>
            </a:r>
            <a:r>
              <a:rPr lang="en-GB" sz="6200" dirty="0">
                <a:solidFill>
                  <a:srgbClr val="0000FF"/>
                </a:solidFill>
              </a:rPr>
              <a:t>XAML UI Block ($</a:t>
            </a:r>
            <a:r>
              <a:rPr lang="en-GB" sz="6200" dirty="0" err="1">
                <a:solidFill>
                  <a:srgbClr val="0000FF"/>
                </a:solidFill>
              </a:rPr>
              <a:t>xaml</a:t>
            </a:r>
            <a:r>
              <a:rPr lang="en-GB" sz="6200" dirty="0">
                <a:solidFill>
                  <a:srgbClr val="0000FF"/>
                </a:solidFill>
              </a:rPr>
              <a:t> = @" ... "@) </a:t>
            </a:r>
            <a:r>
              <a:rPr lang="en-GB" sz="6200" dirty="0"/>
              <a:t>- This is a </a:t>
            </a:r>
            <a:r>
              <a:rPr lang="en-GB" sz="6200" b="1" dirty="0"/>
              <a:t>string containing XAML markup</a:t>
            </a:r>
            <a:r>
              <a:rPr lang="en-GB" sz="6200" dirty="0"/>
              <a:t>, which defines the WPF Window interface.</a:t>
            </a:r>
          </a:p>
          <a:p>
            <a:pPr marL="0" indent="0">
              <a:lnSpc>
                <a:spcPct val="120000"/>
              </a:lnSpc>
              <a:spcBef>
                <a:spcPts val="0"/>
              </a:spcBef>
              <a:buNone/>
            </a:pPr>
            <a:r>
              <a:rPr lang="en-GB" sz="6200" b="1" dirty="0"/>
              <a:t>3. XML Load and Reader:</a:t>
            </a:r>
            <a:r>
              <a:rPr lang="en-GB" sz="6200" dirty="0"/>
              <a:t> Creates and Loads an XML object then converts the XAML string into a format that </a:t>
            </a:r>
            <a:r>
              <a:rPr lang="en-GB" sz="6200" dirty="0" err="1"/>
              <a:t>XamlReader</a:t>
            </a:r>
            <a:r>
              <a:rPr lang="en-GB" sz="6200" dirty="0"/>
              <a:t> can process.</a:t>
            </a:r>
            <a:br>
              <a:rPr lang="en-GB" sz="6200" dirty="0"/>
            </a:br>
            <a:r>
              <a:rPr lang="en-GB" sz="6200" dirty="0"/>
              <a:t>	</a:t>
            </a:r>
            <a:r>
              <a:rPr lang="en-GB" sz="6200" dirty="0">
                <a:solidFill>
                  <a:srgbClr val="0000FF"/>
                </a:solidFill>
              </a:rPr>
              <a:t>$reader = New-Object </a:t>
            </a:r>
            <a:r>
              <a:rPr lang="en-GB" sz="6200" dirty="0" err="1">
                <a:solidFill>
                  <a:srgbClr val="0000FF"/>
                </a:solidFill>
              </a:rPr>
              <a:t>System.Xml.XmlNodeReader</a:t>
            </a:r>
            <a:r>
              <a:rPr lang="en-GB" sz="6200" dirty="0">
                <a:solidFill>
                  <a:srgbClr val="0000FF"/>
                </a:solidFill>
              </a:rPr>
              <a:t> $xml</a:t>
            </a:r>
          </a:p>
          <a:p>
            <a:pPr marL="0" indent="0">
              <a:lnSpc>
                <a:spcPct val="120000"/>
              </a:lnSpc>
              <a:spcBef>
                <a:spcPts val="0"/>
              </a:spcBef>
              <a:buNone/>
            </a:pPr>
            <a:r>
              <a:rPr lang="en-GB" sz="6200" dirty="0"/>
              <a:t>	</a:t>
            </a:r>
            <a:r>
              <a:rPr lang="en-GB" sz="5500" dirty="0"/>
              <a:t>* Bg. </a:t>
            </a:r>
            <a:r>
              <a:rPr lang="en-GB" sz="5500" b="1" dirty="0" err="1"/>
              <a:t>XamlReader</a:t>
            </a:r>
            <a:r>
              <a:rPr lang="en-GB" sz="5500" dirty="0"/>
              <a:t> is a .NET class that </a:t>
            </a:r>
            <a:r>
              <a:rPr lang="en-GB" sz="5500" b="1" dirty="0"/>
              <a:t>converts XAML markup into live WPF objects at runtime</a:t>
            </a:r>
            <a:r>
              <a:rPr lang="en-GB" sz="5500" dirty="0"/>
              <a:t>. </a:t>
            </a:r>
            <a:r>
              <a:rPr lang="en-GB" sz="5500" dirty="0" err="1"/>
              <a:t>XamlReader</a:t>
            </a:r>
            <a:r>
              <a:rPr lang="en-GB" sz="5500" dirty="0"/>
              <a:t> reads 	XAML text and turns it into actual windows, buttons, grids, etc.</a:t>
            </a:r>
          </a:p>
          <a:p>
            <a:pPr marL="0" indent="0">
              <a:lnSpc>
                <a:spcPct val="120000"/>
              </a:lnSpc>
              <a:spcBef>
                <a:spcPts val="0"/>
              </a:spcBef>
              <a:buNone/>
            </a:pPr>
            <a:r>
              <a:rPr lang="en-GB" sz="6200" b="1" dirty="0"/>
              <a:t>4. Load XAML into a WPF Object</a:t>
            </a:r>
            <a:r>
              <a:rPr lang="en-GB" sz="6200" dirty="0"/>
              <a:t> - parses the XAML and creates real WPF objects in memory (the window, grid, button, etc.).</a:t>
            </a:r>
          </a:p>
          <a:p>
            <a:pPr marL="0" indent="0">
              <a:lnSpc>
                <a:spcPct val="120000"/>
              </a:lnSpc>
              <a:spcBef>
                <a:spcPts val="0"/>
              </a:spcBef>
              <a:buNone/>
            </a:pPr>
            <a:r>
              <a:rPr lang="en-GB" sz="6200" dirty="0">
                <a:solidFill>
                  <a:srgbClr val="0000FF"/>
                </a:solidFill>
              </a:rPr>
              <a:t>	$window = [</a:t>
            </a:r>
            <a:r>
              <a:rPr lang="en-GB" sz="6200" dirty="0" err="1">
                <a:solidFill>
                  <a:srgbClr val="0000FF"/>
                </a:solidFill>
              </a:rPr>
              <a:t>Windows.Markup.XamlReader</a:t>
            </a:r>
            <a:r>
              <a:rPr lang="en-GB" sz="6200" dirty="0">
                <a:solidFill>
                  <a:srgbClr val="0000FF"/>
                </a:solidFill>
              </a:rPr>
              <a:t>]::Load($reader)</a:t>
            </a:r>
          </a:p>
          <a:p>
            <a:pPr marL="0" indent="0">
              <a:lnSpc>
                <a:spcPct val="120000"/>
              </a:lnSpc>
              <a:spcBef>
                <a:spcPts val="0"/>
              </a:spcBef>
              <a:buNone/>
            </a:pPr>
            <a:r>
              <a:rPr lang="en-GB" sz="6200" b="1" dirty="0"/>
              <a:t>5. Accessing Named Controls: </a:t>
            </a:r>
            <a:r>
              <a:rPr lang="en-GB" sz="6200" dirty="0"/>
              <a:t>Retrieves the button by its Name attribute in the XAML.</a:t>
            </a:r>
          </a:p>
          <a:p>
            <a:pPr marL="0" indent="0">
              <a:lnSpc>
                <a:spcPct val="120000"/>
              </a:lnSpc>
              <a:spcBef>
                <a:spcPts val="0"/>
              </a:spcBef>
              <a:buNone/>
            </a:pPr>
            <a:r>
              <a:rPr lang="en-GB" sz="6200" dirty="0">
                <a:solidFill>
                  <a:srgbClr val="0000FF"/>
                </a:solidFill>
              </a:rPr>
              <a:t>	$button = $</a:t>
            </a:r>
            <a:r>
              <a:rPr lang="en-GB" sz="6200" dirty="0" err="1">
                <a:solidFill>
                  <a:srgbClr val="0000FF"/>
                </a:solidFill>
              </a:rPr>
              <a:t>window.FindName</a:t>
            </a:r>
            <a:r>
              <a:rPr lang="en-GB" sz="6200" dirty="0">
                <a:solidFill>
                  <a:srgbClr val="0000FF"/>
                </a:solidFill>
              </a:rPr>
              <a:t>("</a:t>
            </a:r>
            <a:r>
              <a:rPr lang="en-GB" sz="6200" dirty="0" err="1">
                <a:solidFill>
                  <a:srgbClr val="0000FF"/>
                </a:solidFill>
              </a:rPr>
              <a:t>MyButton</a:t>
            </a:r>
            <a:r>
              <a:rPr lang="en-GB" sz="6200" dirty="0">
                <a:solidFill>
                  <a:srgbClr val="0000FF"/>
                </a:solidFill>
              </a:rPr>
              <a:t>")</a:t>
            </a:r>
          </a:p>
          <a:p>
            <a:pPr marL="0" indent="0">
              <a:lnSpc>
                <a:spcPct val="120000"/>
              </a:lnSpc>
              <a:spcBef>
                <a:spcPts val="0"/>
              </a:spcBef>
              <a:buNone/>
            </a:pPr>
            <a:r>
              <a:rPr lang="en-GB" sz="6200" b="1" dirty="0"/>
              <a:t>6. Adding an Event Handler:</a:t>
            </a:r>
            <a:r>
              <a:rPr lang="en-GB" sz="6200" dirty="0"/>
              <a:t> Adds an action to the button’s </a:t>
            </a:r>
            <a:r>
              <a:rPr lang="en-GB" sz="6200" b="1" dirty="0"/>
              <a:t>Click</a:t>
            </a:r>
            <a:r>
              <a:rPr lang="en-GB" sz="6200" dirty="0"/>
              <a:t> event.</a:t>
            </a:r>
          </a:p>
          <a:p>
            <a:pPr marL="0" indent="0">
              <a:lnSpc>
                <a:spcPct val="120000"/>
              </a:lnSpc>
              <a:spcBef>
                <a:spcPts val="0"/>
              </a:spcBef>
              <a:buNone/>
            </a:pPr>
            <a:r>
              <a:rPr lang="en-GB" sz="6200" dirty="0">
                <a:solidFill>
                  <a:srgbClr val="0000FF"/>
                </a:solidFill>
              </a:rPr>
              <a:t>	$</a:t>
            </a:r>
            <a:r>
              <a:rPr lang="en-GB" sz="6200" dirty="0" err="1">
                <a:solidFill>
                  <a:srgbClr val="0000FF"/>
                </a:solidFill>
              </a:rPr>
              <a:t>button.Add_Click</a:t>
            </a:r>
            <a:r>
              <a:rPr lang="en-GB" sz="6200" dirty="0">
                <a:solidFill>
                  <a:srgbClr val="0000FF"/>
                </a:solidFill>
              </a:rPr>
              <a:t>({</a:t>
            </a:r>
          </a:p>
          <a:p>
            <a:pPr marL="0" indent="0">
              <a:lnSpc>
                <a:spcPct val="120000"/>
              </a:lnSpc>
              <a:spcBef>
                <a:spcPts val="0"/>
              </a:spcBef>
              <a:buNone/>
            </a:pPr>
            <a:r>
              <a:rPr lang="en-GB" sz="6200" b="1" dirty="0"/>
              <a:t>7. Showing the Window:</a:t>
            </a:r>
            <a:r>
              <a:rPr lang="en-GB" sz="6200" dirty="0"/>
              <a:t> Opens the WPF window.</a:t>
            </a:r>
          </a:p>
          <a:p>
            <a:pPr marL="0" indent="0">
              <a:lnSpc>
                <a:spcPct val="120000"/>
              </a:lnSpc>
              <a:spcBef>
                <a:spcPts val="0"/>
              </a:spcBef>
              <a:buNone/>
            </a:pPr>
            <a:r>
              <a:rPr lang="en-GB" sz="6200" dirty="0">
                <a:solidFill>
                  <a:srgbClr val="0000FF"/>
                </a:solidFill>
              </a:rPr>
              <a:t>	$</a:t>
            </a:r>
            <a:r>
              <a:rPr lang="en-GB" sz="6200" dirty="0" err="1">
                <a:solidFill>
                  <a:srgbClr val="0000FF"/>
                </a:solidFill>
              </a:rPr>
              <a:t>window.ShowDialog</a:t>
            </a:r>
            <a:r>
              <a:rPr lang="en-GB" sz="6200" dirty="0">
                <a:solidFill>
                  <a:srgbClr val="0000FF"/>
                </a:solidFill>
              </a:rPr>
              <a:t>()</a:t>
            </a:r>
          </a:p>
          <a:p>
            <a:pPr marL="0" lvl="0" indent="0">
              <a:lnSpc>
                <a:spcPct val="120000"/>
              </a:lnSpc>
              <a:spcBef>
                <a:spcPts val="0"/>
              </a:spcBef>
              <a:buNone/>
            </a:pPr>
            <a:endParaRPr lang="en-GB" sz="2000" dirty="0"/>
          </a:p>
        </p:txBody>
      </p:sp>
      <p:pic>
        <p:nvPicPr>
          <p:cNvPr id="4" name="Picture 3" descr="Logo, company name&#10;&#10;Description automatically generated">
            <a:extLst>
              <a:ext uri="{FF2B5EF4-FFF2-40B4-BE49-F238E27FC236}">
                <a16:creationId xmlns:a16="http://schemas.microsoft.com/office/drawing/2014/main" id="{F1DC9EED-5BDC-75F4-0F1E-2B5FE28A49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86975" y="43326"/>
            <a:ext cx="2095733" cy="838294"/>
          </a:xfrm>
          <a:prstGeom prst="rect">
            <a:avLst/>
          </a:prstGeom>
        </p:spPr>
      </p:pic>
    </p:spTree>
    <p:extLst>
      <p:ext uri="{BB962C8B-B14F-4D97-AF65-F5344CB8AC3E}">
        <p14:creationId xmlns:p14="http://schemas.microsoft.com/office/powerpoint/2010/main" val="76736573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A7254-734D-49EC-F2E3-6DF231A3D9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8F0856-2AB6-17D4-47F2-D500D82798C9}"/>
              </a:ext>
            </a:extLst>
          </p:cNvPr>
          <p:cNvSpPr>
            <a:spLocks noGrp="1"/>
          </p:cNvSpPr>
          <p:nvPr>
            <p:ph type="title"/>
          </p:nvPr>
        </p:nvSpPr>
        <p:spPr>
          <a:xfrm>
            <a:off x="0" y="18256"/>
            <a:ext cx="12192000" cy="1196182"/>
          </a:xfrm>
          <a:solidFill>
            <a:srgbClr val="002060"/>
          </a:solidFill>
        </p:spPr>
        <p:txBody>
          <a:bodyPr>
            <a:normAutofit/>
          </a:bodyPr>
          <a:lstStyle/>
          <a:p>
            <a:r>
              <a:rPr lang="en-GB" sz="5400" b="1" dirty="0">
                <a:solidFill>
                  <a:schemeClr val="bg1"/>
                </a:solidFill>
              </a:rPr>
              <a:t>WPF System info. Admin GUI</a:t>
            </a:r>
            <a:endParaRPr lang="en-GB" sz="5400" dirty="0">
              <a:solidFill>
                <a:schemeClr val="bg1"/>
              </a:solidFill>
            </a:endParaRPr>
          </a:p>
        </p:txBody>
      </p:sp>
      <p:sp>
        <p:nvSpPr>
          <p:cNvPr id="3" name="Content Placeholder 2">
            <a:extLst>
              <a:ext uri="{FF2B5EF4-FFF2-40B4-BE49-F238E27FC236}">
                <a16:creationId xmlns:a16="http://schemas.microsoft.com/office/drawing/2014/main" id="{E9A52C5C-A4A2-028A-38A7-7E9A2284EC39}"/>
              </a:ext>
            </a:extLst>
          </p:cNvPr>
          <p:cNvSpPr>
            <a:spLocks noGrp="1"/>
          </p:cNvSpPr>
          <p:nvPr>
            <p:ph idx="1"/>
          </p:nvPr>
        </p:nvSpPr>
        <p:spPr>
          <a:xfrm>
            <a:off x="142875" y="1328737"/>
            <a:ext cx="11580020" cy="5243513"/>
          </a:xfrm>
        </p:spPr>
        <p:txBody>
          <a:bodyPr>
            <a:normAutofit fontScale="92500"/>
          </a:bodyPr>
          <a:lstStyle/>
          <a:p>
            <a:r>
              <a:rPr lang="en-GB" dirty="0"/>
              <a:t>The following PS script creates a </a:t>
            </a:r>
            <a:r>
              <a:rPr lang="en-GB" b="1" dirty="0"/>
              <a:t>WPF-based System information GUI</a:t>
            </a:r>
            <a:r>
              <a:rPr lang="en-GB" dirty="0"/>
              <a:t> using XAML. </a:t>
            </a:r>
          </a:p>
          <a:p>
            <a:r>
              <a:rPr lang="en-GB" dirty="0"/>
              <a:t>The window contains buttons for displaying system details e.g. </a:t>
            </a:r>
          </a:p>
          <a:p>
            <a:pPr lvl="1"/>
            <a:r>
              <a:rPr lang="en-GB" sz="2800" dirty="0"/>
              <a:t>Computer name</a:t>
            </a:r>
          </a:p>
          <a:p>
            <a:pPr lvl="1"/>
            <a:r>
              <a:rPr lang="en-GB" sz="2800" dirty="0"/>
              <a:t>OS</a:t>
            </a:r>
          </a:p>
          <a:p>
            <a:pPr lvl="1"/>
            <a:r>
              <a:rPr lang="en-GB" sz="2800" dirty="0"/>
              <a:t>CPU</a:t>
            </a:r>
          </a:p>
          <a:p>
            <a:pPr lvl="1"/>
            <a:r>
              <a:rPr lang="en-GB" sz="2800" dirty="0"/>
              <a:t>Memory</a:t>
            </a:r>
          </a:p>
          <a:p>
            <a:pPr lvl="1"/>
            <a:r>
              <a:rPr lang="en-GB" sz="2800" dirty="0"/>
              <a:t>IP addresses</a:t>
            </a:r>
          </a:p>
          <a:p>
            <a:pPr lvl="1"/>
            <a:r>
              <a:rPr lang="en-GB" sz="2800" dirty="0"/>
              <a:t>Disk usage</a:t>
            </a:r>
          </a:p>
          <a:p>
            <a:pPr marL="457200" lvl="1" indent="0">
              <a:buNone/>
            </a:pPr>
            <a:endParaRPr lang="en-GB" sz="2800" dirty="0"/>
          </a:p>
          <a:p>
            <a:r>
              <a:rPr lang="en-GB" dirty="0"/>
              <a:t>When a button is clicked, PowerShell gathers the requested information and displays it in a read‑only text box. An Exit button closes the application.</a:t>
            </a:r>
          </a:p>
          <a:p>
            <a:r>
              <a:rPr lang="en-GB" dirty="0"/>
              <a:t>The code is shown and explained on the following slides.</a:t>
            </a:r>
          </a:p>
          <a:p>
            <a:pPr lvl="0"/>
            <a:endParaRPr lang="en-GB" sz="2000" dirty="0"/>
          </a:p>
        </p:txBody>
      </p:sp>
      <p:pic>
        <p:nvPicPr>
          <p:cNvPr id="4" name="Picture 3" descr="Logo, company name&#10;&#10;Description automatically generated">
            <a:extLst>
              <a:ext uri="{FF2B5EF4-FFF2-40B4-BE49-F238E27FC236}">
                <a16:creationId xmlns:a16="http://schemas.microsoft.com/office/drawing/2014/main" id="{6CD6C632-371A-8502-912D-C31E65AA99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79945" y="43326"/>
            <a:ext cx="2802763" cy="1121106"/>
          </a:xfrm>
          <a:prstGeom prst="rect">
            <a:avLst/>
          </a:prstGeom>
        </p:spPr>
      </p:pic>
      <p:pic>
        <p:nvPicPr>
          <p:cNvPr id="6" name="Picture 5">
            <a:extLst>
              <a:ext uri="{FF2B5EF4-FFF2-40B4-BE49-F238E27FC236}">
                <a16:creationId xmlns:a16="http://schemas.microsoft.com/office/drawing/2014/main" id="{4B29E5A5-B0CE-80D6-B2BA-B916A6E86922}"/>
              </a:ext>
            </a:extLst>
          </p:cNvPr>
          <p:cNvPicPr>
            <a:picLocks noChangeAspect="1"/>
          </p:cNvPicPr>
          <p:nvPr/>
        </p:nvPicPr>
        <p:blipFill>
          <a:blip r:embed="rId4"/>
          <a:srcRect t="857"/>
          <a:stretch>
            <a:fillRect/>
          </a:stretch>
        </p:blipFill>
        <p:spPr>
          <a:xfrm>
            <a:off x="4343401" y="2203143"/>
            <a:ext cx="4751657" cy="2976074"/>
          </a:xfrm>
          <a:prstGeom prst="rect">
            <a:avLst/>
          </a:prstGeom>
        </p:spPr>
      </p:pic>
    </p:spTree>
    <p:extLst>
      <p:ext uri="{BB962C8B-B14F-4D97-AF65-F5344CB8AC3E}">
        <p14:creationId xmlns:p14="http://schemas.microsoft.com/office/powerpoint/2010/main" val="207396478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462DE-ED6A-587C-62BB-6DE75E4659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1D99BE-7BAC-B3B2-B33D-30C6CB4E35C6}"/>
              </a:ext>
            </a:extLst>
          </p:cNvPr>
          <p:cNvSpPr>
            <a:spLocks noGrp="1"/>
          </p:cNvSpPr>
          <p:nvPr>
            <p:ph type="title"/>
          </p:nvPr>
        </p:nvSpPr>
        <p:spPr>
          <a:xfrm>
            <a:off x="0" y="18256"/>
            <a:ext cx="12192000" cy="846138"/>
          </a:xfrm>
          <a:solidFill>
            <a:srgbClr val="002060"/>
          </a:solidFill>
        </p:spPr>
        <p:txBody>
          <a:bodyPr/>
          <a:lstStyle/>
          <a:p>
            <a:r>
              <a:rPr lang="en-GB" sz="4800" b="1" dirty="0">
                <a:solidFill>
                  <a:schemeClr val="bg1"/>
                </a:solidFill>
              </a:rPr>
              <a:t>Example 3: </a:t>
            </a:r>
            <a:r>
              <a:rPr lang="en-GB" b="1" dirty="0">
                <a:solidFill>
                  <a:schemeClr val="bg1"/>
                </a:solidFill>
              </a:rPr>
              <a:t>Simple PS WPF Window</a:t>
            </a:r>
            <a:endParaRPr lang="en-GB" dirty="0">
              <a:solidFill>
                <a:schemeClr val="bg1"/>
              </a:solidFill>
            </a:endParaRPr>
          </a:p>
        </p:txBody>
      </p:sp>
      <p:sp>
        <p:nvSpPr>
          <p:cNvPr id="4" name="Content Placeholder 3">
            <a:extLst>
              <a:ext uri="{FF2B5EF4-FFF2-40B4-BE49-F238E27FC236}">
                <a16:creationId xmlns:a16="http://schemas.microsoft.com/office/drawing/2014/main" id="{6E113BD1-4CAE-B030-4D1A-23868E246766}"/>
              </a:ext>
            </a:extLst>
          </p:cNvPr>
          <p:cNvSpPr>
            <a:spLocks noGrp="1"/>
          </p:cNvSpPr>
          <p:nvPr>
            <p:ph idx="1"/>
          </p:nvPr>
        </p:nvSpPr>
        <p:spPr>
          <a:xfrm>
            <a:off x="157162" y="889935"/>
            <a:ext cx="11677650" cy="5843735"/>
          </a:xfrm>
        </p:spPr>
        <p:txBody>
          <a:bodyPr>
            <a:normAutofit fontScale="92500"/>
          </a:bodyPr>
          <a:lstStyle/>
          <a:p>
            <a:pPr marL="0" indent="0">
              <a:lnSpc>
                <a:spcPct val="100000"/>
              </a:lnSpc>
              <a:spcBef>
                <a:spcPts val="0"/>
              </a:spcBef>
              <a:buNone/>
            </a:pPr>
            <a:r>
              <a:rPr lang="en-GB" sz="2400" b="1" dirty="0"/>
              <a:t>The script builds a WPF GUI with XAML, connects buttons to PowerShell commands and displays the results.</a:t>
            </a:r>
            <a:endParaRPr lang="en-GB" sz="2400" dirty="0"/>
          </a:p>
          <a:p>
            <a:pPr marL="0" indent="0">
              <a:lnSpc>
                <a:spcPct val="100000"/>
              </a:lnSpc>
              <a:spcBef>
                <a:spcPts val="0"/>
              </a:spcBef>
              <a:buNone/>
            </a:pPr>
            <a:r>
              <a:rPr lang="en-GB" sz="2400" b="1" dirty="0"/>
              <a:t>1. Add-Type -</a:t>
            </a:r>
            <a:r>
              <a:rPr lang="en-GB" sz="2400" b="1" dirty="0" err="1"/>
              <a:t>AssemblyName</a:t>
            </a:r>
            <a:r>
              <a:rPr lang="en-GB" sz="2400" b="1" dirty="0"/>
              <a:t> </a:t>
            </a:r>
            <a:r>
              <a:rPr lang="en-GB" sz="2400" b="1" dirty="0" err="1"/>
              <a:t>PresentationFramework</a:t>
            </a:r>
            <a:endParaRPr lang="en-GB" sz="2400" dirty="0"/>
          </a:p>
          <a:p>
            <a:pPr>
              <a:lnSpc>
                <a:spcPct val="100000"/>
              </a:lnSpc>
              <a:spcBef>
                <a:spcPts val="0"/>
              </a:spcBef>
            </a:pPr>
            <a:r>
              <a:rPr lang="en-GB" sz="2400" dirty="0"/>
              <a:t>Loads the WPF libraries/functions so PowerShell can create and display WPF controls.</a:t>
            </a:r>
          </a:p>
          <a:p>
            <a:pPr marL="0" indent="0">
              <a:lnSpc>
                <a:spcPct val="100000"/>
              </a:lnSpc>
              <a:spcBef>
                <a:spcPts val="0"/>
              </a:spcBef>
              <a:buNone/>
            </a:pPr>
            <a:r>
              <a:rPr lang="en-GB" sz="2400" b="1" dirty="0"/>
              <a:t>2. XAML here‑string: </a:t>
            </a:r>
            <a:r>
              <a:rPr lang="en-GB" sz="2400" dirty="0">
                <a:solidFill>
                  <a:srgbClr val="0000FF"/>
                </a:solidFill>
              </a:rPr>
              <a:t>[xml]$XAML = @" ... "@</a:t>
            </a:r>
          </a:p>
          <a:p>
            <a:pPr>
              <a:lnSpc>
                <a:spcPct val="100000"/>
              </a:lnSpc>
              <a:spcBef>
                <a:spcPts val="0"/>
              </a:spcBef>
            </a:pPr>
            <a:r>
              <a:rPr lang="en-GB" sz="2400" dirty="0"/>
              <a:t>Defines the </a:t>
            </a:r>
            <a:r>
              <a:rPr lang="en-GB" sz="2400" b="1" dirty="0"/>
              <a:t>UI layout</a:t>
            </a:r>
            <a:r>
              <a:rPr lang="en-GB" sz="2400" dirty="0"/>
              <a:t>: &lt;Window&gt;, &lt;Grid&gt; — two‑column layout, &lt;</a:t>
            </a:r>
            <a:r>
              <a:rPr lang="en-GB" sz="2400" dirty="0" err="1"/>
              <a:t>StackPanel</a:t>
            </a:r>
            <a:r>
              <a:rPr lang="en-GB" sz="2400" dirty="0"/>
              <a:t>&gt; — vertical menu of buttons, &lt;</a:t>
            </a:r>
            <a:r>
              <a:rPr lang="en-GB" sz="2400" dirty="0" err="1"/>
              <a:t>TextBox</a:t>
            </a:r>
            <a:r>
              <a:rPr lang="en-GB" sz="2400" dirty="0"/>
              <a:t>&gt; — output display area</a:t>
            </a:r>
          </a:p>
          <a:p>
            <a:pPr marL="0" indent="0">
              <a:lnSpc>
                <a:spcPct val="100000"/>
              </a:lnSpc>
              <a:spcBef>
                <a:spcPts val="0"/>
              </a:spcBef>
              <a:buNone/>
            </a:pPr>
            <a:r>
              <a:rPr lang="en-GB" sz="2400" b="1" dirty="0"/>
              <a:t>3. </a:t>
            </a:r>
            <a:r>
              <a:rPr lang="en-GB" sz="2400" b="1" dirty="0" err="1"/>
              <a:t>XamlReader.Load</a:t>
            </a:r>
            <a:r>
              <a:rPr lang="en-GB" sz="2400" b="1" dirty="0"/>
              <a:t>(): </a:t>
            </a:r>
            <a:r>
              <a:rPr lang="en-GB" sz="2400" dirty="0">
                <a:solidFill>
                  <a:srgbClr val="0000FF"/>
                </a:solidFill>
              </a:rPr>
              <a:t>$Window = [</a:t>
            </a:r>
            <a:r>
              <a:rPr lang="en-GB" sz="2400" dirty="0" err="1">
                <a:solidFill>
                  <a:srgbClr val="0000FF"/>
                </a:solidFill>
              </a:rPr>
              <a:t>Windows.Markup.XamlReader</a:t>
            </a:r>
            <a:r>
              <a:rPr lang="en-GB" sz="2400" dirty="0">
                <a:solidFill>
                  <a:srgbClr val="0000FF"/>
                </a:solidFill>
              </a:rPr>
              <a:t>]::Load($reader)</a:t>
            </a:r>
          </a:p>
          <a:p>
            <a:pPr>
              <a:lnSpc>
                <a:spcPct val="100000"/>
              </a:lnSpc>
              <a:spcBef>
                <a:spcPts val="0"/>
              </a:spcBef>
            </a:pPr>
            <a:r>
              <a:rPr lang="en-GB" sz="2400" dirty="0"/>
              <a:t>Parses the XAML and converts it into </a:t>
            </a:r>
            <a:r>
              <a:rPr lang="en-GB" sz="2400" b="1" dirty="0"/>
              <a:t>live WPF objects</a:t>
            </a:r>
            <a:r>
              <a:rPr lang="en-GB" sz="2400" dirty="0"/>
              <a:t> at runtime.</a:t>
            </a:r>
          </a:p>
          <a:p>
            <a:pPr marL="0" indent="0">
              <a:lnSpc>
                <a:spcPct val="100000"/>
              </a:lnSpc>
              <a:spcBef>
                <a:spcPts val="0"/>
              </a:spcBef>
              <a:buNone/>
            </a:pPr>
            <a:r>
              <a:rPr lang="en-GB" sz="2400" b="1" dirty="0"/>
              <a:t>4. </a:t>
            </a:r>
            <a:r>
              <a:rPr lang="en-GB" sz="2400" b="1" dirty="0" err="1"/>
              <a:t>FindName</a:t>
            </a:r>
            <a:r>
              <a:rPr lang="en-GB" sz="2400" b="1" dirty="0"/>
              <a:t>(): </a:t>
            </a:r>
            <a:r>
              <a:rPr lang="en-GB" sz="2400" dirty="0">
                <a:solidFill>
                  <a:srgbClr val="0000FF"/>
                </a:solidFill>
              </a:rPr>
              <a:t>$</a:t>
            </a:r>
            <a:r>
              <a:rPr lang="en-GB" sz="2400" dirty="0" err="1">
                <a:solidFill>
                  <a:srgbClr val="0000FF"/>
                </a:solidFill>
              </a:rPr>
              <a:t>BtnComputer</a:t>
            </a:r>
            <a:r>
              <a:rPr lang="en-GB" sz="2400" dirty="0">
                <a:solidFill>
                  <a:srgbClr val="0000FF"/>
                </a:solidFill>
              </a:rPr>
              <a:t> = $</a:t>
            </a:r>
            <a:r>
              <a:rPr lang="en-GB" sz="2400" dirty="0" err="1">
                <a:solidFill>
                  <a:srgbClr val="0000FF"/>
                </a:solidFill>
              </a:rPr>
              <a:t>Window.FindName</a:t>
            </a:r>
            <a:r>
              <a:rPr lang="en-GB" sz="2400" dirty="0">
                <a:solidFill>
                  <a:srgbClr val="0000FF"/>
                </a:solidFill>
              </a:rPr>
              <a:t>("</a:t>
            </a:r>
            <a:r>
              <a:rPr lang="en-GB" sz="2400" dirty="0" err="1">
                <a:solidFill>
                  <a:srgbClr val="0000FF"/>
                </a:solidFill>
              </a:rPr>
              <a:t>BtnComputer</a:t>
            </a:r>
            <a:r>
              <a:rPr lang="en-GB" sz="2400" dirty="0">
                <a:solidFill>
                  <a:srgbClr val="0000FF"/>
                </a:solidFill>
              </a:rPr>
              <a:t>")</a:t>
            </a:r>
          </a:p>
          <a:p>
            <a:pPr>
              <a:lnSpc>
                <a:spcPct val="100000"/>
              </a:lnSpc>
              <a:spcBef>
                <a:spcPts val="0"/>
              </a:spcBef>
            </a:pPr>
            <a:r>
              <a:rPr lang="en-GB" sz="2400" dirty="0"/>
              <a:t>Retrieves WPF controls defined in XAML so they can be used in PowerShell code.</a:t>
            </a:r>
          </a:p>
          <a:p>
            <a:pPr marL="0" indent="0">
              <a:lnSpc>
                <a:spcPct val="100000"/>
              </a:lnSpc>
              <a:spcBef>
                <a:spcPts val="0"/>
              </a:spcBef>
              <a:buNone/>
            </a:pPr>
            <a:r>
              <a:rPr lang="en-GB" sz="2400" b="1" dirty="0"/>
              <a:t>5. Helper function: </a:t>
            </a:r>
            <a:r>
              <a:rPr lang="en-GB" sz="2400" dirty="0">
                <a:solidFill>
                  <a:srgbClr val="0000FF"/>
                </a:solidFill>
              </a:rPr>
              <a:t>function Write-</a:t>
            </a:r>
            <a:r>
              <a:rPr lang="en-GB" sz="2400" dirty="0" err="1">
                <a:solidFill>
                  <a:srgbClr val="0000FF"/>
                </a:solidFill>
              </a:rPr>
              <a:t>OutputBox</a:t>
            </a:r>
            <a:r>
              <a:rPr lang="en-GB" sz="2400" dirty="0">
                <a:solidFill>
                  <a:srgbClr val="0000FF"/>
                </a:solidFill>
              </a:rPr>
              <a:t> { ... }</a:t>
            </a:r>
          </a:p>
          <a:p>
            <a:pPr>
              <a:lnSpc>
                <a:spcPct val="100000"/>
              </a:lnSpc>
              <a:spcBef>
                <a:spcPts val="0"/>
              </a:spcBef>
            </a:pPr>
            <a:r>
              <a:rPr lang="en-GB" sz="2400" dirty="0"/>
              <a:t>Centralises writing text to the output </a:t>
            </a:r>
            <a:r>
              <a:rPr lang="en-GB" sz="2400" dirty="0" err="1"/>
              <a:t>TextBox</a:t>
            </a:r>
            <a:r>
              <a:rPr lang="en-GB" sz="2400" dirty="0"/>
              <a:t>, avoiding repeated code</a:t>
            </a:r>
          </a:p>
          <a:p>
            <a:pPr marL="0" indent="0">
              <a:lnSpc>
                <a:spcPct val="100000"/>
              </a:lnSpc>
              <a:spcBef>
                <a:spcPts val="0"/>
              </a:spcBef>
              <a:buNone/>
            </a:pPr>
            <a:r>
              <a:rPr lang="en-GB" sz="2400" b="1" dirty="0"/>
              <a:t>6. Button event handlers: </a:t>
            </a:r>
            <a:r>
              <a:rPr lang="en-GB" sz="2400" dirty="0">
                <a:solidFill>
                  <a:srgbClr val="0000FF"/>
                </a:solidFill>
              </a:rPr>
              <a:t>$</a:t>
            </a:r>
            <a:r>
              <a:rPr lang="en-GB" sz="2400" dirty="0" err="1">
                <a:solidFill>
                  <a:srgbClr val="0000FF"/>
                </a:solidFill>
              </a:rPr>
              <a:t>BtnCPU.Add_Click</a:t>
            </a:r>
            <a:r>
              <a:rPr lang="en-GB" sz="2400" dirty="0">
                <a:solidFill>
                  <a:srgbClr val="0000FF"/>
                </a:solidFill>
              </a:rPr>
              <a:t>({ ... })</a:t>
            </a:r>
          </a:p>
          <a:p>
            <a:pPr>
              <a:lnSpc>
                <a:spcPct val="100000"/>
              </a:lnSpc>
              <a:spcBef>
                <a:spcPts val="0"/>
              </a:spcBef>
            </a:pPr>
            <a:r>
              <a:rPr lang="en-GB" sz="2400" dirty="0"/>
              <a:t>Each button is wired to a </a:t>
            </a:r>
            <a:r>
              <a:rPr lang="en-GB" sz="2400" b="1" dirty="0"/>
              <a:t>Click event</a:t>
            </a:r>
            <a:r>
              <a:rPr lang="en-GB" sz="2400" dirty="0"/>
              <a:t> that runs a PowerShell command  e.g. Get-</a:t>
            </a:r>
            <a:r>
              <a:rPr lang="en-GB" sz="2400" dirty="0" err="1"/>
              <a:t>CimInstance</a:t>
            </a:r>
            <a:r>
              <a:rPr lang="en-GB" sz="2400" dirty="0"/>
              <a:t>, Get-</a:t>
            </a:r>
            <a:r>
              <a:rPr lang="en-GB" sz="2400" dirty="0" err="1"/>
              <a:t>NetIPAddress</a:t>
            </a:r>
            <a:r>
              <a:rPr lang="en-GB" sz="2400" dirty="0"/>
              <a:t>, etc… Formats the result and displays it in the output </a:t>
            </a:r>
            <a:r>
              <a:rPr lang="en-GB" sz="2400" dirty="0" err="1"/>
              <a:t>TextBox</a:t>
            </a:r>
            <a:r>
              <a:rPr lang="en-GB" sz="2400" dirty="0"/>
              <a:t>.</a:t>
            </a:r>
          </a:p>
          <a:p>
            <a:pPr marL="0" indent="0">
              <a:lnSpc>
                <a:spcPct val="100000"/>
              </a:lnSpc>
              <a:spcBef>
                <a:spcPts val="0"/>
              </a:spcBef>
              <a:buNone/>
            </a:pPr>
            <a:r>
              <a:rPr lang="en-GB" sz="2400" b="1" dirty="0"/>
              <a:t>7. </a:t>
            </a:r>
            <a:r>
              <a:rPr lang="en-GB" sz="2400" b="1" dirty="0" err="1"/>
              <a:t>ShowDialog</a:t>
            </a:r>
            <a:r>
              <a:rPr lang="en-GB" sz="2400" b="1" dirty="0"/>
              <a:t>(): </a:t>
            </a:r>
            <a:r>
              <a:rPr lang="en-GB" sz="2400" dirty="0">
                <a:solidFill>
                  <a:srgbClr val="0000FF"/>
                </a:solidFill>
              </a:rPr>
              <a:t>$</a:t>
            </a:r>
            <a:r>
              <a:rPr lang="en-GB" sz="2400" dirty="0" err="1">
                <a:solidFill>
                  <a:srgbClr val="0000FF"/>
                </a:solidFill>
              </a:rPr>
              <a:t>Window.ShowDialog</a:t>
            </a:r>
            <a:r>
              <a:rPr lang="en-GB" sz="2400" dirty="0">
                <a:solidFill>
                  <a:srgbClr val="0000FF"/>
                </a:solidFill>
              </a:rPr>
              <a:t>() </a:t>
            </a:r>
            <a:r>
              <a:rPr lang="en-GB" sz="2400" dirty="0"/>
              <a:t>- Displays the window and starts the WPF message loop.</a:t>
            </a:r>
          </a:p>
        </p:txBody>
      </p:sp>
      <p:sp>
        <p:nvSpPr>
          <p:cNvPr id="10" name="TextBox 9">
            <a:extLst>
              <a:ext uri="{FF2B5EF4-FFF2-40B4-BE49-F238E27FC236}">
                <a16:creationId xmlns:a16="http://schemas.microsoft.com/office/drawing/2014/main" id="{C4DA6DF6-6EC9-ACD5-DE65-22B82FC4656A}"/>
              </a:ext>
            </a:extLst>
          </p:cNvPr>
          <p:cNvSpPr txBox="1"/>
          <p:nvPr/>
        </p:nvSpPr>
        <p:spPr>
          <a:xfrm>
            <a:off x="6998493" y="1290421"/>
            <a:ext cx="4836319" cy="584775"/>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a:t>
            </a:r>
            <a:r>
              <a:rPr kumimoji="0" lang="en-GB" sz="3200" b="1" i="0" u="none" strike="noStrike" kern="1200" cap="none" spc="0" normalizeH="0" baseline="0" noProof="0" dirty="0" err="1">
                <a:ln>
                  <a:noFill/>
                </a:ln>
                <a:solidFill>
                  <a:srgbClr val="4D2FFF"/>
                </a:solidFill>
                <a:effectLst/>
                <a:highlight>
                  <a:srgbClr val="FFFF00"/>
                </a:highlight>
                <a:uLnTx/>
                <a:uFillTx/>
                <a:latin typeface="Calibri" panose="020F0502020204030204"/>
                <a:ea typeface="+mn-ea"/>
                <a:cs typeface="+mn-cs"/>
              </a:rPr>
              <a:t>WPFAdminMenu</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686921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4388CE-7B8D-A818-7973-2EC9418F21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57B149-45D4-4F83-65BE-55200456591B}"/>
              </a:ext>
            </a:extLst>
          </p:cNvPr>
          <p:cNvSpPr>
            <a:spLocks noGrp="1"/>
          </p:cNvSpPr>
          <p:nvPr>
            <p:ph type="title"/>
          </p:nvPr>
        </p:nvSpPr>
        <p:spPr>
          <a:xfrm>
            <a:off x="0" y="18256"/>
            <a:ext cx="12192000" cy="846138"/>
          </a:xfrm>
          <a:solidFill>
            <a:srgbClr val="002060"/>
          </a:solidFill>
        </p:spPr>
        <p:txBody>
          <a:bodyPr/>
          <a:lstStyle/>
          <a:p>
            <a:r>
              <a:rPr lang="en-GB" sz="4800" b="1" dirty="0">
                <a:solidFill>
                  <a:schemeClr val="bg1"/>
                </a:solidFill>
              </a:rPr>
              <a:t>Example 4: </a:t>
            </a:r>
            <a:r>
              <a:rPr lang="en-GB" b="1" dirty="0">
                <a:solidFill>
                  <a:schemeClr val="bg1"/>
                </a:solidFill>
              </a:rPr>
              <a:t>GUI Number Guessing Game</a:t>
            </a:r>
            <a:endParaRPr lang="en-GB" dirty="0">
              <a:solidFill>
                <a:schemeClr val="bg1"/>
              </a:solidFill>
            </a:endParaRPr>
          </a:p>
        </p:txBody>
      </p:sp>
      <p:sp>
        <p:nvSpPr>
          <p:cNvPr id="4" name="Content Placeholder 3">
            <a:extLst>
              <a:ext uri="{FF2B5EF4-FFF2-40B4-BE49-F238E27FC236}">
                <a16:creationId xmlns:a16="http://schemas.microsoft.com/office/drawing/2014/main" id="{5110B347-3F6D-B6B1-1BF8-C4833A36C8D3}"/>
              </a:ext>
            </a:extLst>
          </p:cNvPr>
          <p:cNvSpPr>
            <a:spLocks noGrp="1"/>
          </p:cNvSpPr>
          <p:nvPr>
            <p:ph idx="1"/>
          </p:nvPr>
        </p:nvSpPr>
        <p:spPr>
          <a:xfrm>
            <a:off x="157162" y="889935"/>
            <a:ext cx="11677650" cy="5843735"/>
          </a:xfrm>
        </p:spPr>
        <p:txBody>
          <a:bodyPr>
            <a:normAutofit/>
          </a:bodyPr>
          <a:lstStyle/>
          <a:p>
            <a:pPr marL="0" indent="0">
              <a:lnSpc>
                <a:spcPct val="100000"/>
              </a:lnSpc>
              <a:spcBef>
                <a:spcPts val="0"/>
              </a:spcBef>
              <a:buNone/>
            </a:pPr>
            <a:r>
              <a:rPr lang="en-GB" sz="3200" dirty="0"/>
              <a:t>This script shows an example of how the </a:t>
            </a:r>
            <a:r>
              <a:rPr lang="en-GB" sz="3200" b="1" dirty="0"/>
              <a:t>script syntax </a:t>
            </a:r>
            <a:r>
              <a:rPr lang="en-GB" sz="3200" dirty="0"/>
              <a:t>we have learned today can be used with </a:t>
            </a:r>
            <a:r>
              <a:rPr lang="en-GB" sz="3200" b="1" dirty="0"/>
              <a:t>WPF &amp; XAML </a:t>
            </a:r>
            <a:r>
              <a:rPr lang="en-GB" sz="3200" dirty="0"/>
              <a:t>to create a simple PowerShell number guessing game </a:t>
            </a:r>
            <a:r>
              <a:rPr lang="en-GB" sz="3200" b="1" dirty="0"/>
              <a:t>Application (Windows Applications)</a:t>
            </a:r>
            <a:endParaRPr lang="en-GB" sz="3200" dirty="0"/>
          </a:p>
        </p:txBody>
      </p:sp>
      <p:sp>
        <p:nvSpPr>
          <p:cNvPr id="3" name="TextBox 2">
            <a:extLst>
              <a:ext uri="{FF2B5EF4-FFF2-40B4-BE49-F238E27FC236}">
                <a16:creationId xmlns:a16="http://schemas.microsoft.com/office/drawing/2014/main" id="{1DB1166F-2A8C-FE41-5F7B-B82EA66200DD}"/>
              </a:ext>
            </a:extLst>
          </p:cNvPr>
          <p:cNvSpPr txBox="1"/>
          <p:nvPr/>
        </p:nvSpPr>
        <p:spPr>
          <a:xfrm>
            <a:off x="8943126" y="4316004"/>
            <a:ext cx="2638488" cy="584775"/>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File: </a:t>
            </a:r>
            <a:r>
              <a:rPr kumimoji="0" lang="en-GB" sz="3200" b="1" i="0" u="none" strike="noStrike" kern="1200" cap="none" spc="0" normalizeH="0" baseline="0" noProof="0" dirty="0">
                <a:ln>
                  <a:noFill/>
                </a:ln>
                <a:solidFill>
                  <a:srgbClr val="4D2FFF"/>
                </a:solidFill>
                <a:effectLst/>
                <a:highlight>
                  <a:srgbClr val="FFFF00"/>
                </a:highlight>
                <a:uLnTx/>
                <a:uFillTx/>
                <a:latin typeface="Calibri" panose="020F0502020204030204"/>
                <a:ea typeface="+mn-ea"/>
                <a:cs typeface="+mn-cs"/>
              </a:rPr>
              <a:t>./psgt.ps1</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55276485-FEAD-E175-BB5C-8FD221D6735C}"/>
              </a:ext>
            </a:extLst>
          </p:cNvPr>
          <p:cNvPicPr>
            <a:picLocks noChangeAspect="1"/>
          </p:cNvPicPr>
          <p:nvPr/>
        </p:nvPicPr>
        <p:blipFill>
          <a:blip r:embed="rId3"/>
          <a:stretch>
            <a:fillRect/>
          </a:stretch>
        </p:blipFill>
        <p:spPr>
          <a:xfrm>
            <a:off x="2695489" y="2449002"/>
            <a:ext cx="6111740" cy="4149255"/>
          </a:xfrm>
          <a:prstGeom prst="rect">
            <a:avLst/>
          </a:prstGeom>
        </p:spPr>
      </p:pic>
    </p:spTree>
    <p:extLst>
      <p:ext uri="{BB962C8B-B14F-4D97-AF65-F5344CB8AC3E}">
        <p14:creationId xmlns:p14="http://schemas.microsoft.com/office/powerpoint/2010/main" val="46015734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4E8ACC-793F-4886-006E-E7D6FDD822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46BA6A-741D-ECC5-760B-BDBEFF81168A}"/>
              </a:ext>
            </a:extLst>
          </p:cNvPr>
          <p:cNvSpPr>
            <a:spLocks noGrp="1"/>
          </p:cNvSpPr>
          <p:nvPr>
            <p:ph type="title"/>
          </p:nvPr>
        </p:nvSpPr>
        <p:spPr>
          <a:xfrm>
            <a:off x="0" y="18255"/>
            <a:ext cx="12192000" cy="1412081"/>
          </a:xfrm>
          <a:solidFill>
            <a:srgbClr val="002060"/>
          </a:solidFill>
        </p:spPr>
        <p:txBody>
          <a:bodyPr>
            <a:normAutofit/>
          </a:bodyPr>
          <a:lstStyle/>
          <a:p>
            <a:r>
              <a:rPr lang="en-GB" sz="5400" b="1" dirty="0">
                <a:highlight>
                  <a:srgbClr val="FFFF00"/>
                </a:highlight>
              </a:rPr>
              <a:t>Home Activity 1:</a:t>
            </a:r>
            <a:r>
              <a:rPr lang="en-GB" sz="5400" b="1" dirty="0"/>
              <a:t> </a:t>
            </a:r>
            <a:r>
              <a:rPr lang="en-GB" sz="5400" b="1" dirty="0">
                <a:solidFill>
                  <a:schemeClr val="bg1"/>
                </a:solidFill>
              </a:rPr>
              <a:t>Create a PS WPF Game</a:t>
            </a:r>
            <a:endParaRPr lang="en-GB" sz="5400" dirty="0">
              <a:solidFill>
                <a:schemeClr val="bg1"/>
              </a:solidFill>
            </a:endParaRPr>
          </a:p>
        </p:txBody>
      </p:sp>
      <p:sp>
        <p:nvSpPr>
          <p:cNvPr id="3" name="Content Placeholder 2">
            <a:extLst>
              <a:ext uri="{FF2B5EF4-FFF2-40B4-BE49-F238E27FC236}">
                <a16:creationId xmlns:a16="http://schemas.microsoft.com/office/drawing/2014/main" id="{5AC7F0F0-020D-0753-0BC5-DA7287DA91F1}"/>
              </a:ext>
            </a:extLst>
          </p:cNvPr>
          <p:cNvSpPr>
            <a:spLocks noGrp="1"/>
          </p:cNvSpPr>
          <p:nvPr>
            <p:ph idx="1"/>
          </p:nvPr>
        </p:nvSpPr>
        <p:spPr>
          <a:xfrm>
            <a:off x="178576" y="1543280"/>
            <a:ext cx="11580020" cy="4697618"/>
          </a:xfrm>
        </p:spPr>
        <p:txBody>
          <a:bodyPr>
            <a:normAutofit/>
          </a:bodyPr>
          <a:lstStyle/>
          <a:p>
            <a:r>
              <a:rPr lang="en-GB" sz="3200" dirty="0"/>
              <a:t>Just for fun </a:t>
            </a:r>
            <a:r>
              <a:rPr lang="en-GB" sz="3200" dirty="0">
                <a:sym typeface="Wingdings" panose="05000000000000000000" pitchFamily="2" charset="2"/>
              </a:rPr>
              <a:t> and learning. </a:t>
            </a:r>
            <a:r>
              <a:rPr lang="en-GB" sz="3200" dirty="0"/>
              <a:t>When you have time:</a:t>
            </a:r>
            <a:endParaRPr lang="en-GB" sz="3200" dirty="0">
              <a:sym typeface="Wingdings" panose="05000000000000000000" pitchFamily="2" charset="2"/>
            </a:endParaRPr>
          </a:p>
          <a:p>
            <a:r>
              <a:rPr lang="en-GB" sz="3200" dirty="0"/>
              <a:t>To see an example of how the PowerShell script syntax we have learned today can be used with WPF &amp; XAML to create a game.</a:t>
            </a:r>
          </a:p>
          <a:p>
            <a:pPr marL="514350" indent="-514350">
              <a:buFont typeface="+mj-lt"/>
              <a:buAutoNum type="arabicPeriod"/>
            </a:pPr>
            <a:r>
              <a:rPr lang="en-GB" sz="3200" dirty="0"/>
              <a:t>Q. Ask your favourite AI tool to create a PowerShell WPF XAML game of your choice, for example:</a:t>
            </a:r>
          </a:p>
          <a:p>
            <a:pPr lvl="2"/>
            <a:r>
              <a:rPr lang="en-GB" sz="3200" dirty="0"/>
              <a:t>A WPF </a:t>
            </a:r>
            <a:r>
              <a:rPr lang="en-GB" sz="3200" b="1" dirty="0"/>
              <a:t>Button-click reflex game</a:t>
            </a:r>
          </a:p>
          <a:p>
            <a:pPr lvl="2"/>
            <a:r>
              <a:rPr lang="en-GB" sz="3200" dirty="0"/>
              <a:t>A WPF </a:t>
            </a:r>
            <a:r>
              <a:rPr lang="en-GB" sz="3200" b="1" dirty="0"/>
              <a:t>Snake game </a:t>
            </a:r>
          </a:p>
          <a:p>
            <a:pPr lvl="2"/>
            <a:r>
              <a:rPr lang="en-GB" sz="3200" dirty="0"/>
              <a:t>A WPF </a:t>
            </a:r>
            <a:r>
              <a:rPr lang="en-GB" sz="3200" b="1" dirty="0"/>
              <a:t>Minesweeper game</a:t>
            </a:r>
          </a:p>
          <a:p>
            <a:pPr lvl="2"/>
            <a:r>
              <a:rPr lang="en-GB" sz="3200" dirty="0"/>
              <a:t>A WPF </a:t>
            </a:r>
            <a:r>
              <a:rPr lang="en-GB" sz="3200" b="1" dirty="0"/>
              <a:t>Battleship game</a:t>
            </a:r>
          </a:p>
          <a:p>
            <a:endParaRPr lang="en-GB" sz="2000" dirty="0"/>
          </a:p>
        </p:txBody>
      </p:sp>
      <p:pic>
        <p:nvPicPr>
          <p:cNvPr id="4" name="Graphic 3" descr="Game controller with solid fill">
            <a:extLst>
              <a:ext uri="{FF2B5EF4-FFF2-40B4-BE49-F238E27FC236}">
                <a16:creationId xmlns:a16="http://schemas.microsoft.com/office/drawing/2014/main" id="{8DAEF331-DA01-6192-B98E-67691183403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50503" y="3217745"/>
            <a:ext cx="3371497" cy="3371497"/>
          </a:xfrm>
          <a:prstGeom prst="rect">
            <a:avLst/>
          </a:prstGeom>
        </p:spPr>
      </p:pic>
    </p:spTree>
    <p:extLst>
      <p:ext uri="{BB962C8B-B14F-4D97-AF65-F5344CB8AC3E}">
        <p14:creationId xmlns:p14="http://schemas.microsoft.com/office/powerpoint/2010/main" val="212612319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C11C9-5308-7523-718D-9B62DABED6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B3AB23-3129-6E1C-4B37-09A09F7E8F3B}"/>
              </a:ext>
            </a:extLst>
          </p:cNvPr>
          <p:cNvSpPr>
            <a:spLocks noGrp="1"/>
          </p:cNvSpPr>
          <p:nvPr>
            <p:ph type="title"/>
          </p:nvPr>
        </p:nvSpPr>
        <p:spPr>
          <a:xfrm>
            <a:off x="0" y="18256"/>
            <a:ext cx="12192000" cy="1196182"/>
          </a:xfrm>
          <a:solidFill>
            <a:srgbClr val="002060"/>
          </a:solidFill>
        </p:spPr>
        <p:txBody>
          <a:bodyPr>
            <a:normAutofit/>
          </a:bodyPr>
          <a:lstStyle/>
          <a:p>
            <a:r>
              <a:rPr lang="en-GB" sz="5400" b="1" dirty="0">
                <a:highlight>
                  <a:srgbClr val="FFFF00"/>
                </a:highlight>
              </a:rPr>
              <a:t>Home Activity 2:</a:t>
            </a:r>
            <a:r>
              <a:rPr lang="en-GB" sz="5400" b="1" dirty="0"/>
              <a:t> </a:t>
            </a:r>
            <a:r>
              <a:rPr lang="en-GB" sz="5400" b="1" dirty="0">
                <a:solidFill>
                  <a:schemeClr val="bg1"/>
                </a:solidFill>
              </a:rPr>
              <a:t>Game enhancements</a:t>
            </a:r>
            <a:endParaRPr lang="en-GB" sz="5400" dirty="0">
              <a:solidFill>
                <a:schemeClr val="bg1"/>
              </a:solidFill>
            </a:endParaRPr>
          </a:p>
        </p:txBody>
      </p:sp>
      <p:sp>
        <p:nvSpPr>
          <p:cNvPr id="3" name="Content Placeholder 2">
            <a:extLst>
              <a:ext uri="{FF2B5EF4-FFF2-40B4-BE49-F238E27FC236}">
                <a16:creationId xmlns:a16="http://schemas.microsoft.com/office/drawing/2014/main" id="{B818C08A-67DF-5C75-11DE-04F129E9E7F8}"/>
              </a:ext>
            </a:extLst>
          </p:cNvPr>
          <p:cNvSpPr>
            <a:spLocks noGrp="1"/>
          </p:cNvSpPr>
          <p:nvPr>
            <p:ph idx="1"/>
          </p:nvPr>
        </p:nvSpPr>
        <p:spPr>
          <a:xfrm>
            <a:off x="142875" y="1328737"/>
            <a:ext cx="11580020" cy="5243513"/>
          </a:xfrm>
        </p:spPr>
        <p:txBody>
          <a:bodyPr>
            <a:normAutofit fontScale="92500" lnSpcReduction="20000"/>
          </a:bodyPr>
          <a:lstStyle/>
          <a:p>
            <a:r>
              <a:rPr lang="en-GB" dirty="0"/>
              <a:t>For even more fun </a:t>
            </a:r>
            <a:r>
              <a:rPr lang="en-GB" dirty="0">
                <a:sym typeface="Wingdings" panose="05000000000000000000" pitchFamily="2" charset="2"/>
              </a:rPr>
              <a:t> and learning. </a:t>
            </a:r>
            <a:r>
              <a:rPr lang="en-GB" dirty="0"/>
              <a:t>When you have time:</a:t>
            </a:r>
            <a:endParaRPr lang="en-GB" dirty="0">
              <a:sym typeface="Wingdings" panose="05000000000000000000" pitchFamily="2" charset="2"/>
            </a:endParaRPr>
          </a:p>
          <a:p>
            <a:r>
              <a:rPr lang="en-GB" dirty="0"/>
              <a:t>To see an example of how the script syntax we have learned today can be used with more advanced WPF &amp; XAML code to enhance your game:</a:t>
            </a:r>
          </a:p>
          <a:p>
            <a:pPr marL="514350" indent="-514350">
              <a:buFont typeface="+mj-lt"/>
              <a:buAutoNum type="arabicPeriod"/>
            </a:pPr>
            <a:r>
              <a:rPr lang="en-GB" dirty="0">
                <a:highlight>
                  <a:srgbClr val="FFFF00"/>
                </a:highlight>
              </a:rPr>
              <a:t>Q. Ask your favourite AI tool to enhance your PowerShell WPF XAML game, to include additional enhancements, such as:</a:t>
            </a:r>
          </a:p>
          <a:p>
            <a:pPr lvl="2"/>
            <a:r>
              <a:rPr lang="en-GB" sz="2800" dirty="0"/>
              <a:t>Animated neon grid</a:t>
            </a:r>
          </a:p>
          <a:p>
            <a:pPr lvl="2"/>
            <a:r>
              <a:rPr lang="en-GB" sz="2800" dirty="0"/>
              <a:t>A High‑score</a:t>
            </a:r>
          </a:p>
          <a:p>
            <a:pPr lvl="2"/>
            <a:r>
              <a:rPr lang="en-GB" sz="2800" dirty="0"/>
              <a:t>Neon difficulty buttons</a:t>
            </a:r>
          </a:p>
          <a:p>
            <a:pPr lvl="2"/>
            <a:r>
              <a:rPr lang="en-GB" sz="2800" dirty="0"/>
              <a:t>A timer</a:t>
            </a:r>
          </a:p>
          <a:p>
            <a:pPr lvl="2"/>
            <a:r>
              <a:rPr lang="en-GB" sz="2800" dirty="0"/>
              <a:t>Windows sounds</a:t>
            </a:r>
          </a:p>
          <a:p>
            <a:pPr lvl="2"/>
            <a:r>
              <a:rPr lang="en-GB" sz="2800" dirty="0"/>
              <a:t>Reset system button</a:t>
            </a:r>
          </a:p>
          <a:p>
            <a:pPr lvl="2"/>
            <a:r>
              <a:rPr lang="en-GB" sz="2800" dirty="0"/>
              <a:t>A neon‑arcade feel</a:t>
            </a:r>
          </a:p>
          <a:p>
            <a:pPr lvl="2"/>
            <a:r>
              <a:rPr lang="en-GB" sz="2800" dirty="0"/>
              <a:t>Animations &amp; Particle effects</a:t>
            </a:r>
          </a:p>
          <a:p>
            <a:pPr lvl="2"/>
            <a:r>
              <a:rPr lang="en-GB" sz="2800" dirty="0"/>
              <a:t>A Leaderboard</a:t>
            </a:r>
          </a:p>
        </p:txBody>
      </p:sp>
      <p:pic>
        <p:nvPicPr>
          <p:cNvPr id="4" name="Graphic 3" descr="Game controller with solid fill">
            <a:extLst>
              <a:ext uri="{FF2B5EF4-FFF2-40B4-BE49-F238E27FC236}">
                <a16:creationId xmlns:a16="http://schemas.microsoft.com/office/drawing/2014/main" id="{30ED6F5D-9C27-9716-4F08-884E8A6C229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654597" y="2262377"/>
            <a:ext cx="4666546" cy="4666546"/>
          </a:xfrm>
          <a:prstGeom prst="rect">
            <a:avLst/>
          </a:prstGeom>
        </p:spPr>
      </p:pic>
      <p:pic>
        <p:nvPicPr>
          <p:cNvPr id="5" name="Graphic 4" descr="Game controller with solid fill">
            <a:extLst>
              <a:ext uri="{FF2B5EF4-FFF2-40B4-BE49-F238E27FC236}">
                <a16:creationId xmlns:a16="http://schemas.microsoft.com/office/drawing/2014/main" id="{78E20A7F-6151-9ACE-F3C6-A797590D63B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782415" y="2390195"/>
            <a:ext cx="4351185" cy="4351185"/>
          </a:xfrm>
          <a:prstGeom prst="rect">
            <a:avLst/>
          </a:prstGeom>
        </p:spPr>
      </p:pic>
    </p:spTree>
    <p:extLst>
      <p:ext uri="{BB962C8B-B14F-4D97-AF65-F5344CB8AC3E}">
        <p14:creationId xmlns:p14="http://schemas.microsoft.com/office/powerpoint/2010/main" val="97514035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Time for Qs in the Tutorial.</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93100" y="3535260"/>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E94EB3-E4C4-3161-D7FD-5A7705AC55E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F8B210-24D4-2461-7F2B-BF731DAB1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AE68CF1-CEAC-7BBD-338A-BBCC4DB7A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B57AFA5-0D00-E212-0F44-3942432D8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5D815A6-AC72-8B0B-C31D-7842D5E3E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6DAFB7C-7C02-A988-4675-1322CC33F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7E3548-9F72-5409-D11B-10D26FD1868C}"/>
              </a:ext>
            </a:extLst>
          </p:cNvPr>
          <p:cNvSpPr>
            <a:spLocks noGrp="1"/>
          </p:cNvSpPr>
          <p:nvPr>
            <p:ph type="title"/>
          </p:nvPr>
        </p:nvSpPr>
        <p:spPr>
          <a:xfrm>
            <a:off x="257698" y="303676"/>
            <a:ext cx="9895951" cy="1033669"/>
          </a:xfrm>
          <a:noFill/>
        </p:spPr>
        <p:txBody>
          <a:bodyPr>
            <a:normAutofit/>
          </a:bodyPr>
          <a:lstStyle/>
          <a:p>
            <a:r>
              <a:rPr lang="en-GB" sz="5400" dirty="0">
                <a:solidFill>
                  <a:srgbClr val="FF0000"/>
                </a:solidFill>
                <a:highlight>
                  <a:srgbClr val="FFFF00"/>
                </a:highlight>
              </a:rPr>
              <a:t>Warp Terminal</a:t>
            </a:r>
            <a:endParaRPr lang="en-GB" dirty="0">
              <a:solidFill>
                <a:srgbClr val="FF0000"/>
              </a:solidFill>
              <a:highlight>
                <a:srgbClr val="FFFF00"/>
              </a:highlight>
            </a:endParaRPr>
          </a:p>
        </p:txBody>
      </p:sp>
      <p:sp>
        <p:nvSpPr>
          <p:cNvPr id="15" name="Content Placeholder 2">
            <a:extLst>
              <a:ext uri="{FF2B5EF4-FFF2-40B4-BE49-F238E27FC236}">
                <a16:creationId xmlns:a16="http://schemas.microsoft.com/office/drawing/2014/main" id="{17761348-85FC-DA06-E62F-9BCC34BD343D}"/>
              </a:ext>
            </a:extLst>
          </p:cNvPr>
          <p:cNvSpPr>
            <a:spLocks noGrp="1"/>
          </p:cNvSpPr>
          <p:nvPr>
            <p:ph idx="1"/>
          </p:nvPr>
        </p:nvSpPr>
        <p:spPr>
          <a:xfrm>
            <a:off x="171973" y="1590741"/>
            <a:ext cx="11405018" cy="4703427"/>
          </a:xfrm>
          <a:noFill/>
        </p:spPr>
        <p:txBody>
          <a:bodyPr>
            <a:noAutofit/>
          </a:bodyPr>
          <a:lstStyle/>
          <a:p>
            <a:pPr marL="0" indent="0">
              <a:lnSpc>
                <a:spcPct val="100000"/>
              </a:lnSpc>
              <a:spcBef>
                <a:spcPts val="0"/>
              </a:spcBef>
              <a:buNone/>
            </a:pPr>
            <a:r>
              <a:rPr lang="en-US" b="0" i="0" dirty="0">
                <a:solidFill>
                  <a:srgbClr val="273239"/>
                </a:solidFill>
                <a:effectLst/>
              </a:rPr>
              <a:t>When it comes to using a CLI, there are many Terminal applications to choose from, such as:  </a:t>
            </a:r>
            <a:r>
              <a:rPr lang="en-US" b="1" i="0" dirty="0">
                <a:solidFill>
                  <a:srgbClr val="273239"/>
                </a:solidFill>
                <a:effectLst/>
              </a:rPr>
              <a:t>Alacrity</a:t>
            </a:r>
            <a:r>
              <a:rPr lang="en-US" b="0" i="0" dirty="0">
                <a:solidFill>
                  <a:srgbClr val="273239"/>
                </a:solidFill>
                <a:effectLst/>
              </a:rPr>
              <a:t>, </a:t>
            </a:r>
            <a:r>
              <a:rPr lang="en-US" b="1" i="0" dirty="0" err="1">
                <a:solidFill>
                  <a:srgbClr val="273239"/>
                </a:solidFill>
                <a:effectLst/>
              </a:rPr>
              <a:t>Wezterm</a:t>
            </a:r>
            <a:r>
              <a:rPr lang="en-US" b="0" i="0" dirty="0">
                <a:solidFill>
                  <a:srgbClr val="273239"/>
                </a:solidFill>
                <a:effectLst/>
              </a:rPr>
              <a:t>, </a:t>
            </a:r>
            <a:r>
              <a:rPr lang="en-US" b="1" i="0" dirty="0">
                <a:solidFill>
                  <a:srgbClr val="273239"/>
                </a:solidFill>
                <a:effectLst/>
              </a:rPr>
              <a:t>Warp</a:t>
            </a:r>
            <a:r>
              <a:rPr lang="en-US" b="0" i="0" dirty="0">
                <a:solidFill>
                  <a:srgbClr val="273239"/>
                </a:solidFill>
                <a:effectLst/>
              </a:rPr>
              <a:t>, </a:t>
            </a:r>
            <a:r>
              <a:rPr lang="en-US" b="1" i="0" dirty="0">
                <a:solidFill>
                  <a:srgbClr val="273239"/>
                </a:solidFill>
                <a:effectLst/>
              </a:rPr>
              <a:t>Windows Terminal </a:t>
            </a:r>
            <a:r>
              <a:rPr lang="en-US" b="0" i="0" dirty="0">
                <a:solidFill>
                  <a:srgbClr val="273239"/>
                </a:solidFill>
                <a:effectLst/>
              </a:rPr>
              <a:t>and many more </a:t>
            </a:r>
          </a:p>
          <a:p>
            <a:pPr>
              <a:lnSpc>
                <a:spcPct val="100000"/>
              </a:lnSpc>
              <a:spcBef>
                <a:spcPts val="0"/>
              </a:spcBef>
            </a:pPr>
            <a:r>
              <a:rPr lang="en-US" b="0" i="0" dirty="0">
                <a:solidFill>
                  <a:srgbClr val="273239"/>
                </a:solidFill>
                <a:effectLst/>
              </a:rPr>
              <a:t>One that I have been impressed with, due to it's </a:t>
            </a:r>
            <a:r>
              <a:rPr lang="en-US" b="1" i="0" dirty="0">
                <a:solidFill>
                  <a:srgbClr val="273239"/>
                </a:solidFill>
                <a:effectLst/>
                <a:highlight>
                  <a:srgbClr val="FFFF00"/>
                </a:highlight>
              </a:rPr>
              <a:t>AI features</a:t>
            </a:r>
            <a:r>
              <a:rPr lang="en-US" b="1" i="0" dirty="0">
                <a:solidFill>
                  <a:srgbClr val="273239"/>
                </a:solidFill>
                <a:effectLst/>
              </a:rPr>
              <a:t> </a:t>
            </a:r>
            <a:r>
              <a:rPr lang="en-US" b="0" i="0" dirty="0">
                <a:solidFill>
                  <a:srgbClr val="273239"/>
                </a:solidFill>
                <a:effectLst/>
              </a:rPr>
              <a:t>is </a:t>
            </a:r>
            <a:r>
              <a:rPr lang="en-US" b="1" i="0" dirty="0">
                <a:solidFill>
                  <a:srgbClr val="273239"/>
                </a:solidFill>
                <a:effectLst/>
                <a:highlight>
                  <a:srgbClr val="FFFF00"/>
                </a:highlight>
              </a:rPr>
              <a:t>Warp</a:t>
            </a:r>
            <a:r>
              <a:rPr lang="en-US" b="0" i="0" dirty="0">
                <a:solidFill>
                  <a:srgbClr val="273239"/>
                </a:solidFill>
                <a:effectLst/>
                <a:highlight>
                  <a:srgbClr val="FFFF00"/>
                </a:highlight>
              </a:rPr>
              <a:t> Terminal</a:t>
            </a:r>
            <a:r>
              <a:rPr lang="en-US" b="0" i="0" dirty="0">
                <a:solidFill>
                  <a:srgbClr val="273239"/>
                </a:solidFill>
                <a:effectLst/>
              </a:rPr>
              <a:t>.</a:t>
            </a:r>
          </a:p>
          <a:p>
            <a:pPr>
              <a:lnSpc>
                <a:spcPct val="100000"/>
              </a:lnSpc>
              <a:spcBef>
                <a:spcPts val="0"/>
              </a:spcBef>
            </a:pPr>
            <a:r>
              <a:rPr lang="en-US" dirty="0">
                <a:solidFill>
                  <a:srgbClr val="273239"/>
                </a:solidFill>
              </a:rPr>
              <a:t>Open Multiple CLIs like Windows Terminal, it also has Syntax highlighting, command recommendations, AI command &amp; script creation and debugging. It’s pretty AWESOME.</a:t>
            </a:r>
            <a:endParaRPr lang="en-US" b="0" i="0" dirty="0">
              <a:solidFill>
                <a:srgbClr val="273239"/>
              </a:solidFill>
              <a:effectLst/>
            </a:endParaRPr>
          </a:p>
          <a:p>
            <a:pPr>
              <a:lnSpc>
                <a:spcPct val="100000"/>
              </a:lnSpc>
              <a:spcBef>
                <a:spcPts val="0"/>
              </a:spcBef>
            </a:pPr>
            <a:r>
              <a:rPr lang="en-US" dirty="0">
                <a:solidFill>
                  <a:srgbClr val="273239"/>
                </a:solidFill>
              </a:rPr>
              <a:t>It’s </a:t>
            </a:r>
            <a:r>
              <a:rPr lang="en-US" b="1" dirty="0">
                <a:solidFill>
                  <a:srgbClr val="273239"/>
                </a:solidFill>
              </a:rPr>
              <a:t>available</a:t>
            </a:r>
            <a:r>
              <a:rPr lang="en-US" dirty="0">
                <a:solidFill>
                  <a:srgbClr val="273239"/>
                </a:solidFill>
              </a:rPr>
              <a:t> for Windows, Mac and Linux.</a:t>
            </a:r>
          </a:p>
          <a:p>
            <a:pPr>
              <a:lnSpc>
                <a:spcPct val="100000"/>
              </a:lnSpc>
              <a:spcBef>
                <a:spcPts val="0"/>
              </a:spcBef>
            </a:pPr>
            <a:r>
              <a:rPr lang="en-US" b="0" i="0" dirty="0">
                <a:solidFill>
                  <a:srgbClr val="273239"/>
                </a:solidFill>
                <a:effectLst/>
              </a:rPr>
              <a:t>And </a:t>
            </a:r>
            <a:r>
              <a:rPr lang="en-US" b="1" i="0" dirty="0">
                <a:solidFill>
                  <a:srgbClr val="273239"/>
                </a:solidFill>
                <a:effectLst/>
              </a:rPr>
              <a:t>supports</a:t>
            </a:r>
            <a:r>
              <a:rPr lang="en-US" b="0" i="0" dirty="0">
                <a:solidFill>
                  <a:srgbClr val="273239"/>
                </a:solidFill>
                <a:effectLst/>
              </a:rPr>
              <a:t>: B</a:t>
            </a:r>
            <a:r>
              <a:rPr lang="en-US" b="0" i="0" dirty="0">
                <a:solidFill>
                  <a:srgbClr val="040C28"/>
                </a:solidFill>
                <a:effectLst/>
              </a:rPr>
              <a:t>ash, fish, </a:t>
            </a:r>
            <a:r>
              <a:rPr lang="en-US" b="0" i="0" dirty="0" err="1">
                <a:solidFill>
                  <a:srgbClr val="040C28"/>
                </a:solidFill>
                <a:effectLst/>
              </a:rPr>
              <a:t>zsh</a:t>
            </a:r>
            <a:r>
              <a:rPr lang="en-US" b="0" i="0" dirty="0">
                <a:solidFill>
                  <a:srgbClr val="040C28"/>
                </a:solidFill>
                <a:effectLst/>
              </a:rPr>
              <a:t>, and </a:t>
            </a:r>
            <a:r>
              <a:rPr lang="en-US" b="0" i="0" dirty="0">
                <a:solidFill>
                  <a:srgbClr val="040C28"/>
                </a:solidFill>
                <a:effectLst/>
                <a:highlight>
                  <a:srgbClr val="FFFF00"/>
                </a:highlight>
              </a:rPr>
              <a:t>PowerShell</a:t>
            </a:r>
            <a:r>
              <a:rPr lang="en-US" b="0" i="0" dirty="0">
                <a:solidFill>
                  <a:srgbClr val="040C28"/>
                </a:solidFill>
                <a:effectLst/>
              </a:rPr>
              <a:t> (</a:t>
            </a:r>
            <a:r>
              <a:rPr lang="en-US" b="0" i="0" dirty="0" err="1">
                <a:solidFill>
                  <a:srgbClr val="040C28"/>
                </a:solidFill>
                <a:effectLst/>
              </a:rPr>
              <a:t>pwsh</a:t>
            </a:r>
            <a:r>
              <a:rPr lang="en-US" b="0" i="0" dirty="0">
                <a:solidFill>
                  <a:srgbClr val="040C28"/>
                </a:solidFill>
                <a:effectLst/>
              </a:rPr>
              <a:t>).</a:t>
            </a:r>
            <a:endParaRPr lang="en-US" b="0" i="0" dirty="0">
              <a:solidFill>
                <a:srgbClr val="273239"/>
              </a:solidFill>
              <a:effectLst/>
            </a:endParaRPr>
          </a:p>
          <a:p>
            <a:pPr>
              <a:lnSpc>
                <a:spcPct val="100000"/>
              </a:lnSpc>
              <a:spcBef>
                <a:spcPts val="0"/>
              </a:spcBef>
            </a:pPr>
            <a:r>
              <a:rPr lang="en-US" b="1" i="0" dirty="0">
                <a:solidFill>
                  <a:srgbClr val="273239"/>
                </a:solidFill>
                <a:effectLst/>
                <a:highlight>
                  <a:srgbClr val="FFFF00"/>
                </a:highlight>
              </a:rPr>
              <a:t>Article</a:t>
            </a:r>
            <a:r>
              <a:rPr lang="en-US" b="0" i="0" dirty="0">
                <a:solidFill>
                  <a:srgbClr val="273239"/>
                </a:solidFill>
                <a:effectLst/>
                <a:highlight>
                  <a:srgbClr val="FFFF00"/>
                </a:highlight>
              </a:rPr>
              <a:t>: </a:t>
            </a:r>
            <a:r>
              <a:rPr lang="en-US" b="0" i="0" dirty="0">
                <a:solidFill>
                  <a:srgbClr val="273239"/>
                </a:solidFill>
                <a:effectLst/>
                <a:hlinkClick r:id="rId3"/>
              </a:rPr>
              <a:t>Warp Terminal </a:t>
            </a:r>
            <a:endParaRPr lang="en-US" b="0" i="0" dirty="0">
              <a:solidFill>
                <a:srgbClr val="273239"/>
              </a:solidFill>
              <a:effectLst/>
            </a:endParaRPr>
          </a:p>
          <a:p>
            <a:pPr>
              <a:lnSpc>
                <a:spcPct val="100000"/>
              </a:lnSpc>
              <a:spcBef>
                <a:spcPts val="0"/>
              </a:spcBef>
            </a:pPr>
            <a:r>
              <a:rPr lang="en-US" b="1" i="0" dirty="0">
                <a:solidFill>
                  <a:srgbClr val="273239"/>
                </a:solidFill>
                <a:effectLst/>
                <a:highlight>
                  <a:srgbClr val="FFFF00"/>
                </a:highlight>
              </a:rPr>
              <a:t>QuickStart guide</a:t>
            </a:r>
            <a:r>
              <a:rPr lang="en-US" b="0" i="0" dirty="0">
                <a:solidFill>
                  <a:srgbClr val="273239"/>
                </a:solidFill>
                <a:effectLst/>
                <a:highlight>
                  <a:srgbClr val="FFFF00"/>
                </a:highlight>
              </a:rPr>
              <a:t>: </a:t>
            </a:r>
            <a:r>
              <a:rPr lang="en-US" b="0" i="0" dirty="0">
                <a:solidFill>
                  <a:srgbClr val="273239"/>
                </a:solidFill>
                <a:effectLst/>
                <a:hlinkClick r:id="rId4"/>
              </a:rPr>
              <a:t>https://docs.warp.dev/</a:t>
            </a:r>
            <a:endParaRPr lang="en-US" b="0" i="0" dirty="0">
              <a:solidFill>
                <a:srgbClr val="273239"/>
              </a:solidFill>
              <a:effectLst/>
            </a:endParaRPr>
          </a:p>
          <a:p>
            <a:pPr>
              <a:lnSpc>
                <a:spcPct val="100000"/>
              </a:lnSpc>
              <a:spcBef>
                <a:spcPts val="0"/>
              </a:spcBef>
            </a:pPr>
            <a:r>
              <a:rPr lang="en-US" dirty="0">
                <a:solidFill>
                  <a:srgbClr val="273239"/>
                </a:solidFill>
                <a:highlight>
                  <a:srgbClr val="FFFF00"/>
                </a:highlight>
              </a:rPr>
              <a:t>Home: </a:t>
            </a:r>
            <a:r>
              <a:rPr lang="en-US" b="0" i="0" dirty="0">
                <a:solidFill>
                  <a:schemeClr val="bg1"/>
                </a:solidFill>
                <a:effectLst/>
                <a:hlinkClick r:id="rId5"/>
              </a:rPr>
              <a:t>www.warp.dev</a:t>
            </a:r>
            <a:endParaRPr lang="en-US" b="0" i="0" dirty="0">
              <a:solidFill>
                <a:srgbClr val="273239"/>
              </a:solidFill>
              <a:effectLst/>
            </a:endParaRPr>
          </a:p>
        </p:txBody>
      </p:sp>
    </p:spTree>
    <p:extLst>
      <p:ext uri="{BB962C8B-B14F-4D97-AF65-F5344CB8AC3E}">
        <p14:creationId xmlns:p14="http://schemas.microsoft.com/office/powerpoint/2010/main" val="138989817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C5F383C-DF0A-8087-D943-E88D26DADB2B}"/>
              </a:ext>
            </a:extLst>
          </p:cNvPr>
          <p:cNvSpPr>
            <a:spLocks noGrp="1"/>
          </p:cNvSpPr>
          <p:nvPr>
            <p:ph type="title"/>
          </p:nvPr>
        </p:nvSpPr>
        <p:spPr>
          <a:xfrm>
            <a:off x="0" y="0"/>
            <a:ext cx="12192000" cy="1033669"/>
          </a:xfrm>
          <a:solidFill>
            <a:srgbClr val="002060"/>
          </a:solidFill>
        </p:spPr>
        <p:txBody>
          <a:bodyPr>
            <a:normAutofit/>
          </a:bodyPr>
          <a:lstStyle/>
          <a:p>
            <a:r>
              <a:rPr lang="en-GB" sz="6000" b="1" dirty="0">
                <a:solidFill>
                  <a:schemeClr val="bg1"/>
                </a:solidFill>
              </a:rPr>
              <a:t>Bg. </a:t>
            </a:r>
            <a:r>
              <a:rPr lang="en-GB" b="1" dirty="0">
                <a:solidFill>
                  <a:schemeClr val="bg1"/>
                </a:solidFill>
              </a:rPr>
              <a:t>Handout: PS Log file analysis script</a:t>
            </a:r>
          </a:p>
        </p:txBody>
      </p:sp>
      <p:sp>
        <p:nvSpPr>
          <p:cNvPr id="4" name="Content Placeholder 2">
            <a:extLst>
              <a:ext uri="{FF2B5EF4-FFF2-40B4-BE49-F238E27FC236}">
                <a16:creationId xmlns:a16="http://schemas.microsoft.com/office/drawing/2014/main" id="{99B30076-8511-D001-8521-2A7CF54D0E01}"/>
              </a:ext>
            </a:extLst>
          </p:cNvPr>
          <p:cNvSpPr txBox="1">
            <a:spLocks/>
          </p:cNvSpPr>
          <p:nvPr/>
        </p:nvSpPr>
        <p:spPr>
          <a:xfrm>
            <a:off x="169595" y="1033668"/>
            <a:ext cx="11852809" cy="582433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Event Viewer is the primary built‑in tool for event log analysis on Windows, recommended for analysing Windows event log data. We can also use PowerShell to automate log file analysis and to generate reports, create charts, email alerts, and export to CSV/Excel. </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See Handout on Moodle titled: </a:t>
            </a:r>
            <a:r>
              <a:rPr kumimoji="0" lang="en-GB" sz="2400" b="0" i="0" u="sng" strike="noStrike" kern="1200" cap="none" spc="0" normalizeH="0" baseline="0" noProof="0" dirty="0">
                <a:ln>
                  <a:noFill/>
                </a:ln>
                <a:solidFill>
                  <a:srgbClr val="4448FE"/>
                </a:solidFill>
                <a:effectLst/>
                <a:highlight>
                  <a:srgbClr val="FFFF00"/>
                </a:highlight>
                <a:uLnTx/>
                <a:uFillTx/>
                <a:latin typeface="Calibri" panose="020F0502020204030204"/>
                <a:ea typeface="+mn-ea"/>
                <a:cs typeface="+mn-cs"/>
              </a:rPr>
              <a:t>OS 8 - Handout PS Log analyser script</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PS script creates a HTML report that shows:</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Events by Severity Pie Chart including: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Critical errors, Errors &amp; Warnings</a:t>
            </a:r>
          </a:p>
          <a:p>
            <a:pPr marL="685800" marR="0" lvl="1"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This can help us to understand: How serious system issues are and what proportion of events are errors vs warnings.</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 Daily Trend line chart: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Shows each day in the selected range, with a line showing:</a:t>
            </a:r>
          </a:p>
          <a:p>
            <a:pPr marL="685800" marR="0" lvl="1"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Critical events, Errors &amp; Warnings</a:t>
            </a:r>
          </a:p>
          <a:p>
            <a:pPr marL="685800" marR="0" lvl="1"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The charts allow us to hover over data points to see counts, identify days with spikes and Track patterns e.g. errors increasing.</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a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Top 20 recent Events table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showing: Timestamp, Event level, Provider (Source), Event ID and a short message.</a:t>
            </a:r>
          </a:p>
          <a:p>
            <a:pPr marL="685800" marR="0" lvl="1"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This table can help to: Get a quick snapshot of what’s happening, Spot repeating or important errors and Search the Event ID online for fixes.</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326206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100B5-9716-9DDE-4739-C942D22FD0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416D39-3039-986E-BB21-874E4C116E51}"/>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189641675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84331"/>
            <a:ext cx="11353713" cy="1033669"/>
          </a:xfrm>
        </p:spPr>
        <p:txBody>
          <a:bodyPr>
            <a:normAutofit/>
          </a:bodyPr>
          <a:lstStyle/>
          <a:p>
            <a:r>
              <a:rPr lang="en-GB" sz="4800" dirty="0">
                <a:solidFill>
                  <a:schemeClr val="bg1"/>
                </a:solidFill>
              </a:rPr>
              <a:t>Creating &amp; running PS script files</a:t>
            </a:r>
            <a:endParaRPr lang="en-GB" sz="5400" dirty="0">
              <a:solidFill>
                <a:schemeClr val="bg1"/>
              </a:solidFill>
            </a:endParaRPr>
          </a:p>
        </p:txBody>
      </p:sp>
      <p:sp>
        <p:nvSpPr>
          <p:cNvPr id="13" name="Rectangle 2">
            <a:extLst>
              <a:ext uri="{FF2B5EF4-FFF2-40B4-BE49-F238E27FC236}">
                <a16:creationId xmlns:a16="http://schemas.microsoft.com/office/drawing/2014/main" id="{91F835AF-A34A-31BC-203C-1FB1F659BA94}"/>
              </a:ext>
            </a:extLst>
          </p:cNvPr>
          <p:cNvSpPr>
            <a:spLocks noGrp="1" noChangeArrowheads="1"/>
          </p:cNvSpPr>
          <p:nvPr>
            <p:ph idx="1"/>
          </p:nvPr>
        </p:nvSpPr>
        <p:spPr bwMode="auto">
          <a:xfrm>
            <a:off x="239949" y="1645653"/>
            <a:ext cx="11792505" cy="515074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7935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spcBef>
                <a:spcPts val="300"/>
              </a:spcBef>
            </a:pPr>
            <a:r>
              <a:rPr lang="en-US" sz="2400" dirty="0"/>
              <a:t>PS script files are saved with a </a:t>
            </a:r>
            <a:r>
              <a:rPr lang="en-US" sz="2400" b="1" dirty="0"/>
              <a:t>.ps1</a:t>
            </a:r>
            <a:r>
              <a:rPr lang="en-US" sz="2400" dirty="0"/>
              <a:t> file extension.</a:t>
            </a:r>
          </a:p>
          <a:p>
            <a:pPr>
              <a:lnSpc>
                <a:spcPct val="100000"/>
              </a:lnSpc>
              <a:spcBef>
                <a:spcPts val="300"/>
              </a:spcBef>
            </a:pPr>
            <a:r>
              <a:rPr lang="en-US" altLang="en-US" sz="2400" b="1" dirty="0"/>
              <a:t>We can use an editor of our choice </a:t>
            </a:r>
            <a:r>
              <a:rPr lang="en-US" altLang="en-US" sz="2400" dirty="0"/>
              <a:t>e.g. notepad, </a:t>
            </a:r>
            <a:r>
              <a:rPr lang="en-US" altLang="en-US" sz="2400" dirty="0">
                <a:highlight>
                  <a:srgbClr val="FFFF00"/>
                </a:highlight>
              </a:rPr>
              <a:t>notepad++ </a:t>
            </a:r>
            <a:r>
              <a:rPr lang="en-US" altLang="en-US" sz="2400" dirty="0"/>
              <a:t>or VSC.</a:t>
            </a:r>
          </a:p>
          <a:p>
            <a:pPr>
              <a:lnSpc>
                <a:spcPct val="100000"/>
              </a:lnSpc>
              <a:spcBef>
                <a:spcPts val="300"/>
              </a:spcBef>
            </a:pPr>
            <a:r>
              <a:rPr lang="en-US" altLang="en-US" sz="2400" dirty="0"/>
              <a:t>For example, we could type the following command in your favorite editor:</a:t>
            </a:r>
          </a:p>
          <a:p>
            <a:pPr marL="0" indent="0">
              <a:lnSpc>
                <a:spcPct val="100000"/>
              </a:lnSpc>
              <a:spcBef>
                <a:spcPts val="300"/>
              </a:spcBef>
              <a:buNone/>
            </a:pPr>
            <a:r>
              <a:rPr lang="en-US" altLang="en-US" sz="2400" dirty="0">
                <a:solidFill>
                  <a:srgbClr val="666AFE"/>
                </a:solidFill>
              </a:rPr>
              <a:t>	Write-Host “Hello World”</a:t>
            </a:r>
          </a:p>
          <a:p>
            <a:pPr>
              <a:lnSpc>
                <a:spcPct val="100000"/>
              </a:lnSpc>
              <a:spcBef>
                <a:spcPts val="300"/>
              </a:spcBef>
            </a:pPr>
            <a:r>
              <a:rPr lang="en-US" altLang="en-US" sz="2400" b="1" dirty="0"/>
              <a:t>Save the file </a:t>
            </a:r>
            <a:r>
              <a:rPr lang="en-US" altLang="en-US" sz="2400" dirty="0"/>
              <a:t>as </a:t>
            </a:r>
            <a:r>
              <a:rPr lang="en-US" altLang="en-US" sz="2400" b="1" dirty="0"/>
              <a:t>HelloWorld.ps1. </a:t>
            </a:r>
            <a:br>
              <a:rPr lang="en-US" altLang="en-US" sz="2400" b="1" dirty="0"/>
            </a:br>
            <a:r>
              <a:rPr lang="en-US" altLang="en-US" sz="2400" b="1" dirty="0"/>
              <a:t>Run the file:</a:t>
            </a:r>
            <a:r>
              <a:rPr lang="en-US" altLang="en-US" sz="2400" dirty="0"/>
              <a:t> </a:t>
            </a:r>
            <a:r>
              <a:rPr lang="en-US" altLang="en-US" sz="2400" dirty="0">
                <a:highlight>
                  <a:srgbClr val="FFFF00"/>
                </a:highlight>
              </a:rPr>
              <a:t>In ‘File Explorer’ right click and ‘Open with’ PowerShell</a:t>
            </a:r>
            <a:r>
              <a:rPr lang="en-US" altLang="en-US" sz="2400" dirty="0"/>
              <a:t>, or navigate to the folder using ‘cd’ in PowerShell and type the file name with a </a:t>
            </a:r>
            <a:r>
              <a:rPr lang="en-US" altLang="en-US" sz="2400" dirty="0">
                <a:highlight>
                  <a:srgbClr val="FFFF00"/>
                </a:highlight>
              </a:rPr>
              <a:t>preceding full stop and forward slash</a:t>
            </a:r>
            <a:r>
              <a:rPr lang="en-US" altLang="en-US" sz="2400" dirty="0"/>
              <a:t> </a:t>
            </a:r>
            <a:r>
              <a:rPr lang="en-US" altLang="en-US" sz="2400" dirty="0">
                <a:highlight>
                  <a:srgbClr val="FFFF00"/>
                </a:highlight>
              </a:rPr>
              <a:t>./</a:t>
            </a:r>
            <a:r>
              <a:rPr lang="en-US" altLang="en-US" sz="2400" dirty="0"/>
              <a:t> to run the script file e.g. </a:t>
            </a:r>
            <a:r>
              <a:rPr lang="en-US" sz="2400" dirty="0"/>
              <a:t>Or press ‘Run’ in VSC.</a:t>
            </a:r>
            <a:endParaRPr lang="en-US" altLang="en-US" sz="2400" dirty="0"/>
          </a:p>
          <a:p>
            <a:pPr>
              <a:lnSpc>
                <a:spcPct val="100000"/>
              </a:lnSpc>
              <a:spcBef>
                <a:spcPts val="300"/>
              </a:spcBef>
            </a:pPr>
            <a:endParaRPr lang="en-US" altLang="en-US" sz="2400" dirty="0"/>
          </a:p>
          <a:p>
            <a:pPr>
              <a:lnSpc>
                <a:spcPct val="100000"/>
              </a:lnSpc>
              <a:spcBef>
                <a:spcPts val="300"/>
              </a:spcBef>
            </a:pPr>
            <a:endParaRPr lang="en-US" altLang="en-US" sz="2400" dirty="0"/>
          </a:p>
          <a:p>
            <a:pPr>
              <a:lnSpc>
                <a:spcPct val="100000"/>
              </a:lnSpc>
              <a:spcBef>
                <a:spcPts val="300"/>
              </a:spcBef>
            </a:pPr>
            <a:r>
              <a:rPr lang="en-GB" sz="2400" dirty="0">
                <a:solidFill>
                  <a:srgbClr val="242424"/>
                </a:solidFill>
                <a:latin typeface="+mn-lt"/>
              </a:rPr>
              <a:t>If WSL is activated on the PC, we can open </a:t>
            </a:r>
            <a:r>
              <a:rPr lang="en-GB" sz="2400" b="1" dirty="0">
                <a:solidFill>
                  <a:srgbClr val="242424"/>
                </a:solidFill>
                <a:latin typeface="+mn-lt"/>
              </a:rPr>
              <a:t>bash &amp; nano </a:t>
            </a:r>
            <a:r>
              <a:rPr lang="en-GB" sz="2400" dirty="0">
                <a:solidFill>
                  <a:srgbClr val="242424"/>
                </a:solidFill>
                <a:latin typeface="+mn-lt"/>
              </a:rPr>
              <a:t>in PS using the following command:</a:t>
            </a:r>
            <a:br>
              <a:rPr lang="en-GB" sz="2400" dirty="0">
                <a:solidFill>
                  <a:srgbClr val="242424"/>
                </a:solidFill>
                <a:latin typeface="+mn-lt"/>
              </a:rPr>
            </a:br>
            <a:r>
              <a:rPr lang="en-GB" sz="2400" b="0" dirty="0">
                <a:solidFill>
                  <a:srgbClr val="666AFE"/>
                </a:solidFill>
                <a:effectLst/>
                <a:highlight>
                  <a:srgbClr val="FFFF00"/>
                </a:highlight>
                <a:latin typeface="+mn-lt"/>
              </a:rPr>
              <a:t>bash -c “nano script.ps1”</a:t>
            </a:r>
            <a:br>
              <a:rPr lang="en-US" sz="2400" b="0" dirty="0">
                <a:solidFill>
                  <a:srgbClr val="666AFE"/>
                </a:solidFill>
                <a:effectLst/>
                <a:highlight>
                  <a:srgbClr val="FFFF00"/>
                </a:highlight>
                <a:latin typeface="+mn-lt"/>
              </a:rPr>
            </a:br>
            <a:r>
              <a:rPr lang="en-US" sz="2400" b="0" dirty="0">
                <a:solidFill>
                  <a:srgbClr val="666AFE"/>
                </a:solidFill>
                <a:effectLst/>
                <a:latin typeface="+mn-lt"/>
              </a:rPr>
              <a:t>CTRL S to </a:t>
            </a:r>
            <a:r>
              <a:rPr lang="en-US" sz="2400" dirty="0">
                <a:solidFill>
                  <a:srgbClr val="666AFE"/>
                </a:solidFill>
                <a:latin typeface="+mn-lt"/>
              </a:rPr>
              <a:t>save and CTRL X to exit. To run the file in PS type: </a:t>
            </a:r>
            <a:r>
              <a:rPr lang="en-US" sz="2400" dirty="0">
                <a:solidFill>
                  <a:srgbClr val="666AFE"/>
                </a:solidFill>
                <a:highlight>
                  <a:srgbClr val="FFFF00"/>
                </a:highlight>
                <a:latin typeface="+mn-lt"/>
              </a:rPr>
              <a:t>./script.ps1</a:t>
            </a:r>
            <a:endParaRPr lang="en-US" altLang="en-US" sz="2400" dirty="0">
              <a:highlight>
                <a:srgbClr val="FFFF00"/>
              </a:highlight>
            </a:endParaRPr>
          </a:p>
        </p:txBody>
      </p:sp>
      <p:pic>
        <p:nvPicPr>
          <p:cNvPr id="18" name="Picture 17">
            <a:extLst>
              <a:ext uri="{FF2B5EF4-FFF2-40B4-BE49-F238E27FC236}">
                <a16:creationId xmlns:a16="http://schemas.microsoft.com/office/drawing/2014/main" id="{8939E9F0-D443-6C7F-9796-9E46A8F0AC78}"/>
              </a:ext>
            </a:extLst>
          </p:cNvPr>
          <p:cNvPicPr>
            <a:picLocks noChangeAspect="1"/>
          </p:cNvPicPr>
          <p:nvPr/>
        </p:nvPicPr>
        <p:blipFill>
          <a:blip r:embed="rId3"/>
          <a:stretch>
            <a:fillRect/>
          </a:stretch>
        </p:blipFill>
        <p:spPr>
          <a:xfrm>
            <a:off x="459346" y="4897249"/>
            <a:ext cx="11184083" cy="545565"/>
          </a:xfrm>
          <a:prstGeom prst="rect">
            <a:avLst/>
          </a:prstGeom>
        </p:spPr>
      </p:pic>
    </p:spTree>
    <p:extLst>
      <p:ext uri="{BB962C8B-B14F-4D97-AF65-F5344CB8AC3E}">
        <p14:creationId xmlns:p14="http://schemas.microsoft.com/office/powerpoint/2010/main" val="324703552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343" y="313569"/>
            <a:ext cx="9895951" cy="1033669"/>
          </a:xfrm>
        </p:spPr>
        <p:txBody>
          <a:bodyPr>
            <a:normAutofit/>
          </a:bodyPr>
          <a:lstStyle/>
          <a:p>
            <a:r>
              <a:rPr lang="en-US" sz="6000" dirty="0">
                <a:solidFill>
                  <a:schemeClr val="bg1"/>
                </a:solidFill>
              </a:rPr>
              <a:t>Bg. </a:t>
            </a:r>
            <a:r>
              <a:rPr lang="en-US" sz="4800" dirty="0">
                <a:solidFill>
                  <a:schemeClr val="bg1"/>
                </a:solidFill>
              </a:rPr>
              <a:t>Try It Online @ </a:t>
            </a:r>
            <a:r>
              <a:rPr lang="en-US" sz="4800" dirty="0" err="1">
                <a:solidFill>
                  <a:schemeClr val="bg1"/>
                </a:solidFill>
              </a:rPr>
              <a:t>TIO.run</a:t>
            </a:r>
            <a:endParaRPr lang="en-GB" sz="48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555477" y="1720645"/>
            <a:ext cx="11288994" cy="4919437"/>
          </a:xfrm>
        </p:spPr>
        <p:txBody>
          <a:bodyPr>
            <a:normAutofit/>
          </a:bodyPr>
          <a:lstStyle/>
          <a:p>
            <a:r>
              <a:rPr lang="en-US" sz="3600" dirty="0"/>
              <a:t>Try the code below with </a:t>
            </a:r>
            <a:r>
              <a:rPr lang="en-US" sz="3600" dirty="0" err="1"/>
              <a:t>TIO.run</a:t>
            </a:r>
            <a:r>
              <a:rPr lang="en-US" sz="3600" dirty="0"/>
              <a:t>:</a:t>
            </a:r>
          </a:p>
          <a:p>
            <a:r>
              <a:rPr lang="en-US" sz="3600" dirty="0"/>
              <a:t> </a:t>
            </a:r>
            <a:r>
              <a:rPr lang="en-US" sz="3600" dirty="0">
                <a:hlinkClick r:id="rId3"/>
              </a:rPr>
              <a:t>https://tio.run/#powershell</a:t>
            </a:r>
            <a:br>
              <a:rPr lang="en-US" sz="3600" dirty="0"/>
            </a:br>
            <a:r>
              <a:rPr lang="en-US" sz="2400" dirty="0"/>
              <a:t>* aka Windows PowerShell</a:t>
            </a:r>
          </a:p>
          <a:p>
            <a:pPr marL="0" indent="0">
              <a:buNone/>
            </a:pPr>
            <a:r>
              <a:rPr lang="en-US" sz="3600" dirty="0"/>
              <a:t>Or </a:t>
            </a:r>
            <a:r>
              <a:rPr lang="en-US" sz="3600" dirty="0">
                <a:hlinkClick r:id="rId4"/>
              </a:rPr>
              <a:t>https://tio.run/#powershell-core</a:t>
            </a:r>
            <a:br>
              <a:rPr lang="en-US" sz="3600" dirty="0">
                <a:highlight>
                  <a:srgbClr val="FFFF00"/>
                </a:highlight>
              </a:rPr>
            </a:br>
            <a:r>
              <a:rPr lang="en-US" sz="2400" dirty="0"/>
              <a:t>* aka PS v7+. Cross platform PS.</a:t>
            </a:r>
          </a:p>
          <a:p>
            <a:pPr marL="0" indent="0">
              <a:buNone/>
            </a:pPr>
            <a:endParaRPr lang="en-US" sz="3600" b="0" i="0" dirty="0">
              <a:solidFill>
                <a:srgbClr val="222222"/>
              </a:solidFill>
              <a:effectLst/>
              <a:latin typeface="Source Sans Pro" panose="020B0503030403020204" pitchFamily="34" charset="0"/>
            </a:endParaRPr>
          </a:p>
        </p:txBody>
      </p:sp>
      <p:pic>
        <p:nvPicPr>
          <p:cNvPr id="1026" name="Picture 2" descr="Try It Online (@Try_It_Online) / X">
            <a:extLst>
              <a:ext uri="{FF2B5EF4-FFF2-40B4-BE49-F238E27FC236}">
                <a16:creationId xmlns:a16="http://schemas.microsoft.com/office/drawing/2014/main" id="{714D0F06-A005-5274-A9CC-97C4AF5813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12301" y="98277"/>
            <a:ext cx="2286000" cy="2286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097E7F-67CF-C3F0-B99D-A9243A0BF26C}"/>
              </a:ext>
            </a:extLst>
          </p:cNvPr>
          <p:cNvSpPr txBox="1"/>
          <p:nvPr/>
        </p:nvSpPr>
        <p:spPr>
          <a:xfrm>
            <a:off x="2809074" y="4432570"/>
            <a:ext cx="6044369" cy="1446550"/>
          </a:xfrm>
          <a:prstGeom prst="rect">
            <a:avLst/>
          </a:prstGeom>
          <a:noFill/>
          <a:ln>
            <a:solidFill>
              <a:srgbClr val="666AFE"/>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666AFE"/>
                </a:solidFill>
                <a:effectLst/>
                <a:uLnTx/>
                <a:uFillTx/>
                <a:latin typeface="Calibri" panose="020F0502020204030204"/>
                <a:ea typeface="+mn-ea"/>
                <a:cs typeface="+mn-cs"/>
              </a:rPr>
              <a:t>$Hi = "Hello"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666AFE"/>
                </a:solidFill>
                <a:effectLst/>
                <a:uLnTx/>
                <a:uFillTx/>
                <a:latin typeface="Calibri" panose="020F0502020204030204"/>
                <a:ea typeface="+mn-ea"/>
                <a:cs typeface="+mn-cs"/>
              </a:rPr>
              <a:t>Write-Host $Hi</a:t>
            </a:r>
          </a:p>
        </p:txBody>
      </p:sp>
    </p:spTree>
    <p:extLst>
      <p:ext uri="{BB962C8B-B14F-4D97-AF65-F5344CB8AC3E}">
        <p14:creationId xmlns:p14="http://schemas.microsoft.com/office/powerpoint/2010/main" val="96644426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4B32600-4910-BF30-2354-73437B465580}"/>
              </a:ext>
            </a:extLst>
          </p:cNvPr>
          <p:cNvSpPr>
            <a:spLocks noGrp="1"/>
          </p:cNvSpPr>
          <p:nvPr>
            <p:ph type="title"/>
          </p:nvPr>
        </p:nvSpPr>
        <p:spPr>
          <a:xfrm>
            <a:off x="20885" y="0"/>
            <a:ext cx="12171115" cy="1026531"/>
          </a:xfrm>
          <a:solidFill>
            <a:srgbClr val="012456"/>
          </a:solidFill>
        </p:spPr>
        <p:txBody>
          <a:bodyPr>
            <a:normAutofit/>
          </a:bodyPr>
          <a:lstStyle/>
          <a:p>
            <a:r>
              <a:rPr lang="en-GB" sz="5400" b="1" dirty="0">
                <a:solidFill>
                  <a:schemeClr val="bg1"/>
                </a:solidFill>
              </a:rPr>
              <a:t>Arrays – paused with Read-host</a:t>
            </a:r>
            <a:endParaRPr lang="en-GB" sz="48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0883" y="1026531"/>
            <a:ext cx="9723191" cy="1795250"/>
          </a:xfrm>
        </p:spPr>
        <p:txBody>
          <a:bodyPr>
            <a:normAutofit fontScale="92500"/>
          </a:bodyPr>
          <a:lstStyle/>
          <a:p>
            <a:pPr eaLnBrk="0" fontAlgn="base" hangingPunct="0">
              <a:lnSpc>
                <a:spcPct val="100000"/>
              </a:lnSpc>
              <a:spcBef>
                <a:spcPct val="0"/>
              </a:spcBef>
              <a:spcAft>
                <a:spcPct val="0"/>
              </a:spcAft>
            </a:pPr>
            <a:r>
              <a:rPr lang="en-US" sz="2400" b="0" i="0" dirty="0">
                <a:solidFill>
                  <a:srgbClr val="232629"/>
                </a:solidFill>
                <a:effectLst/>
              </a:rPr>
              <a:t>In PS, </a:t>
            </a:r>
            <a:r>
              <a:rPr lang="en-US" sz="2400" b="1" i="0" dirty="0">
                <a:solidFill>
                  <a:srgbClr val="232629"/>
                </a:solidFill>
                <a:effectLst/>
              </a:rPr>
              <a:t>we u</a:t>
            </a:r>
            <a:r>
              <a:rPr lang="en-US" sz="2400" b="1" dirty="0">
                <a:solidFill>
                  <a:srgbClr val="232629"/>
                </a:solidFill>
              </a:rPr>
              <a:t>se the</a:t>
            </a:r>
            <a:r>
              <a:rPr lang="en-US" sz="2400" b="1" dirty="0"/>
              <a:t> @ symbol </a:t>
            </a:r>
            <a:r>
              <a:rPr lang="en-US" sz="2400" dirty="0"/>
              <a:t>&amp; </a:t>
            </a:r>
            <a:r>
              <a:rPr lang="en-US" sz="2400" b="1" dirty="0"/>
              <a:t>parenthesis () </a:t>
            </a:r>
            <a:r>
              <a:rPr lang="en-US" sz="2400" b="1" i="0" dirty="0">
                <a:solidFill>
                  <a:srgbClr val="232629"/>
                </a:solidFill>
                <a:effectLst/>
              </a:rPr>
              <a:t>to declare an array</a:t>
            </a:r>
            <a:r>
              <a:rPr lang="en-US" sz="2400" b="0" i="0" dirty="0">
                <a:solidFill>
                  <a:srgbClr val="232629"/>
                </a:solidFill>
                <a:effectLst/>
              </a:rPr>
              <a:t>. </a:t>
            </a:r>
            <a:r>
              <a:rPr lang="en-US" altLang="en-US" sz="2400" dirty="0"/>
              <a:t>In this example, we declare a </a:t>
            </a:r>
            <a:r>
              <a:rPr lang="en-US" altLang="en-US" sz="2400" b="1" dirty="0" err="1"/>
              <a:t>Singleline</a:t>
            </a:r>
            <a:r>
              <a:rPr lang="en-US" altLang="en-US" sz="2400" b="1" dirty="0"/>
              <a:t> Array </a:t>
            </a:r>
            <a:r>
              <a:rPr lang="en-US" altLang="en-US" sz="2400" dirty="0"/>
              <a:t>and a </a:t>
            </a:r>
            <a:r>
              <a:rPr lang="en-US" altLang="en-US" sz="2400" b="1" dirty="0"/>
              <a:t>Multiline Array,</a:t>
            </a:r>
            <a:r>
              <a:rPr lang="en-US" altLang="en-US" sz="2400" dirty="0"/>
              <a:t> both </a:t>
            </a:r>
            <a:r>
              <a:rPr lang="en-US" altLang="en-US" sz="2400" b="1" dirty="0"/>
              <a:t>separated by commas</a:t>
            </a:r>
            <a:r>
              <a:rPr lang="en-US" altLang="en-US" sz="2400" dirty="0"/>
              <a:t>. </a:t>
            </a:r>
          </a:p>
          <a:p>
            <a:pPr eaLnBrk="0" fontAlgn="base" hangingPunct="0">
              <a:lnSpc>
                <a:spcPct val="100000"/>
              </a:lnSpc>
              <a:spcBef>
                <a:spcPct val="0"/>
              </a:spcBef>
              <a:spcAft>
                <a:spcPct val="0"/>
              </a:spcAft>
            </a:pPr>
            <a:r>
              <a:rPr lang="en-US" altLang="en-US" sz="2400" dirty="0"/>
              <a:t>To output Array values in PS we simply use the </a:t>
            </a:r>
            <a:r>
              <a:rPr lang="en-US" altLang="en-US" sz="2400" b="1" dirty="0"/>
              <a:t>Array variable name.</a:t>
            </a:r>
          </a:p>
          <a:p>
            <a:pPr eaLnBrk="0" fontAlgn="base" hangingPunct="0">
              <a:lnSpc>
                <a:spcPct val="100000"/>
              </a:lnSpc>
              <a:spcBef>
                <a:spcPct val="0"/>
              </a:spcBef>
              <a:spcAft>
                <a:spcPct val="0"/>
              </a:spcAft>
            </a:pPr>
            <a:r>
              <a:rPr lang="en-US" altLang="en-US" sz="2400" b="1" dirty="0"/>
              <a:t>Write-host</a:t>
            </a:r>
            <a:r>
              <a:rPr lang="en-US" altLang="en-US" sz="2400" dirty="0"/>
              <a:t> </a:t>
            </a:r>
            <a:r>
              <a:rPr lang="en-US" altLang="en-US" sz="2400" dirty="0" err="1"/>
              <a:t>cmd</a:t>
            </a:r>
            <a:r>
              <a:rPr lang="en-US" altLang="en-US" sz="2400" dirty="0"/>
              <a:t> &amp; some style formatting is used to output array heading text.</a:t>
            </a:r>
          </a:p>
          <a:p>
            <a:pPr eaLnBrk="0" fontAlgn="base" hangingPunct="0">
              <a:lnSpc>
                <a:spcPct val="100000"/>
              </a:lnSpc>
              <a:spcBef>
                <a:spcPct val="0"/>
              </a:spcBef>
              <a:spcAft>
                <a:spcPct val="0"/>
              </a:spcAft>
            </a:pPr>
            <a:r>
              <a:rPr lang="en-US" altLang="en-US" sz="2400" b="1" dirty="0"/>
              <a:t>Read-host</a:t>
            </a:r>
            <a:r>
              <a:rPr lang="en-US" altLang="en-US" sz="2400" dirty="0"/>
              <a:t> command is used to ask the user to press enter to close the window.</a:t>
            </a:r>
          </a:p>
        </p:txBody>
      </p:sp>
      <p:pic>
        <p:nvPicPr>
          <p:cNvPr id="3" name="Picture 2">
            <a:extLst>
              <a:ext uri="{FF2B5EF4-FFF2-40B4-BE49-F238E27FC236}">
                <a16:creationId xmlns:a16="http://schemas.microsoft.com/office/drawing/2014/main" id="{AED95795-DDCB-6A76-BCE1-24AA87FEA324}"/>
              </a:ext>
            </a:extLst>
          </p:cNvPr>
          <p:cNvPicPr>
            <a:picLocks noChangeAspect="1"/>
          </p:cNvPicPr>
          <p:nvPr/>
        </p:nvPicPr>
        <p:blipFill>
          <a:blip r:embed="rId3"/>
          <a:stretch>
            <a:fillRect/>
          </a:stretch>
        </p:blipFill>
        <p:spPr>
          <a:xfrm>
            <a:off x="257175" y="2781210"/>
            <a:ext cx="10891838" cy="4076790"/>
          </a:xfrm>
          <a:prstGeom prst="rect">
            <a:avLst/>
          </a:prstGeom>
        </p:spPr>
      </p:pic>
      <p:pic>
        <p:nvPicPr>
          <p:cNvPr id="8" name="Picture 7">
            <a:extLst>
              <a:ext uri="{FF2B5EF4-FFF2-40B4-BE49-F238E27FC236}">
                <a16:creationId xmlns:a16="http://schemas.microsoft.com/office/drawing/2014/main" id="{ACE08B1E-7F2F-040B-0C24-C304A846C0B0}"/>
              </a:ext>
            </a:extLst>
          </p:cNvPr>
          <p:cNvPicPr>
            <a:picLocks noChangeAspect="1"/>
          </p:cNvPicPr>
          <p:nvPr/>
        </p:nvPicPr>
        <p:blipFill>
          <a:blip r:embed="rId4"/>
          <a:srcRect r="45092" b="10579"/>
          <a:stretch/>
        </p:blipFill>
        <p:spPr>
          <a:xfrm>
            <a:off x="9677645" y="513265"/>
            <a:ext cx="2093118" cy="3910667"/>
          </a:xfrm>
          <a:prstGeom prst="rect">
            <a:avLst/>
          </a:prstGeom>
          <a:ln>
            <a:solidFill>
              <a:schemeClr val="bg1"/>
            </a:solidFill>
          </a:ln>
        </p:spPr>
      </p:pic>
    </p:spTree>
    <p:extLst>
      <p:ext uri="{BB962C8B-B14F-4D97-AF65-F5344CB8AC3E}">
        <p14:creationId xmlns:p14="http://schemas.microsoft.com/office/powerpoint/2010/main" val="309438813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47D2-07DA-0F8D-772F-528553B78F9B}"/>
              </a:ext>
            </a:extLst>
          </p:cNvPr>
          <p:cNvSpPr>
            <a:spLocks noGrp="1"/>
          </p:cNvSpPr>
          <p:nvPr>
            <p:ph type="title"/>
          </p:nvPr>
        </p:nvSpPr>
        <p:spPr>
          <a:xfrm>
            <a:off x="83890" y="140408"/>
            <a:ext cx="11232858" cy="846575"/>
          </a:xfrm>
          <a:solidFill>
            <a:srgbClr val="012456"/>
          </a:solidFill>
        </p:spPr>
        <p:txBody>
          <a:bodyPr>
            <a:normAutofit/>
          </a:bodyPr>
          <a:lstStyle/>
          <a:p>
            <a:r>
              <a:rPr lang="en-GB" sz="5400" b="1" dirty="0">
                <a:solidFill>
                  <a:srgbClr val="012456"/>
                </a:solidFill>
                <a:highlight>
                  <a:srgbClr val="FFFF00"/>
                </a:highlight>
              </a:rPr>
              <a:t>Try:</a:t>
            </a:r>
            <a:r>
              <a:rPr lang="en-GB" sz="5400" dirty="0"/>
              <a:t> </a:t>
            </a:r>
            <a:r>
              <a:rPr lang="en-GB" sz="5400" dirty="0">
                <a:solidFill>
                  <a:schemeClr val="bg1"/>
                </a:solidFill>
              </a:rPr>
              <a:t>Input Box</a:t>
            </a:r>
          </a:p>
        </p:txBody>
      </p:sp>
      <p:pic>
        <p:nvPicPr>
          <p:cNvPr id="5" name="Picture 4">
            <a:extLst>
              <a:ext uri="{FF2B5EF4-FFF2-40B4-BE49-F238E27FC236}">
                <a16:creationId xmlns:a16="http://schemas.microsoft.com/office/drawing/2014/main" id="{6AEC4BAE-F8B3-1187-7C24-E903B961F199}"/>
              </a:ext>
            </a:extLst>
          </p:cNvPr>
          <p:cNvPicPr>
            <a:picLocks noChangeAspect="1"/>
          </p:cNvPicPr>
          <p:nvPr/>
        </p:nvPicPr>
        <p:blipFill>
          <a:blip r:embed="rId3"/>
          <a:stretch>
            <a:fillRect/>
          </a:stretch>
        </p:blipFill>
        <p:spPr>
          <a:xfrm>
            <a:off x="6215637" y="140408"/>
            <a:ext cx="5414569" cy="4434708"/>
          </a:xfrm>
          <a:prstGeom prst="rect">
            <a:avLst/>
          </a:prstGeom>
        </p:spPr>
      </p:pic>
      <p:sp>
        <p:nvSpPr>
          <p:cNvPr id="3" name="Content Placeholder 2">
            <a:extLst>
              <a:ext uri="{FF2B5EF4-FFF2-40B4-BE49-F238E27FC236}">
                <a16:creationId xmlns:a16="http://schemas.microsoft.com/office/drawing/2014/main" id="{281FBAD7-8246-9DFD-8EE5-F5C2F44407EF}"/>
              </a:ext>
            </a:extLst>
          </p:cNvPr>
          <p:cNvSpPr>
            <a:spLocks noGrp="1"/>
          </p:cNvSpPr>
          <p:nvPr>
            <p:ph idx="1"/>
          </p:nvPr>
        </p:nvSpPr>
        <p:spPr>
          <a:xfrm>
            <a:off x="188752" y="986983"/>
            <a:ext cx="6178730" cy="4351338"/>
          </a:xfrm>
          <a:noFill/>
        </p:spPr>
        <p:txBody>
          <a:bodyPr>
            <a:normAutofit lnSpcReduction="10000"/>
          </a:bodyPr>
          <a:lstStyle/>
          <a:p>
            <a:pPr>
              <a:lnSpc>
                <a:spcPct val="100000"/>
              </a:lnSpc>
              <a:spcBef>
                <a:spcPts val="300"/>
              </a:spcBef>
            </a:pPr>
            <a:r>
              <a:rPr lang="en-US" dirty="0"/>
              <a:t>In this example we use the </a:t>
            </a:r>
            <a:r>
              <a:rPr lang="en-US" b="1" dirty="0"/>
              <a:t>Get-Credential command </a:t>
            </a:r>
            <a:r>
              <a:rPr lang="en-US" dirty="0"/>
              <a:t>in PS to prompt the user </a:t>
            </a:r>
            <a:r>
              <a:rPr lang="en-US" b="1" dirty="0"/>
              <a:t>for a username and password</a:t>
            </a:r>
            <a:r>
              <a:rPr lang="en-US" dirty="0"/>
              <a:t>. </a:t>
            </a:r>
          </a:p>
          <a:p>
            <a:pPr marL="0" indent="0">
              <a:lnSpc>
                <a:spcPct val="100000"/>
              </a:lnSpc>
              <a:spcBef>
                <a:spcPts val="300"/>
              </a:spcBef>
              <a:buNone/>
            </a:pPr>
            <a:r>
              <a:rPr kumimoji="0" lang="en-GB" sz="2800" b="0" i="0" u="none" strike="noStrike" kern="1200" cap="none" spc="0" normalizeH="0" baseline="0" noProof="0" dirty="0">
                <a:ln>
                  <a:noFill/>
                </a:ln>
                <a:solidFill>
                  <a:srgbClr val="4448FE"/>
                </a:solidFill>
                <a:effectLst/>
                <a:highlight>
                  <a:srgbClr val="FFFF00"/>
                </a:highlight>
                <a:uLnTx/>
                <a:uFillTx/>
                <a:latin typeface="Calibri" panose="020F0502020204030204"/>
                <a:ea typeface="+mn-ea"/>
                <a:cs typeface="+mn-cs"/>
              </a:rPr>
              <a:t>Get-Credential</a:t>
            </a:r>
            <a:endParaRPr lang="en-US" dirty="0">
              <a:highlight>
                <a:srgbClr val="FFFF00"/>
              </a:highlight>
            </a:endParaRPr>
          </a:p>
          <a:p>
            <a:pPr>
              <a:lnSpc>
                <a:spcPct val="100000"/>
              </a:lnSpc>
              <a:spcBef>
                <a:spcPts val="300"/>
              </a:spcBef>
            </a:pPr>
            <a:r>
              <a:rPr lang="en-US" dirty="0"/>
              <a:t>Or run the following code in PS Terminal or </a:t>
            </a:r>
            <a:r>
              <a:rPr lang="en-US" dirty="0">
                <a:highlight>
                  <a:srgbClr val="FFFF00"/>
                </a:highlight>
              </a:rPr>
              <a:t>Right click in File Explorer white-space &amp;: Open in Terminal and type the file name: ./inputbox.ps1</a:t>
            </a:r>
          </a:p>
          <a:p>
            <a:pPr>
              <a:lnSpc>
                <a:spcPct val="100000"/>
              </a:lnSpc>
              <a:spcBef>
                <a:spcPts val="300"/>
              </a:spcBef>
            </a:pPr>
            <a:r>
              <a:rPr lang="en-US" dirty="0"/>
              <a:t>We </a:t>
            </a:r>
            <a:r>
              <a:rPr lang="en-US" b="1" dirty="0"/>
              <a:t>output the user input using echo </a:t>
            </a:r>
            <a:r>
              <a:rPr lang="en-US" dirty="0"/>
              <a:t>and the variable name</a:t>
            </a:r>
            <a:r>
              <a:rPr lang="en-US" b="1" dirty="0"/>
              <a:t> $c</a:t>
            </a:r>
            <a:r>
              <a:rPr lang="en-US" dirty="0"/>
              <a:t>.</a:t>
            </a:r>
            <a:endParaRPr lang="en-GB" dirty="0"/>
          </a:p>
        </p:txBody>
      </p:sp>
      <p:pic>
        <p:nvPicPr>
          <p:cNvPr id="7" name="Picture 6">
            <a:extLst>
              <a:ext uri="{FF2B5EF4-FFF2-40B4-BE49-F238E27FC236}">
                <a16:creationId xmlns:a16="http://schemas.microsoft.com/office/drawing/2014/main" id="{37149206-FA8D-B596-5F77-E7D21DA77D1A}"/>
              </a:ext>
            </a:extLst>
          </p:cNvPr>
          <p:cNvPicPr>
            <a:picLocks noChangeAspect="1"/>
          </p:cNvPicPr>
          <p:nvPr/>
        </p:nvPicPr>
        <p:blipFill>
          <a:blip r:embed="rId4"/>
          <a:stretch>
            <a:fillRect/>
          </a:stretch>
        </p:blipFill>
        <p:spPr>
          <a:xfrm>
            <a:off x="6215637" y="4685441"/>
            <a:ext cx="5414569" cy="1045516"/>
          </a:xfrm>
          <a:prstGeom prst="rect">
            <a:avLst/>
          </a:prstGeom>
        </p:spPr>
      </p:pic>
      <p:sp>
        <p:nvSpPr>
          <p:cNvPr id="13" name="TextBox 12">
            <a:extLst>
              <a:ext uri="{FF2B5EF4-FFF2-40B4-BE49-F238E27FC236}">
                <a16:creationId xmlns:a16="http://schemas.microsoft.com/office/drawing/2014/main" id="{210B87D7-B073-F063-33C0-EA8802614E61}"/>
              </a:ext>
            </a:extLst>
          </p:cNvPr>
          <p:cNvSpPr txBox="1"/>
          <p:nvPr/>
        </p:nvSpPr>
        <p:spPr>
          <a:xfrm>
            <a:off x="36907" y="6184896"/>
            <a:ext cx="617873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Bg.  further information please click here:</a:t>
            </a:r>
            <a:b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Get-Credential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5"/>
              </a:rPr>
              <a:t>Microsoft.PowerShell.Security</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4CE6F345-A48E-F769-C537-CB14B9E3445E}"/>
              </a:ext>
            </a:extLst>
          </p:cNvPr>
          <p:cNvSpPr txBox="1"/>
          <p:nvPr/>
        </p:nvSpPr>
        <p:spPr>
          <a:xfrm>
            <a:off x="457200" y="4865272"/>
            <a:ext cx="4939937" cy="14465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4448FE"/>
                </a:solidFill>
                <a:effectLst/>
                <a:uLnTx/>
                <a:uFillTx/>
                <a:latin typeface="Calibri" panose="020F0502020204030204"/>
                <a:ea typeface="+mn-ea"/>
                <a:cs typeface="+mn-cs"/>
              </a:rPr>
              <a:t>$c = Get-Credential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4448FE"/>
                </a:solidFill>
                <a:effectLst/>
                <a:uLnTx/>
                <a:uFillTx/>
                <a:latin typeface="Calibri" panose="020F0502020204030204"/>
                <a:ea typeface="+mn-ea"/>
                <a:cs typeface="+mn-cs"/>
              </a:rPr>
              <a:t>echo $c</a:t>
            </a:r>
          </a:p>
        </p:txBody>
      </p:sp>
      <p:sp>
        <p:nvSpPr>
          <p:cNvPr id="6" name="TextBox 5">
            <a:extLst>
              <a:ext uri="{FF2B5EF4-FFF2-40B4-BE49-F238E27FC236}">
                <a16:creationId xmlns:a16="http://schemas.microsoft.com/office/drawing/2014/main" id="{998319D8-7F2F-D7A0-5E29-DC6A2B5E734C}"/>
              </a:ext>
            </a:extLst>
          </p:cNvPr>
          <p:cNvSpPr txBox="1"/>
          <p:nvPr/>
        </p:nvSpPr>
        <p:spPr>
          <a:xfrm>
            <a:off x="6096000" y="5934670"/>
            <a:ext cx="6178729"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Bg. We can authenticate the credentials with a database/server.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Connecting PowerShell to SQL Server with Get-Credential</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Connect to SQL Server with PowerShell and SQL</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246894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47D2-07DA-0F8D-772F-528553B78F9B}"/>
              </a:ext>
            </a:extLst>
          </p:cNvPr>
          <p:cNvSpPr>
            <a:spLocks noGrp="1"/>
          </p:cNvSpPr>
          <p:nvPr>
            <p:ph type="title"/>
          </p:nvPr>
        </p:nvSpPr>
        <p:spPr>
          <a:xfrm>
            <a:off x="188752" y="110545"/>
            <a:ext cx="11232858" cy="946468"/>
          </a:xfrm>
          <a:solidFill>
            <a:srgbClr val="012456"/>
          </a:solidFill>
        </p:spPr>
        <p:txBody>
          <a:bodyPr>
            <a:normAutofit/>
          </a:bodyPr>
          <a:lstStyle/>
          <a:p>
            <a:r>
              <a:rPr lang="en-GB" sz="6000" b="1" dirty="0">
                <a:solidFill>
                  <a:schemeClr val="bg1"/>
                </a:solidFill>
              </a:rPr>
              <a:t>Bg. </a:t>
            </a:r>
            <a:r>
              <a:rPr lang="en-GB" sz="4800" dirty="0">
                <a:solidFill>
                  <a:schemeClr val="bg1"/>
                </a:solidFill>
              </a:rPr>
              <a:t>Customise the i</a:t>
            </a:r>
            <a:r>
              <a:rPr lang="en-GB" dirty="0">
                <a:solidFill>
                  <a:schemeClr val="bg1"/>
                </a:solidFill>
              </a:rPr>
              <a:t>nput Box</a:t>
            </a:r>
          </a:p>
        </p:txBody>
      </p:sp>
      <p:pic>
        <p:nvPicPr>
          <p:cNvPr id="5" name="Picture 4">
            <a:extLst>
              <a:ext uri="{FF2B5EF4-FFF2-40B4-BE49-F238E27FC236}">
                <a16:creationId xmlns:a16="http://schemas.microsoft.com/office/drawing/2014/main" id="{6AEC4BAE-F8B3-1187-7C24-E903B961F199}"/>
              </a:ext>
            </a:extLst>
          </p:cNvPr>
          <p:cNvPicPr>
            <a:picLocks noChangeAspect="1"/>
          </p:cNvPicPr>
          <p:nvPr/>
        </p:nvPicPr>
        <p:blipFill>
          <a:blip r:embed="rId3"/>
          <a:stretch>
            <a:fillRect/>
          </a:stretch>
        </p:blipFill>
        <p:spPr>
          <a:xfrm>
            <a:off x="7916091" y="3314054"/>
            <a:ext cx="4192019" cy="3433401"/>
          </a:xfrm>
          <a:prstGeom prst="rect">
            <a:avLst/>
          </a:prstGeom>
        </p:spPr>
      </p:pic>
      <p:sp>
        <p:nvSpPr>
          <p:cNvPr id="3" name="Content Placeholder 2">
            <a:extLst>
              <a:ext uri="{FF2B5EF4-FFF2-40B4-BE49-F238E27FC236}">
                <a16:creationId xmlns:a16="http://schemas.microsoft.com/office/drawing/2014/main" id="{281FBAD7-8246-9DFD-8EE5-F5C2F44407EF}"/>
              </a:ext>
            </a:extLst>
          </p:cNvPr>
          <p:cNvSpPr>
            <a:spLocks noGrp="1"/>
          </p:cNvSpPr>
          <p:nvPr>
            <p:ph idx="1"/>
          </p:nvPr>
        </p:nvSpPr>
        <p:spPr>
          <a:xfrm>
            <a:off x="188752" y="1057013"/>
            <a:ext cx="11829078" cy="5384335"/>
          </a:xfrm>
          <a:noFill/>
        </p:spPr>
        <p:txBody>
          <a:bodyPr>
            <a:normAutofit fontScale="92500" lnSpcReduction="10000"/>
          </a:bodyPr>
          <a:lstStyle/>
          <a:p>
            <a:pPr>
              <a:lnSpc>
                <a:spcPct val="100000"/>
              </a:lnSpc>
              <a:spcBef>
                <a:spcPts val="300"/>
              </a:spcBef>
            </a:pPr>
            <a:r>
              <a:rPr lang="en-US" dirty="0"/>
              <a:t>In this example we use the Get-Credential command to prompt the user </a:t>
            </a:r>
            <a:r>
              <a:rPr lang="en-US" b="1" dirty="0"/>
              <a:t>for a username and password</a:t>
            </a:r>
            <a:r>
              <a:rPr lang="en-US" dirty="0"/>
              <a:t>. </a:t>
            </a:r>
          </a:p>
          <a:p>
            <a:pPr>
              <a:lnSpc>
                <a:spcPct val="100000"/>
              </a:lnSpc>
              <a:spcBef>
                <a:spcPts val="300"/>
              </a:spcBef>
            </a:pPr>
            <a:r>
              <a:rPr lang="en-US" dirty="0"/>
              <a:t>We use the </a:t>
            </a:r>
            <a:r>
              <a:rPr lang="en-US" b="1" dirty="0"/>
              <a:t>-Message </a:t>
            </a:r>
            <a:r>
              <a:rPr lang="en-US" dirty="0"/>
              <a:t>parameter to state a </a:t>
            </a:r>
            <a:r>
              <a:rPr lang="en-US" dirty="0" err="1"/>
              <a:t>customised</a:t>
            </a:r>
            <a:r>
              <a:rPr lang="en-US" dirty="0"/>
              <a:t> message for the prompt.</a:t>
            </a:r>
          </a:p>
          <a:p>
            <a:pPr>
              <a:lnSpc>
                <a:spcPct val="100000"/>
              </a:lnSpc>
              <a:spcBef>
                <a:spcPts val="300"/>
              </a:spcBef>
            </a:pPr>
            <a:r>
              <a:rPr lang="en-GB" b="1" dirty="0"/>
              <a:t>We access the Username and Password from the $credential variable and save them in the $username and $password variables</a:t>
            </a:r>
            <a:r>
              <a:rPr lang="en-GB" dirty="0"/>
              <a:t>.</a:t>
            </a:r>
          </a:p>
          <a:p>
            <a:pPr>
              <a:lnSpc>
                <a:spcPct val="100000"/>
              </a:lnSpc>
              <a:spcBef>
                <a:spcPts val="300"/>
              </a:spcBef>
            </a:pPr>
            <a:r>
              <a:rPr lang="en-GB" dirty="0"/>
              <a:t>We use the </a:t>
            </a:r>
            <a:r>
              <a:rPr lang="en-GB" b="1" dirty="0"/>
              <a:t>Write-Output</a:t>
            </a:r>
            <a:r>
              <a:rPr lang="en-GB" dirty="0"/>
              <a:t> command to output the credentials. </a:t>
            </a:r>
          </a:p>
          <a:p>
            <a:pPr marL="0" indent="0">
              <a:buNone/>
            </a:pPr>
            <a:r>
              <a:rPr lang="en-GB" dirty="0">
                <a:solidFill>
                  <a:srgbClr val="4448FE"/>
                </a:solidFill>
              </a:rPr>
              <a:t>$credential = </a:t>
            </a:r>
            <a:r>
              <a:rPr lang="en-GB" b="1" dirty="0">
                <a:solidFill>
                  <a:srgbClr val="4448FE"/>
                </a:solidFill>
              </a:rPr>
              <a:t>Get-Credential -Message "Enter your </a:t>
            </a:r>
            <a:r>
              <a:rPr lang="en-GB" b="1" dirty="0">
                <a:solidFill>
                  <a:srgbClr val="4448FE"/>
                </a:solidFill>
                <a:highlight>
                  <a:srgbClr val="00FFFF"/>
                </a:highlight>
              </a:rPr>
              <a:t>credentials:"</a:t>
            </a:r>
          </a:p>
          <a:p>
            <a:pPr marL="0" indent="0">
              <a:buNone/>
            </a:pPr>
            <a:r>
              <a:rPr lang="en-GB" dirty="0">
                <a:solidFill>
                  <a:srgbClr val="4448FE"/>
                </a:solidFill>
              </a:rPr>
              <a:t>$username = $</a:t>
            </a:r>
            <a:r>
              <a:rPr lang="en-GB" dirty="0" err="1">
                <a:solidFill>
                  <a:srgbClr val="4448FE"/>
                </a:solidFill>
              </a:rPr>
              <a:t>credential.UserName</a:t>
            </a:r>
            <a:endParaRPr lang="en-GB" dirty="0">
              <a:solidFill>
                <a:srgbClr val="4448FE"/>
              </a:solidFill>
            </a:endParaRPr>
          </a:p>
          <a:p>
            <a:pPr marL="0" indent="0">
              <a:buNone/>
            </a:pPr>
            <a:r>
              <a:rPr lang="en-GB" dirty="0">
                <a:solidFill>
                  <a:srgbClr val="4448FE"/>
                </a:solidFill>
              </a:rPr>
              <a:t>$password = $</a:t>
            </a:r>
            <a:r>
              <a:rPr lang="en-GB" dirty="0" err="1">
                <a:solidFill>
                  <a:srgbClr val="4448FE"/>
                </a:solidFill>
              </a:rPr>
              <a:t>credential.GetNetworkCredential</a:t>
            </a:r>
            <a:r>
              <a:rPr lang="en-GB" dirty="0">
                <a:solidFill>
                  <a:srgbClr val="4448FE"/>
                </a:solidFill>
              </a:rPr>
              <a:t>().</a:t>
            </a:r>
            <a:r>
              <a:rPr lang="en-GB" dirty="0">
                <a:solidFill>
                  <a:srgbClr val="4448FE"/>
                </a:solidFill>
                <a:highlight>
                  <a:srgbClr val="00FFFF"/>
                </a:highlight>
              </a:rPr>
              <a:t>Password</a:t>
            </a:r>
          </a:p>
          <a:p>
            <a:pPr marL="0" indent="0">
              <a:buNone/>
            </a:pPr>
            <a:endParaRPr lang="en-GB" dirty="0">
              <a:solidFill>
                <a:srgbClr val="4448FE"/>
              </a:solidFill>
            </a:endParaRPr>
          </a:p>
          <a:p>
            <a:pPr marL="0" indent="0">
              <a:buNone/>
            </a:pPr>
            <a:r>
              <a:rPr lang="en-GB" dirty="0">
                <a:solidFill>
                  <a:srgbClr val="4448FE"/>
                </a:solidFill>
              </a:rPr>
              <a:t>Write-Output "Username: $username"</a:t>
            </a:r>
          </a:p>
          <a:p>
            <a:pPr marL="0" indent="0">
              <a:buNone/>
            </a:pPr>
            <a:r>
              <a:rPr lang="en-GB" dirty="0">
                <a:solidFill>
                  <a:srgbClr val="4448FE"/>
                </a:solidFill>
              </a:rPr>
              <a:t>Write-Output "Password: $password"</a:t>
            </a:r>
          </a:p>
          <a:p>
            <a:pPr marL="0" indent="0">
              <a:lnSpc>
                <a:spcPct val="100000"/>
              </a:lnSpc>
              <a:spcBef>
                <a:spcPts val="300"/>
              </a:spcBef>
              <a:buNone/>
            </a:pPr>
            <a:endParaRPr lang="en-GB" dirty="0"/>
          </a:p>
        </p:txBody>
      </p:sp>
    </p:spTree>
    <p:extLst>
      <p:ext uri="{BB962C8B-B14F-4D97-AF65-F5344CB8AC3E}">
        <p14:creationId xmlns:p14="http://schemas.microsoft.com/office/powerpoint/2010/main" val="282580008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47D2-07DA-0F8D-772F-528553B78F9B}"/>
              </a:ext>
            </a:extLst>
          </p:cNvPr>
          <p:cNvSpPr>
            <a:spLocks noGrp="1"/>
          </p:cNvSpPr>
          <p:nvPr>
            <p:ph type="title"/>
          </p:nvPr>
        </p:nvSpPr>
        <p:spPr>
          <a:xfrm>
            <a:off x="188752" y="119781"/>
            <a:ext cx="11232858" cy="946468"/>
          </a:xfrm>
          <a:solidFill>
            <a:srgbClr val="012456"/>
          </a:solidFill>
        </p:spPr>
        <p:txBody>
          <a:bodyPr>
            <a:normAutofit/>
          </a:bodyPr>
          <a:lstStyle/>
          <a:p>
            <a:r>
              <a:rPr lang="en-GB" sz="6000" dirty="0">
                <a:solidFill>
                  <a:schemeClr val="bg1"/>
                </a:solidFill>
              </a:rPr>
              <a:t>Bg. </a:t>
            </a:r>
            <a:r>
              <a:rPr lang="en-GB" sz="4800" b="1" dirty="0" err="1">
                <a:solidFill>
                  <a:schemeClr val="bg1"/>
                </a:solidFill>
              </a:rPr>
              <a:t>PromptForCredential</a:t>
            </a:r>
            <a:r>
              <a:rPr lang="en-GB" sz="4800" dirty="0">
                <a:solidFill>
                  <a:schemeClr val="bg1"/>
                </a:solidFill>
              </a:rPr>
              <a:t> method</a:t>
            </a:r>
          </a:p>
        </p:txBody>
      </p:sp>
      <p:sp>
        <p:nvSpPr>
          <p:cNvPr id="4" name="Rectangle 1">
            <a:extLst>
              <a:ext uri="{FF2B5EF4-FFF2-40B4-BE49-F238E27FC236}">
                <a16:creationId xmlns:a16="http://schemas.microsoft.com/office/drawing/2014/main" id="{377FF059-3000-E416-8B30-741938FCCC82}"/>
              </a:ext>
            </a:extLst>
          </p:cNvPr>
          <p:cNvSpPr>
            <a:spLocks noGrp="1" noChangeArrowheads="1"/>
          </p:cNvSpPr>
          <p:nvPr>
            <p:ph idx="1"/>
          </p:nvPr>
        </p:nvSpPr>
        <p:spPr bwMode="auto">
          <a:xfrm>
            <a:off x="84248" y="1201358"/>
            <a:ext cx="7439957" cy="329320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lang="en-US" altLang="en-US" sz="2600" dirty="0">
                <a:latin typeface="+mn-lt"/>
              </a:rPr>
              <a:t>We can also use the </a:t>
            </a:r>
            <a:r>
              <a:rPr lang="en-US" altLang="en-US" sz="2600" b="1" dirty="0" err="1">
                <a:latin typeface="+mn-lt"/>
              </a:rPr>
              <a:t>PromptForCredential</a:t>
            </a:r>
            <a:r>
              <a:rPr lang="en-US" altLang="en-US" sz="2600" b="1" dirty="0">
                <a:latin typeface="+mn-lt"/>
              </a:rPr>
              <a:t> method </a:t>
            </a:r>
            <a:r>
              <a:rPr lang="en-US" altLang="en-US" sz="2600" dirty="0">
                <a:latin typeface="+mn-lt"/>
              </a:rPr>
              <a:t>to ask the user for their username and password.</a:t>
            </a:r>
          </a:p>
          <a:p>
            <a:pPr>
              <a:lnSpc>
                <a:spcPct val="100000"/>
              </a:lnSpc>
            </a:pPr>
            <a:r>
              <a:rPr lang="en-US" altLang="en-US" sz="2600" b="1" dirty="0" err="1">
                <a:latin typeface="+mn-lt"/>
              </a:rPr>
              <a:t>PromptForCredential</a:t>
            </a:r>
            <a:r>
              <a:rPr lang="en-US" altLang="en-US" sz="2600" b="1" dirty="0">
                <a:latin typeface="+mn-lt"/>
              </a:rPr>
              <a:t> method </a:t>
            </a:r>
            <a:r>
              <a:rPr lang="en-US" altLang="en-US" sz="2600" dirty="0">
                <a:latin typeface="+mn-lt"/>
              </a:rPr>
              <a:t>allows us to specify the window title and message that appear in the prompt.</a:t>
            </a:r>
          </a:p>
          <a:p>
            <a:pPr>
              <a:lnSpc>
                <a:spcPct val="100000"/>
              </a:lnSpc>
            </a:pPr>
            <a:r>
              <a:rPr lang="en-US" altLang="en-US" sz="2600" dirty="0">
                <a:latin typeface="+mn-lt"/>
              </a:rPr>
              <a:t>We save the credentials in the </a:t>
            </a:r>
            <a:r>
              <a:rPr lang="en-US" altLang="en-US" sz="2600" b="1" dirty="0">
                <a:latin typeface="+mn-lt"/>
              </a:rPr>
              <a:t>$Credential variable</a:t>
            </a:r>
            <a:r>
              <a:rPr lang="en-US" altLang="en-US" sz="2600" dirty="0">
                <a:latin typeface="+mn-lt"/>
              </a:rPr>
              <a:t>.</a:t>
            </a:r>
          </a:p>
          <a:p>
            <a:pPr>
              <a:lnSpc>
                <a:spcPct val="100000"/>
              </a:lnSpc>
            </a:pPr>
            <a:r>
              <a:rPr lang="en-US" altLang="en-US" sz="2600" dirty="0">
                <a:latin typeface="+mn-lt"/>
              </a:rPr>
              <a:t>The </a:t>
            </a:r>
            <a:r>
              <a:rPr lang="en-US" altLang="en-US" sz="2600" dirty="0" err="1">
                <a:latin typeface="+mn-lt"/>
              </a:rPr>
              <a:t>PromptForCredential</a:t>
            </a:r>
            <a:r>
              <a:rPr lang="en-US" altLang="en-US" sz="2600" dirty="0">
                <a:latin typeface="+mn-lt"/>
              </a:rPr>
              <a:t> method is an </a:t>
            </a:r>
            <a:r>
              <a:rPr lang="en-US" altLang="en-US" sz="2600" b="1" dirty="0">
                <a:latin typeface="+mn-lt"/>
              </a:rPr>
              <a:t>alternative</a:t>
            </a:r>
            <a:r>
              <a:rPr lang="en-US" altLang="en-US" sz="2600" dirty="0">
                <a:latin typeface="+mn-lt"/>
              </a:rPr>
              <a:t> </a:t>
            </a:r>
            <a:r>
              <a:rPr lang="en-US" altLang="en-US" sz="2600" b="1" dirty="0">
                <a:latin typeface="+mn-lt"/>
              </a:rPr>
              <a:t>to the Get-Credential command</a:t>
            </a:r>
            <a:r>
              <a:rPr lang="en-US" altLang="en-US" sz="2600" dirty="0"/>
              <a:t>.</a:t>
            </a:r>
          </a:p>
        </p:txBody>
      </p:sp>
      <p:pic>
        <p:nvPicPr>
          <p:cNvPr id="7" name="Picture 6">
            <a:extLst>
              <a:ext uri="{FF2B5EF4-FFF2-40B4-BE49-F238E27FC236}">
                <a16:creationId xmlns:a16="http://schemas.microsoft.com/office/drawing/2014/main" id="{909E8710-BB34-8468-705A-2CE42D9D16CD}"/>
              </a:ext>
            </a:extLst>
          </p:cNvPr>
          <p:cNvPicPr>
            <a:picLocks noChangeAspect="1"/>
          </p:cNvPicPr>
          <p:nvPr/>
        </p:nvPicPr>
        <p:blipFill>
          <a:blip r:embed="rId3"/>
          <a:stretch>
            <a:fillRect/>
          </a:stretch>
        </p:blipFill>
        <p:spPr>
          <a:xfrm>
            <a:off x="7595392" y="1251881"/>
            <a:ext cx="4433455" cy="3592271"/>
          </a:xfrm>
          <a:prstGeom prst="rect">
            <a:avLst/>
          </a:prstGeom>
        </p:spPr>
      </p:pic>
      <p:sp>
        <p:nvSpPr>
          <p:cNvPr id="9" name="TextBox 8">
            <a:extLst>
              <a:ext uri="{FF2B5EF4-FFF2-40B4-BE49-F238E27FC236}">
                <a16:creationId xmlns:a16="http://schemas.microsoft.com/office/drawing/2014/main" id="{F968D90C-2E81-E666-E92B-8705B20AFF46}"/>
              </a:ext>
            </a:extLst>
          </p:cNvPr>
          <p:cNvSpPr txBox="1"/>
          <p:nvPr/>
        </p:nvSpPr>
        <p:spPr>
          <a:xfrm>
            <a:off x="290352" y="4905112"/>
            <a:ext cx="11901648"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3200" b="0" i="0" u="none" strike="noStrike" kern="1200" cap="none" spc="0" normalizeH="0" baseline="0" noProof="0" dirty="0">
                <a:ln>
                  <a:noFill/>
                </a:ln>
                <a:solidFill>
                  <a:srgbClr val="666AFE"/>
                </a:solidFill>
                <a:effectLst/>
                <a:uLnTx/>
                <a:uFillTx/>
                <a:latin typeface="Calibri" panose="020F0502020204030204"/>
                <a:ea typeface="+mn-ea"/>
                <a:cs typeface="+mn-cs"/>
              </a:rPr>
              <a:t>$Credential = $</a:t>
            </a:r>
            <a:r>
              <a:rPr kumimoji="0" lang="en-US" altLang="en-US" sz="3200" b="0" i="0" u="none" strike="noStrike" kern="1200" cap="none" spc="0" normalizeH="0" baseline="0" noProof="0" dirty="0" err="1">
                <a:ln>
                  <a:noFill/>
                </a:ln>
                <a:solidFill>
                  <a:srgbClr val="666AFE"/>
                </a:solidFill>
                <a:effectLst/>
                <a:uLnTx/>
                <a:uFillTx/>
                <a:latin typeface="Calibri" panose="020F0502020204030204"/>
                <a:ea typeface="+mn-ea"/>
                <a:cs typeface="+mn-cs"/>
              </a:rPr>
              <a:t>host.ui.</a:t>
            </a:r>
            <a:r>
              <a:rPr kumimoji="0" lang="en-US" altLang="en-US" sz="3200" b="1" i="0" u="none" strike="noStrike" kern="1200" cap="none" spc="0" normalizeH="0" baseline="0" noProof="0" dirty="0" err="1">
                <a:ln>
                  <a:noFill/>
                </a:ln>
                <a:solidFill>
                  <a:srgbClr val="666AFE"/>
                </a:solidFill>
                <a:effectLst/>
                <a:uLnTx/>
                <a:uFillTx/>
                <a:latin typeface="Calibri" panose="020F0502020204030204"/>
                <a:ea typeface="+mn-ea"/>
                <a:cs typeface="+mn-cs"/>
              </a:rPr>
              <a:t>PromptForCredential</a:t>
            </a:r>
            <a:r>
              <a:rPr kumimoji="0" lang="en-US" altLang="en-US" sz="3200" b="0" i="0" u="none" strike="noStrike" kern="1200" cap="none" spc="0" normalizeH="0" baseline="0" noProof="0" dirty="0">
                <a:ln>
                  <a:noFill/>
                </a:ln>
                <a:solidFill>
                  <a:srgbClr val="666AFE"/>
                </a:solidFill>
                <a:effectLst/>
                <a:uLnTx/>
                <a:uFillTx/>
                <a:latin typeface="Calibri" panose="020F0502020204030204"/>
                <a:ea typeface="+mn-ea"/>
                <a:cs typeface="+mn-cs"/>
              </a:rPr>
              <a:t>("Credentials request", "Enter Username and password.", "", "</a:t>
            </a:r>
            <a:r>
              <a:rPr kumimoji="0" lang="en-US" altLang="en-US" sz="3200" b="0" i="0" u="none" strike="noStrike" kern="1200" cap="none" spc="0" normalizeH="0" baseline="0" noProof="0" dirty="0" err="1">
                <a:ln>
                  <a:noFill/>
                </a:ln>
                <a:solidFill>
                  <a:srgbClr val="666AFE"/>
                </a:solidFill>
                <a:effectLst/>
                <a:uLnTx/>
                <a:uFillTx/>
                <a:latin typeface="Calibri" panose="020F0502020204030204"/>
                <a:ea typeface="+mn-ea"/>
                <a:cs typeface="+mn-cs"/>
              </a:rPr>
              <a:t>NetBiosUserName</a:t>
            </a:r>
            <a:r>
              <a:rPr kumimoji="0" lang="en-US" altLang="en-US" sz="3200" b="0" i="0" u="none" strike="noStrike" kern="1200" cap="none" spc="0" normalizeH="0" baseline="0" noProof="0" dirty="0">
                <a:ln>
                  <a:noFill/>
                </a:ln>
                <a:solidFill>
                  <a:srgbClr val="666AFE"/>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06703892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F6272-1167-913A-B43E-DCD77FF069FE}"/>
              </a:ext>
            </a:extLst>
          </p:cNvPr>
          <p:cNvSpPr>
            <a:spLocks noGrp="1"/>
          </p:cNvSpPr>
          <p:nvPr>
            <p:ph type="title"/>
          </p:nvPr>
        </p:nvSpPr>
        <p:spPr>
          <a:xfrm>
            <a:off x="0" y="0"/>
            <a:ext cx="12192000" cy="1325563"/>
          </a:xfrm>
          <a:solidFill>
            <a:srgbClr val="002060"/>
          </a:solidFill>
        </p:spPr>
        <p:txBody>
          <a:bodyPr>
            <a:normAutofit fontScale="90000"/>
          </a:bodyPr>
          <a:lstStyle/>
          <a:p>
            <a:r>
              <a:rPr lang="en-GB" sz="6000" dirty="0">
                <a:solidFill>
                  <a:schemeClr val="bg1"/>
                </a:solidFill>
              </a:rPr>
              <a:t>Bg. </a:t>
            </a:r>
            <a:r>
              <a:rPr lang="en-GB" dirty="0">
                <a:solidFill>
                  <a:schemeClr val="bg1"/>
                </a:solidFill>
              </a:rPr>
              <a:t>Level-up Activity:</a:t>
            </a:r>
            <a:r>
              <a:rPr lang="en-GB" b="1" dirty="0">
                <a:solidFill>
                  <a:schemeClr val="bg1"/>
                </a:solidFill>
              </a:rPr>
              <a:t> Defensive health‑check PowerShell script </a:t>
            </a:r>
            <a:endParaRPr lang="en-GB" dirty="0">
              <a:solidFill>
                <a:schemeClr val="bg1"/>
              </a:solidFill>
            </a:endParaRPr>
          </a:p>
        </p:txBody>
      </p:sp>
      <p:sp>
        <p:nvSpPr>
          <p:cNvPr id="3" name="Content Placeholder 2">
            <a:extLst>
              <a:ext uri="{FF2B5EF4-FFF2-40B4-BE49-F238E27FC236}">
                <a16:creationId xmlns:a16="http://schemas.microsoft.com/office/drawing/2014/main" id="{B47322D1-10B2-2DC2-BCB1-E4FAE2286DDB}"/>
              </a:ext>
            </a:extLst>
          </p:cNvPr>
          <p:cNvSpPr>
            <a:spLocks noGrp="1"/>
          </p:cNvSpPr>
          <p:nvPr>
            <p:ph idx="1"/>
          </p:nvPr>
        </p:nvSpPr>
        <p:spPr>
          <a:xfrm>
            <a:off x="649513" y="1560965"/>
            <a:ext cx="10515600" cy="4351338"/>
          </a:xfrm>
        </p:spPr>
        <p:txBody>
          <a:bodyPr>
            <a:normAutofit/>
          </a:bodyPr>
          <a:lstStyle/>
          <a:p>
            <a:r>
              <a:rPr lang="en-GB" dirty="0"/>
              <a:t>Ask AI to help you create a </a:t>
            </a:r>
            <a:r>
              <a:rPr lang="en-GB" b="1" dirty="0"/>
              <a:t>defensive health‑check </a:t>
            </a:r>
            <a:r>
              <a:rPr lang="en-GB" b="1" dirty="0" err="1"/>
              <a:t>Powershell</a:t>
            </a:r>
            <a:r>
              <a:rPr lang="en-GB" b="1" dirty="0"/>
              <a:t> script </a:t>
            </a:r>
            <a:r>
              <a:rPr lang="en-GB" dirty="0"/>
              <a:t>that generates a summary report, with command and script explanation and how to run it in a step-by-step explanation.</a:t>
            </a:r>
          </a:p>
          <a:p>
            <a:pPr lvl="1"/>
            <a:r>
              <a:rPr lang="en-GB" b="1" dirty="0">
                <a:highlight>
                  <a:srgbClr val="FFFF00"/>
                </a:highlight>
              </a:rPr>
              <a:t>IMPORTANT NOTE:</a:t>
            </a:r>
            <a:r>
              <a:rPr lang="en-GB" dirty="0">
                <a:highlight>
                  <a:srgbClr val="FFFF00"/>
                </a:highlight>
              </a:rPr>
              <a:t> </a:t>
            </a:r>
            <a:r>
              <a:rPr lang="en-GB" dirty="0"/>
              <a:t>System discovery, hardening &amp; penetration testing should only be performed on systems you own and have explicit permission to test and in a safe sandboxed environment to ensure no harm is done to your or other people’s systems. We recommend using the VM provided.</a:t>
            </a:r>
          </a:p>
          <a:p>
            <a:pPr lvl="2"/>
            <a:r>
              <a:rPr lang="en-GB" dirty="0"/>
              <a:t>Testing on unauthorised systems is illegal and unethical. In the UK, the </a:t>
            </a:r>
            <a:r>
              <a:rPr lang="en-GB" b="1" dirty="0"/>
              <a:t>Computer Misuse Act 1990</a:t>
            </a:r>
            <a:r>
              <a:rPr lang="en-GB" dirty="0"/>
              <a:t> applies. You can be expelled from the University and reported to the police for inappropriate use of commands and scripts.</a:t>
            </a:r>
          </a:p>
          <a:p>
            <a:endParaRPr lang="en-GB" dirty="0"/>
          </a:p>
        </p:txBody>
      </p:sp>
      <p:pic>
        <p:nvPicPr>
          <p:cNvPr id="7" name="Graphic 6" descr="Shield Tick with solid fill">
            <a:extLst>
              <a:ext uri="{FF2B5EF4-FFF2-40B4-BE49-F238E27FC236}">
                <a16:creationId xmlns:a16="http://schemas.microsoft.com/office/drawing/2014/main" id="{E4769645-A15A-4E62-B279-AE509CD30C7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394826" y="5098599"/>
            <a:ext cx="1350418" cy="1350418"/>
          </a:xfrm>
          <a:prstGeom prst="rect">
            <a:avLst/>
          </a:prstGeom>
        </p:spPr>
      </p:pic>
      <p:pic>
        <p:nvPicPr>
          <p:cNvPr id="9" name="Graphic 8" descr="Lock outline">
            <a:extLst>
              <a:ext uri="{FF2B5EF4-FFF2-40B4-BE49-F238E27FC236}">
                <a16:creationId xmlns:a16="http://schemas.microsoft.com/office/drawing/2014/main" id="{62C49B97-F921-1DF7-F466-F10AA87FE1F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25376" y="5162210"/>
            <a:ext cx="1350418" cy="1350418"/>
          </a:xfrm>
          <a:prstGeom prst="rect">
            <a:avLst/>
          </a:prstGeom>
        </p:spPr>
      </p:pic>
    </p:spTree>
    <p:extLst>
      <p:ext uri="{BB962C8B-B14F-4D97-AF65-F5344CB8AC3E}">
        <p14:creationId xmlns:p14="http://schemas.microsoft.com/office/powerpoint/2010/main" val="444551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14937</TotalTime>
  <Words>15667</Words>
  <Application>Microsoft Office PowerPoint</Application>
  <PresentationFormat>Widescreen</PresentationFormat>
  <Paragraphs>1663</Paragraphs>
  <Slides>87</Slides>
  <Notes>63</Notes>
  <HiddenSlides>0</HiddenSlides>
  <MMClips>1</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87</vt:i4>
      </vt:variant>
    </vt:vector>
  </HeadingPairs>
  <TitlesOfParts>
    <vt:vector size="107" baseType="lpstr">
      <vt:lpstr>-apple-system</vt:lpstr>
      <vt:lpstr>DengXian</vt:lpstr>
      <vt:lpstr>Google Sans</vt:lpstr>
      <vt:lpstr>Noto Mono</vt:lpstr>
      <vt:lpstr>SFMono-Regular</vt:lpstr>
      <vt:lpstr>var(--bs-font-monospace)</vt:lpstr>
      <vt:lpstr>Aptos</vt:lpstr>
      <vt:lpstr>Arial</vt:lpstr>
      <vt:lpstr>Arial</vt:lpstr>
      <vt:lpstr>Calibri</vt:lpstr>
      <vt:lpstr>Calibri Light</vt:lpstr>
      <vt:lpstr>Consolas</vt:lpstr>
      <vt:lpstr>Noto Sans</vt:lpstr>
      <vt:lpstr>Segoe UI</vt:lpstr>
      <vt:lpstr>Segoe UI Emoji</vt:lpstr>
      <vt:lpstr>Source Sans Pro</vt:lpstr>
      <vt:lpstr>Symbol</vt:lpstr>
      <vt:lpstr>Times New Roman</vt:lpstr>
      <vt:lpstr>Wingdings</vt:lpstr>
      <vt:lpstr>Office Theme</vt:lpstr>
      <vt:lpstr>Notice: Student Support Session</vt:lpstr>
      <vt:lpstr>Tutorial: Introduction to PowerShell</vt:lpstr>
      <vt:lpstr>Q&amp;A Support &amp; feedback:</vt:lpstr>
      <vt:lpstr>Using PowerShell</vt:lpstr>
      <vt:lpstr>Azure Cloud VM: PowerShell</vt:lpstr>
      <vt:lpstr>Creating PowerShell scripts</vt:lpstr>
      <vt:lpstr>Show: PowerShell in TIO.run</vt:lpstr>
      <vt:lpstr>Bg. PowerShell on Mac &amp; Linux</vt:lpstr>
      <vt:lpstr>Bg. Install or Upgrade PowerShell</vt:lpstr>
      <vt:lpstr>Reminder: Open PowerShell &amp; PS in Terminal</vt:lpstr>
      <vt:lpstr>Reminder: PS &amp; VSC – Visual Studio Code</vt:lpstr>
      <vt:lpstr>IMPORTANT NOTE: VM &amp; VSC</vt:lpstr>
      <vt:lpstr>PowerPoint Presentation</vt:lpstr>
      <vt:lpstr>Reminder: Peer/pair programming &amp; AI tools</vt:lpstr>
      <vt:lpstr>Tutorial Activity: PowerShell Scripts</vt:lpstr>
      <vt:lpstr>Tip: Task 4 Checklist</vt:lpstr>
      <vt:lpstr> Try: Optional - Install PowerShell v.7+</vt:lpstr>
      <vt:lpstr>Try: Optional - VM: Download Notepad++</vt:lpstr>
      <vt:lpstr>PowerPoint Presentation</vt:lpstr>
      <vt:lpstr>PowerPoint Presentation</vt:lpstr>
      <vt:lpstr>PowerPoint Presentation</vt:lpstr>
      <vt:lpstr>Check: PowerShell Execution modes</vt:lpstr>
      <vt:lpstr>Bg. PowerShell Execution policy: OS Setting</vt:lpstr>
      <vt:lpstr>Try: Variables in PowerShell &amp; TIO</vt:lpstr>
      <vt:lpstr>PowerShell &amp; VSC</vt:lpstr>
      <vt:lpstr>Variables</vt:lpstr>
      <vt:lpstr>Bg. PS scripting in the console</vt:lpstr>
      <vt:lpstr>Bg. PS scripting in VSC</vt:lpstr>
      <vt:lpstr>Reminder: Code comments</vt:lpstr>
      <vt:lpstr>Try:  Arrays</vt:lpstr>
      <vt:lpstr>Bg. Arrays</vt:lpstr>
      <vt:lpstr>Bg. Types of Loops in PS</vt:lpstr>
      <vt:lpstr>Try: for each loop</vt:lpstr>
      <vt:lpstr>Try: foreach loop</vt:lpstr>
      <vt:lpstr>Bg. For Loop example</vt:lpstr>
      <vt:lpstr>Try: if statement</vt:lpstr>
      <vt:lpstr>Try: Switch statement</vt:lpstr>
      <vt:lpstr>Switch Example: System Information Menu</vt:lpstr>
      <vt:lpstr>Bg. Get-CimInstance Win32_OperatingSystem</vt:lpstr>
      <vt:lpstr>PowerPoint Presentation</vt:lpstr>
      <vt:lpstr>Try: Functions</vt:lpstr>
      <vt:lpstr>Bg. User input (SecureStrings)</vt:lpstr>
      <vt:lpstr>Bg. Function with Integer Parameters</vt:lpstr>
      <vt:lpstr>Bg. Function with String Parameters</vt:lpstr>
      <vt:lpstr>Bg. Functions &amp; Parameters</vt:lpstr>
      <vt:lpstr>Try: PS User Menu script</vt:lpstr>
      <vt:lpstr>Bg. PowerShell network commands</vt:lpstr>
      <vt:lpstr>Bg. PowerShell network commands cont..</vt:lpstr>
      <vt:lpstr>Example: PS Back-up script</vt:lpstr>
      <vt:lpstr>PowerShell Games</vt:lpstr>
      <vt:lpstr>PowerPoint Presentation</vt:lpstr>
      <vt:lpstr>PowerPoint Presentation</vt:lpstr>
      <vt:lpstr>Bonus Section PowerShell Easter Eggs</vt:lpstr>
      <vt:lpstr>PowerShell Easter Eggs</vt:lpstr>
      <vt:lpstr>PowerPoint Presentation</vt:lpstr>
      <vt:lpstr>PowerPoint Presentation</vt:lpstr>
      <vt:lpstr>Try: PS Egg: Rainbow Typing</vt:lpstr>
      <vt:lpstr>PowerPoint Presentation</vt:lpstr>
      <vt:lpstr>Try: PS Egg: Self-destruct in 3, 2, 1</vt:lpstr>
      <vt:lpstr>Bg. PS Egg: Self-destruct in 3, 2, 1</vt:lpstr>
      <vt:lpstr>Try: PS Egg: The Imperial March</vt:lpstr>
      <vt:lpstr>Activity: PS Easter Eggs</vt:lpstr>
      <vt:lpstr>PS Tip: Copy Error Msg for debugging</vt:lpstr>
      <vt:lpstr>PowerShell Example sources:</vt:lpstr>
      <vt:lpstr>Bg. PowerShell syntax &amp; scripting</vt:lpstr>
      <vt:lpstr>Bonus Section PowerShell GUIs</vt:lpstr>
      <vt:lpstr>PowerShell GUIs</vt:lpstr>
      <vt:lpstr>Bg. Windows Forms vs WPF</vt:lpstr>
      <vt:lpstr>Example 2: Simple PS WPF Window</vt:lpstr>
      <vt:lpstr>Bg. Example 2: WPF Code description</vt:lpstr>
      <vt:lpstr>WPF System info. Admin GUI</vt:lpstr>
      <vt:lpstr>Example 3: Simple PS WPF Window</vt:lpstr>
      <vt:lpstr>Example 4: GUI Number Guessing Game</vt:lpstr>
      <vt:lpstr>Home Activity 1: Create a PS WPF Game</vt:lpstr>
      <vt:lpstr>Home Activity 2: Game enhancements</vt:lpstr>
      <vt:lpstr>Register</vt:lpstr>
      <vt:lpstr>The End.</vt:lpstr>
      <vt:lpstr>Warp Terminal</vt:lpstr>
      <vt:lpstr>Bg. Handout: PS Log file analysis script</vt:lpstr>
      <vt:lpstr>Archive slides…</vt:lpstr>
      <vt:lpstr>Creating &amp; running PS script files</vt:lpstr>
      <vt:lpstr>Bg. Try It Online @ TIO.run</vt:lpstr>
      <vt:lpstr>Arrays – paused with Read-host</vt:lpstr>
      <vt:lpstr>Try: Input Box</vt:lpstr>
      <vt:lpstr>Bg. Customise the input Box</vt:lpstr>
      <vt:lpstr>Bg. PromptForCredential method</vt:lpstr>
      <vt:lpstr>Bg. Level-up Activity: Defensive health‑check PowerShell script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Operating Systems</dc:title>
  <dc:creator>James Williams</dc:creator>
  <cp:lastModifiedBy>James Williams</cp:lastModifiedBy>
  <cp:revision>176</cp:revision>
  <dcterms:created xsi:type="dcterms:W3CDTF">2021-01-22T17:10:31Z</dcterms:created>
  <dcterms:modified xsi:type="dcterms:W3CDTF">2026-04-23T10:18:16Z</dcterms:modified>
</cp:coreProperties>
</file>