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2"/>
  </p:notesMasterIdLst>
  <p:sldIdLst>
    <p:sldId id="256" r:id="rId23"/>
    <p:sldId id="257" r:id="rId24"/>
    <p:sldId id="274" r:id="rId25"/>
    <p:sldId id="279" r:id="rId26"/>
    <p:sldId id="275" r:id="rId27"/>
    <p:sldId id="273" r:id="rId28"/>
    <p:sldId id="259" r:id="rId29"/>
    <p:sldId id="291" r:id="rId30"/>
    <p:sldId id="265" r:id="rId31"/>
    <p:sldId id="293" r:id="rId32"/>
    <p:sldId id="292" r:id="rId33"/>
    <p:sldId id="276" r:id="rId34"/>
    <p:sldId id="287" r:id="rId35"/>
    <p:sldId id="288" r:id="rId36"/>
    <p:sldId id="289" r:id="rId37"/>
    <p:sldId id="290" r:id="rId38"/>
    <p:sldId id="269" r:id="rId39"/>
    <p:sldId id="294" r:id="rId40"/>
    <p:sldId id="272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55ECF1-FD8F-48CD-86D8-0BE5CA9C345E}" v="2" dt="2024-09-25T08:06:20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94830"/>
  </p:normalViewPr>
  <p:slideViewPr>
    <p:cSldViewPr snapToGrid="0" snapToObjects="1">
      <p:cViewPr varScale="1">
        <p:scale>
          <a:sx n="94" d="100"/>
          <a:sy n="94" d="100"/>
        </p:scale>
        <p:origin x="816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B055ECF1-FD8F-48CD-86D8-0BE5CA9C345E}"/>
    <pc:docChg chg="addSld delSld modSld">
      <pc:chgData name="Stephanie Bradley" userId="bb573b86-6a01-430f-ba3c-43c2b2970490" providerId="ADAL" clId="{B055ECF1-FD8F-48CD-86D8-0BE5CA9C345E}" dt="2024-09-25T08:07:13.776" v="2" actId="2696"/>
      <pc:docMkLst>
        <pc:docMk/>
      </pc:docMkLst>
      <pc:sldChg chg="modSp">
        <pc:chgData name="Stephanie Bradley" userId="bb573b86-6a01-430f-ba3c-43c2b2970490" providerId="ADAL" clId="{B055ECF1-FD8F-48CD-86D8-0BE5CA9C345E}" dt="2024-09-25T08:06:20.170" v="1" actId="207"/>
        <pc:sldMkLst>
          <pc:docMk/>
          <pc:sldMk cId="2449678700" sldId="289"/>
        </pc:sldMkLst>
        <pc:spChg chg="mod">
          <ac:chgData name="Stephanie Bradley" userId="bb573b86-6a01-430f-ba3c-43c2b2970490" providerId="ADAL" clId="{B055ECF1-FD8F-48CD-86D8-0BE5CA9C345E}" dt="2024-09-25T08:06:20.170" v="1" actId="207"/>
          <ac:spMkLst>
            <pc:docMk/>
            <pc:sldMk cId="2449678700" sldId="289"/>
            <ac:spMk id="3" creationId="{179C61FB-B43D-01EC-D66F-5434559D96C2}"/>
          </ac:spMkLst>
        </pc:spChg>
      </pc:sldChg>
      <pc:sldChg chg="add del">
        <pc:chgData name="Stephanie Bradley" userId="bb573b86-6a01-430f-ba3c-43c2b2970490" providerId="ADAL" clId="{B055ECF1-FD8F-48CD-86D8-0BE5CA9C345E}" dt="2024-09-25T08:07:13.776" v="2" actId="2696"/>
        <pc:sldMkLst>
          <pc:docMk/>
          <pc:sldMk cId="1704289614" sldId="652"/>
        </pc:sldMkLst>
      </pc:sldChg>
    </pc:docChg>
  </pc:docChgLst>
  <pc:docChgLst>
    <pc:chgData name="Stephanie Bradley" userId="bb573b86-6a01-430f-ba3c-43c2b2970490" providerId="ADAL" clId="{787B37D8-E7CF-4FE4-97C2-E6A567D02112}"/>
    <pc:docChg chg="custSel addSld modSld">
      <pc:chgData name="Stephanie Bradley" userId="bb573b86-6a01-430f-ba3c-43c2b2970490" providerId="ADAL" clId="{787B37D8-E7CF-4FE4-97C2-E6A567D02112}" dt="2024-08-16T07:56:32.956" v="625"/>
      <pc:docMkLst>
        <pc:docMk/>
      </pc:docMkLst>
      <pc:sldChg chg="modSp mod">
        <pc:chgData name="Stephanie Bradley" userId="bb573b86-6a01-430f-ba3c-43c2b2970490" providerId="ADAL" clId="{787B37D8-E7CF-4FE4-97C2-E6A567D02112}" dt="2024-08-16T06:58:07.085" v="11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787B37D8-E7CF-4FE4-97C2-E6A567D02112}" dt="2024-08-16T06:58:07.085" v="11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NotesTx">
        <pc:chgData name="Stephanie Bradley" userId="bb573b86-6a01-430f-ba3c-43c2b2970490" providerId="ADAL" clId="{787B37D8-E7CF-4FE4-97C2-E6A567D02112}" dt="2024-08-16T07:48:03.905" v="540" actId="20577"/>
        <pc:sldMkLst>
          <pc:docMk/>
          <pc:sldMk cId="1738271695" sldId="265"/>
        </pc:sldMkLst>
      </pc:sldChg>
      <pc:sldChg chg="modNotesTx">
        <pc:chgData name="Stephanie Bradley" userId="bb573b86-6a01-430f-ba3c-43c2b2970490" providerId="ADAL" clId="{787B37D8-E7CF-4FE4-97C2-E6A567D02112}" dt="2024-08-16T07:49:43.711" v="624" actId="20577"/>
        <pc:sldMkLst>
          <pc:docMk/>
          <pc:sldMk cId="1038847033" sldId="269"/>
        </pc:sldMkLst>
      </pc:sldChg>
      <pc:sldChg chg="modSp mod">
        <pc:chgData name="Stephanie Bradley" userId="bb573b86-6a01-430f-ba3c-43c2b2970490" providerId="ADAL" clId="{787B37D8-E7CF-4FE4-97C2-E6A567D02112}" dt="2024-08-16T07:44:25.782" v="455" actId="20577"/>
        <pc:sldMkLst>
          <pc:docMk/>
          <pc:sldMk cId="4042469960" sldId="273"/>
        </pc:sldMkLst>
        <pc:spChg chg="mod">
          <ac:chgData name="Stephanie Bradley" userId="bb573b86-6a01-430f-ba3c-43c2b2970490" providerId="ADAL" clId="{787B37D8-E7CF-4FE4-97C2-E6A567D02112}" dt="2024-08-16T07:44:25.782" v="455" actId="20577"/>
          <ac:spMkLst>
            <pc:docMk/>
            <pc:sldMk cId="4042469960" sldId="273"/>
            <ac:spMk id="2" creationId="{6315B688-B1E8-B0DF-D841-ED88449E63EC}"/>
          </ac:spMkLst>
        </pc:spChg>
      </pc:sldChg>
      <pc:sldChg chg="modSp mod">
        <pc:chgData name="Stephanie Bradley" userId="bb573b86-6a01-430f-ba3c-43c2b2970490" providerId="ADAL" clId="{787B37D8-E7CF-4FE4-97C2-E6A567D02112}" dt="2024-08-16T07:45:11.586" v="469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787B37D8-E7CF-4FE4-97C2-E6A567D02112}" dt="2024-08-16T07:45:11.586" v="469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add">
        <pc:chgData name="Stephanie Bradley" userId="bb573b86-6a01-430f-ba3c-43c2b2970490" providerId="ADAL" clId="{787B37D8-E7CF-4FE4-97C2-E6A567D02112}" dt="2024-08-16T07:56:32.956" v="625"/>
        <pc:sldMkLst>
          <pc:docMk/>
          <pc:sldMk cId="3507348010" sldId="275"/>
        </pc:sldMkLst>
      </pc:sldChg>
      <pc:sldChg chg="modSp modNotesTx">
        <pc:chgData name="Stephanie Bradley" userId="bb573b86-6a01-430f-ba3c-43c2b2970490" providerId="ADAL" clId="{787B37D8-E7CF-4FE4-97C2-E6A567D02112}" dt="2024-08-16T07:48:58.980" v="581" actId="20577"/>
        <pc:sldMkLst>
          <pc:docMk/>
          <pc:sldMk cId="285212335" sldId="276"/>
        </pc:sldMkLst>
        <pc:spChg chg="mod">
          <ac:chgData name="Stephanie Bradley" userId="bb573b86-6a01-430f-ba3c-43c2b2970490" providerId="ADAL" clId="{787B37D8-E7CF-4FE4-97C2-E6A567D02112}" dt="2024-08-16T07:18:57.899" v="345" actId="20577"/>
          <ac:spMkLst>
            <pc:docMk/>
            <pc:sldMk cId="285212335" sldId="276"/>
            <ac:spMk id="3" creationId="{B53A23AB-621F-7634-C5A2-E1136C9C9680}"/>
          </ac:spMkLst>
        </pc:spChg>
      </pc:sldChg>
      <pc:sldChg chg="modSp">
        <pc:chgData name="Stephanie Bradley" userId="bb573b86-6a01-430f-ba3c-43c2b2970490" providerId="ADAL" clId="{787B37D8-E7CF-4FE4-97C2-E6A567D02112}" dt="2024-08-16T07:21:24.650" v="355" actId="207"/>
        <pc:sldMkLst>
          <pc:docMk/>
          <pc:sldMk cId="1052637293" sldId="287"/>
        </pc:sldMkLst>
        <pc:spChg chg="mod">
          <ac:chgData name="Stephanie Bradley" userId="bb573b86-6a01-430f-ba3c-43c2b2970490" providerId="ADAL" clId="{787B37D8-E7CF-4FE4-97C2-E6A567D02112}" dt="2024-08-16T07:21:24.650" v="355" actId="207"/>
          <ac:spMkLst>
            <pc:docMk/>
            <pc:sldMk cId="1052637293" sldId="287"/>
            <ac:spMk id="3" creationId="{179C61FB-B43D-01EC-D66F-5434559D96C2}"/>
          </ac:spMkLst>
        </pc:spChg>
      </pc:sldChg>
      <pc:sldChg chg="modSp">
        <pc:chgData name="Stephanie Bradley" userId="bb573b86-6a01-430f-ba3c-43c2b2970490" providerId="ADAL" clId="{787B37D8-E7CF-4FE4-97C2-E6A567D02112}" dt="2024-08-16T07:22:02.442" v="426" actId="20577"/>
        <pc:sldMkLst>
          <pc:docMk/>
          <pc:sldMk cId="4072148437" sldId="290"/>
        </pc:sldMkLst>
        <pc:spChg chg="mod">
          <ac:chgData name="Stephanie Bradley" userId="bb573b86-6a01-430f-ba3c-43c2b2970490" providerId="ADAL" clId="{787B37D8-E7CF-4FE4-97C2-E6A567D02112}" dt="2024-08-16T07:22:02.442" v="426" actId="20577"/>
          <ac:spMkLst>
            <pc:docMk/>
            <pc:sldMk cId="4072148437" sldId="290"/>
            <ac:spMk id="3" creationId="{179C61FB-B43D-01EC-D66F-5434559D96C2}"/>
          </ac:spMkLst>
        </pc:spChg>
      </pc:sldChg>
      <pc:sldChg chg="modSp mod modNotesTx">
        <pc:chgData name="Stephanie Bradley" userId="bb573b86-6a01-430f-ba3c-43c2b2970490" providerId="ADAL" clId="{787B37D8-E7CF-4FE4-97C2-E6A567D02112}" dt="2024-08-16T07:46:06.447" v="509" actId="20577"/>
        <pc:sldMkLst>
          <pc:docMk/>
          <pc:sldMk cId="2485283755" sldId="291"/>
        </pc:sldMkLst>
        <pc:spChg chg="mod">
          <ac:chgData name="Stephanie Bradley" userId="bb573b86-6a01-430f-ba3c-43c2b2970490" providerId="ADAL" clId="{787B37D8-E7CF-4FE4-97C2-E6A567D02112}" dt="2024-08-16T07:11:30.683" v="30" actId="1076"/>
          <ac:spMkLst>
            <pc:docMk/>
            <pc:sldMk cId="2485283755" sldId="291"/>
            <ac:spMk id="3" creationId="{57103588-2416-D393-0248-544B873E9DA4}"/>
          </ac:spMkLst>
        </pc:spChg>
      </pc:sldChg>
      <pc:sldChg chg="modSp new mod">
        <pc:chgData name="Stephanie Bradley" userId="bb573b86-6a01-430f-ba3c-43c2b2970490" providerId="ADAL" clId="{787B37D8-E7CF-4FE4-97C2-E6A567D02112}" dt="2024-08-16T07:17:52.109" v="295" actId="20577"/>
        <pc:sldMkLst>
          <pc:docMk/>
          <pc:sldMk cId="344395960" sldId="293"/>
        </pc:sldMkLst>
        <pc:spChg chg="mod">
          <ac:chgData name="Stephanie Bradley" userId="bb573b86-6a01-430f-ba3c-43c2b2970490" providerId="ADAL" clId="{787B37D8-E7CF-4FE4-97C2-E6A567D02112}" dt="2024-08-16T07:14:13.070" v="137" actId="113"/>
          <ac:spMkLst>
            <pc:docMk/>
            <pc:sldMk cId="344395960" sldId="293"/>
            <ac:spMk id="2" creationId="{E7412E8B-62DB-B31E-65D4-A7B4E942269C}"/>
          </ac:spMkLst>
        </pc:spChg>
        <pc:spChg chg="mod">
          <ac:chgData name="Stephanie Bradley" userId="bb573b86-6a01-430f-ba3c-43c2b2970490" providerId="ADAL" clId="{787B37D8-E7CF-4FE4-97C2-E6A567D02112}" dt="2024-08-16T07:17:52.109" v="295" actId="20577"/>
          <ac:spMkLst>
            <pc:docMk/>
            <pc:sldMk cId="344395960" sldId="293"/>
            <ac:spMk id="3" creationId="{979EF0DD-F66A-F149-CA23-73350A538AB7}"/>
          </ac:spMkLst>
        </pc:spChg>
      </pc:sldChg>
      <pc:sldChg chg="modSp mod">
        <pc:chgData name="Stephanie Bradley" userId="bb573b86-6a01-430f-ba3c-43c2b2970490" providerId="ADAL" clId="{787B37D8-E7CF-4FE4-97C2-E6A567D02112}" dt="2024-08-16T07:44:49.049" v="459" actId="20577"/>
        <pc:sldMkLst>
          <pc:docMk/>
          <pc:sldMk cId="2096591822" sldId="294"/>
        </pc:sldMkLst>
        <pc:spChg chg="mod">
          <ac:chgData name="Stephanie Bradley" userId="bb573b86-6a01-430f-ba3c-43c2b2970490" providerId="ADAL" clId="{787B37D8-E7CF-4FE4-97C2-E6A567D02112}" dt="2024-08-16T07:44:49.049" v="459" actId="20577"/>
          <ac:spMkLst>
            <pc:docMk/>
            <pc:sldMk cId="2096591822" sldId="294"/>
            <ac:spMk id="2" creationId="{6315B688-B1E8-B0DF-D841-ED88449E63E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in chat or speak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114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TUTORIAL 1 – Mamba &amp; Ross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98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Tutorial 2 - Weihan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040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Tutorial Raphael &amp; Melody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517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Tutorial 4 – Chen Cheng &amp; Ashley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:b:/r/teams/Pre-Sessionalgroup2023Stephanie_GRP/Shared%20Documents/General/Class%20Materials/Writing%20Support/Harvard-eng_v.1.2.pdf?csf=1&amp;web=1&amp;e=gj10lO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padlet.com/transitiontales/how-to-reference-using-harvard-style-vanbopbfxz7idi7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sustainability-mind-map-1tp896jj67rx9hmw" TargetMode="Externa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.csuchico.edu/sites/default/files/craap-test.pdf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finding-sources-faevozwap8g6qu5x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guides.library.uq.edu.au/referencing/uqharvard/chatgpt-and-generative-ai#s-lg-box-22424516" TargetMode="Externa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finding-sources-faevozwap8g6qu5x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refworks.proquest.com/library/64af00ac9865fe7e6a0900a9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</a:t>
            </a:r>
            <a:br>
              <a:rPr lang="en-GB" sz="3600" b="1" dirty="0"/>
            </a:br>
            <a:r>
              <a:rPr lang="en-GB" sz="3600" b="1" dirty="0"/>
              <a:t>Workshop II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August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10/6 PSE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Six/Two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Academic Writing Skills Workshop</a:t>
            </a:r>
            <a:br>
              <a:rPr lang="en-GB" b="1" dirty="0"/>
            </a:br>
            <a:br>
              <a:rPr lang="en-GB" dirty="0"/>
            </a:br>
            <a:r>
              <a:rPr lang="en-GB" dirty="0"/>
              <a:t>- Sourcing and Citing Correctly</a:t>
            </a:r>
            <a:br>
              <a:rPr lang="en-GB" dirty="0"/>
            </a:br>
            <a:r>
              <a:rPr lang="en-GB" dirty="0"/>
              <a:t>- Perfect Reference Lists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2486-FD08-293D-4C67-4ED231CA5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4641-5D7B-E8D1-58C0-AC98F8DD6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6904"/>
            <a:ext cx="7886700" cy="425464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this session we will: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1.  Learn to recognise and reference acceptable sources.</a:t>
            </a:r>
          </a:p>
          <a:p>
            <a:r>
              <a:rPr lang="en-GB" dirty="0"/>
              <a:t>2. Understand how to use and reference AI generated information correctly.</a:t>
            </a:r>
          </a:p>
          <a:p>
            <a:r>
              <a:rPr lang="en-GB" dirty="0"/>
              <a:t>3. Practise recognising correct reference list entries.</a:t>
            </a:r>
          </a:p>
          <a:p>
            <a:r>
              <a:rPr lang="en-GB" dirty="0"/>
              <a:t>4. Practice making a short Harvard reference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339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B032-67E8-E17B-6ABF-FDDC8AF62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Academic Writing –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433B-7781-C3E7-80D6-9300B31EC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27355"/>
            <a:ext cx="7886700" cy="4849608"/>
          </a:xfrm>
        </p:spPr>
        <p:txBody>
          <a:bodyPr/>
          <a:lstStyle/>
          <a:p>
            <a:r>
              <a:rPr lang="en-GB" dirty="0"/>
              <a:t>Plagiarism</a:t>
            </a:r>
          </a:p>
          <a:p>
            <a:r>
              <a:rPr lang="en-GB" dirty="0"/>
              <a:t>Sources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Paraphrasing</a:t>
            </a:r>
          </a:p>
          <a:p>
            <a:r>
              <a:rPr lang="en-GB" dirty="0"/>
              <a:t>Quoting</a:t>
            </a:r>
          </a:p>
          <a:p>
            <a:r>
              <a:rPr lang="en-GB" dirty="0"/>
              <a:t>Citing</a:t>
            </a:r>
          </a:p>
          <a:p>
            <a:r>
              <a:rPr lang="en-GB" dirty="0"/>
              <a:t>Reference List v Bibliography</a:t>
            </a:r>
          </a:p>
          <a:p>
            <a:r>
              <a:rPr lang="en-GB" dirty="0"/>
              <a:t>Harvard Referencing System </a:t>
            </a:r>
          </a:p>
        </p:txBody>
      </p:sp>
    </p:spTree>
    <p:extLst>
      <p:ext uri="{BB962C8B-B14F-4D97-AF65-F5344CB8AC3E}">
        <p14:creationId xmlns:p14="http://schemas.microsoft.com/office/powerpoint/2010/main" val="350734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endParaRPr lang="en-GB" dirty="0"/>
          </a:p>
          <a:p>
            <a:r>
              <a:rPr lang="en-GB" dirty="0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404246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8C7E-F078-DA93-6986-0B2702410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Types of Sources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19E29-E98B-187D-A52E-377641D49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110"/>
            <a:ext cx="7886700" cy="489385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Books and E-Books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(E) Journal articles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Podcasts and videos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Media (newspaper, expert’s social media etc.)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Personal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9636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85E3D-B661-CB95-E236-7E4EDAC49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Share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03588-2416-D393-0248-544B873E9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2229"/>
            <a:ext cx="7886700" cy="4869909"/>
          </a:xfrm>
        </p:spPr>
        <p:txBody>
          <a:bodyPr/>
          <a:lstStyle/>
          <a:p>
            <a:r>
              <a:rPr lang="en-GB" dirty="0"/>
              <a:t>Download a copy of the Harvard Referencing System Guide here: </a:t>
            </a:r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https://uowtsd.sharepoint.com/:b:/r/teams/Pre-Sessionalgroup2023Stephanie_GRP/Shared%20Documents/General/Class%20Materials/Writing%20Support/Harvard-eng_v.1.2.pdf?csf=1&amp;web=1&amp;e=gj10lO</a:t>
            </a:r>
            <a:r>
              <a:rPr lang="en-GB" sz="1600" dirty="0"/>
              <a:t> 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Add your information to the Padlet: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https://padlet.com/transitiontales/how-to-reference-using-harvard-style-vanbopbfxz7idi7f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283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</a:t>
            </a:r>
            <a:r>
              <a:rPr lang="en-GB" b="1">
                <a:solidFill>
                  <a:srgbClr val="002060"/>
                </a:solidFill>
              </a:rPr>
              <a:t>a 15-minute </a:t>
            </a:r>
            <a:r>
              <a:rPr lang="en-GB" b="1" dirty="0">
                <a:solidFill>
                  <a:srgbClr val="002060"/>
                </a:solidFill>
              </a:rPr>
              <a:t>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12E8B-62DB-B31E-65D4-A7B4E9422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EF0DD-F66A-F149-CA23-73350A538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Brainstorm words and phrases that you associate with sustainability.</a:t>
            </a:r>
          </a:p>
          <a:p>
            <a:r>
              <a:rPr lang="en-GB" dirty="0"/>
              <a:t>Connect your ideas to others on the Padlet.</a:t>
            </a:r>
          </a:p>
          <a:p>
            <a:endParaRPr lang="en-GB" dirty="0"/>
          </a:p>
          <a:p>
            <a:r>
              <a:rPr lang="en-US" dirty="0">
                <a:hlinkClick r:id="rId2"/>
              </a:rPr>
              <a:t>Sustainability Mind Map (padlet.com)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95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8FDE6-D707-9D4D-E886-456C71698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The CRAAP Test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F4141C-C6A7-8B37-C610-915B298D24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1308496" y="1048870"/>
            <a:ext cx="6527007" cy="477639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B21BFC-2C18-3DA0-2375-F4CC9FEF8E61}"/>
              </a:ext>
            </a:extLst>
          </p:cNvPr>
          <p:cNvSpPr txBox="1"/>
          <p:nvPr/>
        </p:nvSpPr>
        <p:spPr>
          <a:xfrm>
            <a:off x="1834179" y="6384664"/>
            <a:ext cx="388351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SOURCE: </a:t>
            </a:r>
            <a:r>
              <a:rPr lang="en-GB" sz="9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https://library.csuchico.edu/sites/default/files/craap-test.pdf</a:t>
            </a:r>
            <a:r>
              <a:rPr lang="en-GB" sz="900" dirty="0">
                <a:solidFill>
                  <a:schemeClr val="bg1"/>
                </a:solidFill>
              </a:rPr>
              <a:t> via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E1B2C1-9EF9-9E5F-22BE-0AB68CBB2B42}"/>
              </a:ext>
            </a:extLst>
          </p:cNvPr>
          <p:cNvSpPr txBox="1"/>
          <p:nvPr/>
        </p:nvSpPr>
        <p:spPr>
          <a:xfrm>
            <a:off x="2345167" y="6658984"/>
            <a:ext cx="35446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https://academic-englishuk.com/evaluating-sources/</a:t>
            </a:r>
          </a:p>
        </p:txBody>
      </p:sp>
    </p:spTree>
    <p:extLst>
      <p:ext uri="{BB962C8B-B14F-4D97-AF65-F5344CB8AC3E}">
        <p14:creationId xmlns:p14="http://schemas.microsoft.com/office/powerpoint/2010/main" val="542127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0709-B20E-38BF-F6BE-B82D76DCC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511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Finding Sources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23AB-621F-7634-C5A2-E1136C9C9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10236"/>
            <a:ext cx="7886700" cy="4966727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Find 3 sources you could use in an essay</a:t>
            </a:r>
          </a:p>
          <a:p>
            <a:pPr marL="0" indent="0">
              <a:buNone/>
            </a:pPr>
            <a:r>
              <a:rPr lang="en-GB" dirty="0"/>
              <a:t>about sustainability </a:t>
            </a:r>
            <a:r>
              <a:rPr lang="en-GB" dirty="0">
                <a:solidFill>
                  <a:schemeClr val="accent1"/>
                </a:solidFill>
              </a:rPr>
              <a:t>in your field of study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the CRAAP test to help you select.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Add each source separately to the Padlet: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https://padlet.com/transitiontales/finding-sources-faevozwap8g6qu5x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21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623B-A52B-69BE-2582-C8530811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AI Generated Information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61FB-B43D-01EC-D66F-5434559D9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43492"/>
            <a:ext cx="7886700" cy="5133472"/>
          </a:xfrm>
        </p:spPr>
        <p:txBody>
          <a:bodyPr/>
          <a:lstStyle/>
          <a:p>
            <a:r>
              <a:rPr lang="en-GB" dirty="0"/>
              <a:t>AI generated text is not a reliable source. </a:t>
            </a:r>
          </a:p>
          <a:p>
            <a:r>
              <a:rPr lang="en-GB" dirty="0"/>
              <a:t>ChatGPT does not use search engines.</a:t>
            </a:r>
          </a:p>
          <a:p>
            <a:r>
              <a:rPr lang="en-GB" dirty="0"/>
              <a:t>Its data bases are not currently up-to-date. </a:t>
            </a:r>
          </a:p>
          <a:p>
            <a:r>
              <a:rPr lang="en-GB" dirty="0"/>
              <a:t>It will never give you the same information twice.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Therefore, anything you take from an AI tool must be verified.</a:t>
            </a:r>
          </a:p>
          <a:p>
            <a:pPr marL="0" indent="0">
              <a:buNone/>
            </a:pPr>
            <a:r>
              <a:rPr lang="en-GB" sz="2300" dirty="0"/>
              <a:t>How to verify information:</a:t>
            </a:r>
          </a:p>
          <a:p>
            <a:pPr marL="0" indent="0">
              <a:buNone/>
            </a:pPr>
            <a:r>
              <a:rPr lang="en-GB" sz="2300" dirty="0"/>
              <a:t>Look for the text, author, title on Google Scholar.</a:t>
            </a:r>
          </a:p>
          <a:p>
            <a:pPr marL="0" indent="0">
              <a:buNone/>
            </a:pPr>
            <a:r>
              <a:rPr lang="en-GB" sz="2300" dirty="0"/>
              <a:t>Then check it in the UWTSD library. </a:t>
            </a:r>
          </a:p>
          <a:p>
            <a:pPr marL="0" indent="0">
              <a:buNone/>
            </a:pPr>
            <a:r>
              <a:rPr lang="en-GB" sz="2300" dirty="0"/>
              <a:t>If you </a:t>
            </a:r>
            <a:r>
              <a:rPr lang="en-GB" sz="2300" dirty="0">
                <a:solidFill>
                  <a:schemeClr val="accent1"/>
                </a:solidFill>
              </a:rPr>
              <a:t>cannot</a:t>
            </a:r>
            <a:r>
              <a:rPr lang="en-GB" sz="2300" dirty="0"/>
              <a:t> find the title or author for an academic reference, you should not use the information.</a:t>
            </a:r>
          </a:p>
        </p:txBody>
      </p:sp>
    </p:spTree>
    <p:extLst>
      <p:ext uri="{BB962C8B-B14F-4D97-AF65-F5344CB8AC3E}">
        <p14:creationId xmlns:p14="http://schemas.microsoft.com/office/powerpoint/2010/main" val="105263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623B-A52B-69BE-2582-C8530811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AI Generated Information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61FB-B43D-01EC-D66F-5434559D9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94100"/>
            <a:ext cx="7886700" cy="4982864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Typical problems: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Fabricated (invented) sources</a:t>
            </a:r>
          </a:p>
          <a:p>
            <a:pPr marL="0" indent="0">
              <a:buNone/>
            </a:pPr>
            <a:r>
              <a:rPr lang="en-GB" dirty="0"/>
              <a:t>Incorrect author/s</a:t>
            </a:r>
          </a:p>
          <a:p>
            <a:pPr marL="0" indent="0">
              <a:buNone/>
            </a:pPr>
            <a:r>
              <a:rPr lang="en-GB" dirty="0"/>
              <a:t>Biased or unverifiable data</a:t>
            </a:r>
          </a:p>
          <a:p>
            <a:pPr marL="0" indent="0">
              <a:buNone/>
            </a:pPr>
            <a:r>
              <a:rPr lang="en-GB" dirty="0"/>
              <a:t>Risk of Plagiarism (AI can take information from its databases without acknowledging the source)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74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623B-A52B-69BE-2582-C8530811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AI Generated Information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61FB-B43D-01EC-D66F-5434559D9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79176"/>
            <a:ext cx="7886700" cy="4697788"/>
          </a:xfrm>
        </p:spPr>
        <p:txBody>
          <a:bodyPr/>
          <a:lstStyle/>
          <a:p>
            <a:r>
              <a:rPr lang="en-GB" dirty="0"/>
              <a:t>The use of AI generated information is strictly forbidden in any </a:t>
            </a:r>
            <a:r>
              <a:rPr lang="en-GB" dirty="0">
                <a:solidFill>
                  <a:srgbClr val="FF0000"/>
                </a:solidFill>
              </a:rPr>
              <a:t>assessed</a:t>
            </a:r>
            <a:r>
              <a:rPr lang="en-GB" dirty="0"/>
              <a:t> situation.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includes:</a:t>
            </a:r>
          </a:p>
          <a:p>
            <a:r>
              <a:rPr lang="en-GB" dirty="0"/>
              <a:t>PSE assessments</a:t>
            </a:r>
          </a:p>
          <a:p>
            <a:r>
              <a:rPr lang="en-GB" dirty="0"/>
              <a:t>UG, PG or PhD assessed coursework</a:t>
            </a:r>
          </a:p>
          <a:p>
            <a:r>
              <a:rPr lang="en-GB" dirty="0"/>
              <a:t>Theses or dissertations</a:t>
            </a:r>
          </a:p>
          <a:p>
            <a:endParaRPr lang="en-GB" dirty="0"/>
          </a:p>
          <a:p>
            <a:r>
              <a:rPr lang="en-GB" dirty="0"/>
              <a:t>Why do you think this is?</a:t>
            </a:r>
          </a:p>
        </p:txBody>
      </p:sp>
    </p:spTree>
    <p:extLst>
      <p:ext uri="{BB962C8B-B14F-4D97-AF65-F5344CB8AC3E}">
        <p14:creationId xmlns:p14="http://schemas.microsoft.com/office/powerpoint/2010/main" val="244967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7623B-A52B-69BE-2582-C8530811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Citing AI Generated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61FB-B43D-01EC-D66F-5434559D9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9629"/>
            <a:ext cx="7886700" cy="4873214"/>
          </a:xfrm>
        </p:spPr>
        <p:txBody>
          <a:bodyPr/>
          <a:lstStyle/>
          <a:p>
            <a:r>
              <a:rPr lang="en-GB" sz="2400" dirty="0">
                <a:solidFill>
                  <a:srgbClr val="FF0000"/>
                </a:solidFill>
              </a:rPr>
              <a:t>Any</a:t>
            </a:r>
            <a:r>
              <a:rPr lang="en-GB" sz="2400" dirty="0"/>
              <a:t> text that is not in your own words must be referenced.</a:t>
            </a:r>
          </a:p>
          <a:p>
            <a:r>
              <a:rPr lang="en-GB" sz="2400" dirty="0"/>
              <a:t>On this course we use the Harvard System.</a:t>
            </a:r>
          </a:p>
          <a:p>
            <a:r>
              <a:rPr lang="en-GB" sz="2400" dirty="0"/>
              <a:t>Currently, the way to cite AI is to use the personal communication method (Note that this may change in September when new regulations are published.)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200" dirty="0"/>
              <a:t>In-text citation</a:t>
            </a:r>
          </a:p>
          <a:p>
            <a:r>
              <a:rPr lang="en-GB" sz="2200" dirty="0"/>
              <a:t>(Communicator, personal communication, Day Month Year)</a:t>
            </a:r>
          </a:p>
          <a:p>
            <a:pPr marL="0" indent="0">
              <a:buNone/>
            </a:pPr>
            <a:r>
              <a:rPr lang="en-GB" sz="2200" dirty="0"/>
              <a:t>Thus, to cite AI: </a:t>
            </a:r>
          </a:p>
          <a:p>
            <a:r>
              <a:rPr lang="en-GB" sz="2200" dirty="0"/>
              <a:t>(OpenAI's ChatGPT AI language model, personal communication, 7 February 2023)  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200" dirty="0">
                <a:hlinkClick r:id="rId2"/>
              </a:rPr>
              <a:t>Source: </a:t>
            </a:r>
            <a:r>
              <a:rPr lang="en-GB" sz="1200" dirty="0">
                <a:hlinkClick r:id="rId2"/>
              </a:rPr>
              <a:t>https://guides.library.uq.edu.au/referencing/uqharvard/chatgpt-and-generative-ai#s-lg-box-22424516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214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Reference List 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464"/>
            <a:ext cx="7886700" cy="482149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Look at the references you collected earlier.</a:t>
            </a:r>
          </a:p>
          <a:p>
            <a:r>
              <a:rPr lang="en-GB" dirty="0"/>
              <a:t>Put them in the correct order for a Reference List</a:t>
            </a:r>
          </a:p>
          <a:p>
            <a:r>
              <a:rPr lang="en-GB" dirty="0">
                <a:hlinkClick r:id="rId3"/>
              </a:rPr>
              <a:t>https://padlet.com/transitiontales/finding-sources-faevozwap8g6qu5x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Add your list to </a:t>
            </a:r>
            <a:r>
              <a:rPr lang="en-GB" dirty="0" err="1"/>
              <a:t>Refworks</a:t>
            </a:r>
            <a:r>
              <a:rPr lang="en-GB" dirty="0"/>
              <a:t>, if you have created an account. See how this works:</a:t>
            </a:r>
          </a:p>
          <a:p>
            <a:r>
              <a:rPr lang="en-GB" dirty="0">
                <a:hlinkClick r:id="rId4"/>
              </a:rPr>
              <a:t>https://refworks.proquest.com/library/64af00ac9865fe7e6a0900a9/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What Do You Now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endParaRPr lang="en-GB" dirty="0"/>
          </a:p>
          <a:p>
            <a:r>
              <a:rPr lang="en-GB" dirty="0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2096591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F0F1-141C-F190-3A0F-8096A5C21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213F4-F44E-145B-4462-B474FBAA9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70386"/>
            <a:ext cx="7886700" cy="5106577"/>
          </a:xfrm>
        </p:spPr>
        <p:txBody>
          <a:bodyPr/>
          <a:lstStyle/>
          <a:p>
            <a:r>
              <a:rPr lang="en-GB" dirty="0"/>
              <a:t>Your reference list should follow the Harvard system of referencing and be in alphabetical order.</a:t>
            </a:r>
          </a:p>
          <a:p>
            <a:r>
              <a:rPr lang="en-GB" dirty="0"/>
              <a:t>Each type of resource must be referenced in a particular way.</a:t>
            </a:r>
          </a:p>
          <a:p>
            <a:r>
              <a:rPr lang="en-GB" dirty="0"/>
              <a:t>Use the CRAAP test to select sources.</a:t>
            </a:r>
          </a:p>
          <a:p>
            <a:r>
              <a:rPr lang="en-GB" dirty="0"/>
              <a:t>AI generated text cannot be used in academic assessed tasks. </a:t>
            </a:r>
          </a:p>
          <a:p>
            <a:r>
              <a:rPr lang="en-GB" dirty="0"/>
              <a:t>Any AI generated text must be referenced.</a:t>
            </a:r>
          </a:p>
          <a:p>
            <a:r>
              <a:rPr lang="en-GB" dirty="0"/>
              <a:t>Create a RefWorks account to help you to create your Reference Lists.</a:t>
            </a:r>
          </a:p>
        </p:txBody>
      </p:sp>
    </p:spTree>
    <p:extLst>
      <p:ext uri="{BB962C8B-B14F-4D97-AF65-F5344CB8AC3E}">
        <p14:creationId xmlns:p14="http://schemas.microsoft.com/office/powerpoint/2010/main" val="214824911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1B967D-DC7F-4C05-B411-2B4022817C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1282</TotalTime>
  <Words>802</Words>
  <Application>Microsoft Office PowerPoint</Application>
  <PresentationFormat>On-screen Show (4:3)</PresentationFormat>
  <Paragraphs>128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19</vt:i4>
      </vt:variant>
    </vt:vector>
  </HeadingPairs>
  <TitlesOfParts>
    <vt:vector size="40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 Workshop II  with Stephanie Bradley, Dip. Ed., Dip TEFLA, MA   August 2024</vt:lpstr>
      <vt:lpstr> 10/6 PSE  WEEK Six/Two  Academic Writing Skills Workshop  - Sourcing and Citing Correctly - Perfect Reference Lists</vt:lpstr>
      <vt:lpstr>Aims</vt:lpstr>
      <vt:lpstr>Academic Writing – Key Terms</vt:lpstr>
      <vt:lpstr>What Do You Know?</vt:lpstr>
      <vt:lpstr>Types of Sources  </vt:lpstr>
      <vt:lpstr>Share Knowledge</vt:lpstr>
      <vt:lpstr>Take a 15-minute break</vt:lpstr>
      <vt:lpstr>Sustainability</vt:lpstr>
      <vt:lpstr>The CRAAP Test</vt:lpstr>
      <vt:lpstr>Finding Sources Practice</vt:lpstr>
      <vt:lpstr>AI Generated Information I</vt:lpstr>
      <vt:lpstr>AI Generated Information II</vt:lpstr>
      <vt:lpstr>AI Generated Information at UWTSD</vt:lpstr>
      <vt:lpstr>Citing AI Generated Information</vt:lpstr>
      <vt:lpstr>Reference List Practise</vt:lpstr>
      <vt:lpstr>What Do You Now Know?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24</cp:revision>
  <dcterms:created xsi:type="dcterms:W3CDTF">2021-03-10T12:10:47Z</dcterms:created>
  <dcterms:modified xsi:type="dcterms:W3CDTF">2024-09-25T08:07:23Z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