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1" r:id="rId1"/>
  </p:sldMasterIdLst>
  <p:sldIdLst>
    <p:sldId id="256" r:id="rId2"/>
    <p:sldId id="257" r:id="rId3"/>
    <p:sldId id="258" r:id="rId4"/>
    <p:sldId id="259" r:id="rId5"/>
    <p:sldId id="261" r:id="rId6"/>
    <p:sldId id="266" r:id="rId7"/>
    <p:sldId id="260" r:id="rId8"/>
    <p:sldId id="262" r:id="rId9"/>
    <p:sldId id="263" r:id="rId10"/>
    <p:sldId id="264" r:id="rId11"/>
    <p:sldId id="265" r:id="rId12"/>
    <p:sldId id="271" r:id="rId13"/>
    <p:sldId id="272" r:id="rId14"/>
    <p:sldId id="267" r:id="rId15"/>
    <p:sldId id="268" r:id="rId16"/>
    <p:sldId id="269" r:id="rId17"/>
    <p:sldId id="270" r:id="rId18"/>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02254-A9C6-5E0F-02EF-75AEE6C363AC}" v="34" dt="2022-03-28T15:58:33.347"/>
    <p1510:client id="{70EFE7D1-5A08-1323-675C-539BF760317F}" v="476" dt="2022-03-24T09:57:23.724"/>
    <p1510:client id="{9A80BC13-4FFE-485E-B4E9-B409A2CC62F4}" v="364" dt="2022-03-21T15:05:39.613"/>
    <p1510:client id="{C941F8FA-8839-85D7-E8FA-88FDB6907746}" v="555" dt="2022-03-29T11:50:15.163"/>
    <p1510:client id="{D2B9A0CB-7AF1-90DD-59C1-AF79FE218A9C}" v="1755" dt="2022-03-28T13:53:10.112"/>
    <p1510:client id="{D5DF705A-183B-5CC3-ED7B-CB7458A2FCEE}" v="888" dt="2022-03-28T05:20:47.167"/>
    <p1510:client id="{D6E109B1-2EDB-BA23-B2CD-710355328CC1}" v="125" dt="2022-03-29T16:53:52.356"/>
    <p1510:client id="{E7EC0DC3-7799-4D0A-9DE3-BC277188F68B}" v="2652" dt="2022-03-28T08:38:56.070"/>
    <p1510:client id="{F128A7DC-B8CE-E5D5-B923-C1DD4D022EEC}" v="238" dt="2022-03-24T11:46:52.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496E26-DB26-4071-8314-FCEB2D23B11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577D806-81FE-4D48-903A-CF483991FCD9}">
      <dgm:prSet/>
      <dgm:spPr/>
      <dgm:t>
        <a:bodyPr/>
        <a:lstStyle/>
        <a:p>
          <a:r>
            <a:rPr lang="it-IT" b="1" dirty="0">
              <a:solidFill>
                <a:schemeClr val="tx1"/>
              </a:solidFill>
            </a:rPr>
            <a:t>.</a:t>
          </a:r>
          <a:r>
            <a:rPr lang="it-IT" b="1" dirty="0" err="1">
              <a:solidFill>
                <a:schemeClr val="tx1"/>
              </a:solidFill>
            </a:rPr>
            <a:t>Student</a:t>
          </a:r>
          <a:r>
            <a:rPr lang="it-IT" b="1" dirty="0">
              <a:solidFill>
                <a:schemeClr val="tx1"/>
              </a:solidFill>
            </a:rPr>
            <a:t> ID:1808294</a:t>
          </a:r>
          <a:endParaRPr lang="en-US" b="1" dirty="0">
            <a:solidFill>
              <a:schemeClr val="tx1"/>
            </a:solidFill>
          </a:endParaRPr>
        </a:p>
      </dgm:t>
    </dgm:pt>
    <dgm:pt modelId="{1987A03C-86C6-4608-9E90-622D7288B4B4}" type="parTrans" cxnId="{C9AE92A0-D843-494B-AAD6-A6A62DE454D8}">
      <dgm:prSet/>
      <dgm:spPr/>
      <dgm:t>
        <a:bodyPr/>
        <a:lstStyle/>
        <a:p>
          <a:endParaRPr lang="en-US"/>
        </a:p>
      </dgm:t>
    </dgm:pt>
    <dgm:pt modelId="{D15C4C67-2EBF-4CCD-8AAA-DA829A27C861}" type="sibTrans" cxnId="{C9AE92A0-D843-494B-AAD6-A6A62DE454D8}">
      <dgm:prSet/>
      <dgm:spPr/>
      <dgm:t>
        <a:bodyPr/>
        <a:lstStyle/>
        <a:p>
          <a:endParaRPr lang="en-US"/>
        </a:p>
      </dgm:t>
    </dgm:pt>
    <dgm:pt modelId="{8F42942C-865D-48F9-B199-7642A1B0CA9D}">
      <dgm:prSet/>
      <dgm:spPr/>
      <dgm:t>
        <a:bodyPr/>
        <a:lstStyle/>
        <a:p>
          <a:r>
            <a:rPr lang="it-IT" b="1" dirty="0">
              <a:solidFill>
                <a:schemeClr val="tx1"/>
              </a:solidFill>
            </a:rPr>
            <a:t>.</a:t>
          </a:r>
          <a:r>
            <a:rPr lang="it-IT" b="1" dirty="0" err="1">
              <a:solidFill>
                <a:schemeClr val="tx1"/>
              </a:solidFill>
            </a:rPr>
            <a:t>Student</a:t>
          </a:r>
          <a:r>
            <a:rPr lang="it-IT" b="1" dirty="0">
              <a:solidFill>
                <a:schemeClr val="tx1"/>
              </a:solidFill>
            </a:rPr>
            <a:t> name: Sabrina </a:t>
          </a:r>
          <a:r>
            <a:rPr lang="it-IT" b="1" dirty="0" err="1">
              <a:solidFill>
                <a:schemeClr val="tx1"/>
              </a:solidFill>
            </a:rPr>
            <a:t>Gneri</a:t>
          </a:r>
          <a:r>
            <a:rPr lang="it-IT" b="1" dirty="0">
              <a:solidFill>
                <a:schemeClr val="tx1"/>
              </a:solidFill>
            </a:rPr>
            <a:t> </a:t>
          </a:r>
          <a:endParaRPr lang="en-US" b="1" dirty="0">
            <a:solidFill>
              <a:schemeClr val="tx1"/>
            </a:solidFill>
          </a:endParaRPr>
        </a:p>
      </dgm:t>
    </dgm:pt>
    <dgm:pt modelId="{7484345B-985A-495F-B36F-26CC1D6BE82F}" type="parTrans" cxnId="{6A17D1A9-87D0-40A2-B3F3-C6CBC5159C68}">
      <dgm:prSet/>
      <dgm:spPr/>
      <dgm:t>
        <a:bodyPr/>
        <a:lstStyle/>
        <a:p>
          <a:endParaRPr lang="en-US"/>
        </a:p>
      </dgm:t>
    </dgm:pt>
    <dgm:pt modelId="{F0B9E1ED-28E4-4BFC-8373-6F0CC9240ABC}" type="sibTrans" cxnId="{6A17D1A9-87D0-40A2-B3F3-C6CBC5159C68}">
      <dgm:prSet/>
      <dgm:spPr/>
      <dgm:t>
        <a:bodyPr/>
        <a:lstStyle/>
        <a:p>
          <a:endParaRPr lang="en-US"/>
        </a:p>
      </dgm:t>
    </dgm:pt>
    <dgm:pt modelId="{E1159818-349A-49DB-9C11-2D6D85BBD88D}">
      <dgm:prSet/>
      <dgm:spPr/>
      <dgm:t>
        <a:bodyPr/>
        <a:lstStyle/>
        <a:p>
          <a:r>
            <a:rPr lang="it-IT" b="1" dirty="0">
              <a:solidFill>
                <a:schemeClr val="tx1"/>
              </a:solidFill>
            </a:rPr>
            <a:t>.Date of </a:t>
          </a:r>
          <a:r>
            <a:rPr lang="it-IT" b="1" dirty="0" err="1">
              <a:solidFill>
                <a:schemeClr val="tx1"/>
              </a:solidFill>
            </a:rPr>
            <a:t>submission</a:t>
          </a:r>
          <a:r>
            <a:rPr lang="it-IT" b="1" dirty="0">
              <a:solidFill>
                <a:schemeClr val="tx1"/>
              </a:solidFill>
            </a:rPr>
            <a:t>: 4th April 2022</a:t>
          </a:r>
          <a:endParaRPr lang="en-US" b="1" dirty="0">
            <a:solidFill>
              <a:schemeClr val="tx1"/>
            </a:solidFill>
          </a:endParaRPr>
        </a:p>
      </dgm:t>
    </dgm:pt>
    <dgm:pt modelId="{6E7BDDF2-BBCD-4FB9-B7E0-5607AD9C7CF8}" type="parTrans" cxnId="{1B640B7B-D57F-4B50-8E3D-F0C230806B4B}">
      <dgm:prSet/>
      <dgm:spPr/>
      <dgm:t>
        <a:bodyPr/>
        <a:lstStyle/>
        <a:p>
          <a:endParaRPr lang="en-US"/>
        </a:p>
      </dgm:t>
    </dgm:pt>
    <dgm:pt modelId="{73735E23-EDBC-4823-B70F-81559ABAE1AF}" type="sibTrans" cxnId="{1B640B7B-D57F-4B50-8E3D-F0C230806B4B}">
      <dgm:prSet/>
      <dgm:spPr/>
      <dgm:t>
        <a:bodyPr/>
        <a:lstStyle/>
        <a:p>
          <a:endParaRPr lang="en-US"/>
        </a:p>
      </dgm:t>
    </dgm:pt>
    <dgm:pt modelId="{B36AD2F6-5195-4C18-9C71-69C6BFBE5466}">
      <dgm:prSet/>
      <dgm:spPr/>
      <dgm:t>
        <a:bodyPr/>
        <a:lstStyle/>
        <a:p>
          <a:r>
            <a:rPr lang="en-US" b="1" dirty="0">
              <a:solidFill>
                <a:schemeClr val="tx1"/>
              </a:solidFill>
            </a:rPr>
            <a:t>.Course: BSc(Hons) Health and Social Care </a:t>
          </a:r>
        </a:p>
      </dgm:t>
    </dgm:pt>
    <dgm:pt modelId="{BBA87136-1118-4003-9C0B-7F6D1FB96264}" type="parTrans" cxnId="{C025705E-3B2E-4BC0-ACAF-6684E9663A70}">
      <dgm:prSet/>
      <dgm:spPr/>
      <dgm:t>
        <a:bodyPr/>
        <a:lstStyle/>
        <a:p>
          <a:endParaRPr lang="en-US"/>
        </a:p>
      </dgm:t>
    </dgm:pt>
    <dgm:pt modelId="{B8FC1234-1CAF-4295-A5AB-587752732C46}" type="sibTrans" cxnId="{C025705E-3B2E-4BC0-ACAF-6684E9663A70}">
      <dgm:prSet/>
      <dgm:spPr/>
      <dgm:t>
        <a:bodyPr/>
        <a:lstStyle/>
        <a:p>
          <a:endParaRPr lang="en-US"/>
        </a:p>
      </dgm:t>
    </dgm:pt>
    <dgm:pt modelId="{04BC2C1F-635C-4C05-A636-80CC37E4E621}">
      <dgm:prSet/>
      <dgm:spPr/>
      <dgm:t>
        <a:bodyPr/>
        <a:lstStyle/>
        <a:p>
          <a:r>
            <a:rPr lang="en-US" b="1" dirty="0">
              <a:solidFill>
                <a:schemeClr val="tx1"/>
              </a:solidFill>
            </a:rPr>
            <a:t>.Module: Community Care and Development (BMHP6020_LON)</a:t>
          </a:r>
        </a:p>
      </dgm:t>
    </dgm:pt>
    <dgm:pt modelId="{1423E056-721D-48DE-9700-C1EB98F8BE5D}" type="parTrans" cxnId="{6DF2D07E-E855-4DFA-A46A-6F7C576EC927}">
      <dgm:prSet/>
      <dgm:spPr/>
      <dgm:t>
        <a:bodyPr/>
        <a:lstStyle/>
        <a:p>
          <a:endParaRPr lang="en-US"/>
        </a:p>
      </dgm:t>
    </dgm:pt>
    <dgm:pt modelId="{1225F798-DA39-42F5-B70F-6CCE0CBCB39A}" type="sibTrans" cxnId="{6DF2D07E-E855-4DFA-A46A-6F7C576EC927}">
      <dgm:prSet/>
      <dgm:spPr/>
      <dgm:t>
        <a:bodyPr/>
        <a:lstStyle/>
        <a:p>
          <a:endParaRPr lang="en-US"/>
        </a:p>
      </dgm:t>
    </dgm:pt>
    <dgm:pt modelId="{6A975533-37C1-45CB-BB4F-9D1486CBAE4E}">
      <dgm:prSet/>
      <dgm:spPr/>
      <dgm:t>
        <a:bodyPr/>
        <a:lstStyle/>
        <a:p>
          <a:r>
            <a:rPr lang="en-US" b="1" dirty="0">
              <a:solidFill>
                <a:schemeClr val="tx1"/>
              </a:solidFill>
            </a:rPr>
            <a:t>.Assessment Title: Community for a </a:t>
          </a:r>
          <a:r>
            <a:rPr lang="en-US" b="1" dirty="0">
              <a:solidFill>
                <a:schemeClr val="tx1"/>
              </a:solidFill>
              <a:latin typeface="Goudy Old Style"/>
            </a:rPr>
            <a:t>brilliant</a:t>
          </a:r>
          <a:r>
            <a:rPr lang="en-US" b="1" dirty="0">
              <a:solidFill>
                <a:schemeClr val="tx1"/>
              </a:solidFill>
            </a:rPr>
            <a:t> life </a:t>
          </a:r>
        </a:p>
      </dgm:t>
    </dgm:pt>
    <dgm:pt modelId="{7DAD7B35-5B2A-4F23-8F3E-71E73CB1499C}" type="parTrans" cxnId="{04775CD7-3388-4536-915E-648CB93DEC00}">
      <dgm:prSet/>
      <dgm:spPr/>
      <dgm:t>
        <a:bodyPr/>
        <a:lstStyle/>
        <a:p>
          <a:endParaRPr lang="en-US"/>
        </a:p>
      </dgm:t>
    </dgm:pt>
    <dgm:pt modelId="{52381BCA-627F-4BEF-8C46-D1C6776DB772}" type="sibTrans" cxnId="{04775CD7-3388-4536-915E-648CB93DEC00}">
      <dgm:prSet/>
      <dgm:spPr/>
      <dgm:t>
        <a:bodyPr/>
        <a:lstStyle/>
        <a:p>
          <a:endParaRPr lang="en-US"/>
        </a:p>
      </dgm:t>
    </dgm:pt>
    <dgm:pt modelId="{9420F1CB-943D-4519-97AF-BDB34C83EDFF}" type="pres">
      <dgm:prSet presAssocID="{B5496E26-DB26-4071-8314-FCEB2D23B11F}" presName="linear" presStyleCnt="0">
        <dgm:presLayoutVars>
          <dgm:animLvl val="lvl"/>
          <dgm:resizeHandles val="exact"/>
        </dgm:presLayoutVars>
      </dgm:prSet>
      <dgm:spPr/>
    </dgm:pt>
    <dgm:pt modelId="{3EE962B0-0D19-4B2C-A73B-B065E75C5490}" type="pres">
      <dgm:prSet presAssocID="{F577D806-81FE-4D48-903A-CF483991FCD9}" presName="parentText" presStyleLbl="node1" presStyleIdx="0" presStyleCnt="6">
        <dgm:presLayoutVars>
          <dgm:chMax val="0"/>
          <dgm:bulletEnabled val="1"/>
        </dgm:presLayoutVars>
      </dgm:prSet>
      <dgm:spPr/>
    </dgm:pt>
    <dgm:pt modelId="{6DA96099-BE78-4FE3-A794-64C5D8F6ED1E}" type="pres">
      <dgm:prSet presAssocID="{D15C4C67-2EBF-4CCD-8AAA-DA829A27C861}" presName="spacer" presStyleCnt="0"/>
      <dgm:spPr/>
    </dgm:pt>
    <dgm:pt modelId="{2FB7E6B4-4D6A-4FAA-A524-F931C081D58D}" type="pres">
      <dgm:prSet presAssocID="{8F42942C-865D-48F9-B199-7642A1B0CA9D}" presName="parentText" presStyleLbl="node1" presStyleIdx="1" presStyleCnt="6">
        <dgm:presLayoutVars>
          <dgm:chMax val="0"/>
          <dgm:bulletEnabled val="1"/>
        </dgm:presLayoutVars>
      </dgm:prSet>
      <dgm:spPr/>
    </dgm:pt>
    <dgm:pt modelId="{33258FB6-F1D8-4E8E-AD71-AD75E593AB06}" type="pres">
      <dgm:prSet presAssocID="{F0B9E1ED-28E4-4BFC-8373-6F0CC9240ABC}" presName="spacer" presStyleCnt="0"/>
      <dgm:spPr/>
    </dgm:pt>
    <dgm:pt modelId="{8834F58D-F114-4ED7-9932-BBF61FC92B6C}" type="pres">
      <dgm:prSet presAssocID="{E1159818-349A-49DB-9C11-2D6D85BBD88D}" presName="parentText" presStyleLbl="node1" presStyleIdx="2" presStyleCnt="6">
        <dgm:presLayoutVars>
          <dgm:chMax val="0"/>
          <dgm:bulletEnabled val="1"/>
        </dgm:presLayoutVars>
      </dgm:prSet>
      <dgm:spPr/>
    </dgm:pt>
    <dgm:pt modelId="{D98EC427-0573-4A6E-95C3-9E673694D596}" type="pres">
      <dgm:prSet presAssocID="{73735E23-EDBC-4823-B70F-81559ABAE1AF}" presName="spacer" presStyleCnt="0"/>
      <dgm:spPr/>
    </dgm:pt>
    <dgm:pt modelId="{FCFA9920-432C-438C-9CC7-56F2908297A5}" type="pres">
      <dgm:prSet presAssocID="{B36AD2F6-5195-4C18-9C71-69C6BFBE5466}" presName="parentText" presStyleLbl="node1" presStyleIdx="3" presStyleCnt="6">
        <dgm:presLayoutVars>
          <dgm:chMax val="0"/>
          <dgm:bulletEnabled val="1"/>
        </dgm:presLayoutVars>
      </dgm:prSet>
      <dgm:spPr/>
    </dgm:pt>
    <dgm:pt modelId="{A697C1EB-9087-4567-9557-E3685BD06420}" type="pres">
      <dgm:prSet presAssocID="{B8FC1234-1CAF-4295-A5AB-587752732C46}" presName="spacer" presStyleCnt="0"/>
      <dgm:spPr/>
    </dgm:pt>
    <dgm:pt modelId="{2ECADEB6-BDD0-4BAF-8760-1411956DCC12}" type="pres">
      <dgm:prSet presAssocID="{04BC2C1F-635C-4C05-A636-80CC37E4E621}" presName="parentText" presStyleLbl="node1" presStyleIdx="4" presStyleCnt="6">
        <dgm:presLayoutVars>
          <dgm:chMax val="0"/>
          <dgm:bulletEnabled val="1"/>
        </dgm:presLayoutVars>
      </dgm:prSet>
      <dgm:spPr/>
    </dgm:pt>
    <dgm:pt modelId="{78F915EF-2346-4BF6-AE1F-7DE682918517}" type="pres">
      <dgm:prSet presAssocID="{1225F798-DA39-42F5-B70F-6CCE0CBCB39A}" presName="spacer" presStyleCnt="0"/>
      <dgm:spPr/>
    </dgm:pt>
    <dgm:pt modelId="{D776FF2A-CEC3-4FAE-B9F8-8C5D9B06B645}" type="pres">
      <dgm:prSet presAssocID="{6A975533-37C1-45CB-BB4F-9D1486CBAE4E}" presName="parentText" presStyleLbl="node1" presStyleIdx="5" presStyleCnt="6">
        <dgm:presLayoutVars>
          <dgm:chMax val="0"/>
          <dgm:bulletEnabled val="1"/>
        </dgm:presLayoutVars>
      </dgm:prSet>
      <dgm:spPr/>
    </dgm:pt>
  </dgm:ptLst>
  <dgm:cxnLst>
    <dgm:cxn modelId="{D3213A14-9B3D-4387-927C-609D546A47F7}" type="presOf" srcId="{E1159818-349A-49DB-9C11-2D6D85BBD88D}" destId="{8834F58D-F114-4ED7-9932-BBF61FC92B6C}" srcOrd="0" destOrd="0" presId="urn:microsoft.com/office/officeart/2005/8/layout/vList2"/>
    <dgm:cxn modelId="{35F61D3A-2524-4B17-8A3D-752D5080E4C9}" type="presOf" srcId="{04BC2C1F-635C-4C05-A636-80CC37E4E621}" destId="{2ECADEB6-BDD0-4BAF-8760-1411956DCC12}" srcOrd="0" destOrd="0" presId="urn:microsoft.com/office/officeart/2005/8/layout/vList2"/>
    <dgm:cxn modelId="{C025705E-3B2E-4BC0-ACAF-6684E9663A70}" srcId="{B5496E26-DB26-4071-8314-FCEB2D23B11F}" destId="{B36AD2F6-5195-4C18-9C71-69C6BFBE5466}" srcOrd="3" destOrd="0" parTransId="{BBA87136-1118-4003-9C0B-7F6D1FB96264}" sibTransId="{B8FC1234-1CAF-4295-A5AB-587752732C46}"/>
    <dgm:cxn modelId="{FB2E9065-E998-4F8C-93CE-04652D756B14}" type="presOf" srcId="{B36AD2F6-5195-4C18-9C71-69C6BFBE5466}" destId="{FCFA9920-432C-438C-9CC7-56F2908297A5}" srcOrd="0" destOrd="0" presId="urn:microsoft.com/office/officeart/2005/8/layout/vList2"/>
    <dgm:cxn modelId="{CCA5086A-B7C4-45BE-85BE-6E8230D06F54}" type="presOf" srcId="{8F42942C-865D-48F9-B199-7642A1B0CA9D}" destId="{2FB7E6B4-4D6A-4FAA-A524-F931C081D58D}" srcOrd="0" destOrd="0" presId="urn:microsoft.com/office/officeart/2005/8/layout/vList2"/>
    <dgm:cxn modelId="{1B640B7B-D57F-4B50-8E3D-F0C230806B4B}" srcId="{B5496E26-DB26-4071-8314-FCEB2D23B11F}" destId="{E1159818-349A-49DB-9C11-2D6D85BBD88D}" srcOrd="2" destOrd="0" parTransId="{6E7BDDF2-BBCD-4FB9-B7E0-5607AD9C7CF8}" sibTransId="{73735E23-EDBC-4823-B70F-81559ABAE1AF}"/>
    <dgm:cxn modelId="{6DF2D07E-E855-4DFA-A46A-6F7C576EC927}" srcId="{B5496E26-DB26-4071-8314-FCEB2D23B11F}" destId="{04BC2C1F-635C-4C05-A636-80CC37E4E621}" srcOrd="4" destOrd="0" parTransId="{1423E056-721D-48DE-9700-C1EB98F8BE5D}" sibTransId="{1225F798-DA39-42F5-B70F-6CCE0CBCB39A}"/>
    <dgm:cxn modelId="{C9AE92A0-D843-494B-AAD6-A6A62DE454D8}" srcId="{B5496E26-DB26-4071-8314-FCEB2D23B11F}" destId="{F577D806-81FE-4D48-903A-CF483991FCD9}" srcOrd="0" destOrd="0" parTransId="{1987A03C-86C6-4608-9E90-622D7288B4B4}" sibTransId="{D15C4C67-2EBF-4CCD-8AAA-DA829A27C861}"/>
    <dgm:cxn modelId="{6A17D1A9-87D0-40A2-B3F3-C6CBC5159C68}" srcId="{B5496E26-DB26-4071-8314-FCEB2D23B11F}" destId="{8F42942C-865D-48F9-B199-7642A1B0CA9D}" srcOrd="1" destOrd="0" parTransId="{7484345B-985A-495F-B36F-26CC1D6BE82F}" sibTransId="{F0B9E1ED-28E4-4BFC-8373-6F0CC9240ABC}"/>
    <dgm:cxn modelId="{04775CD7-3388-4536-915E-648CB93DEC00}" srcId="{B5496E26-DB26-4071-8314-FCEB2D23B11F}" destId="{6A975533-37C1-45CB-BB4F-9D1486CBAE4E}" srcOrd="5" destOrd="0" parTransId="{7DAD7B35-5B2A-4F23-8F3E-71E73CB1499C}" sibTransId="{52381BCA-627F-4BEF-8C46-D1C6776DB772}"/>
    <dgm:cxn modelId="{FCBA3ADD-CA70-4F70-813A-EE4DD7D61D33}" type="presOf" srcId="{F577D806-81FE-4D48-903A-CF483991FCD9}" destId="{3EE962B0-0D19-4B2C-A73B-B065E75C5490}" srcOrd="0" destOrd="0" presId="urn:microsoft.com/office/officeart/2005/8/layout/vList2"/>
    <dgm:cxn modelId="{0EB3B8DF-4DB9-40A9-AA06-0848C203715A}" type="presOf" srcId="{B5496E26-DB26-4071-8314-FCEB2D23B11F}" destId="{9420F1CB-943D-4519-97AF-BDB34C83EDFF}" srcOrd="0" destOrd="0" presId="urn:microsoft.com/office/officeart/2005/8/layout/vList2"/>
    <dgm:cxn modelId="{EF5A70FF-1163-41C5-9DD6-B2914C928A0E}" type="presOf" srcId="{6A975533-37C1-45CB-BB4F-9D1486CBAE4E}" destId="{D776FF2A-CEC3-4FAE-B9F8-8C5D9B06B645}" srcOrd="0" destOrd="0" presId="urn:microsoft.com/office/officeart/2005/8/layout/vList2"/>
    <dgm:cxn modelId="{771AAB35-0B69-46C5-8020-61CE8D0CF92B}" type="presParOf" srcId="{9420F1CB-943D-4519-97AF-BDB34C83EDFF}" destId="{3EE962B0-0D19-4B2C-A73B-B065E75C5490}" srcOrd="0" destOrd="0" presId="urn:microsoft.com/office/officeart/2005/8/layout/vList2"/>
    <dgm:cxn modelId="{8351413C-C75F-4EDF-BDD8-995E2F9E9D52}" type="presParOf" srcId="{9420F1CB-943D-4519-97AF-BDB34C83EDFF}" destId="{6DA96099-BE78-4FE3-A794-64C5D8F6ED1E}" srcOrd="1" destOrd="0" presId="urn:microsoft.com/office/officeart/2005/8/layout/vList2"/>
    <dgm:cxn modelId="{18F92A68-61B8-46CD-B034-AFF37C167CF6}" type="presParOf" srcId="{9420F1CB-943D-4519-97AF-BDB34C83EDFF}" destId="{2FB7E6B4-4D6A-4FAA-A524-F931C081D58D}" srcOrd="2" destOrd="0" presId="urn:microsoft.com/office/officeart/2005/8/layout/vList2"/>
    <dgm:cxn modelId="{564372C3-683D-40B3-A73D-96FF1437F9A5}" type="presParOf" srcId="{9420F1CB-943D-4519-97AF-BDB34C83EDFF}" destId="{33258FB6-F1D8-4E8E-AD71-AD75E593AB06}" srcOrd="3" destOrd="0" presId="urn:microsoft.com/office/officeart/2005/8/layout/vList2"/>
    <dgm:cxn modelId="{087F300C-4716-4BE0-82D4-77C4777F222F}" type="presParOf" srcId="{9420F1CB-943D-4519-97AF-BDB34C83EDFF}" destId="{8834F58D-F114-4ED7-9932-BBF61FC92B6C}" srcOrd="4" destOrd="0" presId="urn:microsoft.com/office/officeart/2005/8/layout/vList2"/>
    <dgm:cxn modelId="{4E00E729-FB6B-46F8-A837-7368D1C4F315}" type="presParOf" srcId="{9420F1CB-943D-4519-97AF-BDB34C83EDFF}" destId="{D98EC427-0573-4A6E-95C3-9E673694D596}" srcOrd="5" destOrd="0" presId="urn:microsoft.com/office/officeart/2005/8/layout/vList2"/>
    <dgm:cxn modelId="{B5129D9B-031A-438D-A1C5-9233F5B8DA5B}" type="presParOf" srcId="{9420F1CB-943D-4519-97AF-BDB34C83EDFF}" destId="{FCFA9920-432C-438C-9CC7-56F2908297A5}" srcOrd="6" destOrd="0" presId="urn:microsoft.com/office/officeart/2005/8/layout/vList2"/>
    <dgm:cxn modelId="{DCE791A4-758C-411D-ACD5-C40EAFA50BF5}" type="presParOf" srcId="{9420F1CB-943D-4519-97AF-BDB34C83EDFF}" destId="{A697C1EB-9087-4567-9557-E3685BD06420}" srcOrd="7" destOrd="0" presId="urn:microsoft.com/office/officeart/2005/8/layout/vList2"/>
    <dgm:cxn modelId="{CB5B8C32-D878-4186-82A8-7CC7766B546B}" type="presParOf" srcId="{9420F1CB-943D-4519-97AF-BDB34C83EDFF}" destId="{2ECADEB6-BDD0-4BAF-8760-1411956DCC12}" srcOrd="8" destOrd="0" presId="urn:microsoft.com/office/officeart/2005/8/layout/vList2"/>
    <dgm:cxn modelId="{52EE3714-421C-424C-9CC0-B8FCE3035F70}" type="presParOf" srcId="{9420F1CB-943D-4519-97AF-BDB34C83EDFF}" destId="{78F915EF-2346-4BF6-AE1F-7DE682918517}" srcOrd="9" destOrd="0" presId="urn:microsoft.com/office/officeart/2005/8/layout/vList2"/>
    <dgm:cxn modelId="{E60E37A7-F9C7-427A-9760-B05F0A3F10C0}" type="presParOf" srcId="{9420F1CB-943D-4519-97AF-BDB34C83EDFF}" destId="{D776FF2A-CEC3-4FAE-B9F8-8C5D9B06B645}"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962B0-0D19-4B2C-A73B-B065E75C5490}">
      <dsp:nvSpPr>
        <dsp:cNvPr id="0" name=""/>
        <dsp:cNvSpPr/>
      </dsp:nvSpPr>
      <dsp:spPr>
        <a:xfrm>
          <a:off x="0" y="37288"/>
          <a:ext cx="4698520" cy="6666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it-IT" sz="1700" b="1" kern="1200" dirty="0">
              <a:solidFill>
                <a:schemeClr val="tx1"/>
              </a:solidFill>
            </a:rPr>
            <a:t>.</a:t>
          </a:r>
          <a:r>
            <a:rPr lang="it-IT" sz="1700" b="1" kern="1200" dirty="0" err="1">
              <a:solidFill>
                <a:schemeClr val="tx1"/>
              </a:solidFill>
            </a:rPr>
            <a:t>Student</a:t>
          </a:r>
          <a:r>
            <a:rPr lang="it-IT" sz="1700" b="1" kern="1200" dirty="0">
              <a:solidFill>
                <a:schemeClr val="tx1"/>
              </a:solidFill>
            </a:rPr>
            <a:t> ID:1808294</a:t>
          </a:r>
          <a:endParaRPr lang="en-US" sz="1700" b="1" kern="1200" dirty="0">
            <a:solidFill>
              <a:schemeClr val="tx1"/>
            </a:solidFill>
          </a:endParaRPr>
        </a:p>
      </dsp:txBody>
      <dsp:txXfrm>
        <a:off x="32542" y="69830"/>
        <a:ext cx="4633436" cy="601541"/>
      </dsp:txXfrm>
    </dsp:sp>
    <dsp:sp modelId="{2FB7E6B4-4D6A-4FAA-A524-F931C081D58D}">
      <dsp:nvSpPr>
        <dsp:cNvPr id="0" name=""/>
        <dsp:cNvSpPr/>
      </dsp:nvSpPr>
      <dsp:spPr>
        <a:xfrm>
          <a:off x="0" y="752873"/>
          <a:ext cx="4698520" cy="6666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it-IT" sz="1700" b="1" kern="1200" dirty="0">
              <a:solidFill>
                <a:schemeClr val="tx1"/>
              </a:solidFill>
            </a:rPr>
            <a:t>.</a:t>
          </a:r>
          <a:r>
            <a:rPr lang="it-IT" sz="1700" b="1" kern="1200" dirty="0" err="1">
              <a:solidFill>
                <a:schemeClr val="tx1"/>
              </a:solidFill>
            </a:rPr>
            <a:t>Student</a:t>
          </a:r>
          <a:r>
            <a:rPr lang="it-IT" sz="1700" b="1" kern="1200" dirty="0">
              <a:solidFill>
                <a:schemeClr val="tx1"/>
              </a:solidFill>
            </a:rPr>
            <a:t> name: Sabrina </a:t>
          </a:r>
          <a:r>
            <a:rPr lang="it-IT" sz="1700" b="1" kern="1200" dirty="0" err="1">
              <a:solidFill>
                <a:schemeClr val="tx1"/>
              </a:solidFill>
            </a:rPr>
            <a:t>Gneri</a:t>
          </a:r>
          <a:r>
            <a:rPr lang="it-IT" sz="1700" b="1" kern="1200" dirty="0">
              <a:solidFill>
                <a:schemeClr val="tx1"/>
              </a:solidFill>
            </a:rPr>
            <a:t> </a:t>
          </a:r>
          <a:endParaRPr lang="en-US" sz="1700" b="1" kern="1200" dirty="0">
            <a:solidFill>
              <a:schemeClr val="tx1"/>
            </a:solidFill>
          </a:endParaRPr>
        </a:p>
      </dsp:txBody>
      <dsp:txXfrm>
        <a:off x="32542" y="785415"/>
        <a:ext cx="4633436" cy="601541"/>
      </dsp:txXfrm>
    </dsp:sp>
    <dsp:sp modelId="{8834F58D-F114-4ED7-9932-BBF61FC92B6C}">
      <dsp:nvSpPr>
        <dsp:cNvPr id="0" name=""/>
        <dsp:cNvSpPr/>
      </dsp:nvSpPr>
      <dsp:spPr>
        <a:xfrm>
          <a:off x="0" y="1468459"/>
          <a:ext cx="4698520" cy="6666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it-IT" sz="1700" b="1" kern="1200" dirty="0">
              <a:solidFill>
                <a:schemeClr val="tx1"/>
              </a:solidFill>
            </a:rPr>
            <a:t>.Date of </a:t>
          </a:r>
          <a:r>
            <a:rPr lang="it-IT" sz="1700" b="1" kern="1200" dirty="0" err="1">
              <a:solidFill>
                <a:schemeClr val="tx1"/>
              </a:solidFill>
            </a:rPr>
            <a:t>submission</a:t>
          </a:r>
          <a:r>
            <a:rPr lang="it-IT" sz="1700" b="1" kern="1200" dirty="0">
              <a:solidFill>
                <a:schemeClr val="tx1"/>
              </a:solidFill>
            </a:rPr>
            <a:t>: 4th April 2022</a:t>
          </a:r>
          <a:endParaRPr lang="en-US" sz="1700" b="1" kern="1200" dirty="0">
            <a:solidFill>
              <a:schemeClr val="tx1"/>
            </a:solidFill>
          </a:endParaRPr>
        </a:p>
      </dsp:txBody>
      <dsp:txXfrm>
        <a:off x="32542" y="1501001"/>
        <a:ext cx="4633436" cy="601541"/>
      </dsp:txXfrm>
    </dsp:sp>
    <dsp:sp modelId="{FCFA9920-432C-438C-9CC7-56F2908297A5}">
      <dsp:nvSpPr>
        <dsp:cNvPr id="0" name=""/>
        <dsp:cNvSpPr/>
      </dsp:nvSpPr>
      <dsp:spPr>
        <a:xfrm>
          <a:off x="0" y="2184045"/>
          <a:ext cx="4698520" cy="6666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chemeClr val="tx1"/>
              </a:solidFill>
            </a:rPr>
            <a:t>.Course: BSc(Hons) Health and Social Care </a:t>
          </a:r>
        </a:p>
      </dsp:txBody>
      <dsp:txXfrm>
        <a:off x="32542" y="2216587"/>
        <a:ext cx="4633436" cy="601541"/>
      </dsp:txXfrm>
    </dsp:sp>
    <dsp:sp modelId="{2ECADEB6-BDD0-4BAF-8760-1411956DCC12}">
      <dsp:nvSpPr>
        <dsp:cNvPr id="0" name=""/>
        <dsp:cNvSpPr/>
      </dsp:nvSpPr>
      <dsp:spPr>
        <a:xfrm>
          <a:off x="0" y="2899631"/>
          <a:ext cx="4698520" cy="6666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chemeClr val="tx1"/>
              </a:solidFill>
            </a:rPr>
            <a:t>.Module: Community Care and Development (BMHP6020_LON)</a:t>
          </a:r>
        </a:p>
      </dsp:txBody>
      <dsp:txXfrm>
        <a:off x="32542" y="2932173"/>
        <a:ext cx="4633436" cy="601541"/>
      </dsp:txXfrm>
    </dsp:sp>
    <dsp:sp modelId="{D776FF2A-CEC3-4FAE-B9F8-8C5D9B06B645}">
      <dsp:nvSpPr>
        <dsp:cNvPr id="0" name=""/>
        <dsp:cNvSpPr/>
      </dsp:nvSpPr>
      <dsp:spPr>
        <a:xfrm>
          <a:off x="0" y="3615217"/>
          <a:ext cx="4698520" cy="6666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chemeClr val="tx1"/>
              </a:solidFill>
            </a:rPr>
            <a:t>.Assessment Title: Community for a </a:t>
          </a:r>
          <a:r>
            <a:rPr lang="en-US" sz="1700" b="1" kern="1200" dirty="0">
              <a:solidFill>
                <a:schemeClr val="tx1"/>
              </a:solidFill>
              <a:latin typeface="Goudy Old Style"/>
            </a:rPr>
            <a:t>brilliant</a:t>
          </a:r>
          <a:r>
            <a:rPr lang="en-US" sz="1700" b="1" kern="1200" dirty="0">
              <a:solidFill>
                <a:schemeClr val="tx1"/>
              </a:solidFill>
            </a:rPr>
            <a:t> life </a:t>
          </a:r>
        </a:p>
      </dsp:txBody>
      <dsp:txXfrm>
        <a:off x="32542" y="3647759"/>
        <a:ext cx="4633436" cy="6015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6772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2263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77510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930888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2839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884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6757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969352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6366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8546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36996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3490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2131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0522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746916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869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3/30/2022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097806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 id="2147483894" r:id="rId13"/>
    <p:sldLayoutId id="2147483895" r:id="rId14"/>
    <p:sldLayoutId id="2147483896" r:id="rId15"/>
    <p:sldLayoutId id="214748389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4.png"/><Relationship Id="rId4" Type="http://schemas.openxmlformats.org/officeDocument/2006/relationships/diagramData" Target="../diagrams/data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olo 1"/>
          <p:cNvSpPr>
            <a:spLocks noGrp="1"/>
          </p:cNvSpPr>
          <p:nvPr>
            <p:ph type="ctrTitle"/>
          </p:nvPr>
        </p:nvSpPr>
        <p:spPr>
          <a:xfrm>
            <a:off x="767750" y="806946"/>
            <a:ext cx="3711515" cy="3356403"/>
          </a:xfrm>
        </p:spPr>
        <p:txBody>
          <a:bodyPr vert="horz" lIns="91440" tIns="45720" rIns="91440" bIns="45720" rtlCol="0" anchor="b">
            <a:noAutofit/>
          </a:bodyPr>
          <a:lstStyle/>
          <a:p>
            <a:r>
              <a:rPr lang="de-DE" sz="2800" b="1" dirty="0">
                <a:latin typeface="Arial"/>
                <a:cs typeface="Arial"/>
              </a:rPr>
              <a:t>COMMUNITY FOR A BRILLIANT LIFE</a:t>
            </a:r>
          </a:p>
        </p:txBody>
      </p:sp>
      <p:pic>
        <p:nvPicPr>
          <p:cNvPr id="4" name="Picture 3" descr="Colori pastello su design di superficie sfumata">
            <a:extLst>
              <a:ext uri="{FF2B5EF4-FFF2-40B4-BE49-F238E27FC236}">
                <a16:creationId xmlns:a16="http://schemas.microsoft.com/office/drawing/2014/main" id="{E3E93997-CAC6-9FE0-14BC-F99F730A1955}"/>
              </a:ext>
            </a:extLst>
          </p:cNvPr>
          <p:cNvPicPr>
            <a:picLocks noChangeAspect="1"/>
          </p:cNvPicPr>
          <p:nvPr/>
        </p:nvPicPr>
        <p:blipFill rotWithShape="1">
          <a:blip r:embed="rId2"/>
          <a:srcRect l="5961" r="28030" b="-1"/>
          <a:stretch/>
        </p:blipFill>
        <p:spPr>
          <a:xfrm>
            <a:off x="5410200" y="10"/>
            <a:ext cx="6781800" cy="6857990"/>
          </a:xfrm>
          <a:prstGeom prst="rect">
            <a:avLst/>
          </a:prstGeom>
        </p:spPr>
      </p:pic>
      <p:sp>
        <p:nvSpPr>
          <p:cNvPr id="5" name="CasellaDiTesto 4">
            <a:extLst>
              <a:ext uri="{FF2B5EF4-FFF2-40B4-BE49-F238E27FC236}">
                <a16:creationId xmlns:a16="http://schemas.microsoft.com/office/drawing/2014/main" id="{61BB4581-C117-433D-83DA-A834BD2C758E}"/>
              </a:ext>
            </a:extLst>
          </p:cNvPr>
          <p:cNvSpPr txBox="1"/>
          <p:nvPr/>
        </p:nvSpPr>
        <p:spPr>
          <a:xfrm>
            <a:off x="8203721" y="324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it-IT" dirty="0"/>
          </a:p>
        </p:txBody>
      </p:sp>
      <p:pic>
        <p:nvPicPr>
          <p:cNvPr id="6" name="Immagine 6" descr="Immagine che contiene testo&#10;&#10;Descrizione generata automaticamente">
            <a:extLst>
              <a:ext uri="{FF2B5EF4-FFF2-40B4-BE49-F238E27FC236}">
                <a16:creationId xmlns:a16="http://schemas.microsoft.com/office/drawing/2014/main" id="{E044BA70-EEA8-4A60-ACF6-1752063EDDEF}"/>
              </a:ext>
            </a:extLst>
          </p:cNvPr>
          <p:cNvPicPr>
            <a:picLocks noChangeAspect="1"/>
          </p:cNvPicPr>
          <p:nvPr/>
        </p:nvPicPr>
        <p:blipFill>
          <a:blip r:embed="rId3"/>
          <a:stretch>
            <a:fillRect/>
          </a:stretch>
        </p:blipFill>
        <p:spPr>
          <a:xfrm>
            <a:off x="6909758" y="104572"/>
            <a:ext cx="3433312" cy="1300480"/>
          </a:xfrm>
          <a:prstGeom prst="rect">
            <a:avLst/>
          </a:prstGeom>
        </p:spPr>
      </p:pic>
      <p:graphicFrame>
        <p:nvGraphicFramePr>
          <p:cNvPr id="40" name="CasellaDiTesto 6">
            <a:extLst>
              <a:ext uri="{FF2B5EF4-FFF2-40B4-BE49-F238E27FC236}">
                <a16:creationId xmlns:a16="http://schemas.microsoft.com/office/drawing/2014/main" id="{593FEA1D-2151-3E3C-210B-128AB539B68F}"/>
              </a:ext>
            </a:extLst>
          </p:cNvPr>
          <p:cNvGraphicFramePr/>
          <p:nvPr/>
        </p:nvGraphicFramePr>
        <p:xfrm>
          <a:off x="6693199" y="2020558"/>
          <a:ext cx="4698520" cy="43191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CasellaDiTesto 12">
            <a:extLst>
              <a:ext uri="{FF2B5EF4-FFF2-40B4-BE49-F238E27FC236}">
                <a16:creationId xmlns:a16="http://schemas.microsoft.com/office/drawing/2014/main" id="{571DEBF9-7528-E027-9C1F-BFE794B6B1F4}"/>
              </a:ext>
            </a:extLst>
          </p:cNvPr>
          <p:cNvSpPr txBox="1"/>
          <p:nvPr/>
        </p:nvSpPr>
        <p:spPr>
          <a:xfrm>
            <a:off x="1331343" y="986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it-IT" dirty="0"/>
          </a:p>
        </p:txBody>
      </p:sp>
      <p:pic>
        <p:nvPicPr>
          <p:cNvPr id="14" name="Immagine 14" descr="Immagine che contiene persona, albero, erba, esterni&#10;&#10;Descrizione generata automaticamente">
            <a:extLst>
              <a:ext uri="{FF2B5EF4-FFF2-40B4-BE49-F238E27FC236}">
                <a16:creationId xmlns:a16="http://schemas.microsoft.com/office/drawing/2014/main" id="{3662904E-8DCA-D45F-112D-FAE22ED26BC2}"/>
              </a:ext>
            </a:extLst>
          </p:cNvPr>
          <p:cNvPicPr>
            <a:picLocks noChangeAspect="1"/>
          </p:cNvPicPr>
          <p:nvPr/>
        </p:nvPicPr>
        <p:blipFill>
          <a:blip r:embed="rId9"/>
          <a:stretch>
            <a:fillRect/>
          </a:stretch>
        </p:blipFill>
        <p:spPr>
          <a:xfrm>
            <a:off x="1407634" y="990331"/>
            <a:ext cx="2619375" cy="1743075"/>
          </a:xfrm>
          <a:prstGeom prst="rect">
            <a:avLst/>
          </a:prstGeom>
        </p:spPr>
      </p:pic>
      <p:sp>
        <p:nvSpPr>
          <p:cNvPr id="89" name="CasellaDiTesto 88">
            <a:extLst>
              <a:ext uri="{FF2B5EF4-FFF2-40B4-BE49-F238E27FC236}">
                <a16:creationId xmlns:a16="http://schemas.microsoft.com/office/drawing/2014/main" id="{0750E6EA-1BD9-D521-7446-76AC2906D28B}"/>
              </a:ext>
            </a:extLst>
          </p:cNvPr>
          <p:cNvSpPr txBox="1"/>
          <p:nvPr/>
        </p:nvSpPr>
        <p:spPr>
          <a:xfrm>
            <a:off x="1258558" y="44934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it-IT" dirty="0"/>
          </a:p>
        </p:txBody>
      </p:sp>
      <p:pic>
        <p:nvPicPr>
          <p:cNvPr id="90" name="Immagine 90">
            <a:extLst>
              <a:ext uri="{FF2B5EF4-FFF2-40B4-BE49-F238E27FC236}">
                <a16:creationId xmlns:a16="http://schemas.microsoft.com/office/drawing/2014/main" id="{976FF5BB-87F2-7184-E7BF-4AB2F6FCE123}"/>
              </a:ext>
            </a:extLst>
          </p:cNvPr>
          <p:cNvPicPr>
            <a:picLocks noChangeAspect="1"/>
          </p:cNvPicPr>
          <p:nvPr/>
        </p:nvPicPr>
        <p:blipFill>
          <a:blip r:embed="rId10"/>
          <a:stretch>
            <a:fillRect/>
          </a:stretch>
        </p:blipFill>
        <p:spPr>
          <a:xfrm>
            <a:off x="1545117" y="4427778"/>
            <a:ext cx="2502558" cy="1481767"/>
          </a:xfrm>
          <a:prstGeom prst="rect">
            <a:avLst/>
          </a:prstGeom>
        </p:spPr>
      </p:pic>
    </p:spTree>
    <p:extLst>
      <p:ext uri="{BB962C8B-B14F-4D97-AF65-F5344CB8AC3E}">
        <p14:creationId xmlns:p14="http://schemas.microsoft.com/office/powerpoint/2010/main" val="39625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asellaDiTesto 2">
            <a:extLst>
              <a:ext uri="{FF2B5EF4-FFF2-40B4-BE49-F238E27FC236}">
                <a16:creationId xmlns:a16="http://schemas.microsoft.com/office/drawing/2014/main" id="{6BB86460-0B9A-4A0E-F5D0-0BC0D0E5D5E9}"/>
              </a:ext>
            </a:extLst>
          </p:cNvPr>
          <p:cNvSpPr txBox="1"/>
          <p:nvPr/>
        </p:nvSpPr>
        <p:spPr>
          <a:xfrm>
            <a:off x="5310963" y="1270591"/>
            <a:ext cx="5631357" cy="4364666"/>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buSzPct val="70000"/>
            </a:pPr>
            <a:r>
              <a:rPr lang="en-US" b="1" dirty="0">
                <a:solidFill>
                  <a:schemeClr val="accent1"/>
                </a:solidFill>
                <a:latin typeface="Arial"/>
                <a:cs typeface="Arial"/>
              </a:rPr>
              <a:t>TABLE OF CONTENTS:</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1. Introduction</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2.Overview of Down's Syndrome and Causes </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3.Statistics and Demography presence of Down's Syndrome in the world and in England </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4.Importance to be a part of a community </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5.Services that community can offer</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6.Policy and Legislation</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7.Conclusion </a:t>
            </a:r>
          </a:p>
          <a:p>
            <a:pPr indent="-228600">
              <a:lnSpc>
                <a:spcPct val="90000"/>
              </a:lnSpc>
              <a:spcAft>
                <a:spcPts val="600"/>
              </a:spcAft>
              <a:buSzPct val="70000"/>
              <a:buFont typeface="Arial" panose="020B0604020202020204" pitchFamily="34" charset="0"/>
              <a:buChar char="•"/>
            </a:pPr>
            <a:endParaRPr lang="en-US" b="1" dirty="0">
              <a:solidFill>
                <a:schemeClr val="tx2"/>
              </a:solidFill>
              <a:latin typeface="Arial"/>
              <a:cs typeface="Arial"/>
            </a:endParaRPr>
          </a:p>
          <a:p>
            <a:pPr indent="-228600">
              <a:lnSpc>
                <a:spcPct val="90000"/>
              </a:lnSpc>
              <a:spcAft>
                <a:spcPts val="600"/>
              </a:spcAft>
              <a:buSzPct val="70000"/>
              <a:buFont typeface="Arial" panose="020B0604020202020204" pitchFamily="34" charset="0"/>
              <a:buChar char="•"/>
            </a:pPr>
            <a:r>
              <a:rPr lang="en-US" b="1" dirty="0">
                <a:solidFill>
                  <a:schemeClr val="tx2"/>
                </a:solidFill>
                <a:latin typeface="Arial"/>
                <a:cs typeface="Arial"/>
              </a:rPr>
              <a:t>8.References </a:t>
            </a:r>
          </a:p>
          <a:p>
            <a:pPr indent="-228600">
              <a:lnSpc>
                <a:spcPct val="90000"/>
              </a:lnSpc>
              <a:spcAft>
                <a:spcPts val="600"/>
              </a:spcAft>
              <a:buSzPct val="70000"/>
              <a:buFont typeface="Arial" panose="020B0604020202020204" pitchFamily="34" charset="0"/>
              <a:buChar char="•"/>
            </a:pPr>
            <a:endParaRPr lang="en-US" sz="1100">
              <a:solidFill>
                <a:schemeClr val="tx2"/>
              </a:solidFill>
              <a:latin typeface="+mj-lt"/>
            </a:endParaRPr>
          </a:p>
        </p:txBody>
      </p:sp>
      <p:sp>
        <p:nvSpPr>
          <p:cNvPr id="4" name="CasellaDiTesto 3">
            <a:extLst>
              <a:ext uri="{FF2B5EF4-FFF2-40B4-BE49-F238E27FC236}">
                <a16:creationId xmlns:a16="http://schemas.microsoft.com/office/drawing/2014/main" id="{A4A879A2-09FF-7179-063D-3CFD5CB99169}"/>
              </a:ext>
            </a:extLst>
          </p:cNvPr>
          <p:cNvSpPr txBox="1"/>
          <p:nvPr/>
        </p:nvSpPr>
        <p:spPr>
          <a:xfrm>
            <a:off x="669086" y="1359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it-IT" dirty="0"/>
          </a:p>
        </p:txBody>
      </p:sp>
      <p:pic>
        <p:nvPicPr>
          <p:cNvPr id="5" name="Immagine 5" descr="Immagine che contiene persona, esterni, erba, figlio&#10;&#10;Descrizione generata automaticamente">
            <a:extLst>
              <a:ext uri="{FF2B5EF4-FFF2-40B4-BE49-F238E27FC236}">
                <a16:creationId xmlns:a16="http://schemas.microsoft.com/office/drawing/2014/main" id="{1170870E-21CB-2785-9595-22FAF74B0E57}"/>
              </a:ext>
            </a:extLst>
          </p:cNvPr>
          <p:cNvPicPr>
            <a:picLocks noChangeAspect="1"/>
          </p:cNvPicPr>
          <p:nvPr/>
        </p:nvPicPr>
        <p:blipFill>
          <a:blip r:embed="rId2"/>
          <a:stretch>
            <a:fillRect/>
          </a:stretch>
        </p:blipFill>
        <p:spPr>
          <a:xfrm>
            <a:off x="300578" y="1709198"/>
            <a:ext cx="3482015" cy="2965150"/>
          </a:xfrm>
          <a:prstGeom prst="rect">
            <a:avLst/>
          </a:prstGeom>
        </p:spPr>
      </p:pic>
      <p:pic>
        <p:nvPicPr>
          <p:cNvPr id="7" name="Graphic 7" descr="Arrow Up with solid fill">
            <a:extLst>
              <a:ext uri="{FF2B5EF4-FFF2-40B4-BE49-F238E27FC236}">
                <a16:creationId xmlns:a16="http://schemas.microsoft.com/office/drawing/2014/main" id="{98BC41D5-E6D0-E33B-4396-AB305285551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4200000">
            <a:off x="4175415" y="895045"/>
            <a:ext cx="914400" cy="1288211"/>
          </a:xfrm>
          <a:prstGeom prst="rect">
            <a:avLst/>
          </a:prstGeom>
        </p:spPr>
      </p:pic>
      <p:pic>
        <p:nvPicPr>
          <p:cNvPr id="8" name="Graphic 8" descr="Arrow Up with solid fill">
            <a:extLst>
              <a:ext uri="{FF2B5EF4-FFF2-40B4-BE49-F238E27FC236}">
                <a16:creationId xmlns:a16="http://schemas.microsoft.com/office/drawing/2014/main" id="{C2FDA076-2FF6-36BB-4404-3D08E53F217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4500000">
            <a:off x="4120849" y="1427673"/>
            <a:ext cx="914400" cy="1403230"/>
          </a:xfrm>
          <a:prstGeom prst="rect">
            <a:avLst/>
          </a:prstGeom>
        </p:spPr>
      </p:pic>
      <p:pic>
        <p:nvPicPr>
          <p:cNvPr id="9" name="Graphic 9" descr="Arrow Up with solid fill">
            <a:extLst>
              <a:ext uri="{FF2B5EF4-FFF2-40B4-BE49-F238E27FC236}">
                <a16:creationId xmlns:a16="http://schemas.microsoft.com/office/drawing/2014/main" id="{7E07E982-622D-1F81-437A-6A1B4313B3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5040000">
            <a:off x="4171575" y="1917416"/>
            <a:ext cx="914400" cy="1532626"/>
          </a:xfrm>
          <a:prstGeom prst="rect">
            <a:avLst/>
          </a:prstGeom>
        </p:spPr>
      </p:pic>
      <p:pic>
        <p:nvPicPr>
          <p:cNvPr id="10" name="Graphic 10" descr="Arrow Up with solid fill">
            <a:extLst>
              <a:ext uri="{FF2B5EF4-FFF2-40B4-BE49-F238E27FC236}">
                <a16:creationId xmlns:a16="http://schemas.microsoft.com/office/drawing/2014/main" id="{6516D3B6-82AA-5BD4-7EE8-BD5CD3239C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5280000">
            <a:off x="4158259" y="2803605"/>
            <a:ext cx="914400" cy="1489494"/>
          </a:xfrm>
          <a:prstGeom prst="rect">
            <a:avLst/>
          </a:prstGeom>
        </p:spPr>
      </p:pic>
      <p:pic>
        <p:nvPicPr>
          <p:cNvPr id="11" name="Graphic 11" descr="Arrow Up with solid fill">
            <a:extLst>
              <a:ext uri="{FF2B5EF4-FFF2-40B4-BE49-F238E27FC236}">
                <a16:creationId xmlns:a16="http://schemas.microsoft.com/office/drawing/2014/main" id="{A1F496DE-44A3-0398-1382-C2F22329C01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5400000">
            <a:off x="4073953" y="3376118"/>
            <a:ext cx="1029419" cy="1561380"/>
          </a:xfrm>
          <a:prstGeom prst="rect">
            <a:avLst/>
          </a:prstGeom>
        </p:spPr>
      </p:pic>
      <p:pic>
        <p:nvPicPr>
          <p:cNvPr id="12" name="Graphic 12" descr="Arrow Up with solid fill">
            <a:extLst>
              <a:ext uri="{FF2B5EF4-FFF2-40B4-BE49-F238E27FC236}">
                <a16:creationId xmlns:a16="http://schemas.microsoft.com/office/drawing/2014/main" id="{EE1601D6-1C18-1434-9FC1-DBB36650695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5880000">
            <a:off x="4070500" y="3822394"/>
            <a:ext cx="871269" cy="1647644"/>
          </a:xfrm>
          <a:prstGeom prst="rect">
            <a:avLst/>
          </a:prstGeom>
        </p:spPr>
      </p:pic>
      <p:pic>
        <p:nvPicPr>
          <p:cNvPr id="13" name="Graphic 13" descr="Arrow Up with solid fill">
            <a:extLst>
              <a:ext uri="{FF2B5EF4-FFF2-40B4-BE49-F238E27FC236}">
                <a16:creationId xmlns:a16="http://schemas.microsoft.com/office/drawing/2014/main" id="{F1269641-D4A4-67FC-C34D-3D8134935FC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6360000">
            <a:off x="3842181" y="4190657"/>
            <a:ext cx="900023" cy="1949568"/>
          </a:xfrm>
          <a:prstGeom prst="rect">
            <a:avLst/>
          </a:prstGeom>
        </p:spPr>
      </p:pic>
      <p:pic>
        <p:nvPicPr>
          <p:cNvPr id="14" name="Graphic 14" descr="Arrow Up with solid fill">
            <a:extLst>
              <a:ext uri="{FF2B5EF4-FFF2-40B4-BE49-F238E27FC236}">
                <a16:creationId xmlns:a16="http://schemas.microsoft.com/office/drawing/2014/main" id="{9C63B800-0A93-E200-6923-50E3F18AB09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6360000">
            <a:off x="3017618" y="3768692"/>
            <a:ext cx="1115683" cy="3732361"/>
          </a:xfrm>
          <a:prstGeom prst="rect">
            <a:avLst/>
          </a:prstGeom>
        </p:spPr>
      </p:pic>
    </p:spTree>
    <p:extLst>
      <p:ext uri="{BB962C8B-B14F-4D97-AF65-F5344CB8AC3E}">
        <p14:creationId xmlns:p14="http://schemas.microsoft.com/office/powerpoint/2010/main" val="799350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C4ECA36A-E9D0-51E9-8F3A-F95110877349}"/>
              </a:ext>
            </a:extLst>
          </p:cNvPr>
          <p:cNvSpPr>
            <a:spLocks noGrp="1"/>
          </p:cNvSpPr>
          <p:nvPr>
            <p:ph type="title"/>
          </p:nvPr>
        </p:nvSpPr>
        <p:spPr>
          <a:xfrm>
            <a:off x="2521789" y="-809445"/>
            <a:ext cx="9486900" cy="1371600"/>
          </a:xfrm>
        </p:spPr>
        <p:txBody>
          <a:bodyPr>
            <a:normAutofit/>
          </a:bodyPr>
          <a:lstStyle/>
          <a:p>
            <a:r>
              <a:rPr lang="it-IT" sz="2000" b="1" dirty="0">
                <a:solidFill>
                  <a:srgbClr val="FF0000"/>
                </a:solidFill>
                <a:latin typeface="Arial"/>
                <a:cs typeface="Arial"/>
              </a:rPr>
              <a:t>INTRODUCTION</a:t>
            </a:r>
          </a:p>
        </p:txBody>
      </p:sp>
      <p:sp>
        <p:nvSpPr>
          <p:cNvPr id="5" name="Freccia in giù 4">
            <a:extLst>
              <a:ext uri="{FF2B5EF4-FFF2-40B4-BE49-F238E27FC236}">
                <a16:creationId xmlns:a16="http://schemas.microsoft.com/office/drawing/2014/main" id="{730621AC-09F7-42C4-B7BC-60605D82D0A5}"/>
              </a:ext>
            </a:extLst>
          </p:cNvPr>
          <p:cNvSpPr/>
          <p:nvPr/>
        </p:nvSpPr>
        <p:spPr>
          <a:xfrm>
            <a:off x="3092332" y="638521"/>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7" name="Immagine 7" descr="Immagine che contiene testo, parete, persona, uniforme militare&#10;&#10;Descrizione generata automaticamente">
            <a:extLst>
              <a:ext uri="{FF2B5EF4-FFF2-40B4-BE49-F238E27FC236}">
                <a16:creationId xmlns:a16="http://schemas.microsoft.com/office/drawing/2014/main" id="{EF5A498D-9911-419B-85DE-BD7F5003C848}"/>
              </a:ext>
            </a:extLst>
          </p:cNvPr>
          <p:cNvPicPr>
            <a:picLocks noChangeAspect="1"/>
          </p:cNvPicPr>
          <p:nvPr/>
        </p:nvPicPr>
        <p:blipFill>
          <a:blip r:embed="rId2"/>
          <a:stretch>
            <a:fillRect/>
          </a:stretch>
        </p:blipFill>
        <p:spPr>
          <a:xfrm>
            <a:off x="8344440" y="3389194"/>
            <a:ext cx="2231725" cy="2940708"/>
          </a:xfrm>
          <a:prstGeom prst="rect">
            <a:avLst/>
          </a:prstGeom>
        </p:spPr>
      </p:pic>
      <p:sp>
        <p:nvSpPr>
          <p:cNvPr id="3" name="TextBox 2">
            <a:extLst>
              <a:ext uri="{FF2B5EF4-FFF2-40B4-BE49-F238E27FC236}">
                <a16:creationId xmlns:a16="http://schemas.microsoft.com/office/drawing/2014/main" id="{AE5467FD-05E9-513E-446B-872AC1C4B954}"/>
              </a:ext>
            </a:extLst>
          </p:cNvPr>
          <p:cNvSpPr txBox="1"/>
          <p:nvPr/>
        </p:nvSpPr>
        <p:spPr>
          <a:xfrm>
            <a:off x="2136475" y="-5751"/>
            <a:ext cx="724331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1"/>
                </a:solidFill>
                <a:latin typeface="Goudy Old Style"/>
                <a:cs typeface="Arial"/>
              </a:rPr>
              <a:t>INTRODUCTION</a:t>
            </a:r>
          </a:p>
        </p:txBody>
      </p:sp>
      <p:sp>
        <p:nvSpPr>
          <p:cNvPr id="8" name="TextBox 7">
            <a:extLst>
              <a:ext uri="{FF2B5EF4-FFF2-40B4-BE49-F238E27FC236}">
                <a16:creationId xmlns:a16="http://schemas.microsoft.com/office/drawing/2014/main" id="{2A42DE8F-482D-6E63-81BE-C8DC05EA8915}"/>
              </a:ext>
            </a:extLst>
          </p:cNvPr>
          <p:cNvSpPr txBox="1"/>
          <p:nvPr/>
        </p:nvSpPr>
        <p:spPr>
          <a:xfrm>
            <a:off x="1158815" y="1719532"/>
            <a:ext cx="556116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.Having Down's Syndrome is a particularly tough spot for a person. </a:t>
            </a:r>
            <a:endParaRPr lang="en-US" b="1">
              <a:latin typeface="Arial"/>
              <a:ea typeface="+mn-lt"/>
              <a:cs typeface="+mn-lt"/>
            </a:endParaRPr>
          </a:p>
          <a:p>
            <a:endParaRPr lang="en-GB" b="1" dirty="0">
              <a:latin typeface="Arial"/>
              <a:ea typeface="+mn-lt"/>
              <a:cs typeface="+mn-lt"/>
            </a:endParaRPr>
          </a:p>
          <a:p>
            <a:r>
              <a:rPr lang="en-GB" b="1" dirty="0">
                <a:latin typeface="Arial"/>
                <a:ea typeface="+mn-lt"/>
                <a:cs typeface="+mn-lt"/>
              </a:rPr>
              <a:t>.They have slow physical and mental capacities that lead them to segregation. </a:t>
            </a:r>
            <a:endParaRPr lang="en-US" b="1">
              <a:latin typeface="Arial"/>
              <a:ea typeface="+mn-lt"/>
              <a:cs typeface="+mn-lt"/>
            </a:endParaRPr>
          </a:p>
          <a:p>
            <a:endParaRPr lang="en-GB" b="1" dirty="0">
              <a:latin typeface="Arial"/>
              <a:ea typeface="+mn-lt"/>
              <a:cs typeface="+mn-lt"/>
            </a:endParaRPr>
          </a:p>
          <a:p>
            <a:r>
              <a:rPr lang="en-GB" b="1" dirty="0">
                <a:latin typeface="Arial"/>
                <a:ea typeface="+mn-lt"/>
                <a:cs typeface="+mn-lt"/>
              </a:rPr>
              <a:t>.Down's kin were viewed as Mongols .In the past they were shut in the Institute since they were viewed as a danger to society.</a:t>
            </a:r>
            <a:endParaRPr lang="en-US" b="1">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r>
              <a:rPr lang="en-GB" b="1" dirty="0">
                <a:latin typeface="Arial"/>
                <a:ea typeface="+mn-lt"/>
                <a:cs typeface="+mn-lt"/>
              </a:rPr>
              <a:t>.Down's Syndrome is available inside ICD-10 with the code Q90.9</a:t>
            </a:r>
            <a:endParaRPr lang="en-US" b="1">
              <a:latin typeface="Arial"/>
            </a:endParaRPr>
          </a:p>
        </p:txBody>
      </p:sp>
      <p:pic>
        <p:nvPicPr>
          <p:cNvPr id="11" name="Picture 11">
            <a:extLst>
              <a:ext uri="{FF2B5EF4-FFF2-40B4-BE49-F238E27FC236}">
                <a16:creationId xmlns:a16="http://schemas.microsoft.com/office/drawing/2014/main" id="{72D00198-7B8C-3A26-20EB-389976C3C1BD}"/>
              </a:ext>
            </a:extLst>
          </p:cNvPr>
          <p:cNvPicPr>
            <a:picLocks noChangeAspect="1"/>
          </p:cNvPicPr>
          <p:nvPr/>
        </p:nvPicPr>
        <p:blipFill>
          <a:blip r:embed="rId3"/>
          <a:stretch>
            <a:fillRect/>
          </a:stretch>
        </p:blipFill>
        <p:spPr>
          <a:xfrm>
            <a:off x="7265148" y="175853"/>
            <a:ext cx="1960532" cy="2379991"/>
          </a:xfrm>
          <a:prstGeom prst="rect">
            <a:avLst/>
          </a:prstGeom>
        </p:spPr>
      </p:pic>
    </p:spTree>
    <p:extLst>
      <p:ext uri="{BB962C8B-B14F-4D97-AF65-F5344CB8AC3E}">
        <p14:creationId xmlns:p14="http://schemas.microsoft.com/office/powerpoint/2010/main" val="1283427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4" name="CasellaDiTesto 293">
            <a:extLst>
              <a:ext uri="{FF2B5EF4-FFF2-40B4-BE49-F238E27FC236}">
                <a16:creationId xmlns:a16="http://schemas.microsoft.com/office/drawing/2014/main" id="{35F95E65-F4D1-46D1-8616-154D78126DA9}"/>
              </a:ext>
            </a:extLst>
          </p:cNvPr>
          <p:cNvSpPr txBox="1"/>
          <p:nvPr/>
        </p:nvSpPr>
        <p:spPr>
          <a:xfrm>
            <a:off x="1345721" y="2941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it-IT" dirty="0"/>
          </a:p>
        </p:txBody>
      </p:sp>
      <p:pic>
        <p:nvPicPr>
          <p:cNvPr id="29" name="Picture 29">
            <a:extLst>
              <a:ext uri="{FF2B5EF4-FFF2-40B4-BE49-F238E27FC236}">
                <a16:creationId xmlns:a16="http://schemas.microsoft.com/office/drawing/2014/main" id="{E74D9281-2016-113D-2340-A217F8B74729}"/>
              </a:ext>
            </a:extLst>
          </p:cNvPr>
          <p:cNvPicPr>
            <a:picLocks noGrp="1" noChangeAspect="1"/>
          </p:cNvPicPr>
          <p:nvPr>
            <p:ph idx="1"/>
          </p:nvPr>
        </p:nvPicPr>
        <p:blipFill>
          <a:blip r:embed="rId2"/>
          <a:stretch>
            <a:fillRect/>
          </a:stretch>
        </p:blipFill>
        <p:spPr>
          <a:xfrm>
            <a:off x="6733030" y="1173475"/>
            <a:ext cx="4306558" cy="3583376"/>
          </a:xfrm>
        </p:spPr>
      </p:pic>
      <p:sp>
        <p:nvSpPr>
          <p:cNvPr id="28" name="Title 27">
            <a:extLst>
              <a:ext uri="{FF2B5EF4-FFF2-40B4-BE49-F238E27FC236}">
                <a16:creationId xmlns:a16="http://schemas.microsoft.com/office/drawing/2014/main" id="{7F5E0153-CC17-1155-3C45-CCEC36AE5BC7}"/>
              </a:ext>
            </a:extLst>
          </p:cNvPr>
          <p:cNvSpPr>
            <a:spLocks noGrp="1"/>
          </p:cNvSpPr>
          <p:nvPr>
            <p:ph type="title"/>
          </p:nvPr>
        </p:nvSpPr>
        <p:spPr>
          <a:xfrm>
            <a:off x="1755636" y="5751"/>
            <a:ext cx="9603083" cy="1320800"/>
          </a:xfrm>
        </p:spPr>
        <p:txBody>
          <a:bodyPr/>
          <a:lstStyle/>
          <a:p>
            <a:r>
              <a:rPr lang="en-GB" dirty="0"/>
              <a:t>OVERVIEW OF DOWN'S SYNDROME</a:t>
            </a:r>
          </a:p>
        </p:txBody>
      </p:sp>
      <p:sp>
        <p:nvSpPr>
          <p:cNvPr id="30" name="TextBox 29">
            <a:extLst>
              <a:ext uri="{FF2B5EF4-FFF2-40B4-BE49-F238E27FC236}">
                <a16:creationId xmlns:a16="http://schemas.microsoft.com/office/drawing/2014/main" id="{A45FA67D-39D1-6E51-B668-1457DB4CBAD5}"/>
              </a:ext>
            </a:extLst>
          </p:cNvPr>
          <p:cNvSpPr txBox="1"/>
          <p:nvPr/>
        </p:nvSpPr>
        <p:spPr>
          <a:xfrm>
            <a:off x="540589" y="943155"/>
            <a:ext cx="27432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.Down's Syndrome is a hereditary condition that leads to gentle or serious physical and formative issues</a:t>
            </a:r>
            <a:endParaRPr lang="en-US" b="1">
              <a:latin typeface="Arial"/>
              <a:ea typeface="+mn-lt"/>
              <a:cs typeface="+mn-lt"/>
            </a:endParaRPr>
          </a:p>
          <a:p>
            <a:endParaRPr lang="en-GB" b="1" dirty="0">
              <a:latin typeface="Arial"/>
              <a:ea typeface="+mn-lt"/>
              <a:cs typeface="+mn-lt"/>
            </a:endParaRPr>
          </a:p>
          <a:p>
            <a:r>
              <a:rPr lang="en-GB" b="1" dirty="0">
                <a:latin typeface="Arial"/>
                <a:ea typeface="+mn-lt"/>
                <a:cs typeface="+mn-lt"/>
              </a:rPr>
              <a:t> .Individuals with Down's Syndrome are brought into the world with an additional a chromosome .</a:t>
            </a:r>
            <a:endParaRPr lang="en-US" b="1">
              <a:latin typeface="Arial"/>
              <a:ea typeface="+mn-lt"/>
              <a:cs typeface="+mn-lt"/>
            </a:endParaRPr>
          </a:p>
          <a:p>
            <a:endParaRPr lang="en-GB" b="1" dirty="0">
              <a:latin typeface="Arial"/>
              <a:ea typeface="+mn-lt"/>
              <a:cs typeface="+mn-lt"/>
            </a:endParaRPr>
          </a:p>
          <a:p>
            <a:r>
              <a:rPr lang="en-GB" b="1" dirty="0">
                <a:latin typeface="Arial"/>
                <a:ea typeface="+mn-lt"/>
                <a:cs typeface="+mn-lt"/>
              </a:rPr>
              <a:t>.Three kinds of Down's Syndrome (</a:t>
            </a:r>
            <a:r>
              <a:rPr lang="en-GB" b="1" dirty="0" err="1">
                <a:latin typeface="Arial"/>
                <a:ea typeface="+mn-lt"/>
                <a:cs typeface="+mn-lt"/>
              </a:rPr>
              <a:t>Trisonomy</a:t>
            </a:r>
            <a:r>
              <a:rPr lang="en-GB" b="1" dirty="0">
                <a:latin typeface="Arial"/>
                <a:ea typeface="+mn-lt"/>
                <a:cs typeface="+mn-lt"/>
              </a:rPr>
              <a:t> 21,Translocation Down Syndrome, Down Syndrome of the Mosaic)</a:t>
            </a:r>
            <a:endParaRPr lang="en-US" b="1">
              <a:latin typeface="Arial"/>
            </a:endParaRPr>
          </a:p>
          <a:p>
            <a:r>
              <a:rPr lang="en-GB" dirty="0"/>
              <a:t>.</a:t>
            </a:r>
          </a:p>
        </p:txBody>
      </p:sp>
      <p:sp>
        <p:nvSpPr>
          <p:cNvPr id="31" name="TextBox 30">
            <a:extLst>
              <a:ext uri="{FF2B5EF4-FFF2-40B4-BE49-F238E27FC236}">
                <a16:creationId xmlns:a16="http://schemas.microsoft.com/office/drawing/2014/main" id="{BE31FAAF-A096-4E66-905E-FE0D726E8AC2}"/>
              </a:ext>
            </a:extLst>
          </p:cNvPr>
          <p:cNvSpPr txBox="1"/>
          <p:nvPr/>
        </p:nvSpPr>
        <p:spPr>
          <a:xfrm>
            <a:off x="3760218" y="1617992"/>
            <a:ext cx="27432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.Finding can happen during pregnancy or at the introduction of the kid </a:t>
            </a:r>
            <a:endParaRPr lang="en-US" b="1">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endParaRPr lang="en-GB" b="1" dirty="0">
              <a:latin typeface="Arial"/>
              <a:ea typeface="+mn-lt"/>
              <a:cs typeface="+mn-lt"/>
            </a:endParaRPr>
          </a:p>
          <a:p>
            <a:r>
              <a:rPr lang="en-GB" b="1" dirty="0">
                <a:latin typeface="Arial"/>
                <a:ea typeface="+mn-lt"/>
                <a:cs typeface="+mn-lt"/>
              </a:rPr>
              <a:t>.The vast majority with Down's Syndrome have gentle to direct issues like reasoning, thinking and understanding</a:t>
            </a:r>
            <a:endParaRPr lang="en-US" b="1">
              <a:latin typeface="Arial"/>
            </a:endParaRPr>
          </a:p>
        </p:txBody>
      </p:sp>
    </p:spTree>
    <p:extLst>
      <p:ext uri="{BB962C8B-B14F-4D97-AF65-F5344CB8AC3E}">
        <p14:creationId xmlns:p14="http://schemas.microsoft.com/office/powerpoint/2010/main" val="2545480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86CDE-F920-3D55-7C0E-2424F50D1C0D}"/>
              </a:ext>
            </a:extLst>
          </p:cNvPr>
          <p:cNvSpPr>
            <a:spLocks noGrp="1"/>
          </p:cNvSpPr>
          <p:nvPr>
            <p:ph type="title"/>
          </p:nvPr>
        </p:nvSpPr>
        <p:spPr>
          <a:xfrm>
            <a:off x="2378016" y="211347"/>
            <a:ext cx="7531580" cy="1831675"/>
          </a:xfrm>
        </p:spPr>
        <p:txBody>
          <a:bodyPr/>
          <a:lstStyle/>
          <a:p>
            <a:r>
              <a:rPr lang="en-US" dirty="0"/>
              <a:t>Statistics and demography presence of Down's Syndrome</a:t>
            </a:r>
          </a:p>
        </p:txBody>
      </p:sp>
      <p:sp>
        <p:nvSpPr>
          <p:cNvPr id="4" name="Arrow: Down 3">
            <a:extLst>
              <a:ext uri="{FF2B5EF4-FFF2-40B4-BE49-F238E27FC236}">
                <a16:creationId xmlns:a16="http://schemas.microsoft.com/office/drawing/2014/main" id="{86A9E79C-417D-8CA7-DFE9-C1D53EC8302C}"/>
              </a:ext>
            </a:extLst>
          </p:cNvPr>
          <p:cNvSpPr/>
          <p:nvPr/>
        </p:nvSpPr>
        <p:spPr>
          <a:xfrm rot="1200000">
            <a:off x="2027321" y="1345331"/>
            <a:ext cx="560718" cy="7763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339DDF05-DFD1-2BBB-0CA2-FDB12F0DA1DA}"/>
              </a:ext>
            </a:extLst>
          </p:cNvPr>
          <p:cNvSpPr/>
          <p:nvPr/>
        </p:nvSpPr>
        <p:spPr>
          <a:xfrm rot="-1800000">
            <a:off x="7055095" y="1361838"/>
            <a:ext cx="819508"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111DC51-EED2-CB96-0C15-1981541EA780}"/>
              </a:ext>
            </a:extLst>
          </p:cNvPr>
          <p:cNvSpPr txBox="1"/>
          <p:nvPr/>
        </p:nvSpPr>
        <p:spPr>
          <a:xfrm>
            <a:off x="164980" y="2192188"/>
            <a:ext cx="274320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mn-lt"/>
                <a:cs typeface="+mn-lt"/>
              </a:rPr>
              <a:t>In the world: Down's Syndrome stays the most well-known chromosomal condition analyzed in the United States. Every year around 6.000 children brought into the world in the United States have Down's Syndrome</a:t>
            </a:r>
            <a:endParaRPr lang="en-US" b="1" dirty="0">
              <a:latin typeface="Arial"/>
              <a:ea typeface="+mn-lt"/>
              <a:cs typeface="Arial"/>
            </a:endParaRPr>
          </a:p>
          <a:p>
            <a:r>
              <a:rPr lang="en-US" b="1" dirty="0">
                <a:latin typeface="Arial"/>
                <a:ea typeface="+mn-lt"/>
                <a:cs typeface="+mn-lt"/>
              </a:rPr>
              <a:t>(Centre for Disease Control and Prevention).</a:t>
            </a:r>
            <a:endParaRPr lang="en-US" b="1">
              <a:latin typeface="Arial"/>
              <a:cs typeface="Arial"/>
            </a:endParaRPr>
          </a:p>
          <a:p>
            <a:endParaRPr lang="en-US" dirty="0"/>
          </a:p>
        </p:txBody>
      </p:sp>
      <p:sp>
        <p:nvSpPr>
          <p:cNvPr id="7" name="Arrow: Down 6">
            <a:extLst>
              <a:ext uri="{FF2B5EF4-FFF2-40B4-BE49-F238E27FC236}">
                <a16:creationId xmlns:a16="http://schemas.microsoft.com/office/drawing/2014/main" id="{06124F98-F31A-478E-3452-E026A0D11713}"/>
              </a:ext>
            </a:extLst>
          </p:cNvPr>
          <p:cNvSpPr/>
          <p:nvPr/>
        </p:nvSpPr>
        <p:spPr>
          <a:xfrm>
            <a:off x="4542648" y="1413100"/>
            <a:ext cx="790754" cy="87701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B0DCA83-62A5-651C-654F-55D05146756D}"/>
              </a:ext>
            </a:extLst>
          </p:cNvPr>
          <p:cNvSpPr txBox="1"/>
          <p:nvPr/>
        </p:nvSpPr>
        <p:spPr>
          <a:xfrm>
            <a:off x="3671259" y="2233522"/>
            <a:ext cx="330391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mn-lt"/>
                <a:cs typeface="+mn-lt"/>
              </a:rPr>
              <a:t>The assessed rate of Down's Syndrome is between in 1,000 out of 1,100 live births worldwide. Every year just about 3,000 to 5,000 kids are brought into the world with this chromosome issue</a:t>
            </a:r>
          </a:p>
          <a:p>
            <a:r>
              <a:rPr lang="en-US" b="1" dirty="0">
                <a:latin typeface="Arial"/>
                <a:ea typeface="+mn-lt"/>
                <a:cs typeface="+mn-lt"/>
              </a:rPr>
              <a:t>(The United Nations).</a:t>
            </a:r>
            <a:endParaRPr lang="en-US" b="1" dirty="0">
              <a:latin typeface="Arial"/>
            </a:endParaRPr>
          </a:p>
        </p:txBody>
      </p:sp>
      <p:sp>
        <p:nvSpPr>
          <p:cNvPr id="9" name="TextBox 8">
            <a:extLst>
              <a:ext uri="{FF2B5EF4-FFF2-40B4-BE49-F238E27FC236}">
                <a16:creationId xmlns:a16="http://schemas.microsoft.com/office/drawing/2014/main" id="{BA8AD390-DFD3-C5D1-3932-1C52FC072CCE}"/>
              </a:ext>
            </a:extLst>
          </p:cNvPr>
          <p:cNvSpPr txBox="1"/>
          <p:nvPr/>
        </p:nvSpPr>
        <p:spPr>
          <a:xfrm>
            <a:off x="7465983" y="2333266"/>
            <a:ext cx="438221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mn-lt"/>
                <a:cs typeface="+mn-lt"/>
              </a:rPr>
              <a:t>In England: For each 1,000 infants conceived, one will have Down's Syndrome Around 750 infants with Down's Syndrome are brought into the world in the UK each year There are around 40.000 individuals with Down's Syndrome living in the United Kingdom( Lauren Nicolle,2021).</a:t>
            </a:r>
            <a:endParaRPr lang="en-US" b="1" dirty="0">
              <a:latin typeface="Arial"/>
            </a:endParaRPr>
          </a:p>
          <a:p>
            <a:endParaRPr lang="en-US" dirty="0"/>
          </a:p>
        </p:txBody>
      </p:sp>
      <p:sp>
        <p:nvSpPr>
          <p:cNvPr id="3" name="TextBox 2">
            <a:extLst>
              <a:ext uri="{FF2B5EF4-FFF2-40B4-BE49-F238E27FC236}">
                <a16:creationId xmlns:a16="http://schemas.microsoft.com/office/drawing/2014/main" id="{14607A0A-3C37-250F-9C1B-4FF46DE978FF}"/>
              </a:ext>
            </a:extLst>
          </p:cNvPr>
          <p:cNvSpPr txBox="1"/>
          <p:nvPr/>
        </p:nvSpPr>
        <p:spPr>
          <a:xfrm>
            <a:off x="3962400" y="50838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10" name="Picture 10" descr="Chart, bar chart&#10;&#10;Description automatically generated">
            <a:extLst>
              <a:ext uri="{FF2B5EF4-FFF2-40B4-BE49-F238E27FC236}">
                <a16:creationId xmlns:a16="http://schemas.microsoft.com/office/drawing/2014/main" id="{B1BFBF55-6306-0EA2-BC05-2FAF6C83F513}"/>
              </a:ext>
            </a:extLst>
          </p:cNvPr>
          <p:cNvPicPr>
            <a:picLocks noChangeAspect="1"/>
          </p:cNvPicPr>
          <p:nvPr/>
        </p:nvPicPr>
        <p:blipFill>
          <a:blip r:embed="rId2"/>
          <a:stretch>
            <a:fillRect/>
          </a:stretch>
        </p:blipFill>
        <p:spPr>
          <a:xfrm>
            <a:off x="3526406" y="4757917"/>
            <a:ext cx="3773336" cy="2101071"/>
          </a:xfrm>
          <a:prstGeom prst="rect">
            <a:avLst/>
          </a:prstGeom>
        </p:spPr>
      </p:pic>
    </p:spTree>
    <p:extLst>
      <p:ext uri="{BB962C8B-B14F-4D97-AF65-F5344CB8AC3E}">
        <p14:creationId xmlns:p14="http://schemas.microsoft.com/office/powerpoint/2010/main" val="3162442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Isosceles Triangle 8">
            <a:extLst>
              <a:ext uri="{FF2B5EF4-FFF2-40B4-BE49-F238E27FC236}">
                <a16:creationId xmlns:a16="http://schemas.microsoft.com/office/drawing/2014/main" id="{339B2E5C-7D38-46FD-A927-39796E8F9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8" descr="Text&#10;&#10;Description automatically generated">
            <a:extLst>
              <a:ext uri="{FF2B5EF4-FFF2-40B4-BE49-F238E27FC236}">
                <a16:creationId xmlns:a16="http://schemas.microsoft.com/office/drawing/2014/main" id="{BF0EB20C-8460-D73E-24E6-5B85D71DEFA0}"/>
              </a:ext>
            </a:extLst>
          </p:cNvPr>
          <p:cNvPicPr>
            <a:picLocks noChangeAspect="1"/>
          </p:cNvPicPr>
          <p:nvPr/>
        </p:nvPicPr>
        <p:blipFill rotWithShape="1">
          <a:blip r:embed="rId2"/>
          <a:srcRect r="2" b="4438"/>
          <a:stretch/>
        </p:blipFill>
        <p:spPr>
          <a:xfrm>
            <a:off x="240325" y="1769884"/>
            <a:ext cx="2601968" cy="1862468"/>
          </a:xfrm>
          <a:prstGeom prst="rect">
            <a:avLst/>
          </a:prstGeom>
        </p:spPr>
      </p:pic>
      <p:pic>
        <p:nvPicPr>
          <p:cNvPr id="2" name="Picture 6" descr="Text, whiteboard&#10;&#10;Description automatically generated">
            <a:extLst>
              <a:ext uri="{FF2B5EF4-FFF2-40B4-BE49-F238E27FC236}">
                <a16:creationId xmlns:a16="http://schemas.microsoft.com/office/drawing/2014/main" id="{7CF47676-BBDD-2120-0E7B-122A67C93143}"/>
              </a:ext>
            </a:extLst>
          </p:cNvPr>
          <p:cNvPicPr>
            <a:picLocks noChangeAspect="1"/>
          </p:cNvPicPr>
          <p:nvPr/>
        </p:nvPicPr>
        <p:blipFill rotWithShape="1">
          <a:blip r:embed="rId3"/>
          <a:srcRect l="5317"/>
          <a:stretch/>
        </p:blipFill>
        <p:spPr>
          <a:xfrm>
            <a:off x="3521783" y="1224803"/>
            <a:ext cx="2660172" cy="1864029"/>
          </a:xfrm>
          <a:prstGeom prst="rect">
            <a:avLst/>
          </a:prstGeom>
        </p:spPr>
      </p:pic>
      <p:pic>
        <p:nvPicPr>
          <p:cNvPr id="6" name="Picture 6" descr="A picture containing wearing, person, person, clothing&#10;&#10;Description automatically generated">
            <a:extLst>
              <a:ext uri="{FF2B5EF4-FFF2-40B4-BE49-F238E27FC236}">
                <a16:creationId xmlns:a16="http://schemas.microsoft.com/office/drawing/2014/main" id="{382A7C0A-EB01-11EF-8B9C-5350F2615703}"/>
              </a:ext>
            </a:extLst>
          </p:cNvPr>
          <p:cNvPicPr>
            <a:picLocks noChangeAspect="1"/>
          </p:cNvPicPr>
          <p:nvPr/>
        </p:nvPicPr>
        <p:blipFill rotWithShape="1">
          <a:blip r:embed="rId4"/>
          <a:srcRect r="-2" b="9284"/>
          <a:stretch/>
        </p:blipFill>
        <p:spPr>
          <a:xfrm>
            <a:off x="671647" y="4177967"/>
            <a:ext cx="2616049" cy="1862468"/>
          </a:xfrm>
          <a:prstGeom prst="rect">
            <a:avLst/>
          </a:prstGeom>
        </p:spPr>
      </p:pic>
      <p:pic>
        <p:nvPicPr>
          <p:cNvPr id="4" name="Picture 4" descr="A picture containing text, sky, outdoor, sign&#10;&#10;Description automatically generated">
            <a:extLst>
              <a:ext uri="{FF2B5EF4-FFF2-40B4-BE49-F238E27FC236}">
                <a16:creationId xmlns:a16="http://schemas.microsoft.com/office/drawing/2014/main" id="{850015D0-C566-842F-6AAD-73473BEC4EB7}"/>
              </a:ext>
            </a:extLst>
          </p:cNvPr>
          <p:cNvPicPr>
            <a:picLocks noChangeAspect="1"/>
          </p:cNvPicPr>
          <p:nvPr/>
        </p:nvPicPr>
        <p:blipFill rotWithShape="1">
          <a:blip r:embed="rId5"/>
          <a:srcRect t="10226" r="2" b="19841"/>
          <a:stretch/>
        </p:blipFill>
        <p:spPr>
          <a:xfrm>
            <a:off x="3938728" y="3778843"/>
            <a:ext cx="2658891" cy="1859490"/>
          </a:xfrm>
          <a:prstGeom prst="rect">
            <a:avLst/>
          </a:prstGeom>
        </p:spPr>
      </p:pic>
      <p:sp>
        <p:nvSpPr>
          <p:cNvPr id="3" name="Content Placeholder 2">
            <a:extLst>
              <a:ext uri="{FF2B5EF4-FFF2-40B4-BE49-F238E27FC236}">
                <a16:creationId xmlns:a16="http://schemas.microsoft.com/office/drawing/2014/main" id="{12A809B5-EF79-2F54-C040-5D201C3EA279}"/>
              </a:ext>
            </a:extLst>
          </p:cNvPr>
          <p:cNvSpPr>
            <a:spLocks noGrp="1"/>
          </p:cNvSpPr>
          <p:nvPr>
            <p:ph idx="1"/>
          </p:nvPr>
        </p:nvSpPr>
        <p:spPr>
          <a:xfrm>
            <a:off x="7102257" y="765985"/>
            <a:ext cx="2948121" cy="3880773"/>
          </a:xfrm>
        </p:spPr>
        <p:txBody>
          <a:bodyPr vert="horz" lIns="91440" tIns="45720" rIns="91440" bIns="45720" rtlCol="0" anchor="t">
            <a:noAutofit/>
          </a:bodyPr>
          <a:lstStyle/>
          <a:p>
            <a:pPr>
              <a:lnSpc>
                <a:spcPct val="90000"/>
              </a:lnSpc>
            </a:pPr>
            <a:r>
              <a:rPr lang="en-GB" b="1" dirty="0">
                <a:latin typeface="Arial"/>
                <a:cs typeface="Arial"/>
              </a:rPr>
              <a:t>All the services offered inside the community, both for children and adult with Down's Syndrome but also for their family are centred  to stop and prevent :</a:t>
            </a:r>
            <a:endParaRPr lang="en-US" b="1">
              <a:latin typeface="Arial"/>
              <a:cs typeface="Arial"/>
            </a:endParaRPr>
          </a:p>
          <a:p>
            <a:pPr>
              <a:lnSpc>
                <a:spcPct val="90000"/>
              </a:lnSpc>
            </a:pPr>
            <a:endParaRPr lang="en-GB" b="1" dirty="0">
              <a:latin typeface="Arial"/>
              <a:cs typeface="Arial"/>
            </a:endParaRPr>
          </a:p>
          <a:p>
            <a:pPr>
              <a:lnSpc>
                <a:spcPct val="90000"/>
              </a:lnSpc>
            </a:pPr>
            <a:r>
              <a:rPr lang="en-GB" b="1" dirty="0">
                <a:latin typeface="Arial"/>
                <a:cs typeface="Arial"/>
              </a:rPr>
              <a:t>DISCRIMINATION AND PREJUDICE.</a:t>
            </a:r>
          </a:p>
          <a:p>
            <a:pPr>
              <a:lnSpc>
                <a:spcPct val="90000"/>
              </a:lnSpc>
            </a:pPr>
            <a:endParaRPr lang="en-GB" b="1" dirty="0">
              <a:latin typeface="Arial"/>
              <a:cs typeface="Arial"/>
            </a:endParaRPr>
          </a:p>
          <a:p>
            <a:pPr>
              <a:lnSpc>
                <a:spcPct val="90000"/>
              </a:lnSpc>
            </a:pPr>
            <a:r>
              <a:rPr lang="en-GB" b="1" dirty="0">
                <a:latin typeface="Arial"/>
                <a:cs typeface="Arial"/>
              </a:rPr>
              <a:t>All  services are also aimed at the personal </a:t>
            </a:r>
            <a:r>
              <a:rPr lang="en-GB" b="1" dirty="0" err="1">
                <a:latin typeface="Arial"/>
                <a:cs typeface="Arial"/>
              </a:rPr>
              <a:t>delevopment</a:t>
            </a:r>
            <a:r>
              <a:rPr lang="en-GB" b="1" dirty="0">
                <a:latin typeface="Arial"/>
                <a:cs typeface="Arial"/>
              </a:rPr>
              <a:t>  of power and empowerment </a:t>
            </a:r>
          </a:p>
          <a:p>
            <a:pPr>
              <a:lnSpc>
                <a:spcPct val="90000"/>
              </a:lnSpc>
            </a:pPr>
            <a:endParaRPr lang="en-GB" sz="1500" b="1">
              <a:latin typeface="Arial"/>
              <a:cs typeface="Arial"/>
            </a:endParaRPr>
          </a:p>
          <a:p>
            <a:pPr>
              <a:lnSpc>
                <a:spcPct val="90000"/>
              </a:lnSpc>
            </a:pPr>
            <a:endParaRPr lang="en-GB" sz="1500" b="1">
              <a:latin typeface="Arial"/>
              <a:cs typeface="Arial"/>
            </a:endParaRPr>
          </a:p>
          <a:p>
            <a:pPr>
              <a:lnSpc>
                <a:spcPct val="90000"/>
              </a:lnSpc>
            </a:pPr>
            <a:endParaRPr lang="en-GB" sz="1500" b="1">
              <a:latin typeface="Arial"/>
              <a:cs typeface="Arial"/>
            </a:endParaRPr>
          </a:p>
          <a:p>
            <a:pPr>
              <a:lnSpc>
                <a:spcPct val="90000"/>
              </a:lnSpc>
            </a:pPr>
            <a:endParaRPr lang="en-GB" sz="1500" b="1">
              <a:latin typeface="Arial"/>
              <a:cs typeface="Arial"/>
            </a:endParaRPr>
          </a:p>
          <a:p>
            <a:pPr>
              <a:lnSpc>
                <a:spcPct val="90000"/>
              </a:lnSpc>
            </a:pPr>
            <a:endParaRPr lang="en-GB" sz="1500" b="1">
              <a:latin typeface="Arial"/>
              <a:cs typeface="Arial"/>
            </a:endParaRPr>
          </a:p>
          <a:p>
            <a:pPr>
              <a:lnSpc>
                <a:spcPct val="90000"/>
              </a:lnSpc>
            </a:pPr>
            <a:endParaRPr lang="en-GB" sz="1500" b="1">
              <a:latin typeface="Arial"/>
              <a:cs typeface="Arial"/>
            </a:endParaRPr>
          </a:p>
          <a:p>
            <a:pPr>
              <a:lnSpc>
                <a:spcPct val="90000"/>
              </a:lnSpc>
            </a:pPr>
            <a:endParaRPr lang="en-GB" sz="1500"/>
          </a:p>
          <a:p>
            <a:pPr>
              <a:lnSpc>
                <a:spcPct val="90000"/>
              </a:lnSpc>
            </a:pPr>
            <a:endParaRPr lang="en-GB" sz="1500"/>
          </a:p>
          <a:p>
            <a:pPr>
              <a:lnSpc>
                <a:spcPct val="90000"/>
              </a:lnSpc>
            </a:pPr>
            <a:endParaRPr lang="en-GB" sz="1500"/>
          </a:p>
        </p:txBody>
      </p:sp>
      <p:sp>
        <p:nvSpPr>
          <p:cNvPr id="7" name="TextBox 6">
            <a:extLst>
              <a:ext uri="{FF2B5EF4-FFF2-40B4-BE49-F238E27FC236}">
                <a16:creationId xmlns:a16="http://schemas.microsoft.com/office/drawing/2014/main" id="{E2887763-BC82-C3FD-ECF2-04A960B3493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789011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C1374EF-4727-4DA1-8D95-79FBDAB4B4A0}"/>
              </a:ext>
            </a:extLst>
          </p:cNvPr>
          <p:cNvSpPr>
            <a:spLocks noGrp="1"/>
          </p:cNvSpPr>
          <p:nvPr>
            <p:ph type="ctrTitle"/>
          </p:nvPr>
        </p:nvSpPr>
        <p:spPr>
          <a:xfrm>
            <a:off x="1457863" y="-745810"/>
            <a:ext cx="2705101" cy="2508139"/>
          </a:xfrm>
        </p:spPr>
        <p:txBody>
          <a:bodyPr>
            <a:normAutofit/>
          </a:bodyPr>
          <a:lstStyle/>
          <a:p>
            <a:r>
              <a:rPr lang="it-IT" sz="2500" b="1" dirty="0"/>
              <a:t>IMPORTANCE TO BE A PART OF A COMMUNITY</a:t>
            </a:r>
          </a:p>
        </p:txBody>
      </p:sp>
      <p:sp>
        <p:nvSpPr>
          <p:cNvPr id="3" name="Sottotitolo 2">
            <a:extLst>
              <a:ext uri="{FF2B5EF4-FFF2-40B4-BE49-F238E27FC236}">
                <a16:creationId xmlns:a16="http://schemas.microsoft.com/office/drawing/2014/main" id="{B4CFB3BA-08ED-4203-9F5D-3D29D10EDC94}"/>
              </a:ext>
            </a:extLst>
          </p:cNvPr>
          <p:cNvSpPr>
            <a:spLocks noGrp="1"/>
          </p:cNvSpPr>
          <p:nvPr>
            <p:ph type="subTitle" idx="1"/>
          </p:nvPr>
        </p:nvSpPr>
        <p:spPr>
          <a:xfrm>
            <a:off x="1414733" y="2173857"/>
            <a:ext cx="2705100" cy="3485072"/>
          </a:xfrm>
        </p:spPr>
        <p:txBody>
          <a:bodyPr vert="horz" lIns="91440" tIns="45720" rIns="91440" bIns="45720" rtlCol="0" anchor="t">
            <a:normAutofit fontScale="92500" lnSpcReduction="10000"/>
          </a:bodyPr>
          <a:lstStyle/>
          <a:p>
            <a:r>
              <a:rPr lang="it-IT" sz="2000" b="1" dirty="0">
                <a:solidFill>
                  <a:schemeClr val="tx1"/>
                </a:solidFill>
                <a:latin typeface="Arial"/>
                <a:ea typeface="+mn-lt"/>
                <a:cs typeface="+mn-lt"/>
              </a:rPr>
              <a:t>"Community </a:t>
            </a:r>
            <a:r>
              <a:rPr lang="it-IT" sz="2000" b="1" dirty="0" err="1">
                <a:solidFill>
                  <a:schemeClr val="tx1"/>
                </a:solidFill>
                <a:latin typeface="Arial"/>
                <a:ea typeface="+mn-lt"/>
                <a:cs typeface="+mn-lt"/>
              </a:rPr>
              <a:t>is</a:t>
            </a:r>
            <a:r>
              <a:rPr lang="it-IT" sz="2000" b="1" dirty="0">
                <a:solidFill>
                  <a:schemeClr val="tx1"/>
                </a:solidFill>
                <a:latin typeface="Arial"/>
                <a:ea typeface="+mn-lt"/>
                <a:cs typeface="+mn-lt"/>
              </a:rPr>
              <a:t> a </a:t>
            </a:r>
            <a:r>
              <a:rPr lang="it-IT" sz="2000" b="1" dirty="0" err="1">
                <a:solidFill>
                  <a:schemeClr val="tx1"/>
                </a:solidFill>
                <a:latin typeface="Arial"/>
                <a:ea typeface="+mn-lt"/>
                <a:cs typeface="+mn-lt"/>
              </a:rPr>
              <a:t>gathering</a:t>
            </a:r>
            <a:r>
              <a:rPr lang="it-IT" sz="2000" b="1" dirty="0">
                <a:solidFill>
                  <a:schemeClr val="tx1"/>
                </a:solidFill>
                <a:latin typeface="Arial"/>
                <a:ea typeface="+mn-lt"/>
                <a:cs typeface="+mn-lt"/>
              </a:rPr>
              <a:t> </a:t>
            </a:r>
            <a:r>
              <a:rPr lang="it-IT" sz="2000" b="1" dirty="0" err="1">
                <a:solidFill>
                  <a:schemeClr val="tx1"/>
                </a:solidFill>
                <a:latin typeface="Arial"/>
                <a:ea typeface="+mn-lt"/>
                <a:cs typeface="+mn-lt"/>
              </a:rPr>
              <a:t>whose</a:t>
            </a:r>
            <a:r>
              <a:rPr lang="it-IT" sz="2000" b="1" dirty="0">
                <a:solidFill>
                  <a:schemeClr val="tx1"/>
                </a:solidFill>
                <a:latin typeface="Arial"/>
                <a:ea typeface="+mn-lt"/>
                <a:cs typeface="+mn-lt"/>
              </a:rPr>
              <a:t> </a:t>
            </a:r>
            <a:r>
              <a:rPr lang="it-IT" sz="2000" b="1" dirty="0" err="1">
                <a:solidFill>
                  <a:schemeClr val="tx1"/>
                </a:solidFill>
                <a:latin typeface="Arial"/>
                <a:ea typeface="+mn-lt"/>
                <a:cs typeface="+mn-lt"/>
              </a:rPr>
              <a:t>individuals</a:t>
            </a:r>
            <a:r>
              <a:rPr lang="it-IT" sz="2000" b="1" dirty="0">
                <a:solidFill>
                  <a:schemeClr val="tx1"/>
                </a:solidFill>
                <a:latin typeface="Arial"/>
                <a:ea typeface="+mn-lt"/>
                <a:cs typeface="+mn-lt"/>
              </a:rPr>
              <a:t> share </a:t>
            </a:r>
            <a:r>
              <a:rPr lang="it-IT" sz="2000" b="1" dirty="0" err="1">
                <a:solidFill>
                  <a:schemeClr val="tx1"/>
                </a:solidFill>
                <a:latin typeface="Arial"/>
                <a:ea typeface="+mn-lt"/>
                <a:cs typeface="+mn-lt"/>
              </a:rPr>
              <a:t>something</a:t>
            </a:r>
            <a:r>
              <a:rPr lang="it-IT" sz="2000" b="1" dirty="0">
                <a:solidFill>
                  <a:schemeClr val="tx1"/>
                </a:solidFill>
                <a:latin typeface="Arial"/>
                <a:ea typeface="+mn-lt"/>
                <a:cs typeface="+mn-lt"/>
              </a:rPr>
              <a:t> </a:t>
            </a:r>
            <a:r>
              <a:rPr lang="it-IT" sz="2000" b="1" dirty="0" err="1">
                <a:solidFill>
                  <a:schemeClr val="tx1"/>
                </a:solidFill>
                <a:latin typeface="Arial"/>
                <a:ea typeface="+mn-lt"/>
                <a:cs typeface="+mn-lt"/>
              </a:rPr>
              <a:t>practically</a:t>
            </a:r>
            <a:r>
              <a:rPr lang="it-IT" sz="2000" b="1" dirty="0">
                <a:solidFill>
                  <a:schemeClr val="tx1"/>
                </a:solidFill>
                <a:latin typeface="Arial"/>
                <a:ea typeface="+mn-lt"/>
                <a:cs typeface="+mn-lt"/>
              </a:rPr>
              <a:t> </a:t>
            </a:r>
            <a:r>
              <a:rPr lang="it-IT" sz="2000" b="1" dirty="0" err="1">
                <a:solidFill>
                  <a:schemeClr val="tx1"/>
                </a:solidFill>
                <a:latin typeface="Arial"/>
                <a:ea typeface="+mn-lt"/>
                <a:cs typeface="+mn-lt"/>
              </a:rPr>
              <a:t>speaking</a:t>
            </a:r>
            <a:r>
              <a:rPr lang="it-IT" sz="2000" b="1" dirty="0">
                <a:solidFill>
                  <a:schemeClr val="tx1"/>
                </a:solidFill>
                <a:latin typeface="Arial"/>
                <a:ea typeface="+mn-lt"/>
                <a:cs typeface="+mn-lt"/>
              </a:rPr>
              <a:t>, like </a:t>
            </a:r>
            <a:r>
              <a:rPr lang="it-IT" sz="2000" b="1" dirty="0" err="1">
                <a:solidFill>
                  <a:schemeClr val="tx1"/>
                </a:solidFill>
                <a:latin typeface="Arial"/>
                <a:ea typeface="+mn-lt"/>
                <a:cs typeface="+mn-lt"/>
              </a:rPr>
              <a:t>shared</a:t>
            </a:r>
            <a:r>
              <a:rPr lang="it-IT" sz="2000" b="1" dirty="0">
                <a:solidFill>
                  <a:schemeClr val="tx1"/>
                </a:solidFill>
                <a:latin typeface="Arial"/>
                <a:ea typeface="+mn-lt"/>
                <a:cs typeface="+mn-lt"/>
              </a:rPr>
              <a:t> government, </a:t>
            </a:r>
            <a:r>
              <a:rPr lang="it-IT" sz="2000" b="1" dirty="0" err="1">
                <a:solidFill>
                  <a:schemeClr val="tx1"/>
                </a:solidFill>
                <a:latin typeface="Arial"/>
                <a:ea typeface="+mn-lt"/>
                <a:cs typeface="+mn-lt"/>
              </a:rPr>
              <a:t>geographic</a:t>
            </a:r>
            <a:r>
              <a:rPr lang="it-IT" sz="2000" b="1" dirty="0">
                <a:solidFill>
                  <a:schemeClr val="tx1"/>
                </a:solidFill>
                <a:latin typeface="Arial"/>
                <a:ea typeface="+mn-lt"/>
                <a:cs typeface="+mn-lt"/>
              </a:rPr>
              <a:t> area, culture and </a:t>
            </a:r>
            <a:r>
              <a:rPr lang="it-IT" sz="2000" b="1" dirty="0" err="1">
                <a:solidFill>
                  <a:schemeClr val="tx1"/>
                </a:solidFill>
                <a:latin typeface="Arial"/>
                <a:ea typeface="+mn-lt"/>
                <a:cs typeface="+mn-lt"/>
              </a:rPr>
              <a:t>heritage</a:t>
            </a:r>
            <a:r>
              <a:rPr lang="it-IT" sz="2000" b="1" dirty="0">
                <a:solidFill>
                  <a:schemeClr val="tx1"/>
                </a:solidFill>
                <a:latin typeface="Arial"/>
                <a:ea typeface="+mn-lt"/>
                <a:cs typeface="+mn-lt"/>
              </a:rPr>
              <a:t>. Local area can </a:t>
            </a:r>
            <a:r>
              <a:rPr lang="it-IT" sz="2000" b="1" dirty="0" err="1">
                <a:solidFill>
                  <a:schemeClr val="tx1"/>
                </a:solidFill>
                <a:latin typeface="Arial"/>
                <a:ea typeface="+mn-lt"/>
                <a:cs typeface="+mn-lt"/>
              </a:rPr>
              <a:t>likewise</a:t>
            </a:r>
            <a:r>
              <a:rPr lang="it-IT" sz="2000" b="1" dirty="0">
                <a:solidFill>
                  <a:schemeClr val="tx1"/>
                </a:solidFill>
                <a:latin typeface="Arial"/>
                <a:ea typeface="+mn-lt"/>
                <a:cs typeface="+mn-lt"/>
              </a:rPr>
              <a:t> allude to the </a:t>
            </a:r>
            <a:r>
              <a:rPr lang="it-IT" sz="2000" b="1" dirty="0" err="1">
                <a:solidFill>
                  <a:schemeClr val="tx1"/>
                </a:solidFill>
                <a:latin typeface="Arial"/>
                <a:ea typeface="+mn-lt"/>
                <a:cs typeface="+mn-lt"/>
              </a:rPr>
              <a:t>actual</a:t>
            </a:r>
            <a:r>
              <a:rPr lang="it-IT" sz="2000" b="1" dirty="0">
                <a:solidFill>
                  <a:schemeClr val="tx1"/>
                </a:solidFill>
                <a:latin typeface="Arial"/>
                <a:ea typeface="+mn-lt"/>
                <a:cs typeface="+mn-lt"/>
              </a:rPr>
              <a:t> place </a:t>
            </a:r>
            <a:r>
              <a:rPr lang="it-IT" sz="2000" b="1" dirty="0" err="1">
                <a:solidFill>
                  <a:schemeClr val="tx1"/>
                </a:solidFill>
                <a:latin typeface="Arial"/>
                <a:ea typeface="+mn-lt"/>
                <a:cs typeface="+mn-lt"/>
              </a:rPr>
              <a:t>where</a:t>
            </a:r>
            <a:r>
              <a:rPr lang="it-IT" sz="2000" b="1" dirty="0">
                <a:solidFill>
                  <a:schemeClr val="tx1"/>
                </a:solidFill>
                <a:latin typeface="Arial"/>
                <a:ea typeface="+mn-lt"/>
                <a:cs typeface="+mn-lt"/>
              </a:rPr>
              <a:t> </a:t>
            </a:r>
            <a:r>
              <a:rPr lang="it-IT" sz="2000" b="1" dirty="0" err="1">
                <a:solidFill>
                  <a:schemeClr val="tx1"/>
                </a:solidFill>
                <a:latin typeface="Arial"/>
                <a:ea typeface="+mn-lt"/>
                <a:cs typeface="+mn-lt"/>
              </a:rPr>
              <a:t>such</a:t>
            </a:r>
            <a:r>
              <a:rPr lang="it-IT" sz="2000" b="1" dirty="0">
                <a:solidFill>
                  <a:schemeClr val="tx1"/>
                </a:solidFill>
                <a:latin typeface="Arial"/>
                <a:ea typeface="+mn-lt"/>
                <a:cs typeface="+mn-lt"/>
              </a:rPr>
              <a:t> a </a:t>
            </a:r>
            <a:r>
              <a:rPr lang="it-IT" sz="2000" b="1" dirty="0" err="1">
                <a:solidFill>
                  <a:schemeClr val="tx1"/>
                </a:solidFill>
                <a:latin typeface="Arial"/>
                <a:ea typeface="+mn-lt"/>
                <a:cs typeface="+mn-lt"/>
              </a:rPr>
              <a:t>gatherings</a:t>
            </a:r>
            <a:r>
              <a:rPr lang="it-IT" sz="2000" b="1" dirty="0">
                <a:solidFill>
                  <a:schemeClr val="tx1"/>
                </a:solidFill>
                <a:latin typeface="Arial"/>
                <a:ea typeface="+mn-lt"/>
                <a:cs typeface="+mn-lt"/>
              </a:rPr>
              <a:t> </a:t>
            </a:r>
            <a:r>
              <a:rPr lang="it-IT" sz="2000" b="1" dirty="0" err="1">
                <a:solidFill>
                  <a:schemeClr val="tx1"/>
                </a:solidFill>
                <a:latin typeface="Arial"/>
                <a:ea typeface="+mn-lt"/>
                <a:cs typeface="+mn-lt"/>
              </a:rPr>
              <a:t>resides</a:t>
            </a:r>
            <a:r>
              <a:rPr lang="it-IT" sz="2000" b="1" dirty="0">
                <a:solidFill>
                  <a:schemeClr val="tx1"/>
                </a:solidFill>
                <a:latin typeface="Arial"/>
                <a:ea typeface="+mn-lt"/>
                <a:cs typeface="+mn-lt"/>
              </a:rPr>
              <a:t>".</a:t>
            </a:r>
            <a:endParaRPr lang="it-IT" sz="2000" b="1" dirty="0">
              <a:solidFill>
                <a:schemeClr val="tx1"/>
              </a:solidFill>
              <a:latin typeface="Arial"/>
            </a:endParaRPr>
          </a:p>
        </p:txBody>
      </p:sp>
      <p:pic>
        <p:nvPicPr>
          <p:cNvPr id="22" name="Picture 4" descr="Colourful carved figures of humans">
            <a:extLst>
              <a:ext uri="{FF2B5EF4-FFF2-40B4-BE49-F238E27FC236}">
                <a16:creationId xmlns:a16="http://schemas.microsoft.com/office/drawing/2014/main" id="{6A539561-E62C-EB20-D0D4-95B0E2D5FD6A}"/>
              </a:ext>
            </a:extLst>
          </p:cNvPr>
          <p:cNvPicPr>
            <a:picLocks noChangeAspect="1"/>
          </p:cNvPicPr>
          <p:nvPr/>
        </p:nvPicPr>
        <p:blipFill rotWithShape="1">
          <a:blip r:embed="rId2"/>
          <a:srcRect l="15178" r="14366" b="-10"/>
          <a:stretch/>
        </p:blipFill>
        <p:spPr>
          <a:xfrm>
            <a:off x="5410200" y="10"/>
            <a:ext cx="6781800" cy="6857990"/>
          </a:xfrm>
          <a:prstGeom prst="rect">
            <a:avLst/>
          </a:prstGeom>
        </p:spPr>
      </p:pic>
    </p:spTree>
    <p:extLst>
      <p:ext uri="{BB962C8B-B14F-4D97-AF65-F5344CB8AC3E}">
        <p14:creationId xmlns:p14="http://schemas.microsoft.com/office/powerpoint/2010/main" val="373873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4" descr="A group of people posing for a photo&#10;&#10;Description automatically generated">
            <a:extLst>
              <a:ext uri="{FF2B5EF4-FFF2-40B4-BE49-F238E27FC236}">
                <a16:creationId xmlns:a16="http://schemas.microsoft.com/office/drawing/2014/main" id="{31D7A411-FE2D-AE9A-C849-E9FB98B42EB9}"/>
              </a:ext>
            </a:extLst>
          </p:cNvPr>
          <p:cNvPicPr>
            <a:picLocks noChangeAspect="1"/>
          </p:cNvPicPr>
          <p:nvPr/>
        </p:nvPicPr>
        <p:blipFill>
          <a:blip r:embed="rId2"/>
          <a:stretch>
            <a:fillRect/>
          </a:stretch>
        </p:blipFill>
        <p:spPr>
          <a:xfrm>
            <a:off x="683489" y="1737575"/>
            <a:ext cx="6096000" cy="3382850"/>
          </a:xfrm>
          <a:prstGeom prst="rect">
            <a:avLst/>
          </a:prstGeom>
        </p:spPr>
      </p:pic>
      <p:sp>
        <p:nvSpPr>
          <p:cNvPr id="2" name="TextBox 1">
            <a:extLst>
              <a:ext uri="{FF2B5EF4-FFF2-40B4-BE49-F238E27FC236}">
                <a16:creationId xmlns:a16="http://schemas.microsoft.com/office/drawing/2014/main" id="{A361C89E-863F-2446-765D-6037F370C407}"/>
              </a:ext>
            </a:extLst>
          </p:cNvPr>
          <p:cNvSpPr txBox="1"/>
          <p:nvPr/>
        </p:nvSpPr>
        <p:spPr>
          <a:xfrm>
            <a:off x="8057792" y="3186"/>
            <a:ext cx="3390899" cy="45016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buSzPct val="70000"/>
            </a:pPr>
            <a:r>
              <a:rPr lang="en-US" b="1" dirty="0">
                <a:latin typeface="Arial"/>
                <a:cs typeface="Arial"/>
              </a:rPr>
              <a:t>it is extremely important for people with Down's Syndrome to be a part of a community especilly for :</a:t>
            </a:r>
            <a:endParaRPr lang="en-US" b="1"/>
          </a:p>
          <a:p>
            <a:pPr indent="-228600">
              <a:lnSpc>
                <a:spcPct val="90000"/>
              </a:lnSpc>
              <a:spcAft>
                <a:spcPts val="600"/>
              </a:spcAft>
              <a:buSzPct val="70000"/>
              <a:buFont typeface="Arial" panose="020B0604020202020204" pitchFamily="34" charset="0"/>
              <a:buChar char="•"/>
            </a:pPr>
            <a:r>
              <a:rPr lang="en-US" b="1" dirty="0">
                <a:latin typeface="Arial"/>
                <a:cs typeface="Arial"/>
              </a:rPr>
              <a:t>1. find support </a:t>
            </a:r>
          </a:p>
          <a:p>
            <a:pPr indent="-228600">
              <a:lnSpc>
                <a:spcPct val="90000"/>
              </a:lnSpc>
              <a:spcAft>
                <a:spcPts val="600"/>
              </a:spcAft>
              <a:buSzPct val="70000"/>
              <a:buFont typeface="Arial" panose="020B0604020202020204" pitchFamily="34" charset="0"/>
              <a:buChar char="•"/>
            </a:pPr>
            <a:endParaRPr lang="en-US" b="1" dirty="0">
              <a:latin typeface="Arial"/>
              <a:cs typeface="Arial"/>
            </a:endParaRPr>
          </a:p>
          <a:p>
            <a:pPr indent="-228600">
              <a:lnSpc>
                <a:spcPct val="90000"/>
              </a:lnSpc>
              <a:spcAft>
                <a:spcPts val="600"/>
              </a:spcAft>
              <a:buSzPct val="70000"/>
              <a:buFont typeface="Arial" panose="020B0604020202020204" pitchFamily="34" charset="0"/>
              <a:buChar char="•"/>
            </a:pPr>
            <a:r>
              <a:rPr lang="en-US" b="1" dirty="0">
                <a:latin typeface="Arial"/>
                <a:cs typeface="Arial"/>
              </a:rPr>
              <a:t>2.share the same objectives</a:t>
            </a:r>
          </a:p>
          <a:p>
            <a:pPr indent="-228600">
              <a:lnSpc>
                <a:spcPct val="90000"/>
              </a:lnSpc>
              <a:spcAft>
                <a:spcPts val="600"/>
              </a:spcAft>
              <a:buSzPct val="70000"/>
              <a:buFont typeface="Arial" panose="020B0604020202020204" pitchFamily="34" charset="0"/>
              <a:buChar char="•"/>
            </a:pPr>
            <a:endParaRPr lang="en-US" b="1" dirty="0">
              <a:latin typeface="Arial"/>
              <a:cs typeface="Arial"/>
            </a:endParaRPr>
          </a:p>
          <a:p>
            <a:pPr indent="-228600">
              <a:lnSpc>
                <a:spcPct val="90000"/>
              </a:lnSpc>
              <a:spcAft>
                <a:spcPts val="600"/>
              </a:spcAft>
              <a:buSzPct val="70000"/>
              <a:buFont typeface="Arial" panose="020B0604020202020204" pitchFamily="34" charset="0"/>
              <a:buChar char="•"/>
            </a:pPr>
            <a:r>
              <a:rPr lang="en-US" b="1" dirty="0">
                <a:latin typeface="Arial"/>
                <a:cs typeface="Arial"/>
              </a:rPr>
              <a:t>3.improve themself</a:t>
            </a:r>
          </a:p>
          <a:p>
            <a:pPr indent="-228600">
              <a:lnSpc>
                <a:spcPct val="90000"/>
              </a:lnSpc>
              <a:spcAft>
                <a:spcPts val="600"/>
              </a:spcAft>
              <a:buSzPct val="70000"/>
              <a:buFont typeface="Arial" panose="020B0604020202020204" pitchFamily="34" charset="0"/>
              <a:buChar char="•"/>
            </a:pPr>
            <a:endParaRPr lang="en-US" b="1" dirty="0">
              <a:latin typeface="Arial"/>
              <a:cs typeface="Arial"/>
            </a:endParaRPr>
          </a:p>
          <a:p>
            <a:pPr indent="-228600">
              <a:lnSpc>
                <a:spcPct val="90000"/>
              </a:lnSpc>
              <a:spcAft>
                <a:spcPts val="600"/>
              </a:spcAft>
              <a:buSzPct val="70000"/>
              <a:buFont typeface="Arial" panose="020B0604020202020204" pitchFamily="34" charset="0"/>
              <a:buChar char="•"/>
            </a:pPr>
            <a:r>
              <a:rPr lang="en-US" b="1" dirty="0">
                <a:latin typeface="Arial"/>
                <a:cs typeface="Arial"/>
              </a:rPr>
              <a:t>4.learn a job </a:t>
            </a:r>
          </a:p>
          <a:p>
            <a:pPr indent="-228600">
              <a:lnSpc>
                <a:spcPct val="90000"/>
              </a:lnSpc>
              <a:spcAft>
                <a:spcPts val="600"/>
              </a:spcAft>
              <a:buSzPct val="70000"/>
              <a:buFont typeface="Arial" panose="020B0604020202020204" pitchFamily="34" charset="0"/>
              <a:buChar char="•"/>
            </a:pPr>
            <a:endParaRPr lang="en-US" b="1" dirty="0">
              <a:latin typeface="Arial"/>
              <a:cs typeface="Arial"/>
            </a:endParaRPr>
          </a:p>
          <a:p>
            <a:pPr indent="-228600">
              <a:lnSpc>
                <a:spcPct val="90000"/>
              </a:lnSpc>
              <a:spcAft>
                <a:spcPts val="600"/>
              </a:spcAft>
              <a:buSzPct val="70000"/>
              <a:buFont typeface="Arial" panose="020B0604020202020204" pitchFamily="34" charset="0"/>
              <a:buChar char="•"/>
            </a:pPr>
            <a:r>
              <a:rPr lang="en-US" b="1" dirty="0">
                <a:latin typeface="Arial"/>
                <a:cs typeface="Arial"/>
              </a:rPr>
              <a:t>5.learn to relate with the people and with the world </a:t>
            </a:r>
          </a:p>
          <a:p>
            <a:pPr indent="-228600">
              <a:lnSpc>
                <a:spcPct val="90000"/>
              </a:lnSpc>
              <a:spcAft>
                <a:spcPts val="600"/>
              </a:spcAft>
              <a:buSzPct val="70000"/>
              <a:buFont typeface="Arial" panose="020B0604020202020204" pitchFamily="34" charset="0"/>
              <a:buChar char="•"/>
            </a:pPr>
            <a:endParaRPr lang="en-US" b="1" dirty="0">
              <a:latin typeface="Arial"/>
              <a:cs typeface="Arial"/>
            </a:endParaRPr>
          </a:p>
          <a:p>
            <a:pPr indent="-228600">
              <a:lnSpc>
                <a:spcPct val="90000"/>
              </a:lnSpc>
              <a:spcAft>
                <a:spcPts val="600"/>
              </a:spcAft>
              <a:buSzPct val="70000"/>
              <a:buFont typeface="Arial" panose="020B0604020202020204" pitchFamily="34" charset="0"/>
              <a:buChar char="•"/>
            </a:pPr>
            <a:r>
              <a:rPr lang="en-US" b="1" dirty="0">
                <a:latin typeface="Arial"/>
                <a:cs typeface="Arial"/>
              </a:rPr>
              <a:t>6.integrate into society</a:t>
            </a:r>
          </a:p>
          <a:p>
            <a:pPr indent="-228600">
              <a:lnSpc>
                <a:spcPct val="90000"/>
              </a:lnSpc>
              <a:spcAft>
                <a:spcPts val="600"/>
              </a:spcAft>
              <a:buSzPct val="70000"/>
              <a:buFont typeface="Arial" panose="020B0604020202020204" pitchFamily="34" charset="0"/>
              <a:buChar char="•"/>
            </a:pPr>
            <a:endParaRPr lang="en-US" b="1" dirty="0">
              <a:latin typeface="Arial"/>
              <a:cs typeface="Arial"/>
            </a:endParaRPr>
          </a:p>
          <a:p>
            <a:pPr indent="-228600">
              <a:lnSpc>
                <a:spcPct val="90000"/>
              </a:lnSpc>
              <a:spcAft>
                <a:spcPts val="600"/>
              </a:spcAft>
              <a:buSzPct val="70000"/>
              <a:buFont typeface="Arial" panose="020B0604020202020204" pitchFamily="34" charset="0"/>
              <a:buChar char="•"/>
            </a:pPr>
            <a:r>
              <a:rPr lang="en-US" b="1" dirty="0">
                <a:latin typeface="Arial"/>
                <a:cs typeface="Arial"/>
              </a:rPr>
              <a:t>7.learn to live even without a family</a:t>
            </a:r>
          </a:p>
          <a:p>
            <a:pPr indent="-228600">
              <a:lnSpc>
                <a:spcPct val="90000"/>
              </a:lnSpc>
              <a:spcAft>
                <a:spcPts val="600"/>
              </a:spcAft>
              <a:buSzPct val="70000"/>
              <a:buFont typeface="Arial" panose="020B0604020202020204" pitchFamily="34" charset="0"/>
              <a:buChar char="•"/>
            </a:pPr>
            <a:endParaRPr lang="en-US" b="1" dirty="0">
              <a:latin typeface="Arial"/>
              <a:cs typeface="Arial"/>
            </a:endParaRPr>
          </a:p>
          <a:p>
            <a:pPr indent="-228600">
              <a:lnSpc>
                <a:spcPct val="90000"/>
              </a:lnSpc>
              <a:spcAft>
                <a:spcPts val="600"/>
              </a:spcAft>
              <a:buSzPct val="70000"/>
              <a:buFont typeface="Arial" panose="020B0604020202020204" pitchFamily="34" charset="0"/>
              <a:buChar char="•"/>
            </a:pPr>
            <a:r>
              <a:rPr lang="en-US" b="1" dirty="0">
                <a:latin typeface="Arial"/>
                <a:cs typeface="Arial"/>
              </a:rPr>
              <a:t>8.be independent</a:t>
            </a:r>
          </a:p>
          <a:p>
            <a:pPr indent="-228600">
              <a:lnSpc>
                <a:spcPct val="90000"/>
              </a:lnSpc>
              <a:spcAft>
                <a:spcPts val="600"/>
              </a:spcAft>
              <a:buSzPct val="70000"/>
              <a:buFont typeface="Arial" panose="020B0604020202020204" pitchFamily="34" charset="0"/>
              <a:buChar char="•"/>
            </a:pPr>
            <a:endParaRPr lang="en-US" dirty="0">
              <a:solidFill>
                <a:schemeClr val="tx2"/>
              </a:solidFill>
              <a:latin typeface="+mj-lt"/>
            </a:endParaRPr>
          </a:p>
        </p:txBody>
      </p:sp>
      <p:sp>
        <p:nvSpPr>
          <p:cNvPr id="4" name="TextBox 3">
            <a:extLst>
              <a:ext uri="{FF2B5EF4-FFF2-40B4-BE49-F238E27FC236}">
                <a16:creationId xmlns:a16="http://schemas.microsoft.com/office/drawing/2014/main" id="{72F17FBF-DE86-A91F-046C-124625F428C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553454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1ED6C-3075-5BC4-9511-C0DB3DE2F1D5}"/>
              </a:ext>
            </a:extLst>
          </p:cNvPr>
          <p:cNvSpPr>
            <a:spLocks noGrp="1"/>
          </p:cNvSpPr>
          <p:nvPr>
            <p:ph type="title"/>
          </p:nvPr>
        </p:nvSpPr>
        <p:spPr>
          <a:xfrm>
            <a:off x="1040921" y="-191219"/>
            <a:ext cx="10493315" cy="1371600"/>
          </a:xfrm>
        </p:spPr>
        <p:txBody>
          <a:bodyPr>
            <a:normAutofit/>
          </a:bodyPr>
          <a:lstStyle/>
          <a:p>
            <a:r>
              <a:rPr lang="en-GB" sz="4000" b="1" dirty="0"/>
              <a:t>Services available within the community for people with Down's Syndrome </a:t>
            </a:r>
          </a:p>
        </p:txBody>
      </p:sp>
      <p:pic>
        <p:nvPicPr>
          <p:cNvPr id="4" name="Picture 4">
            <a:extLst>
              <a:ext uri="{FF2B5EF4-FFF2-40B4-BE49-F238E27FC236}">
                <a16:creationId xmlns:a16="http://schemas.microsoft.com/office/drawing/2014/main" id="{D3375DE4-1E80-EB8F-20DE-61C79A255EC1}"/>
              </a:ext>
            </a:extLst>
          </p:cNvPr>
          <p:cNvPicPr>
            <a:picLocks noGrp="1" noChangeAspect="1"/>
          </p:cNvPicPr>
          <p:nvPr>
            <p:ph idx="1"/>
          </p:nvPr>
        </p:nvPicPr>
        <p:blipFill>
          <a:blip r:embed="rId2"/>
          <a:stretch>
            <a:fillRect/>
          </a:stretch>
        </p:blipFill>
        <p:spPr>
          <a:xfrm>
            <a:off x="4455002" y="1347655"/>
            <a:ext cx="3176317" cy="2093523"/>
          </a:xfrm>
        </p:spPr>
      </p:pic>
      <p:sp>
        <p:nvSpPr>
          <p:cNvPr id="5" name="TextBox 4">
            <a:extLst>
              <a:ext uri="{FF2B5EF4-FFF2-40B4-BE49-F238E27FC236}">
                <a16:creationId xmlns:a16="http://schemas.microsoft.com/office/drawing/2014/main" id="{8FC11F62-A5F1-53C7-8CDD-F68DE9314FAD}"/>
              </a:ext>
            </a:extLst>
          </p:cNvPr>
          <p:cNvSpPr txBox="1"/>
          <p:nvPr/>
        </p:nvSpPr>
        <p:spPr>
          <a:xfrm>
            <a:off x="267418" y="957532"/>
            <a:ext cx="274320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There are various services inside a community that can help children and adult with Down Syndrome.</a:t>
            </a:r>
          </a:p>
          <a:p>
            <a:r>
              <a:rPr lang="en-GB" b="1" dirty="0">
                <a:latin typeface="Arial"/>
                <a:cs typeface="Arial"/>
              </a:rPr>
              <a:t>For children:</a:t>
            </a:r>
          </a:p>
          <a:p>
            <a:endParaRPr lang="en-GB" b="1" dirty="0">
              <a:latin typeface="Arial"/>
              <a:cs typeface="Arial"/>
            </a:endParaRPr>
          </a:p>
          <a:p>
            <a:r>
              <a:rPr lang="en-GB" b="1" dirty="0">
                <a:latin typeface="Arial"/>
                <a:cs typeface="Arial"/>
              </a:rPr>
              <a:t>1.Play,sing songs and read book</a:t>
            </a:r>
          </a:p>
          <a:p>
            <a:endParaRPr lang="en-GB" b="1" dirty="0">
              <a:latin typeface="Arial"/>
              <a:cs typeface="Arial"/>
            </a:endParaRPr>
          </a:p>
          <a:p>
            <a:r>
              <a:rPr lang="en-GB" b="1" dirty="0">
                <a:latin typeface="Arial"/>
                <a:cs typeface="Arial"/>
              </a:rPr>
              <a:t>2.getting active</a:t>
            </a:r>
          </a:p>
          <a:p>
            <a:endParaRPr lang="en-GB" b="1" dirty="0">
              <a:latin typeface="Arial"/>
              <a:cs typeface="Arial"/>
            </a:endParaRPr>
          </a:p>
          <a:p>
            <a:endParaRPr lang="en-GB" b="1" dirty="0">
              <a:latin typeface="Arial"/>
              <a:cs typeface="Arial"/>
            </a:endParaRPr>
          </a:p>
          <a:p>
            <a:r>
              <a:rPr lang="en-GB" b="1" dirty="0">
                <a:latin typeface="Arial"/>
                <a:cs typeface="Arial"/>
              </a:rPr>
              <a:t>3.familiarize with other children </a:t>
            </a:r>
          </a:p>
          <a:p>
            <a:endParaRPr lang="en-GB" dirty="0"/>
          </a:p>
          <a:p>
            <a:endParaRPr lang="en-GB" dirty="0"/>
          </a:p>
          <a:p>
            <a:endParaRPr lang="en-GB" dirty="0"/>
          </a:p>
        </p:txBody>
      </p:sp>
      <p:sp>
        <p:nvSpPr>
          <p:cNvPr id="7" name="TextBox 6">
            <a:extLst>
              <a:ext uri="{FF2B5EF4-FFF2-40B4-BE49-F238E27FC236}">
                <a16:creationId xmlns:a16="http://schemas.microsoft.com/office/drawing/2014/main" id="{625CADFB-EDFA-B2AC-069E-FBC813C8078F}"/>
              </a:ext>
            </a:extLst>
          </p:cNvPr>
          <p:cNvSpPr txBox="1"/>
          <p:nvPr/>
        </p:nvSpPr>
        <p:spPr>
          <a:xfrm>
            <a:off x="9452754" y="34286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6.Medical support </a:t>
            </a:r>
          </a:p>
        </p:txBody>
      </p:sp>
      <p:cxnSp>
        <p:nvCxnSpPr>
          <p:cNvPr id="9" name="Straight Arrow Connector 8">
            <a:extLst>
              <a:ext uri="{FF2B5EF4-FFF2-40B4-BE49-F238E27FC236}">
                <a16:creationId xmlns:a16="http://schemas.microsoft.com/office/drawing/2014/main" id="{A0AE7426-19E9-0D7B-04B4-A9D0C62D78C4}"/>
              </a:ext>
            </a:extLst>
          </p:cNvPr>
          <p:cNvCxnSpPr/>
          <p:nvPr/>
        </p:nvCxnSpPr>
        <p:spPr>
          <a:xfrm flipH="1">
            <a:off x="2842944" y="2309542"/>
            <a:ext cx="1544126" cy="68436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0" name="Straight Arrow Connector 9">
            <a:extLst>
              <a:ext uri="{FF2B5EF4-FFF2-40B4-BE49-F238E27FC236}">
                <a16:creationId xmlns:a16="http://schemas.microsoft.com/office/drawing/2014/main" id="{451590B8-3A1A-A423-01D4-A87863F8D6F7}"/>
              </a:ext>
            </a:extLst>
          </p:cNvPr>
          <p:cNvCxnSpPr/>
          <p:nvPr/>
        </p:nvCxnSpPr>
        <p:spPr>
          <a:xfrm flipH="1">
            <a:off x="2123176" y="2840607"/>
            <a:ext cx="2219864" cy="105817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1" name="TextBox 10">
            <a:extLst>
              <a:ext uri="{FF2B5EF4-FFF2-40B4-BE49-F238E27FC236}">
                <a16:creationId xmlns:a16="http://schemas.microsoft.com/office/drawing/2014/main" id="{4E81D2B5-1E59-7AE1-B7BD-5246C15FD90A}"/>
              </a:ext>
            </a:extLst>
          </p:cNvPr>
          <p:cNvSpPr txBox="1"/>
          <p:nvPr/>
        </p:nvSpPr>
        <p:spPr>
          <a:xfrm>
            <a:off x="3197705" y="512427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4.Learn to share toys together </a:t>
            </a:r>
          </a:p>
        </p:txBody>
      </p:sp>
      <p:sp>
        <p:nvSpPr>
          <p:cNvPr id="12" name="TextBox 11">
            <a:extLst>
              <a:ext uri="{FF2B5EF4-FFF2-40B4-BE49-F238E27FC236}">
                <a16:creationId xmlns:a16="http://schemas.microsoft.com/office/drawing/2014/main" id="{AF1CB265-C90D-4DBE-E7EB-0766C49F64CD}"/>
              </a:ext>
            </a:extLst>
          </p:cNvPr>
          <p:cNvSpPr txBox="1"/>
          <p:nvPr/>
        </p:nvSpPr>
        <p:spPr>
          <a:xfrm>
            <a:off x="6863032" y="483582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5.Learn how to do something and no just to give instructions </a:t>
            </a:r>
          </a:p>
        </p:txBody>
      </p:sp>
      <p:sp>
        <p:nvSpPr>
          <p:cNvPr id="13" name="TextBox 12">
            <a:extLst>
              <a:ext uri="{FF2B5EF4-FFF2-40B4-BE49-F238E27FC236}">
                <a16:creationId xmlns:a16="http://schemas.microsoft.com/office/drawing/2014/main" id="{08D2F0A0-883A-1E88-FB44-E1BC1BA85C3A}"/>
              </a:ext>
            </a:extLst>
          </p:cNvPr>
          <p:cNvSpPr txBox="1"/>
          <p:nvPr/>
        </p:nvSpPr>
        <p:spPr>
          <a:xfrm>
            <a:off x="9076247" y="134122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7.School and education support </a:t>
            </a:r>
          </a:p>
        </p:txBody>
      </p:sp>
      <p:cxnSp>
        <p:nvCxnSpPr>
          <p:cNvPr id="15" name="Straight Arrow Connector 14">
            <a:extLst>
              <a:ext uri="{FF2B5EF4-FFF2-40B4-BE49-F238E27FC236}">
                <a16:creationId xmlns:a16="http://schemas.microsoft.com/office/drawing/2014/main" id="{0BB813B1-0B4D-0A81-10F7-BB3068AD300D}"/>
              </a:ext>
            </a:extLst>
          </p:cNvPr>
          <p:cNvCxnSpPr/>
          <p:nvPr/>
        </p:nvCxnSpPr>
        <p:spPr>
          <a:xfrm flipH="1">
            <a:off x="2751287" y="3583737"/>
            <a:ext cx="1673525" cy="118756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DE4F296F-CFB7-D09C-AA71-7DF5A4DC67A5}"/>
              </a:ext>
            </a:extLst>
          </p:cNvPr>
          <p:cNvCxnSpPr/>
          <p:nvPr/>
        </p:nvCxnSpPr>
        <p:spPr>
          <a:xfrm flipH="1">
            <a:off x="4835106" y="3554084"/>
            <a:ext cx="523336" cy="147511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4C26B23C-C7F7-0CD5-1E22-02D14EB2340D}"/>
              </a:ext>
            </a:extLst>
          </p:cNvPr>
          <p:cNvCxnSpPr/>
          <p:nvPr/>
        </p:nvCxnSpPr>
        <p:spPr>
          <a:xfrm>
            <a:off x="6924675" y="3553185"/>
            <a:ext cx="799382" cy="124507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AF8259C6-9E7E-8E59-856C-9D060F80A832}"/>
              </a:ext>
            </a:extLst>
          </p:cNvPr>
          <p:cNvCxnSpPr/>
          <p:nvPr/>
        </p:nvCxnSpPr>
        <p:spPr>
          <a:xfrm>
            <a:off x="7757663" y="2890928"/>
            <a:ext cx="1561381" cy="65560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7A988BA4-3229-E815-ECB8-33CEAE181DAF}"/>
              </a:ext>
            </a:extLst>
          </p:cNvPr>
          <p:cNvCxnSpPr/>
          <p:nvPr/>
        </p:nvCxnSpPr>
        <p:spPr>
          <a:xfrm flipV="1">
            <a:off x="7785519" y="1719713"/>
            <a:ext cx="1216324" cy="2012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50452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F6F0-8A60-16D3-018F-5A9C6DEC50D8}"/>
              </a:ext>
            </a:extLst>
          </p:cNvPr>
          <p:cNvSpPr>
            <a:spLocks noGrp="1"/>
          </p:cNvSpPr>
          <p:nvPr>
            <p:ph type="title"/>
          </p:nvPr>
        </p:nvSpPr>
        <p:spPr>
          <a:xfrm>
            <a:off x="2938732" y="-47446"/>
            <a:ext cx="5245580" cy="595223"/>
          </a:xfrm>
        </p:spPr>
        <p:txBody>
          <a:bodyPr>
            <a:normAutofit/>
          </a:bodyPr>
          <a:lstStyle/>
          <a:p>
            <a:r>
              <a:rPr lang="en-GB" sz="3200" b="1" dirty="0">
                <a:latin typeface="Arial"/>
                <a:cs typeface="Arial"/>
              </a:rPr>
              <a:t>Adult services support</a:t>
            </a:r>
          </a:p>
        </p:txBody>
      </p:sp>
      <p:pic>
        <p:nvPicPr>
          <p:cNvPr id="7" name="Picture 7">
            <a:extLst>
              <a:ext uri="{FF2B5EF4-FFF2-40B4-BE49-F238E27FC236}">
                <a16:creationId xmlns:a16="http://schemas.microsoft.com/office/drawing/2014/main" id="{A5D7BFF3-6E38-1D45-BEB0-2CF588E596DD}"/>
              </a:ext>
            </a:extLst>
          </p:cNvPr>
          <p:cNvPicPr>
            <a:picLocks noGrp="1" noChangeAspect="1"/>
          </p:cNvPicPr>
          <p:nvPr>
            <p:ph idx="1"/>
          </p:nvPr>
        </p:nvPicPr>
        <p:blipFill>
          <a:blip r:embed="rId2"/>
          <a:stretch>
            <a:fillRect/>
          </a:stretch>
        </p:blipFill>
        <p:spPr>
          <a:xfrm>
            <a:off x="1662112" y="810750"/>
            <a:ext cx="1602176" cy="1844615"/>
          </a:xfrm>
        </p:spPr>
      </p:pic>
      <p:sp>
        <p:nvSpPr>
          <p:cNvPr id="8" name="TextBox 7">
            <a:extLst>
              <a:ext uri="{FF2B5EF4-FFF2-40B4-BE49-F238E27FC236}">
                <a16:creationId xmlns:a16="http://schemas.microsoft.com/office/drawing/2014/main" id="{1929A2B9-D2A6-F962-9E59-E58BABC80D8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9" name="Picture 9">
            <a:extLst>
              <a:ext uri="{FF2B5EF4-FFF2-40B4-BE49-F238E27FC236}">
                <a16:creationId xmlns:a16="http://schemas.microsoft.com/office/drawing/2014/main" id="{6F5604BA-4BE7-C442-0342-A6C3DD8F5487}"/>
              </a:ext>
            </a:extLst>
          </p:cNvPr>
          <p:cNvPicPr>
            <a:picLocks noChangeAspect="1"/>
          </p:cNvPicPr>
          <p:nvPr/>
        </p:nvPicPr>
        <p:blipFill>
          <a:blip r:embed="rId3"/>
          <a:stretch>
            <a:fillRect/>
          </a:stretch>
        </p:blipFill>
        <p:spPr>
          <a:xfrm>
            <a:off x="4030692" y="817982"/>
            <a:ext cx="1815860" cy="1958374"/>
          </a:xfrm>
          <a:prstGeom prst="rect">
            <a:avLst/>
          </a:prstGeom>
        </p:spPr>
      </p:pic>
      <p:pic>
        <p:nvPicPr>
          <p:cNvPr id="10" name="Picture 10" descr="A picture containing outdoor, grass, person&#10;&#10;Description automatically generated">
            <a:extLst>
              <a:ext uri="{FF2B5EF4-FFF2-40B4-BE49-F238E27FC236}">
                <a16:creationId xmlns:a16="http://schemas.microsoft.com/office/drawing/2014/main" id="{FA332177-E726-67E0-5C2A-7F1574BBA18B}"/>
              </a:ext>
            </a:extLst>
          </p:cNvPr>
          <p:cNvPicPr>
            <a:picLocks noChangeAspect="1"/>
          </p:cNvPicPr>
          <p:nvPr/>
        </p:nvPicPr>
        <p:blipFill>
          <a:blip r:embed="rId4"/>
          <a:stretch>
            <a:fillRect/>
          </a:stretch>
        </p:blipFill>
        <p:spPr>
          <a:xfrm>
            <a:off x="6718000" y="861293"/>
            <a:ext cx="2724150" cy="1857375"/>
          </a:xfrm>
          <a:prstGeom prst="rect">
            <a:avLst/>
          </a:prstGeom>
        </p:spPr>
      </p:pic>
      <p:cxnSp>
        <p:nvCxnSpPr>
          <p:cNvPr id="11" name="Straight Arrow Connector 10">
            <a:extLst>
              <a:ext uri="{FF2B5EF4-FFF2-40B4-BE49-F238E27FC236}">
                <a16:creationId xmlns:a16="http://schemas.microsoft.com/office/drawing/2014/main" id="{941DC408-18A7-DAF2-4262-DB2FC4342583}"/>
              </a:ext>
            </a:extLst>
          </p:cNvPr>
          <p:cNvCxnSpPr/>
          <p:nvPr/>
        </p:nvCxnSpPr>
        <p:spPr>
          <a:xfrm flipH="1">
            <a:off x="916377" y="2712110"/>
            <a:ext cx="810883" cy="88564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2" name="Straight Arrow Connector 11">
            <a:extLst>
              <a:ext uri="{FF2B5EF4-FFF2-40B4-BE49-F238E27FC236}">
                <a16:creationId xmlns:a16="http://schemas.microsoft.com/office/drawing/2014/main" id="{859F5809-BEA9-B1E8-61D3-626A6DA1A841}"/>
              </a:ext>
            </a:extLst>
          </p:cNvPr>
          <p:cNvCxnSpPr/>
          <p:nvPr/>
        </p:nvCxnSpPr>
        <p:spPr>
          <a:xfrm>
            <a:off x="3120964" y="2783097"/>
            <a:ext cx="51760" cy="144636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3" name="TextBox 12">
            <a:extLst>
              <a:ext uri="{FF2B5EF4-FFF2-40B4-BE49-F238E27FC236}">
                <a16:creationId xmlns:a16="http://schemas.microsoft.com/office/drawing/2014/main" id="{ECEFC268-BA15-6E92-ACB1-CB623D250C0D}"/>
              </a:ext>
            </a:extLst>
          </p:cNvPr>
          <p:cNvSpPr txBox="1"/>
          <p:nvPr/>
        </p:nvSpPr>
        <p:spPr>
          <a:xfrm>
            <a:off x="49063" y="364340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1.Support for everyday life </a:t>
            </a:r>
          </a:p>
        </p:txBody>
      </p:sp>
      <p:sp>
        <p:nvSpPr>
          <p:cNvPr id="14" name="TextBox 13">
            <a:extLst>
              <a:ext uri="{FF2B5EF4-FFF2-40B4-BE49-F238E27FC236}">
                <a16:creationId xmlns:a16="http://schemas.microsoft.com/office/drawing/2014/main" id="{6CDBC723-AD85-4D8A-9E9D-6658E6A2A99D}"/>
              </a:ext>
            </a:extLst>
          </p:cNvPr>
          <p:cNvSpPr txBox="1"/>
          <p:nvPr/>
        </p:nvSpPr>
        <p:spPr>
          <a:xfrm>
            <a:off x="1773447" y="43613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2.Choose where to live</a:t>
            </a:r>
            <a:r>
              <a:rPr lang="en-GB" dirty="0"/>
              <a:t> </a:t>
            </a:r>
          </a:p>
        </p:txBody>
      </p:sp>
      <p:cxnSp>
        <p:nvCxnSpPr>
          <p:cNvPr id="15" name="Straight Arrow Connector 14">
            <a:extLst>
              <a:ext uri="{FF2B5EF4-FFF2-40B4-BE49-F238E27FC236}">
                <a16:creationId xmlns:a16="http://schemas.microsoft.com/office/drawing/2014/main" id="{A6FF3C4E-71F7-FAAD-70D5-F9E2D54CAA3D}"/>
              </a:ext>
            </a:extLst>
          </p:cNvPr>
          <p:cNvCxnSpPr/>
          <p:nvPr/>
        </p:nvCxnSpPr>
        <p:spPr>
          <a:xfrm>
            <a:off x="4498496" y="2837911"/>
            <a:ext cx="66136" cy="243839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6" name="TextBox 15">
            <a:extLst>
              <a:ext uri="{FF2B5EF4-FFF2-40B4-BE49-F238E27FC236}">
                <a16:creationId xmlns:a16="http://schemas.microsoft.com/office/drawing/2014/main" id="{BF2E15A6-AFF8-8135-D2A7-C477253A34C9}"/>
              </a:ext>
            </a:extLst>
          </p:cNvPr>
          <p:cNvSpPr txBox="1"/>
          <p:nvPr/>
        </p:nvSpPr>
        <p:spPr>
          <a:xfrm>
            <a:off x="3683839" y="539474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3.Getting a job or volunteering </a:t>
            </a:r>
          </a:p>
        </p:txBody>
      </p:sp>
      <p:cxnSp>
        <p:nvCxnSpPr>
          <p:cNvPr id="17" name="Straight Arrow Connector 16">
            <a:extLst>
              <a:ext uri="{FF2B5EF4-FFF2-40B4-BE49-F238E27FC236}">
                <a16:creationId xmlns:a16="http://schemas.microsoft.com/office/drawing/2014/main" id="{C9C6B37F-CFE9-E7F5-E7C9-073D2FD98B9F}"/>
              </a:ext>
            </a:extLst>
          </p:cNvPr>
          <p:cNvCxnSpPr/>
          <p:nvPr/>
        </p:nvCxnSpPr>
        <p:spPr>
          <a:xfrm>
            <a:off x="5776284" y="2850492"/>
            <a:ext cx="267419" cy="144636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8" name="TextBox 17">
            <a:extLst>
              <a:ext uri="{FF2B5EF4-FFF2-40B4-BE49-F238E27FC236}">
                <a16:creationId xmlns:a16="http://schemas.microsoft.com/office/drawing/2014/main" id="{F064D415-D0DC-024A-5FE5-666B0ACF3D87}"/>
              </a:ext>
            </a:extLst>
          </p:cNvPr>
          <p:cNvSpPr txBox="1"/>
          <p:nvPr/>
        </p:nvSpPr>
        <p:spPr>
          <a:xfrm>
            <a:off x="5335438" y="4314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4.Getting Active</a:t>
            </a:r>
            <a:r>
              <a:rPr lang="en-GB" dirty="0"/>
              <a:t> </a:t>
            </a:r>
          </a:p>
        </p:txBody>
      </p:sp>
      <p:cxnSp>
        <p:nvCxnSpPr>
          <p:cNvPr id="19" name="Straight Arrow Connector 18">
            <a:extLst>
              <a:ext uri="{FF2B5EF4-FFF2-40B4-BE49-F238E27FC236}">
                <a16:creationId xmlns:a16="http://schemas.microsoft.com/office/drawing/2014/main" id="{1C591809-AA82-45A2-55B0-7E1973CEF547}"/>
              </a:ext>
            </a:extLst>
          </p:cNvPr>
          <p:cNvCxnSpPr/>
          <p:nvPr/>
        </p:nvCxnSpPr>
        <p:spPr>
          <a:xfrm>
            <a:off x="7226600" y="2791184"/>
            <a:ext cx="267419" cy="95753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0" name="TextBox 19">
            <a:extLst>
              <a:ext uri="{FF2B5EF4-FFF2-40B4-BE49-F238E27FC236}">
                <a16:creationId xmlns:a16="http://schemas.microsoft.com/office/drawing/2014/main" id="{42CA78F4-4D21-DF71-4BC1-B76C0781E198}"/>
              </a:ext>
            </a:extLst>
          </p:cNvPr>
          <p:cNvSpPr txBox="1"/>
          <p:nvPr/>
        </p:nvSpPr>
        <p:spPr>
          <a:xfrm>
            <a:off x="6814508" y="36802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5.Became independent</a:t>
            </a:r>
            <a:r>
              <a:rPr lang="en-GB" dirty="0"/>
              <a:t> </a:t>
            </a:r>
          </a:p>
        </p:txBody>
      </p:sp>
      <p:cxnSp>
        <p:nvCxnSpPr>
          <p:cNvPr id="21" name="Straight Arrow Connector 20">
            <a:extLst>
              <a:ext uri="{FF2B5EF4-FFF2-40B4-BE49-F238E27FC236}">
                <a16:creationId xmlns:a16="http://schemas.microsoft.com/office/drawing/2014/main" id="{3B5F7DF6-4787-3C18-1295-133A27BEA44B}"/>
              </a:ext>
            </a:extLst>
          </p:cNvPr>
          <p:cNvCxnSpPr/>
          <p:nvPr/>
        </p:nvCxnSpPr>
        <p:spPr>
          <a:xfrm>
            <a:off x="9108236" y="2760633"/>
            <a:ext cx="1201947" cy="121632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FE1374DA-D302-FAF6-0B37-CC347C051A97}"/>
              </a:ext>
            </a:extLst>
          </p:cNvPr>
          <p:cNvSpPr txBox="1"/>
          <p:nvPr/>
        </p:nvSpPr>
        <p:spPr>
          <a:xfrm>
            <a:off x="9357504" y="403788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6.Openess to be inside the society</a:t>
            </a:r>
          </a:p>
        </p:txBody>
      </p:sp>
    </p:spTree>
    <p:extLst>
      <p:ext uri="{BB962C8B-B14F-4D97-AF65-F5344CB8AC3E}">
        <p14:creationId xmlns:p14="http://schemas.microsoft.com/office/powerpoint/2010/main" val="2321538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39C9A-A164-1FDD-6A2B-2085B834D2B8}"/>
              </a:ext>
            </a:extLst>
          </p:cNvPr>
          <p:cNvSpPr>
            <a:spLocks noGrp="1"/>
          </p:cNvSpPr>
          <p:nvPr>
            <p:ph type="title"/>
          </p:nvPr>
        </p:nvSpPr>
        <p:spPr>
          <a:xfrm>
            <a:off x="317901" y="92015"/>
            <a:ext cx="8596668" cy="1320800"/>
          </a:xfrm>
        </p:spPr>
        <p:txBody>
          <a:bodyPr/>
          <a:lstStyle/>
          <a:p>
            <a:r>
              <a:rPr lang="en-GB" dirty="0"/>
              <a:t>FAMILY SUPPORT </a:t>
            </a:r>
            <a:br>
              <a:rPr lang="en-GB" dirty="0"/>
            </a:br>
            <a:endParaRPr lang="en-GB" dirty="0"/>
          </a:p>
        </p:txBody>
      </p:sp>
      <p:sp>
        <p:nvSpPr>
          <p:cNvPr id="3" name="Content Placeholder 2">
            <a:extLst>
              <a:ext uri="{FF2B5EF4-FFF2-40B4-BE49-F238E27FC236}">
                <a16:creationId xmlns:a16="http://schemas.microsoft.com/office/drawing/2014/main" id="{5A738E81-670D-94C2-B26F-B5F84CEC10FD}"/>
              </a:ext>
            </a:extLst>
          </p:cNvPr>
          <p:cNvSpPr>
            <a:spLocks noGrp="1"/>
          </p:cNvSpPr>
          <p:nvPr>
            <p:ph idx="1"/>
          </p:nvPr>
        </p:nvSpPr>
        <p:spPr>
          <a:xfrm>
            <a:off x="59108" y="881004"/>
            <a:ext cx="4010291" cy="5649188"/>
          </a:xfrm>
        </p:spPr>
        <p:txBody>
          <a:bodyPr vert="horz" lIns="91440" tIns="45720" rIns="91440" bIns="45720" rtlCol="0" anchor="t">
            <a:normAutofit lnSpcReduction="10000"/>
          </a:bodyPr>
          <a:lstStyle/>
          <a:p>
            <a:r>
              <a:rPr lang="en-GB" b="1" dirty="0">
                <a:latin typeface="Arial"/>
                <a:ea typeface="+mn-lt"/>
                <a:cs typeface="+mn-lt"/>
              </a:rPr>
              <a:t>Group of individuals with Down's Syndrome additionally need to support. Relatives play a significant part in empowering an individual with Down's Syndrome to show what they are able of.</a:t>
            </a:r>
            <a:endParaRPr lang="en-GB" b="1">
              <a:latin typeface="Arial"/>
              <a:ea typeface="+mn-lt"/>
              <a:cs typeface="Arial"/>
            </a:endParaRPr>
          </a:p>
          <a:p>
            <a:endParaRPr lang="en-GB" b="1" dirty="0">
              <a:latin typeface="Arial"/>
              <a:ea typeface="+mn-lt"/>
              <a:cs typeface="+mn-lt"/>
            </a:endParaRPr>
          </a:p>
          <a:p>
            <a:r>
              <a:rPr lang="en-GB" b="1" dirty="0">
                <a:latin typeface="Arial"/>
                <a:ea typeface="+mn-lt"/>
                <a:cs typeface="+mn-lt"/>
              </a:rPr>
              <a:t> Assuming a family has better standards of the individual, better way of behaving and more elevated levels of accomplishment can result.</a:t>
            </a:r>
            <a:endParaRPr lang="en-GB" b="1" dirty="0">
              <a:latin typeface="Arial"/>
              <a:ea typeface="+mn-lt"/>
              <a:cs typeface="Arial"/>
            </a:endParaRPr>
          </a:p>
          <a:p>
            <a:endParaRPr lang="en-GB" b="1" dirty="0">
              <a:latin typeface="Arial"/>
              <a:ea typeface="+mn-lt"/>
              <a:cs typeface="+mn-lt"/>
            </a:endParaRPr>
          </a:p>
          <a:p>
            <a:r>
              <a:rPr lang="en-GB" b="1" dirty="0">
                <a:latin typeface="Arial"/>
                <a:ea typeface="+mn-lt"/>
                <a:cs typeface="+mn-lt"/>
              </a:rPr>
              <a:t> Family are additionally pivotal in giving initiative to the remainder of the local area Families can play a significant part as promoters for their relative with Down's Syndrome.</a:t>
            </a:r>
            <a:endParaRPr lang="en-GB" b="1">
              <a:latin typeface="Arial"/>
              <a:cs typeface="Arial"/>
            </a:endParaRPr>
          </a:p>
        </p:txBody>
      </p:sp>
      <p:sp>
        <p:nvSpPr>
          <p:cNvPr id="5" name="TextBox 4">
            <a:extLst>
              <a:ext uri="{FF2B5EF4-FFF2-40B4-BE49-F238E27FC236}">
                <a16:creationId xmlns:a16="http://schemas.microsoft.com/office/drawing/2014/main" id="{A06914E6-8DA6-9120-8C3A-32E422005B47}"/>
              </a:ext>
            </a:extLst>
          </p:cNvPr>
          <p:cNvSpPr txBox="1"/>
          <p:nvPr/>
        </p:nvSpPr>
        <p:spPr>
          <a:xfrm>
            <a:off x="5844935" y="-6649"/>
            <a:ext cx="50723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accent1"/>
                </a:solidFill>
              </a:rPr>
              <a:t>FAMILY-CENTRED APPROACH</a:t>
            </a:r>
          </a:p>
        </p:txBody>
      </p:sp>
      <p:sp>
        <p:nvSpPr>
          <p:cNvPr id="6" name="TextBox 5">
            <a:extLst>
              <a:ext uri="{FF2B5EF4-FFF2-40B4-BE49-F238E27FC236}">
                <a16:creationId xmlns:a16="http://schemas.microsoft.com/office/drawing/2014/main" id="{055E11EE-6EF7-73E0-EBD7-E8CF35C053BC}"/>
              </a:ext>
            </a:extLst>
          </p:cNvPr>
          <p:cNvSpPr txBox="1"/>
          <p:nvPr/>
        </p:nvSpPr>
        <p:spPr>
          <a:xfrm>
            <a:off x="5944678" y="1272037"/>
            <a:ext cx="557553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mn-lt"/>
                <a:cs typeface="+mn-lt"/>
              </a:rPr>
              <a:t>Inside the community, can be observed many administrations in regards to the family-focused approach, that permits families to conclude what benefits that they need to use.</a:t>
            </a:r>
          </a:p>
          <a:p>
            <a:endParaRPr lang="en-US" b="1" dirty="0">
              <a:latin typeface="Arial"/>
              <a:ea typeface="+mn-lt"/>
              <a:cs typeface="+mn-lt"/>
            </a:endParaRPr>
          </a:p>
          <a:p>
            <a:r>
              <a:rPr lang="en-US" b="1" dirty="0">
                <a:latin typeface="Arial"/>
                <a:ea typeface="+mn-lt"/>
                <a:cs typeface="+mn-lt"/>
              </a:rPr>
              <a:t> A portion of this administrations are:</a:t>
            </a:r>
          </a:p>
          <a:p>
            <a:r>
              <a:rPr lang="en-US" b="1" dirty="0">
                <a:latin typeface="Arial"/>
                <a:ea typeface="+mn-lt"/>
                <a:cs typeface="+mn-lt"/>
              </a:rPr>
              <a:t> 1.working with the family to set up goals</a:t>
            </a:r>
          </a:p>
          <a:p>
            <a:endParaRPr lang="en-US" b="1" dirty="0">
              <a:latin typeface="Arial"/>
              <a:ea typeface="+mn-lt"/>
              <a:cs typeface="+mn-lt"/>
            </a:endParaRPr>
          </a:p>
          <a:p>
            <a:r>
              <a:rPr lang="en-US" b="1" dirty="0">
                <a:latin typeface="Arial"/>
                <a:ea typeface="+mn-lt"/>
                <a:cs typeface="+mn-lt"/>
              </a:rPr>
              <a:t> 2.strenghten capacity </a:t>
            </a:r>
          </a:p>
          <a:p>
            <a:endParaRPr lang="en-US" b="1" dirty="0">
              <a:latin typeface="Arial"/>
              <a:ea typeface="+mn-lt"/>
              <a:cs typeface="+mn-lt"/>
            </a:endParaRPr>
          </a:p>
          <a:p>
            <a:r>
              <a:rPr lang="en-US" b="1" dirty="0">
                <a:latin typeface="Arial"/>
                <a:ea typeface="+mn-lt"/>
                <a:cs typeface="+mn-lt"/>
              </a:rPr>
              <a:t>3.make choice </a:t>
            </a:r>
          </a:p>
          <a:p>
            <a:endParaRPr lang="en-US" b="1" dirty="0">
              <a:latin typeface="Arial"/>
              <a:ea typeface="+mn-lt"/>
              <a:cs typeface="+mn-lt"/>
            </a:endParaRPr>
          </a:p>
          <a:p>
            <a:r>
              <a:rPr lang="en-US" b="1" dirty="0">
                <a:latin typeface="Arial"/>
                <a:ea typeface="+mn-lt"/>
                <a:cs typeface="+mn-lt"/>
              </a:rPr>
              <a:t>4.providing individualized, socially responsive and proof based intercessions to every family</a:t>
            </a:r>
            <a:endParaRPr lang="en-US" b="1">
              <a:latin typeface="Arial"/>
            </a:endParaRPr>
          </a:p>
        </p:txBody>
      </p:sp>
    </p:spTree>
    <p:extLst>
      <p:ext uri="{BB962C8B-B14F-4D97-AF65-F5344CB8AC3E}">
        <p14:creationId xmlns:p14="http://schemas.microsoft.com/office/powerpoint/2010/main" val="1652124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8EBA8-2714-25D5-729A-6F529C6EF898}"/>
              </a:ext>
            </a:extLst>
          </p:cNvPr>
          <p:cNvSpPr>
            <a:spLocks noGrp="1"/>
          </p:cNvSpPr>
          <p:nvPr>
            <p:ph type="title"/>
          </p:nvPr>
        </p:nvSpPr>
        <p:spPr>
          <a:xfrm>
            <a:off x="677334" y="609600"/>
            <a:ext cx="8596668" cy="1320800"/>
          </a:xfrm>
        </p:spPr>
        <p:txBody>
          <a:bodyPr anchor="t">
            <a:normAutofit/>
          </a:bodyPr>
          <a:lstStyle/>
          <a:p>
            <a:r>
              <a:rPr lang="en-GB" dirty="0"/>
              <a:t>USE OF TECHNOLOGY </a:t>
            </a:r>
          </a:p>
        </p:txBody>
      </p:sp>
      <p:sp>
        <p:nvSpPr>
          <p:cNvPr id="8" name="Content Placeholder 7">
            <a:extLst>
              <a:ext uri="{FF2B5EF4-FFF2-40B4-BE49-F238E27FC236}">
                <a16:creationId xmlns:a16="http://schemas.microsoft.com/office/drawing/2014/main" id="{5376DFB8-7BCF-7B16-C316-AC5A05A5AE73}"/>
              </a:ext>
            </a:extLst>
          </p:cNvPr>
          <p:cNvSpPr>
            <a:spLocks noGrp="1"/>
          </p:cNvSpPr>
          <p:nvPr>
            <p:ph idx="1"/>
          </p:nvPr>
        </p:nvSpPr>
        <p:spPr>
          <a:xfrm>
            <a:off x="6149381" y="1427344"/>
            <a:ext cx="2934714" cy="3880773"/>
          </a:xfrm>
        </p:spPr>
        <p:txBody>
          <a:bodyPr vert="horz" lIns="91440" tIns="45720" rIns="91440" bIns="45720" rtlCol="0" anchor="t">
            <a:noAutofit/>
          </a:bodyPr>
          <a:lstStyle/>
          <a:p>
            <a:r>
              <a:rPr lang="en-US" b="1" dirty="0">
                <a:latin typeface="Arial"/>
                <a:ea typeface="+mn-lt"/>
                <a:cs typeface="+mn-lt"/>
              </a:rPr>
              <a:t>To date, the use of technology is daily and for this reason this community aims to spread the various services and benefits it offers through it.</a:t>
            </a:r>
          </a:p>
          <a:p>
            <a:endParaRPr lang="en-US" b="1" dirty="0">
              <a:latin typeface="Arial"/>
              <a:cs typeface="Arial"/>
            </a:endParaRPr>
          </a:p>
          <a:p>
            <a:r>
              <a:rPr lang="en-US" b="1" dirty="0">
                <a:latin typeface="Arial"/>
                <a:ea typeface="+mn-lt"/>
                <a:cs typeface="+mn-lt"/>
              </a:rPr>
              <a:t>Is planning to create a page on the most important technological sites used by almost the entire world population such as: Facebook, Instagram, Twitter and Snapchat</a:t>
            </a:r>
            <a:endParaRPr lang="en-US" b="1" dirty="0">
              <a:latin typeface="Arial"/>
            </a:endParaRPr>
          </a:p>
          <a:p>
            <a:endParaRPr lang="en-US" dirty="0"/>
          </a:p>
          <a:p>
            <a:endParaRPr lang="en-US" dirty="0"/>
          </a:p>
        </p:txBody>
      </p:sp>
      <p:pic>
        <p:nvPicPr>
          <p:cNvPr id="4" name="Picture 4" descr="Diagram&#10;&#10;Description automatically generated">
            <a:extLst>
              <a:ext uri="{FF2B5EF4-FFF2-40B4-BE49-F238E27FC236}">
                <a16:creationId xmlns:a16="http://schemas.microsoft.com/office/drawing/2014/main" id="{93AC6909-7F7F-0D99-753E-30B257320607}"/>
              </a:ext>
            </a:extLst>
          </p:cNvPr>
          <p:cNvPicPr>
            <a:picLocks noChangeAspect="1"/>
          </p:cNvPicPr>
          <p:nvPr/>
        </p:nvPicPr>
        <p:blipFill rotWithShape="1">
          <a:blip r:embed="rId2"/>
          <a:srcRect l="3005" r="21049" b="1"/>
          <a:stretch/>
        </p:blipFill>
        <p:spPr>
          <a:xfrm>
            <a:off x="404164" y="1713633"/>
            <a:ext cx="5696598" cy="4328060"/>
          </a:xfrm>
          <a:prstGeom prst="rect">
            <a:avLst/>
          </a:prstGeom>
        </p:spPr>
      </p:pic>
      <p:sp>
        <p:nvSpPr>
          <p:cNvPr id="5" name="TextBox 4">
            <a:extLst>
              <a:ext uri="{FF2B5EF4-FFF2-40B4-BE49-F238E27FC236}">
                <a16:creationId xmlns:a16="http://schemas.microsoft.com/office/drawing/2014/main" id="{49522DAF-78AB-4582-C37F-82694197621E}"/>
              </a:ext>
            </a:extLst>
          </p:cNvPr>
          <p:cNvSpPr txBox="1"/>
          <p:nvPr/>
        </p:nvSpPr>
        <p:spPr>
          <a:xfrm>
            <a:off x="9411418" y="1992702"/>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This page invites all those who want to inform themselves about what is happening within the community and to help new people and families who live with people with Down </a:t>
            </a:r>
            <a:r>
              <a:rPr lang="en-GB" b="1" dirty="0" err="1">
                <a:latin typeface="Arial"/>
                <a:ea typeface="+mn-lt"/>
                <a:cs typeface="+mn-lt"/>
              </a:rPr>
              <a:t>syndrome,and</a:t>
            </a:r>
            <a:r>
              <a:rPr lang="en-GB" b="1" dirty="0">
                <a:latin typeface="Arial"/>
                <a:ea typeface="+mn-lt"/>
                <a:cs typeface="+mn-lt"/>
              </a:rPr>
              <a:t> will be updated periodically.</a:t>
            </a:r>
            <a:endParaRPr lang="en-US" b="1" dirty="0">
              <a:latin typeface="Arial"/>
            </a:endParaRPr>
          </a:p>
        </p:txBody>
      </p:sp>
    </p:spTree>
    <p:extLst>
      <p:ext uri="{BB962C8B-B14F-4D97-AF65-F5344CB8AC3E}">
        <p14:creationId xmlns:p14="http://schemas.microsoft.com/office/powerpoint/2010/main" val="3198769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3AF8-D0D3-0E7A-6E58-C05B70249866}"/>
              </a:ext>
            </a:extLst>
          </p:cNvPr>
          <p:cNvSpPr>
            <a:spLocks noGrp="1"/>
          </p:cNvSpPr>
          <p:nvPr>
            <p:ph type="title"/>
          </p:nvPr>
        </p:nvSpPr>
        <p:spPr>
          <a:xfrm>
            <a:off x="677334" y="609600"/>
            <a:ext cx="8596668" cy="1320800"/>
          </a:xfrm>
        </p:spPr>
        <p:txBody>
          <a:bodyPr anchor="t">
            <a:normAutofit/>
          </a:bodyPr>
          <a:lstStyle/>
          <a:p>
            <a:r>
              <a:rPr lang="en-GB" dirty="0"/>
              <a:t>CHILD DEVELOPMENT THEORY</a:t>
            </a:r>
          </a:p>
        </p:txBody>
      </p:sp>
      <p:sp>
        <p:nvSpPr>
          <p:cNvPr id="9" name="Content Placeholder 8">
            <a:extLst>
              <a:ext uri="{FF2B5EF4-FFF2-40B4-BE49-F238E27FC236}">
                <a16:creationId xmlns:a16="http://schemas.microsoft.com/office/drawing/2014/main" id="{11521995-B31C-8F5A-9667-3A4C3FD49316}"/>
              </a:ext>
            </a:extLst>
          </p:cNvPr>
          <p:cNvSpPr>
            <a:spLocks noGrp="1"/>
          </p:cNvSpPr>
          <p:nvPr>
            <p:ph idx="1"/>
          </p:nvPr>
        </p:nvSpPr>
        <p:spPr>
          <a:xfrm>
            <a:off x="6781985" y="1930551"/>
            <a:ext cx="2934714" cy="3880773"/>
          </a:xfrm>
        </p:spPr>
        <p:txBody>
          <a:bodyPr vert="horz" lIns="91440" tIns="45720" rIns="91440" bIns="45720" rtlCol="0" anchor="t">
            <a:normAutofit fontScale="92500" lnSpcReduction="10000"/>
          </a:bodyPr>
          <a:lstStyle/>
          <a:p>
            <a:r>
              <a:rPr lang="en-US" b="1" dirty="0">
                <a:latin typeface="Arial"/>
                <a:cs typeface="Arial"/>
              </a:rPr>
              <a:t>Child Development Theory support the services offered inside this community.</a:t>
            </a:r>
          </a:p>
          <a:p>
            <a:endParaRPr lang="en-US" b="1" dirty="0">
              <a:latin typeface="Arial"/>
              <a:cs typeface="Arial"/>
            </a:endParaRPr>
          </a:p>
          <a:p>
            <a:endParaRPr lang="en-US" b="1" dirty="0">
              <a:latin typeface="Arial"/>
              <a:cs typeface="Arial"/>
            </a:endParaRPr>
          </a:p>
          <a:p>
            <a:r>
              <a:rPr lang="en-US" b="1" dirty="0">
                <a:latin typeface="Arial"/>
                <a:cs typeface="Arial"/>
              </a:rPr>
              <a:t>PORTAGE METHOD it is use inside the community.</a:t>
            </a:r>
          </a:p>
          <a:p>
            <a:endParaRPr lang="en-US" b="1" dirty="0">
              <a:latin typeface="Arial"/>
              <a:cs typeface="Arial"/>
            </a:endParaRPr>
          </a:p>
          <a:p>
            <a:r>
              <a:rPr lang="en-US" b="1" dirty="0">
                <a:latin typeface="Arial"/>
                <a:cs typeface="Arial"/>
              </a:rPr>
              <a:t>PORTAGE METHOD has been discovered in US.</a:t>
            </a:r>
          </a:p>
        </p:txBody>
      </p:sp>
      <p:pic>
        <p:nvPicPr>
          <p:cNvPr id="5" name="Picture 5">
            <a:extLst>
              <a:ext uri="{FF2B5EF4-FFF2-40B4-BE49-F238E27FC236}">
                <a16:creationId xmlns:a16="http://schemas.microsoft.com/office/drawing/2014/main" id="{D111A38B-E86C-CA22-9DDF-CF7C24D469E1}"/>
              </a:ext>
            </a:extLst>
          </p:cNvPr>
          <p:cNvPicPr>
            <a:picLocks noChangeAspect="1"/>
          </p:cNvPicPr>
          <p:nvPr/>
        </p:nvPicPr>
        <p:blipFill rotWithShape="1">
          <a:blip r:embed="rId2"/>
          <a:srcRect l="4197" r="2471" b="-2"/>
          <a:stretch/>
        </p:blipFill>
        <p:spPr>
          <a:xfrm>
            <a:off x="677334" y="2159331"/>
            <a:ext cx="5423429" cy="3882362"/>
          </a:xfrm>
          <a:prstGeom prst="rect">
            <a:avLst/>
          </a:prstGeom>
        </p:spPr>
      </p:pic>
    </p:spTree>
    <p:extLst>
      <p:ext uri="{BB962C8B-B14F-4D97-AF65-F5344CB8AC3E}">
        <p14:creationId xmlns:p14="http://schemas.microsoft.com/office/powerpoint/2010/main" val="1844325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B0368-A73B-169D-3849-8A2C72D858F7}"/>
              </a:ext>
            </a:extLst>
          </p:cNvPr>
          <p:cNvSpPr>
            <a:spLocks noGrp="1"/>
          </p:cNvSpPr>
          <p:nvPr>
            <p:ph type="title"/>
          </p:nvPr>
        </p:nvSpPr>
        <p:spPr>
          <a:xfrm>
            <a:off x="447296" y="149525"/>
            <a:ext cx="9646215" cy="1320800"/>
          </a:xfrm>
        </p:spPr>
        <p:txBody>
          <a:bodyPr/>
          <a:lstStyle/>
          <a:p>
            <a:r>
              <a:rPr lang="en-GB" dirty="0"/>
              <a:t>POLICY AND LEGISLATION FOR DOWN'S SYNDROME</a:t>
            </a:r>
          </a:p>
        </p:txBody>
      </p:sp>
      <p:sp>
        <p:nvSpPr>
          <p:cNvPr id="3" name="Content Placeholder 2">
            <a:extLst>
              <a:ext uri="{FF2B5EF4-FFF2-40B4-BE49-F238E27FC236}">
                <a16:creationId xmlns:a16="http://schemas.microsoft.com/office/drawing/2014/main" id="{6C0317E8-1967-51F7-B07B-45F2B5D0A31F}"/>
              </a:ext>
            </a:extLst>
          </p:cNvPr>
          <p:cNvSpPr>
            <a:spLocks noGrp="1"/>
          </p:cNvSpPr>
          <p:nvPr>
            <p:ph idx="1"/>
          </p:nvPr>
        </p:nvSpPr>
        <p:spPr>
          <a:xfrm>
            <a:off x="375409" y="1844287"/>
            <a:ext cx="8596668" cy="3880773"/>
          </a:xfrm>
        </p:spPr>
        <p:txBody>
          <a:bodyPr vert="horz" lIns="91440" tIns="45720" rIns="91440" bIns="45720" rtlCol="0" anchor="t">
            <a:normAutofit fontScale="92500"/>
          </a:bodyPr>
          <a:lstStyle/>
          <a:p>
            <a:r>
              <a:rPr lang="en-GB" sz="2000" b="1" dirty="0">
                <a:solidFill>
                  <a:schemeClr val="accent1"/>
                </a:solidFill>
                <a:latin typeface="Arial"/>
                <a:cs typeface="Arial"/>
              </a:rPr>
              <a:t>HUMAN RIGHTS</a:t>
            </a:r>
          </a:p>
          <a:p>
            <a:r>
              <a:rPr lang="en-GB" sz="2000" b="1" dirty="0">
                <a:latin typeface="Arial"/>
                <a:ea typeface="+mn-lt"/>
                <a:cs typeface="+mn-lt"/>
              </a:rPr>
              <a:t>Human Rights are guidelines that perceive and safeguard the poise of all individuals incorporating individuals with Down's Syndrome.</a:t>
            </a:r>
            <a:endParaRPr lang="en-GB" sz="2000" b="1" dirty="0">
              <a:latin typeface="Arial"/>
              <a:ea typeface="+mn-lt"/>
              <a:cs typeface="Arial"/>
            </a:endParaRPr>
          </a:p>
          <a:p>
            <a:endParaRPr lang="en-GB" sz="2000" b="1" dirty="0">
              <a:latin typeface="Arial"/>
              <a:ea typeface="+mn-lt"/>
              <a:cs typeface="+mn-lt"/>
            </a:endParaRPr>
          </a:p>
          <a:p>
            <a:r>
              <a:rPr lang="en-GB" sz="2000" b="1" dirty="0">
                <a:latin typeface="Arial"/>
                <a:ea typeface="+mn-lt"/>
                <a:cs typeface="+mn-lt"/>
              </a:rPr>
              <a:t> Common liberties administer how individual people live in the public arena and with one another, as well as their relationship with the State and the commitments that the State have towards them. </a:t>
            </a:r>
            <a:endParaRPr lang="en-GB" sz="2000" b="1">
              <a:solidFill>
                <a:srgbClr val="404040"/>
              </a:solidFill>
              <a:latin typeface="Arial"/>
              <a:cs typeface="Arial"/>
            </a:endParaRPr>
          </a:p>
          <a:p>
            <a:endParaRPr lang="en-GB" sz="2000" b="1" dirty="0">
              <a:solidFill>
                <a:srgbClr val="404040"/>
              </a:solidFill>
              <a:latin typeface="Arial"/>
              <a:cs typeface="Arial"/>
            </a:endParaRPr>
          </a:p>
          <a:p>
            <a:r>
              <a:rPr lang="en-GB" sz="2000" dirty="0">
                <a:ea typeface="+mn-lt"/>
                <a:cs typeface="+mn-lt"/>
              </a:rPr>
              <a:t>No administration, gathering or individual has the privilege to do whatever abuses the freedoms of another(UNICEF,2015).</a:t>
            </a:r>
            <a:endParaRPr lang="en-GB" sz="2000" b="1" dirty="0">
              <a:solidFill>
                <a:srgbClr val="404040"/>
              </a:solidFill>
              <a:latin typeface="Arial"/>
              <a:cs typeface="Arial"/>
            </a:endParaRPr>
          </a:p>
          <a:p>
            <a:endParaRPr lang="en-GB" sz="2000" dirty="0">
              <a:solidFill>
                <a:srgbClr val="404040"/>
              </a:solidFill>
              <a:latin typeface="Trebuchet MS"/>
              <a:cs typeface="Arial"/>
            </a:endParaRPr>
          </a:p>
          <a:p>
            <a:endParaRPr lang="en-GB" sz="2000" dirty="0">
              <a:solidFill>
                <a:srgbClr val="404040"/>
              </a:solidFill>
              <a:latin typeface="Trebuchet MS"/>
              <a:cs typeface="Arial"/>
            </a:endParaRPr>
          </a:p>
          <a:p>
            <a:endParaRPr lang="en-GB" sz="2000" dirty="0">
              <a:solidFill>
                <a:srgbClr val="404040"/>
              </a:solidFill>
              <a:latin typeface="Trebuchet MS"/>
              <a:cs typeface="Arial"/>
            </a:endParaRPr>
          </a:p>
          <a:p>
            <a:endParaRPr lang="en-GB" sz="2000" b="1" dirty="0">
              <a:solidFill>
                <a:schemeClr val="accent1"/>
              </a:solidFill>
              <a:latin typeface="Arial"/>
              <a:cs typeface="Arial"/>
            </a:endParaRPr>
          </a:p>
        </p:txBody>
      </p:sp>
      <p:pic>
        <p:nvPicPr>
          <p:cNvPr id="4" name="Graphic 4" descr="Dance outline">
            <a:extLst>
              <a:ext uri="{FF2B5EF4-FFF2-40B4-BE49-F238E27FC236}">
                <a16:creationId xmlns:a16="http://schemas.microsoft.com/office/drawing/2014/main" id="{0CA7152E-63F9-07C2-F962-98069A93D69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9" y="815196"/>
            <a:ext cx="1259456" cy="1043796"/>
          </a:xfrm>
          <a:prstGeom prst="rect">
            <a:avLst/>
          </a:prstGeom>
        </p:spPr>
      </p:pic>
    </p:spTree>
    <p:extLst>
      <p:ext uri="{BB962C8B-B14F-4D97-AF65-F5344CB8AC3E}">
        <p14:creationId xmlns:p14="http://schemas.microsoft.com/office/powerpoint/2010/main" val="2126876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C1555-5B47-CF98-F3C5-326A32A01F1C}"/>
              </a:ext>
            </a:extLst>
          </p:cNvPr>
          <p:cNvSpPr>
            <a:spLocks noGrp="1"/>
          </p:cNvSpPr>
          <p:nvPr>
            <p:ph type="title"/>
          </p:nvPr>
        </p:nvSpPr>
        <p:spPr>
          <a:xfrm>
            <a:off x="6559144" y="-51758"/>
            <a:ext cx="2930518" cy="1320800"/>
          </a:xfrm>
        </p:spPr>
        <p:txBody>
          <a:bodyPr anchor="ctr">
            <a:normAutofit/>
          </a:bodyPr>
          <a:lstStyle/>
          <a:p>
            <a:pPr>
              <a:lnSpc>
                <a:spcPct val="90000"/>
              </a:lnSpc>
            </a:pPr>
            <a:r>
              <a:rPr lang="en-GB" sz="3100"/>
              <a:t>THE MENTAL CAPACITY ACT </a:t>
            </a:r>
          </a:p>
        </p:txBody>
      </p:sp>
      <p:pic>
        <p:nvPicPr>
          <p:cNvPr id="7" name="Picture 7" descr="A picture containing logo&#10;&#10;Description automatically generated">
            <a:extLst>
              <a:ext uri="{FF2B5EF4-FFF2-40B4-BE49-F238E27FC236}">
                <a16:creationId xmlns:a16="http://schemas.microsoft.com/office/drawing/2014/main" id="{5675D6F4-E503-489F-5A0E-3A827C6EE207}"/>
              </a:ext>
            </a:extLst>
          </p:cNvPr>
          <p:cNvPicPr>
            <a:picLocks noChangeAspect="1"/>
          </p:cNvPicPr>
          <p:nvPr/>
        </p:nvPicPr>
        <p:blipFill>
          <a:blip r:embed="rId2"/>
          <a:stretch>
            <a:fillRect/>
          </a:stretch>
        </p:blipFill>
        <p:spPr>
          <a:xfrm>
            <a:off x="274767" y="605996"/>
            <a:ext cx="5421162" cy="1545031"/>
          </a:xfrm>
          <a:prstGeom prst="rect">
            <a:avLst/>
          </a:prstGeom>
        </p:spPr>
      </p:pic>
      <p:sp>
        <p:nvSpPr>
          <p:cNvPr id="3" name="Content Placeholder 2">
            <a:extLst>
              <a:ext uri="{FF2B5EF4-FFF2-40B4-BE49-F238E27FC236}">
                <a16:creationId xmlns:a16="http://schemas.microsoft.com/office/drawing/2014/main" id="{46955724-6F8F-F1B1-8DB9-6318DB32DC89}"/>
              </a:ext>
            </a:extLst>
          </p:cNvPr>
          <p:cNvSpPr>
            <a:spLocks noGrp="1"/>
          </p:cNvSpPr>
          <p:nvPr>
            <p:ph idx="1"/>
          </p:nvPr>
        </p:nvSpPr>
        <p:spPr>
          <a:xfrm>
            <a:off x="5883409" y="1384212"/>
            <a:ext cx="4281988" cy="3880773"/>
          </a:xfrm>
        </p:spPr>
        <p:txBody>
          <a:bodyPr vert="horz" lIns="91440" tIns="45720" rIns="91440" bIns="45720" rtlCol="0" anchor="t">
            <a:noAutofit/>
          </a:bodyPr>
          <a:lstStyle/>
          <a:p>
            <a:pPr>
              <a:lnSpc>
                <a:spcPct val="90000"/>
              </a:lnSpc>
            </a:pPr>
            <a:r>
              <a:rPr lang="en-GB" b="1" dirty="0">
                <a:latin typeface="Arial"/>
                <a:ea typeface="+mn-lt"/>
                <a:cs typeface="+mn-lt"/>
              </a:rPr>
              <a:t>The Mental Capacity Act </a:t>
            </a:r>
            <a:r>
              <a:rPr lang="en-GB" b="1" dirty="0" err="1">
                <a:latin typeface="Arial"/>
                <a:ea typeface="+mn-lt"/>
                <a:cs typeface="+mn-lt"/>
              </a:rPr>
              <a:t>endeavors</a:t>
            </a:r>
            <a:r>
              <a:rPr lang="en-GB" b="1" dirty="0">
                <a:latin typeface="Arial"/>
                <a:ea typeface="+mn-lt"/>
                <a:cs typeface="+mn-lt"/>
              </a:rPr>
              <a:t> to address what is happening by giving a sound judgment way to deal with supporting people(with Down's Syndrome likewise) in settling on their own choices when they are capable and to safeguarding their inclinations on the off chance that they can't settle on explicit choices for themselves.</a:t>
            </a:r>
          </a:p>
          <a:p>
            <a:pPr>
              <a:lnSpc>
                <a:spcPct val="90000"/>
              </a:lnSpc>
            </a:pPr>
            <a:endParaRPr lang="en-GB" b="1" dirty="0">
              <a:latin typeface="Arial"/>
              <a:cs typeface="Arial"/>
            </a:endParaRPr>
          </a:p>
          <a:p>
            <a:pPr>
              <a:lnSpc>
                <a:spcPct val="90000"/>
              </a:lnSpc>
            </a:pPr>
            <a:r>
              <a:rPr lang="en-GB" b="1" dirty="0">
                <a:latin typeface="Arial"/>
                <a:ea typeface="+mn-lt"/>
                <a:cs typeface="+mn-lt"/>
              </a:rPr>
              <a:t>The Mental Capacity Act provides guidance for decisions made under the Act. It gives guidance to people who: work with people who can’t make decisions for themselves and care for people who can’t make decisions for themselves </a:t>
            </a:r>
            <a:endParaRPr lang="en-GB" b="1" dirty="0">
              <a:latin typeface="Arial"/>
              <a:cs typeface="Arial"/>
            </a:endParaRPr>
          </a:p>
          <a:p>
            <a:pPr>
              <a:lnSpc>
                <a:spcPct val="90000"/>
              </a:lnSpc>
            </a:pPr>
            <a:endParaRPr lang="en-GB" sz="1100"/>
          </a:p>
          <a:p>
            <a:pPr>
              <a:lnSpc>
                <a:spcPct val="90000"/>
              </a:lnSpc>
            </a:pPr>
            <a:endParaRPr lang="en-GB" sz="1100"/>
          </a:p>
        </p:txBody>
      </p:sp>
      <p:pic>
        <p:nvPicPr>
          <p:cNvPr id="4" name="Picture 4">
            <a:extLst>
              <a:ext uri="{FF2B5EF4-FFF2-40B4-BE49-F238E27FC236}">
                <a16:creationId xmlns:a16="http://schemas.microsoft.com/office/drawing/2014/main" id="{0B342B10-F6AF-8615-E8D6-BE3A2AA4B2A1}"/>
              </a:ext>
            </a:extLst>
          </p:cNvPr>
          <p:cNvPicPr>
            <a:picLocks noChangeAspect="1"/>
          </p:cNvPicPr>
          <p:nvPr/>
        </p:nvPicPr>
        <p:blipFill>
          <a:blip r:embed="rId3"/>
          <a:stretch>
            <a:fillRect/>
          </a:stretch>
        </p:blipFill>
        <p:spPr>
          <a:xfrm>
            <a:off x="817545" y="3108341"/>
            <a:ext cx="4623153" cy="2602341"/>
          </a:xfrm>
          <a:prstGeom prst="rect">
            <a:avLst/>
          </a:prstGeom>
        </p:spPr>
      </p:pic>
      <p:sp>
        <p:nvSpPr>
          <p:cNvPr id="6" name="TextBox 5">
            <a:extLst>
              <a:ext uri="{FF2B5EF4-FFF2-40B4-BE49-F238E27FC236}">
                <a16:creationId xmlns:a16="http://schemas.microsoft.com/office/drawing/2014/main" id="{1F47472F-C1EA-3314-6892-C3A2B40A00F5}"/>
              </a:ext>
            </a:extLst>
          </p:cNvPr>
          <p:cNvSpPr txBox="1"/>
          <p:nvPr/>
        </p:nvSpPr>
        <p:spPr>
          <a:xfrm>
            <a:off x="740973" y="376021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1820521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F5DCD0-B3DE-7992-FBDA-56430DC9C7B2}"/>
              </a:ext>
            </a:extLst>
          </p:cNvPr>
          <p:cNvSpPr>
            <a:spLocks noGrp="1"/>
          </p:cNvSpPr>
          <p:nvPr>
            <p:ph type="title"/>
          </p:nvPr>
        </p:nvSpPr>
        <p:spPr>
          <a:xfrm>
            <a:off x="6664139" y="-813759"/>
            <a:ext cx="4512989" cy="2227730"/>
          </a:xfrm>
        </p:spPr>
        <p:txBody>
          <a:bodyPr anchor="ctr">
            <a:normAutofit/>
          </a:bodyPr>
          <a:lstStyle/>
          <a:p>
            <a:r>
              <a:rPr lang="en-GB">
                <a:solidFill>
                  <a:srgbClr val="FFFFFF"/>
                </a:solidFill>
              </a:rPr>
              <a:t>CONCLUSION </a:t>
            </a:r>
          </a:p>
        </p:txBody>
      </p:sp>
      <p:pic>
        <p:nvPicPr>
          <p:cNvPr id="5" name="Picture 5" descr="Background pattern&#10;&#10;Description automatically generated">
            <a:extLst>
              <a:ext uri="{FF2B5EF4-FFF2-40B4-BE49-F238E27FC236}">
                <a16:creationId xmlns:a16="http://schemas.microsoft.com/office/drawing/2014/main" id="{EE9E7E44-29A8-1551-D1C3-D62B880CEFF0}"/>
              </a:ext>
            </a:extLst>
          </p:cNvPr>
          <p:cNvPicPr>
            <a:picLocks noChangeAspect="1"/>
          </p:cNvPicPr>
          <p:nvPr/>
        </p:nvPicPr>
        <p:blipFill>
          <a:blip r:embed="rId2"/>
          <a:stretch>
            <a:fillRect/>
          </a:stretch>
        </p:blipFill>
        <p:spPr>
          <a:xfrm>
            <a:off x="757251" y="2027159"/>
            <a:ext cx="3856774" cy="2892580"/>
          </a:xfrm>
          <a:prstGeom prst="rect">
            <a:avLst/>
          </a:prstGeom>
        </p:spPr>
      </p:pic>
      <p:sp>
        <p:nvSpPr>
          <p:cNvPr id="3" name="Content Placeholder 2">
            <a:extLst>
              <a:ext uri="{FF2B5EF4-FFF2-40B4-BE49-F238E27FC236}">
                <a16:creationId xmlns:a16="http://schemas.microsoft.com/office/drawing/2014/main" id="{A98F624C-D3BC-A8F1-03AE-053187EA2EE4}"/>
              </a:ext>
            </a:extLst>
          </p:cNvPr>
          <p:cNvSpPr>
            <a:spLocks noGrp="1"/>
          </p:cNvSpPr>
          <p:nvPr>
            <p:ph idx="1"/>
          </p:nvPr>
        </p:nvSpPr>
        <p:spPr>
          <a:xfrm>
            <a:off x="5916518" y="997027"/>
            <a:ext cx="5533780" cy="3317938"/>
          </a:xfrm>
        </p:spPr>
        <p:txBody>
          <a:bodyPr vert="horz" lIns="91440" tIns="45720" rIns="91440" bIns="45720" rtlCol="0" anchor="t">
            <a:noAutofit/>
          </a:bodyPr>
          <a:lstStyle/>
          <a:p>
            <a:pPr>
              <a:lnSpc>
                <a:spcPct val="90000"/>
              </a:lnSpc>
            </a:pPr>
            <a:r>
              <a:rPr lang="en-GB" b="1" dirty="0">
                <a:solidFill>
                  <a:schemeClr val="tx1"/>
                </a:solidFill>
                <a:latin typeface="Arial"/>
                <a:cs typeface="Arial"/>
              </a:rPr>
              <a:t>All in all, community for a brilliant future created especially for people with Down Syndrome, </a:t>
            </a:r>
            <a:r>
              <a:rPr lang="en-GB" b="1" dirty="0">
                <a:solidFill>
                  <a:schemeClr val="tx1"/>
                </a:solidFill>
                <a:latin typeface="Arial"/>
                <a:ea typeface="+mn-lt"/>
                <a:cs typeface="+mn-lt"/>
              </a:rPr>
              <a:t>aims to make these people feel understood and never alone. </a:t>
            </a:r>
            <a:endParaRPr lang="en-GB" b="1">
              <a:solidFill>
                <a:schemeClr val="tx1"/>
              </a:solidFill>
              <a:latin typeface="Arial"/>
              <a:ea typeface="+mn-lt"/>
              <a:cs typeface="Arial"/>
            </a:endParaRPr>
          </a:p>
          <a:p>
            <a:pPr>
              <a:lnSpc>
                <a:spcPct val="90000"/>
              </a:lnSpc>
            </a:pPr>
            <a:endParaRPr lang="en-GB" b="1" dirty="0">
              <a:solidFill>
                <a:schemeClr val="tx1"/>
              </a:solidFill>
              <a:latin typeface="Arial"/>
              <a:ea typeface="+mn-lt"/>
              <a:cs typeface="+mn-lt"/>
            </a:endParaRPr>
          </a:p>
          <a:p>
            <a:pPr>
              <a:lnSpc>
                <a:spcPct val="90000"/>
              </a:lnSpc>
            </a:pPr>
            <a:r>
              <a:rPr lang="en-GB" b="1" dirty="0">
                <a:solidFill>
                  <a:schemeClr val="tx1"/>
                </a:solidFill>
                <a:latin typeface="Arial"/>
                <a:ea typeface="+mn-lt"/>
                <a:cs typeface="+mn-lt"/>
              </a:rPr>
              <a:t>It also aims to make them learn everyday things necessary to face the life of all groups, especially for their future. It is extremely important to be part of a community, especially to learn how to interact.</a:t>
            </a:r>
            <a:endParaRPr lang="en-GB" b="1">
              <a:solidFill>
                <a:schemeClr val="tx1"/>
              </a:solidFill>
              <a:latin typeface="Arial"/>
              <a:ea typeface="+mn-lt"/>
              <a:cs typeface="Arial"/>
            </a:endParaRPr>
          </a:p>
          <a:p>
            <a:pPr>
              <a:lnSpc>
                <a:spcPct val="90000"/>
              </a:lnSpc>
            </a:pPr>
            <a:endParaRPr lang="en-GB" b="1" dirty="0">
              <a:solidFill>
                <a:schemeClr val="tx1"/>
              </a:solidFill>
              <a:latin typeface="Arial"/>
              <a:ea typeface="+mn-lt"/>
              <a:cs typeface="+mn-lt"/>
            </a:endParaRPr>
          </a:p>
          <a:p>
            <a:pPr>
              <a:lnSpc>
                <a:spcPct val="90000"/>
              </a:lnSpc>
            </a:pPr>
            <a:r>
              <a:rPr lang="en-GB" b="1" dirty="0">
                <a:solidFill>
                  <a:schemeClr val="tx1"/>
                </a:solidFill>
                <a:latin typeface="Arial"/>
                <a:ea typeface="+mn-lt"/>
                <a:cs typeface="+mn-lt"/>
              </a:rPr>
              <a:t> Furthermore, this community aims to make the whole world aware of what it means to live with Down Syndrome and  aims to reduce the various discriminations and prejudices aimed at them. </a:t>
            </a:r>
            <a:endParaRPr lang="en-GB" b="1">
              <a:solidFill>
                <a:schemeClr val="tx1"/>
              </a:solidFill>
              <a:latin typeface="Arial"/>
              <a:ea typeface="+mn-lt"/>
              <a:cs typeface="Arial"/>
            </a:endParaRPr>
          </a:p>
          <a:p>
            <a:pPr>
              <a:lnSpc>
                <a:spcPct val="90000"/>
              </a:lnSpc>
            </a:pPr>
            <a:endParaRPr lang="en-GB" b="1" dirty="0">
              <a:solidFill>
                <a:schemeClr val="tx1"/>
              </a:solidFill>
              <a:latin typeface="Arial"/>
              <a:ea typeface="+mn-lt"/>
              <a:cs typeface="+mn-lt"/>
            </a:endParaRPr>
          </a:p>
          <a:p>
            <a:pPr>
              <a:lnSpc>
                <a:spcPct val="90000"/>
              </a:lnSpc>
            </a:pPr>
            <a:r>
              <a:rPr lang="en-GB" b="1" dirty="0">
                <a:solidFill>
                  <a:schemeClr val="tx1"/>
                </a:solidFill>
                <a:latin typeface="Arial"/>
                <a:ea typeface="+mn-lt"/>
                <a:cs typeface="+mn-lt"/>
              </a:rPr>
              <a:t>We are all the same in the world.</a:t>
            </a:r>
            <a:endParaRPr lang="en-GB" b="1" dirty="0">
              <a:solidFill>
                <a:schemeClr val="tx1"/>
              </a:solidFill>
              <a:latin typeface="Arial"/>
              <a:cs typeface="Arial"/>
            </a:endParaRPr>
          </a:p>
        </p:txBody>
      </p:sp>
      <p:sp>
        <p:nvSpPr>
          <p:cNvPr id="4" name="TextBox 3">
            <a:extLst>
              <a:ext uri="{FF2B5EF4-FFF2-40B4-BE49-F238E27FC236}">
                <a16:creationId xmlns:a16="http://schemas.microsoft.com/office/drawing/2014/main" id="{3E2E75D4-0CCE-5393-E0AE-3EABDC8E9113}"/>
              </a:ext>
            </a:extLst>
          </p:cNvPr>
          <p:cNvSpPr txBox="1"/>
          <p:nvPr/>
        </p:nvSpPr>
        <p:spPr>
          <a:xfrm>
            <a:off x="8433758" y="61621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2478220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76F3-CA87-E07F-9C98-E7F53FF66ABD}"/>
              </a:ext>
            </a:extLst>
          </p:cNvPr>
          <p:cNvSpPr>
            <a:spLocks noGrp="1"/>
          </p:cNvSpPr>
          <p:nvPr>
            <p:ph type="title"/>
          </p:nvPr>
        </p:nvSpPr>
        <p:spPr>
          <a:xfrm>
            <a:off x="562315" y="77638"/>
            <a:ext cx="8596668" cy="1320800"/>
          </a:xfrm>
        </p:spPr>
        <p:txBody>
          <a:bodyPr/>
          <a:lstStyle/>
          <a:p>
            <a:r>
              <a:rPr lang="en-GB" dirty="0"/>
              <a:t>REFERENCES </a:t>
            </a:r>
          </a:p>
        </p:txBody>
      </p:sp>
      <p:sp>
        <p:nvSpPr>
          <p:cNvPr id="3" name="Content Placeholder 2">
            <a:extLst>
              <a:ext uri="{FF2B5EF4-FFF2-40B4-BE49-F238E27FC236}">
                <a16:creationId xmlns:a16="http://schemas.microsoft.com/office/drawing/2014/main" id="{79A0496E-97A0-B046-7532-17E1DCC0D27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211643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COMMUNITY FOR A BRILLIANT LIFE</vt:lpstr>
      <vt:lpstr>PowerPoint Presentation</vt:lpstr>
      <vt:lpstr>INTRODUCTION</vt:lpstr>
      <vt:lpstr>OVERVIEW OF DOWN'S SYNDROME</vt:lpstr>
      <vt:lpstr>Statistics and demography presence of Down's Syndrome</vt:lpstr>
      <vt:lpstr>PowerPoint Presentation</vt:lpstr>
      <vt:lpstr>IMPORTANCE TO BE A PART OF A COMMUNITY</vt:lpstr>
      <vt:lpstr>PowerPoint Presentation</vt:lpstr>
      <vt:lpstr>Services available within the community for people with Down's Syndrome </vt:lpstr>
      <vt:lpstr>Adult services support</vt:lpstr>
      <vt:lpstr>FAMILY SUPPORT  </vt:lpstr>
      <vt:lpstr>USE OF TECHNOLOGY </vt:lpstr>
      <vt:lpstr>CHILD DEVELOPMENT THEORY</vt:lpstr>
      <vt:lpstr>POLICY AND LEGISLATION FOR DOWN'S SYNDROME</vt:lpstr>
      <vt:lpstr>THE MENTAL CAPACITY ACT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
  <cp:lastModifiedBy/>
  <cp:revision>1236</cp:revision>
  <dcterms:created xsi:type="dcterms:W3CDTF">2022-03-21T14:29:29Z</dcterms:created>
  <dcterms:modified xsi:type="dcterms:W3CDTF">2022-03-30T07:53:52Z</dcterms:modified>
</cp:coreProperties>
</file>