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87" r:id="rId3"/>
    <p:sldId id="304" r:id="rId4"/>
    <p:sldId id="305" r:id="rId5"/>
    <p:sldId id="278" r:id="rId6"/>
    <p:sldId id="257" r:id="rId7"/>
    <p:sldId id="306" r:id="rId8"/>
    <p:sldId id="307" r:id="rId9"/>
    <p:sldId id="308" r:id="rId10"/>
    <p:sldId id="309" r:id="rId11"/>
    <p:sldId id="310" r:id="rId12"/>
    <p:sldId id="311" r:id="rId13"/>
    <p:sldId id="266" r:id="rId14"/>
    <p:sldId id="274" r:id="rId15"/>
    <p:sldId id="275" r:id="rId16"/>
    <p:sldId id="276" r:id="rId17"/>
    <p:sldId id="312" r:id="rId18"/>
    <p:sldId id="313" r:id="rId19"/>
    <p:sldId id="280" r:id="rId20"/>
    <p:sldId id="281" r:id="rId21"/>
    <p:sldId id="314" r:id="rId22"/>
    <p:sldId id="315" r:id="rId23"/>
    <p:sldId id="286"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56" d="100"/>
          <a:sy n="56" d="100"/>
        </p:scale>
        <p:origin x="149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55DDA83-F1AC-4F0D-B860-3CB9CABC178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a:extLst>
              <a:ext uri="{FF2B5EF4-FFF2-40B4-BE49-F238E27FC236}">
                <a16:creationId xmlns:a16="http://schemas.microsoft.com/office/drawing/2014/main" id="{69B55847-2454-45C2-B9D5-B98596015F7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9079FF4A-5355-46AB-9CFF-6A59F53595E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a:extLst>
              <a:ext uri="{FF2B5EF4-FFF2-40B4-BE49-F238E27FC236}">
                <a16:creationId xmlns:a16="http://schemas.microsoft.com/office/drawing/2014/main" id="{29DDF04E-E30A-42B9-8922-9BDB71A677CF}"/>
              </a:ext>
            </a:extLst>
          </p:cNvPr>
          <p:cNvSpPr>
            <a:spLocks noGrp="1" noChangeArrowheads="1"/>
          </p:cNvSpPr>
          <p:nvPr>
            <p:ph type="body" idx="1"/>
          </p:nvPr>
        </p:nvSpPr>
        <p:spPr>
          <a:xfrm>
            <a:off x="693738" y="4764088"/>
            <a:ext cx="5502275" cy="45005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Kim Jong-il</a:t>
            </a:r>
          </a:p>
          <a:p>
            <a:r>
              <a:rPr lang="en-GB" altLang="en-US"/>
              <a:t>Kim Jong-un</a:t>
            </a:r>
          </a:p>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020752"/>
          </a:xfrm>
        </p:spPr>
        <p:txBody>
          <a:bodyPr/>
          <a:lstStyle/>
          <a:p>
            <a:pPr eaLnBrk="1" hangingPunct="1"/>
            <a:r>
              <a:rPr lang="en-GB" altLang="en-US" sz="2800" dirty="0">
                <a:solidFill>
                  <a:schemeClr val="accent2"/>
                </a:solidFill>
              </a:rPr>
              <a:t>Module Title:  Leadership and Management Theory and Practice</a:t>
            </a:r>
          </a:p>
        </p:txBody>
      </p:sp>
      <p:sp>
        <p:nvSpPr>
          <p:cNvPr id="6147" name="Subtitle 4"/>
          <p:cNvSpPr>
            <a:spLocks noGrp="1"/>
          </p:cNvSpPr>
          <p:nvPr>
            <p:ph type="subTitle" idx="1"/>
          </p:nvPr>
        </p:nvSpPr>
        <p:spPr>
          <a:xfrm>
            <a:off x="571472" y="1928802"/>
            <a:ext cx="7786742" cy="4236502"/>
          </a:xfrm>
        </p:spPr>
        <p:txBody>
          <a:bodyPr/>
          <a:lstStyle/>
          <a:p>
            <a:pPr eaLnBrk="1" hangingPunct="1"/>
            <a:endParaRPr lang="en-GB" altLang="en-US" dirty="0">
              <a:solidFill>
                <a:schemeClr val="accent2"/>
              </a:solidFill>
            </a:endParaRPr>
          </a:p>
          <a:p>
            <a:pPr eaLnBrk="1" hangingPunct="1"/>
            <a:r>
              <a:rPr lang="en-GB" altLang="en-US" dirty="0">
                <a:solidFill>
                  <a:schemeClr val="accent2"/>
                </a:solidFill>
              </a:rPr>
              <a:t>Module Code: LCBB6003</a:t>
            </a:r>
          </a:p>
          <a:p>
            <a:pPr eaLnBrk="1" hangingPunct="1"/>
            <a:r>
              <a:rPr lang="en-GB" altLang="en-US" dirty="0">
                <a:solidFill>
                  <a:schemeClr val="accent2"/>
                </a:solidFill>
              </a:rPr>
              <a:t>Week 1</a:t>
            </a:r>
          </a:p>
          <a:p>
            <a:pPr eaLnBrk="1" hangingPunct="1"/>
            <a:endParaRPr lang="en-GB" altLang="en-US" sz="2800" b="1" dirty="0">
              <a:solidFill>
                <a:schemeClr val="accent2"/>
              </a:solidFill>
            </a:endParaRPr>
          </a:p>
          <a:p>
            <a:pPr eaLnBrk="1" hangingPunct="1"/>
            <a:r>
              <a:rPr lang="en-GB" altLang="en-US" sz="2800" dirty="0">
                <a:solidFill>
                  <a:schemeClr val="accent2"/>
                </a:solidFill>
              </a:rPr>
              <a:t>Session 2: Defining Leadership</a:t>
            </a:r>
          </a:p>
          <a:p>
            <a:pPr eaLnBrk="1" hangingPunct="1"/>
            <a:endParaRPr lang="en-GB" altLang="en-US" sz="2800"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Learning Outcomes</a:t>
            </a:r>
          </a:p>
        </p:txBody>
      </p:sp>
      <p:sp>
        <p:nvSpPr>
          <p:cNvPr id="3" name="Content Placeholder 2"/>
          <p:cNvSpPr>
            <a:spLocks noGrp="1"/>
          </p:cNvSpPr>
          <p:nvPr>
            <p:ph idx="1"/>
          </p:nvPr>
        </p:nvSpPr>
        <p:spPr>
          <a:xfrm>
            <a:off x="107504" y="1600201"/>
            <a:ext cx="9036496" cy="3917032"/>
          </a:xfrm>
        </p:spPr>
        <p:txBody>
          <a:bodyPr>
            <a:normAutofit/>
          </a:bodyPr>
          <a:lstStyle/>
          <a:p>
            <a:pPr marL="0" indent="0">
              <a:buNone/>
            </a:pPr>
            <a:r>
              <a:rPr lang="en-GB" sz="2800" dirty="0"/>
              <a:t>By the end of this session you should be able to </a:t>
            </a:r>
            <a:endParaRPr lang="en-GB" sz="3100" dirty="0"/>
          </a:p>
          <a:p>
            <a:pPr marL="0" indent="0">
              <a:buNone/>
            </a:pPr>
            <a:endParaRPr lang="en-GB" sz="3100" dirty="0"/>
          </a:p>
          <a:p>
            <a:pPr marL="0" indent="0">
              <a:buNone/>
            </a:pPr>
            <a:r>
              <a:rPr lang="en-GB" sz="3100" dirty="0"/>
              <a:t>Understand that there are different definitions and interpretations of the term “leadership” </a:t>
            </a:r>
          </a:p>
          <a:p>
            <a:pPr marL="0" indent="0">
              <a:buNone/>
            </a:pPr>
            <a:endParaRPr lang="en-GB" sz="3100" dirty="0"/>
          </a:p>
          <a:p>
            <a:pPr marL="0" indent="0">
              <a:buNone/>
            </a:pPr>
            <a:r>
              <a:rPr lang="en-GB" sz="3100" dirty="0"/>
              <a:t>Be able to make distinctions between different forms of leadership power </a:t>
            </a:r>
          </a:p>
          <a:p>
            <a:pPr marL="0" indent="0">
              <a:buNone/>
            </a:pPr>
            <a:endParaRPr lang="en-GB" sz="3100" dirty="0"/>
          </a:p>
          <a:p>
            <a:pPr marL="0" indent="0">
              <a:buNone/>
            </a:pPr>
            <a:endParaRPr lang="en-GB" sz="3100" dirty="0"/>
          </a:p>
          <a:p>
            <a:pPr marL="0" indent="0">
              <a:buNone/>
            </a:pPr>
            <a:endParaRPr lang="en-GB" sz="3100" dirty="0"/>
          </a:p>
          <a:p>
            <a:pPr>
              <a:buFont typeface="Wingdings" panose="05000000000000000000" pitchFamily="2" charset="2"/>
              <a:buChar char="v"/>
            </a:pPr>
            <a:endParaRPr lang="en-GB" sz="3100" dirty="0"/>
          </a:p>
          <a:p>
            <a:pPr marL="0" indent="0">
              <a:buNone/>
            </a:pPr>
            <a:endParaRPr lang="en-GB" sz="3100" dirty="0">
              <a:solidFill>
                <a:srgbClr val="FFC000"/>
              </a:solidFill>
            </a:endParaRPr>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11/02/2022</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623446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Date Placeholder 9">
            <a:extLst>
              <a:ext uri="{FF2B5EF4-FFF2-40B4-BE49-F238E27FC236}">
                <a16:creationId xmlns:a16="http://schemas.microsoft.com/office/drawing/2014/main" id="{91F8394B-3679-4E98-9F02-17C986EF813D}"/>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047C8D4-3FB9-4FBC-AF63-6A7BD1B1B342}" type="datetime1">
              <a:rPr lang="en-GB" altLang="en-US" smtClean="0"/>
              <a:pPr/>
              <a:t>11/02/2022</a:t>
            </a:fld>
            <a:endParaRPr lang="en-GB" altLang="en-US"/>
          </a:p>
        </p:txBody>
      </p:sp>
      <p:sp>
        <p:nvSpPr>
          <p:cNvPr id="25603" name="Slide Number Placeholder 17">
            <a:extLst>
              <a:ext uri="{FF2B5EF4-FFF2-40B4-BE49-F238E27FC236}">
                <a16:creationId xmlns:a16="http://schemas.microsoft.com/office/drawing/2014/main" id="{3EEFAB02-5BFE-4B3C-AD1F-F4DC3888368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59A21F-835D-4A78-8F6A-3A2C36768FC9}" type="slidenum">
              <a:rPr lang="en-GB" altLang="en-US"/>
              <a:pPr/>
              <a:t>3</a:t>
            </a:fld>
            <a:endParaRPr lang="en-GB" altLang="en-US"/>
          </a:p>
        </p:txBody>
      </p:sp>
      <p:sp>
        <p:nvSpPr>
          <p:cNvPr id="2" name="Title 1">
            <a:extLst>
              <a:ext uri="{FF2B5EF4-FFF2-40B4-BE49-F238E27FC236}">
                <a16:creationId xmlns:a16="http://schemas.microsoft.com/office/drawing/2014/main" id="{5AEF284F-3157-4D10-BA96-FF45312FB43B}"/>
              </a:ext>
            </a:extLst>
          </p:cNvPr>
          <p:cNvSpPr>
            <a:spLocks noGrp="1"/>
          </p:cNvSpPr>
          <p:nvPr>
            <p:ph type="title"/>
          </p:nvPr>
        </p:nvSpPr>
        <p:spPr/>
        <p:txBody>
          <a:bodyPr/>
          <a:lstStyle/>
          <a:p>
            <a:pPr eaLnBrk="1" fontAlgn="auto" hangingPunct="1">
              <a:spcAft>
                <a:spcPts val="0"/>
              </a:spcAft>
              <a:defRPr/>
            </a:pPr>
            <a:r>
              <a:rPr lang="en-GB" dirty="0"/>
              <a:t>Problems defining leadership</a:t>
            </a:r>
          </a:p>
        </p:txBody>
      </p:sp>
      <p:sp>
        <p:nvSpPr>
          <p:cNvPr id="3" name="Content Placeholder 2">
            <a:extLst>
              <a:ext uri="{FF2B5EF4-FFF2-40B4-BE49-F238E27FC236}">
                <a16:creationId xmlns:a16="http://schemas.microsoft.com/office/drawing/2014/main" id="{88BEB956-DE04-42EB-B0F9-7AF89D195A67}"/>
              </a:ext>
            </a:extLst>
          </p:cNvPr>
          <p:cNvSpPr>
            <a:spLocks noGrp="1"/>
          </p:cNvSpPr>
          <p:nvPr>
            <p:ph idx="1"/>
          </p:nvPr>
        </p:nvSpPr>
        <p:spPr>
          <a:xfrm>
            <a:off x="457200" y="1481138"/>
            <a:ext cx="6562725" cy="4525962"/>
          </a:xfrm>
        </p:spPr>
        <p:txBody>
          <a:bodyPr/>
          <a:lstStyle/>
          <a:p>
            <a:pPr marL="0" indent="0" algn="just" eaLnBrk="1" hangingPunct="1">
              <a:buFont typeface="Wingdings 3" panose="05040102010807070707" pitchFamily="18" charset="2"/>
              <a:buNone/>
            </a:pPr>
            <a:r>
              <a:rPr lang="en-GB" altLang="en-US" sz="1800"/>
              <a:t>‘There are almost as many definitions of leadership as there are persons who have attempted to define the concept’. </a:t>
            </a:r>
          </a:p>
          <a:p>
            <a:pPr marL="0" indent="0" algn="r" eaLnBrk="1" hangingPunct="1">
              <a:buFont typeface="Wingdings 3" panose="05040102010807070707" pitchFamily="18" charset="2"/>
              <a:buNone/>
            </a:pPr>
            <a:r>
              <a:rPr lang="en-GB" altLang="en-US" sz="1600"/>
              <a:t>(Stogdill 1974: 259)</a:t>
            </a:r>
          </a:p>
          <a:p>
            <a:pPr marL="0" indent="0" eaLnBrk="1" hangingPunct="1">
              <a:buFont typeface="Wingdings 3" panose="05040102010807070707" pitchFamily="18" charset="2"/>
              <a:buNone/>
            </a:pPr>
            <a:endParaRPr lang="en-GB" altLang="en-US" sz="2000"/>
          </a:p>
          <a:p>
            <a:pPr marL="0" indent="0" algn="just" eaLnBrk="1" hangingPunct="1">
              <a:buFont typeface="Wingdings 3" panose="05040102010807070707" pitchFamily="18" charset="2"/>
              <a:buNone/>
            </a:pPr>
            <a:r>
              <a:rPr lang="en-GB" altLang="en-US" sz="1800"/>
              <a:t>‘The sheer volume of theory and research devoted to the study of leadership over the decades is testimony to its prominence in our collective efforts to understand and improve organizations. However, it has become apparent that, after years of trying, we have been unable to generate an understanding of leadership that is both compelling and emotionally satisfying. The concept of leadership remains largely elusive and enigmatic</a:t>
            </a:r>
            <a:r>
              <a:rPr lang="en-GB" altLang="en-US" sz="2000"/>
              <a:t>’. </a:t>
            </a:r>
          </a:p>
          <a:p>
            <a:pPr marL="0" indent="0" algn="r" eaLnBrk="1" hangingPunct="1">
              <a:buFont typeface="Wingdings 3" panose="05040102010807070707" pitchFamily="18" charset="2"/>
              <a:buNone/>
            </a:pPr>
            <a:r>
              <a:rPr lang="en-GB" altLang="en-US" sz="1600"/>
              <a:t>(Meindl </a:t>
            </a:r>
            <a:r>
              <a:rPr lang="en-GB" altLang="en-US" sz="1600" i="1"/>
              <a:t>et al. </a:t>
            </a:r>
            <a:r>
              <a:rPr lang="en-GB" altLang="en-US" sz="1600"/>
              <a:t>1985: 78)</a:t>
            </a:r>
          </a:p>
          <a:p>
            <a:pPr marL="0" indent="0" eaLnBrk="1" hangingPunct="1">
              <a:buFont typeface="Wingdings 3" panose="05040102010807070707" pitchFamily="18" charset="2"/>
              <a:buNone/>
            </a:pPr>
            <a:endParaRPr lang="en-GB" altLang="en-US" sz="2000"/>
          </a:p>
        </p:txBody>
      </p:sp>
      <p:pic>
        <p:nvPicPr>
          <p:cNvPr id="25606" name="Picture 2" descr="http://nationalinterest.org/files/imagecache/resize-340/images/QuestionDude.jpg">
            <a:extLst>
              <a:ext uri="{FF2B5EF4-FFF2-40B4-BE49-F238E27FC236}">
                <a16:creationId xmlns:a16="http://schemas.microsoft.com/office/drawing/2014/main" id="{C5D250A7-B2BD-4334-82E5-7553185444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2950" y="2492375"/>
            <a:ext cx="1870075" cy="187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5A92CC-6E90-4156-9395-AE11DD51C50B}"/>
              </a:ext>
            </a:extLst>
          </p:cNvPr>
          <p:cNvSpPr>
            <a:spLocks noGrp="1"/>
          </p:cNvSpPr>
          <p:nvPr>
            <p:ph type="title"/>
          </p:nvPr>
        </p:nvSpPr>
        <p:spPr>
          <a:xfrm>
            <a:off x="457200" y="274638"/>
            <a:ext cx="8229600" cy="1143000"/>
          </a:xfrm>
        </p:spPr>
        <p:txBody>
          <a:bodyPr wrap="square" anchor="ctr">
            <a:normAutofit/>
          </a:bodyPr>
          <a:lstStyle/>
          <a:p>
            <a:pPr eaLnBrk="1" fontAlgn="auto" hangingPunct="1">
              <a:spcAft>
                <a:spcPts val="0"/>
              </a:spcAft>
              <a:defRPr/>
            </a:pPr>
            <a:r>
              <a:rPr lang="en-GB" dirty="0"/>
              <a:t>Ancient wisdom &amp; leadership</a:t>
            </a:r>
          </a:p>
        </p:txBody>
      </p:sp>
      <p:sp>
        <p:nvSpPr>
          <p:cNvPr id="20482" name="Content Placeholder 1">
            <a:extLst>
              <a:ext uri="{FF2B5EF4-FFF2-40B4-BE49-F238E27FC236}">
                <a16:creationId xmlns:a16="http://schemas.microsoft.com/office/drawing/2014/main" id="{D0E9BF87-0AD0-4D38-BEDA-95A6A0DFA2C3}"/>
              </a:ext>
            </a:extLst>
          </p:cNvPr>
          <p:cNvSpPr>
            <a:spLocks noGrp="1"/>
          </p:cNvSpPr>
          <p:nvPr>
            <p:ph sz="half" idx="1"/>
          </p:nvPr>
        </p:nvSpPr>
        <p:spPr>
          <a:xfrm>
            <a:off x="457200" y="1600201"/>
            <a:ext cx="4038600" cy="3989040"/>
          </a:xfrm>
        </p:spPr>
        <p:txBody>
          <a:bodyPr wrap="square" anchor="t">
            <a:normAutofit/>
          </a:bodyPr>
          <a:lstStyle/>
          <a:p>
            <a:pPr eaLnBrk="1" hangingPunct="1">
              <a:lnSpc>
                <a:spcPct val="90000"/>
              </a:lnSpc>
              <a:buFont typeface="Wingdings 3" panose="05040102010807070707" pitchFamily="18" charset="2"/>
              <a:buNone/>
            </a:pPr>
            <a:r>
              <a:rPr lang="en-GB" altLang="en-US" sz="1500"/>
              <a:t>	‘Leadership is a matter of intelligence, trustworthiness, humaneness, courage, and discipline . . . Reliance on intelligence alone results in rebelliousness. Exercise of humaneness alone results in weakness. Fixation on trust results in folly. Dependence on the strength of courage results in violence. Excessive discipline and sternness in command result in cruelty. When one has all five virtues together, each appropriate to its function, then one can be a leader’.</a:t>
            </a:r>
          </a:p>
          <a:p>
            <a:pPr eaLnBrk="1" hangingPunct="1">
              <a:lnSpc>
                <a:spcPct val="90000"/>
              </a:lnSpc>
              <a:buFont typeface="Wingdings 3" panose="05040102010807070707" pitchFamily="18" charset="2"/>
              <a:buNone/>
            </a:pPr>
            <a:r>
              <a:rPr lang="en-GB" altLang="en-US" sz="1500"/>
              <a:t>(Sun Tzu, Ancient Chinese Military General and philosopher)</a:t>
            </a:r>
          </a:p>
          <a:p>
            <a:pPr eaLnBrk="1" hangingPunct="1">
              <a:lnSpc>
                <a:spcPct val="90000"/>
              </a:lnSpc>
              <a:buFont typeface="Wingdings 3" panose="05040102010807070707" pitchFamily="18" charset="2"/>
              <a:buNone/>
            </a:pPr>
            <a:endParaRPr lang="en-GB" altLang="en-US" sz="1500"/>
          </a:p>
          <a:p>
            <a:pPr eaLnBrk="1" hangingPunct="1">
              <a:lnSpc>
                <a:spcPct val="90000"/>
              </a:lnSpc>
              <a:buFont typeface="Wingdings 3" panose="05040102010807070707" pitchFamily="18" charset="2"/>
              <a:buNone/>
            </a:pPr>
            <a:r>
              <a:rPr lang="en-GB" altLang="en-US" sz="1500"/>
              <a:t>	</a:t>
            </a:r>
          </a:p>
        </p:txBody>
      </p:sp>
      <p:pic>
        <p:nvPicPr>
          <p:cNvPr id="20484" name="Picture 2" descr="http://anthronow.com/wp-content/uploads/2011/04/Sun-tzu.jpg">
            <a:extLst>
              <a:ext uri="{FF2B5EF4-FFF2-40B4-BE49-F238E27FC236}">
                <a16:creationId xmlns:a16="http://schemas.microsoft.com/office/drawing/2014/main" id="{5C6CB651-1559-4307-AF67-7A9E8D3DF73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99574" y="1600201"/>
            <a:ext cx="3935852" cy="3989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6626" name="Date Placeholder 9">
            <a:extLst>
              <a:ext uri="{FF2B5EF4-FFF2-40B4-BE49-F238E27FC236}">
                <a16:creationId xmlns:a16="http://schemas.microsoft.com/office/drawing/2014/main" id="{D68F43A0-D83E-4F68-935F-32F8D689F28E}"/>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330C502C-63B5-4CD6-B323-165F8907A70C}" type="datetime1">
              <a:rPr lang="en-GB" altLang="en-US" sz="900" smtClean="0">
                <a:solidFill>
                  <a:schemeClr val="tx1">
                    <a:tint val="75000"/>
                  </a:schemeClr>
                </a:solidFill>
              </a:rPr>
              <a:pPr>
                <a:lnSpc>
                  <a:spcPct val="90000"/>
                </a:lnSpc>
                <a:spcAft>
                  <a:spcPts val="600"/>
                </a:spcAft>
              </a:pPr>
              <a:t>11/02/2022</a:t>
            </a:fld>
            <a:endParaRPr lang="en-GB" altLang="en-US" sz="900">
              <a:solidFill>
                <a:schemeClr val="tx1">
                  <a:tint val="75000"/>
                </a:schemeClr>
              </a:solidFill>
            </a:endParaRPr>
          </a:p>
        </p:txBody>
      </p:sp>
      <p:sp>
        <p:nvSpPr>
          <p:cNvPr id="26627" name="Slide Number Placeholder 17">
            <a:extLst>
              <a:ext uri="{FF2B5EF4-FFF2-40B4-BE49-F238E27FC236}">
                <a16:creationId xmlns:a16="http://schemas.microsoft.com/office/drawing/2014/main" id="{02767843-2472-4902-9DC7-DB6A1568596C}"/>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6B6393F-C289-49A5-B7E9-57332547E96C}" type="slidenum">
              <a:rPr lang="en-GB" altLang="en-US">
                <a:solidFill>
                  <a:srgbClr val="898989"/>
                </a:solidFill>
              </a:rPr>
              <a:pPr>
                <a:spcAft>
                  <a:spcPts val="600"/>
                </a:spcAft>
              </a:pPr>
              <a:t>4</a:t>
            </a:fld>
            <a:endParaRPr lang="en-GB" altLang="en-US">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Effect transition="in" filter="fade">
                                      <p:cBhvr>
                                        <p:cTn id="7" dur="2000"/>
                                        <p:tgtEl>
                                          <p:spTgt spid="20482">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482">
                                            <p:txEl>
                                              <p:pRg st="1" end="1"/>
                                            </p:txEl>
                                          </p:spTgt>
                                        </p:tgtEl>
                                        <p:attrNameLst>
                                          <p:attrName>style.visibility</p:attrName>
                                        </p:attrNameLst>
                                      </p:cBhvr>
                                      <p:to>
                                        <p:strVal val="visible"/>
                                      </p:to>
                                    </p:set>
                                    <p:animEffect transition="in" filter="fade">
                                      <p:cBhvr>
                                        <p:cTn id="10" dur="2000"/>
                                        <p:tgtEl>
                                          <p:spTgt spid="20482">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0482">
                                            <p:txEl>
                                              <p:pRg st="3" end="3"/>
                                            </p:txEl>
                                          </p:spTgt>
                                        </p:tgtEl>
                                        <p:attrNameLst>
                                          <p:attrName>style.visibility</p:attrName>
                                        </p:attrNameLst>
                                      </p:cBhvr>
                                      <p:to>
                                        <p:strVal val="visible"/>
                                      </p:to>
                                    </p:set>
                                    <p:animEffect transition="in" filter="fade">
                                      <p:cBhvr>
                                        <p:cTn id="13" dur="2000"/>
                                        <p:tgtEl>
                                          <p:spTgt spid="20482">
                                            <p:txEl>
                                              <p:pRg st="3" end="3"/>
                                            </p:txEl>
                                          </p:spTgt>
                                        </p:tgtEl>
                                      </p:cBhvr>
                                    </p:animEffect>
                                  </p:childTnLst>
                                </p:cTn>
                              </p:par>
                              <p:par>
                                <p:cTn id="14" presetID="2" presetClass="entr" presetSubtype="4" fill="hold" nodeType="withEffect">
                                  <p:stCondLst>
                                    <p:cond delay="0"/>
                                  </p:stCondLst>
                                  <p:childTnLst>
                                    <p:set>
                                      <p:cBhvr>
                                        <p:cTn id="15" dur="1" fill="hold">
                                          <p:stCondLst>
                                            <p:cond delay="0"/>
                                          </p:stCondLst>
                                        </p:cTn>
                                        <p:tgtEl>
                                          <p:spTgt spid="20484"/>
                                        </p:tgtEl>
                                        <p:attrNameLst>
                                          <p:attrName>style.visibility</p:attrName>
                                        </p:attrNameLst>
                                      </p:cBhvr>
                                      <p:to>
                                        <p:strVal val="visible"/>
                                      </p:to>
                                    </p:set>
                                    <p:anim calcmode="lin" valueType="num">
                                      <p:cBhvr additive="base">
                                        <p:cTn id="16" dur="500" fill="hold"/>
                                        <p:tgtEl>
                                          <p:spTgt spid="20484"/>
                                        </p:tgtEl>
                                        <p:attrNameLst>
                                          <p:attrName>ppt_x</p:attrName>
                                        </p:attrNameLst>
                                      </p:cBhvr>
                                      <p:tavLst>
                                        <p:tav tm="0">
                                          <p:val>
                                            <p:strVal val="#ppt_x"/>
                                          </p:val>
                                        </p:tav>
                                        <p:tav tm="100000">
                                          <p:val>
                                            <p:strVal val="#ppt_x"/>
                                          </p:val>
                                        </p:tav>
                                      </p:tavLst>
                                    </p:anim>
                                    <p:anim calcmode="lin" valueType="num">
                                      <p:cBhvr additive="base">
                                        <p:cTn id="17" dur="500" fill="hold"/>
                                        <p:tgtEl>
                                          <p:spTgt spid="2048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a:xfrm>
            <a:off x="107504" y="1600201"/>
            <a:ext cx="9036496" cy="3917032"/>
          </a:xfrm>
        </p:spPr>
        <p:txBody>
          <a:bodyPr>
            <a:normAutofit/>
          </a:bodyPr>
          <a:lstStyle/>
          <a:p>
            <a:pPr marL="0" indent="0">
              <a:buNone/>
            </a:pPr>
            <a:endParaRPr lang="en-GB" sz="2400" dirty="0">
              <a:solidFill>
                <a:srgbClr val="FF000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11/02/2022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8" name="Picture 7"/>
          <p:cNvPicPr>
            <a:picLocks noChangeAspect="1"/>
          </p:cNvPicPr>
          <p:nvPr/>
        </p:nvPicPr>
        <p:blipFill>
          <a:blip r:embed="rId2"/>
          <a:stretch>
            <a:fillRect/>
          </a:stretch>
        </p:blipFill>
        <p:spPr>
          <a:xfrm>
            <a:off x="-108521" y="-136527"/>
            <a:ext cx="9433049" cy="5653759"/>
          </a:xfrm>
          <a:prstGeom prst="rect">
            <a:avLst/>
          </a:prstGeom>
          <a:ln>
            <a:noFill/>
          </a:ln>
          <a:effectLst>
            <a:softEdge rad="112500"/>
          </a:effectLst>
        </p:spPr>
      </p:pic>
      <p:sp>
        <p:nvSpPr>
          <p:cNvPr id="6" name="TextBox 5"/>
          <p:cNvSpPr txBox="1"/>
          <p:nvPr/>
        </p:nvSpPr>
        <p:spPr>
          <a:xfrm>
            <a:off x="4860032" y="239785"/>
            <a:ext cx="2088232" cy="338554"/>
          </a:xfrm>
          <a:prstGeom prst="rect">
            <a:avLst/>
          </a:prstGeom>
          <a:noFill/>
        </p:spPr>
        <p:txBody>
          <a:bodyPr wrap="square" rtlCol="0">
            <a:spAutoFit/>
          </a:bodyPr>
          <a:lstStyle/>
          <a:p>
            <a:r>
              <a:rPr lang="en-GB" sz="1600" b="1" dirty="0">
                <a:solidFill>
                  <a:srgbClr val="FF0000"/>
                </a:solidFill>
                <a:latin typeface="+mj-lt"/>
              </a:rPr>
              <a:t>What is Leadership?</a:t>
            </a:r>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Date Placeholder 9">
            <a:extLst>
              <a:ext uri="{FF2B5EF4-FFF2-40B4-BE49-F238E27FC236}">
                <a16:creationId xmlns:a16="http://schemas.microsoft.com/office/drawing/2014/main" id="{0C0235FB-C192-4183-A596-91CB14244C90}"/>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2BA417-8635-409E-809B-BA1B9D0E81E6}" type="datetime1">
              <a:rPr lang="en-GB" altLang="en-US" smtClean="0"/>
              <a:pPr/>
              <a:t>11/02/2022</a:t>
            </a:fld>
            <a:endParaRPr lang="en-GB" altLang="en-US"/>
          </a:p>
        </p:txBody>
      </p:sp>
      <p:sp>
        <p:nvSpPr>
          <p:cNvPr id="24579" name="Slide Number Placeholder 17">
            <a:extLst>
              <a:ext uri="{FF2B5EF4-FFF2-40B4-BE49-F238E27FC236}">
                <a16:creationId xmlns:a16="http://schemas.microsoft.com/office/drawing/2014/main" id="{72943225-F95E-42FD-A0C2-DEE9269BB026}"/>
              </a:ext>
            </a:extLst>
          </p:cNvPr>
          <p:cNvSpPr>
            <a:spLocks noGrp="1" noChangeArrowheads="1"/>
          </p:cNvSpPr>
          <p:nvPr>
            <p:ph type="sldNum" sz="quarter" idx="12"/>
          </p:nvPr>
        </p:nvSpPr>
        <p:spPr bwMode="auto">
          <a:xfrm>
            <a:off x="8647113" y="6408738"/>
            <a:ext cx="366712"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000" kern="1200" smtClean="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E30CAFC-57DE-4B7E-8D01-A85C3A43D71D}" type="slidenum">
              <a:rPr lang="en-GB" altLang="en-US" smtClean="0"/>
              <a:pPr>
                <a:defRPr/>
              </a:pPr>
              <a:t>6</a:t>
            </a:fld>
            <a:endParaRPr lang="en-GB" altLang="en-US"/>
          </a:p>
        </p:txBody>
      </p:sp>
      <p:sp>
        <p:nvSpPr>
          <p:cNvPr id="2" name="Title 1">
            <a:extLst>
              <a:ext uri="{FF2B5EF4-FFF2-40B4-BE49-F238E27FC236}">
                <a16:creationId xmlns:a16="http://schemas.microsoft.com/office/drawing/2014/main" id="{34189A48-26D7-4DB4-9631-D7A1AEEE48C7}"/>
              </a:ext>
            </a:extLst>
          </p:cNvPr>
          <p:cNvSpPr>
            <a:spLocks noGrp="1"/>
          </p:cNvSpPr>
          <p:nvPr>
            <p:ph type="title" idx="4294967295"/>
          </p:nvPr>
        </p:nvSpPr>
        <p:spPr>
          <a:xfrm>
            <a:off x="446856" y="271463"/>
            <a:ext cx="8229600" cy="1144587"/>
          </a:xfrm>
        </p:spPr>
        <p:txBody>
          <a:bodyPr anchor="b"/>
          <a:lstStyle/>
          <a:p>
            <a:pPr eaLnBrk="1" fontAlgn="auto" hangingPunct="1">
              <a:spcAft>
                <a:spcPts val="0"/>
              </a:spcAft>
              <a:defRPr/>
            </a:pPr>
            <a:r>
              <a:rPr lang="en-GB" dirty="0">
                <a:effectLst>
                  <a:outerShdw blurRad="38100" dist="38100" dir="2700000" algn="tl">
                    <a:srgbClr val="C0C0C0"/>
                  </a:outerShdw>
                </a:effectLst>
              </a:rPr>
              <a:t>Class exercise</a:t>
            </a:r>
          </a:p>
        </p:txBody>
      </p:sp>
      <p:sp>
        <p:nvSpPr>
          <p:cNvPr id="18435" name="Content Placeholder 2">
            <a:extLst>
              <a:ext uri="{FF2B5EF4-FFF2-40B4-BE49-F238E27FC236}">
                <a16:creationId xmlns:a16="http://schemas.microsoft.com/office/drawing/2014/main" id="{3074E97A-39A4-43B2-9378-54182D6D0539}"/>
              </a:ext>
            </a:extLst>
          </p:cNvPr>
          <p:cNvSpPr>
            <a:spLocks noGrp="1"/>
          </p:cNvSpPr>
          <p:nvPr>
            <p:ph idx="4294967295"/>
          </p:nvPr>
        </p:nvSpPr>
        <p:spPr>
          <a:xfrm>
            <a:off x="446088" y="1600200"/>
            <a:ext cx="8229600" cy="4530725"/>
          </a:xfrm>
        </p:spPr>
        <p:txBody>
          <a:bodyPr lIns="182880" tIns="91440"/>
          <a:lstStyle/>
          <a:p>
            <a:pPr eaLnBrk="1" hangingPunct="1">
              <a:buFont typeface="Wingdings 3" panose="05040102010807070707" pitchFamily="18" charset="2"/>
              <a:buNone/>
            </a:pPr>
            <a:r>
              <a:rPr lang="en-GB" altLang="en-US" sz="2000" dirty="0"/>
              <a:t>	In groups,  discuss and debate your </a:t>
            </a:r>
            <a:r>
              <a:rPr lang="en-GB" altLang="en-US" sz="2000" u="sng" dirty="0"/>
              <a:t>current</a:t>
            </a:r>
            <a:r>
              <a:rPr lang="en-GB" altLang="en-US" sz="2000" dirty="0"/>
              <a:t> understandings of leadership. Together I would like you to come up with a definition of leadership in no more than 20 words. </a:t>
            </a:r>
          </a:p>
          <a:p>
            <a:pPr eaLnBrk="1" hangingPunct="1">
              <a:buFont typeface="Wingdings" panose="05000000000000000000" pitchFamily="2" charset="2"/>
              <a:buNone/>
            </a:pPr>
            <a:endParaRPr lang="en-GB" altLang="en-US" sz="2000" dirty="0"/>
          </a:p>
        </p:txBody>
      </p:sp>
      <p:pic>
        <p:nvPicPr>
          <p:cNvPr id="18436" name="Picture 4" descr="http://lh5.googleusercontent.com/-YL03Q3GgFGI/TbEXG1KQS5I/AAAAAAAAEo8/Qdr9gS1Jl8M/Different-Leadership-Styles-Types.jpg">
            <a:extLst>
              <a:ext uri="{FF2B5EF4-FFF2-40B4-BE49-F238E27FC236}">
                <a16:creationId xmlns:a16="http://schemas.microsoft.com/office/drawing/2014/main" id="{56A6147A-FFD2-4EFF-84FD-EC18411A0A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38" y="2996952"/>
            <a:ext cx="4076700" cy="2376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2000"/>
                                        <p:tgtEl>
                                          <p:spTgt spid="18435">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18436"/>
                                        </p:tgtEl>
                                        <p:attrNameLst>
                                          <p:attrName>style.visibility</p:attrName>
                                        </p:attrNameLst>
                                      </p:cBhvr>
                                      <p:to>
                                        <p:strVal val="visible"/>
                                      </p:to>
                                    </p:set>
                                    <p:animEffect transition="in" filter="checkerboard(across)">
                                      <p:cBhvr>
                                        <p:cTn id="10" dur="500"/>
                                        <p:tgtEl>
                                          <p:spTgt spid="184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Date Placeholder 9">
            <a:extLst>
              <a:ext uri="{FF2B5EF4-FFF2-40B4-BE49-F238E27FC236}">
                <a16:creationId xmlns:a16="http://schemas.microsoft.com/office/drawing/2014/main" id="{95A8373D-0C46-4E67-AAA3-9F27BF0FC6B1}"/>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6DEFFA-419E-4EE3-BABD-B79EDF414A3F}" type="datetime1">
              <a:rPr lang="en-GB" altLang="en-US" smtClean="0"/>
              <a:pPr/>
              <a:t>11/02/2022</a:t>
            </a:fld>
            <a:endParaRPr lang="en-GB" altLang="en-US"/>
          </a:p>
        </p:txBody>
      </p:sp>
      <p:sp>
        <p:nvSpPr>
          <p:cNvPr id="28675" name="Slide Number Placeholder 17">
            <a:extLst>
              <a:ext uri="{FF2B5EF4-FFF2-40B4-BE49-F238E27FC236}">
                <a16:creationId xmlns:a16="http://schemas.microsoft.com/office/drawing/2014/main" id="{BC728C68-982B-48BF-AA94-EBF7062422C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652747-2481-467E-ADD5-6C0A6A003C23}" type="slidenum">
              <a:rPr lang="en-GB" altLang="en-US"/>
              <a:pPr/>
              <a:t>7</a:t>
            </a:fld>
            <a:endParaRPr lang="en-GB" altLang="en-US"/>
          </a:p>
        </p:txBody>
      </p:sp>
      <p:sp>
        <p:nvSpPr>
          <p:cNvPr id="2" name="Content Placeholder 1">
            <a:extLst>
              <a:ext uri="{FF2B5EF4-FFF2-40B4-BE49-F238E27FC236}">
                <a16:creationId xmlns:a16="http://schemas.microsoft.com/office/drawing/2014/main" id="{FB60B46F-34CC-4C3D-9F5E-9F4428789FEC}"/>
              </a:ext>
            </a:extLst>
          </p:cNvPr>
          <p:cNvSpPr>
            <a:spLocks noGrp="1"/>
          </p:cNvSpPr>
          <p:nvPr>
            <p:ph idx="1"/>
          </p:nvPr>
        </p:nvSpPr>
        <p:spPr>
          <a:xfrm>
            <a:off x="457200" y="1196975"/>
            <a:ext cx="8229600" cy="4810125"/>
          </a:xfrm>
        </p:spPr>
        <p:txBody>
          <a:bodyPr/>
          <a:lstStyle/>
          <a:p>
            <a:pPr marL="0" indent="0" eaLnBrk="1" hangingPunct="1">
              <a:lnSpc>
                <a:spcPct val="80000"/>
              </a:lnSpc>
              <a:buFont typeface="Wingdings 3" panose="05040102010807070707" pitchFamily="18" charset="2"/>
              <a:buNone/>
            </a:pPr>
            <a:r>
              <a:rPr lang="en-GB" altLang="en-US" sz="1600"/>
              <a:t>‘Leadership is a process whereby an individual influences a group of individuals to achieve a common goal’</a:t>
            </a:r>
          </a:p>
          <a:p>
            <a:pPr marL="0" indent="0" algn="r" eaLnBrk="1" hangingPunct="1">
              <a:lnSpc>
                <a:spcPct val="80000"/>
              </a:lnSpc>
              <a:spcAft>
                <a:spcPts val="600"/>
              </a:spcAft>
              <a:buFont typeface="Wingdings 3" panose="05040102010807070707" pitchFamily="18" charset="2"/>
              <a:buNone/>
            </a:pPr>
            <a:r>
              <a:rPr lang="en-GB" altLang="en-US" sz="1600"/>
              <a:t>(Northouse, 2010)</a:t>
            </a:r>
          </a:p>
          <a:p>
            <a:pPr marL="0" indent="0" algn="r" eaLnBrk="1" hangingPunct="1">
              <a:lnSpc>
                <a:spcPct val="80000"/>
              </a:lnSpc>
              <a:buFont typeface="Wingdings 3" panose="05040102010807070707" pitchFamily="18" charset="2"/>
              <a:buNone/>
            </a:pPr>
            <a:endParaRPr lang="en-GB" altLang="en-US" sz="1600"/>
          </a:p>
          <a:p>
            <a:pPr marL="0" indent="0" eaLnBrk="1" hangingPunct="1">
              <a:lnSpc>
                <a:spcPct val="80000"/>
              </a:lnSpc>
              <a:buFont typeface="Wingdings 3" panose="05040102010807070707" pitchFamily="18" charset="2"/>
              <a:buNone/>
            </a:pPr>
            <a:r>
              <a:rPr lang="en-GB" altLang="en-US" sz="1600"/>
              <a:t>‘A process of social influence in which one person can enlist the aid and support of others in the accomplishment of a common task".‘</a:t>
            </a:r>
          </a:p>
          <a:p>
            <a:pPr marL="0" indent="0" algn="r" eaLnBrk="1" hangingPunct="1">
              <a:lnSpc>
                <a:spcPct val="80000"/>
              </a:lnSpc>
              <a:spcAft>
                <a:spcPts val="600"/>
              </a:spcAft>
              <a:buFont typeface="Wingdings 3" panose="05040102010807070707" pitchFamily="18" charset="2"/>
              <a:buNone/>
            </a:pPr>
            <a:r>
              <a:rPr lang="en-GB" altLang="en-US" sz="1600"/>
              <a:t>(Chemers, 1997)</a:t>
            </a:r>
          </a:p>
          <a:p>
            <a:pPr marL="0" indent="0" eaLnBrk="1" hangingPunct="1">
              <a:lnSpc>
                <a:spcPct val="80000"/>
              </a:lnSpc>
              <a:buFont typeface="Wingdings 3" panose="05040102010807070707" pitchFamily="18" charset="2"/>
              <a:buNone/>
            </a:pPr>
            <a:endParaRPr lang="en-GB" altLang="en-US" sz="1600"/>
          </a:p>
          <a:p>
            <a:pPr marL="0" indent="0" eaLnBrk="1" hangingPunct="1">
              <a:lnSpc>
                <a:spcPct val="80000"/>
              </a:lnSpc>
              <a:buFont typeface="Wingdings 3" panose="05040102010807070707" pitchFamily="18" charset="2"/>
              <a:buNone/>
            </a:pPr>
            <a:r>
              <a:rPr lang="en-GB" altLang="en-US" sz="1600"/>
              <a:t>‘A process whereby one individual influences group members toward attainment of defined group and organizational goals’ </a:t>
            </a:r>
          </a:p>
          <a:p>
            <a:pPr marL="0" indent="0" algn="r" eaLnBrk="1" hangingPunct="1">
              <a:lnSpc>
                <a:spcPct val="80000"/>
              </a:lnSpc>
              <a:spcAft>
                <a:spcPts val="600"/>
              </a:spcAft>
              <a:buFont typeface="Wingdings 3" panose="05040102010807070707" pitchFamily="18" charset="2"/>
              <a:buNone/>
            </a:pPr>
            <a:r>
              <a:rPr lang="en-GB" altLang="en-US" sz="1600"/>
              <a:t>(Greenberg &amp; Baron 1993) </a:t>
            </a:r>
          </a:p>
          <a:p>
            <a:pPr marL="0" indent="0" eaLnBrk="1" hangingPunct="1">
              <a:lnSpc>
                <a:spcPct val="80000"/>
              </a:lnSpc>
              <a:buFont typeface="Wingdings 3" panose="05040102010807070707" pitchFamily="18" charset="2"/>
              <a:buNone/>
            </a:pPr>
            <a:endParaRPr lang="en-GB" altLang="en-US" sz="1600"/>
          </a:p>
          <a:p>
            <a:pPr marL="0" indent="0" algn="just" eaLnBrk="1" hangingPunct="1">
              <a:lnSpc>
                <a:spcPct val="80000"/>
              </a:lnSpc>
              <a:buFont typeface="Wingdings 3" panose="05040102010807070707" pitchFamily="18" charset="2"/>
              <a:buNone/>
            </a:pPr>
            <a:r>
              <a:rPr lang="en-GB" altLang="en-US" sz="1600"/>
              <a:t>‘A social process in which one individual influences the behaviour of others without the use of threat or violence’ </a:t>
            </a:r>
          </a:p>
          <a:p>
            <a:pPr marL="0" indent="0" algn="r" eaLnBrk="1" hangingPunct="1">
              <a:lnSpc>
                <a:spcPct val="80000"/>
              </a:lnSpc>
              <a:spcAft>
                <a:spcPts val="600"/>
              </a:spcAft>
              <a:buFont typeface="Wingdings 3" panose="05040102010807070707" pitchFamily="18" charset="2"/>
              <a:buNone/>
            </a:pPr>
            <a:r>
              <a:rPr lang="en-GB" altLang="en-US" sz="1600"/>
              <a:t>	(Huczynski &amp; Buchanan 1991) </a:t>
            </a:r>
          </a:p>
          <a:p>
            <a:pPr marL="0" indent="0" eaLnBrk="1" hangingPunct="1">
              <a:lnSpc>
                <a:spcPct val="80000"/>
              </a:lnSpc>
              <a:buFont typeface="Wingdings 3" panose="05040102010807070707" pitchFamily="18" charset="2"/>
              <a:buNone/>
            </a:pPr>
            <a:endParaRPr lang="en-GB" altLang="en-US" sz="1600"/>
          </a:p>
          <a:p>
            <a:pPr marL="0" indent="0" eaLnBrk="1" hangingPunct="1">
              <a:lnSpc>
                <a:spcPct val="80000"/>
              </a:lnSpc>
              <a:buFont typeface="Wingdings 3" panose="05040102010807070707" pitchFamily="18" charset="2"/>
              <a:buNone/>
            </a:pPr>
            <a:r>
              <a:rPr lang="en-GB" altLang="en-US" sz="1600"/>
              <a:t>‘The creation of a vision about a desired future state which seeks to enmesh all members of an organization in its net’ </a:t>
            </a:r>
          </a:p>
          <a:p>
            <a:pPr marL="0" indent="0" algn="r" eaLnBrk="1" hangingPunct="1">
              <a:lnSpc>
                <a:spcPct val="80000"/>
              </a:lnSpc>
              <a:buFont typeface="Wingdings 3" panose="05040102010807070707" pitchFamily="18" charset="2"/>
              <a:buNone/>
            </a:pPr>
            <a:r>
              <a:rPr lang="en-GB" altLang="en-US" sz="1600"/>
              <a:t>(Bryman 1986)</a:t>
            </a:r>
          </a:p>
          <a:p>
            <a:pPr marL="0" indent="0" eaLnBrk="1" hangingPunct="1">
              <a:lnSpc>
                <a:spcPct val="80000"/>
              </a:lnSpc>
            </a:pPr>
            <a:endParaRPr lang="en-GB" altLang="en-US" sz="1900"/>
          </a:p>
        </p:txBody>
      </p:sp>
      <p:sp>
        <p:nvSpPr>
          <p:cNvPr id="4" name="Title 1">
            <a:extLst>
              <a:ext uri="{FF2B5EF4-FFF2-40B4-BE49-F238E27FC236}">
                <a16:creationId xmlns:a16="http://schemas.microsoft.com/office/drawing/2014/main" id="{D29AC9A9-F376-4112-A4C2-3C2FEFDA35FE}"/>
              </a:ext>
            </a:extLst>
          </p:cNvPr>
          <p:cNvSpPr>
            <a:spLocks noGrp="1"/>
          </p:cNvSpPr>
          <p:nvPr>
            <p:ph type="title" idx="4294967295"/>
          </p:nvPr>
        </p:nvSpPr>
        <p:spPr>
          <a:xfrm>
            <a:off x="518864" y="271463"/>
            <a:ext cx="8229600" cy="709265"/>
          </a:xfrm>
        </p:spPr>
        <p:txBody>
          <a:bodyPr anchor="b">
            <a:noAutofit/>
          </a:bodyPr>
          <a:lstStyle/>
          <a:p>
            <a:pPr algn="ctr" eaLnBrk="1" fontAlgn="auto" hangingPunct="1">
              <a:spcAft>
                <a:spcPts val="0"/>
              </a:spcAft>
              <a:defRPr/>
            </a:pPr>
            <a:r>
              <a:rPr lang="en-GB" sz="2800" dirty="0">
                <a:effectLst>
                  <a:outerShdw blurRad="38100" dist="38100" dir="2700000" algn="tl">
                    <a:srgbClr val="C0C0C0"/>
                  </a:outerShdw>
                </a:effectLst>
              </a:rPr>
              <a:t>Leadership: some definitions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 calcmode="lin" valueType="num">
                                      <p:cBhvr additive="base">
                                        <p:cTn id="4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2">
                                            <p:txEl>
                                              <p:pRg st="12" end="12"/>
                                            </p:txEl>
                                          </p:spTgt>
                                        </p:tgtEl>
                                        <p:attrNameLst>
                                          <p:attrName>style.visibility</p:attrName>
                                        </p:attrNameLst>
                                      </p:cBhvr>
                                      <p:to>
                                        <p:strVal val="visible"/>
                                      </p:to>
                                    </p:set>
                                    <p:anim calcmode="lin" valueType="num">
                                      <p:cBhvr additive="base">
                                        <p:cTn id="4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
                                            <p:txEl>
                                              <p:pRg st="13" end="13"/>
                                            </p:txEl>
                                          </p:spTgt>
                                        </p:tgtEl>
                                        <p:attrNameLst>
                                          <p:attrName>style.visibility</p:attrName>
                                        </p:attrNameLst>
                                      </p:cBhvr>
                                      <p:to>
                                        <p:strVal val="visible"/>
                                      </p:to>
                                    </p:set>
                                    <p:anim calcmode="lin" valueType="num">
                                      <p:cBhvr additive="base">
                                        <p:cTn id="5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Date Placeholder 9">
            <a:extLst>
              <a:ext uri="{FF2B5EF4-FFF2-40B4-BE49-F238E27FC236}">
                <a16:creationId xmlns:a16="http://schemas.microsoft.com/office/drawing/2014/main" id="{64E60714-09BA-48A4-B6D9-12514034EBE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2BC2B0-2A77-4CA5-BA81-1A77E2DCCDDE}" type="datetime1">
              <a:rPr lang="en-GB" altLang="en-US" smtClean="0"/>
              <a:pPr/>
              <a:t>11/02/2022</a:t>
            </a:fld>
            <a:endParaRPr lang="en-GB" altLang="en-US"/>
          </a:p>
        </p:txBody>
      </p:sp>
      <p:sp>
        <p:nvSpPr>
          <p:cNvPr id="29699" name="Slide Number Placeholder 17">
            <a:extLst>
              <a:ext uri="{FF2B5EF4-FFF2-40B4-BE49-F238E27FC236}">
                <a16:creationId xmlns:a16="http://schemas.microsoft.com/office/drawing/2014/main" id="{46DA80CA-114E-4BC5-B80F-2247F5D264C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AECE6-8FDB-4B06-A01C-040246AADAA2}" type="slidenum">
              <a:rPr lang="en-GB" altLang="en-US"/>
              <a:pPr/>
              <a:t>8</a:t>
            </a:fld>
            <a:endParaRPr lang="en-GB" altLang="en-US"/>
          </a:p>
        </p:txBody>
      </p:sp>
      <p:sp>
        <p:nvSpPr>
          <p:cNvPr id="3" name="Title 2">
            <a:extLst>
              <a:ext uri="{FF2B5EF4-FFF2-40B4-BE49-F238E27FC236}">
                <a16:creationId xmlns:a16="http://schemas.microsoft.com/office/drawing/2014/main" id="{C1A3AF35-CE5F-4CAC-9BF8-D823CF6998B4}"/>
              </a:ext>
            </a:extLst>
          </p:cNvPr>
          <p:cNvSpPr>
            <a:spLocks noGrp="1"/>
          </p:cNvSpPr>
          <p:nvPr>
            <p:ph type="title"/>
          </p:nvPr>
        </p:nvSpPr>
        <p:spPr>
          <a:xfrm>
            <a:off x="457200" y="836712"/>
            <a:ext cx="8229600" cy="4536504"/>
          </a:xfrm>
        </p:spPr>
        <p:txBody>
          <a:bodyPr>
            <a:noAutofit/>
          </a:bodyPr>
          <a:lstStyle/>
          <a:p>
            <a:pPr algn="ctr">
              <a:defRPr/>
            </a:pPr>
            <a:r>
              <a:rPr lang="en-GB" sz="3600" dirty="0"/>
              <a:t>But definitions tell us only so much</a:t>
            </a:r>
            <a:br>
              <a:rPr lang="en-GB" sz="3600" dirty="0"/>
            </a:br>
            <a:endParaRPr lang="en-GB" sz="1800" dirty="0"/>
          </a:p>
        </p:txBody>
      </p:sp>
      <p:sp>
        <p:nvSpPr>
          <p:cNvPr id="7" name="TextBox 6">
            <a:extLst>
              <a:ext uri="{FF2B5EF4-FFF2-40B4-BE49-F238E27FC236}">
                <a16:creationId xmlns:a16="http://schemas.microsoft.com/office/drawing/2014/main" id="{378FB282-8509-4E72-81BD-E102CC81A061}"/>
              </a:ext>
            </a:extLst>
          </p:cNvPr>
          <p:cNvSpPr txBox="1"/>
          <p:nvPr/>
        </p:nvSpPr>
        <p:spPr>
          <a:xfrm>
            <a:off x="539750" y="3357563"/>
            <a:ext cx="8280400" cy="368300"/>
          </a:xfrm>
          <a:prstGeom prst="rect">
            <a:avLst/>
          </a:prstGeom>
          <a:noFill/>
        </p:spPr>
        <p:txBody>
          <a:bodyPr>
            <a:spAutoFit/>
          </a:bodyPr>
          <a:lstStyle/>
          <a:p>
            <a:pPr eaLnBrk="1" hangingPunct="1">
              <a:defRPr/>
            </a:pPr>
            <a:r>
              <a:rPr lang="en-GB" dirty="0">
                <a:latin typeface="+mj-lt"/>
                <a:cs typeface="Arial" charset="0"/>
              </a:rPr>
              <a:t>(We need to develop a more sophisticated understanding of leadership)</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Date Placeholder 9">
            <a:extLst>
              <a:ext uri="{FF2B5EF4-FFF2-40B4-BE49-F238E27FC236}">
                <a16:creationId xmlns:a16="http://schemas.microsoft.com/office/drawing/2014/main" id="{24463D4B-BBA2-404C-B76E-B0E385CE246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3281549-9EF0-49DF-AF40-7F9C5C2932F5}" type="datetime1">
              <a:rPr lang="en-GB" altLang="en-US" smtClean="0"/>
              <a:pPr/>
              <a:t>11/02/2022</a:t>
            </a:fld>
            <a:endParaRPr lang="en-GB" altLang="en-US"/>
          </a:p>
        </p:txBody>
      </p:sp>
      <p:sp>
        <p:nvSpPr>
          <p:cNvPr id="30723" name="Slide Number Placeholder 17">
            <a:extLst>
              <a:ext uri="{FF2B5EF4-FFF2-40B4-BE49-F238E27FC236}">
                <a16:creationId xmlns:a16="http://schemas.microsoft.com/office/drawing/2014/main" id="{3CB61465-2E81-43A2-AFCF-395D6435134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E9B2E92-B117-4609-861E-5DC3DFA79810}" type="slidenum">
              <a:rPr lang="en-GB" altLang="en-US"/>
              <a:pPr/>
              <a:t>9</a:t>
            </a:fld>
            <a:endParaRPr lang="en-GB" altLang="en-US"/>
          </a:p>
        </p:txBody>
      </p:sp>
      <p:sp>
        <p:nvSpPr>
          <p:cNvPr id="23554" name="Content Placeholder 1">
            <a:extLst>
              <a:ext uri="{FF2B5EF4-FFF2-40B4-BE49-F238E27FC236}">
                <a16:creationId xmlns:a16="http://schemas.microsoft.com/office/drawing/2014/main" id="{1375612B-5768-4D59-B77E-380949ED2DFF}"/>
              </a:ext>
            </a:extLst>
          </p:cNvPr>
          <p:cNvSpPr>
            <a:spLocks noGrp="1"/>
          </p:cNvSpPr>
          <p:nvPr>
            <p:ph idx="1"/>
          </p:nvPr>
        </p:nvSpPr>
        <p:spPr>
          <a:xfrm>
            <a:off x="323850" y="1481138"/>
            <a:ext cx="8362950" cy="4525962"/>
          </a:xfrm>
        </p:spPr>
        <p:txBody>
          <a:bodyPr/>
          <a:lstStyle/>
          <a:p>
            <a:pPr eaLnBrk="1" hangingPunct="1">
              <a:spcAft>
                <a:spcPts val="600"/>
              </a:spcAft>
            </a:pPr>
            <a:r>
              <a:rPr lang="en-GB" altLang="en-US" sz="1800"/>
              <a:t>Leadership is inextricably intertwined with </a:t>
            </a:r>
            <a:r>
              <a:rPr lang="en-GB" altLang="en-US" sz="1800" b="1"/>
              <a:t>power</a:t>
            </a:r>
          </a:p>
          <a:p>
            <a:pPr eaLnBrk="1" hangingPunct="1">
              <a:spcAft>
                <a:spcPts val="600"/>
              </a:spcAft>
            </a:pPr>
            <a:r>
              <a:rPr lang="en-GB" altLang="en-US" sz="1800"/>
              <a:t>Leadership can be seen to have a ‘</a:t>
            </a:r>
            <a:r>
              <a:rPr lang="en-GB" altLang="en-US" sz="1800" b="1"/>
              <a:t>dark</a:t>
            </a:r>
            <a:r>
              <a:rPr lang="en-GB" altLang="en-US" sz="1800"/>
              <a:t>’ </a:t>
            </a:r>
            <a:r>
              <a:rPr lang="en-GB" altLang="en-US" sz="1800" b="1"/>
              <a:t>side</a:t>
            </a:r>
            <a:endParaRPr lang="en-GB" altLang="en-US" sz="1800"/>
          </a:p>
          <a:p>
            <a:pPr eaLnBrk="1" hangingPunct="1">
              <a:spcAft>
                <a:spcPts val="600"/>
              </a:spcAft>
            </a:pPr>
            <a:r>
              <a:rPr lang="en-GB" altLang="en-US" sz="1800"/>
              <a:t>Leadership has been conceptualized by way of a wide variety of different </a:t>
            </a:r>
            <a:r>
              <a:rPr lang="en-GB" altLang="en-US" sz="1800" b="1"/>
              <a:t>models</a:t>
            </a:r>
            <a:r>
              <a:rPr lang="en-GB" altLang="en-US" sz="1800"/>
              <a:t> and </a:t>
            </a:r>
            <a:r>
              <a:rPr lang="en-GB" altLang="en-US" sz="1800" b="1"/>
              <a:t>theories</a:t>
            </a:r>
          </a:p>
          <a:p>
            <a:pPr eaLnBrk="1" hangingPunct="1">
              <a:spcAft>
                <a:spcPts val="600"/>
              </a:spcAft>
            </a:pPr>
            <a:r>
              <a:rPr lang="en-GB" altLang="en-US" sz="1800"/>
              <a:t>Leadership invariably involves </a:t>
            </a:r>
            <a:r>
              <a:rPr lang="en-GB" altLang="en-US" sz="1800" b="1"/>
              <a:t>followership</a:t>
            </a:r>
          </a:p>
          <a:p>
            <a:pPr eaLnBrk="1" hangingPunct="1">
              <a:spcAft>
                <a:spcPts val="600"/>
              </a:spcAft>
            </a:pPr>
            <a:r>
              <a:rPr lang="en-GB" altLang="en-US" sz="1800"/>
              <a:t>Leadership has tended to be </a:t>
            </a:r>
            <a:r>
              <a:rPr lang="en-GB" altLang="en-US" sz="1800" b="1"/>
              <a:t>male-dominated</a:t>
            </a:r>
            <a:r>
              <a:rPr lang="en-GB" altLang="en-US" sz="1800"/>
              <a:t> (and so we must ask two questions (1) Why is this? and (2) What can we do to change this?)</a:t>
            </a:r>
          </a:p>
          <a:p>
            <a:pPr eaLnBrk="1" hangingPunct="1">
              <a:spcAft>
                <a:spcPts val="600"/>
              </a:spcAft>
            </a:pPr>
            <a:r>
              <a:rPr lang="en-GB" altLang="en-US" sz="1800"/>
              <a:t>For some, leadership is considered </a:t>
            </a:r>
            <a:r>
              <a:rPr lang="en-GB" altLang="en-US" sz="1800" b="1"/>
              <a:t>unnecessary (?) </a:t>
            </a:r>
            <a:r>
              <a:rPr lang="en-GB" altLang="en-US" sz="1800"/>
              <a:t>and </a:t>
            </a:r>
            <a:r>
              <a:rPr lang="en-GB" altLang="en-US" sz="1800" b="1"/>
              <a:t>undesirable(?)</a:t>
            </a:r>
          </a:p>
        </p:txBody>
      </p:sp>
      <p:sp>
        <p:nvSpPr>
          <p:cNvPr id="3" name="Title 2">
            <a:extLst>
              <a:ext uri="{FF2B5EF4-FFF2-40B4-BE49-F238E27FC236}">
                <a16:creationId xmlns:a16="http://schemas.microsoft.com/office/drawing/2014/main" id="{752E82D9-F54C-4606-AA98-F5BBE3C0F079}"/>
              </a:ext>
            </a:extLst>
          </p:cNvPr>
          <p:cNvSpPr>
            <a:spLocks noGrp="1"/>
          </p:cNvSpPr>
          <p:nvPr>
            <p:ph type="title"/>
          </p:nvPr>
        </p:nvSpPr>
        <p:spPr/>
        <p:txBody>
          <a:bodyPr/>
          <a:lstStyle/>
          <a:p>
            <a:pPr eaLnBrk="1" hangingPunct="1">
              <a:defRPr/>
            </a:pPr>
            <a:r>
              <a:rPr lang="en-GB" sz="2800" dirty="0"/>
              <a:t>And so... on this module, you will learn that...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Effect transition="in" filter="fade">
                                      <p:cBhvr>
                                        <p:cTn id="7" dur="2000"/>
                                        <p:tgtEl>
                                          <p:spTgt spid="2355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554">
                                            <p:txEl>
                                              <p:pRg st="1" end="1"/>
                                            </p:txEl>
                                          </p:spTgt>
                                        </p:tgtEl>
                                        <p:attrNameLst>
                                          <p:attrName>style.visibility</p:attrName>
                                        </p:attrNameLst>
                                      </p:cBhvr>
                                      <p:to>
                                        <p:strVal val="visible"/>
                                      </p:to>
                                    </p:set>
                                    <p:animEffect transition="in" filter="fade">
                                      <p:cBhvr>
                                        <p:cTn id="12" dur="2000"/>
                                        <p:tgtEl>
                                          <p:spTgt spid="2355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3554">
                                            <p:txEl>
                                              <p:pRg st="2" end="2"/>
                                            </p:txEl>
                                          </p:spTgt>
                                        </p:tgtEl>
                                        <p:attrNameLst>
                                          <p:attrName>style.visibility</p:attrName>
                                        </p:attrNameLst>
                                      </p:cBhvr>
                                      <p:to>
                                        <p:strVal val="visible"/>
                                      </p:to>
                                    </p:set>
                                    <p:animEffect transition="in" filter="fade">
                                      <p:cBhvr>
                                        <p:cTn id="17" dur="2000"/>
                                        <p:tgtEl>
                                          <p:spTgt spid="2355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3554">
                                            <p:txEl>
                                              <p:pRg st="3" end="3"/>
                                            </p:txEl>
                                          </p:spTgt>
                                        </p:tgtEl>
                                        <p:attrNameLst>
                                          <p:attrName>style.visibility</p:attrName>
                                        </p:attrNameLst>
                                      </p:cBhvr>
                                      <p:to>
                                        <p:strVal val="visible"/>
                                      </p:to>
                                    </p:set>
                                    <p:animEffect transition="in" filter="fade">
                                      <p:cBhvr>
                                        <p:cTn id="22" dur="2000"/>
                                        <p:tgtEl>
                                          <p:spTgt spid="2355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554">
                                            <p:txEl>
                                              <p:pRg st="4" end="4"/>
                                            </p:txEl>
                                          </p:spTgt>
                                        </p:tgtEl>
                                        <p:attrNameLst>
                                          <p:attrName>style.visibility</p:attrName>
                                        </p:attrNameLst>
                                      </p:cBhvr>
                                      <p:to>
                                        <p:strVal val="visible"/>
                                      </p:to>
                                    </p:set>
                                    <p:animEffect transition="in" filter="fade">
                                      <p:cBhvr>
                                        <p:cTn id="27" dur="2000"/>
                                        <p:tgtEl>
                                          <p:spTgt spid="23554">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3554">
                                            <p:txEl>
                                              <p:pRg st="5" end="5"/>
                                            </p:txEl>
                                          </p:spTgt>
                                        </p:tgtEl>
                                        <p:attrNameLst>
                                          <p:attrName>style.visibility</p:attrName>
                                        </p:attrNameLst>
                                      </p:cBhvr>
                                      <p:to>
                                        <p:strVal val="visible"/>
                                      </p:to>
                                    </p:set>
                                    <p:animEffect transition="in" filter="fade">
                                      <p:cBhvr>
                                        <p:cTn id="32" dur="2000"/>
                                        <p:tgtEl>
                                          <p:spTgt spid="2355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Date Placeholder 9">
            <a:extLst>
              <a:ext uri="{FF2B5EF4-FFF2-40B4-BE49-F238E27FC236}">
                <a16:creationId xmlns:a16="http://schemas.microsoft.com/office/drawing/2014/main" id="{64E60714-09BA-48A4-B6D9-12514034EBE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2BC2B0-2A77-4CA5-BA81-1A77E2DCCDDE}" type="datetime1">
              <a:rPr lang="en-GB" altLang="en-US" smtClean="0"/>
              <a:pPr/>
              <a:t>11/02/2022</a:t>
            </a:fld>
            <a:endParaRPr lang="en-GB" altLang="en-US"/>
          </a:p>
        </p:txBody>
      </p:sp>
      <p:sp>
        <p:nvSpPr>
          <p:cNvPr id="29699" name="Slide Number Placeholder 17">
            <a:extLst>
              <a:ext uri="{FF2B5EF4-FFF2-40B4-BE49-F238E27FC236}">
                <a16:creationId xmlns:a16="http://schemas.microsoft.com/office/drawing/2014/main" id="{46DA80CA-114E-4BC5-B80F-2247F5D264C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AECE6-8FDB-4B06-A01C-040246AADAA2}" type="slidenum">
              <a:rPr lang="en-GB" altLang="en-US"/>
              <a:pPr/>
              <a:t>10</a:t>
            </a:fld>
            <a:endParaRPr lang="en-GB" altLang="en-US"/>
          </a:p>
        </p:txBody>
      </p:sp>
      <p:sp>
        <p:nvSpPr>
          <p:cNvPr id="3" name="Title 2">
            <a:extLst>
              <a:ext uri="{FF2B5EF4-FFF2-40B4-BE49-F238E27FC236}">
                <a16:creationId xmlns:a16="http://schemas.microsoft.com/office/drawing/2014/main" id="{C1A3AF35-CE5F-4CAC-9BF8-D823CF6998B4}"/>
              </a:ext>
            </a:extLst>
          </p:cNvPr>
          <p:cNvSpPr>
            <a:spLocks noGrp="1"/>
          </p:cNvSpPr>
          <p:nvPr>
            <p:ph type="title"/>
          </p:nvPr>
        </p:nvSpPr>
        <p:spPr>
          <a:xfrm>
            <a:off x="457200" y="836712"/>
            <a:ext cx="8229600" cy="4536504"/>
          </a:xfrm>
        </p:spPr>
        <p:txBody>
          <a:bodyPr>
            <a:noAutofit/>
          </a:bodyPr>
          <a:lstStyle/>
          <a:p>
            <a:pPr algn="ctr">
              <a:defRPr/>
            </a:pPr>
            <a:r>
              <a:rPr lang="en-GB" sz="3600" dirty="0"/>
              <a:t>But definitions tell us only so much</a:t>
            </a:r>
            <a:br>
              <a:rPr lang="en-GB" sz="3600" dirty="0"/>
            </a:br>
            <a:endParaRPr lang="en-GB" sz="1800" dirty="0"/>
          </a:p>
        </p:txBody>
      </p:sp>
      <p:sp>
        <p:nvSpPr>
          <p:cNvPr id="7" name="TextBox 6">
            <a:extLst>
              <a:ext uri="{FF2B5EF4-FFF2-40B4-BE49-F238E27FC236}">
                <a16:creationId xmlns:a16="http://schemas.microsoft.com/office/drawing/2014/main" id="{378FB282-8509-4E72-81BD-E102CC81A061}"/>
              </a:ext>
            </a:extLst>
          </p:cNvPr>
          <p:cNvSpPr txBox="1"/>
          <p:nvPr/>
        </p:nvSpPr>
        <p:spPr>
          <a:xfrm>
            <a:off x="539750" y="3357563"/>
            <a:ext cx="8280400" cy="368300"/>
          </a:xfrm>
          <a:prstGeom prst="rect">
            <a:avLst/>
          </a:prstGeom>
          <a:noFill/>
        </p:spPr>
        <p:txBody>
          <a:bodyPr>
            <a:spAutoFit/>
          </a:bodyPr>
          <a:lstStyle/>
          <a:p>
            <a:pPr eaLnBrk="1" hangingPunct="1">
              <a:defRPr/>
            </a:pPr>
            <a:r>
              <a:rPr lang="en-GB" dirty="0">
                <a:latin typeface="+mj-lt"/>
                <a:cs typeface="Arial" charset="0"/>
              </a:rPr>
              <a:t>(We need to develop a more sophisticated understanding of leadership)</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Date Placeholder 9">
            <a:extLst>
              <a:ext uri="{FF2B5EF4-FFF2-40B4-BE49-F238E27FC236}">
                <a16:creationId xmlns:a16="http://schemas.microsoft.com/office/drawing/2014/main" id="{24463D4B-BBA2-404C-B76E-B0E385CE246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3281549-9EF0-49DF-AF40-7F9C5C2932F5}" type="datetime1">
              <a:rPr lang="en-GB" altLang="en-US" smtClean="0"/>
              <a:pPr/>
              <a:t>11/02/2022</a:t>
            </a:fld>
            <a:endParaRPr lang="en-GB" altLang="en-US"/>
          </a:p>
        </p:txBody>
      </p:sp>
      <p:sp>
        <p:nvSpPr>
          <p:cNvPr id="30723" name="Slide Number Placeholder 17">
            <a:extLst>
              <a:ext uri="{FF2B5EF4-FFF2-40B4-BE49-F238E27FC236}">
                <a16:creationId xmlns:a16="http://schemas.microsoft.com/office/drawing/2014/main" id="{3CB61465-2E81-43A2-AFCF-395D6435134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E9B2E92-B117-4609-861E-5DC3DFA79810}" type="slidenum">
              <a:rPr lang="en-GB" altLang="en-US"/>
              <a:pPr/>
              <a:t>11</a:t>
            </a:fld>
            <a:endParaRPr lang="en-GB" altLang="en-US"/>
          </a:p>
        </p:txBody>
      </p:sp>
      <p:sp>
        <p:nvSpPr>
          <p:cNvPr id="23554" name="Content Placeholder 1">
            <a:extLst>
              <a:ext uri="{FF2B5EF4-FFF2-40B4-BE49-F238E27FC236}">
                <a16:creationId xmlns:a16="http://schemas.microsoft.com/office/drawing/2014/main" id="{1375612B-5768-4D59-B77E-380949ED2DFF}"/>
              </a:ext>
            </a:extLst>
          </p:cNvPr>
          <p:cNvSpPr>
            <a:spLocks noGrp="1"/>
          </p:cNvSpPr>
          <p:nvPr>
            <p:ph idx="1"/>
          </p:nvPr>
        </p:nvSpPr>
        <p:spPr>
          <a:xfrm>
            <a:off x="323850" y="1481138"/>
            <a:ext cx="8362950" cy="4525962"/>
          </a:xfrm>
        </p:spPr>
        <p:txBody>
          <a:bodyPr/>
          <a:lstStyle/>
          <a:p>
            <a:pPr eaLnBrk="1" hangingPunct="1">
              <a:spcAft>
                <a:spcPts val="600"/>
              </a:spcAft>
            </a:pPr>
            <a:r>
              <a:rPr lang="en-GB" altLang="en-US" sz="1800"/>
              <a:t>Leadership is inextricably intertwined with </a:t>
            </a:r>
            <a:r>
              <a:rPr lang="en-GB" altLang="en-US" sz="1800" b="1"/>
              <a:t>power</a:t>
            </a:r>
          </a:p>
          <a:p>
            <a:pPr eaLnBrk="1" hangingPunct="1">
              <a:spcAft>
                <a:spcPts val="600"/>
              </a:spcAft>
            </a:pPr>
            <a:r>
              <a:rPr lang="en-GB" altLang="en-US" sz="1800"/>
              <a:t>Leadership can be seen to have a ‘</a:t>
            </a:r>
            <a:r>
              <a:rPr lang="en-GB" altLang="en-US" sz="1800" b="1"/>
              <a:t>dark</a:t>
            </a:r>
            <a:r>
              <a:rPr lang="en-GB" altLang="en-US" sz="1800"/>
              <a:t>’ </a:t>
            </a:r>
            <a:r>
              <a:rPr lang="en-GB" altLang="en-US" sz="1800" b="1"/>
              <a:t>side</a:t>
            </a:r>
            <a:endParaRPr lang="en-GB" altLang="en-US" sz="1800"/>
          </a:p>
          <a:p>
            <a:pPr eaLnBrk="1" hangingPunct="1">
              <a:spcAft>
                <a:spcPts val="600"/>
              </a:spcAft>
            </a:pPr>
            <a:r>
              <a:rPr lang="en-GB" altLang="en-US" sz="1800"/>
              <a:t>Leadership has been conceptualized by way of a wide variety of different </a:t>
            </a:r>
            <a:r>
              <a:rPr lang="en-GB" altLang="en-US" sz="1800" b="1"/>
              <a:t>models</a:t>
            </a:r>
            <a:r>
              <a:rPr lang="en-GB" altLang="en-US" sz="1800"/>
              <a:t> and </a:t>
            </a:r>
            <a:r>
              <a:rPr lang="en-GB" altLang="en-US" sz="1800" b="1"/>
              <a:t>theories</a:t>
            </a:r>
          </a:p>
          <a:p>
            <a:pPr eaLnBrk="1" hangingPunct="1">
              <a:spcAft>
                <a:spcPts val="600"/>
              </a:spcAft>
            </a:pPr>
            <a:r>
              <a:rPr lang="en-GB" altLang="en-US" sz="1800"/>
              <a:t>Leadership invariably involves </a:t>
            </a:r>
            <a:r>
              <a:rPr lang="en-GB" altLang="en-US" sz="1800" b="1"/>
              <a:t>followership</a:t>
            </a:r>
          </a:p>
          <a:p>
            <a:pPr eaLnBrk="1" hangingPunct="1">
              <a:spcAft>
                <a:spcPts val="600"/>
              </a:spcAft>
            </a:pPr>
            <a:r>
              <a:rPr lang="en-GB" altLang="en-US" sz="1800"/>
              <a:t>Leadership has tended to be </a:t>
            </a:r>
            <a:r>
              <a:rPr lang="en-GB" altLang="en-US" sz="1800" b="1"/>
              <a:t>male-dominated</a:t>
            </a:r>
            <a:r>
              <a:rPr lang="en-GB" altLang="en-US" sz="1800"/>
              <a:t> (and so we must ask two questions (1) Why is this? and (2) What can we do to change this?)</a:t>
            </a:r>
          </a:p>
          <a:p>
            <a:pPr eaLnBrk="1" hangingPunct="1">
              <a:spcAft>
                <a:spcPts val="600"/>
              </a:spcAft>
            </a:pPr>
            <a:r>
              <a:rPr lang="en-GB" altLang="en-US" sz="1800"/>
              <a:t>For some, leadership is considered </a:t>
            </a:r>
            <a:r>
              <a:rPr lang="en-GB" altLang="en-US" sz="1800" b="1"/>
              <a:t>unnecessary (?) </a:t>
            </a:r>
            <a:r>
              <a:rPr lang="en-GB" altLang="en-US" sz="1800"/>
              <a:t>and </a:t>
            </a:r>
            <a:r>
              <a:rPr lang="en-GB" altLang="en-US" sz="1800" b="1"/>
              <a:t>undesirable(?)</a:t>
            </a:r>
          </a:p>
        </p:txBody>
      </p:sp>
      <p:sp>
        <p:nvSpPr>
          <p:cNvPr id="3" name="Title 2">
            <a:extLst>
              <a:ext uri="{FF2B5EF4-FFF2-40B4-BE49-F238E27FC236}">
                <a16:creationId xmlns:a16="http://schemas.microsoft.com/office/drawing/2014/main" id="{752E82D9-F54C-4606-AA98-F5BBE3C0F079}"/>
              </a:ext>
            </a:extLst>
          </p:cNvPr>
          <p:cNvSpPr>
            <a:spLocks noGrp="1"/>
          </p:cNvSpPr>
          <p:nvPr>
            <p:ph type="title"/>
          </p:nvPr>
        </p:nvSpPr>
        <p:spPr/>
        <p:txBody>
          <a:bodyPr/>
          <a:lstStyle/>
          <a:p>
            <a:pPr eaLnBrk="1" hangingPunct="1">
              <a:defRPr/>
            </a:pPr>
            <a:r>
              <a:rPr lang="en-GB" sz="2800" dirty="0"/>
              <a:t>And so... on this module, you will learn that...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Effect transition="in" filter="fade">
                                      <p:cBhvr>
                                        <p:cTn id="7" dur="2000"/>
                                        <p:tgtEl>
                                          <p:spTgt spid="2355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554">
                                            <p:txEl>
                                              <p:pRg st="1" end="1"/>
                                            </p:txEl>
                                          </p:spTgt>
                                        </p:tgtEl>
                                        <p:attrNameLst>
                                          <p:attrName>style.visibility</p:attrName>
                                        </p:attrNameLst>
                                      </p:cBhvr>
                                      <p:to>
                                        <p:strVal val="visible"/>
                                      </p:to>
                                    </p:set>
                                    <p:animEffect transition="in" filter="fade">
                                      <p:cBhvr>
                                        <p:cTn id="12" dur="2000"/>
                                        <p:tgtEl>
                                          <p:spTgt spid="2355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3554">
                                            <p:txEl>
                                              <p:pRg st="2" end="2"/>
                                            </p:txEl>
                                          </p:spTgt>
                                        </p:tgtEl>
                                        <p:attrNameLst>
                                          <p:attrName>style.visibility</p:attrName>
                                        </p:attrNameLst>
                                      </p:cBhvr>
                                      <p:to>
                                        <p:strVal val="visible"/>
                                      </p:to>
                                    </p:set>
                                    <p:animEffect transition="in" filter="fade">
                                      <p:cBhvr>
                                        <p:cTn id="17" dur="2000"/>
                                        <p:tgtEl>
                                          <p:spTgt spid="2355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3554">
                                            <p:txEl>
                                              <p:pRg st="3" end="3"/>
                                            </p:txEl>
                                          </p:spTgt>
                                        </p:tgtEl>
                                        <p:attrNameLst>
                                          <p:attrName>style.visibility</p:attrName>
                                        </p:attrNameLst>
                                      </p:cBhvr>
                                      <p:to>
                                        <p:strVal val="visible"/>
                                      </p:to>
                                    </p:set>
                                    <p:animEffect transition="in" filter="fade">
                                      <p:cBhvr>
                                        <p:cTn id="22" dur="2000"/>
                                        <p:tgtEl>
                                          <p:spTgt spid="2355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554">
                                            <p:txEl>
                                              <p:pRg st="4" end="4"/>
                                            </p:txEl>
                                          </p:spTgt>
                                        </p:tgtEl>
                                        <p:attrNameLst>
                                          <p:attrName>style.visibility</p:attrName>
                                        </p:attrNameLst>
                                      </p:cBhvr>
                                      <p:to>
                                        <p:strVal val="visible"/>
                                      </p:to>
                                    </p:set>
                                    <p:animEffect transition="in" filter="fade">
                                      <p:cBhvr>
                                        <p:cTn id="27" dur="2000"/>
                                        <p:tgtEl>
                                          <p:spTgt spid="23554">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3554">
                                            <p:txEl>
                                              <p:pRg st="5" end="5"/>
                                            </p:txEl>
                                          </p:spTgt>
                                        </p:tgtEl>
                                        <p:attrNameLst>
                                          <p:attrName>style.visibility</p:attrName>
                                        </p:attrNameLst>
                                      </p:cBhvr>
                                      <p:to>
                                        <p:strVal val="visible"/>
                                      </p:to>
                                    </p:set>
                                    <p:animEffect transition="in" filter="fade">
                                      <p:cBhvr>
                                        <p:cTn id="32" dur="2000"/>
                                        <p:tgtEl>
                                          <p:spTgt spid="2355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Date Placeholder 9">
            <a:extLst>
              <a:ext uri="{FF2B5EF4-FFF2-40B4-BE49-F238E27FC236}">
                <a16:creationId xmlns:a16="http://schemas.microsoft.com/office/drawing/2014/main" id="{D4E01183-3AC8-42E4-B0D1-5B7BBDC56A1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CA4620-8EE4-42BD-95C0-0AF4E8465447}" type="datetime1">
              <a:rPr lang="en-GB" altLang="en-US" smtClean="0"/>
              <a:pPr/>
              <a:t>11/02/2022</a:t>
            </a:fld>
            <a:endParaRPr lang="en-GB" altLang="en-US"/>
          </a:p>
        </p:txBody>
      </p:sp>
      <p:sp>
        <p:nvSpPr>
          <p:cNvPr id="31747" name="Slide Number Placeholder 17">
            <a:extLst>
              <a:ext uri="{FF2B5EF4-FFF2-40B4-BE49-F238E27FC236}">
                <a16:creationId xmlns:a16="http://schemas.microsoft.com/office/drawing/2014/main" id="{9BFF25C3-AC24-468C-B1AE-C33FFF6EC8C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B8F1E02-F53B-4A4F-9E5A-7936B4C57406}" type="slidenum">
              <a:rPr lang="en-GB" altLang="en-US"/>
              <a:pPr/>
              <a:t>12</a:t>
            </a:fld>
            <a:endParaRPr lang="en-GB" altLang="en-US"/>
          </a:p>
        </p:txBody>
      </p:sp>
      <p:sp>
        <p:nvSpPr>
          <p:cNvPr id="3" name="Title 2">
            <a:extLst>
              <a:ext uri="{FF2B5EF4-FFF2-40B4-BE49-F238E27FC236}">
                <a16:creationId xmlns:a16="http://schemas.microsoft.com/office/drawing/2014/main" id="{225564BD-B978-4AB4-987E-0B67AE82580D}"/>
              </a:ext>
            </a:extLst>
          </p:cNvPr>
          <p:cNvSpPr>
            <a:spLocks noGrp="1"/>
          </p:cNvSpPr>
          <p:nvPr>
            <p:ph type="title"/>
          </p:nvPr>
        </p:nvSpPr>
        <p:spPr>
          <a:xfrm>
            <a:off x="467544" y="2852936"/>
            <a:ext cx="8229600" cy="1143000"/>
          </a:xfrm>
        </p:spPr>
        <p:txBody>
          <a:bodyPr/>
          <a:lstStyle/>
          <a:p>
            <a:pPr algn="ctr">
              <a:defRPr/>
            </a:pPr>
            <a:r>
              <a:rPr lang="en-GB" dirty="0"/>
              <a:t>Leadership and Power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Date Placeholder 9">
            <a:extLst>
              <a:ext uri="{FF2B5EF4-FFF2-40B4-BE49-F238E27FC236}">
                <a16:creationId xmlns:a16="http://schemas.microsoft.com/office/drawing/2014/main" id="{7CA1195C-0EE5-4197-A0C0-CE68B16EB68F}"/>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530BD8-4F66-4F95-9BD2-757FCC2BC98F}" type="datetime1">
              <a:rPr lang="en-GB" altLang="en-US" smtClean="0"/>
              <a:pPr/>
              <a:t>11/02/2022</a:t>
            </a:fld>
            <a:endParaRPr lang="en-GB" altLang="en-US"/>
          </a:p>
        </p:txBody>
      </p:sp>
      <p:sp>
        <p:nvSpPr>
          <p:cNvPr id="32771" name="Slide Number Placeholder 17">
            <a:extLst>
              <a:ext uri="{FF2B5EF4-FFF2-40B4-BE49-F238E27FC236}">
                <a16:creationId xmlns:a16="http://schemas.microsoft.com/office/drawing/2014/main" id="{8A1BCF0D-FC02-4118-B884-4AAC0811944A}"/>
              </a:ext>
            </a:extLst>
          </p:cNvPr>
          <p:cNvSpPr>
            <a:spLocks noGrp="1" noChangeArrowheads="1"/>
          </p:cNvSpPr>
          <p:nvPr>
            <p:ph type="sldNum" sz="quarter" idx="12"/>
          </p:nvPr>
        </p:nvSpPr>
        <p:spPr bwMode="auto">
          <a:xfrm>
            <a:off x="8647113" y="6408738"/>
            <a:ext cx="366712"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000" kern="1200" smtClean="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DE30CAFC-57DE-4B7E-8D01-A85C3A43D71D}" type="slidenum">
              <a:rPr lang="en-GB" altLang="en-US" smtClean="0"/>
              <a:pPr>
                <a:defRPr/>
              </a:pPr>
              <a:t>13</a:t>
            </a:fld>
            <a:endParaRPr lang="en-GB" altLang="en-US"/>
          </a:p>
        </p:txBody>
      </p:sp>
      <p:sp>
        <p:nvSpPr>
          <p:cNvPr id="26626" name="Content Placeholder 2">
            <a:extLst>
              <a:ext uri="{FF2B5EF4-FFF2-40B4-BE49-F238E27FC236}">
                <a16:creationId xmlns:a16="http://schemas.microsoft.com/office/drawing/2014/main" id="{7A9FF0F4-35BF-4744-ADE0-77A23891BE88}"/>
              </a:ext>
            </a:extLst>
          </p:cNvPr>
          <p:cNvSpPr>
            <a:spLocks noGrp="1"/>
          </p:cNvSpPr>
          <p:nvPr>
            <p:ph idx="4294967295"/>
          </p:nvPr>
        </p:nvSpPr>
        <p:spPr>
          <a:xfrm>
            <a:off x="468313" y="1628775"/>
            <a:ext cx="8229600" cy="4530725"/>
          </a:xfrm>
        </p:spPr>
        <p:txBody>
          <a:bodyPr lIns="182880" tIns="91440"/>
          <a:lstStyle/>
          <a:p>
            <a:pPr algn="ctr" eaLnBrk="1" hangingPunct="1">
              <a:lnSpc>
                <a:spcPct val="90000"/>
              </a:lnSpc>
              <a:buFont typeface="Wingdings 3" panose="05040102010807070707" pitchFamily="18" charset="2"/>
              <a:buNone/>
              <a:defRPr/>
            </a:pPr>
            <a:r>
              <a:rPr lang="en-GB" sz="1800" dirty="0"/>
              <a:t> - Invariably leadership relates to the concept of </a:t>
            </a:r>
            <a:r>
              <a:rPr lang="en-GB" sz="1800" u="sng" dirty="0"/>
              <a:t>power</a:t>
            </a:r>
            <a:r>
              <a:rPr lang="en-GB" sz="1800" dirty="0"/>
              <a:t> -</a:t>
            </a:r>
          </a:p>
          <a:p>
            <a:pPr eaLnBrk="1" hangingPunct="1">
              <a:lnSpc>
                <a:spcPct val="90000"/>
              </a:lnSpc>
              <a:buFont typeface="Wingdings 3" panose="05040102010807070707" pitchFamily="18" charset="2"/>
              <a:buNone/>
              <a:defRPr/>
            </a:pPr>
            <a:endParaRPr lang="en-GB" sz="1800" dirty="0"/>
          </a:p>
          <a:p>
            <a:pPr marL="0" indent="0" algn="just" eaLnBrk="1" hangingPunct="1">
              <a:lnSpc>
                <a:spcPct val="90000"/>
              </a:lnSpc>
              <a:buFont typeface="Wingdings 3" panose="05040102010807070707" pitchFamily="18" charset="2"/>
              <a:buNone/>
              <a:defRPr/>
            </a:pPr>
            <a:r>
              <a:rPr lang="en-GB" sz="1800" dirty="0"/>
              <a:t>French &amp; Raven were social psychologists who developed a model in which they conceptualised power into five distinct forms. It is suggested that each form has a specific affect on one’s leadership and the effectiveness of it. The 5 distinct bases follow:</a:t>
            </a:r>
          </a:p>
          <a:p>
            <a:pPr eaLnBrk="1" hangingPunct="1">
              <a:lnSpc>
                <a:spcPct val="90000"/>
              </a:lnSpc>
              <a:buFont typeface="Wingdings 3" panose="05040102010807070707" pitchFamily="18" charset="2"/>
              <a:buNone/>
              <a:defRPr/>
            </a:pPr>
            <a:endParaRPr lang="en-GB" sz="1800" i="1" dirty="0"/>
          </a:p>
          <a:p>
            <a:pPr lvl="1" eaLnBrk="1" hangingPunct="1">
              <a:lnSpc>
                <a:spcPct val="90000"/>
              </a:lnSpc>
              <a:buFont typeface="Wingdings" pitchFamily="2" charset="2"/>
              <a:buChar char="Ø"/>
              <a:defRPr/>
            </a:pPr>
            <a:r>
              <a:rPr lang="en-GB" sz="1800" dirty="0"/>
              <a:t> Referent power</a:t>
            </a:r>
          </a:p>
          <a:p>
            <a:pPr lvl="1" eaLnBrk="1" hangingPunct="1">
              <a:lnSpc>
                <a:spcPct val="90000"/>
              </a:lnSpc>
              <a:buFont typeface="Wingdings" pitchFamily="2" charset="2"/>
              <a:buChar char="Ø"/>
              <a:defRPr/>
            </a:pPr>
            <a:r>
              <a:rPr lang="en-GB" sz="1800" dirty="0"/>
              <a:t> Expert power</a:t>
            </a:r>
          </a:p>
          <a:p>
            <a:pPr lvl="1" eaLnBrk="1" hangingPunct="1">
              <a:lnSpc>
                <a:spcPct val="90000"/>
              </a:lnSpc>
              <a:buFont typeface="Wingdings" pitchFamily="2" charset="2"/>
              <a:buChar char="Ø"/>
              <a:defRPr/>
            </a:pPr>
            <a:r>
              <a:rPr lang="en-GB" sz="1800" dirty="0"/>
              <a:t> Legitimate power</a:t>
            </a:r>
          </a:p>
          <a:p>
            <a:pPr lvl="1" eaLnBrk="1" hangingPunct="1">
              <a:lnSpc>
                <a:spcPct val="90000"/>
              </a:lnSpc>
              <a:buFont typeface="Wingdings" pitchFamily="2" charset="2"/>
              <a:buChar char="Ø"/>
              <a:defRPr/>
            </a:pPr>
            <a:r>
              <a:rPr lang="en-GB" sz="1800" dirty="0"/>
              <a:t> Reward power</a:t>
            </a:r>
          </a:p>
          <a:p>
            <a:pPr lvl="1" eaLnBrk="1" hangingPunct="1">
              <a:lnSpc>
                <a:spcPct val="90000"/>
              </a:lnSpc>
              <a:buFont typeface="Wingdings" pitchFamily="2" charset="2"/>
              <a:buChar char="Ø"/>
              <a:defRPr/>
            </a:pPr>
            <a:r>
              <a:rPr lang="en-GB" sz="1800" dirty="0"/>
              <a:t> Coercive power</a:t>
            </a:r>
          </a:p>
        </p:txBody>
      </p:sp>
      <p:sp>
        <p:nvSpPr>
          <p:cNvPr id="5" name="TextBox 4">
            <a:extLst>
              <a:ext uri="{FF2B5EF4-FFF2-40B4-BE49-F238E27FC236}">
                <a16:creationId xmlns:a16="http://schemas.microsoft.com/office/drawing/2014/main" id="{7FC9E03E-87A9-45FA-9DA0-025300C9D89A}"/>
              </a:ext>
            </a:extLst>
          </p:cNvPr>
          <p:cNvSpPr txBox="1"/>
          <p:nvPr/>
        </p:nvSpPr>
        <p:spPr>
          <a:xfrm>
            <a:off x="395288" y="692150"/>
            <a:ext cx="8424862" cy="585788"/>
          </a:xfrm>
          <a:prstGeom prst="rect">
            <a:avLst/>
          </a:prstGeom>
          <a:noFill/>
        </p:spPr>
        <p:txBody>
          <a:bodyPr>
            <a:spAutoFit/>
          </a:bodyPr>
          <a:lstStyle/>
          <a:p>
            <a:pPr eaLnBrk="1" hangingPunct="1">
              <a:defRPr/>
            </a:pPr>
            <a:r>
              <a:rPr lang="en-GB" sz="3200" dirty="0">
                <a:latin typeface="+mj-lt"/>
                <a:cs typeface="Arial" charset="0"/>
              </a:rPr>
              <a:t>French &amp; Raven’s Five Bases of Power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Effect transition="in" filter="wipe(down)">
                                      <p:cBhvr>
                                        <p:cTn id="7" dur="500"/>
                                        <p:tgtEl>
                                          <p:spTgt spid="2662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6626">
                                            <p:txEl>
                                              <p:pRg st="2" end="2"/>
                                            </p:txEl>
                                          </p:spTgt>
                                        </p:tgtEl>
                                        <p:attrNameLst>
                                          <p:attrName>style.visibility</p:attrName>
                                        </p:attrNameLst>
                                      </p:cBhvr>
                                      <p:to>
                                        <p:strVal val="visible"/>
                                      </p:to>
                                    </p:set>
                                    <p:animEffect transition="in" filter="wipe(down)">
                                      <p:cBhvr>
                                        <p:cTn id="12" dur="500"/>
                                        <p:tgtEl>
                                          <p:spTgt spid="26626">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6626">
                                            <p:txEl>
                                              <p:pRg st="4" end="4"/>
                                            </p:txEl>
                                          </p:spTgt>
                                        </p:tgtEl>
                                        <p:attrNameLst>
                                          <p:attrName>style.visibility</p:attrName>
                                        </p:attrNameLst>
                                      </p:cBhvr>
                                      <p:to>
                                        <p:strVal val="visible"/>
                                      </p:to>
                                    </p:set>
                                    <p:animEffect transition="in" filter="wipe(down)">
                                      <p:cBhvr>
                                        <p:cTn id="17" dur="500"/>
                                        <p:tgtEl>
                                          <p:spTgt spid="26626">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6626">
                                            <p:txEl>
                                              <p:pRg st="5" end="5"/>
                                            </p:txEl>
                                          </p:spTgt>
                                        </p:tgtEl>
                                        <p:attrNameLst>
                                          <p:attrName>style.visibility</p:attrName>
                                        </p:attrNameLst>
                                      </p:cBhvr>
                                      <p:to>
                                        <p:strVal val="visible"/>
                                      </p:to>
                                    </p:set>
                                    <p:animEffect transition="in" filter="wipe(down)">
                                      <p:cBhvr>
                                        <p:cTn id="22" dur="500"/>
                                        <p:tgtEl>
                                          <p:spTgt spid="26626">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6626">
                                            <p:txEl>
                                              <p:pRg st="6" end="6"/>
                                            </p:txEl>
                                          </p:spTgt>
                                        </p:tgtEl>
                                        <p:attrNameLst>
                                          <p:attrName>style.visibility</p:attrName>
                                        </p:attrNameLst>
                                      </p:cBhvr>
                                      <p:to>
                                        <p:strVal val="visible"/>
                                      </p:to>
                                    </p:set>
                                    <p:animEffect transition="in" filter="wipe(down)">
                                      <p:cBhvr>
                                        <p:cTn id="27" dur="500"/>
                                        <p:tgtEl>
                                          <p:spTgt spid="26626">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6626">
                                            <p:txEl>
                                              <p:pRg st="7" end="7"/>
                                            </p:txEl>
                                          </p:spTgt>
                                        </p:tgtEl>
                                        <p:attrNameLst>
                                          <p:attrName>style.visibility</p:attrName>
                                        </p:attrNameLst>
                                      </p:cBhvr>
                                      <p:to>
                                        <p:strVal val="visible"/>
                                      </p:to>
                                    </p:set>
                                    <p:animEffect transition="in" filter="wipe(down)">
                                      <p:cBhvr>
                                        <p:cTn id="32" dur="500"/>
                                        <p:tgtEl>
                                          <p:spTgt spid="26626">
                                            <p:txEl>
                                              <p:pRg st="7" end="7"/>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26626">
                                            <p:txEl>
                                              <p:pRg st="8" end="8"/>
                                            </p:txEl>
                                          </p:spTgt>
                                        </p:tgtEl>
                                        <p:attrNameLst>
                                          <p:attrName>style.visibility</p:attrName>
                                        </p:attrNameLst>
                                      </p:cBhvr>
                                      <p:to>
                                        <p:strVal val="visible"/>
                                      </p:to>
                                    </p:set>
                                    <p:animEffect transition="in" filter="wipe(down)">
                                      <p:cBhvr>
                                        <p:cTn id="37" dur="500"/>
                                        <p:tgtEl>
                                          <p:spTgt spid="2662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Date Placeholder 9">
            <a:extLst>
              <a:ext uri="{FF2B5EF4-FFF2-40B4-BE49-F238E27FC236}">
                <a16:creationId xmlns:a16="http://schemas.microsoft.com/office/drawing/2014/main" id="{29AABB8F-636F-4078-9410-D879D44427A1}"/>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9BF9BD-1106-4758-A386-F467872E4635}" type="datetime1">
              <a:rPr lang="en-GB" altLang="en-US" smtClean="0"/>
              <a:pPr/>
              <a:t>11/02/2022</a:t>
            </a:fld>
            <a:endParaRPr lang="en-GB" altLang="en-US"/>
          </a:p>
        </p:txBody>
      </p:sp>
      <p:sp>
        <p:nvSpPr>
          <p:cNvPr id="33795" name="Slide Number Placeholder 17">
            <a:extLst>
              <a:ext uri="{FF2B5EF4-FFF2-40B4-BE49-F238E27FC236}">
                <a16:creationId xmlns:a16="http://schemas.microsoft.com/office/drawing/2014/main" id="{33C6A942-17BB-4185-9904-46208225BFA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AC7C27-3D06-402C-A1D6-75C4255045FF}" type="slidenum">
              <a:rPr lang="en-GB" altLang="en-US"/>
              <a:pPr/>
              <a:t>14</a:t>
            </a:fld>
            <a:endParaRPr lang="en-GB" altLang="en-US"/>
          </a:p>
        </p:txBody>
      </p:sp>
      <p:sp>
        <p:nvSpPr>
          <p:cNvPr id="32771" name="Rectangle 3">
            <a:extLst>
              <a:ext uri="{FF2B5EF4-FFF2-40B4-BE49-F238E27FC236}">
                <a16:creationId xmlns:a16="http://schemas.microsoft.com/office/drawing/2014/main" id="{EB65C1A1-0D6C-4596-91A2-7ECDDD2A90D0}"/>
              </a:ext>
            </a:extLst>
          </p:cNvPr>
          <p:cNvSpPr>
            <a:spLocks noGrp="1"/>
          </p:cNvSpPr>
          <p:nvPr>
            <p:ph idx="1"/>
          </p:nvPr>
        </p:nvSpPr>
        <p:spPr/>
        <p:txBody>
          <a:bodyPr/>
          <a:lstStyle/>
          <a:p>
            <a:pPr marL="0" indent="0" eaLnBrk="1" hangingPunct="1">
              <a:buFont typeface="Wingdings 3" panose="05040102010807070707" pitchFamily="18" charset="2"/>
              <a:buNone/>
            </a:pPr>
            <a:r>
              <a:rPr lang="en-GB" altLang="en-US" sz="1800"/>
              <a:t>This is the result of a person's perceived attractiveness, worthiness, and right to respect from others . It is often best understood by way of the role model. </a:t>
            </a:r>
          </a:p>
          <a:p>
            <a:pPr marL="0" indent="0" eaLnBrk="1" hangingPunct="1"/>
            <a:endParaRPr lang="en-GB" altLang="en-US" sz="1800"/>
          </a:p>
          <a:p>
            <a:pPr marL="0" indent="0" eaLnBrk="1" hangingPunct="1"/>
            <a:r>
              <a:rPr lang="en-GB" altLang="en-US" sz="1800"/>
              <a:t> Can you think of a leader who exercises referent power?</a:t>
            </a:r>
          </a:p>
        </p:txBody>
      </p:sp>
      <p:sp>
        <p:nvSpPr>
          <p:cNvPr id="32770" name="Rectangle 2">
            <a:extLst>
              <a:ext uri="{FF2B5EF4-FFF2-40B4-BE49-F238E27FC236}">
                <a16:creationId xmlns:a16="http://schemas.microsoft.com/office/drawing/2014/main" id="{B2DEA125-2DFB-4C36-BA9A-2F1B33877912}"/>
              </a:ext>
            </a:extLst>
          </p:cNvPr>
          <p:cNvSpPr>
            <a:spLocks noGrp="1" noChangeArrowheads="1"/>
          </p:cNvSpPr>
          <p:nvPr>
            <p:ph type="title"/>
          </p:nvPr>
        </p:nvSpPr>
        <p:spPr/>
        <p:txBody>
          <a:bodyPr/>
          <a:lstStyle/>
          <a:p>
            <a:pPr eaLnBrk="1" fontAlgn="auto" hangingPunct="1">
              <a:spcAft>
                <a:spcPts val="0"/>
              </a:spcAft>
              <a:defRPr/>
            </a:pPr>
            <a:r>
              <a:rPr lang="en-GB" dirty="0"/>
              <a:t>Referent power</a:t>
            </a:r>
          </a:p>
        </p:txBody>
      </p:sp>
      <p:sp>
        <p:nvSpPr>
          <p:cNvPr id="33798" name="AutoShape 5" descr="data:image/jpeg;base64,/9j/4AAQSkZJRgABAQAAAQABAAD/2wBDAAkGBwgHBgkIBwgKCgkLDRYPDQwMDRsUFRAWIB0iIiAdHx8kKDQsJCYxJx8fLT0tMTU3Ojo6Iys/RD84QzQ5Ojf/2wBDAQoKCg0MDRoPDxo3JR8lNzc3Nzc3Nzc3Nzc3Nzc3Nzc3Nzc3Nzc3Nzc3Nzc3Nzc3Nzc3Nzc3Nzc3Nzc3Nzc3Nzf/wAARCACfAHoDASIAAhEBAxEB/8QAHAAAAQUBAQEAAAAAAAAAAAAABgIDBAUHAQAI/8QANxAAAgEDAgQEAwYGAwEBAAAAAQIDAAQRBSEGEjFBEyJRYTJxgQcUFSORoUJSscHR4TNi8HLx/8QAGgEAAwEBAQEAAAAAAAAAAAAAAgMEAQUABv/EACsRAAICAQQABAUFAQAAAAAAAAABAhEDBBIhMQUUQaETIjJRcRVCUmGRgf/aAAwDAQACEQMRAD8Aw+vV6vU4w72rwr1dxXjTwGadt4ZJpAkS5NLtLdrh8AEKN2b0on0jTZZWWC0QsW3ZsZOB8qXPIooKKbKqLT4YifGYuw7DoPnTspUAIqYXl2AXAo2fgG+trJrq/BjQn4OhH0qKNFtVOGQsSMbnGKklnih8cTfQHmL+F3yexBNIMEmQFPN6ALR9b6TbR4KQL6HO9TYNGsyS5t15u5G2aDzS+wxaZszNkdSySRkeqnv8qiTW/KOZFwBuQe1atNoNlLHyPANuhzuPlQ5qnCzwKZLZucDfkI3/AN0cNVFugJaeSVgHkHeksOmKn6ha+E5YAqejKR0NQiNqtTtE1UJU9qXvTY6inMiiMGa9XQM147GvGCguRS4ojI4QdScDNejG30qfpiZkd/QYHzoZOkEkWmn2wyqRrhB1PqaMOEtWTSr4NIPFTIwhG2x70LWsmASmxxg1L08GSQnDE57CoslsfBGicQcSyXXMw2jboM7D5UN290JJBzd+/rTIikJ5ZwM48oPUCpVrbqDk4znapJFUC5jiQqpUjBG+1Tba0DMF7HvUeziL8oHarhG8NenKR7UKSGtihpClAeYDaoV/pZEZIYN8qsxdNIikAsBtkikTE8hbGM1u1GW/UynjPSgkgnRAOY4fbqexoDlQo5X0NbHxdbiWxfuVINZPqqckwbqSu9X6WbqiHURqVld/FS6SRvmlZqsnG814V6u1p4di6bVbaYn5efhBaqqIEDI9KtLeQx2UaqB5s5/tS8nXAcSdCGcLAF5RnLED3q8061AIUEoenNTGhWnjR+JthR8WOtWWoy/h9gWjIM0owm2QB6mopu3SKIquWSNc1rTtKjitY3a5n5fNy1Qnigq+1uVX1NUyzOspaKIzztuWYdDV1plpqWrxyCZYIDGhZVkhAD+ynm6/TFEscUuT26TfBcaVxQHcAeX69aLrLWWltXJ5WGDgkdKzaWE2zqslsEZTucY/ajrhRInsiJT5iuwqfJS6H423wxV7xTHp0fnAbB3A7UiDjnT5yBKxQfLahXiGF4rl8WzSlieUE7H5VSWS+PJj8JErgElUkYFQD16YNMhBSiDkm0+DTJbm01GFzbyJLFICpwe/asq4mgMUjEgbHG3X60TaLOsVxFPYM3gs/JPETnl9D+tU3GnL96nH8XiA5H60eBbZ0KzPdGwTAr1e7716ryVDZGDXadYb02R6VphZaOFQyXDQxy+GByrKvMuTnqDsamTFJyHVBGS2DGgwoPsOgp/hJYnimjcZcSo30AP+KfNkv46bdIwEb8wjPQf+/rUs5fO0URhcE0X+gBF0pUXZmJJIJGd6fuNEm1GR5jMxC7HfYe2/WuuPutzEAoACE4HY1MXWltYvuse++5zUcm7tDopdMr7bhueNswzqoPXvmri30mWOP8+8kK9wuFFSdOu0bPNjffrTGr6tBbx8qsA5OGdtwuf7+1LuUijbGPJS6wbf7yFiJIU7sx+L2q90BCOUtsD0xQxdyWB5ZFnaRw2cuRv9KKeHr7T5oAZJZAR0VMH+tbKLrkyFWWd1pcV9EcSNE+fiU9agxadfWbYVLa4QfzJyt+3WrN5Ibhh9zufC5DuGI6+9cstUinle1lHhXEZwVJ2PuPagVoNpMp30VI7l7qK1jhMg/MVBjPvjHWgHiqyunlvbhIneCKQCSTmHl2H+q2v7mfB/hbOcEHes14+tng0qd1fydWXtkyKuf0p2GTjNCMsE4szIjBr2/pXH2OBTgxXVOejj0inJBim68jC64TmEOqDmOzKcD1Iwf6Zop1K1dNSk1K35fDeDl5QckHY5PoNqBLOWSGVJYW5ZEOVPoaKdV4s8WxkgtojGGXkVRsF23NS5oSc7RTimttMvb2TI5weg/tQ340ovHDdc7VZfejJZox6+XNRLhVivbaVvglTlz6Mv/wC0lKg7slR3tyV5InCDOC56/IU1fxLd23hCUqQwbOM5PvXNViezieWJecKc4H8p3Bqjh1K8uJAsC5YnAAWtjC/mRrn6Mmx8PNOeWOctJnbKbftV5pHDOtRFVleOBc7kNk/pUew0viGd15VVQZOQl3xg++O1FtjonFwjnjmMYFuAd5c8wxny4GTtWScqpmx22JtODrKK7Fzc3NxPJ1JlfYn5CmOLYprYx3tuPPDs3L3Wla5LxLw/bPd3kcckUZAcBskAjPcb/So+k8TQ67E1vJasZcbhdxj3pTjLtjVJdItOH9dFzbKyuQe+9UX2k3iR6Rbwfx3UhPyVTzH9wKm6PpZsppj0jc5XPpQ39qDsmq2NoTkQ25YN2PMf9V7AlLLwZlk9nIEP8W/XNdzXJNmA7V7PtXUOe+GOzUzUiamM5NagR2360q4HkPyzXLcebNLnGUIHWgl2FHoKbweA0sA2BQMP0FNxuL2ymt84lQCWInrnvTutOJYra7jwVkiUgjtgAH+lUwla3uY5V7Hr7VPttD7phJp9wLqxgmkA2BikHoR2/rUWe0jsLpnjUIWXYim9LmQXdxaZ5Y7seJGf5XqwJ8aDlkXzDb60praMXI/aavq7zAW0lqw8QOEdSD8s5/tRZa8RcTKpD2NgCwC5DuTj9N6CobKQMHgY7Vf2DX0mEcsAO4oJSQyMY/Yvdbu9Q1nT5dPvLaFFnwknIT0229qRbaPaaTYckEaq7HzOB1qbYRKicx8zCmNVuML5umCSDSZSbVIZtS9Ad4w1f8O0aRo2Czz4ji9VHc/pWZ6jf3OpXP3i9lMsgUICeyjoKs+K9SOpak3IfyYconue5/b9qpCOlXafEoRt9kmWe5jMvWu4rswpPMfaqV0TPskTDaoxqXN0NRTRGDtr1q00rTJdY1Sz06DmElzMsfMB8IJ8zfQZNRNJtHupMKMRr8T9h7fOjvgS+sND4stp7oIIXjaASMM8jsRysf0x9aTklT4DiEfGvBsSWEf4JamNYEx4K9GA7j/t6+tZVIjIzwyKysu2GGCK+kLiQhyVxg/vWe8fcJLdQSarpkYFzH5pYlHxjuR8vSlw4DbM1jcnwnU4ZCCDRNYSRTTYkYAOM59DQshUgh8jufb3+VSopJY2DKeYZ6A0GSLYcZUw5tLdY3Hce29X1ikeBnP1NBmm68saBZF375FXEPElurdgPSpHBrsqjkVBfGACFC7DvWf/AGha34JksbRvzHGHYH4F/wAmrLUOMPudpJMgDEbKoHU9qzC4nlupnuLhi8sh5mY96dhxW7YrLl9EMHp7UnuKWelcx0q2yYZn7U1k+lPzjyg0zTI9C32Wj2c0nlVPMdgM9asLLhoMvNeylT15I/7mrHRIGnlLLG0jkhI0UEkn2A70X6Zwlrd/cxIdOuYIncBpZU5OUZ3ODv8AtXQ0uDHs+JlZydXqsu94sP8A0FzYRwokcYeNOXKjGNj36b9KptStpYATJh4ycZ/zW68f8Hvc6bYSaLbNJNZIIPCTGXj6DqeoO/1NZlqWj39rG6alp11bxnYtLCQv0bpn61xMs3HK2lwz7PS6TT6nRxSaWRKu/Vf1/YQ/ZxxO2qWx0q+k5ru3TMbt1kj/AMjofpR0I8jpXzrBcXGmanHcW7FLm1k5kbHcf2I6/Ot94Y1aPXdGt9QiXlMi4kTP/G42I/8AdqNr1OJJNNp9mXcZ6JFYa7MiJyRTfmxY7A9QPrmhuSCe1PMgBTuO3+q3fiDQbfXLPwZTySpkxSgbqf8AFBdtwBrUlw0U8SJCDvMp5lPyHWssKLAe2nhuEIGQw2KsNxU+w0aS8YERkR569KOL/wCy9YrYzacZJJlXJVxhsj+XsR/1NJ0aKVITFPHyyJ5SoU7mp8snHooxxjIAeNESz+56dH1VDM/rvkD+hoW7Gj/7XNLTTdZ01x5ZbmwzKh7FXIB+oYfpQADjNU41UUhM3cuDhFJPSnMUgjajBG5/gqNvUmfaOo29Mj0BLsO9FflhPKSrK/MCDgj6/Stt+zfiO71u0ntr5eaWzC/njbxA2cZHr5awWymNvIT1UjBHrR/wtxeNB0m5jsbZZbq4l5vFc+VFAwNupOc7bda6ENuo0ygl8yOPkUtPqXkf0s209CcVhHF3El5xBfsJ+aG2gdljtwdgQSMn1NWWl/aHrVndM94y3sDtlonUKV/+SOnyINBev6ra/iFzLBzItxM7or/wcxJwcbDriuLnUnL4a7TPs/DMcdPDzOZcNJp/n0/JVXUaS3EjEZBaif7PNcGiamYJ3K2V2wEvOdo2/hf+x/1QuBnpn60voD0+RplcUcac983L7n03b2SLhiQ/uOlTlUDGNhis7+yfin8QsvwW9kzc2y/kMx3kjHb5j+laFcSeGjEDLYJ+VDQJS8XcVafwvZCa8fmnkyIYB8Tn126D1NZtD9oU93J96XTLczI2fFK5/bb+te+1TSrq50Jdcjm+8z2UzR3h5QAUO6nHbGcbdjvQBpl01vcIhXCyeYjPTNZJWuB+FR9S9+1bVPx640XVkj8MPbSW8ig5CyK4JGfcMDWfN8ZFGPFCvJp8IX4BLz4x35cE/pihBvio48oGcVCVI4DvSW6UsVxqIEamGUxUTBqZJ/xmoXNRxfAEg4/DZP50/eupYzIcrKoPtmrGvV3l4fhXKv8A0+afiOdqnX+EB7S6cea4z9TXIdFubmTwYUM0jZwiKzE/QCp9WGiXsVhqIublZGh8N0YRY5hzKVyMkDvQT0GFJyS5GR8T1DajKXBS2/DuoxRSqttMfAz4+InxH382223rXH0i6UycyMvggGXKN+Xk/wAW23XvRjd67Y3Oj3GmtBdACJEt5CqFjyKwBc52JLb4ztn1p08Xt94vJGhLxyNEYVYAHyOrAOfQAEDGcZqdaNP9nuPetmv3+wK6fY6zpuq272cUseoxHxIozE/N0/lxkjGfpmtSt/tBhGmmefSdSaA7GZYwUz3HMTjrQfPrlhJbnT/DvRZMjc0w5PHBaQSbDPLjKgdehp2TieKW2EMtrIMpcBnBDOC/w4c74/m9a89HD+HueWtn/P2L9eKLO4gvrKTQ9Tmg1OIskQgBLqQQSBncbjcVlknDV7JeRxwwzhyWCx+C3OeU4OB3x39KNrriq3uLqCQWhiWHUkux4caqzRhcYbB3b9sYqJFrNs1gthcx3SxuH8SWEr4i5k8ReXJwewOfevLRRa+j3NXiGSL4n7A09tdz27WycsgTzLsxIC7knbaq+Xhe+lMjRRt+Wgkf8tiFUjIY7bDHeiuy1Y2uqXN+niLJLFKIyDllZhgHJ9CasDxDbSSxyyWro0BiliSFVVGkWMJysM7JtkYyfaiehxxdKPuD+pZp8ylz+DPU4X1F5CicrME8QqEbPJjPNjHTBBz711uFdSDlGTDBWYgxvkBThiduxBB9K0G04oMS+BIkjWw09bVVCrzcwQL1z8OQTj3pybipHa5jWKX7vNHc4VlXKvLIzKQc7bMAflWeTjf0e5vn519fsZ+3BGuHmjFpNzgAlfu8mQN9yOXpt1qrPC1zn/nhP0NavccQaTPPqzGC+WPUFTIWKIGNlLE482N+YHPXOaFA2BgsR8qPHooNPdGgMmvyrqSP/9k=">
            <a:extLst>
              <a:ext uri="{FF2B5EF4-FFF2-40B4-BE49-F238E27FC236}">
                <a16:creationId xmlns:a16="http://schemas.microsoft.com/office/drawing/2014/main" id="{620FC39D-D086-4614-8723-4A33F77AA6EF}"/>
              </a:ext>
            </a:extLst>
          </p:cNvPr>
          <p:cNvSpPr>
            <a:spLocks noChangeAspect="1" noChangeArrowheads="1"/>
          </p:cNvSpPr>
          <p:nvPr/>
        </p:nvSpPr>
        <p:spPr bwMode="auto">
          <a:xfrm>
            <a:off x="63500" y="-554038"/>
            <a:ext cx="866775" cy="1133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pic>
        <p:nvPicPr>
          <p:cNvPr id="27655" name="Picture 7" descr="http://t3.gstatic.com/images?q=tbn:ANd9GcTXgbqAcOryAGbORl2uiL2jwdzS3Q06hsjux7kw08gltsVJshZxIe2yifOl">
            <a:extLst>
              <a:ext uri="{FF2B5EF4-FFF2-40B4-BE49-F238E27FC236}">
                <a16:creationId xmlns:a16="http://schemas.microsoft.com/office/drawing/2014/main" id="{435C0A2E-B6E0-443D-A874-6A74BD065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0638" y="2766551"/>
            <a:ext cx="1838325" cy="248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7891284-C8BC-4860-A332-B625CB691801}"/>
              </a:ext>
            </a:extLst>
          </p:cNvPr>
          <p:cNvSpPr txBox="1"/>
          <p:nvPr/>
        </p:nvSpPr>
        <p:spPr>
          <a:xfrm>
            <a:off x="8208963" y="4419600"/>
            <a:ext cx="647700" cy="831850"/>
          </a:xfrm>
          <a:prstGeom prst="rect">
            <a:avLst/>
          </a:prstGeom>
          <a:noFill/>
        </p:spPr>
        <p:txBody>
          <a:bodyPr>
            <a:spAutoFit/>
          </a:bodyPr>
          <a:lstStyle/>
          <a:p>
            <a:pPr eaLnBrk="1" hangingPunct="1">
              <a:defRPr/>
            </a:pPr>
            <a:r>
              <a:rPr lang="en-GB" sz="4800" b="1" dirty="0">
                <a:latin typeface="+mj-lt"/>
                <a:cs typeface="Arial" charset="0"/>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3277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4" presetClass="entr" presetSubtype="16" fill="hold" nodeType="clickEffect">
                                  <p:stCondLst>
                                    <p:cond delay="0"/>
                                  </p:stCondLst>
                                  <p:childTnLst>
                                    <p:set>
                                      <p:cBhvr>
                                        <p:cTn id="18" dur="1" fill="hold">
                                          <p:stCondLst>
                                            <p:cond delay="0"/>
                                          </p:stCondLst>
                                        </p:cTn>
                                        <p:tgtEl>
                                          <p:spTgt spid="27655"/>
                                        </p:tgtEl>
                                        <p:attrNameLst>
                                          <p:attrName>style.visibility</p:attrName>
                                        </p:attrNameLst>
                                      </p:cBhvr>
                                      <p:to>
                                        <p:strVal val="visible"/>
                                      </p:to>
                                    </p:set>
                                    <p:animEffect transition="in" filter="box(in)">
                                      <p:cBhvr>
                                        <p:cTn id="19" dur="500"/>
                                        <p:tgtEl>
                                          <p:spTgt spid="276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Date Placeholder 9">
            <a:extLst>
              <a:ext uri="{FF2B5EF4-FFF2-40B4-BE49-F238E27FC236}">
                <a16:creationId xmlns:a16="http://schemas.microsoft.com/office/drawing/2014/main" id="{9F20F793-E63B-4706-9EAE-2E1BAE1CC02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A3109D1-DE2E-43CF-8E00-666D56C17D7F}" type="datetime1">
              <a:rPr lang="en-GB" altLang="en-US" smtClean="0"/>
              <a:pPr/>
              <a:t>11/02/2022</a:t>
            </a:fld>
            <a:endParaRPr lang="en-GB" altLang="en-US"/>
          </a:p>
        </p:txBody>
      </p:sp>
      <p:sp>
        <p:nvSpPr>
          <p:cNvPr id="34819" name="Slide Number Placeholder 17">
            <a:extLst>
              <a:ext uri="{FF2B5EF4-FFF2-40B4-BE49-F238E27FC236}">
                <a16:creationId xmlns:a16="http://schemas.microsoft.com/office/drawing/2014/main" id="{7C63F36D-5F56-4E13-B86A-05E44841E79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754D92-9928-476B-A819-12DB99221EA1}" type="slidenum">
              <a:rPr lang="en-GB" altLang="en-US"/>
              <a:pPr/>
              <a:t>15</a:t>
            </a:fld>
            <a:endParaRPr lang="en-GB" altLang="en-US"/>
          </a:p>
        </p:txBody>
      </p:sp>
      <p:sp>
        <p:nvSpPr>
          <p:cNvPr id="33795" name="Rectangle 3">
            <a:extLst>
              <a:ext uri="{FF2B5EF4-FFF2-40B4-BE49-F238E27FC236}">
                <a16:creationId xmlns:a16="http://schemas.microsoft.com/office/drawing/2014/main" id="{0A30192A-ED97-4CA0-A0BC-276F686576D4}"/>
              </a:ext>
            </a:extLst>
          </p:cNvPr>
          <p:cNvSpPr>
            <a:spLocks noGrp="1"/>
          </p:cNvSpPr>
          <p:nvPr>
            <p:ph idx="1"/>
          </p:nvPr>
        </p:nvSpPr>
        <p:spPr/>
        <p:txBody>
          <a:bodyPr/>
          <a:lstStyle/>
          <a:p>
            <a:pPr eaLnBrk="1" hangingPunct="1">
              <a:buFont typeface="Wingdings 3" panose="05040102010807070707" pitchFamily="18" charset="2"/>
              <a:buNone/>
            </a:pPr>
            <a:r>
              <a:rPr lang="en-GB" altLang="en-US" sz="1800"/>
              <a:t>This is based on a person's superior skill and knowledge. </a:t>
            </a:r>
          </a:p>
          <a:p>
            <a:pPr eaLnBrk="1" hangingPunct="1"/>
            <a:endParaRPr lang="en-GB" altLang="en-US" sz="1800"/>
          </a:p>
          <a:p>
            <a:pPr eaLnBrk="1" hangingPunct="1"/>
            <a:r>
              <a:rPr lang="en-GB" altLang="en-US" sz="1800"/>
              <a:t>Can you think of a leader who exercises expert power?</a:t>
            </a:r>
          </a:p>
        </p:txBody>
      </p:sp>
      <p:sp>
        <p:nvSpPr>
          <p:cNvPr id="33794" name="Rectangle 2">
            <a:extLst>
              <a:ext uri="{FF2B5EF4-FFF2-40B4-BE49-F238E27FC236}">
                <a16:creationId xmlns:a16="http://schemas.microsoft.com/office/drawing/2014/main" id="{C8F7A658-44E9-42AB-9318-C17C88183C39}"/>
              </a:ext>
            </a:extLst>
          </p:cNvPr>
          <p:cNvSpPr>
            <a:spLocks noGrp="1" noChangeArrowheads="1"/>
          </p:cNvSpPr>
          <p:nvPr>
            <p:ph type="title"/>
          </p:nvPr>
        </p:nvSpPr>
        <p:spPr/>
        <p:txBody>
          <a:bodyPr/>
          <a:lstStyle/>
          <a:p>
            <a:pPr eaLnBrk="1" fontAlgn="auto" hangingPunct="1">
              <a:spcAft>
                <a:spcPts val="0"/>
              </a:spcAft>
              <a:defRPr/>
            </a:pPr>
            <a:r>
              <a:rPr lang="en-GB" dirty="0"/>
              <a:t>Expert power</a:t>
            </a:r>
          </a:p>
        </p:txBody>
      </p:sp>
      <p:pic>
        <p:nvPicPr>
          <p:cNvPr id="28677" name="Picture 5" descr="http://www.topnews.in/files/bill-gates.jpg">
            <a:extLst>
              <a:ext uri="{FF2B5EF4-FFF2-40B4-BE49-F238E27FC236}">
                <a16:creationId xmlns:a16="http://schemas.microsoft.com/office/drawing/2014/main" id="{B8466BFF-DE74-44B2-9C8B-C91D85825F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3141664"/>
            <a:ext cx="2324100" cy="23755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CC823902-5924-4E46-BD78-FC8418C3A34C}"/>
              </a:ext>
            </a:extLst>
          </p:cNvPr>
          <p:cNvSpPr txBox="1"/>
          <p:nvPr/>
        </p:nvSpPr>
        <p:spPr>
          <a:xfrm>
            <a:off x="8208963" y="4419600"/>
            <a:ext cx="647700" cy="831850"/>
          </a:xfrm>
          <a:prstGeom prst="rect">
            <a:avLst/>
          </a:prstGeom>
          <a:noFill/>
        </p:spPr>
        <p:txBody>
          <a:bodyPr>
            <a:spAutoFit/>
          </a:bodyPr>
          <a:lstStyle/>
          <a:p>
            <a:pPr eaLnBrk="1" hangingPunct="1">
              <a:defRPr/>
            </a:pPr>
            <a:r>
              <a:rPr lang="en-GB" sz="4800" b="1" dirty="0">
                <a:latin typeface="+mj-lt"/>
                <a:cs typeface="Arial" charset="0"/>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3379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3795">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37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3" presetClass="entr" presetSubtype="10" fill="hold" nodeType="clickEffect">
                                  <p:stCondLst>
                                    <p:cond delay="0"/>
                                  </p:stCondLst>
                                  <p:childTnLst>
                                    <p:set>
                                      <p:cBhvr>
                                        <p:cTn id="18" dur="1" fill="hold">
                                          <p:stCondLst>
                                            <p:cond delay="0"/>
                                          </p:stCondLst>
                                        </p:cTn>
                                        <p:tgtEl>
                                          <p:spTgt spid="28677"/>
                                        </p:tgtEl>
                                        <p:attrNameLst>
                                          <p:attrName>style.visibility</p:attrName>
                                        </p:attrNameLst>
                                      </p:cBhvr>
                                      <p:to>
                                        <p:strVal val="visible"/>
                                      </p:to>
                                    </p:set>
                                    <p:animEffect transition="in" filter="blinds(horizontal)">
                                      <p:cBhvr>
                                        <p:cTn id="19" dur="500"/>
                                        <p:tgtEl>
                                          <p:spTgt spid="286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Date Placeholder 9">
            <a:extLst>
              <a:ext uri="{FF2B5EF4-FFF2-40B4-BE49-F238E27FC236}">
                <a16:creationId xmlns:a16="http://schemas.microsoft.com/office/drawing/2014/main" id="{90B95E0B-5644-4A6F-A837-DF78B28C549C}"/>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6ECF22-4E12-4CA9-894B-E2F72EAB653D}" type="datetime1">
              <a:rPr lang="en-GB" altLang="en-US" smtClean="0"/>
              <a:pPr/>
              <a:t>11/02/2022</a:t>
            </a:fld>
            <a:endParaRPr lang="en-GB" altLang="en-US"/>
          </a:p>
        </p:txBody>
      </p:sp>
      <p:sp>
        <p:nvSpPr>
          <p:cNvPr id="35843" name="Slide Number Placeholder 17">
            <a:extLst>
              <a:ext uri="{FF2B5EF4-FFF2-40B4-BE49-F238E27FC236}">
                <a16:creationId xmlns:a16="http://schemas.microsoft.com/office/drawing/2014/main" id="{6D476D3D-17C7-4673-A9AF-C41D3E325F3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F30E99-43BF-4454-B874-86E1321A87C8}" type="slidenum">
              <a:rPr lang="en-GB" altLang="en-US"/>
              <a:pPr/>
              <a:t>16</a:t>
            </a:fld>
            <a:endParaRPr lang="en-GB" altLang="en-US"/>
          </a:p>
        </p:txBody>
      </p:sp>
      <p:sp>
        <p:nvSpPr>
          <p:cNvPr id="34819" name="Rectangle 3">
            <a:extLst>
              <a:ext uri="{FF2B5EF4-FFF2-40B4-BE49-F238E27FC236}">
                <a16:creationId xmlns:a16="http://schemas.microsoft.com/office/drawing/2014/main" id="{B0808530-BF72-49C3-8196-78A6DFC05D43}"/>
              </a:ext>
            </a:extLst>
          </p:cNvPr>
          <p:cNvSpPr>
            <a:spLocks noGrp="1"/>
          </p:cNvSpPr>
          <p:nvPr>
            <p:ph idx="1"/>
          </p:nvPr>
        </p:nvSpPr>
        <p:spPr>
          <a:xfrm>
            <a:off x="457200" y="1600201"/>
            <a:ext cx="8579296" cy="3917032"/>
          </a:xfrm>
        </p:spPr>
        <p:txBody>
          <a:bodyPr/>
          <a:lstStyle/>
          <a:p>
            <a:pPr marL="0" indent="0" eaLnBrk="1" hangingPunct="1">
              <a:buFont typeface="Wingdings 3" panose="05040102010807070707" pitchFamily="18" charset="2"/>
              <a:buNone/>
            </a:pPr>
            <a:r>
              <a:rPr lang="en-GB" altLang="en-US" sz="1800" dirty="0"/>
              <a:t>This comes from the belief that a person has the right to make demands, and expect compliance and obedience from others . People who possess this type of power typically do so on the basis of their position or title rather than by virtue of personal character. Invariably, if and when they lose this position or title, their power is lost too. </a:t>
            </a:r>
          </a:p>
          <a:p>
            <a:pPr marL="0" indent="0" eaLnBrk="1" hangingPunct="1"/>
            <a:endParaRPr lang="en-GB" altLang="en-US" sz="1800" dirty="0"/>
          </a:p>
          <a:p>
            <a:pPr marL="0" indent="0" eaLnBrk="1" hangingPunct="1"/>
            <a:r>
              <a:rPr lang="en-GB" altLang="en-US" sz="1800" dirty="0"/>
              <a:t> Can you think of a leader who exercises legitimate power?</a:t>
            </a:r>
          </a:p>
        </p:txBody>
      </p:sp>
      <p:sp>
        <p:nvSpPr>
          <p:cNvPr id="34818" name="Rectangle 2">
            <a:extLst>
              <a:ext uri="{FF2B5EF4-FFF2-40B4-BE49-F238E27FC236}">
                <a16:creationId xmlns:a16="http://schemas.microsoft.com/office/drawing/2014/main" id="{D5C2E255-F133-4E7A-9BD5-11727CC80DE0}"/>
              </a:ext>
            </a:extLst>
          </p:cNvPr>
          <p:cNvSpPr>
            <a:spLocks noGrp="1" noChangeArrowheads="1"/>
          </p:cNvSpPr>
          <p:nvPr>
            <p:ph type="title"/>
          </p:nvPr>
        </p:nvSpPr>
        <p:spPr/>
        <p:txBody>
          <a:bodyPr/>
          <a:lstStyle/>
          <a:p>
            <a:pPr eaLnBrk="1" fontAlgn="auto" hangingPunct="1">
              <a:spcAft>
                <a:spcPts val="0"/>
              </a:spcAft>
              <a:defRPr/>
            </a:pPr>
            <a:r>
              <a:rPr lang="en-GB" dirty="0"/>
              <a:t>Legitimate power</a:t>
            </a:r>
          </a:p>
        </p:txBody>
      </p:sp>
      <p:pic>
        <p:nvPicPr>
          <p:cNvPr id="7170" name="Picture 2" descr="Boris Johnson - Wikipedia">
            <a:extLst>
              <a:ext uri="{FF2B5EF4-FFF2-40B4-BE49-F238E27FC236}">
                <a16:creationId xmlns:a16="http://schemas.microsoft.com/office/drawing/2014/main" id="{0CA95265-E9C0-40F2-8BE2-3C47330D2D6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3068960"/>
            <a:ext cx="2124422" cy="21888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348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481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48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autoUpdateAnimBg="0"/>
      <p:bldP spid="34818"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Date Placeholder 9">
            <a:extLst>
              <a:ext uri="{FF2B5EF4-FFF2-40B4-BE49-F238E27FC236}">
                <a16:creationId xmlns:a16="http://schemas.microsoft.com/office/drawing/2014/main" id="{40E7ACC1-01CF-4F06-AD4C-2C5A5C39B97A}"/>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1588B8-CC9D-47F4-A86A-62C43024B566}" type="datetime1">
              <a:rPr lang="en-GB" altLang="en-US" smtClean="0"/>
              <a:pPr/>
              <a:t>11/02/2022</a:t>
            </a:fld>
            <a:endParaRPr lang="en-GB" altLang="en-US"/>
          </a:p>
        </p:txBody>
      </p:sp>
      <p:sp>
        <p:nvSpPr>
          <p:cNvPr id="36867" name="Slide Number Placeholder 17">
            <a:extLst>
              <a:ext uri="{FF2B5EF4-FFF2-40B4-BE49-F238E27FC236}">
                <a16:creationId xmlns:a16="http://schemas.microsoft.com/office/drawing/2014/main" id="{A6B6FFC6-2B4F-48EB-9A8A-5456C316E5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D99781-6A4F-494A-B7E8-6A77D7BA1447}" type="slidenum">
              <a:rPr lang="en-GB" altLang="en-US"/>
              <a:pPr/>
              <a:t>17</a:t>
            </a:fld>
            <a:endParaRPr lang="en-GB" altLang="en-US"/>
          </a:p>
        </p:txBody>
      </p:sp>
      <p:sp>
        <p:nvSpPr>
          <p:cNvPr id="35843" name="Rectangle 3">
            <a:extLst>
              <a:ext uri="{FF2B5EF4-FFF2-40B4-BE49-F238E27FC236}">
                <a16:creationId xmlns:a16="http://schemas.microsoft.com/office/drawing/2014/main" id="{6C0B1039-0872-497F-8D61-B0F513763B12}"/>
              </a:ext>
            </a:extLst>
          </p:cNvPr>
          <p:cNvSpPr>
            <a:spLocks noGrp="1"/>
          </p:cNvSpPr>
          <p:nvPr>
            <p:ph idx="1"/>
          </p:nvPr>
        </p:nvSpPr>
        <p:spPr/>
        <p:txBody>
          <a:bodyPr/>
          <a:lstStyle/>
          <a:p>
            <a:pPr marL="0" indent="0" eaLnBrk="1" hangingPunct="1">
              <a:buFont typeface="Wingdings 3" panose="05040102010807070707" pitchFamily="18" charset="2"/>
              <a:buNone/>
            </a:pPr>
            <a:r>
              <a:rPr lang="en-GB" altLang="en-US" sz="1800"/>
              <a:t>This results from one person's ability to compensate another for compliance. People who exercise this type of power do so on the basis of resources they have at their disposal, resources which motivate others. </a:t>
            </a:r>
          </a:p>
          <a:p>
            <a:pPr marL="0" indent="0" eaLnBrk="1" hangingPunct="1"/>
            <a:endParaRPr lang="en-GB" altLang="en-US" sz="1800"/>
          </a:p>
          <a:p>
            <a:pPr marL="0" indent="0" eaLnBrk="1" hangingPunct="1"/>
            <a:r>
              <a:rPr lang="en-GB" altLang="en-US" sz="1800"/>
              <a:t> Can you think of a leader who exercises reward power?</a:t>
            </a:r>
          </a:p>
        </p:txBody>
      </p:sp>
      <p:sp>
        <p:nvSpPr>
          <p:cNvPr id="35842" name="Rectangle 2">
            <a:extLst>
              <a:ext uri="{FF2B5EF4-FFF2-40B4-BE49-F238E27FC236}">
                <a16:creationId xmlns:a16="http://schemas.microsoft.com/office/drawing/2014/main" id="{AC7DA34A-7ED3-4DF7-8086-DD9B04AA1AED}"/>
              </a:ext>
            </a:extLst>
          </p:cNvPr>
          <p:cNvSpPr>
            <a:spLocks noGrp="1" noChangeArrowheads="1"/>
          </p:cNvSpPr>
          <p:nvPr>
            <p:ph type="title"/>
          </p:nvPr>
        </p:nvSpPr>
        <p:spPr/>
        <p:txBody>
          <a:bodyPr/>
          <a:lstStyle/>
          <a:p>
            <a:pPr eaLnBrk="1" fontAlgn="auto" hangingPunct="1">
              <a:spcAft>
                <a:spcPts val="0"/>
              </a:spcAft>
              <a:defRPr/>
            </a:pPr>
            <a:r>
              <a:rPr lang="en-GB" dirty="0"/>
              <a:t>Reward power</a:t>
            </a:r>
          </a:p>
        </p:txBody>
      </p:sp>
      <p:pic>
        <p:nvPicPr>
          <p:cNvPr id="30725" name="Picture 5" descr="http://img.dailymail.co.uk/i/pix/2007/06_02/AlanRK1406_468x355.jpg">
            <a:extLst>
              <a:ext uri="{FF2B5EF4-FFF2-40B4-BE49-F238E27FC236}">
                <a16:creationId xmlns:a16="http://schemas.microsoft.com/office/drawing/2014/main" id="{52756014-CBB4-4343-B9A0-1386535949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500" y="4005263"/>
            <a:ext cx="2622550" cy="198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0C31EAA6-3400-435E-A990-C2B89E9E338E}"/>
              </a:ext>
            </a:extLst>
          </p:cNvPr>
          <p:cNvSpPr txBox="1"/>
          <p:nvPr/>
        </p:nvSpPr>
        <p:spPr>
          <a:xfrm>
            <a:off x="8459788" y="4835525"/>
            <a:ext cx="649287" cy="831850"/>
          </a:xfrm>
          <a:prstGeom prst="rect">
            <a:avLst/>
          </a:prstGeom>
          <a:noFill/>
        </p:spPr>
        <p:txBody>
          <a:bodyPr>
            <a:spAutoFit/>
          </a:bodyPr>
          <a:lstStyle/>
          <a:p>
            <a:pPr eaLnBrk="1" hangingPunct="1">
              <a:defRPr/>
            </a:pPr>
            <a:r>
              <a:rPr lang="en-GB" sz="4800" b="1" dirty="0">
                <a:latin typeface="+mj-lt"/>
                <a:cs typeface="Arial" charset="0"/>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3584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584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4" presetClass="entr" presetSubtype="16" fill="hold" nodeType="clickEffect">
                                  <p:stCondLst>
                                    <p:cond delay="0"/>
                                  </p:stCondLst>
                                  <p:childTnLst>
                                    <p:set>
                                      <p:cBhvr>
                                        <p:cTn id="18" dur="1" fill="hold">
                                          <p:stCondLst>
                                            <p:cond delay="0"/>
                                          </p:stCondLst>
                                        </p:cTn>
                                        <p:tgtEl>
                                          <p:spTgt spid="30725"/>
                                        </p:tgtEl>
                                        <p:attrNameLst>
                                          <p:attrName>style.visibility</p:attrName>
                                        </p:attrNameLst>
                                      </p:cBhvr>
                                      <p:to>
                                        <p:strVal val="visible"/>
                                      </p:to>
                                    </p:set>
                                    <p:animEffect transition="in" filter="box(in)">
                                      <p:cBhvr>
                                        <p:cTn id="19" dur="500"/>
                                        <p:tgtEl>
                                          <p:spTgt spid="307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Date Placeholder 9">
            <a:extLst>
              <a:ext uri="{FF2B5EF4-FFF2-40B4-BE49-F238E27FC236}">
                <a16:creationId xmlns:a16="http://schemas.microsoft.com/office/drawing/2014/main" id="{B95EB588-58A7-42F7-8970-B1F139BD7A9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407ACA-1323-4D3B-A8D1-965C7580571F}" type="datetime1">
              <a:rPr lang="en-GB" altLang="en-US" smtClean="0"/>
              <a:pPr/>
              <a:t>11/02/2022</a:t>
            </a:fld>
            <a:endParaRPr lang="en-GB" altLang="en-US"/>
          </a:p>
        </p:txBody>
      </p:sp>
      <p:sp>
        <p:nvSpPr>
          <p:cNvPr id="38915" name="Slide Number Placeholder 17">
            <a:extLst>
              <a:ext uri="{FF2B5EF4-FFF2-40B4-BE49-F238E27FC236}">
                <a16:creationId xmlns:a16="http://schemas.microsoft.com/office/drawing/2014/main" id="{DC019AC0-EBC0-44A2-A2CA-39C332F0E7B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6712DA-8E26-4E7D-891E-E654690FA6C9}" type="slidenum">
              <a:rPr lang="en-GB" altLang="en-US"/>
              <a:pPr/>
              <a:t>18</a:t>
            </a:fld>
            <a:endParaRPr lang="en-GB" altLang="en-US"/>
          </a:p>
        </p:txBody>
      </p:sp>
      <p:sp>
        <p:nvSpPr>
          <p:cNvPr id="36867" name="Rectangle 3">
            <a:extLst>
              <a:ext uri="{FF2B5EF4-FFF2-40B4-BE49-F238E27FC236}">
                <a16:creationId xmlns:a16="http://schemas.microsoft.com/office/drawing/2014/main" id="{5A43506A-58FB-4207-96C5-7988CD86BF40}"/>
              </a:ext>
            </a:extLst>
          </p:cNvPr>
          <p:cNvSpPr>
            <a:spLocks noGrp="1"/>
          </p:cNvSpPr>
          <p:nvPr>
            <p:ph idx="1"/>
          </p:nvPr>
        </p:nvSpPr>
        <p:spPr>
          <a:xfrm>
            <a:off x="395288" y="1484313"/>
            <a:ext cx="8229600" cy="4525962"/>
          </a:xfrm>
        </p:spPr>
        <p:txBody>
          <a:bodyPr/>
          <a:lstStyle/>
          <a:p>
            <a:pPr marL="0" indent="0" eaLnBrk="1" hangingPunct="1">
              <a:buFont typeface="Wingdings 3" panose="05040102010807070707" pitchFamily="18" charset="2"/>
              <a:buNone/>
            </a:pPr>
            <a:r>
              <a:rPr lang="en-GB" altLang="en-US" sz="1800" dirty="0"/>
              <a:t>This comes from the belief that a person can punish others for non-compliance. People who exercise this type of power are commonly perceived to do so in an unjust sense. </a:t>
            </a:r>
          </a:p>
          <a:p>
            <a:pPr marL="0" indent="0" eaLnBrk="1" hangingPunct="1">
              <a:buFont typeface="Wingdings 3" panose="05040102010807070707" pitchFamily="18" charset="2"/>
              <a:buNone/>
            </a:pPr>
            <a:endParaRPr lang="en-GB" altLang="en-US" sz="1800" dirty="0"/>
          </a:p>
          <a:p>
            <a:pPr marL="0" indent="0" eaLnBrk="1" hangingPunct="1"/>
            <a:r>
              <a:rPr lang="en-GB" altLang="en-US" sz="1800" dirty="0"/>
              <a:t> Can you think of a leader who exercises coercive power?</a:t>
            </a:r>
          </a:p>
        </p:txBody>
      </p:sp>
      <p:sp>
        <p:nvSpPr>
          <p:cNvPr id="36866" name="Rectangle 2">
            <a:extLst>
              <a:ext uri="{FF2B5EF4-FFF2-40B4-BE49-F238E27FC236}">
                <a16:creationId xmlns:a16="http://schemas.microsoft.com/office/drawing/2014/main" id="{C2BFC79B-E7F3-4F5B-ACE2-A0AE9B8AFA76}"/>
              </a:ext>
            </a:extLst>
          </p:cNvPr>
          <p:cNvSpPr>
            <a:spLocks noGrp="1" noChangeArrowheads="1"/>
          </p:cNvSpPr>
          <p:nvPr>
            <p:ph type="title"/>
          </p:nvPr>
        </p:nvSpPr>
        <p:spPr/>
        <p:txBody>
          <a:bodyPr/>
          <a:lstStyle/>
          <a:p>
            <a:pPr eaLnBrk="1" fontAlgn="auto" hangingPunct="1">
              <a:spcAft>
                <a:spcPts val="0"/>
              </a:spcAft>
              <a:defRPr/>
            </a:pPr>
            <a:r>
              <a:rPr lang="en-GB" dirty="0"/>
              <a:t>Coercive power</a:t>
            </a:r>
          </a:p>
        </p:txBody>
      </p:sp>
      <p:sp>
        <p:nvSpPr>
          <p:cNvPr id="5" name="TextBox 4">
            <a:extLst>
              <a:ext uri="{FF2B5EF4-FFF2-40B4-BE49-F238E27FC236}">
                <a16:creationId xmlns:a16="http://schemas.microsoft.com/office/drawing/2014/main" id="{00E1449D-3A09-42B0-BD83-C2C2AEFD35F2}"/>
              </a:ext>
            </a:extLst>
          </p:cNvPr>
          <p:cNvSpPr txBox="1"/>
          <p:nvPr/>
        </p:nvSpPr>
        <p:spPr>
          <a:xfrm>
            <a:off x="8316913" y="4652963"/>
            <a:ext cx="647700" cy="831850"/>
          </a:xfrm>
          <a:prstGeom prst="rect">
            <a:avLst/>
          </a:prstGeom>
          <a:noFill/>
        </p:spPr>
        <p:txBody>
          <a:bodyPr>
            <a:spAutoFit/>
          </a:bodyPr>
          <a:lstStyle/>
          <a:p>
            <a:pPr eaLnBrk="1" hangingPunct="1">
              <a:defRPr/>
            </a:pPr>
            <a:r>
              <a:rPr lang="en-GB" sz="4800" b="1" dirty="0">
                <a:latin typeface="+mj-lt"/>
                <a:cs typeface="Arial" charset="0"/>
              </a:rPr>
              <a:t>?</a:t>
            </a:r>
          </a:p>
        </p:txBody>
      </p:sp>
      <p:sp>
        <p:nvSpPr>
          <p:cNvPr id="2" name="Rectangle 3">
            <a:extLst>
              <a:ext uri="{FF2B5EF4-FFF2-40B4-BE49-F238E27FC236}">
                <a16:creationId xmlns:a16="http://schemas.microsoft.com/office/drawing/2014/main" id="{313D2C46-E5E6-4BEC-B029-B4AA0F507043}"/>
              </a:ext>
            </a:extLst>
          </p:cNvPr>
          <p:cNvSpPr>
            <a:spLocks noChangeArrowheads="1"/>
          </p:cNvSpPr>
          <p:nvPr/>
        </p:nvSpPr>
        <p:spPr bwMode="auto">
          <a:xfrm>
            <a:off x="395288" y="1484313"/>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buFont typeface="Wingdings 3" panose="05040102010807070707" pitchFamily="18" charset="2"/>
              <a:buNone/>
            </a:pPr>
            <a:endParaRPr lang="en-GB" altLang="en-US" sz="1800" dirty="0"/>
          </a:p>
        </p:txBody>
      </p:sp>
      <p:sp>
        <p:nvSpPr>
          <p:cNvPr id="3" name="Rectangle 3">
            <a:extLst>
              <a:ext uri="{FF2B5EF4-FFF2-40B4-BE49-F238E27FC236}">
                <a16:creationId xmlns:a16="http://schemas.microsoft.com/office/drawing/2014/main" id="{878483EA-84E8-4ACC-94E8-DEC857019A74}"/>
              </a:ext>
            </a:extLst>
          </p:cNvPr>
          <p:cNvSpPr>
            <a:spLocks noChangeArrowheads="1"/>
          </p:cNvSpPr>
          <p:nvPr/>
        </p:nvSpPr>
        <p:spPr bwMode="auto">
          <a:xfrm>
            <a:off x="395288" y="1484313"/>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buFont typeface="Wingdings 3" panose="05040102010807070707" pitchFamily="18" charset="2"/>
              <a:buNone/>
            </a:pPr>
            <a:endParaRPr lang="en-GB" altLang="en-US" sz="1800" dirty="0"/>
          </a:p>
        </p:txBody>
      </p:sp>
      <p:pic>
        <p:nvPicPr>
          <p:cNvPr id="38921" name="Picture 12">
            <a:extLst>
              <a:ext uri="{FF2B5EF4-FFF2-40B4-BE49-F238E27FC236}">
                <a16:creationId xmlns:a16="http://schemas.microsoft.com/office/drawing/2014/main" id="{ABBE339B-061B-4517-A1A1-51D4B89AE3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3860800"/>
            <a:ext cx="2705100"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3686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6867">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686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nodePh="1">
                                  <p:stCondLst>
                                    <p:cond delay="0"/>
                                  </p:stCondLst>
                                  <p:endCondLst>
                                    <p:cond evt="begin" delay="0">
                                      <p:tn val="17"/>
                                    </p:cond>
                                  </p:endCondLst>
                                  <p:childTnLst>
                                    <p:set>
                                      <p:cBhvr>
                                        <p:cTn id="18" dur="1" fill="hold">
                                          <p:stCondLst>
                                            <p:cond delay="499"/>
                                          </p:stCondLst>
                                        </p:cTn>
                                        <p:tgtEl>
                                          <p:spTgt spid="2">
                                            <p:txEl>
                                              <p:pRg st="0" end="0"/>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nodePh="1">
                                  <p:stCondLst>
                                    <p:cond delay="0"/>
                                  </p:stCondLst>
                                  <p:endCondLst>
                                    <p:cond evt="begin" delay="0">
                                      <p:tn val="21"/>
                                    </p:cond>
                                  </p:endCondLst>
                                  <p:childTnLst>
                                    <p:set>
                                      <p:cBhvr>
                                        <p:cTn id="22" dur="1" fill="hold">
                                          <p:stCondLst>
                                            <p:cond delay="499"/>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autoUpdateAnimBg="0"/>
      <p:bldP spid="2" grpId="0" build="p" autoUpdateAnimBg="0"/>
      <p:bldP spid="3"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Date Placeholder 9">
            <a:extLst>
              <a:ext uri="{FF2B5EF4-FFF2-40B4-BE49-F238E27FC236}">
                <a16:creationId xmlns:a16="http://schemas.microsoft.com/office/drawing/2014/main" id="{2D119A31-713F-4760-B07B-EECCEA7B3E4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2CCC27-3AA1-4EB7-874E-A3ABAE8AC908}" type="datetime1">
              <a:rPr lang="en-GB" altLang="en-US" smtClean="0"/>
              <a:pPr/>
              <a:t>11/02/2022</a:t>
            </a:fld>
            <a:endParaRPr lang="en-GB" altLang="en-US"/>
          </a:p>
        </p:txBody>
      </p:sp>
      <p:sp>
        <p:nvSpPr>
          <p:cNvPr id="40963" name="Slide Number Placeholder 17">
            <a:extLst>
              <a:ext uri="{FF2B5EF4-FFF2-40B4-BE49-F238E27FC236}">
                <a16:creationId xmlns:a16="http://schemas.microsoft.com/office/drawing/2014/main" id="{13F96291-B944-4148-92D3-3A210CD9F26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808A8A-D608-4D6E-90AE-AF01C05A4E8A}" type="slidenum">
              <a:rPr lang="en-GB" altLang="en-US"/>
              <a:pPr/>
              <a:t>19</a:t>
            </a:fld>
            <a:endParaRPr lang="en-GB" altLang="en-US"/>
          </a:p>
        </p:txBody>
      </p:sp>
      <p:sp>
        <p:nvSpPr>
          <p:cNvPr id="32770" name="Rectangle 3">
            <a:extLst>
              <a:ext uri="{FF2B5EF4-FFF2-40B4-BE49-F238E27FC236}">
                <a16:creationId xmlns:a16="http://schemas.microsoft.com/office/drawing/2014/main" id="{568CAC8D-FA65-4D3F-9E64-14BD16353793}"/>
              </a:ext>
            </a:extLst>
          </p:cNvPr>
          <p:cNvSpPr>
            <a:spLocks noGrp="1"/>
          </p:cNvSpPr>
          <p:nvPr>
            <p:ph idx="1"/>
          </p:nvPr>
        </p:nvSpPr>
        <p:spPr>
          <a:xfrm>
            <a:off x="457200" y="2276475"/>
            <a:ext cx="8229600" cy="3730625"/>
          </a:xfrm>
        </p:spPr>
        <p:txBody>
          <a:bodyPr/>
          <a:lstStyle/>
          <a:p>
            <a:pPr eaLnBrk="1" hangingPunct="1">
              <a:spcAft>
                <a:spcPts val="600"/>
              </a:spcAft>
            </a:pPr>
            <a:r>
              <a:rPr lang="en-GB" altLang="en-US" sz="1800"/>
              <a:t>Better understand why you're influenced by someone, and decide whether you want to accept the base of power being used. </a:t>
            </a:r>
          </a:p>
          <a:p>
            <a:pPr eaLnBrk="1" hangingPunct="1">
              <a:spcAft>
                <a:spcPts val="600"/>
              </a:spcAft>
            </a:pPr>
            <a:r>
              <a:rPr lang="en-GB" altLang="en-US" sz="1800"/>
              <a:t>Recognise your own sources of power. </a:t>
            </a:r>
          </a:p>
          <a:p>
            <a:pPr eaLnBrk="1" hangingPunct="1">
              <a:spcAft>
                <a:spcPts val="600"/>
              </a:spcAft>
            </a:pPr>
            <a:r>
              <a:rPr lang="en-GB" altLang="en-US" sz="1800"/>
              <a:t>Build your leadership skills by using and developing your own sources of power, appropriately, and for best effect. </a:t>
            </a:r>
          </a:p>
          <a:p>
            <a:pPr eaLnBrk="1" hangingPunct="1"/>
            <a:endParaRPr lang="en-GB" altLang="en-US" sz="2800"/>
          </a:p>
        </p:txBody>
      </p:sp>
      <p:sp>
        <p:nvSpPr>
          <p:cNvPr id="38914" name="Rectangle 2">
            <a:extLst>
              <a:ext uri="{FF2B5EF4-FFF2-40B4-BE49-F238E27FC236}">
                <a16:creationId xmlns:a16="http://schemas.microsoft.com/office/drawing/2014/main" id="{017D81D5-14D1-45AD-BA76-DABDC5F2F854}"/>
              </a:ext>
            </a:extLst>
          </p:cNvPr>
          <p:cNvSpPr>
            <a:spLocks noGrp="1" noChangeArrowheads="1"/>
          </p:cNvSpPr>
          <p:nvPr>
            <p:ph type="title"/>
          </p:nvPr>
        </p:nvSpPr>
        <p:spPr>
          <a:xfrm>
            <a:off x="539552" y="908720"/>
            <a:ext cx="8229600" cy="1143000"/>
          </a:xfrm>
        </p:spPr>
        <p:txBody>
          <a:bodyPr>
            <a:normAutofit fontScale="90000"/>
          </a:bodyPr>
          <a:lstStyle/>
          <a:p>
            <a:pPr eaLnBrk="1" fontAlgn="auto" hangingPunct="1">
              <a:spcAft>
                <a:spcPts val="0"/>
              </a:spcAft>
              <a:defRPr/>
            </a:pPr>
            <a:r>
              <a:rPr lang="en-GB" sz="4400" dirty="0"/>
              <a:t>If you're aware of these sources of power, you can… </a:t>
            </a:r>
            <a:br>
              <a:rPr lang="en-GB" sz="4400" dirty="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animEffect transition="in" filter="fade">
                                      <p:cBhvr>
                                        <p:cTn id="7" dur="2000"/>
                                        <p:tgtEl>
                                          <p:spTgt spid="3277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2770">
                                            <p:txEl>
                                              <p:pRg st="1" end="1"/>
                                            </p:txEl>
                                          </p:spTgt>
                                        </p:tgtEl>
                                        <p:attrNameLst>
                                          <p:attrName>style.visibility</p:attrName>
                                        </p:attrNameLst>
                                      </p:cBhvr>
                                      <p:to>
                                        <p:strVal val="visible"/>
                                      </p:to>
                                    </p:set>
                                    <p:animEffect transition="in" filter="fade">
                                      <p:cBhvr>
                                        <p:cTn id="12" dur="2000"/>
                                        <p:tgtEl>
                                          <p:spTgt spid="32770">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2770">
                                            <p:txEl>
                                              <p:pRg st="2" end="2"/>
                                            </p:txEl>
                                          </p:spTgt>
                                        </p:tgtEl>
                                        <p:attrNameLst>
                                          <p:attrName>style.visibility</p:attrName>
                                        </p:attrNameLst>
                                      </p:cBhvr>
                                      <p:to>
                                        <p:strVal val="visible"/>
                                      </p:to>
                                    </p:set>
                                    <p:animEffect transition="in" filter="fade">
                                      <p:cBhvr>
                                        <p:cTn id="17" dur="2000"/>
                                        <p:tgtEl>
                                          <p:spTgt spid="3277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Date Placeholder 9">
            <a:extLst>
              <a:ext uri="{FF2B5EF4-FFF2-40B4-BE49-F238E27FC236}">
                <a16:creationId xmlns:a16="http://schemas.microsoft.com/office/drawing/2014/main" id="{CEAD41ED-AD8C-4ADA-AA69-B0ABBE154419}"/>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5272C2A-830C-47BB-8F1E-E715BD8C8C6E}" type="datetime1">
              <a:rPr lang="en-GB" altLang="en-US" smtClean="0"/>
              <a:pPr/>
              <a:t>11/02/2022</a:t>
            </a:fld>
            <a:endParaRPr lang="en-GB" altLang="en-US"/>
          </a:p>
        </p:txBody>
      </p:sp>
      <p:sp>
        <p:nvSpPr>
          <p:cNvPr id="41987" name="Slide Number Placeholder 17">
            <a:extLst>
              <a:ext uri="{FF2B5EF4-FFF2-40B4-BE49-F238E27FC236}">
                <a16:creationId xmlns:a16="http://schemas.microsoft.com/office/drawing/2014/main" id="{A9174A2A-2173-41A4-B5CF-F8BD5F93A1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B3A140-77F3-42C7-87DE-A5C2B7A94B4F}" type="slidenum">
              <a:rPr lang="en-GB" altLang="en-US"/>
              <a:pPr/>
              <a:t>20</a:t>
            </a:fld>
            <a:endParaRPr lang="en-GB" altLang="en-US"/>
          </a:p>
        </p:txBody>
      </p:sp>
      <p:sp>
        <p:nvSpPr>
          <p:cNvPr id="33794" name="Rectangle 3">
            <a:extLst>
              <a:ext uri="{FF2B5EF4-FFF2-40B4-BE49-F238E27FC236}">
                <a16:creationId xmlns:a16="http://schemas.microsoft.com/office/drawing/2014/main" id="{B9A0ED52-7433-493C-9CA6-9F7A2697789F}"/>
              </a:ext>
            </a:extLst>
          </p:cNvPr>
          <p:cNvSpPr>
            <a:spLocks noGrp="1"/>
          </p:cNvSpPr>
          <p:nvPr>
            <p:ph idx="1"/>
          </p:nvPr>
        </p:nvSpPr>
        <p:spPr/>
        <p:txBody>
          <a:bodyPr/>
          <a:lstStyle/>
          <a:p>
            <a:pPr algn="just" eaLnBrk="1" hangingPunct="1"/>
            <a:r>
              <a:rPr lang="en-GB" altLang="en-US" sz="1800"/>
              <a:t>It is often suggested that the most effective leaders use mainly </a:t>
            </a:r>
            <a:r>
              <a:rPr lang="en-GB" altLang="en-US" sz="1800" b="1"/>
              <a:t>referent</a:t>
            </a:r>
            <a:r>
              <a:rPr lang="en-GB" altLang="en-US" sz="1800"/>
              <a:t> and </a:t>
            </a:r>
            <a:r>
              <a:rPr lang="en-GB" altLang="en-US" sz="1800" b="1"/>
              <a:t>expert</a:t>
            </a:r>
            <a:r>
              <a:rPr lang="en-GB" altLang="en-US" sz="1800"/>
              <a:t> power. To develop your leadership abilities, learn how to build these types of power, so that you can have a positive influence on your colleagues, your team, and your organisation. </a:t>
            </a:r>
          </a:p>
        </p:txBody>
      </p:sp>
      <p:sp>
        <p:nvSpPr>
          <p:cNvPr id="39938" name="Rectangle 2">
            <a:extLst>
              <a:ext uri="{FF2B5EF4-FFF2-40B4-BE49-F238E27FC236}">
                <a16:creationId xmlns:a16="http://schemas.microsoft.com/office/drawing/2014/main" id="{38117E79-B9A5-4491-A14F-97F179F5E22D}"/>
              </a:ext>
            </a:extLst>
          </p:cNvPr>
          <p:cNvSpPr>
            <a:spLocks noGrp="1" noChangeArrowheads="1"/>
          </p:cNvSpPr>
          <p:nvPr>
            <p:ph type="title"/>
          </p:nvPr>
        </p:nvSpPr>
        <p:spPr/>
        <p:txBody>
          <a:bodyPr>
            <a:normAutofit fontScale="90000"/>
          </a:bodyPr>
          <a:lstStyle/>
          <a:p>
            <a:pPr eaLnBrk="1" fontAlgn="auto" hangingPunct="1">
              <a:spcAft>
                <a:spcPts val="0"/>
              </a:spcAft>
              <a:defRPr/>
            </a:pPr>
            <a:r>
              <a:rPr lang="en-GB" dirty="0"/>
              <a:t>So which types of power are most desirable?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Effect transition="in" filter="fade">
                                      <p:cBhvr>
                                        <p:cTn id="7" dur="2000"/>
                                        <p:tgtEl>
                                          <p:spTgt spid="3379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build="allAtOnce"/>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45D4B-078D-4FF8-BDB8-40FFB4039142}"/>
              </a:ext>
            </a:extLst>
          </p:cNvPr>
          <p:cNvSpPr>
            <a:spLocks noGrp="1"/>
          </p:cNvSpPr>
          <p:nvPr>
            <p:ph type="title"/>
          </p:nvPr>
        </p:nvSpPr>
        <p:spPr/>
        <p:txBody>
          <a:bodyPr/>
          <a:lstStyle/>
          <a:p>
            <a:r>
              <a:rPr lang="en-US" dirty="0"/>
              <a:t>Seminar Activity </a:t>
            </a:r>
            <a:endParaRPr lang="en-GB" dirty="0"/>
          </a:p>
        </p:txBody>
      </p:sp>
      <p:sp>
        <p:nvSpPr>
          <p:cNvPr id="3" name="Content Placeholder 2">
            <a:extLst>
              <a:ext uri="{FF2B5EF4-FFF2-40B4-BE49-F238E27FC236}">
                <a16:creationId xmlns:a16="http://schemas.microsoft.com/office/drawing/2014/main" id="{3F02C1AC-79AA-4577-9588-8F1E36698CD1}"/>
              </a:ext>
            </a:extLst>
          </p:cNvPr>
          <p:cNvSpPr>
            <a:spLocks noGrp="1"/>
          </p:cNvSpPr>
          <p:nvPr>
            <p:ph idx="1"/>
          </p:nvPr>
        </p:nvSpPr>
        <p:spPr/>
        <p:txBody>
          <a:bodyPr/>
          <a:lstStyle/>
          <a:p>
            <a:r>
              <a:rPr lang="en-GB" sz="3600" dirty="0">
                <a:effectLst/>
                <a:ea typeface="Times New Roman" panose="02020603050405020304" pitchFamily="18" charset="0"/>
              </a:rPr>
              <a:t>Leadership and Power</a:t>
            </a:r>
            <a:r>
              <a:rPr lang="en-GB" sz="3600" dirty="0">
                <a:ea typeface="Times New Roman" panose="02020603050405020304" pitchFamily="18" charset="0"/>
              </a:rPr>
              <a:t> - </a:t>
            </a:r>
            <a:r>
              <a:rPr lang="en-GB" sz="3600" dirty="0">
                <a:effectLst/>
                <a:ea typeface="Times New Roman" panose="02020603050405020304" pitchFamily="18" charset="0"/>
              </a:rPr>
              <a:t>French &amp; Raven (1959)</a:t>
            </a:r>
          </a:p>
          <a:p>
            <a:endParaRPr lang="en-GB" sz="3600" dirty="0">
              <a:ea typeface="Times New Roman" panose="02020603050405020304" pitchFamily="18" charset="0"/>
            </a:endParaRPr>
          </a:p>
          <a:p>
            <a:r>
              <a:rPr lang="en-GB" sz="3600" dirty="0">
                <a:ea typeface="Times New Roman" panose="02020603050405020304" pitchFamily="18" charset="0"/>
              </a:rPr>
              <a:t>Using the worksheet, consider the impact of sources of power in your life</a:t>
            </a:r>
            <a:endParaRPr lang="en-GB" sz="3600" dirty="0">
              <a:effectLst/>
              <a:ea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1873B380-F391-4B86-9D0D-EBC1C260AB5D}"/>
              </a:ext>
            </a:extLst>
          </p:cNvPr>
          <p:cNvSpPr>
            <a:spLocks noGrp="1"/>
          </p:cNvSpPr>
          <p:nvPr>
            <p:ph type="dt" sz="half" idx="10"/>
          </p:nvPr>
        </p:nvSpPr>
        <p:spPr/>
        <p:txBody>
          <a:bodyPr/>
          <a:lstStyle/>
          <a:p>
            <a:pPr>
              <a:defRPr/>
            </a:pPr>
            <a:fld id="{2303D31F-598B-47EE-BA37-93F097A3D676}" type="datetime1">
              <a:rPr lang="en-GB" altLang="en-US" smtClean="0"/>
              <a:pPr>
                <a:defRPr/>
              </a:pPr>
              <a:t>11/02/2022</a:t>
            </a:fld>
            <a:endParaRPr lang="en-GB" altLang="en-US"/>
          </a:p>
        </p:txBody>
      </p:sp>
      <p:sp>
        <p:nvSpPr>
          <p:cNvPr id="5" name="Slide Number Placeholder 4">
            <a:extLst>
              <a:ext uri="{FF2B5EF4-FFF2-40B4-BE49-F238E27FC236}">
                <a16:creationId xmlns:a16="http://schemas.microsoft.com/office/drawing/2014/main" id="{6610FD3E-6E87-4168-83EC-219232E3E83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832589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FFC7-D126-40C2-8F6A-F1F16D853A36}"/>
              </a:ext>
            </a:extLst>
          </p:cNvPr>
          <p:cNvSpPr>
            <a:spLocks noGrp="1"/>
          </p:cNvSpPr>
          <p:nvPr>
            <p:ph type="title"/>
          </p:nvPr>
        </p:nvSpPr>
        <p:spPr/>
        <p:txBody>
          <a:bodyPr/>
          <a:lstStyle/>
          <a:p>
            <a:r>
              <a:rPr lang="en-US" dirty="0"/>
              <a:t>Learning Outcomes</a:t>
            </a:r>
            <a:endParaRPr lang="en-GB" dirty="0"/>
          </a:p>
        </p:txBody>
      </p:sp>
      <p:sp>
        <p:nvSpPr>
          <p:cNvPr id="3" name="Content Placeholder 2">
            <a:extLst>
              <a:ext uri="{FF2B5EF4-FFF2-40B4-BE49-F238E27FC236}">
                <a16:creationId xmlns:a16="http://schemas.microsoft.com/office/drawing/2014/main" id="{F393BAF8-5BC9-448E-8577-DB4E312E7215}"/>
              </a:ext>
            </a:extLst>
          </p:cNvPr>
          <p:cNvSpPr>
            <a:spLocks noGrp="1"/>
          </p:cNvSpPr>
          <p:nvPr>
            <p:ph idx="1"/>
          </p:nvPr>
        </p:nvSpPr>
        <p:spPr/>
        <p:txBody>
          <a:bodyPr/>
          <a:lstStyle/>
          <a:p>
            <a:r>
              <a:rPr lang="en-US" dirty="0"/>
              <a:t>By the end of the session, you should be able to:</a:t>
            </a:r>
          </a:p>
          <a:p>
            <a:endParaRPr lang="en-US" dirty="0"/>
          </a:p>
          <a:p>
            <a:r>
              <a:rPr lang="en-US" dirty="0"/>
              <a:t>Understand the nuances involved in trying to define leadership </a:t>
            </a:r>
          </a:p>
          <a:p>
            <a:r>
              <a:rPr lang="en-US" dirty="0"/>
              <a:t>Be aware of how power can impact a leader (and you!)</a:t>
            </a:r>
            <a:endParaRPr lang="en-GB" dirty="0"/>
          </a:p>
        </p:txBody>
      </p:sp>
      <p:sp>
        <p:nvSpPr>
          <p:cNvPr id="4" name="Date Placeholder 3">
            <a:extLst>
              <a:ext uri="{FF2B5EF4-FFF2-40B4-BE49-F238E27FC236}">
                <a16:creationId xmlns:a16="http://schemas.microsoft.com/office/drawing/2014/main" id="{95732539-C5A9-405A-AC4F-391174EDF8AD}"/>
              </a:ext>
            </a:extLst>
          </p:cNvPr>
          <p:cNvSpPr>
            <a:spLocks noGrp="1"/>
          </p:cNvSpPr>
          <p:nvPr>
            <p:ph type="dt" sz="half" idx="10"/>
          </p:nvPr>
        </p:nvSpPr>
        <p:spPr/>
        <p:txBody>
          <a:bodyPr/>
          <a:lstStyle/>
          <a:p>
            <a:pPr>
              <a:defRPr/>
            </a:pPr>
            <a:fld id="{2303D31F-598B-47EE-BA37-93F097A3D676}" type="datetime1">
              <a:rPr lang="en-GB" altLang="en-US" smtClean="0"/>
              <a:pPr>
                <a:defRPr/>
              </a:pPr>
              <a:t>11/02/2022</a:t>
            </a:fld>
            <a:endParaRPr lang="en-GB" altLang="en-US"/>
          </a:p>
        </p:txBody>
      </p:sp>
      <p:sp>
        <p:nvSpPr>
          <p:cNvPr id="5" name="Slide Number Placeholder 4">
            <a:extLst>
              <a:ext uri="{FF2B5EF4-FFF2-40B4-BE49-F238E27FC236}">
                <a16:creationId xmlns:a16="http://schemas.microsoft.com/office/drawing/2014/main" id="{EF338E01-AED9-48E0-BD60-3C6ECB89F4D5}"/>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4530434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Date Placeholder 9">
            <a:extLst>
              <a:ext uri="{FF2B5EF4-FFF2-40B4-BE49-F238E27FC236}">
                <a16:creationId xmlns:a16="http://schemas.microsoft.com/office/drawing/2014/main" id="{9D490DCE-FDF1-4F41-858F-4A2C11BD416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9DC526A-7EC7-474D-9DB7-4063B0916485}" type="datetime1">
              <a:rPr lang="en-GB" altLang="en-US" smtClean="0"/>
              <a:pPr/>
              <a:t>11/02/2022</a:t>
            </a:fld>
            <a:endParaRPr lang="en-GB" altLang="en-US"/>
          </a:p>
        </p:txBody>
      </p:sp>
      <p:sp>
        <p:nvSpPr>
          <p:cNvPr id="48131" name="Slide Number Placeholder 17">
            <a:extLst>
              <a:ext uri="{FF2B5EF4-FFF2-40B4-BE49-F238E27FC236}">
                <a16:creationId xmlns:a16="http://schemas.microsoft.com/office/drawing/2014/main" id="{7245F1A1-22B6-4146-8142-11EFB5251D4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AC88EF1-469E-4D9F-8E0B-A6A6ABD31559}" type="slidenum">
              <a:rPr lang="en-GB" altLang="en-US" smtClean="0"/>
              <a:pPr/>
              <a:t>23</a:t>
            </a:fld>
            <a:endParaRPr lang="en-GB" altLang="en-US"/>
          </a:p>
        </p:txBody>
      </p:sp>
      <p:sp>
        <p:nvSpPr>
          <p:cNvPr id="48132" name="Content Placeholder 1">
            <a:extLst>
              <a:ext uri="{FF2B5EF4-FFF2-40B4-BE49-F238E27FC236}">
                <a16:creationId xmlns:a16="http://schemas.microsoft.com/office/drawing/2014/main" id="{6D7382E6-968A-400E-B333-FD32935706AE}"/>
              </a:ext>
            </a:extLst>
          </p:cNvPr>
          <p:cNvSpPr>
            <a:spLocks noGrp="1"/>
          </p:cNvSpPr>
          <p:nvPr>
            <p:ph idx="1"/>
          </p:nvPr>
        </p:nvSpPr>
        <p:spPr/>
        <p:txBody>
          <a:bodyPr/>
          <a:lstStyle/>
          <a:p>
            <a:pPr eaLnBrk="1" hangingPunct="1">
              <a:spcAft>
                <a:spcPts val="600"/>
              </a:spcAft>
              <a:buFont typeface="Wingdings 3" panose="05040102010807070707" pitchFamily="18" charset="2"/>
              <a:buNone/>
            </a:pPr>
            <a:r>
              <a:rPr lang="en-GB" altLang="en-US" sz="1800"/>
              <a:t>Chemers M (1997) </a:t>
            </a:r>
            <a:r>
              <a:rPr lang="en-GB" altLang="en-US" sz="1800" i="1"/>
              <a:t>An integrative theory of leadership</a:t>
            </a:r>
            <a:r>
              <a:rPr lang="en-GB" altLang="en-US" sz="1800"/>
              <a:t>, NJ: Lawrence Erlbaum Associates</a:t>
            </a:r>
          </a:p>
          <a:p>
            <a:pPr eaLnBrk="1" hangingPunct="1">
              <a:spcAft>
                <a:spcPts val="600"/>
              </a:spcAft>
              <a:buFont typeface="Wingdings 3" panose="05040102010807070707" pitchFamily="18" charset="2"/>
              <a:buNone/>
            </a:pPr>
            <a:r>
              <a:rPr lang="en-GB" altLang="en-US" sz="1800"/>
              <a:t>French J &amp; Raven B (1959) ‘The bases of social power’, in Cartwright D &amp; Zander A (eds) </a:t>
            </a:r>
            <a:r>
              <a:rPr lang="en-GB" altLang="en-US" sz="1800" i="1"/>
              <a:t>Group dynamics</a:t>
            </a:r>
            <a:r>
              <a:rPr lang="en-GB" altLang="en-US" sz="1800"/>
              <a:t>, New York: Harper &amp; Row</a:t>
            </a:r>
          </a:p>
          <a:p>
            <a:pPr eaLnBrk="1" hangingPunct="1">
              <a:spcAft>
                <a:spcPts val="600"/>
              </a:spcAft>
              <a:buFont typeface="Wingdings 3" panose="05040102010807070707" pitchFamily="18" charset="2"/>
              <a:buNone/>
            </a:pPr>
            <a:r>
              <a:rPr lang="en-GB" altLang="en-US" sz="1800"/>
              <a:t>Meindi J, Ehrich S, Dukerich J (1985), ‘The Romance of Leadership’, </a:t>
            </a:r>
            <a:r>
              <a:rPr lang="en-GB" altLang="en-US" sz="1800" i="1"/>
              <a:t>Administrative Science Quarterly</a:t>
            </a:r>
            <a:r>
              <a:rPr lang="en-GB" altLang="en-US" sz="1800"/>
              <a:t> 30</a:t>
            </a:r>
          </a:p>
          <a:p>
            <a:pPr eaLnBrk="1" hangingPunct="1">
              <a:spcAft>
                <a:spcPts val="600"/>
              </a:spcAft>
              <a:buFont typeface="Wingdings 3" panose="05040102010807070707" pitchFamily="18" charset="2"/>
              <a:buNone/>
            </a:pPr>
            <a:r>
              <a:rPr lang="en-GB" altLang="en-US" sz="1800"/>
              <a:t>Stogdill R (1974), </a:t>
            </a:r>
            <a:r>
              <a:rPr lang="en-GB" altLang="en-US" sz="1800" i="1"/>
              <a:t>Handbook of Leadership</a:t>
            </a:r>
            <a:r>
              <a:rPr lang="en-GB" altLang="en-US" sz="1800"/>
              <a:t>, New York: Free Press</a:t>
            </a:r>
          </a:p>
        </p:txBody>
      </p:sp>
      <p:sp>
        <p:nvSpPr>
          <p:cNvPr id="3" name="Title 2">
            <a:extLst>
              <a:ext uri="{FF2B5EF4-FFF2-40B4-BE49-F238E27FC236}">
                <a16:creationId xmlns:a16="http://schemas.microsoft.com/office/drawing/2014/main" id="{A57581A9-B3F1-42B9-B750-266570D127C4}"/>
              </a:ext>
            </a:extLst>
          </p:cNvPr>
          <p:cNvSpPr>
            <a:spLocks noGrp="1"/>
          </p:cNvSpPr>
          <p:nvPr>
            <p:ph type="title"/>
          </p:nvPr>
        </p:nvSpPr>
        <p:spPr/>
        <p:txBody>
          <a:bodyPr/>
          <a:lstStyle/>
          <a:p>
            <a:pPr eaLnBrk="1" fontAlgn="auto" hangingPunct="1">
              <a:spcAft>
                <a:spcPts val="0"/>
              </a:spcAft>
              <a:defRPr/>
            </a:pPr>
            <a:r>
              <a:rPr lang="en-GB" dirty="0"/>
              <a:t>References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2590</TotalTime>
  <Words>1324</Words>
  <Application>Microsoft Office PowerPoint</Application>
  <PresentationFormat>On-screen Show (4:3)</PresentationFormat>
  <Paragraphs>165</Paragraphs>
  <Slides>23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Lucida Sans Unicode</vt:lpstr>
      <vt:lpstr>Myriad Pro</vt:lpstr>
      <vt:lpstr>Verdana</vt:lpstr>
      <vt:lpstr>Wingdings</vt:lpstr>
      <vt:lpstr>Wingdings 3</vt:lpstr>
      <vt:lpstr>20140311PresentationUWTSDTemplate</vt:lpstr>
      <vt:lpstr>Module Title:  Leadership and Management Theory and Practice</vt:lpstr>
      <vt:lpstr>Learning Outcomes</vt:lpstr>
      <vt:lpstr>Problems defining leadership</vt:lpstr>
      <vt:lpstr>Ancient wisdom &amp; leadership</vt:lpstr>
      <vt:lpstr>Introduction</vt:lpstr>
      <vt:lpstr>Class exercise</vt:lpstr>
      <vt:lpstr>Leadership: some definitions</vt:lpstr>
      <vt:lpstr>But definitions tell us only so much </vt:lpstr>
      <vt:lpstr>And so... on this module, you will learn that...</vt:lpstr>
      <vt:lpstr>But definitions tell us only so much </vt:lpstr>
      <vt:lpstr>And so... on this module, you will learn that...</vt:lpstr>
      <vt:lpstr>Leadership and Power</vt:lpstr>
      <vt:lpstr>PowerPoint Presentation</vt:lpstr>
      <vt:lpstr>Referent power</vt:lpstr>
      <vt:lpstr>Expert power</vt:lpstr>
      <vt:lpstr>Legitimate power</vt:lpstr>
      <vt:lpstr>Reward power</vt:lpstr>
      <vt:lpstr>Coercive power</vt:lpstr>
      <vt:lpstr>If you're aware of these sources of power, you can…  </vt:lpstr>
      <vt:lpstr>So which types of power are most desirable? </vt:lpstr>
      <vt:lpstr>Seminar Activity </vt:lpstr>
      <vt:lpstr>Learning Outcomes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Mary March</cp:lastModifiedBy>
  <cp:revision>419</cp:revision>
  <cp:lastPrinted>2018-07-09T15:27:01Z</cp:lastPrinted>
  <dcterms:created xsi:type="dcterms:W3CDTF">2002-10-07T19:43:58Z</dcterms:created>
  <dcterms:modified xsi:type="dcterms:W3CDTF">2022-02-11T11:38:38Z</dcterms:modified>
</cp:coreProperties>
</file>