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8" r:id="rId1"/>
  </p:sld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0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1B2B-4443-449B-ACE7-4E09594C67B2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5DA5B-3079-4403-A40A-E55CBA81C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3587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1B2B-4443-449B-ACE7-4E09594C67B2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5DA5B-3079-4403-A40A-E55CBA81C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660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1B2B-4443-449B-ACE7-4E09594C67B2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5DA5B-3079-4403-A40A-E55CBA81C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4790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1B2B-4443-449B-ACE7-4E09594C67B2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5DA5B-3079-4403-A40A-E55CBA81C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258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1B2B-4443-449B-ACE7-4E09594C67B2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5DA5B-3079-4403-A40A-E55CBA81C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563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1B2B-4443-449B-ACE7-4E09594C67B2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5DA5B-3079-4403-A40A-E55CBA81C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0426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1B2B-4443-449B-ACE7-4E09594C67B2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5DA5B-3079-4403-A40A-E55CBA81C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985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1B2B-4443-449B-ACE7-4E09594C67B2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5DA5B-3079-4403-A40A-E55CBA81C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4118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1B2B-4443-449B-ACE7-4E09594C67B2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5DA5B-3079-4403-A40A-E55CBA81C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8575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1B2B-4443-449B-ACE7-4E09594C67B2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5DA5B-3079-4403-A40A-E55CBA81C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1912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1B2B-4443-449B-ACE7-4E09594C67B2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5DA5B-3079-4403-A40A-E55CBA81C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193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3E1B2B-4443-449B-ACE7-4E09594C67B2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F5DA5B-3079-4403-A40A-E55CBA81C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228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1" r:id="rId3"/>
    <p:sldLayoutId id="2147483782" r:id="rId4"/>
    <p:sldLayoutId id="2147483783" r:id="rId5"/>
    <p:sldLayoutId id="2147483784" r:id="rId6"/>
    <p:sldLayoutId id="2147483785" r:id="rId7"/>
    <p:sldLayoutId id="2147483786" r:id="rId8"/>
    <p:sldLayoutId id="2147483787" r:id="rId9"/>
    <p:sldLayoutId id="2147483788" r:id="rId10"/>
    <p:sldLayoutId id="21474837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f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81C38F-C3E6-D481-B824-08223D5C45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65066" y="216040"/>
            <a:ext cx="10053763" cy="29284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rgbClr val="FFFFFF"/>
                </a:solidFill>
              </a:rPr>
              <a:t>Integration of Health, Wellbeing and Sustainable Development in 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B6F9D8-4A63-834C-AEDA-45E5E5BDB2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7147" y="3713491"/>
            <a:ext cx="12192000" cy="36084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buFont typeface="Arial"/>
              <a:buChar char="•"/>
            </a:pPr>
            <a:r>
              <a:rPr lang="en-US" sz="1600" b="1" dirty="0"/>
              <a:t>Student Name : 		Fateha Altafi</a:t>
            </a:r>
          </a:p>
          <a:p>
            <a:pPr algn="l">
              <a:buFont typeface="Arial"/>
              <a:buChar char="•"/>
            </a:pPr>
            <a:r>
              <a:rPr lang="en-US" sz="1600" b="1" dirty="0"/>
              <a:t>Student Number :		2309157</a:t>
            </a:r>
          </a:p>
          <a:p>
            <a:pPr algn="l">
              <a:buFont typeface="Arial"/>
              <a:buChar char="•"/>
            </a:pPr>
            <a:r>
              <a:rPr lang="en-US" sz="1600" b="1" dirty="0"/>
              <a:t>Lecturer’s Name : 		Philip Jones</a:t>
            </a:r>
          </a:p>
          <a:p>
            <a:pPr algn="l">
              <a:buFont typeface="Arial"/>
              <a:buChar char="•"/>
            </a:pPr>
            <a:r>
              <a:rPr lang="en-US" sz="1600" b="1" dirty="0"/>
              <a:t>Module :  		Health, Wellbeing and Sustainable Development</a:t>
            </a:r>
          </a:p>
          <a:p>
            <a:pPr algn="l">
              <a:buFont typeface="Arial"/>
              <a:buChar char="•"/>
            </a:pPr>
            <a:r>
              <a:rPr lang="en-US" sz="1600" b="1" dirty="0"/>
              <a:t>Module Code : 		BMHP6030</a:t>
            </a:r>
          </a:p>
          <a:p>
            <a:pPr algn="l">
              <a:buFont typeface="Arial"/>
              <a:buChar char="•"/>
            </a:pPr>
            <a:r>
              <a:rPr lang="en-US" sz="1600" b="1" dirty="0"/>
              <a:t>Assignment : 		Component 1: Presentation </a:t>
            </a:r>
          </a:p>
        </p:txBody>
      </p:sp>
    </p:spTree>
    <p:extLst>
      <p:ext uri="{BB962C8B-B14F-4D97-AF65-F5344CB8AC3E}">
        <p14:creationId xmlns:p14="http://schemas.microsoft.com/office/powerpoint/2010/main" val="6175541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AB7878F-27DA-5A80-40A2-3D0076A5DF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044"/>
          <a:stretch>
            <a:fillRect/>
          </a:stretch>
        </p:blipFill>
        <p:spPr>
          <a:xfrm>
            <a:off x="20" y="11"/>
            <a:ext cx="12191980" cy="2682900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D4F34-8637-4EFA-8A24-B297FEA1C0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161" y="2572378"/>
            <a:ext cx="11488331" cy="3713546"/>
          </a:xfrm>
        </p:spPr>
        <p:txBody>
          <a:bodyPr anchor="ctr"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Health systems are increasingly expected to improve population health while remaining socially, economically and environmentally sustainable.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As reported by the World Health Organization, non-communicable diseases represent around 74% of deaths worldwide (WHO, 2024).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Sustainable Development Goal 3 of the United Nations seeks to guarantee healthy living and support the well-being of individuals across all age groups (United Nations, 2015).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Examples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Diabetes Prevention Programme (NDPP)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Health Checks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Smoking Cessation Services 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Strength: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Prevention reduces long-term healthcare costs and disease burden.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Limitation: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Preventative programmes often achieve lower uptake among disadvantaged populations, potentially widening health inequalities.</a:t>
            </a:r>
          </a:p>
          <a:p>
            <a:endParaRPr lang="en-GB" sz="700" dirty="0"/>
          </a:p>
        </p:txBody>
      </p:sp>
    </p:spTree>
    <p:extLst>
      <p:ext uri="{BB962C8B-B14F-4D97-AF65-F5344CB8AC3E}">
        <p14:creationId xmlns:p14="http://schemas.microsoft.com/office/powerpoint/2010/main" val="9924722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9D2EC0-3189-2822-A812-4D911900C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 sz="3700">
                <a:latin typeface="Arial" panose="020B0604020202020204" pitchFamily="34" charset="0"/>
                <a:cs typeface="Arial" panose="020B0604020202020204" pitchFamily="34" charset="0"/>
              </a:rPr>
              <a:t>Defining Health, Wellbeing and Sustainable Development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BF112A-6B29-8BAD-F196-25AC96E2B6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45" b="-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CDCE98-07F5-3F84-141D-E81C12BEFD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3947" y="578367"/>
            <a:ext cx="6033556" cy="6857999"/>
          </a:xfrm>
        </p:spPr>
        <p:txBody>
          <a:bodyPr anchor="t">
            <a:norm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World Health Organization (WHO) describes health as a condition of full physical, mental, and social wellness, rather than merely the lack of illness (WHO, 1948).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Wellbeing includes: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Physical health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Mental health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Housing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Education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Employment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means fulfilling the needs of today while ensuring that future generations can also meet their needs (United Nations, 2015).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Example: COVID-19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COVID-19 pandemic demonstrated that poor health can negatively affect wellbeing, employment and social participation.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Statistics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difference in life expectancy between the wealthiest and poorest regions continues to be roughly: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9.5 years for males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7.5 years for females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(Marmot et al., 2020)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Strength: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WHO definition recognises health as multidimensional.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Limitation: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Complete wellbeing is difficult to achieve and measure.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2919584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3122DE-B77F-5EE4-FEA1-D7B37C2EC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Theoretical Perspectives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B618A2-FE4B-A1EC-D768-383FFFD67B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83"/>
          <a:stretch>
            <a:fillRect/>
          </a:stretch>
        </p:blipFill>
        <p:spPr>
          <a:xfrm>
            <a:off x="1" y="3105151"/>
            <a:ext cx="5142270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76881-5B4C-7DC2-B4E1-2DC9FAE26E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4453" y="115556"/>
            <a:ext cx="7402692" cy="6858000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Biopsychosocial Model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Health is affected by biological, psychological, and social elements (Engel, 1977).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Example: Type 2 Diabetes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Biological: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Family history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Psychological: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Motivation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Social: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Income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Food access 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Ecological Model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Health is influenced by multiple environmental levels (Dahlgren and Whitehead, 1991).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Obesity is affected by: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Individual choices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Family influences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Community environment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Government policy 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Holistic Model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Considers the whole person rather than isolated symptoms.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NDPP supports physical health, behaviour change and social support.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single model fully explains health outcomes.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Combining models provides a stronger explanation of health inequalities.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6796747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B0287D-17A9-FEA3-807E-AF4FCF0EF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Sustainable Development Goals and Healthcare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A19AE-03A6-6B4E-2398-BC80B10955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4811" y="117988"/>
            <a:ext cx="4565834" cy="6077540"/>
          </a:xfrm>
        </p:spPr>
        <p:txBody>
          <a:bodyPr anchor="ctr">
            <a:norm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Sustainable Development Goals were introduced in 2015 (United Nations, 2015).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SDG 3 Focus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Reduce premature mortality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Promote mental wellbeing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Universal healthcare coverage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Prevention of disease 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Case Study: North Karelia Project (Finland)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 population-wide prevention programme reduced cardiovascular disease through: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Smoking reduction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Dietary improvements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Community engagement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(Puska and Ståhl, 2010)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Comparison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Like the NDPP, the North Karelia Project demonstrates how prevention can improve population health sustainably.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Strength: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Provides a global framework for health improvement.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Limitation: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Progress remains uneven across countries and communities.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6690FB-8B6B-B9DD-AF66-0710D25EDB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61" r="40812" b="1"/>
          <a:stretch>
            <a:fillRect/>
          </a:stretch>
        </p:blipFill>
        <p:spPr>
          <a:xfrm>
            <a:off x="8700654" y="993058"/>
            <a:ext cx="3491346" cy="5864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96558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2D45AC-8870-1294-369D-C767CE1D9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Policy and Governance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A0C3419-4C1C-DED0-4AFE-495663AFE2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70" r="19998" b="-1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F9539-BEB7-7A3A-CB67-43DA322EA4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300" b="1">
                <a:latin typeface="Arial" panose="020B0604020202020204" pitchFamily="34" charset="0"/>
                <a:cs typeface="Arial" panose="020B0604020202020204" pitchFamily="34" charset="0"/>
              </a:rPr>
              <a:t>Health in All Policies (WHO, 2024)</a:t>
            </a:r>
          </a:p>
          <a:p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Recognises that health is affected by:</a:t>
            </a:r>
          </a:p>
          <a:p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Housing </a:t>
            </a:r>
          </a:p>
          <a:p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Education </a:t>
            </a:r>
          </a:p>
          <a:p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Employment </a:t>
            </a:r>
          </a:p>
          <a:p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Transport </a:t>
            </a:r>
          </a:p>
          <a:p>
            <a:pPr marL="0" indent="0">
              <a:buNone/>
            </a:pP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  (Health and Care Act 2022, 2022)</a:t>
            </a:r>
          </a:p>
          <a:p>
            <a:pPr marL="0" indent="0">
              <a:buNone/>
            </a:pPr>
            <a:r>
              <a:rPr lang="en-GB" sz="1300" b="1">
                <a:latin typeface="Arial" panose="020B0604020202020204" pitchFamily="34" charset="0"/>
                <a:cs typeface="Arial" panose="020B0604020202020204" pitchFamily="34" charset="0"/>
              </a:rPr>
              <a:t>NHS Long Term Plan (NHS England, 2019)</a:t>
            </a:r>
          </a:p>
          <a:p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Focuses on prevention and integrated care.</a:t>
            </a:r>
          </a:p>
          <a:p>
            <a:pPr marL="0" indent="0">
              <a:buNone/>
            </a:pPr>
            <a:r>
              <a:rPr lang="en-GB" sz="1300" b="1">
                <a:latin typeface="Arial" panose="020B0604020202020204" pitchFamily="34" charset="0"/>
                <a:cs typeface="Arial" panose="020B0604020202020204" pitchFamily="34" charset="0"/>
              </a:rPr>
              <a:t>Health and Care Act 2022</a:t>
            </a:r>
          </a:p>
          <a:p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Created Integrated Care Systems.</a:t>
            </a:r>
          </a:p>
          <a:p>
            <a:pPr marL="0" indent="0">
              <a:buNone/>
            </a:pPr>
            <a:r>
              <a:rPr lang="en-GB" sz="1300" b="1">
                <a:latin typeface="Arial" panose="020B0604020202020204" pitchFamily="34" charset="0"/>
                <a:cs typeface="Arial" panose="020B0604020202020204" pitchFamily="34" charset="0"/>
              </a:rPr>
              <a:t>Example: Soft Drinks Industry Levy (Sugar Tax)</a:t>
            </a:r>
          </a:p>
          <a:p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Introduced to reduce sugar consumption and obesity. (Public Health England, 2020)</a:t>
            </a:r>
          </a:p>
          <a:p>
            <a:pPr marL="0" indent="0">
              <a:buNone/>
            </a:pPr>
            <a:r>
              <a:rPr lang="en-GB" sz="1300" b="1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Policies support sustainable healthcare.</a:t>
            </a:r>
          </a:p>
          <a:p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However, implementation is often limited by workforce shortages and funding pressures.</a:t>
            </a:r>
          </a:p>
          <a:p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3575046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1D7569-2390-5233-7B60-C255450EB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 sz="3700">
                <a:latin typeface="Arial" panose="020B0604020202020204" pitchFamily="34" charset="0"/>
                <a:cs typeface="Arial" panose="020B0604020202020204" pitchFamily="34" charset="0"/>
              </a:rPr>
              <a:t>NHS Diabetes Prevention Programme (Main Case Study)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AC75C2-8F1B-550A-883C-A36D1EC854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812"/>
          <a:stretch>
            <a:fillRect/>
          </a:stretch>
        </p:blipFill>
        <p:spPr>
          <a:xfrm>
            <a:off x="1" y="3105151"/>
            <a:ext cx="5083276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0AA9EC-8631-5F66-E115-FD37CC8E0D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5393" y="383458"/>
            <a:ext cx="6017341" cy="6076336"/>
          </a:xfrm>
        </p:spPr>
        <p:txBody>
          <a:bodyPr anchor="t">
            <a:norm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NDPP targets people at high risk of Type 2 Diabetes.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Interventions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Dietary support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Physical activity guidance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Weight management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Behaviour change coaching 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Evidence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Participants demonstrated: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Weight loss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Improved lifestyle behaviours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Reduced diabetes risk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Valabhji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et al., 2020)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Evidence-based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Preventative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Cost-effective 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Variable engagement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Lower participation among deprived populations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7203003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3BAEBD-7A72-0EC6-D951-EEDF31D63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8828" y="-24332"/>
            <a:ext cx="6356420" cy="1149748"/>
          </a:xfrm>
        </p:spPr>
        <p:txBody>
          <a:bodyPr>
            <a:normAutofit/>
          </a:bodyPr>
          <a:lstStyle/>
          <a:p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Applying the Health Belief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445128-62E7-865A-FD94-D34207F49E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1886" y="874207"/>
            <a:ext cx="6933362" cy="5838092"/>
          </a:xfrm>
        </p:spPr>
        <p:txBody>
          <a:bodyPr>
            <a:norm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Health Belief Model suggests people are more likely to engage in prevention when they perceive: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Susceptibility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Severity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Benefits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Self-efficacy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(Rosenstock, 1974; Becker, 1974)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NDPP Example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 patient informed they have pre-diabetes may: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Recognise personal risk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Understand consequences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Value programme benefits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Feel confident to change behaviour 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model helps explain behaviour change.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However, it underestimates: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Poverty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Housing problems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Food insecurity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Therefore, individual behaviour is only one component of health improvement.</a:t>
            </a:r>
          </a:p>
          <a:p>
            <a:endParaRPr lang="en-GB" sz="5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612291-252B-4300-EE44-EB701B21B3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0177" y="661916"/>
            <a:ext cx="4635784" cy="4392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75150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E18F25-FDCC-D47B-EC02-3FE89C007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of Success and Challenges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7039A0-BD2F-C26A-313B-F28AC66111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Successes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Participants reported: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Improved confidence 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Increased knowledge 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Healthier lifestyles 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Weight reduction 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Digital exclusion 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Dropout rates 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Transport barriers 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Socioeconomic disadvantage 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A professional working from home may complete the programme easily.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A person experiencing poverty may struggle to attend sessions or purchase healthier foods.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The programme is effective for many participants.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However, unequal engagement may unintentionally widen health inequalities.</a:t>
            </a:r>
          </a:p>
          <a:p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9397269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529BF1-0270-DC47-2FE2-4B25C0878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Inequalities and Access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04EE5C-3792-291A-9A02-89F1DCE830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93" r="27964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41B8A-3282-004D-E1AE-61EAF7C0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anchor="t">
            <a:norm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Type 2 Diabetes disproportionately affects: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South Asian communities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Black communities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People living in deprivation 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(Marmot et al., 2020)</a:t>
            </a:r>
          </a:p>
          <a:p>
            <a:pPr marL="0" indent="0">
              <a:buNone/>
            </a:pPr>
            <a:r>
              <a:rPr lang="en-GB" sz="1100" b="1">
                <a:latin typeface="Arial" panose="020B0604020202020204" pitchFamily="34" charset="0"/>
                <a:cs typeface="Arial" panose="020B0604020202020204" pitchFamily="34" charset="0"/>
              </a:rPr>
              <a:t>Social Determinants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Income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Housing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Education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Employment </a:t>
            </a:r>
          </a:p>
          <a:p>
            <a:pPr marL="0" indent="0">
              <a:buNone/>
            </a:pPr>
            <a:r>
              <a:rPr lang="en-GB" sz="1100" b="1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People living in deprived communities often experience: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Reduced access to healthy food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Lower physical activity opportunities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Higher chronic disease prevalence </a:t>
            </a:r>
          </a:p>
          <a:p>
            <a:pPr marL="0" indent="0">
              <a:buNone/>
            </a:pPr>
            <a:r>
              <a:rPr lang="en-GB" sz="1100" b="1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Current prevention programmes do not always reach those most at risk.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This creates concerns regarding equity and accessibility.</a:t>
            </a: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1186238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F98A46-CBD5-1793-1018-FA5E3A83C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8609" y="-112201"/>
            <a:ext cx="5558489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522474-BC9C-5065-35E5-028D4999B0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675" y="1049643"/>
            <a:ext cx="8802356" cy="59720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 1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Expand community outreach.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Faith-based diabetes screening programmes.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 2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Develop culturally tailored interventions.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Multilingual NDPP materials.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 3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Provide alternatives to digital-only delivery.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Community centre face-to-face sessions.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 4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Increase partnership working.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+ Local Authorities + Voluntary Sector.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These recommendations support: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Prevention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Equity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Sustainability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SDG 3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SDG 10</a:t>
            </a:r>
          </a:p>
          <a:p>
            <a:endParaRPr lang="en-GB" sz="7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43585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AD4A05-0393-ED51-EBFC-79FDB212F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22E1C0-5991-9C3D-192B-7353AE5AA1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1753" y="1112969"/>
            <a:ext cx="5479701" cy="5579920"/>
          </a:xfrm>
        </p:spPr>
        <p:txBody>
          <a:bodyPr anchor="t"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Health, wellbeing and sustainable development are closely interconnected.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Biopsychosocial, Ecological and Holistic Models provide valuable frameworks for understanding health outcomes.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NDPP demonstrates how prevention-focused healthcare can support SDG 3.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However, persistent inequalities remain a major challenge.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Final Critical Point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true measure of sustainable healthcare is not simply improved population health, but whether health improvements are distributed fairly across society.</a:t>
            </a:r>
          </a:p>
          <a:p>
            <a:endParaRPr lang="en-GB" sz="1800" dirty="0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56688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E489C-71B4-A6B4-8FD1-E3E4CBD07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774" y="-24447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4AEF8B-4037-8098-C19C-EE83850889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947" y="707923"/>
            <a:ext cx="11208775" cy="6150077"/>
          </a:xfrm>
        </p:spPr>
        <p:txBody>
          <a:bodyPr>
            <a:normAutofit fontScale="92500" lnSpcReduction="10000"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Becker, M.H. (1974)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Health Belief Model and Personal Health Behavior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Thorofare, NJ: Charles B. Slack.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Dahlgren, G. and Whitehead, M. (1991)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Policies and Strategies to Promote Social Equity in Health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Stockholm: Institute for Futures Studies.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Engel, G.L. (1977) ‘The need for a new medical model: A challenge for biomedicine’,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Science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196(4286), pp. 129–136.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Health and Care Act 2022. (2022)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Health and Care Act 2022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London: The Stationery Office.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Marmot, M., Allen, J., Boyce, T., Goldblatt, P. and Morrison, J. (2020)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Health Equity in England: The Marmot Review 10 Years 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London: Institute of Health Equity.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(2022)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Type 2 Diabetes: Prevention in People at High Risk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London: NICE.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Office for Health Improvement and Disparities (2023)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Health Inequalities Dashboard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London: Department of Health and Social Care.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(2020)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Sugar Reduction: Report on Progress Between 2015 and 2019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London: Public Health England.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Puska, P. and Ståhl, T. (2010) ‘Health in all policies—The Finnish initiative: Background, principles and current issues’,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Annual Review of Public Health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31, pp. 315–328.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Rosenstock, I.M. (1974) ‘Historical origins of the Health Belief Model’,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Health Education Monographs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2(4), pp. 328–335.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United Nations (2015)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Transforming Our World: The 2030 Agenda for Sustainable Development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New York: United Nations.</a:t>
            </a: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Valabhji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J., Barron, E., Bradley, D.,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Bakhai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C. and Fagg, J. (2020) ‘Early outcomes from the NHS Diabetes Prevention Programme’,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Diabetic Medicine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37(9), pp. 1520–1528.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(1948)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Constitution of the World Health Organization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(2024)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 Framework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(2024)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Noncommunicable Diseases Fact Sheet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1884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86</TotalTime>
  <Words>1517</Words>
  <Application>Microsoft Office PowerPoint</Application>
  <PresentationFormat>Widescreen</PresentationFormat>
  <Paragraphs>219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2013 - 2022 Theme</vt:lpstr>
      <vt:lpstr>Integration of Health, Wellbeing and Sustainable Development in Health and Social Care</vt:lpstr>
      <vt:lpstr>PowerPoint Presentation</vt:lpstr>
      <vt:lpstr>Defining Health, Wellbeing and Sustainable Development</vt:lpstr>
      <vt:lpstr>Theoretical Perspectives</vt:lpstr>
      <vt:lpstr>Sustainable Development Goals and Healthcare</vt:lpstr>
      <vt:lpstr>Policy and Governance</vt:lpstr>
      <vt:lpstr>NHS Diabetes Prevention Programme (Main Case Study)</vt:lpstr>
      <vt:lpstr>Applying the Health Belief Model</vt:lpstr>
      <vt:lpstr>Evidence of Success and Challenges</vt:lpstr>
      <vt:lpstr>Health Inequalities and Access</vt:lpstr>
      <vt:lpstr>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Fateha Altafi (2309157)</dc:creator>
  <cp:lastModifiedBy>Fateha Altafi (2309157)</cp:lastModifiedBy>
  <cp:revision>18</cp:revision>
  <dcterms:created xsi:type="dcterms:W3CDTF">2026-06-15T10:43:06Z</dcterms:created>
  <dcterms:modified xsi:type="dcterms:W3CDTF">2026-06-20T23:36:41Z</dcterms:modified>
</cp:coreProperties>
</file>