
<file path=[Content_Types].xml><?xml version="1.0" encoding="utf-8"?>
<Types xmlns="http://schemas.openxmlformats.org/package/2006/content-types">
  <Default Extension="glb" ContentType="model/gltf.binary"/>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5"/>
  </p:notesMasterIdLst>
  <p:handoutMasterIdLst>
    <p:handoutMasterId r:id="rId26"/>
  </p:handoutMasterIdLst>
  <p:sldIdLst>
    <p:sldId id="256" r:id="rId5"/>
    <p:sldId id="257" r:id="rId6"/>
    <p:sldId id="258" r:id="rId7"/>
    <p:sldId id="275" r:id="rId8"/>
    <p:sldId id="261" r:id="rId9"/>
    <p:sldId id="262" r:id="rId10"/>
    <p:sldId id="263" r:id="rId11"/>
    <p:sldId id="259" r:id="rId12"/>
    <p:sldId id="260" r:id="rId13"/>
    <p:sldId id="264" r:id="rId14"/>
    <p:sldId id="265" r:id="rId15"/>
    <p:sldId id="266" r:id="rId16"/>
    <p:sldId id="267" r:id="rId17"/>
    <p:sldId id="268" r:id="rId18"/>
    <p:sldId id="269" r:id="rId19"/>
    <p:sldId id="270" r:id="rId20"/>
    <p:sldId id="271" r:id="rId21"/>
    <p:sldId id="272" r:id="rId22"/>
    <p:sldId id="273" r:id="rId23"/>
    <p:sldId id="276" r:id="rId2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541B09F-A6DB-468D-898A-453BEF32D2B6}">
          <p14:sldIdLst/>
        </p14:section>
        <p14:section name="Untitled Section" id="{7A8681EF-73F0-4328-9408-370C1C8AE2DD}">
          <p14:sldIdLst>
            <p14:sldId id="256"/>
            <p14:sldId id="257"/>
            <p14:sldId id="258"/>
            <p14:sldId id="275"/>
            <p14:sldId id="261"/>
            <p14:sldId id="262"/>
            <p14:sldId id="263"/>
            <p14:sldId id="259"/>
            <p14:sldId id="260"/>
            <p14:sldId id="264"/>
            <p14:sldId id="265"/>
            <p14:sldId id="266"/>
            <p14:sldId id="267"/>
            <p14:sldId id="268"/>
            <p14:sldId id="269"/>
            <p14:sldId id="270"/>
            <p14:sldId id="271"/>
            <p14:sldId id="272"/>
            <p14:sldId id="273"/>
            <p14:sldId id="2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7D4026-C1D7-4CE0-94F3-F294ED299211}" v="55" dt="2026-07-23T20:29:07.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80" d="100"/>
          <a:sy n="80" d="100"/>
        </p:scale>
        <p:origin x="62" y="1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ca Oprea" userId="29b4028cbbfcbb8e" providerId="LiveId" clId="{70FAF7EA-3BBD-4392-9C5C-810008120012}"/>
    <pc:docChg chg="undo redo custSel addSld delSld modSld modSection">
      <pc:chgData name="Monica Oprea" userId="29b4028cbbfcbb8e" providerId="LiveId" clId="{70FAF7EA-3BBD-4392-9C5C-810008120012}" dt="2026-07-23T20:29:14.335" v="2001" actId="1076"/>
      <pc:docMkLst>
        <pc:docMk/>
      </pc:docMkLst>
      <pc:sldChg chg="delSp modSp mod">
        <pc:chgData name="Monica Oprea" userId="29b4028cbbfcbb8e" providerId="LiveId" clId="{70FAF7EA-3BBD-4392-9C5C-810008120012}" dt="2026-07-23T19:21:47.005" v="1066" actId="21"/>
        <pc:sldMkLst>
          <pc:docMk/>
          <pc:sldMk cId="0" sldId="256"/>
        </pc:sldMkLst>
        <pc:spChg chg="mod">
          <ac:chgData name="Monica Oprea" userId="29b4028cbbfcbb8e" providerId="LiveId" clId="{70FAF7EA-3BBD-4392-9C5C-810008120012}" dt="2026-07-23T06:18:42.625" v="188" actId="14100"/>
          <ac:spMkLst>
            <pc:docMk/>
            <pc:sldMk cId="0" sldId="256"/>
            <ac:spMk id="5" creationId="{00000000-0000-0000-0000-000000000000}"/>
          </ac:spMkLst>
        </pc:spChg>
        <pc:spChg chg="mod">
          <ac:chgData name="Monica Oprea" userId="29b4028cbbfcbb8e" providerId="LiveId" clId="{70FAF7EA-3BBD-4392-9C5C-810008120012}" dt="2026-07-23T19:19:53.545" v="1062" actId="20577"/>
          <ac:spMkLst>
            <pc:docMk/>
            <pc:sldMk cId="0" sldId="256"/>
            <ac:spMk id="6" creationId="{00000000-0000-0000-0000-000000000000}"/>
          </ac:spMkLst>
        </pc:spChg>
        <pc:spChg chg="del">
          <ac:chgData name="Monica Oprea" userId="29b4028cbbfcbb8e" providerId="LiveId" clId="{70FAF7EA-3BBD-4392-9C5C-810008120012}" dt="2026-07-23T19:21:47.005" v="1066" actId="21"/>
          <ac:spMkLst>
            <pc:docMk/>
            <pc:sldMk cId="0" sldId="256"/>
            <ac:spMk id="8" creationId="{00000000-0000-0000-0000-000000000000}"/>
          </ac:spMkLst>
        </pc:spChg>
      </pc:sldChg>
      <pc:sldChg chg="delSp mod">
        <pc:chgData name="Monica Oprea" userId="29b4028cbbfcbb8e" providerId="LiveId" clId="{70FAF7EA-3BBD-4392-9C5C-810008120012}" dt="2026-07-23T19:21:54.571" v="1067" actId="21"/>
        <pc:sldMkLst>
          <pc:docMk/>
          <pc:sldMk cId="0" sldId="257"/>
        </pc:sldMkLst>
        <pc:spChg chg="del">
          <ac:chgData name="Monica Oprea" userId="29b4028cbbfcbb8e" providerId="LiveId" clId="{70FAF7EA-3BBD-4392-9C5C-810008120012}" dt="2026-07-23T19:21:54.571" v="1067" actId="21"/>
          <ac:spMkLst>
            <pc:docMk/>
            <pc:sldMk cId="0" sldId="257"/>
            <ac:spMk id="5" creationId="{00000000-0000-0000-0000-000000000000}"/>
          </ac:spMkLst>
        </pc:spChg>
      </pc:sldChg>
      <pc:sldChg chg="delSp modSp mod">
        <pc:chgData name="Monica Oprea" userId="29b4028cbbfcbb8e" providerId="LiveId" clId="{70FAF7EA-3BBD-4392-9C5C-810008120012}" dt="2026-07-23T19:38:08.820" v="1357" actId="20577"/>
        <pc:sldMkLst>
          <pc:docMk/>
          <pc:sldMk cId="0" sldId="258"/>
        </pc:sldMkLst>
        <pc:spChg chg="del">
          <ac:chgData name="Monica Oprea" userId="29b4028cbbfcbb8e" providerId="LiveId" clId="{70FAF7EA-3BBD-4392-9C5C-810008120012}" dt="2026-07-23T19:22:03.303" v="1068" actId="21"/>
          <ac:spMkLst>
            <pc:docMk/>
            <pc:sldMk cId="0" sldId="258"/>
            <ac:spMk id="5" creationId="{00000000-0000-0000-0000-000000000000}"/>
          </ac:spMkLst>
        </pc:spChg>
        <pc:spChg chg="mod">
          <ac:chgData name="Monica Oprea" userId="29b4028cbbfcbb8e" providerId="LiveId" clId="{70FAF7EA-3BBD-4392-9C5C-810008120012}" dt="2026-07-23T19:38:08.820" v="1357" actId="20577"/>
          <ac:spMkLst>
            <pc:docMk/>
            <pc:sldMk cId="0" sldId="258"/>
            <ac:spMk id="21" creationId="{00000000-0000-0000-0000-000000000000}"/>
          </ac:spMkLst>
        </pc:spChg>
      </pc:sldChg>
      <pc:sldChg chg="delSp modSp mod">
        <pc:chgData name="Monica Oprea" userId="29b4028cbbfcbb8e" providerId="LiveId" clId="{70FAF7EA-3BBD-4392-9C5C-810008120012}" dt="2026-07-23T19:22:42.450" v="1075" actId="21"/>
        <pc:sldMkLst>
          <pc:docMk/>
          <pc:sldMk cId="0" sldId="259"/>
        </pc:sldMkLst>
        <pc:spChg chg="del">
          <ac:chgData name="Monica Oprea" userId="29b4028cbbfcbb8e" providerId="LiveId" clId="{70FAF7EA-3BBD-4392-9C5C-810008120012}" dt="2026-07-23T19:22:42.450" v="1075" actId="21"/>
          <ac:spMkLst>
            <pc:docMk/>
            <pc:sldMk cId="0" sldId="259"/>
            <ac:spMk id="5" creationId="{00000000-0000-0000-0000-000000000000}"/>
          </ac:spMkLst>
        </pc:spChg>
        <pc:spChg chg="mod">
          <ac:chgData name="Monica Oprea" userId="29b4028cbbfcbb8e" providerId="LiveId" clId="{70FAF7EA-3BBD-4392-9C5C-810008120012}" dt="2026-07-23T06:30:54.395" v="224" actId="207"/>
          <ac:spMkLst>
            <pc:docMk/>
            <pc:sldMk cId="0" sldId="259"/>
            <ac:spMk id="24" creationId="{00000000-0000-0000-0000-000000000000}"/>
          </ac:spMkLst>
        </pc:spChg>
      </pc:sldChg>
      <pc:sldChg chg="delSp modSp mod">
        <pc:chgData name="Monica Oprea" userId="29b4028cbbfcbb8e" providerId="LiveId" clId="{70FAF7EA-3BBD-4392-9C5C-810008120012}" dt="2026-07-23T19:22:48.501" v="1076" actId="21"/>
        <pc:sldMkLst>
          <pc:docMk/>
          <pc:sldMk cId="0" sldId="260"/>
        </pc:sldMkLst>
        <pc:spChg chg="del">
          <ac:chgData name="Monica Oprea" userId="29b4028cbbfcbb8e" providerId="LiveId" clId="{70FAF7EA-3BBD-4392-9C5C-810008120012}" dt="2026-07-23T19:22:48.501" v="1076" actId="21"/>
          <ac:spMkLst>
            <pc:docMk/>
            <pc:sldMk cId="0" sldId="260"/>
            <ac:spMk id="5" creationId="{00000000-0000-0000-0000-000000000000}"/>
          </ac:spMkLst>
        </pc:spChg>
        <pc:spChg chg="mod">
          <ac:chgData name="Monica Oprea" userId="29b4028cbbfcbb8e" providerId="LiveId" clId="{70FAF7EA-3BBD-4392-9C5C-810008120012}" dt="2026-07-23T06:22:59.730" v="199" actId="27636"/>
          <ac:spMkLst>
            <pc:docMk/>
            <pc:sldMk cId="0" sldId="260"/>
            <ac:spMk id="6" creationId="{00000000-0000-0000-0000-000000000000}"/>
          </ac:spMkLst>
        </pc:spChg>
        <pc:spChg chg="mod">
          <ac:chgData name="Monica Oprea" userId="29b4028cbbfcbb8e" providerId="LiveId" clId="{70FAF7EA-3BBD-4392-9C5C-810008120012}" dt="2026-07-23T06:24:03.999" v="208" actId="14100"/>
          <ac:spMkLst>
            <pc:docMk/>
            <pc:sldMk cId="0" sldId="260"/>
            <ac:spMk id="9" creationId="{00000000-0000-0000-0000-000000000000}"/>
          </ac:spMkLst>
        </pc:spChg>
        <pc:spChg chg="mod">
          <ac:chgData name="Monica Oprea" userId="29b4028cbbfcbb8e" providerId="LiveId" clId="{70FAF7EA-3BBD-4392-9C5C-810008120012}" dt="2026-07-23T06:23:59.584" v="207" actId="14100"/>
          <ac:spMkLst>
            <pc:docMk/>
            <pc:sldMk cId="0" sldId="260"/>
            <ac:spMk id="11" creationId="{00000000-0000-0000-0000-000000000000}"/>
          </ac:spMkLst>
        </pc:spChg>
        <pc:spChg chg="mod">
          <ac:chgData name="Monica Oprea" userId="29b4028cbbfcbb8e" providerId="LiveId" clId="{70FAF7EA-3BBD-4392-9C5C-810008120012}" dt="2026-07-23T06:23:55.114" v="206" actId="14100"/>
          <ac:spMkLst>
            <pc:docMk/>
            <pc:sldMk cId="0" sldId="260"/>
            <ac:spMk id="13" creationId="{00000000-0000-0000-0000-000000000000}"/>
          </ac:spMkLst>
        </pc:spChg>
      </pc:sldChg>
      <pc:sldChg chg="delSp modSp mod">
        <pc:chgData name="Monica Oprea" userId="29b4028cbbfcbb8e" providerId="LiveId" clId="{70FAF7EA-3BBD-4392-9C5C-810008120012}" dt="2026-07-23T19:45:13.636" v="1473" actId="20577"/>
        <pc:sldMkLst>
          <pc:docMk/>
          <pc:sldMk cId="0" sldId="261"/>
        </pc:sldMkLst>
        <pc:spChg chg="mod">
          <ac:chgData name="Monica Oprea" userId="29b4028cbbfcbb8e" providerId="LiveId" clId="{70FAF7EA-3BBD-4392-9C5C-810008120012}" dt="2026-07-23T06:20:53.292" v="192" actId="255"/>
          <ac:spMkLst>
            <pc:docMk/>
            <pc:sldMk cId="0" sldId="261"/>
            <ac:spMk id="2" creationId="{00000000-0000-0000-0000-000000000000}"/>
          </ac:spMkLst>
        </pc:spChg>
        <pc:spChg chg="del">
          <ac:chgData name="Monica Oprea" userId="29b4028cbbfcbb8e" providerId="LiveId" clId="{70FAF7EA-3BBD-4392-9C5C-810008120012}" dt="2026-07-23T19:22:12.335" v="1069" actId="21"/>
          <ac:spMkLst>
            <pc:docMk/>
            <pc:sldMk cId="0" sldId="261"/>
            <ac:spMk id="5" creationId="{00000000-0000-0000-0000-000000000000}"/>
          </ac:spMkLst>
        </pc:spChg>
        <pc:spChg chg="mod">
          <ac:chgData name="Monica Oprea" userId="29b4028cbbfcbb8e" providerId="LiveId" clId="{70FAF7EA-3BBD-4392-9C5C-810008120012}" dt="2026-07-23T19:45:13.636" v="1473" actId="20577"/>
          <ac:spMkLst>
            <pc:docMk/>
            <pc:sldMk cId="0" sldId="261"/>
            <ac:spMk id="14" creationId="{00000000-0000-0000-0000-000000000000}"/>
          </ac:spMkLst>
        </pc:spChg>
      </pc:sldChg>
      <pc:sldChg chg="delSp modSp mod">
        <pc:chgData name="Monica Oprea" userId="29b4028cbbfcbb8e" providerId="LiveId" clId="{70FAF7EA-3BBD-4392-9C5C-810008120012}" dt="2026-07-23T19:47:01.662" v="1480" actId="113"/>
        <pc:sldMkLst>
          <pc:docMk/>
          <pc:sldMk cId="0" sldId="262"/>
        </pc:sldMkLst>
        <pc:spChg chg="del">
          <ac:chgData name="Monica Oprea" userId="29b4028cbbfcbb8e" providerId="LiveId" clId="{70FAF7EA-3BBD-4392-9C5C-810008120012}" dt="2026-07-23T19:21:36.274" v="1065" actId="21"/>
          <ac:spMkLst>
            <pc:docMk/>
            <pc:sldMk cId="0" sldId="262"/>
            <ac:spMk id="5" creationId="{00000000-0000-0000-0000-000000000000}"/>
          </ac:spMkLst>
        </pc:spChg>
        <pc:spChg chg="mod">
          <ac:chgData name="Monica Oprea" userId="29b4028cbbfcbb8e" providerId="LiveId" clId="{70FAF7EA-3BBD-4392-9C5C-810008120012}" dt="2026-07-23T19:47:01.662" v="1480" actId="113"/>
          <ac:spMkLst>
            <pc:docMk/>
            <pc:sldMk cId="0" sldId="262"/>
            <ac:spMk id="14" creationId="{00000000-0000-0000-0000-000000000000}"/>
          </ac:spMkLst>
        </pc:spChg>
        <pc:spChg chg="mod">
          <ac:chgData name="Monica Oprea" userId="29b4028cbbfcbb8e" providerId="LiveId" clId="{70FAF7EA-3BBD-4392-9C5C-810008120012}" dt="2026-07-23T19:22:19.705" v="1073" actId="1036"/>
          <ac:spMkLst>
            <pc:docMk/>
            <pc:sldMk cId="0" sldId="262"/>
            <ac:spMk id="17" creationId="{7456CE8D-4F11-8466-A6E6-D9C7BA09FCA5}"/>
          </ac:spMkLst>
        </pc:spChg>
      </pc:sldChg>
      <pc:sldChg chg="delSp modSp mod">
        <pc:chgData name="Monica Oprea" userId="29b4028cbbfcbb8e" providerId="LiveId" clId="{70FAF7EA-3BBD-4392-9C5C-810008120012}" dt="2026-07-23T19:49:02.051" v="1497" actId="20577"/>
        <pc:sldMkLst>
          <pc:docMk/>
          <pc:sldMk cId="0" sldId="263"/>
        </pc:sldMkLst>
        <pc:spChg chg="del">
          <ac:chgData name="Monica Oprea" userId="29b4028cbbfcbb8e" providerId="LiveId" clId="{70FAF7EA-3BBD-4392-9C5C-810008120012}" dt="2026-07-23T19:22:35.385" v="1074" actId="21"/>
          <ac:spMkLst>
            <pc:docMk/>
            <pc:sldMk cId="0" sldId="263"/>
            <ac:spMk id="5" creationId="{00000000-0000-0000-0000-000000000000}"/>
          </ac:spMkLst>
        </pc:spChg>
        <pc:spChg chg="mod">
          <ac:chgData name="Monica Oprea" userId="29b4028cbbfcbb8e" providerId="LiveId" clId="{70FAF7EA-3BBD-4392-9C5C-810008120012}" dt="2026-07-23T19:49:02.051" v="1497" actId="20577"/>
          <ac:spMkLst>
            <pc:docMk/>
            <pc:sldMk cId="0" sldId="263"/>
            <ac:spMk id="20" creationId="{00000000-0000-0000-0000-000000000000}"/>
          </ac:spMkLst>
        </pc:spChg>
      </pc:sldChg>
      <pc:sldChg chg="delSp modSp mod">
        <pc:chgData name="Monica Oprea" userId="29b4028cbbfcbb8e" providerId="LiveId" clId="{70FAF7EA-3BBD-4392-9C5C-810008120012}" dt="2026-07-23T20:06:26.853" v="1640" actId="20577"/>
        <pc:sldMkLst>
          <pc:docMk/>
          <pc:sldMk cId="0" sldId="264"/>
        </pc:sldMkLst>
        <pc:spChg chg="del">
          <ac:chgData name="Monica Oprea" userId="29b4028cbbfcbb8e" providerId="LiveId" clId="{70FAF7EA-3BBD-4392-9C5C-810008120012}" dt="2026-07-23T19:22:56.542" v="1077" actId="21"/>
          <ac:spMkLst>
            <pc:docMk/>
            <pc:sldMk cId="0" sldId="264"/>
            <ac:spMk id="5" creationId="{00000000-0000-0000-0000-000000000000}"/>
          </ac:spMkLst>
        </pc:spChg>
        <pc:spChg chg="mod">
          <ac:chgData name="Monica Oprea" userId="29b4028cbbfcbb8e" providerId="LiveId" clId="{70FAF7EA-3BBD-4392-9C5C-810008120012}" dt="2026-07-23T05:52:40.225" v="133" actId="207"/>
          <ac:spMkLst>
            <pc:docMk/>
            <pc:sldMk cId="0" sldId="264"/>
            <ac:spMk id="6" creationId="{00000000-0000-0000-0000-000000000000}"/>
          </ac:spMkLst>
        </pc:spChg>
        <pc:spChg chg="mod">
          <ac:chgData name="Monica Oprea" userId="29b4028cbbfcbb8e" providerId="LiveId" clId="{70FAF7EA-3BBD-4392-9C5C-810008120012}" dt="2026-07-23T05:51:25.183" v="124" actId="1076"/>
          <ac:spMkLst>
            <pc:docMk/>
            <pc:sldMk cId="0" sldId="264"/>
            <ac:spMk id="7" creationId="{00000000-0000-0000-0000-000000000000}"/>
          </ac:spMkLst>
        </pc:spChg>
        <pc:spChg chg="mod">
          <ac:chgData name="Monica Oprea" userId="29b4028cbbfcbb8e" providerId="LiveId" clId="{70FAF7EA-3BBD-4392-9C5C-810008120012}" dt="2026-07-23T06:24:32.206" v="210" actId="113"/>
          <ac:spMkLst>
            <pc:docMk/>
            <pc:sldMk cId="0" sldId="264"/>
            <ac:spMk id="8" creationId="{00000000-0000-0000-0000-000000000000}"/>
          </ac:spMkLst>
        </pc:spChg>
        <pc:spChg chg="mod">
          <ac:chgData name="Monica Oprea" userId="29b4028cbbfcbb8e" providerId="LiveId" clId="{70FAF7EA-3BBD-4392-9C5C-810008120012}" dt="2026-07-23T05:53:03.316" v="134" actId="207"/>
          <ac:spMkLst>
            <pc:docMk/>
            <pc:sldMk cId="0" sldId="264"/>
            <ac:spMk id="9" creationId="{00000000-0000-0000-0000-000000000000}"/>
          </ac:spMkLst>
        </pc:spChg>
        <pc:spChg chg="mod">
          <ac:chgData name="Monica Oprea" userId="29b4028cbbfcbb8e" providerId="LiveId" clId="{70FAF7EA-3BBD-4392-9C5C-810008120012}" dt="2026-07-23T05:49:04.183" v="107" actId="255"/>
          <ac:spMkLst>
            <pc:docMk/>
            <pc:sldMk cId="0" sldId="264"/>
            <ac:spMk id="10" creationId="{00000000-0000-0000-0000-000000000000}"/>
          </ac:spMkLst>
        </pc:spChg>
        <pc:spChg chg="mod">
          <ac:chgData name="Monica Oprea" userId="29b4028cbbfcbb8e" providerId="LiveId" clId="{70FAF7EA-3BBD-4392-9C5C-810008120012}" dt="2026-07-23T05:50:35.281" v="119" actId="255"/>
          <ac:spMkLst>
            <pc:docMk/>
            <pc:sldMk cId="0" sldId="264"/>
            <ac:spMk id="11" creationId="{00000000-0000-0000-0000-000000000000}"/>
          </ac:spMkLst>
        </pc:spChg>
        <pc:spChg chg="mod">
          <ac:chgData name="Monica Oprea" userId="29b4028cbbfcbb8e" providerId="LiveId" clId="{70FAF7EA-3BBD-4392-9C5C-810008120012}" dt="2026-07-23T05:52:29.483" v="132" actId="207"/>
          <ac:spMkLst>
            <pc:docMk/>
            <pc:sldMk cId="0" sldId="264"/>
            <ac:spMk id="12" creationId="{00000000-0000-0000-0000-000000000000}"/>
          </ac:spMkLst>
        </pc:spChg>
        <pc:spChg chg="mod">
          <ac:chgData name="Monica Oprea" userId="29b4028cbbfcbb8e" providerId="LiveId" clId="{70FAF7EA-3BBD-4392-9C5C-810008120012}" dt="2026-07-23T05:49:11.638" v="108" actId="255"/>
          <ac:spMkLst>
            <pc:docMk/>
            <pc:sldMk cId="0" sldId="264"/>
            <ac:spMk id="13" creationId="{00000000-0000-0000-0000-000000000000}"/>
          </ac:spMkLst>
        </pc:spChg>
        <pc:spChg chg="mod">
          <ac:chgData name="Monica Oprea" userId="29b4028cbbfcbb8e" providerId="LiveId" clId="{70FAF7EA-3BBD-4392-9C5C-810008120012}" dt="2026-07-23T05:50:20.734" v="117" actId="207"/>
          <ac:spMkLst>
            <pc:docMk/>
            <pc:sldMk cId="0" sldId="264"/>
            <ac:spMk id="14" creationId="{00000000-0000-0000-0000-000000000000}"/>
          </ac:spMkLst>
        </pc:spChg>
        <pc:spChg chg="mod">
          <ac:chgData name="Monica Oprea" userId="29b4028cbbfcbb8e" providerId="LiveId" clId="{70FAF7EA-3BBD-4392-9C5C-810008120012}" dt="2026-07-23T05:53:14.592" v="135" actId="207"/>
          <ac:spMkLst>
            <pc:docMk/>
            <pc:sldMk cId="0" sldId="264"/>
            <ac:spMk id="15" creationId="{00000000-0000-0000-0000-000000000000}"/>
          </ac:spMkLst>
        </pc:spChg>
        <pc:spChg chg="mod">
          <ac:chgData name="Monica Oprea" userId="29b4028cbbfcbb8e" providerId="LiveId" clId="{70FAF7EA-3BBD-4392-9C5C-810008120012}" dt="2026-07-23T05:49:19.761" v="109" actId="255"/>
          <ac:spMkLst>
            <pc:docMk/>
            <pc:sldMk cId="0" sldId="264"/>
            <ac:spMk id="16" creationId="{00000000-0000-0000-0000-000000000000}"/>
          </ac:spMkLst>
        </pc:spChg>
        <pc:spChg chg="mod">
          <ac:chgData name="Monica Oprea" userId="29b4028cbbfcbb8e" providerId="LiveId" clId="{70FAF7EA-3BBD-4392-9C5C-810008120012}" dt="2026-07-23T05:50:09.666" v="115" actId="207"/>
          <ac:spMkLst>
            <pc:docMk/>
            <pc:sldMk cId="0" sldId="264"/>
            <ac:spMk id="17" creationId="{00000000-0000-0000-0000-000000000000}"/>
          </ac:spMkLst>
        </pc:spChg>
        <pc:spChg chg="mod">
          <ac:chgData name="Monica Oprea" userId="29b4028cbbfcbb8e" providerId="LiveId" clId="{70FAF7EA-3BBD-4392-9C5C-810008120012}" dt="2026-07-23T05:52:17.394" v="131" actId="207"/>
          <ac:spMkLst>
            <pc:docMk/>
            <pc:sldMk cId="0" sldId="264"/>
            <ac:spMk id="18" creationId="{00000000-0000-0000-0000-000000000000}"/>
          </ac:spMkLst>
        </pc:spChg>
        <pc:spChg chg="mod">
          <ac:chgData name="Monica Oprea" userId="29b4028cbbfcbb8e" providerId="LiveId" clId="{70FAF7EA-3BBD-4392-9C5C-810008120012}" dt="2026-07-23T05:49:26.840" v="110" actId="255"/>
          <ac:spMkLst>
            <pc:docMk/>
            <pc:sldMk cId="0" sldId="264"/>
            <ac:spMk id="19" creationId="{00000000-0000-0000-0000-000000000000}"/>
          </ac:spMkLst>
        </pc:spChg>
        <pc:spChg chg="mod">
          <ac:chgData name="Monica Oprea" userId="29b4028cbbfcbb8e" providerId="LiveId" clId="{70FAF7EA-3BBD-4392-9C5C-810008120012}" dt="2026-07-23T05:50:00.621" v="113" actId="207"/>
          <ac:spMkLst>
            <pc:docMk/>
            <pc:sldMk cId="0" sldId="264"/>
            <ac:spMk id="20" creationId="{00000000-0000-0000-0000-000000000000}"/>
          </ac:spMkLst>
        </pc:spChg>
        <pc:spChg chg="mod">
          <ac:chgData name="Monica Oprea" userId="29b4028cbbfcbb8e" providerId="LiveId" clId="{70FAF7EA-3BBD-4392-9C5C-810008120012}" dt="2026-07-23T20:06:26.853" v="1640" actId="20577"/>
          <ac:spMkLst>
            <pc:docMk/>
            <pc:sldMk cId="0" sldId="264"/>
            <ac:spMk id="21" creationId="{00000000-0000-0000-0000-000000000000}"/>
          </ac:spMkLst>
        </pc:spChg>
      </pc:sldChg>
      <pc:sldChg chg="addSp delSp modSp mod">
        <pc:chgData name="Monica Oprea" userId="29b4028cbbfcbb8e" providerId="LiveId" clId="{70FAF7EA-3BBD-4392-9C5C-810008120012}" dt="2026-07-23T19:58:39.971" v="1558" actId="20577"/>
        <pc:sldMkLst>
          <pc:docMk/>
          <pc:sldMk cId="0" sldId="265"/>
        </pc:sldMkLst>
        <pc:spChg chg="mod">
          <ac:chgData name="Monica Oprea" userId="29b4028cbbfcbb8e" providerId="LiveId" clId="{70FAF7EA-3BBD-4392-9C5C-810008120012}" dt="2026-07-23T05:43:42.547" v="84" actId="20577"/>
          <ac:spMkLst>
            <pc:docMk/>
            <pc:sldMk cId="0" sldId="265"/>
            <ac:spMk id="2" creationId="{00000000-0000-0000-0000-000000000000}"/>
          </ac:spMkLst>
        </pc:spChg>
        <pc:spChg chg="mod">
          <ac:chgData name="Monica Oprea" userId="29b4028cbbfcbb8e" providerId="LiveId" clId="{70FAF7EA-3BBD-4392-9C5C-810008120012}" dt="2026-07-23T05:44:30.054" v="88" actId="1076"/>
          <ac:spMkLst>
            <pc:docMk/>
            <pc:sldMk cId="0" sldId="265"/>
            <ac:spMk id="3" creationId="{00000000-0000-0000-0000-000000000000}"/>
          </ac:spMkLst>
        </pc:spChg>
        <pc:spChg chg="del">
          <ac:chgData name="Monica Oprea" userId="29b4028cbbfcbb8e" providerId="LiveId" clId="{70FAF7EA-3BBD-4392-9C5C-810008120012}" dt="2026-07-23T19:23:04.279" v="1078" actId="21"/>
          <ac:spMkLst>
            <pc:docMk/>
            <pc:sldMk cId="0" sldId="265"/>
            <ac:spMk id="5" creationId="{00000000-0000-0000-0000-000000000000}"/>
          </ac:spMkLst>
        </pc:spChg>
        <pc:spChg chg="mod">
          <ac:chgData name="Monica Oprea" userId="29b4028cbbfcbb8e" providerId="LiveId" clId="{70FAF7EA-3BBD-4392-9C5C-810008120012}" dt="2026-07-23T05:53:53.357" v="137" actId="207"/>
          <ac:spMkLst>
            <pc:docMk/>
            <pc:sldMk cId="0" sldId="265"/>
            <ac:spMk id="6" creationId="{00000000-0000-0000-0000-000000000000}"/>
          </ac:spMkLst>
        </pc:spChg>
        <pc:spChg chg="mod">
          <ac:chgData name="Monica Oprea" userId="29b4028cbbfcbb8e" providerId="LiveId" clId="{70FAF7EA-3BBD-4392-9C5C-810008120012}" dt="2026-07-23T05:42:49.925" v="62" actId="255"/>
          <ac:spMkLst>
            <pc:docMk/>
            <pc:sldMk cId="0" sldId="265"/>
            <ac:spMk id="7" creationId="{00000000-0000-0000-0000-000000000000}"/>
          </ac:spMkLst>
        </pc:spChg>
        <pc:spChg chg="mod">
          <ac:chgData name="Monica Oprea" userId="29b4028cbbfcbb8e" providerId="LiveId" clId="{70FAF7EA-3BBD-4392-9C5C-810008120012}" dt="2026-07-23T05:42:30.138" v="61" actId="207"/>
          <ac:spMkLst>
            <pc:docMk/>
            <pc:sldMk cId="0" sldId="265"/>
            <ac:spMk id="8" creationId="{00000000-0000-0000-0000-000000000000}"/>
          </ac:spMkLst>
        </pc:spChg>
        <pc:spChg chg="mod">
          <ac:chgData name="Monica Oprea" userId="29b4028cbbfcbb8e" providerId="LiveId" clId="{70FAF7EA-3BBD-4392-9C5C-810008120012}" dt="2026-07-23T05:54:38.933" v="141" actId="207"/>
          <ac:spMkLst>
            <pc:docMk/>
            <pc:sldMk cId="0" sldId="265"/>
            <ac:spMk id="9" creationId="{00000000-0000-0000-0000-000000000000}"/>
          </ac:spMkLst>
        </pc:spChg>
        <pc:spChg chg="mod">
          <ac:chgData name="Monica Oprea" userId="29b4028cbbfcbb8e" providerId="LiveId" clId="{70FAF7EA-3BBD-4392-9C5C-810008120012}" dt="2026-07-23T05:42:57.531" v="63" actId="255"/>
          <ac:spMkLst>
            <pc:docMk/>
            <pc:sldMk cId="0" sldId="265"/>
            <ac:spMk id="10" creationId="{00000000-0000-0000-0000-000000000000}"/>
          </ac:spMkLst>
        </pc:spChg>
        <pc:spChg chg="mod">
          <ac:chgData name="Monica Oprea" userId="29b4028cbbfcbb8e" providerId="LiveId" clId="{70FAF7EA-3BBD-4392-9C5C-810008120012}" dt="2026-07-23T05:42:26.089" v="60" actId="207"/>
          <ac:spMkLst>
            <pc:docMk/>
            <pc:sldMk cId="0" sldId="265"/>
            <ac:spMk id="11" creationId="{00000000-0000-0000-0000-000000000000}"/>
          </ac:spMkLst>
        </pc:spChg>
        <pc:spChg chg="mod">
          <ac:chgData name="Monica Oprea" userId="29b4028cbbfcbb8e" providerId="LiveId" clId="{70FAF7EA-3BBD-4392-9C5C-810008120012}" dt="2026-07-23T05:54:04.704" v="138" actId="207"/>
          <ac:spMkLst>
            <pc:docMk/>
            <pc:sldMk cId="0" sldId="265"/>
            <ac:spMk id="12" creationId="{00000000-0000-0000-0000-000000000000}"/>
          </ac:spMkLst>
        </pc:spChg>
        <pc:spChg chg="mod">
          <ac:chgData name="Monica Oprea" userId="29b4028cbbfcbb8e" providerId="LiveId" clId="{70FAF7EA-3BBD-4392-9C5C-810008120012}" dt="2026-07-23T05:43:05.397" v="64" actId="255"/>
          <ac:spMkLst>
            <pc:docMk/>
            <pc:sldMk cId="0" sldId="265"/>
            <ac:spMk id="13" creationId="{00000000-0000-0000-0000-000000000000}"/>
          </ac:spMkLst>
        </pc:spChg>
        <pc:spChg chg="mod">
          <ac:chgData name="Monica Oprea" userId="29b4028cbbfcbb8e" providerId="LiveId" clId="{70FAF7EA-3BBD-4392-9C5C-810008120012}" dt="2026-07-23T05:41:53.791" v="55" actId="207"/>
          <ac:spMkLst>
            <pc:docMk/>
            <pc:sldMk cId="0" sldId="265"/>
            <ac:spMk id="14" creationId="{00000000-0000-0000-0000-000000000000}"/>
          </ac:spMkLst>
        </pc:spChg>
        <pc:spChg chg="mod">
          <ac:chgData name="Monica Oprea" userId="29b4028cbbfcbb8e" providerId="LiveId" clId="{70FAF7EA-3BBD-4392-9C5C-810008120012}" dt="2026-07-23T05:54:29.909" v="140" actId="207"/>
          <ac:spMkLst>
            <pc:docMk/>
            <pc:sldMk cId="0" sldId="265"/>
            <ac:spMk id="15" creationId="{00000000-0000-0000-0000-000000000000}"/>
          </ac:spMkLst>
        </pc:spChg>
        <pc:spChg chg="mod">
          <ac:chgData name="Monica Oprea" userId="29b4028cbbfcbb8e" providerId="LiveId" clId="{70FAF7EA-3BBD-4392-9C5C-810008120012}" dt="2026-07-23T05:43:16.619" v="65" actId="255"/>
          <ac:spMkLst>
            <pc:docMk/>
            <pc:sldMk cId="0" sldId="265"/>
            <ac:spMk id="16" creationId="{00000000-0000-0000-0000-000000000000}"/>
          </ac:spMkLst>
        </pc:spChg>
        <pc:spChg chg="mod">
          <ac:chgData name="Monica Oprea" userId="29b4028cbbfcbb8e" providerId="LiveId" clId="{70FAF7EA-3BBD-4392-9C5C-810008120012}" dt="2026-07-23T05:42:10.311" v="57" actId="207"/>
          <ac:spMkLst>
            <pc:docMk/>
            <pc:sldMk cId="0" sldId="265"/>
            <ac:spMk id="17" creationId="{00000000-0000-0000-0000-000000000000}"/>
          </ac:spMkLst>
        </pc:spChg>
        <pc:spChg chg="mod">
          <ac:chgData name="Monica Oprea" userId="29b4028cbbfcbb8e" providerId="LiveId" clId="{70FAF7EA-3BBD-4392-9C5C-810008120012}" dt="2026-07-23T05:54:18.310" v="139" actId="207"/>
          <ac:spMkLst>
            <pc:docMk/>
            <pc:sldMk cId="0" sldId="265"/>
            <ac:spMk id="18" creationId="{00000000-0000-0000-0000-000000000000}"/>
          </ac:spMkLst>
        </pc:spChg>
        <pc:spChg chg="mod">
          <ac:chgData name="Monica Oprea" userId="29b4028cbbfcbb8e" providerId="LiveId" clId="{70FAF7EA-3BBD-4392-9C5C-810008120012}" dt="2026-07-23T05:43:25.538" v="66" actId="255"/>
          <ac:spMkLst>
            <pc:docMk/>
            <pc:sldMk cId="0" sldId="265"/>
            <ac:spMk id="19" creationId="{00000000-0000-0000-0000-000000000000}"/>
          </ac:spMkLst>
        </pc:spChg>
        <pc:spChg chg="mod">
          <ac:chgData name="Monica Oprea" userId="29b4028cbbfcbb8e" providerId="LiveId" clId="{70FAF7EA-3BBD-4392-9C5C-810008120012}" dt="2026-07-23T05:42:20.604" v="59" actId="207"/>
          <ac:spMkLst>
            <pc:docMk/>
            <pc:sldMk cId="0" sldId="265"/>
            <ac:spMk id="20" creationId="{00000000-0000-0000-0000-000000000000}"/>
          </ac:spMkLst>
        </pc:spChg>
        <pc:spChg chg="mod">
          <ac:chgData name="Monica Oprea" userId="29b4028cbbfcbb8e" providerId="LiveId" clId="{70FAF7EA-3BBD-4392-9C5C-810008120012}" dt="2026-07-23T19:58:39.971" v="1558" actId="20577"/>
          <ac:spMkLst>
            <pc:docMk/>
            <pc:sldMk cId="0" sldId="265"/>
            <ac:spMk id="21" creationId="{00000000-0000-0000-0000-000000000000}"/>
          </ac:spMkLst>
        </pc:spChg>
        <pc:spChg chg="add mod">
          <ac:chgData name="Monica Oprea" userId="29b4028cbbfcbb8e" providerId="LiveId" clId="{70FAF7EA-3BBD-4392-9C5C-810008120012}" dt="2026-07-23T05:44:09.282" v="86" actId="1076"/>
          <ac:spMkLst>
            <pc:docMk/>
            <pc:sldMk cId="0" sldId="265"/>
            <ac:spMk id="23" creationId="{B893A720-7301-41A9-3D3A-8206FEE96AAA}"/>
          </ac:spMkLst>
        </pc:spChg>
        <pc:spChg chg="add del">
          <ac:chgData name="Monica Oprea" userId="29b4028cbbfcbb8e" providerId="LiveId" clId="{70FAF7EA-3BBD-4392-9C5C-810008120012}" dt="2026-07-23T19:57:31.440" v="1534" actId="22"/>
          <ac:spMkLst>
            <pc:docMk/>
            <pc:sldMk cId="0" sldId="265"/>
            <ac:spMk id="24" creationId="{F28A8667-19E8-FE4A-B8CA-24430E089FD4}"/>
          </ac:spMkLst>
        </pc:spChg>
      </pc:sldChg>
      <pc:sldChg chg="modSp mod">
        <pc:chgData name="Monica Oprea" userId="29b4028cbbfcbb8e" providerId="LiveId" clId="{70FAF7EA-3BBD-4392-9C5C-810008120012}" dt="2026-07-23T20:27:02.185" v="1945" actId="255"/>
        <pc:sldMkLst>
          <pc:docMk/>
          <pc:sldMk cId="0" sldId="266"/>
        </pc:sldMkLst>
        <pc:spChg chg="mod">
          <ac:chgData name="Monica Oprea" userId="29b4028cbbfcbb8e" providerId="LiveId" clId="{70FAF7EA-3BBD-4392-9C5C-810008120012}" dt="2026-07-23T20:27:02.185" v="1945" actId="255"/>
          <ac:spMkLst>
            <pc:docMk/>
            <pc:sldMk cId="0" sldId="266"/>
            <ac:spMk id="2" creationId="{00000000-0000-0000-0000-000000000000}"/>
          </ac:spMkLst>
        </pc:spChg>
        <pc:spChg chg="mod">
          <ac:chgData name="Monica Oprea" userId="29b4028cbbfcbb8e" providerId="LiveId" clId="{70FAF7EA-3BBD-4392-9C5C-810008120012}" dt="2026-07-23T05:55:05.659" v="142" actId="207"/>
          <ac:spMkLst>
            <pc:docMk/>
            <pc:sldMk cId="0" sldId="266"/>
            <ac:spMk id="6" creationId="{00000000-0000-0000-0000-000000000000}"/>
          </ac:spMkLst>
        </pc:spChg>
        <pc:spChg chg="mod">
          <ac:chgData name="Monica Oprea" userId="29b4028cbbfcbb8e" providerId="LiveId" clId="{70FAF7EA-3BBD-4392-9C5C-810008120012}" dt="2026-07-23T05:37:38.430" v="35" actId="1076"/>
          <ac:spMkLst>
            <pc:docMk/>
            <pc:sldMk cId="0" sldId="266"/>
            <ac:spMk id="7" creationId="{00000000-0000-0000-0000-000000000000}"/>
          </ac:spMkLst>
        </pc:spChg>
        <pc:spChg chg="mod">
          <ac:chgData name="Monica Oprea" userId="29b4028cbbfcbb8e" providerId="LiveId" clId="{70FAF7EA-3BBD-4392-9C5C-810008120012}" dt="2026-07-23T05:55:11.785" v="143" actId="207"/>
          <ac:spMkLst>
            <pc:docMk/>
            <pc:sldMk cId="0" sldId="266"/>
            <ac:spMk id="8" creationId="{00000000-0000-0000-0000-000000000000}"/>
          </ac:spMkLst>
        </pc:spChg>
        <pc:spChg chg="mod">
          <ac:chgData name="Monica Oprea" userId="29b4028cbbfcbb8e" providerId="LiveId" clId="{70FAF7EA-3BBD-4392-9C5C-810008120012}" dt="2026-07-23T05:37:23.793" v="33" actId="1076"/>
          <ac:spMkLst>
            <pc:docMk/>
            <pc:sldMk cId="0" sldId="266"/>
            <ac:spMk id="9" creationId="{00000000-0000-0000-0000-000000000000}"/>
          </ac:spMkLst>
        </pc:spChg>
        <pc:spChg chg="mod">
          <ac:chgData name="Monica Oprea" userId="29b4028cbbfcbb8e" providerId="LiveId" clId="{70FAF7EA-3BBD-4392-9C5C-810008120012}" dt="2026-07-23T05:55:48.145" v="146" actId="14100"/>
          <ac:spMkLst>
            <pc:docMk/>
            <pc:sldMk cId="0" sldId="266"/>
            <ac:spMk id="10" creationId="{00000000-0000-0000-0000-000000000000}"/>
          </ac:spMkLst>
        </pc:spChg>
        <pc:spChg chg="mod">
          <ac:chgData name="Monica Oprea" userId="29b4028cbbfcbb8e" providerId="LiveId" clId="{70FAF7EA-3BBD-4392-9C5C-810008120012}" dt="2026-07-23T05:38:01.746" v="39" actId="27636"/>
          <ac:spMkLst>
            <pc:docMk/>
            <pc:sldMk cId="0" sldId="266"/>
            <ac:spMk id="11" creationId="{00000000-0000-0000-0000-000000000000}"/>
          </ac:spMkLst>
        </pc:spChg>
        <pc:picChg chg="mod">
          <ac:chgData name="Monica Oprea" userId="29b4028cbbfcbb8e" providerId="LiveId" clId="{70FAF7EA-3BBD-4392-9C5C-810008120012}" dt="2026-07-23T05:38:18.276" v="42" actId="14100"/>
          <ac:picMkLst>
            <pc:docMk/>
            <pc:sldMk cId="0" sldId="266"/>
            <ac:picMk id="13" creationId="{CA6CD0CE-2E58-3104-30DE-C6771C3F7BEC}"/>
          </ac:picMkLst>
        </pc:picChg>
      </pc:sldChg>
      <pc:sldChg chg="delSp modSp mod">
        <pc:chgData name="Monica Oprea" userId="29b4028cbbfcbb8e" providerId="LiveId" clId="{70FAF7EA-3BBD-4392-9C5C-810008120012}" dt="2026-07-23T19:23:13.351" v="1079" actId="21"/>
        <pc:sldMkLst>
          <pc:docMk/>
          <pc:sldMk cId="0" sldId="267"/>
        </pc:sldMkLst>
        <pc:spChg chg="mod">
          <ac:chgData name="Monica Oprea" userId="29b4028cbbfcbb8e" providerId="LiveId" clId="{70FAF7EA-3BBD-4392-9C5C-810008120012}" dt="2026-07-23T06:25:26.182" v="212" actId="1076"/>
          <ac:spMkLst>
            <pc:docMk/>
            <pc:sldMk cId="0" sldId="267"/>
            <ac:spMk id="3" creationId="{00000000-0000-0000-0000-000000000000}"/>
          </ac:spMkLst>
        </pc:spChg>
        <pc:spChg chg="del">
          <ac:chgData name="Monica Oprea" userId="29b4028cbbfcbb8e" providerId="LiveId" clId="{70FAF7EA-3BBD-4392-9C5C-810008120012}" dt="2026-07-23T19:23:13.351" v="1079" actId="21"/>
          <ac:spMkLst>
            <pc:docMk/>
            <pc:sldMk cId="0" sldId="267"/>
            <ac:spMk id="5" creationId="{00000000-0000-0000-0000-000000000000}"/>
          </ac:spMkLst>
        </pc:spChg>
        <pc:spChg chg="mod">
          <ac:chgData name="Monica Oprea" userId="29b4028cbbfcbb8e" providerId="LiveId" clId="{70FAF7EA-3BBD-4392-9C5C-810008120012}" dt="2026-07-23T06:25:13.731" v="211" actId="207"/>
          <ac:spMkLst>
            <pc:docMk/>
            <pc:sldMk cId="0" sldId="267"/>
            <ac:spMk id="6" creationId="{00000000-0000-0000-0000-000000000000}"/>
          </ac:spMkLst>
        </pc:spChg>
        <pc:spChg chg="mod">
          <ac:chgData name="Monica Oprea" userId="29b4028cbbfcbb8e" providerId="LiveId" clId="{70FAF7EA-3BBD-4392-9C5C-810008120012}" dt="2026-07-23T05:39:28.281" v="49" actId="1076"/>
          <ac:spMkLst>
            <pc:docMk/>
            <pc:sldMk cId="0" sldId="267"/>
            <ac:spMk id="7" creationId="{00000000-0000-0000-0000-000000000000}"/>
          </ac:spMkLst>
        </pc:spChg>
        <pc:spChg chg="mod">
          <ac:chgData name="Monica Oprea" userId="29b4028cbbfcbb8e" providerId="LiveId" clId="{70FAF7EA-3BBD-4392-9C5C-810008120012}" dt="2026-07-23T05:39:13.578" v="46" actId="1076"/>
          <ac:spMkLst>
            <pc:docMk/>
            <pc:sldMk cId="0" sldId="267"/>
            <ac:spMk id="8" creationId="{00000000-0000-0000-0000-000000000000}"/>
          </ac:spMkLst>
        </pc:spChg>
        <pc:spChg chg="mod">
          <ac:chgData name="Monica Oprea" userId="29b4028cbbfcbb8e" providerId="LiveId" clId="{70FAF7EA-3BBD-4392-9C5C-810008120012}" dt="2026-07-23T05:39:05.350" v="45" actId="1076"/>
          <ac:spMkLst>
            <pc:docMk/>
            <pc:sldMk cId="0" sldId="267"/>
            <ac:spMk id="9" creationId="{00000000-0000-0000-0000-000000000000}"/>
          </ac:spMkLst>
        </pc:spChg>
        <pc:spChg chg="mod">
          <ac:chgData name="Monica Oprea" userId="29b4028cbbfcbb8e" providerId="LiveId" clId="{70FAF7EA-3BBD-4392-9C5C-810008120012}" dt="2026-07-23T05:40:26.582" v="51" actId="207"/>
          <ac:spMkLst>
            <pc:docMk/>
            <pc:sldMk cId="0" sldId="267"/>
            <ac:spMk id="10" creationId="{00000000-0000-0000-0000-000000000000}"/>
          </ac:spMkLst>
        </pc:spChg>
        <pc:spChg chg="mod">
          <ac:chgData name="Monica Oprea" userId="29b4028cbbfcbb8e" providerId="LiveId" clId="{70FAF7EA-3BBD-4392-9C5C-810008120012}" dt="2026-07-23T05:38:52.704" v="43" actId="1076"/>
          <ac:spMkLst>
            <pc:docMk/>
            <pc:sldMk cId="0" sldId="267"/>
            <ac:spMk id="11" creationId="{00000000-0000-0000-0000-000000000000}"/>
          </ac:spMkLst>
        </pc:spChg>
        <pc:picChg chg="mod">
          <ac:chgData name="Monica Oprea" userId="29b4028cbbfcbb8e" providerId="LiveId" clId="{70FAF7EA-3BBD-4392-9C5C-810008120012}" dt="2026-07-23T05:39:34.190" v="50" actId="14100"/>
          <ac:picMkLst>
            <pc:docMk/>
            <pc:sldMk cId="0" sldId="267"/>
            <ac:picMk id="13" creationId="{5EC81E76-BD13-D82D-1A38-026D11335ADB}"/>
          </ac:picMkLst>
        </pc:picChg>
      </pc:sldChg>
      <pc:sldChg chg="delSp mod">
        <pc:chgData name="Monica Oprea" userId="29b4028cbbfcbb8e" providerId="LiveId" clId="{70FAF7EA-3BBD-4392-9C5C-810008120012}" dt="2026-07-23T19:23:23.689" v="1080" actId="21"/>
        <pc:sldMkLst>
          <pc:docMk/>
          <pc:sldMk cId="0" sldId="268"/>
        </pc:sldMkLst>
        <pc:spChg chg="del">
          <ac:chgData name="Monica Oprea" userId="29b4028cbbfcbb8e" providerId="LiveId" clId="{70FAF7EA-3BBD-4392-9C5C-810008120012}" dt="2026-07-23T19:23:23.689" v="1080" actId="21"/>
          <ac:spMkLst>
            <pc:docMk/>
            <pc:sldMk cId="0" sldId="268"/>
            <ac:spMk id="5" creationId="{00000000-0000-0000-0000-000000000000}"/>
          </ac:spMkLst>
        </pc:spChg>
      </pc:sldChg>
      <pc:sldChg chg="delSp modSp mod">
        <pc:chgData name="Monica Oprea" userId="29b4028cbbfcbb8e" providerId="LiveId" clId="{70FAF7EA-3BBD-4392-9C5C-810008120012}" dt="2026-07-23T20:20:27.309" v="1834" actId="14100"/>
        <pc:sldMkLst>
          <pc:docMk/>
          <pc:sldMk cId="0" sldId="269"/>
        </pc:sldMkLst>
        <pc:spChg chg="del">
          <ac:chgData name="Monica Oprea" userId="29b4028cbbfcbb8e" providerId="LiveId" clId="{70FAF7EA-3BBD-4392-9C5C-810008120012}" dt="2026-07-23T19:23:35.342" v="1081" actId="21"/>
          <ac:spMkLst>
            <pc:docMk/>
            <pc:sldMk cId="0" sldId="269"/>
            <ac:spMk id="5" creationId="{00000000-0000-0000-0000-000000000000}"/>
          </ac:spMkLst>
        </pc:spChg>
        <pc:spChg chg="mod">
          <ac:chgData name="Monica Oprea" userId="29b4028cbbfcbb8e" providerId="LiveId" clId="{70FAF7EA-3BBD-4392-9C5C-810008120012}" dt="2026-07-23T20:20:27.309" v="1834" actId="14100"/>
          <ac:spMkLst>
            <pc:docMk/>
            <pc:sldMk cId="0" sldId="269"/>
            <ac:spMk id="11" creationId="{00000000-0000-0000-0000-000000000000}"/>
          </ac:spMkLst>
        </pc:spChg>
      </pc:sldChg>
      <pc:sldChg chg="delSp modSp mod">
        <pc:chgData name="Monica Oprea" userId="29b4028cbbfcbb8e" providerId="LiveId" clId="{70FAF7EA-3BBD-4392-9C5C-810008120012}" dt="2026-07-23T20:15:40.698" v="1815" actId="27636"/>
        <pc:sldMkLst>
          <pc:docMk/>
          <pc:sldMk cId="0" sldId="270"/>
        </pc:sldMkLst>
        <pc:spChg chg="del">
          <ac:chgData name="Monica Oprea" userId="29b4028cbbfcbb8e" providerId="LiveId" clId="{70FAF7EA-3BBD-4392-9C5C-810008120012}" dt="2026-07-23T19:23:44.525" v="1082" actId="21"/>
          <ac:spMkLst>
            <pc:docMk/>
            <pc:sldMk cId="0" sldId="270"/>
            <ac:spMk id="5" creationId="{00000000-0000-0000-0000-000000000000}"/>
          </ac:spMkLst>
        </pc:spChg>
        <pc:spChg chg="mod">
          <ac:chgData name="Monica Oprea" userId="29b4028cbbfcbb8e" providerId="LiveId" clId="{70FAF7EA-3BBD-4392-9C5C-810008120012}" dt="2026-07-23T05:57:38.451" v="157" actId="14100"/>
          <ac:spMkLst>
            <pc:docMk/>
            <pc:sldMk cId="0" sldId="270"/>
            <ac:spMk id="6" creationId="{00000000-0000-0000-0000-000000000000}"/>
          </ac:spMkLst>
        </pc:spChg>
        <pc:spChg chg="mod">
          <ac:chgData name="Monica Oprea" userId="29b4028cbbfcbb8e" providerId="LiveId" clId="{70FAF7EA-3BBD-4392-9C5C-810008120012}" dt="2026-07-23T05:56:10.116" v="147" actId="255"/>
          <ac:spMkLst>
            <pc:docMk/>
            <pc:sldMk cId="0" sldId="270"/>
            <ac:spMk id="7" creationId="{00000000-0000-0000-0000-000000000000}"/>
          </ac:spMkLst>
        </pc:spChg>
        <pc:spChg chg="mod">
          <ac:chgData name="Monica Oprea" userId="29b4028cbbfcbb8e" providerId="LiveId" clId="{70FAF7EA-3BBD-4392-9C5C-810008120012}" dt="2026-07-23T05:57:46.457" v="161" actId="27636"/>
          <ac:spMkLst>
            <pc:docMk/>
            <pc:sldMk cId="0" sldId="270"/>
            <ac:spMk id="8" creationId="{00000000-0000-0000-0000-000000000000}"/>
          </ac:spMkLst>
        </pc:spChg>
        <pc:spChg chg="mod">
          <ac:chgData name="Monica Oprea" userId="29b4028cbbfcbb8e" providerId="LiveId" clId="{70FAF7EA-3BBD-4392-9C5C-810008120012}" dt="2026-07-23T05:58:48.209" v="171" actId="14100"/>
          <ac:spMkLst>
            <pc:docMk/>
            <pc:sldMk cId="0" sldId="270"/>
            <ac:spMk id="9" creationId="{00000000-0000-0000-0000-000000000000}"/>
          </ac:spMkLst>
        </pc:spChg>
        <pc:spChg chg="mod">
          <ac:chgData name="Monica Oprea" userId="29b4028cbbfcbb8e" providerId="LiveId" clId="{70FAF7EA-3BBD-4392-9C5C-810008120012}" dt="2026-07-23T05:56:44.873" v="150" actId="255"/>
          <ac:spMkLst>
            <pc:docMk/>
            <pc:sldMk cId="0" sldId="270"/>
            <ac:spMk id="10" creationId="{00000000-0000-0000-0000-000000000000}"/>
          </ac:spMkLst>
        </pc:spChg>
        <pc:spChg chg="mod">
          <ac:chgData name="Monica Oprea" userId="29b4028cbbfcbb8e" providerId="LiveId" clId="{70FAF7EA-3BBD-4392-9C5C-810008120012}" dt="2026-07-23T05:59:40.575" v="182" actId="14100"/>
          <ac:spMkLst>
            <pc:docMk/>
            <pc:sldMk cId="0" sldId="270"/>
            <ac:spMk id="11" creationId="{00000000-0000-0000-0000-000000000000}"/>
          </ac:spMkLst>
        </pc:spChg>
        <pc:spChg chg="mod">
          <ac:chgData name="Monica Oprea" userId="29b4028cbbfcbb8e" providerId="LiveId" clId="{70FAF7EA-3BBD-4392-9C5C-810008120012}" dt="2026-07-23T05:57:59.396" v="164" actId="14100"/>
          <ac:spMkLst>
            <pc:docMk/>
            <pc:sldMk cId="0" sldId="270"/>
            <ac:spMk id="12" creationId="{00000000-0000-0000-0000-000000000000}"/>
          </ac:spMkLst>
        </pc:spChg>
        <pc:spChg chg="mod">
          <ac:chgData name="Monica Oprea" userId="29b4028cbbfcbb8e" providerId="LiveId" clId="{70FAF7EA-3BBD-4392-9C5C-810008120012}" dt="2026-07-23T05:56:27.943" v="148" actId="255"/>
          <ac:spMkLst>
            <pc:docMk/>
            <pc:sldMk cId="0" sldId="270"/>
            <ac:spMk id="13" creationId="{00000000-0000-0000-0000-000000000000}"/>
          </ac:spMkLst>
        </pc:spChg>
        <pc:spChg chg="mod">
          <ac:chgData name="Monica Oprea" userId="29b4028cbbfcbb8e" providerId="LiveId" clId="{70FAF7EA-3BBD-4392-9C5C-810008120012}" dt="2026-07-23T05:58:15.006" v="166" actId="255"/>
          <ac:spMkLst>
            <pc:docMk/>
            <pc:sldMk cId="0" sldId="270"/>
            <ac:spMk id="14" creationId="{00000000-0000-0000-0000-000000000000}"/>
          </ac:spMkLst>
        </pc:spChg>
        <pc:spChg chg="mod">
          <ac:chgData name="Monica Oprea" userId="29b4028cbbfcbb8e" providerId="LiveId" clId="{70FAF7EA-3BBD-4392-9C5C-810008120012}" dt="2026-07-23T05:58:55.124" v="172" actId="14100"/>
          <ac:spMkLst>
            <pc:docMk/>
            <pc:sldMk cId="0" sldId="270"/>
            <ac:spMk id="15" creationId="{00000000-0000-0000-0000-000000000000}"/>
          </ac:spMkLst>
        </pc:spChg>
        <pc:spChg chg="mod">
          <ac:chgData name="Monica Oprea" userId="29b4028cbbfcbb8e" providerId="LiveId" clId="{70FAF7EA-3BBD-4392-9C5C-810008120012}" dt="2026-07-23T05:56:53.087" v="151" actId="255"/>
          <ac:spMkLst>
            <pc:docMk/>
            <pc:sldMk cId="0" sldId="270"/>
            <ac:spMk id="16" creationId="{00000000-0000-0000-0000-000000000000}"/>
          </ac:spMkLst>
        </pc:spChg>
        <pc:spChg chg="mod">
          <ac:chgData name="Monica Oprea" userId="29b4028cbbfcbb8e" providerId="LiveId" clId="{70FAF7EA-3BBD-4392-9C5C-810008120012}" dt="2026-07-23T05:59:31.017" v="180" actId="14100"/>
          <ac:spMkLst>
            <pc:docMk/>
            <pc:sldMk cId="0" sldId="270"/>
            <ac:spMk id="17" creationId="{00000000-0000-0000-0000-000000000000}"/>
          </ac:spMkLst>
        </pc:spChg>
        <pc:spChg chg="mod">
          <ac:chgData name="Monica Oprea" userId="29b4028cbbfcbb8e" providerId="LiveId" clId="{70FAF7EA-3BBD-4392-9C5C-810008120012}" dt="2026-07-23T05:58:24.079" v="167" actId="14100"/>
          <ac:spMkLst>
            <pc:docMk/>
            <pc:sldMk cId="0" sldId="270"/>
            <ac:spMk id="18" creationId="{00000000-0000-0000-0000-000000000000}"/>
          </ac:spMkLst>
        </pc:spChg>
        <pc:spChg chg="mod">
          <ac:chgData name="Monica Oprea" userId="29b4028cbbfcbb8e" providerId="LiveId" clId="{70FAF7EA-3BBD-4392-9C5C-810008120012}" dt="2026-07-23T05:56:35.968" v="149" actId="255"/>
          <ac:spMkLst>
            <pc:docMk/>
            <pc:sldMk cId="0" sldId="270"/>
            <ac:spMk id="19" creationId="{00000000-0000-0000-0000-000000000000}"/>
          </ac:spMkLst>
        </pc:spChg>
        <pc:spChg chg="mod">
          <ac:chgData name="Monica Oprea" userId="29b4028cbbfcbb8e" providerId="LiveId" clId="{70FAF7EA-3BBD-4392-9C5C-810008120012}" dt="2026-07-23T05:58:36.283" v="170" actId="255"/>
          <ac:spMkLst>
            <pc:docMk/>
            <pc:sldMk cId="0" sldId="270"/>
            <ac:spMk id="20" creationId="{00000000-0000-0000-0000-000000000000}"/>
          </ac:spMkLst>
        </pc:spChg>
        <pc:spChg chg="mod">
          <ac:chgData name="Monica Oprea" userId="29b4028cbbfcbb8e" providerId="LiveId" clId="{70FAF7EA-3BBD-4392-9C5C-810008120012}" dt="2026-07-23T05:59:01.782" v="173" actId="14100"/>
          <ac:spMkLst>
            <pc:docMk/>
            <pc:sldMk cId="0" sldId="270"/>
            <ac:spMk id="21" creationId="{00000000-0000-0000-0000-000000000000}"/>
          </ac:spMkLst>
        </pc:spChg>
        <pc:spChg chg="mod">
          <ac:chgData name="Monica Oprea" userId="29b4028cbbfcbb8e" providerId="LiveId" clId="{70FAF7EA-3BBD-4392-9C5C-810008120012}" dt="2026-07-23T05:57:01.901" v="152" actId="255"/>
          <ac:spMkLst>
            <pc:docMk/>
            <pc:sldMk cId="0" sldId="270"/>
            <ac:spMk id="22" creationId="{00000000-0000-0000-0000-000000000000}"/>
          </ac:spMkLst>
        </pc:spChg>
        <pc:spChg chg="mod">
          <ac:chgData name="Monica Oprea" userId="29b4028cbbfcbb8e" providerId="LiveId" clId="{70FAF7EA-3BBD-4392-9C5C-810008120012}" dt="2026-07-23T05:59:21.465" v="178" actId="14100"/>
          <ac:spMkLst>
            <pc:docMk/>
            <pc:sldMk cId="0" sldId="270"/>
            <ac:spMk id="23" creationId="{00000000-0000-0000-0000-000000000000}"/>
          </ac:spMkLst>
        </pc:spChg>
        <pc:spChg chg="mod">
          <ac:chgData name="Monica Oprea" userId="29b4028cbbfcbb8e" providerId="LiveId" clId="{70FAF7EA-3BBD-4392-9C5C-810008120012}" dt="2026-07-23T20:15:40.698" v="1815" actId="27636"/>
          <ac:spMkLst>
            <pc:docMk/>
            <pc:sldMk cId="0" sldId="270"/>
            <ac:spMk id="24" creationId="{00000000-0000-0000-0000-000000000000}"/>
          </ac:spMkLst>
        </pc:spChg>
      </pc:sldChg>
      <pc:sldChg chg="delSp mod">
        <pc:chgData name="Monica Oprea" userId="29b4028cbbfcbb8e" providerId="LiveId" clId="{70FAF7EA-3BBD-4392-9C5C-810008120012}" dt="2026-07-23T19:23:51.864" v="1083" actId="21"/>
        <pc:sldMkLst>
          <pc:docMk/>
          <pc:sldMk cId="0" sldId="271"/>
        </pc:sldMkLst>
        <pc:spChg chg="del">
          <ac:chgData name="Monica Oprea" userId="29b4028cbbfcbb8e" providerId="LiveId" clId="{70FAF7EA-3BBD-4392-9C5C-810008120012}" dt="2026-07-23T19:23:51.864" v="1083" actId="21"/>
          <ac:spMkLst>
            <pc:docMk/>
            <pc:sldMk cId="0" sldId="271"/>
            <ac:spMk id="5" creationId="{00000000-0000-0000-0000-000000000000}"/>
          </ac:spMkLst>
        </pc:spChg>
      </pc:sldChg>
      <pc:sldChg chg="modSp mod">
        <pc:chgData name="Monica Oprea" userId="29b4028cbbfcbb8e" providerId="LiveId" clId="{70FAF7EA-3BBD-4392-9C5C-810008120012}" dt="2026-07-23T20:13:53.257" v="1761" actId="20577"/>
        <pc:sldMkLst>
          <pc:docMk/>
          <pc:sldMk cId="3108331427" sldId="272"/>
        </pc:sldMkLst>
        <pc:spChg chg="mod">
          <ac:chgData name="Monica Oprea" userId="29b4028cbbfcbb8e" providerId="LiveId" clId="{70FAF7EA-3BBD-4392-9C5C-810008120012}" dt="2026-07-23T20:13:53.257" v="1761" actId="20577"/>
          <ac:spMkLst>
            <pc:docMk/>
            <pc:sldMk cId="3108331427" sldId="272"/>
            <ac:spMk id="3" creationId="{8FC4C403-44DB-1F6C-FC4A-3B778086EC4D}"/>
          </ac:spMkLst>
        </pc:spChg>
      </pc:sldChg>
      <pc:sldChg chg="modSp mod">
        <pc:chgData name="Monica Oprea" userId="29b4028cbbfcbb8e" providerId="LiveId" clId="{70FAF7EA-3BBD-4392-9C5C-810008120012}" dt="2026-07-23T20:28:54.606" v="1998" actId="20577"/>
        <pc:sldMkLst>
          <pc:docMk/>
          <pc:sldMk cId="2517391144" sldId="273"/>
        </pc:sldMkLst>
        <pc:spChg chg="mod">
          <ac:chgData name="Monica Oprea" userId="29b4028cbbfcbb8e" providerId="LiveId" clId="{70FAF7EA-3BBD-4392-9C5C-810008120012}" dt="2026-07-23T20:28:54.606" v="1998" actId="20577"/>
          <ac:spMkLst>
            <pc:docMk/>
            <pc:sldMk cId="2517391144" sldId="273"/>
            <ac:spMk id="2" creationId="{AFC1B555-AB42-9616-8612-EF5951EC834C}"/>
          </ac:spMkLst>
        </pc:spChg>
      </pc:sldChg>
      <pc:sldChg chg="addSp modSp mod">
        <pc:chgData name="Monica Oprea" userId="29b4028cbbfcbb8e" providerId="LiveId" clId="{70FAF7EA-3BBD-4392-9C5C-810008120012}" dt="2026-07-23T19:40:58.677" v="1404" actId="20577"/>
        <pc:sldMkLst>
          <pc:docMk/>
          <pc:sldMk cId="2437918951" sldId="275"/>
        </pc:sldMkLst>
        <pc:spChg chg="mod">
          <ac:chgData name="Monica Oprea" userId="29b4028cbbfcbb8e" providerId="LiveId" clId="{70FAF7EA-3BBD-4392-9C5C-810008120012}" dt="2026-07-23T06:20:38.942" v="191" actId="255"/>
          <ac:spMkLst>
            <pc:docMk/>
            <pc:sldMk cId="2437918951" sldId="275"/>
            <ac:spMk id="2" creationId="{796E4B83-86F7-CB09-BBD3-16FFA90F7F02}"/>
          </ac:spMkLst>
        </pc:spChg>
        <pc:spChg chg="mod">
          <ac:chgData name="Monica Oprea" userId="29b4028cbbfcbb8e" providerId="LiveId" clId="{70FAF7EA-3BBD-4392-9C5C-810008120012}" dt="2026-07-23T05:46:31.743" v="97" actId="12"/>
          <ac:spMkLst>
            <pc:docMk/>
            <pc:sldMk cId="2437918951" sldId="275"/>
            <ac:spMk id="4" creationId="{8E43FBDE-7451-027C-E3DC-0ED7A3CB28A0}"/>
          </ac:spMkLst>
        </pc:spChg>
        <pc:spChg chg="add mod">
          <ac:chgData name="Monica Oprea" userId="29b4028cbbfcbb8e" providerId="LiveId" clId="{70FAF7EA-3BBD-4392-9C5C-810008120012}" dt="2026-07-23T19:40:58.677" v="1404" actId="20577"/>
          <ac:spMkLst>
            <pc:docMk/>
            <pc:sldMk cId="2437918951" sldId="275"/>
            <ac:spMk id="5" creationId="{FEDD7194-8D3C-E0D0-C5AD-4AB1DB288C03}"/>
          </ac:spMkLst>
        </pc:spChg>
        <pc:spChg chg="add mod">
          <ac:chgData name="Monica Oprea" userId="29b4028cbbfcbb8e" providerId="LiveId" clId="{70FAF7EA-3BBD-4392-9C5C-810008120012}" dt="2026-07-23T05:35:42.236" v="31" actId="14100"/>
          <ac:spMkLst>
            <pc:docMk/>
            <pc:sldMk cId="2437918951" sldId="275"/>
            <ac:spMk id="8" creationId="{E597E315-9C05-89BD-C10A-635087B0A573}"/>
          </ac:spMkLst>
        </pc:spChg>
        <pc:spChg chg="add">
          <ac:chgData name="Monica Oprea" userId="29b4028cbbfcbb8e" providerId="LiveId" clId="{70FAF7EA-3BBD-4392-9C5C-810008120012}" dt="2026-07-23T05:44:57.104" v="89" actId="22"/>
          <ac:spMkLst>
            <pc:docMk/>
            <pc:sldMk cId="2437918951" sldId="275"/>
            <ac:spMk id="10" creationId="{70051008-FFEA-DD2A-B176-EB53BC40A1E4}"/>
          </ac:spMkLst>
        </pc:spChg>
        <pc:picChg chg="add mod">
          <ac:chgData name="Monica Oprea" userId="29b4028cbbfcbb8e" providerId="LiveId" clId="{70FAF7EA-3BBD-4392-9C5C-810008120012}" dt="2026-07-23T05:45:16.069" v="92" actId="14100"/>
          <ac:picMkLst>
            <pc:docMk/>
            <pc:sldMk cId="2437918951" sldId="275"/>
            <ac:picMk id="7" creationId="{E4EBB2C4-E3FE-23A2-F8C3-675D8D89D9A2}"/>
          </ac:picMkLst>
        </pc:picChg>
      </pc:sldChg>
      <pc:sldChg chg="addSp delSp modSp new del mod">
        <pc:chgData name="Monica Oprea" userId="29b4028cbbfcbb8e" providerId="LiveId" clId="{70FAF7EA-3BBD-4392-9C5C-810008120012}" dt="2026-07-23T18:58:13.979" v="894" actId="2696"/>
        <pc:sldMkLst>
          <pc:docMk/>
          <pc:sldMk cId="971987836" sldId="276"/>
        </pc:sldMkLst>
        <pc:spChg chg="add del mod">
          <ac:chgData name="Monica Oprea" userId="29b4028cbbfcbb8e" providerId="LiveId" clId="{70FAF7EA-3BBD-4392-9C5C-810008120012}" dt="2026-07-23T06:38:55.577" v="860"/>
          <ac:spMkLst>
            <pc:docMk/>
            <pc:sldMk cId="971987836" sldId="276"/>
            <ac:spMk id="3" creationId="{52FCD360-DA6A-FCF9-1758-69A9335C8EB6}"/>
          </ac:spMkLst>
        </pc:spChg>
        <pc:spChg chg="add mod">
          <ac:chgData name="Monica Oprea" userId="29b4028cbbfcbb8e" providerId="LiveId" clId="{70FAF7EA-3BBD-4392-9C5C-810008120012}" dt="2026-07-23T18:54:49.333" v="884" actId="1076"/>
          <ac:spMkLst>
            <pc:docMk/>
            <pc:sldMk cId="971987836" sldId="276"/>
            <ac:spMk id="5" creationId="{3F22B725-7AA3-66DC-443E-477F2EF4E2F4}"/>
          </ac:spMkLst>
        </pc:spChg>
      </pc:sldChg>
      <pc:sldChg chg="add del">
        <pc:chgData name="Monica Oprea" userId="29b4028cbbfcbb8e" providerId="LiveId" clId="{70FAF7EA-3BBD-4392-9C5C-810008120012}" dt="2026-07-23T06:35:40.648" v="227" actId="2890"/>
        <pc:sldMkLst>
          <pc:docMk/>
          <pc:sldMk cId="2419729015" sldId="276"/>
        </pc:sldMkLst>
      </pc:sldChg>
      <pc:sldChg chg="addSp modSp new mod">
        <pc:chgData name="Monica Oprea" userId="29b4028cbbfcbb8e" providerId="LiveId" clId="{70FAF7EA-3BBD-4392-9C5C-810008120012}" dt="2026-07-23T20:29:14.335" v="2001" actId="1076"/>
        <pc:sldMkLst>
          <pc:docMk/>
          <pc:sldMk cId="4118255499" sldId="276"/>
        </pc:sldMkLst>
        <pc:spChg chg="add mod">
          <ac:chgData name="Monica Oprea" userId="29b4028cbbfcbb8e" providerId="LiveId" clId="{70FAF7EA-3BBD-4392-9C5C-810008120012}" dt="2026-07-23T20:29:14.335" v="2001" actId="1076"/>
          <ac:spMkLst>
            <pc:docMk/>
            <pc:sldMk cId="4118255499" sldId="276"/>
            <ac:spMk id="3" creationId="{B1799911-73A0-4F6A-40DC-F6D88F8200D2}"/>
          </ac:spMkLst>
        </pc:spChg>
        <pc:spChg chg="add mod">
          <ac:chgData name="Monica Oprea" userId="29b4028cbbfcbb8e" providerId="LiveId" clId="{70FAF7EA-3BBD-4392-9C5C-810008120012}" dt="2026-07-23T19:43:16.538" v="1454" actId="20577"/>
          <ac:spMkLst>
            <pc:docMk/>
            <pc:sldMk cId="4118255499" sldId="276"/>
            <ac:spMk id="4" creationId="{ED0CA910-70BD-E67C-259B-50EADF7EA32C}"/>
          </ac:spMkLst>
        </pc:spChg>
      </pc:sldChg>
      <pc:sldChg chg="addSp delSp modSp new add del mod">
        <pc:chgData name="Monica Oprea" userId="29b4028cbbfcbb8e" providerId="LiveId" clId="{70FAF7EA-3BBD-4392-9C5C-810008120012}" dt="2026-07-23T19:24:24.268" v="1084" actId="2696"/>
        <pc:sldMkLst>
          <pc:docMk/>
          <pc:sldMk cId="2056117441" sldId="277"/>
        </pc:sldMkLst>
        <pc:spChg chg="add del mod">
          <ac:chgData name="Monica Oprea" userId="29b4028cbbfcbb8e" providerId="LiveId" clId="{70FAF7EA-3BBD-4392-9C5C-810008120012}" dt="2026-07-23T19:12:35.339" v="1048"/>
          <ac:spMkLst>
            <pc:docMk/>
            <pc:sldMk cId="2056117441" sldId="277"/>
            <ac:spMk id="3" creationId="{347CC96F-0812-80C7-8A46-3FA17A439AE2}"/>
          </ac:spMkLst>
        </pc:spChg>
      </pc:sldChg>
      <pc:sldChg chg="addSp modSp new add del mod">
        <pc:chgData name="Monica Oprea" userId="29b4028cbbfcbb8e" providerId="LiveId" clId="{70FAF7EA-3BBD-4392-9C5C-810008120012}" dt="2026-07-23T19:24:56.251" v="1085" actId="2696"/>
        <pc:sldMkLst>
          <pc:docMk/>
          <pc:sldMk cId="1491936587" sldId="278"/>
        </pc:sldMkLst>
        <pc:spChg chg="add mod">
          <ac:chgData name="Monica Oprea" userId="29b4028cbbfcbb8e" providerId="LiveId" clId="{70FAF7EA-3BBD-4392-9C5C-810008120012}" dt="2026-07-23T19:02:05.112" v="918" actId="20577"/>
          <ac:spMkLst>
            <pc:docMk/>
            <pc:sldMk cId="1491936587" sldId="278"/>
            <ac:spMk id="2" creationId="{106BB609-80AD-58A2-3D8B-3FFDF84FBD40}"/>
          </ac:spMkLst>
        </pc:spChg>
        <pc:spChg chg="add mod">
          <ac:chgData name="Monica Oprea" userId="29b4028cbbfcbb8e" providerId="LiveId" clId="{70FAF7EA-3BBD-4392-9C5C-810008120012}" dt="2026-07-23T19:06:55.554" v="1010" actId="20577"/>
          <ac:spMkLst>
            <pc:docMk/>
            <pc:sldMk cId="1491936587" sldId="278"/>
            <ac:spMk id="4" creationId="{DA34CE38-CE85-2CD8-FC91-3E92E735C7A9}"/>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Male</c:v>
                </c:pt>
              </c:strCache>
            </c:strRef>
          </c:tx>
          <c:spPr>
            <a:solidFill>
              <a:srgbClr val="2A9D8F"/>
            </a:solidFill>
            <a:effectLst/>
          </c:spPr>
          <c:invertIfNegative val="0"/>
          <c:cat>
            <c:strRef>
              <c:f>Sheet1!$A$2:$A$5</c:f>
              <c:strCache>
                <c:ptCount val="4"/>
                <c:pt idx="0">
                  <c:v>England</c:v>
                </c:pt>
                <c:pt idx="1">
                  <c:v>Wales</c:v>
                </c:pt>
                <c:pt idx="2">
                  <c:v>Northern Ireland</c:v>
                </c:pt>
                <c:pt idx="3">
                  <c:v>Scotland</c:v>
                </c:pt>
              </c:strCache>
            </c:strRef>
          </c:cat>
          <c:val>
            <c:numRef>
              <c:f>Sheet1!$B$2:$B$5</c:f>
              <c:numCache>
                <c:formatCode>General</c:formatCode>
                <c:ptCount val="4"/>
                <c:pt idx="0">
                  <c:v>79.400000000000006</c:v>
                </c:pt>
                <c:pt idx="1">
                  <c:v>78.3</c:v>
                </c:pt>
                <c:pt idx="2">
                  <c:v>78.8</c:v>
                </c:pt>
                <c:pt idx="3">
                  <c:v>77.099999999999994</c:v>
                </c:pt>
              </c:numCache>
            </c:numRef>
          </c:val>
          <c:extLst>
            <c:ext xmlns:c16="http://schemas.microsoft.com/office/drawing/2014/chart" uri="{C3380CC4-5D6E-409C-BE32-E72D297353CC}">
              <c16:uniqueId val="{00000000-FCBB-4329-B5DD-34907A6973DD}"/>
            </c:ext>
          </c:extLst>
        </c:ser>
        <c:ser>
          <c:idx val="1"/>
          <c:order val="1"/>
          <c:tx>
            <c:strRef>
              <c:f>Sheet1!$C$1</c:f>
              <c:strCache>
                <c:ptCount val="1"/>
                <c:pt idx="0">
                  <c:v>Female</c:v>
                </c:pt>
              </c:strCache>
            </c:strRef>
          </c:tx>
          <c:spPr>
            <a:solidFill>
              <a:srgbClr val="E9C46A"/>
            </a:solidFill>
            <a:effectLst/>
          </c:spPr>
          <c:invertIfNegative val="0"/>
          <c:cat>
            <c:strRef>
              <c:f>Sheet1!$A$2:$A$5</c:f>
              <c:strCache>
                <c:ptCount val="4"/>
                <c:pt idx="0">
                  <c:v>England</c:v>
                </c:pt>
                <c:pt idx="1">
                  <c:v>Wales</c:v>
                </c:pt>
                <c:pt idx="2">
                  <c:v>Northern Ireland</c:v>
                </c:pt>
                <c:pt idx="3">
                  <c:v>Scotland</c:v>
                </c:pt>
              </c:strCache>
            </c:strRef>
          </c:cat>
          <c:val>
            <c:numRef>
              <c:f>Sheet1!$C$2:$C$5</c:f>
              <c:numCache>
                <c:formatCode>General</c:formatCode>
                <c:ptCount val="4"/>
                <c:pt idx="0">
                  <c:v>83.3</c:v>
                </c:pt>
                <c:pt idx="1">
                  <c:v>82.2</c:v>
                </c:pt>
                <c:pt idx="2">
                  <c:v>82.6</c:v>
                </c:pt>
                <c:pt idx="3">
                  <c:v>81.099999999999994</c:v>
                </c:pt>
              </c:numCache>
            </c:numRef>
          </c:val>
          <c:extLst>
            <c:ext xmlns:c16="http://schemas.microsoft.com/office/drawing/2014/chart" uri="{C3380CC4-5D6E-409C-BE32-E72D297353CC}">
              <c16:uniqueId val="{00000001-FCBB-4329-B5DD-34907A6973DD}"/>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000000"/>
                </a:solidFill>
                <a:latin typeface="Aptos"/>
              </a:defRPr>
            </a:pPr>
            <a:endParaRPr lang="en-US"/>
          </a:p>
        </c:txPr>
        <c:crossAx val="2094734552"/>
        <c:crosses val="autoZero"/>
        <c:auto val="1"/>
        <c:lblAlgn val="ctr"/>
        <c:lblOffset val="100"/>
        <c:noMultiLvlLbl val="1"/>
      </c:catAx>
      <c:valAx>
        <c:axId val="2094734552"/>
        <c:scaling>
          <c:orientation val="minMax"/>
          <c:max val="86"/>
          <c:min val="74"/>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000000"/>
                </a:solidFill>
                <a:latin typeface="Aptos"/>
              </a:defRPr>
            </a:pPr>
            <a:endParaRPr lang="en-US"/>
          </a:p>
        </c:txPr>
        <c:crossAx val="2094734554"/>
        <c:crosses val="autoZero"/>
        <c:crossBetween val="between"/>
        <c:majorUnit val="2"/>
      </c:valAx>
      <c:spPr>
        <a:noFill/>
        <a:ln>
          <a:noFill/>
        </a:ln>
        <a:effectLst/>
      </c:spPr>
    </c:plotArea>
    <c:legend>
      <c:legendPos val="b"/>
      <c:overlay val="0"/>
    </c:legend>
    <c:plotVisOnly val="1"/>
    <c:dispBlanksAs val="span"/>
    <c:showDLblsOverMax val="1"/>
  </c:chart>
  <c:spPr>
    <a:noFill/>
    <a:ln>
      <a:noFill/>
    </a:ln>
    <a:effectLst/>
  </c:sp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B86AD94-A7F4-4A23-94E1-7B9CFC54AA15}"/>
              </a:ext>
            </a:extLst>
          </p:cNvPr>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BCA3F7D-A718-E61A-D0D2-9FBB5B813D0A}"/>
              </a:ext>
            </a:extLst>
          </p:cNvPr>
          <p:cNvSpPr>
            <a:spLocks noGrp="1"/>
          </p:cNvSpPr>
          <p:nvPr>
            <p:ph type="dt" sz="quarter" idx="1"/>
          </p:nvPr>
        </p:nvSpPr>
        <p:spPr>
          <a:xfrm>
            <a:off x="3884613" y="0"/>
            <a:ext cx="2971800" cy="611188"/>
          </a:xfrm>
          <a:prstGeom prst="rect">
            <a:avLst/>
          </a:prstGeom>
        </p:spPr>
        <p:txBody>
          <a:bodyPr vert="horz" lIns="91440" tIns="45720" rIns="91440" bIns="45720" rtlCol="0"/>
          <a:lstStyle>
            <a:lvl1pPr algn="r">
              <a:defRPr sz="1200"/>
            </a:lvl1pPr>
          </a:lstStyle>
          <a:p>
            <a:fld id="{277BE8C5-A83B-4393-BB97-18BCDF785E5E}" type="datetimeFigureOut">
              <a:rPr lang="en-GB" smtClean="0"/>
              <a:t>23/07/2026</a:t>
            </a:fld>
            <a:endParaRPr lang="en-GB"/>
          </a:p>
        </p:txBody>
      </p:sp>
      <p:sp>
        <p:nvSpPr>
          <p:cNvPr id="4" name="Footer Placeholder 3">
            <a:extLst>
              <a:ext uri="{FF2B5EF4-FFF2-40B4-BE49-F238E27FC236}">
                <a16:creationId xmlns:a16="http://schemas.microsoft.com/office/drawing/2014/main" id="{098CBEC6-EE0D-63DC-6399-2EC12BF797C9}"/>
              </a:ext>
            </a:extLst>
          </p:cNvPr>
          <p:cNvSpPr>
            <a:spLocks noGrp="1"/>
          </p:cNvSpPr>
          <p:nvPr>
            <p:ph type="ftr" sz="quarter" idx="2"/>
          </p:nvPr>
        </p:nvSpPr>
        <p:spPr>
          <a:xfrm>
            <a:off x="0" y="11580813"/>
            <a:ext cx="2971800" cy="6111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C47B17F-36E0-EFB5-5C92-443571EE4291}"/>
              </a:ext>
            </a:extLst>
          </p:cNvPr>
          <p:cNvSpPr>
            <a:spLocks noGrp="1"/>
          </p:cNvSpPr>
          <p:nvPr>
            <p:ph type="sldNum" sz="quarter" idx="3"/>
          </p:nvPr>
        </p:nvSpPr>
        <p:spPr>
          <a:xfrm>
            <a:off x="3884613" y="11580813"/>
            <a:ext cx="2971800" cy="611187"/>
          </a:xfrm>
          <a:prstGeom prst="rect">
            <a:avLst/>
          </a:prstGeom>
        </p:spPr>
        <p:txBody>
          <a:bodyPr vert="horz" lIns="91440" tIns="45720" rIns="91440" bIns="45720" rtlCol="0" anchor="b"/>
          <a:lstStyle>
            <a:lvl1pPr algn="r">
              <a:defRPr sz="1200"/>
            </a:lvl1pPr>
          </a:lstStyle>
          <a:p>
            <a:fld id="{6D7A9D67-1687-412D-B224-DF4AD8DEBB1B}" type="slidenum">
              <a:rPr lang="en-GB" smtClean="0"/>
              <a:t>‹#›</a:t>
            </a:fld>
            <a:endParaRPr lang="en-GB"/>
          </a:p>
        </p:txBody>
      </p:sp>
    </p:spTree>
    <p:extLst>
      <p:ext uri="{BB962C8B-B14F-4D97-AF65-F5344CB8AC3E}">
        <p14:creationId xmlns:p14="http://schemas.microsoft.com/office/powerpoint/2010/main" val="240429449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95601022"/>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frontiersin.org/articles/10.3389/fpsyg.2020.01878/full"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hyperlink" Target="https://oseki.eus/articulos/que-son-y-por-que-son-importantes-los-determinantes-sociales-y-politicos-de-la-salud/" TargetMode="External"/><Relationship Id="rId3" Type="http://schemas.microsoft.com/office/2017/06/relationships/model3d" Target="../media/model3d1.glb"/><Relationship Id="rId7"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hyperlink" Target="https://courses.lumenlearning.com/wm-abnormalpsych/chapter/multidimensional-approaches-to-understanding-mental-illness/" TargetMode="External"/><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8" Type="http://schemas.openxmlformats.org/officeDocument/2006/relationships/hyperlink" Target="https://internationaljournalofwellbeing.org/index.php/ijow/article/view/89" TargetMode="External"/><Relationship Id="rId13" Type="http://schemas.openxmlformats.org/officeDocument/2006/relationships/hyperlink" Target="https://www.health.org.uk/topics/nhs-workforce" TargetMode="External"/><Relationship Id="rId3" Type="http://schemas.openxmlformats.org/officeDocument/2006/relationships/hyperlink" Target="https://www.annfammed.org/content/2/6/576" TargetMode="External"/><Relationship Id="rId7" Type="http://schemas.openxmlformats.org/officeDocument/2006/relationships/hyperlink" Target="https://www.legislation.gov.uk/ukpga/2022/31" TargetMode="External"/><Relationship Id="rId12" Type="http://schemas.openxmlformats.org/officeDocument/2006/relationships/hyperlink" Target="https://www.nice.org.uk/guidance/published?type=ph" TargetMode="External"/><Relationship Id="rId2" Type="http://schemas.openxmlformats.org/officeDocument/2006/relationships/hyperlink" Target="https://doi.org/10.1080/07352166.2023.2260029" TargetMode="External"/><Relationship Id="rId1" Type="http://schemas.openxmlformats.org/officeDocument/2006/relationships/slideLayout" Target="../slideLayouts/slideLayout1.xml"/><Relationship Id="rId6" Type="http://schemas.openxmlformats.org/officeDocument/2006/relationships/hyperlink" Target="https://core.ac.uk/download/pdf/6472456.pdf" TargetMode="External"/><Relationship Id="rId11" Type="http://schemas.openxmlformats.org/officeDocument/2006/relationships/hyperlink" Target="https://www.health.org.uk/publications/reports/the-marmot-review-10-years-on" TargetMode="External"/><Relationship Id="rId5" Type="http://schemas.openxmlformats.org/officeDocument/2006/relationships/hyperlink" Target="https://doi.org/10.1002/sd.70498" TargetMode="External"/><Relationship Id="rId10" Type="http://schemas.openxmlformats.org/officeDocument/2006/relationships/hyperlink" Target="https://doi.org/10.1093/eurpub/ckaf161.083" TargetMode="External"/><Relationship Id="rId4" Type="http://schemas.openxmlformats.org/officeDocument/2006/relationships/hyperlink" Target="https://sustainabledevelopment.un.org/content/documents/5987our-common-future.pdf" TargetMode="External"/><Relationship Id="rId9" Type="http://schemas.openxmlformats.org/officeDocument/2006/relationships/hyperlink" Target="https://www.science.org/doi/10.1126/science.847460"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england.nhs.uk/ournhspeople/" TargetMode="External"/><Relationship Id="rId13" Type="http://schemas.openxmlformats.org/officeDocument/2006/relationships/hyperlink" Target="https://www.ons.gov.uk/peoplepopulationandcommunity/birthsdeathsandmarriages/lifeexpectancies/bulletins/nationallifetablesunitedkingdom/2022to2024" TargetMode="External"/><Relationship Id="rId3" Type="http://schemas.openxmlformats.org/officeDocument/2006/relationships/hyperlink" Target="https://www.havering.gov.uk/public-health" TargetMode="External"/><Relationship Id="rId7" Type="http://schemas.openxmlformats.org/officeDocument/2006/relationships/hyperlink" Target="https://www.england.nhs.uk/wp-content/uploads/2022/07/nhs-long-term-plan-version-1.2.pdf" TargetMode="External"/><Relationship Id="rId12" Type="http://schemas.openxmlformats.org/officeDocument/2006/relationships/hyperlink" Target="https://www.ons.gov.uk/peoplepopulationandcommunity/healthandsocialcare/healthinequalities" TargetMode="External"/><Relationship Id="rId2" Type="http://schemas.openxmlformats.org/officeDocument/2006/relationships/hyperlink" Target="https://doi.org/10.1093/heapro/daag008" TargetMode="External"/><Relationship Id="rId1" Type="http://schemas.openxmlformats.org/officeDocument/2006/relationships/slideLayout" Target="../slideLayouts/slideLayout1.xml"/><Relationship Id="rId6" Type="http://schemas.openxmlformats.org/officeDocument/2006/relationships/hyperlink" Target="https://northeastlondon.icb.nhs.uk/publications/?utm_source=chatgpt.com" TargetMode="External"/><Relationship Id="rId11" Type="http://schemas.openxmlformats.org/officeDocument/2006/relationships/hyperlink" Target="https://www.england.nhs.uk/long-read/guidance-on-developing-the-joint-forward-plan/" TargetMode="External"/><Relationship Id="rId5" Type="http://schemas.openxmlformats.org/officeDocument/2006/relationships/hyperlink" Target="https://www.proquest.com/scholarly-journals/local-governance-impact-on-improving-community/docview/3269298108/se-2?accountid=130472" TargetMode="External"/><Relationship Id="rId10" Type="http://schemas.openxmlformats.org/officeDocument/2006/relationships/hyperlink" Target="https://www.england.nhs.uk/greenernhs/" TargetMode="External"/><Relationship Id="rId4" Type="http://schemas.openxmlformats.org/officeDocument/2006/relationships/hyperlink" Target="https://www.nice.org.uk/guidance/published?type=ph.(Accessed" TargetMode="External"/><Relationship Id="rId9" Type="http://schemas.openxmlformats.org/officeDocument/2006/relationships/hyperlink" Target="https://www.longtermplan.nhs.uk/" TargetMode="External"/><Relationship Id="rId14" Type="http://schemas.openxmlformats.org/officeDocument/2006/relationships/hyperlink" Target="https://doi.org/10.1108/JHOM-03-2024-0077"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who.int/data/gho/publications/world-health-statistics" TargetMode="External"/><Relationship Id="rId3" Type="http://schemas.openxmlformats.org/officeDocument/2006/relationships/hyperlink" Target="https://www.kingsfund.org.uk/publications/what-are-health-inequalities" TargetMode="External"/><Relationship Id="rId7" Type="http://schemas.openxmlformats.org/officeDocument/2006/relationships/hyperlink" Target="https://www.who.int/teams/health-promotion/enhanced-wellbeing/first-global-conference" TargetMode="External"/><Relationship Id="rId2" Type="http://schemas.openxmlformats.org/officeDocument/2006/relationships/hyperlink" Target="https://doi.org/10.1177/21501319251326750" TargetMode="External"/><Relationship Id="rId1" Type="http://schemas.openxmlformats.org/officeDocument/2006/relationships/slideLayout" Target="../slideLayouts/slideLayout1.xml"/><Relationship Id="rId6" Type="http://schemas.openxmlformats.org/officeDocument/2006/relationships/hyperlink" Target="https://journals.sagepub.com/doi/10.1177/0269215517709890" TargetMode="External"/><Relationship Id="rId5" Type="http://schemas.openxmlformats.org/officeDocument/2006/relationships/hyperlink" Target="https://sdgs.un.org/2030agenda" TargetMode="External"/><Relationship Id="rId10" Type="http://schemas.openxmlformats.org/officeDocument/2006/relationships/hyperlink" Target="https://www.who.int/health-topics/health-promotion" TargetMode="External"/><Relationship Id="rId4" Type="http://schemas.openxmlformats.org/officeDocument/2006/relationships/hyperlink" Target="https://doi.org/10.1093/eurpub/ckaf161.1320" TargetMode="External"/><Relationship Id="rId9" Type="http://schemas.openxmlformats.org/officeDocument/2006/relationships/hyperlink" Target="https://www.who.int/publications/i/item/97892415069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8FAF8"/>
        </a:solidFill>
        <a:effectLst/>
      </p:bgPr>
    </p:bg>
    <p:spTree>
      <p:nvGrpSpPr>
        <p:cNvPr id="1" name=""/>
        <p:cNvGrpSpPr/>
        <p:nvPr/>
      </p:nvGrpSpPr>
      <p:grpSpPr>
        <a:xfrm>
          <a:off x="0" y="0"/>
          <a:ext cx="0" cy="0"/>
          <a:chOff x="0" y="0"/>
          <a:chExt cx="0" cy="0"/>
        </a:xfrm>
      </p:grpSpPr>
      <p:sp>
        <p:nvSpPr>
          <p:cNvPr id="3" name="Shape 1"/>
          <p:cNvSpPr/>
          <p:nvPr/>
        </p:nvSpPr>
        <p:spPr>
          <a:xfrm>
            <a:off x="0" y="0"/>
            <a:ext cx="164592" cy="6858000"/>
          </a:xfrm>
          <a:prstGeom prst="rect">
            <a:avLst/>
          </a:prstGeom>
          <a:solidFill>
            <a:srgbClr val="2A9D8F"/>
          </a:solidFill>
          <a:ln w="12700">
            <a:solidFill>
              <a:srgbClr val="2A9D8F"/>
            </a:solidFill>
            <a:prstDash val="solid"/>
          </a:ln>
        </p:spPr>
        <p:txBody>
          <a:bodyPr/>
          <a:lstStyle/>
          <a:p>
            <a:endParaRPr lang="en-GB"/>
          </a:p>
        </p:txBody>
      </p:sp>
      <p:sp>
        <p:nvSpPr>
          <p:cNvPr id="5" name="Text 3"/>
          <p:cNvSpPr/>
          <p:nvPr/>
        </p:nvSpPr>
        <p:spPr>
          <a:xfrm>
            <a:off x="2416629" y="3738589"/>
            <a:ext cx="8827692" cy="411480"/>
          </a:xfrm>
          <a:prstGeom prst="rect">
            <a:avLst/>
          </a:prstGeom>
          <a:noFill/>
          <a:ln/>
        </p:spPr>
        <p:txBody>
          <a:bodyPr wrap="square" lIns="0" tIns="0" rIns="0" bIns="0" rtlCol="0" anchor="ctr"/>
          <a:lstStyle/>
          <a:p>
            <a:pPr marL="0" indent="0">
              <a:buNone/>
            </a:pPr>
            <a:r>
              <a:rPr lang="en-US" sz="1800" b="1" dirty="0">
                <a:solidFill>
                  <a:srgbClr val="0070C0"/>
                </a:solidFill>
              </a:rPr>
              <a:t>Critical examination of policy, models, service delivery and inequalities</a:t>
            </a:r>
          </a:p>
        </p:txBody>
      </p:sp>
      <p:sp>
        <p:nvSpPr>
          <p:cNvPr id="6" name="Text 4"/>
          <p:cNvSpPr/>
          <p:nvPr/>
        </p:nvSpPr>
        <p:spPr>
          <a:xfrm>
            <a:off x="762498" y="5116824"/>
            <a:ext cx="3308262" cy="1273608"/>
          </a:xfrm>
          <a:prstGeom prst="rect">
            <a:avLst/>
          </a:prstGeom>
          <a:noFill/>
          <a:ln/>
        </p:spPr>
        <p:txBody>
          <a:bodyPr wrap="square" lIns="381" tIns="381" rIns="381" bIns="381" rtlCol="0" anchor="ctr">
            <a:normAutofit fontScale="85000" lnSpcReduction="10000"/>
          </a:bodyPr>
          <a:lstStyle/>
          <a:p>
            <a:pPr marL="0" indent="0">
              <a:buNone/>
            </a:pPr>
            <a:endParaRPr lang="en-US" sz="1700" dirty="0">
              <a:solidFill>
                <a:srgbClr val="1E2B2A"/>
              </a:solidFill>
            </a:endParaRPr>
          </a:p>
          <a:p>
            <a:pPr marL="0" indent="0">
              <a:buNone/>
            </a:pPr>
            <a:r>
              <a:rPr lang="en-US" sz="2000" dirty="0">
                <a:latin typeface="Arial" panose="020B0604020202020204" pitchFamily="34" charset="0"/>
                <a:cs typeface="Arial" panose="020B0604020202020204" pitchFamily="34" charset="0"/>
              </a:rPr>
              <a:t>Student name: Monica Ana Oprea </a:t>
            </a:r>
          </a:p>
          <a:p>
            <a:pPr marL="0" indent="0">
              <a:buNone/>
            </a:pPr>
            <a:r>
              <a:rPr lang="en-US" sz="2000" dirty="0">
                <a:latin typeface="Arial" panose="020B0604020202020204" pitchFamily="34" charset="0"/>
                <a:cs typeface="Arial" panose="020B0604020202020204" pitchFamily="34" charset="0"/>
              </a:rPr>
              <a:t>Student ID: 2315596</a:t>
            </a:r>
          </a:p>
          <a:p>
            <a:pPr marL="0" indent="0">
              <a:buNone/>
            </a:pPr>
            <a:r>
              <a:rPr lang="en-US" sz="2000" dirty="0">
                <a:latin typeface="Arial" panose="020B0604020202020204" pitchFamily="34" charset="0"/>
                <a:cs typeface="Arial" panose="020B0604020202020204" pitchFamily="34" charset="0"/>
              </a:rPr>
              <a:t>Lecturer Name: Dr </a:t>
            </a:r>
            <a:r>
              <a:rPr lang="en-US" sz="2000" dirty="0" err="1">
                <a:latin typeface="Arial" panose="020B0604020202020204" pitchFamily="34" charset="0"/>
                <a:cs typeface="Arial" panose="020B0604020202020204" pitchFamily="34" charset="0"/>
              </a:rPr>
              <a:t>Itse</a:t>
            </a:r>
            <a:r>
              <a:rPr lang="en-US" sz="2000" dirty="0">
                <a:latin typeface="Arial" panose="020B0604020202020204" pitchFamily="34" charset="0"/>
                <a:cs typeface="Arial" panose="020B0604020202020204" pitchFamily="34" charset="0"/>
              </a:rPr>
              <a:t> Olaoye</a:t>
            </a:r>
          </a:p>
          <a:p>
            <a:pPr marL="0" indent="0">
              <a:buNone/>
            </a:pPr>
            <a:r>
              <a:rPr lang="en-US" sz="2000" dirty="0">
                <a:latin typeface="Arial" panose="020B0604020202020204" pitchFamily="34" charset="0"/>
                <a:cs typeface="Arial" panose="020B0604020202020204" pitchFamily="34" charset="0"/>
              </a:rPr>
              <a:t>(BMHP6030_LON)</a:t>
            </a:r>
          </a:p>
          <a:p>
            <a:pPr marL="0" indent="0">
              <a:buNone/>
            </a:pPr>
            <a:endParaRPr lang="en-US" sz="1700" dirty="0"/>
          </a:p>
        </p:txBody>
      </p:sp>
      <p:sp>
        <p:nvSpPr>
          <p:cNvPr id="7" name="Text 5"/>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9" name="Title 8">
            <a:extLst>
              <a:ext uri="{FF2B5EF4-FFF2-40B4-BE49-F238E27FC236}">
                <a16:creationId xmlns:a16="http://schemas.microsoft.com/office/drawing/2014/main" id="{BEC866BD-F44D-7631-3D0C-459EEC56A263}"/>
              </a:ext>
            </a:extLst>
          </p:cNvPr>
          <p:cNvSpPr>
            <a:spLocks noGrp="1"/>
          </p:cNvSpPr>
          <p:nvPr>
            <p:ph type="title" idx="4294967295"/>
          </p:nvPr>
        </p:nvSpPr>
        <p:spPr>
          <a:xfrm>
            <a:off x="782462" y="1732487"/>
            <a:ext cx="10515600" cy="2015039"/>
          </a:xfrm>
          <a:prstGeom prst="rect">
            <a:avLst/>
          </a:prstGeom>
        </p:spPr>
        <p:txBody>
          <a:bodyPr/>
          <a:lstStyle/>
          <a:p>
            <a:r>
              <a:rPr lang="en-US" b="1" dirty="0">
                <a:solidFill>
                  <a:srgbClr val="183A37"/>
                </a:solidFill>
                <a:latin typeface="Aptos Display" pitchFamily="34" charset="0"/>
                <a:ea typeface="Aptos Display" pitchFamily="34" charset="-122"/>
                <a:cs typeface="Aptos Display" pitchFamily="34" charset="-120"/>
              </a:rPr>
              <a:t>Health, Wellbeing and Sustainable Development within Present  Health and Care Sectors</a:t>
            </a:r>
            <a:endParaRPr lang="en-GB" dirty="0"/>
          </a:p>
        </p:txBody>
      </p:sp>
      <p:pic>
        <p:nvPicPr>
          <p:cNvPr id="11" name="Picture 10">
            <a:extLst>
              <a:ext uri="{FF2B5EF4-FFF2-40B4-BE49-F238E27FC236}">
                <a16:creationId xmlns:a16="http://schemas.microsoft.com/office/drawing/2014/main" id="{172AAEB7-E403-CC62-DFC1-2080F6232548}"/>
              </a:ext>
            </a:extLst>
          </p:cNvPr>
          <p:cNvPicPr>
            <a:picLocks noChangeAspect="1"/>
          </p:cNvPicPr>
          <p:nvPr/>
        </p:nvPicPr>
        <p:blipFill>
          <a:blip r:embed="rId3"/>
          <a:stretch>
            <a:fillRect/>
          </a:stretch>
        </p:blipFill>
        <p:spPr>
          <a:xfrm>
            <a:off x="2976466" y="128016"/>
            <a:ext cx="5383764" cy="159553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AF8"/>
        </a:solidFill>
        <a:effectLst/>
      </p:bgPr>
    </p:bg>
    <p:spTree>
      <p:nvGrpSpPr>
        <p:cNvPr id="1" name=""/>
        <p:cNvGrpSpPr/>
        <p:nvPr/>
      </p:nvGrpSpPr>
      <p:grpSpPr>
        <a:xfrm>
          <a:off x="0" y="0"/>
          <a:ext cx="0" cy="0"/>
          <a:chOff x="0" y="0"/>
          <a:chExt cx="0" cy="0"/>
        </a:xfrm>
      </p:grpSpPr>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Text 4"/>
          <p:cNvSpPr/>
          <p:nvPr/>
        </p:nvSpPr>
        <p:spPr>
          <a:xfrm>
            <a:off x="685800" y="1143000"/>
            <a:ext cx="10789920" cy="685800"/>
          </a:xfrm>
          <a:prstGeom prst="rect">
            <a:avLst/>
          </a:prstGeom>
          <a:noFill/>
          <a:ln/>
        </p:spPr>
        <p:txBody>
          <a:bodyPr wrap="square" lIns="635" tIns="635" rIns="635" bIns="635" rtlCol="0" anchor="t">
            <a:normAutofit fontScale="77500" lnSpcReduction="20000"/>
          </a:bodyPr>
          <a:lstStyle/>
          <a:p>
            <a:pPr marL="0" indent="0" algn="l">
              <a:buNone/>
            </a:pPr>
            <a:r>
              <a:rPr lang="en-US" sz="2200" b="1" dirty="0">
                <a:solidFill>
                  <a:srgbClr val="183A37"/>
                </a:solidFill>
                <a:latin typeface="Arial" panose="020B0604020202020204" pitchFamily="34" charset="0"/>
                <a:ea typeface="Aptos" pitchFamily="34" charset="-122"/>
                <a:cs typeface="Arial" panose="020B0604020202020204" pitchFamily="34" charset="0"/>
              </a:rPr>
              <a:t>This presentation critically examines how health, wellbeing and sustainable development are embedded within present health and care sectors, and how they influence policy and service delivery.</a:t>
            </a:r>
            <a:endParaRPr lang="en-US" sz="2200" dirty="0">
              <a:latin typeface="Arial" panose="020B0604020202020204" pitchFamily="34" charset="0"/>
              <a:cs typeface="Arial" panose="020B0604020202020204" pitchFamily="34" charset="0"/>
            </a:endParaRPr>
          </a:p>
        </p:txBody>
      </p:sp>
      <p:sp>
        <p:nvSpPr>
          <p:cNvPr id="7" name="Text 5"/>
          <p:cNvSpPr/>
          <p:nvPr/>
        </p:nvSpPr>
        <p:spPr>
          <a:xfrm>
            <a:off x="914400" y="2148840"/>
            <a:ext cx="6217920" cy="3063240"/>
          </a:xfrm>
          <a:prstGeom prst="rect">
            <a:avLst/>
          </a:prstGeom>
          <a:noFill/>
          <a:ln/>
        </p:spPr>
        <p:txBody>
          <a:bodyPr wrap="square" lIns="1016" tIns="1016" rIns="1016" bIns="1016" rtlCol="0" anchor="ctr">
            <a:normAutofit/>
          </a:bodyPr>
          <a:lstStyle/>
          <a:p>
            <a:pPr marL="285750" indent="-285750" algn="just">
              <a:lnSpc>
                <a:spcPct val="150000"/>
              </a:lnSpc>
              <a:buFont typeface="Arial" panose="020B0604020202020204" pitchFamily="34" charset="0"/>
              <a:buChar char="•"/>
            </a:pPr>
            <a:r>
              <a:rPr lang="en-US" sz="1800" dirty="0">
                <a:solidFill>
                  <a:srgbClr val="1E2B2A"/>
                </a:solidFill>
                <a:latin typeface="Arial" panose="020B0604020202020204" pitchFamily="34" charset="0"/>
                <a:cs typeface="Arial" panose="020B0604020202020204" pitchFamily="34" charset="0"/>
              </a:rPr>
              <a:t>Define the key concepts and explain their relevance</a:t>
            </a:r>
            <a:endParaRPr lang="en-US" sz="18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1800" dirty="0">
                <a:solidFill>
                  <a:srgbClr val="1E2B2A"/>
                </a:solidFill>
                <a:latin typeface="Arial" panose="020B0604020202020204" pitchFamily="34" charset="0"/>
                <a:cs typeface="Arial" panose="020B0604020202020204" pitchFamily="34" charset="0"/>
              </a:rPr>
              <a:t>Compare and contrast major health and wellbeing models</a:t>
            </a:r>
            <a:endParaRPr lang="en-US" sz="18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1800" dirty="0">
                <a:solidFill>
                  <a:srgbClr val="1E2B2A"/>
                </a:solidFill>
                <a:latin typeface="Arial" panose="020B0604020202020204" pitchFamily="34" charset="0"/>
                <a:cs typeface="Arial" panose="020B0604020202020204" pitchFamily="34" charset="0"/>
              </a:rPr>
              <a:t>Examine sustainable development in healthcare policy</a:t>
            </a:r>
            <a:endParaRPr lang="en-US" sz="18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1800" dirty="0">
                <a:solidFill>
                  <a:srgbClr val="1E2B2A"/>
                </a:solidFill>
                <a:latin typeface="Arial" panose="020B0604020202020204" pitchFamily="34" charset="0"/>
                <a:cs typeface="Arial" panose="020B0604020202020204" pitchFamily="34" charset="0"/>
              </a:rPr>
              <a:t>Evaluate UK national and local policy approaches</a:t>
            </a:r>
            <a:endParaRPr lang="en-US" sz="18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1800" dirty="0">
                <a:solidFill>
                  <a:srgbClr val="1E2B2A"/>
                </a:solidFill>
                <a:latin typeface="Arial" panose="020B0604020202020204" pitchFamily="34" charset="0"/>
                <a:cs typeface="Arial" panose="020B0604020202020204" pitchFamily="34" charset="0"/>
              </a:rPr>
              <a:t>Analyse service delivery, public health and inequalities</a:t>
            </a:r>
            <a:endParaRPr lang="en-US" sz="18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1800" dirty="0">
                <a:solidFill>
                  <a:srgbClr val="1E2B2A"/>
                </a:solidFill>
                <a:latin typeface="Arial" panose="020B0604020202020204" pitchFamily="34" charset="0"/>
                <a:cs typeface="Arial" panose="020B0604020202020204" pitchFamily="34" charset="0"/>
              </a:rPr>
              <a:t>Provide recommendations for improvement </a:t>
            </a:r>
          </a:p>
        </p:txBody>
      </p:sp>
      <p:sp>
        <p:nvSpPr>
          <p:cNvPr id="8" name="Shape 6"/>
          <p:cNvSpPr/>
          <p:nvPr/>
        </p:nvSpPr>
        <p:spPr>
          <a:xfrm>
            <a:off x="7818120" y="1874520"/>
            <a:ext cx="1005840" cy="640080"/>
          </a:xfrm>
          <a:prstGeom prst="chevron">
            <a:avLst/>
          </a:prstGeom>
          <a:solidFill>
            <a:srgbClr val="2A9D8F"/>
          </a:solidFill>
          <a:ln w="12700">
            <a:solidFill>
              <a:srgbClr val="2A9D8F"/>
            </a:solidFill>
            <a:prstDash val="solid"/>
          </a:ln>
        </p:spPr>
        <p:txBody>
          <a:bodyPr/>
          <a:lstStyle/>
          <a:p>
            <a:endParaRPr lang="en-GB"/>
          </a:p>
        </p:txBody>
      </p:sp>
      <p:sp>
        <p:nvSpPr>
          <p:cNvPr id="9" name="Shape 7"/>
          <p:cNvSpPr/>
          <p:nvPr/>
        </p:nvSpPr>
        <p:spPr>
          <a:xfrm>
            <a:off x="8823960" y="1874520"/>
            <a:ext cx="1005840" cy="640080"/>
          </a:xfrm>
          <a:prstGeom prst="chevron">
            <a:avLst/>
          </a:prstGeom>
          <a:solidFill>
            <a:srgbClr val="E9C46A"/>
          </a:solidFill>
          <a:ln w="12700">
            <a:solidFill>
              <a:srgbClr val="E9C46A"/>
            </a:solidFill>
            <a:prstDash val="solid"/>
          </a:ln>
        </p:spPr>
        <p:txBody>
          <a:bodyPr/>
          <a:lstStyle/>
          <a:p>
            <a:endParaRPr lang="en-GB"/>
          </a:p>
        </p:txBody>
      </p:sp>
      <p:sp>
        <p:nvSpPr>
          <p:cNvPr id="10" name="Shape 8"/>
          <p:cNvSpPr/>
          <p:nvPr/>
        </p:nvSpPr>
        <p:spPr>
          <a:xfrm>
            <a:off x="9829800" y="1874520"/>
            <a:ext cx="1005840" cy="640080"/>
          </a:xfrm>
          <a:prstGeom prst="chevron">
            <a:avLst/>
          </a:prstGeom>
          <a:solidFill>
            <a:srgbClr val="F4A261"/>
          </a:solidFill>
          <a:ln w="12700">
            <a:solidFill>
              <a:srgbClr val="F4A261"/>
            </a:solidFill>
            <a:prstDash val="solid"/>
          </a:ln>
        </p:spPr>
        <p:txBody>
          <a:bodyPr/>
          <a:lstStyle/>
          <a:p>
            <a:endParaRPr lang="en-GB"/>
          </a:p>
        </p:txBody>
      </p:sp>
      <p:sp>
        <p:nvSpPr>
          <p:cNvPr id="11" name="Text 9"/>
          <p:cNvSpPr/>
          <p:nvPr/>
        </p:nvSpPr>
        <p:spPr>
          <a:xfrm>
            <a:off x="7360920" y="2743200"/>
            <a:ext cx="1097280" cy="256032"/>
          </a:xfrm>
          <a:prstGeom prst="rect">
            <a:avLst/>
          </a:prstGeom>
          <a:noFill/>
          <a:ln/>
        </p:spPr>
        <p:txBody>
          <a:bodyPr wrap="square" lIns="635" tIns="635" rIns="635" bIns="635" rtlCol="0" anchor="t">
            <a:normAutofit/>
          </a:bodyPr>
          <a:lstStyle/>
          <a:p>
            <a:pPr marL="0" indent="0" algn="ctr">
              <a:buNone/>
            </a:pPr>
            <a:r>
              <a:rPr lang="en-US" sz="1200" b="1" dirty="0">
                <a:solidFill>
                  <a:srgbClr val="183A37"/>
                </a:solidFill>
                <a:latin typeface="Aptos" pitchFamily="34" charset="0"/>
                <a:ea typeface="Aptos" pitchFamily="34" charset="-122"/>
                <a:cs typeface="Aptos" pitchFamily="34" charset="-120"/>
              </a:rPr>
              <a:t>Concepts</a:t>
            </a:r>
            <a:endParaRPr lang="en-US" sz="1200" dirty="0"/>
          </a:p>
        </p:txBody>
      </p:sp>
      <p:sp>
        <p:nvSpPr>
          <p:cNvPr id="12" name="Text 10"/>
          <p:cNvSpPr/>
          <p:nvPr/>
        </p:nvSpPr>
        <p:spPr>
          <a:xfrm>
            <a:off x="8732520" y="2743200"/>
            <a:ext cx="914400" cy="256032"/>
          </a:xfrm>
          <a:prstGeom prst="rect">
            <a:avLst/>
          </a:prstGeom>
          <a:noFill/>
          <a:ln/>
        </p:spPr>
        <p:txBody>
          <a:bodyPr wrap="square" lIns="635" tIns="635" rIns="635" bIns="635" rtlCol="0" anchor="t">
            <a:normAutofit/>
          </a:bodyPr>
          <a:lstStyle/>
          <a:p>
            <a:pPr marL="0" indent="0" algn="ctr">
              <a:buNone/>
            </a:pPr>
            <a:r>
              <a:rPr lang="en-US" sz="1200" b="1" dirty="0">
                <a:solidFill>
                  <a:srgbClr val="183A37"/>
                </a:solidFill>
                <a:latin typeface="Aptos" pitchFamily="34" charset="0"/>
                <a:ea typeface="Aptos" pitchFamily="34" charset="-122"/>
                <a:cs typeface="Aptos" pitchFamily="34" charset="-120"/>
              </a:rPr>
              <a:t>Models</a:t>
            </a:r>
            <a:endParaRPr lang="en-US" sz="1200" dirty="0"/>
          </a:p>
        </p:txBody>
      </p:sp>
      <p:sp>
        <p:nvSpPr>
          <p:cNvPr id="13" name="Text 11"/>
          <p:cNvSpPr/>
          <p:nvPr/>
        </p:nvSpPr>
        <p:spPr>
          <a:xfrm>
            <a:off x="10058400" y="2743200"/>
            <a:ext cx="914400" cy="256032"/>
          </a:xfrm>
          <a:prstGeom prst="rect">
            <a:avLst/>
          </a:prstGeom>
          <a:noFill/>
          <a:ln/>
        </p:spPr>
        <p:txBody>
          <a:bodyPr wrap="square" lIns="635" tIns="635" rIns="635" bIns="635" rtlCol="0" anchor="t">
            <a:normAutofit/>
          </a:bodyPr>
          <a:lstStyle/>
          <a:p>
            <a:pPr marL="0" indent="0" algn="ctr">
              <a:buNone/>
            </a:pPr>
            <a:r>
              <a:rPr lang="en-US" sz="1200" b="1" dirty="0">
                <a:solidFill>
                  <a:srgbClr val="183A37"/>
                </a:solidFill>
                <a:latin typeface="Aptos" pitchFamily="34" charset="0"/>
                <a:ea typeface="Aptos" pitchFamily="34" charset="-122"/>
                <a:cs typeface="Aptos" pitchFamily="34" charset="-120"/>
              </a:rPr>
              <a:t>Practice</a:t>
            </a:r>
            <a:endParaRPr lang="en-US" sz="1200" dirty="0"/>
          </a:p>
        </p:txBody>
      </p:sp>
      <p:sp>
        <p:nvSpPr>
          <p:cNvPr id="14" name="Shape 12"/>
          <p:cNvSpPr/>
          <p:nvPr/>
        </p:nvSpPr>
        <p:spPr>
          <a:xfrm>
            <a:off x="7406640" y="3429001"/>
            <a:ext cx="4069080" cy="2747864"/>
          </a:xfrm>
          <a:prstGeom prst="roundRect">
            <a:avLst>
              <a:gd name="adj" fmla="val 6897"/>
            </a:avLst>
          </a:prstGeom>
          <a:solidFill>
            <a:srgbClr val="E7F1EE"/>
          </a:solidFill>
          <a:ln w="12700">
            <a:solidFill>
              <a:srgbClr val="E7F1EE"/>
            </a:solidFill>
            <a:prstDash val="solid"/>
          </a:ln>
        </p:spPr>
        <p:txBody>
          <a:bodyPr/>
          <a:lstStyle/>
          <a:p>
            <a:endParaRPr lang="en-GB"/>
          </a:p>
        </p:txBody>
      </p:sp>
      <p:sp>
        <p:nvSpPr>
          <p:cNvPr id="15" name="Text 13"/>
          <p:cNvSpPr/>
          <p:nvPr/>
        </p:nvSpPr>
        <p:spPr>
          <a:xfrm>
            <a:off x="7587996" y="4114801"/>
            <a:ext cx="3706368" cy="1792224"/>
          </a:xfrm>
          <a:prstGeom prst="rect">
            <a:avLst/>
          </a:prstGeom>
          <a:noFill/>
          <a:ln/>
        </p:spPr>
        <p:txBody>
          <a:bodyPr wrap="square" lIns="508" tIns="508" rIns="508" bIns="508" rtlCol="0" anchor="ctr">
            <a:noAutofit/>
          </a:bodyPr>
          <a:lstStyle/>
          <a:p>
            <a:pPr marL="0" indent="0">
              <a:lnSpc>
                <a:spcPct val="170000"/>
              </a:lnSpc>
              <a:buNone/>
            </a:pPr>
            <a:r>
              <a:rPr lang="en-US" dirty="0">
                <a:solidFill>
                  <a:srgbClr val="1E2B2A"/>
                </a:solidFill>
                <a:latin typeface="Arial" panose="020B0604020202020204" pitchFamily="34" charset="0"/>
                <a:cs typeface="Arial" panose="020B0604020202020204" pitchFamily="34" charset="0"/>
              </a:rPr>
              <a:t>The assessment requires critical thinking, secondary evidence and recommendations for improving policy and initiatives at the local and national levels. </a:t>
            </a:r>
            <a:r>
              <a:rPr lang="en-GB" dirty="0">
                <a:solidFill>
                  <a:srgbClr val="1E2B2A"/>
                </a:solidFill>
                <a:latin typeface="Arial" panose="020B0604020202020204" pitchFamily="34" charset="0"/>
                <a:cs typeface="Arial" panose="020B0604020202020204" pitchFamily="34" charset="0"/>
              </a:rPr>
              <a:t>(WHO, 2023; NHS England, 2019)</a:t>
            </a:r>
          </a:p>
          <a:p>
            <a:pPr marL="0" indent="0">
              <a:lnSpc>
                <a:spcPct val="170000"/>
              </a:lnSpc>
              <a:buNone/>
            </a:pPr>
            <a:endParaRPr lang="en-US" dirty="0">
              <a:latin typeface="Arial" panose="020B0604020202020204" pitchFamily="34" charset="0"/>
              <a:cs typeface="Arial" panose="020B0604020202020204" pitchFamily="34" charset="0"/>
            </a:endParaRPr>
          </a:p>
        </p:txBody>
      </p:sp>
      <p:sp>
        <p:nvSpPr>
          <p:cNvPr id="16" name="Title 15">
            <a:extLst>
              <a:ext uri="{FF2B5EF4-FFF2-40B4-BE49-F238E27FC236}">
                <a16:creationId xmlns:a16="http://schemas.microsoft.com/office/drawing/2014/main" id="{A1DF55C7-77B7-42BE-43E7-5726918F4AC7}"/>
              </a:ext>
            </a:extLst>
          </p:cNvPr>
          <p:cNvSpPr>
            <a:spLocks noGrp="1"/>
          </p:cNvSpPr>
          <p:nvPr>
            <p:ph type="title" idx="4294967295"/>
          </p:nvPr>
        </p:nvSpPr>
        <p:spPr>
          <a:xfrm>
            <a:off x="675536" y="67945"/>
            <a:ext cx="10515600" cy="777875"/>
          </a:xfrm>
          <a:prstGeom prst="rect">
            <a:avLst/>
          </a:prstGeom>
        </p:spPr>
        <p:txBody>
          <a:bodyPr/>
          <a:lstStyle/>
          <a:p>
            <a:r>
              <a:rPr lang="en-GB" sz="4000" b="1" dirty="0"/>
              <a:t>Overview</a:t>
            </a:r>
            <a:r>
              <a:rPr lang="en-GB"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AF8"/>
        </a:solidFill>
        <a:effectLst/>
      </p:bgPr>
    </p:bg>
    <p:spTree>
      <p:nvGrpSpPr>
        <p:cNvPr id="1" name=""/>
        <p:cNvGrpSpPr/>
        <p:nvPr/>
      </p:nvGrpSpPr>
      <p:grpSpPr>
        <a:xfrm>
          <a:off x="0" y="0"/>
          <a:ext cx="0" cy="0"/>
          <a:chOff x="0" y="0"/>
          <a:chExt cx="0" cy="0"/>
        </a:xfrm>
      </p:grpSpPr>
      <p:sp>
        <p:nvSpPr>
          <p:cNvPr id="2" name="Text 0"/>
          <p:cNvSpPr>
            <a:spLocks noGrp="1"/>
          </p:cNvSpPr>
          <p:nvPr>
            <p:ph type="title" idx="4294967295"/>
          </p:nvPr>
        </p:nvSpPr>
        <p:spPr>
          <a:xfrm>
            <a:off x="530352" y="292608"/>
            <a:ext cx="10698480" cy="438912"/>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83A37"/>
                </a:solidFill>
                <a:effectLst/>
                <a:uLnTx/>
                <a:uFillTx/>
                <a:latin typeface="Aptos Display" pitchFamily="34" charset="0"/>
                <a:ea typeface="Aptos Display" pitchFamily="34" charset="-122"/>
                <a:cs typeface="Aptos Display" pitchFamily="34" charset="-120"/>
              </a:rPr>
              <a:t>Key concepts: health, wellbeing and sustainable development</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Shape 4"/>
          <p:cNvSpPr/>
          <p:nvPr/>
        </p:nvSpPr>
        <p:spPr>
          <a:xfrm>
            <a:off x="685800" y="1250482"/>
            <a:ext cx="3154680" cy="3977640"/>
          </a:xfrm>
          <a:prstGeom prst="roundRect">
            <a:avLst>
              <a:gd name="adj" fmla="val 4058"/>
            </a:avLst>
          </a:prstGeom>
          <a:solidFill>
            <a:srgbClr val="E7F1EE"/>
          </a:solidFill>
          <a:ln w="16510">
            <a:solidFill>
              <a:srgbClr val="2A9D8F"/>
            </a:solidFill>
            <a:prstDash val="solid"/>
          </a:ln>
        </p:spPr>
        <p:txBody>
          <a:bodyPr/>
          <a:lstStyle/>
          <a:p>
            <a:endParaRPr lang="en-GB"/>
          </a:p>
        </p:txBody>
      </p:sp>
      <p:sp>
        <p:nvSpPr>
          <p:cNvPr id="7" name="Text 5"/>
          <p:cNvSpPr/>
          <p:nvPr/>
        </p:nvSpPr>
        <p:spPr>
          <a:xfrm>
            <a:off x="914400" y="1481328"/>
            <a:ext cx="2697480" cy="438912"/>
          </a:xfrm>
          <a:prstGeom prst="rect">
            <a:avLst/>
          </a:prstGeom>
          <a:noFill/>
          <a:ln/>
        </p:spPr>
        <p:txBody>
          <a:bodyPr wrap="square" lIns="635" tIns="635" rIns="635" bIns="635" rtlCol="0" anchor="t">
            <a:normAutofit/>
          </a:bodyPr>
          <a:lstStyle/>
          <a:p>
            <a:pPr marL="0" indent="0" algn="l">
              <a:buNone/>
            </a:pPr>
            <a:r>
              <a:rPr lang="en-US" sz="2400" b="1" dirty="0">
                <a:solidFill>
                  <a:srgbClr val="183A37"/>
                </a:solidFill>
                <a:latin typeface="Aptos" pitchFamily="34" charset="0"/>
                <a:ea typeface="Aptos" pitchFamily="34" charset="-122"/>
                <a:cs typeface="Aptos" pitchFamily="34" charset="-120"/>
              </a:rPr>
              <a:t>Health</a:t>
            </a:r>
            <a:endParaRPr lang="en-US" sz="2400" dirty="0"/>
          </a:p>
        </p:txBody>
      </p:sp>
      <p:sp>
        <p:nvSpPr>
          <p:cNvPr id="8" name="Text 6"/>
          <p:cNvSpPr/>
          <p:nvPr/>
        </p:nvSpPr>
        <p:spPr>
          <a:xfrm>
            <a:off x="914400" y="2084832"/>
            <a:ext cx="2697480" cy="1143000"/>
          </a:xfrm>
          <a:prstGeom prst="rect">
            <a:avLst/>
          </a:prstGeom>
          <a:noFill/>
          <a:ln/>
        </p:spPr>
        <p:txBody>
          <a:bodyPr wrap="square" lIns="635" tIns="635" rIns="635" bIns="635" rtlCol="0" anchor="t">
            <a:normAutofit/>
          </a:bodyPr>
          <a:lstStyle/>
          <a:p>
            <a:pPr marL="0" indent="0" algn="l">
              <a:buNone/>
            </a:pPr>
            <a:r>
              <a:rPr lang="en-US" sz="1800" dirty="0">
                <a:solidFill>
                  <a:srgbClr val="1E2B2A"/>
                </a:solidFill>
                <a:latin typeface="Aptos" pitchFamily="34" charset="0"/>
                <a:ea typeface="Aptos" pitchFamily="34" charset="-122"/>
                <a:cs typeface="Aptos" pitchFamily="34" charset="-120"/>
              </a:rPr>
              <a:t>A physical, mental and social state that goes beyond the absence of disease (WHO, 2023).</a:t>
            </a:r>
            <a:endParaRPr lang="en-US" sz="1800" dirty="0"/>
          </a:p>
        </p:txBody>
      </p:sp>
      <p:sp>
        <p:nvSpPr>
          <p:cNvPr id="9" name="Shape 7"/>
          <p:cNvSpPr/>
          <p:nvPr/>
        </p:nvSpPr>
        <p:spPr>
          <a:xfrm>
            <a:off x="4279392" y="1234440"/>
            <a:ext cx="3154680" cy="3977640"/>
          </a:xfrm>
          <a:prstGeom prst="roundRect">
            <a:avLst>
              <a:gd name="adj" fmla="val 4058"/>
            </a:avLst>
          </a:prstGeom>
          <a:solidFill>
            <a:srgbClr val="EFF6EC"/>
          </a:solidFill>
          <a:ln w="16510">
            <a:solidFill>
              <a:srgbClr val="2F6B5F"/>
            </a:solidFill>
            <a:prstDash val="solid"/>
          </a:ln>
        </p:spPr>
        <p:txBody>
          <a:bodyPr/>
          <a:lstStyle/>
          <a:p>
            <a:endParaRPr lang="en-GB"/>
          </a:p>
        </p:txBody>
      </p:sp>
      <p:sp>
        <p:nvSpPr>
          <p:cNvPr id="10" name="Text 8"/>
          <p:cNvSpPr/>
          <p:nvPr/>
        </p:nvSpPr>
        <p:spPr>
          <a:xfrm>
            <a:off x="4507992" y="1481328"/>
            <a:ext cx="2697480" cy="438912"/>
          </a:xfrm>
          <a:prstGeom prst="rect">
            <a:avLst/>
          </a:prstGeom>
          <a:noFill/>
          <a:ln/>
        </p:spPr>
        <p:txBody>
          <a:bodyPr wrap="square" lIns="635" tIns="635" rIns="635" bIns="635" rtlCol="0" anchor="t">
            <a:normAutofit/>
          </a:bodyPr>
          <a:lstStyle/>
          <a:p>
            <a:pPr marL="0" indent="0" algn="l">
              <a:buNone/>
            </a:pPr>
            <a:r>
              <a:rPr lang="en-US" sz="2400" b="1" dirty="0">
                <a:solidFill>
                  <a:srgbClr val="183A37"/>
                </a:solidFill>
                <a:latin typeface="Aptos" pitchFamily="34" charset="0"/>
                <a:ea typeface="Aptos" pitchFamily="34" charset="-122"/>
                <a:cs typeface="Aptos" pitchFamily="34" charset="-120"/>
              </a:rPr>
              <a:t>Wellbeing</a:t>
            </a:r>
            <a:endParaRPr lang="en-US" sz="2400" dirty="0"/>
          </a:p>
        </p:txBody>
      </p:sp>
      <p:sp>
        <p:nvSpPr>
          <p:cNvPr id="11" name="Text 9"/>
          <p:cNvSpPr/>
          <p:nvPr/>
        </p:nvSpPr>
        <p:spPr>
          <a:xfrm>
            <a:off x="4507992" y="2084832"/>
            <a:ext cx="2697480" cy="1143000"/>
          </a:xfrm>
          <a:prstGeom prst="rect">
            <a:avLst/>
          </a:prstGeom>
          <a:noFill/>
          <a:ln/>
        </p:spPr>
        <p:txBody>
          <a:bodyPr wrap="square" lIns="635" tIns="635" rIns="635" bIns="635" rtlCol="0" anchor="t">
            <a:normAutofit fontScale="92500" lnSpcReduction="20000"/>
          </a:bodyPr>
          <a:lstStyle/>
          <a:p>
            <a:pPr marL="0" indent="0" algn="l">
              <a:buNone/>
            </a:pPr>
            <a:r>
              <a:rPr lang="en-US" sz="1800" dirty="0">
                <a:solidFill>
                  <a:srgbClr val="1E2B2A"/>
                </a:solidFill>
                <a:latin typeface="Aptos" pitchFamily="34" charset="0"/>
                <a:ea typeface="Aptos" pitchFamily="34" charset="-122"/>
                <a:cs typeface="Aptos" pitchFamily="34" charset="-120"/>
              </a:rPr>
              <a:t>A holistic view of life quality, including emotional, social, psychological and physical dimensions (Dodge </a:t>
            </a:r>
            <a:r>
              <a:rPr lang="en-US" sz="1800" i="1" dirty="0">
                <a:solidFill>
                  <a:srgbClr val="1E2B2A"/>
                </a:solidFill>
                <a:latin typeface="Aptos" pitchFamily="34" charset="0"/>
                <a:ea typeface="Aptos" pitchFamily="34" charset="-122"/>
                <a:cs typeface="Aptos" pitchFamily="34" charset="-120"/>
              </a:rPr>
              <a:t>et al.</a:t>
            </a:r>
            <a:r>
              <a:rPr lang="en-US" sz="1800" dirty="0">
                <a:solidFill>
                  <a:srgbClr val="1E2B2A"/>
                </a:solidFill>
                <a:latin typeface="Aptos" pitchFamily="34" charset="0"/>
                <a:ea typeface="Aptos" pitchFamily="34" charset="-122"/>
                <a:cs typeface="Aptos" pitchFamily="34" charset="-120"/>
              </a:rPr>
              <a:t>, 2012).</a:t>
            </a:r>
            <a:endParaRPr lang="en-US" sz="1800" dirty="0"/>
          </a:p>
        </p:txBody>
      </p:sp>
      <p:sp>
        <p:nvSpPr>
          <p:cNvPr id="12" name="Shape 10"/>
          <p:cNvSpPr/>
          <p:nvPr/>
        </p:nvSpPr>
        <p:spPr>
          <a:xfrm>
            <a:off x="7872984" y="1234440"/>
            <a:ext cx="3154680" cy="3977640"/>
          </a:xfrm>
          <a:prstGeom prst="roundRect">
            <a:avLst>
              <a:gd name="adj" fmla="val 4058"/>
            </a:avLst>
          </a:prstGeom>
          <a:solidFill>
            <a:srgbClr val="FFF8E2"/>
          </a:solidFill>
          <a:ln w="16510">
            <a:solidFill>
              <a:srgbClr val="E9C46A"/>
            </a:solidFill>
            <a:prstDash val="solid"/>
          </a:ln>
        </p:spPr>
        <p:txBody>
          <a:bodyPr/>
          <a:lstStyle/>
          <a:p>
            <a:endParaRPr lang="en-GB"/>
          </a:p>
        </p:txBody>
      </p:sp>
      <p:sp>
        <p:nvSpPr>
          <p:cNvPr id="13" name="Text 11"/>
          <p:cNvSpPr/>
          <p:nvPr/>
        </p:nvSpPr>
        <p:spPr>
          <a:xfrm>
            <a:off x="8101584" y="1481328"/>
            <a:ext cx="2697480" cy="438912"/>
          </a:xfrm>
          <a:prstGeom prst="rect">
            <a:avLst/>
          </a:prstGeom>
          <a:noFill/>
          <a:ln/>
        </p:spPr>
        <p:txBody>
          <a:bodyPr wrap="square" lIns="635" tIns="635" rIns="635" bIns="635" rtlCol="0" anchor="t">
            <a:normAutofit fontScale="70000" lnSpcReduction="20000"/>
          </a:bodyPr>
          <a:lstStyle/>
          <a:p>
            <a:pPr marL="0" indent="0" algn="l">
              <a:buNone/>
            </a:pPr>
            <a:r>
              <a:rPr lang="en-US" sz="2400" b="1" dirty="0">
                <a:solidFill>
                  <a:srgbClr val="183A37"/>
                </a:solidFill>
                <a:latin typeface="Aptos" pitchFamily="34" charset="0"/>
                <a:ea typeface="Aptos" pitchFamily="34" charset="-122"/>
                <a:cs typeface="Aptos" pitchFamily="34" charset="-120"/>
              </a:rPr>
              <a:t>Sustainable development</a:t>
            </a:r>
            <a:endParaRPr lang="en-US" sz="2400" dirty="0"/>
          </a:p>
        </p:txBody>
      </p:sp>
      <p:sp>
        <p:nvSpPr>
          <p:cNvPr id="14" name="Text 12"/>
          <p:cNvSpPr/>
          <p:nvPr/>
        </p:nvSpPr>
        <p:spPr>
          <a:xfrm>
            <a:off x="8101584" y="2084832"/>
            <a:ext cx="2697480" cy="1143000"/>
          </a:xfrm>
          <a:prstGeom prst="rect">
            <a:avLst/>
          </a:prstGeom>
          <a:noFill/>
          <a:ln/>
        </p:spPr>
        <p:txBody>
          <a:bodyPr wrap="square" lIns="635" tIns="635" rIns="635" bIns="635" rtlCol="0" anchor="t">
            <a:normAutofit fontScale="92500" lnSpcReduction="20000"/>
          </a:bodyPr>
          <a:lstStyle/>
          <a:p>
            <a:pPr marL="0" indent="0" algn="l">
              <a:buNone/>
            </a:pPr>
            <a:r>
              <a:rPr lang="en-US" sz="1800" dirty="0">
                <a:solidFill>
                  <a:srgbClr val="1E2B2A"/>
                </a:solidFill>
                <a:latin typeface="Aptos" pitchFamily="34" charset="0"/>
                <a:ea typeface="Aptos" pitchFamily="34" charset="-122"/>
                <a:cs typeface="Aptos" pitchFamily="34" charset="-120"/>
              </a:rPr>
              <a:t>Meeting current needs while protecting resources and opportunities for future generations (United Nations, 2015).</a:t>
            </a:r>
            <a:endParaRPr lang="en-US" sz="1800" dirty="0"/>
          </a:p>
        </p:txBody>
      </p:sp>
      <p:sp>
        <p:nvSpPr>
          <p:cNvPr id="15" name="Shape 13"/>
          <p:cNvSpPr/>
          <p:nvPr/>
        </p:nvSpPr>
        <p:spPr>
          <a:xfrm>
            <a:off x="914400" y="3886200"/>
            <a:ext cx="1920240" cy="420624"/>
          </a:xfrm>
          <a:prstGeom prst="roundRect">
            <a:avLst>
              <a:gd name="adj" fmla="val 21739"/>
            </a:avLst>
          </a:prstGeom>
          <a:solidFill>
            <a:srgbClr val="FFFFFF"/>
          </a:solidFill>
          <a:ln w="12700">
            <a:solidFill>
              <a:srgbClr val="FFFFFF"/>
            </a:solidFill>
            <a:prstDash val="solid"/>
          </a:ln>
        </p:spPr>
        <p:txBody>
          <a:bodyPr/>
          <a:lstStyle/>
          <a:p>
            <a:endParaRPr lang="en-GB"/>
          </a:p>
        </p:txBody>
      </p:sp>
      <p:sp>
        <p:nvSpPr>
          <p:cNvPr id="16" name="Text 14"/>
          <p:cNvSpPr/>
          <p:nvPr/>
        </p:nvSpPr>
        <p:spPr>
          <a:xfrm>
            <a:off x="987552" y="4005072"/>
            <a:ext cx="1773936" cy="155448"/>
          </a:xfrm>
          <a:prstGeom prst="rect">
            <a:avLst/>
          </a:prstGeom>
          <a:noFill/>
          <a:ln/>
        </p:spPr>
        <p:txBody>
          <a:bodyPr wrap="square" lIns="0" tIns="0" rIns="0" bIns="0" rtlCol="0" anchor="ctr">
            <a:normAutofit fontScale="92500" lnSpcReduction="10000"/>
          </a:bodyPr>
          <a:lstStyle/>
          <a:p>
            <a:pPr marL="0" indent="0" algn="ctr">
              <a:buNone/>
            </a:pPr>
            <a:r>
              <a:rPr lang="en-US" sz="1200" b="1" dirty="0">
                <a:solidFill>
                  <a:srgbClr val="183A37"/>
                </a:solidFill>
              </a:rPr>
              <a:t>Clinical outcomes</a:t>
            </a:r>
            <a:endParaRPr lang="en-US" sz="1200" dirty="0"/>
          </a:p>
        </p:txBody>
      </p:sp>
      <p:sp>
        <p:nvSpPr>
          <p:cNvPr id="17" name="Shape 15"/>
          <p:cNvSpPr/>
          <p:nvPr/>
        </p:nvSpPr>
        <p:spPr>
          <a:xfrm>
            <a:off x="4526280" y="3886200"/>
            <a:ext cx="1920240" cy="420624"/>
          </a:xfrm>
          <a:prstGeom prst="roundRect">
            <a:avLst>
              <a:gd name="adj" fmla="val 21739"/>
            </a:avLst>
          </a:prstGeom>
          <a:solidFill>
            <a:srgbClr val="FFFFFF"/>
          </a:solidFill>
          <a:ln w="12700">
            <a:solidFill>
              <a:srgbClr val="FFFFFF"/>
            </a:solidFill>
            <a:prstDash val="solid"/>
          </a:ln>
        </p:spPr>
        <p:txBody>
          <a:bodyPr/>
          <a:lstStyle/>
          <a:p>
            <a:endParaRPr lang="en-GB"/>
          </a:p>
        </p:txBody>
      </p:sp>
      <p:sp>
        <p:nvSpPr>
          <p:cNvPr id="18" name="Text 16"/>
          <p:cNvSpPr/>
          <p:nvPr/>
        </p:nvSpPr>
        <p:spPr>
          <a:xfrm>
            <a:off x="4599432" y="4005072"/>
            <a:ext cx="1773936" cy="155448"/>
          </a:xfrm>
          <a:prstGeom prst="rect">
            <a:avLst/>
          </a:prstGeom>
          <a:noFill/>
          <a:ln/>
        </p:spPr>
        <p:txBody>
          <a:bodyPr wrap="square" lIns="0" tIns="0" rIns="0" bIns="0" rtlCol="0" anchor="ctr">
            <a:normAutofit fontScale="92500" lnSpcReduction="10000"/>
          </a:bodyPr>
          <a:lstStyle/>
          <a:p>
            <a:pPr marL="0" indent="0" algn="ctr">
              <a:buNone/>
            </a:pPr>
            <a:r>
              <a:rPr lang="en-US" sz="1200" b="1" dirty="0">
                <a:solidFill>
                  <a:srgbClr val="183A37"/>
                </a:solidFill>
              </a:rPr>
              <a:t>Quality of life</a:t>
            </a:r>
            <a:endParaRPr lang="en-US" sz="1200" dirty="0"/>
          </a:p>
        </p:txBody>
      </p:sp>
      <p:sp>
        <p:nvSpPr>
          <p:cNvPr id="19" name="Shape 17"/>
          <p:cNvSpPr/>
          <p:nvPr/>
        </p:nvSpPr>
        <p:spPr>
          <a:xfrm>
            <a:off x="8083296" y="3886200"/>
            <a:ext cx="2194560" cy="420624"/>
          </a:xfrm>
          <a:prstGeom prst="roundRect">
            <a:avLst>
              <a:gd name="adj" fmla="val 21739"/>
            </a:avLst>
          </a:prstGeom>
          <a:solidFill>
            <a:srgbClr val="FFFFFF"/>
          </a:solidFill>
          <a:ln w="12700">
            <a:solidFill>
              <a:srgbClr val="FFFFFF"/>
            </a:solidFill>
            <a:prstDash val="solid"/>
          </a:ln>
        </p:spPr>
        <p:txBody>
          <a:bodyPr/>
          <a:lstStyle/>
          <a:p>
            <a:endParaRPr lang="en-GB"/>
          </a:p>
        </p:txBody>
      </p:sp>
      <p:sp>
        <p:nvSpPr>
          <p:cNvPr id="20" name="Text 18"/>
          <p:cNvSpPr/>
          <p:nvPr/>
        </p:nvSpPr>
        <p:spPr>
          <a:xfrm>
            <a:off x="8156448" y="4005072"/>
            <a:ext cx="2048256" cy="155448"/>
          </a:xfrm>
          <a:prstGeom prst="rect">
            <a:avLst/>
          </a:prstGeom>
          <a:noFill/>
          <a:ln/>
        </p:spPr>
        <p:txBody>
          <a:bodyPr wrap="square" lIns="0" tIns="0" rIns="0" bIns="0" rtlCol="0" anchor="ctr">
            <a:normAutofit fontScale="92500" lnSpcReduction="10000"/>
          </a:bodyPr>
          <a:lstStyle/>
          <a:p>
            <a:pPr marL="0" indent="0" algn="ctr">
              <a:buNone/>
            </a:pPr>
            <a:r>
              <a:rPr lang="en-US" sz="1200" b="1" dirty="0">
                <a:solidFill>
                  <a:srgbClr val="183A37"/>
                </a:solidFill>
              </a:rPr>
              <a:t>Intergenerational equity</a:t>
            </a:r>
            <a:endParaRPr lang="en-US" sz="1200" dirty="0"/>
          </a:p>
        </p:txBody>
      </p:sp>
      <p:sp>
        <p:nvSpPr>
          <p:cNvPr id="21" name="Text 19"/>
          <p:cNvSpPr/>
          <p:nvPr/>
        </p:nvSpPr>
        <p:spPr>
          <a:xfrm>
            <a:off x="1005840" y="5532120"/>
            <a:ext cx="10058400" cy="502920"/>
          </a:xfrm>
          <a:prstGeom prst="rect">
            <a:avLst/>
          </a:prstGeom>
          <a:noFill/>
          <a:ln/>
        </p:spPr>
        <p:txBody>
          <a:bodyPr wrap="square" lIns="635" tIns="635" rIns="635" bIns="635" rtlCol="0" anchor="t">
            <a:normAutofit fontScale="92500" lnSpcReduction="20000"/>
          </a:bodyPr>
          <a:lstStyle/>
          <a:p>
            <a:pPr algn="ctr"/>
            <a:r>
              <a:rPr lang="en-US" sz="1900" b="1" dirty="0">
                <a:solidFill>
                  <a:srgbClr val="2F6B5F"/>
                </a:solidFill>
                <a:latin typeface="Aptos" pitchFamily="34" charset="0"/>
                <a:ea typeface="Aptos" pitchFamily="34" charset="-122"/>
                <a:cs typeface="Aptos" pitchFamily="34" charset="-120"/>
              </a:rPr>
              <a:t>Together, these concepts shift health and care from a narrow treatment model towards prevention, equity, sustainability and person-</a:t>
            </a:r>
            <a:r>
              <a:rPr lang="en-US" sz="1900" b="1" dirty="0" err="1">
                <a:solidFill>
                  <a:srgbClr val="2F6B5F"/>
                </a:solidFill>
                <a:latin typeface="Aptos" pitchFamily="34" charset="0"/>
                <a:ea typeface="Aptos" pitchFamily="34" charset="-122"/>
                <a:cs typeface="Aptos" pitchFamily="34" charset="-120"/>
              </a:rPr>
              <a:t>centred</a:t>
            </a:r>
            <a:r>
              <a:rPr lang="en-US" sz="1900" b="1" dirty="0">
                <a:solidFill>
                  <a:srgbClr val="2F6B5F"/>
                </a:solidFill>
                <a:latin typeface="Aptos" pitchFamily="34" charset="0"/>
                <a:ea typeface="Aptos" pitchFamily="34" charset="-122"/>
                <a:cs typeface="Aptos" pitchFamily="34" charset="-120"/>
              </a:rPr>
              <a:t> outcomes </a:t>
            </a:r>
            <a:r>
              <a:rPr lang="en-GB" sz="2000" dirty="0"/>
              <a:t>(Chaudhuri </a:t>
            </a:r>
            <a:r>
              <a:rPr lang="en-GB" sz="2000" i="1" dirty="0"/>
              <a:t>et al., </a:t>
            </a:r>
            <a:r>
              <a:rPr lang="en-GB" sz="2000" dirty="0"/>
              <a:t>2025).</a:t>
            </a:r>
            <a:endParaRPr lang="en-US" sz="1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E4B83-86F7-CB09-BBD3-16FFA90F7F02}"/>
              </a:ext>
            </a:extLst>
          </p:cNvPr>
          <p:cNvSpPr>
            <a:spLocks noGrp="1"/>
          </p:cNvSpPr>
          <p:nvPr>
            <p:ph type="title" idx="4294967295"/>
          </p:nvPr>
        </p:nvSpPr>
        <p:spPr>
          <a:xfrm>
            <a:off x="676469" y="150521"/>
            <a:ext cx="10515600" cy="1325563"/>
          </a:xfrm>
          <a:prstGeom prst="rect">
            <a:avLst/>
          </a:prstGeom>
        </p:spPr>
        <p:txBody>
          <a:bodyPr/>
          <a:lstStyle/>
          <a:p>
            <a:r>
              <a:rPr lang="en-GB" sz="4000" b="1" dirty="0"/>
              <a:t>Relevance</a:t>
            </a:r>
            <a:r>
              <a:rPr lang="en-GB" b="1" dirty="0"/>
              <a:t> </a:t>
            </a:r>
          </a:p>
        </p:txBody>
      </p:sp>
      <p:sp>
        <p:nvSpPr>
          <p:cNvPr id="4" name="TextBox 3">
            <a:extLst>
              <a:ext uri="{FF2B5EF4-FFF2-40B4-BE49-F238E27FC236}">
                <a16:creationId xmlns:a16="http://schemas.microsoft.com/office/drawing/2014/main" id="{8E43FBDE-7451-027C-E3DC-0ED7A3CB28A0}"/>
              </a:ext>
            </a:extLst>
          </p:cNvPr>
          <p:cNvSpPr txBox="1"/>
          <p:nvPr/>
        </p:nvSpPr>
        <p:spPr>
          <a:xfrm>
            <a:off x="615821" y="1138278"/>
            <a:ext cx="10636897" cy="1477328"/>
          </a:xfrm>
          <a:prstGeom prst="rect">
            <a:avLst/>
          </a:prstGeom>
          <a:noFill/>
        </p:spPr>
        <p:txBody>
          <a:bodyPr wrap="square">
            <a:spAutoFit/>
          </a:bodyPr>
          <a:lstStyle/>
          <a:p>
            <a:pPr marL="285750" indent="-285750">
              <a:buFont typeface="Arial" panose="020B0604020202020204" pitchFamily="34" charset="0"/>
              <a:buChar char="•"/>
            </a:pPr>
            <a:r>
              <a:rPr lang="en-GB" dirty="0">
                <a:solidFill>
                  <a:schemeClr val="accent4">
                    <a:lumMod val="75000"/>
                  </a:schemeClr>
                </a:solidFill>
              </a:rPr>
              <a:t>Health, wellbeing and sustainable development are increasingly recognised as essential components of modern healthcare because they promote prevention, reduce inequalities and improve long-term population health.</a:t>
            </a:r>
          </a:p>
          <a:p>
            <a:pPr marL="285750" indent="-285750">
              <a:buFont typeface="Arial" panose="020B0604020202020204" pitchFamily="34" charset="0"/>
              <a:buChar char="•"/>
            </a:pPr>
            <a:r>
              <a:rPr lang="en-GB" dirty="0">
                <a:solidFill>
                  <a:schemeClr val="accent4">
                    <a:lumMod val="75000"/>
                  </a:schemeClr>
                </a:solidFill>
              </a:rPr>
              <a:t>Healthcare systems have shifted from treating illness to promoting wellbeing through integrated, person-centred and sustainable approaches.</a:t>
            </a:r>
          </a:p>
        </p:txBody>
      </p:sp>
      <p:sp>
        <p:nvSpPr>
          <p:cNvPr id="5" name="TextBox 4">
            <a:extLst>
              <a:ext uri="{FF2B5EF4-FFF2-40B4-BE49-F238E27FC236}">
                <a16:creationId xmlns:a16="http://schemas.microsoft.com/office/drawing/2014/main" id="{FEDD7194-8D3C-E0D0-C5AD-4AB1DB288C03}"/>
              </a:ext>
            </a:extLst>
          </p:cNvPr>
          <p:cNvSpPr txBox="1"/>
          <p:nvPr/>
        </p:nvSpPr>
        <p:spPr>
          <a:xfrm>
            <a:off x="530352" y="5854532"/>
            <a:ext cx="11205288" cy="646331"/>
          </a:xfrm>
          <a:prstGeom prst="rect">
            <a:avLst/>
          </a:prstGeom>
          <a:noFill/>
        </p:spPr>
        <p:txBody>
          <a:bodyPr wrap="square">
            <a:spAutoFit/>
          </a:bodyPr>
          <a:lstStyle/>
          <a:p>
            <a:pPr>
              <a:buNone/>
            </a:pPr>
            <a:r>
              <a:rPr lang="en-GB" sz="1800" b="1" dirty="0">
                <a:solidFill>
                  <a:schemeClr val="accent5">
                    <a:lumMod val="75000"/>
                  </a:schemeClr>
                </a:solidFill>
              </a:rPr>
              <a:t>The WHO Sustainable Development Goals demonstrate that health depends on social, economic and environmental policies rather than healthcare alone </a:t>
            </a:r>
            <a:r>
              <a:rPr lang="en-GB" dirty="0"/>
              <a:t>(Turner </a:t>
            </a:r>
            <a:r>
              <a:rPr lang="en-GB" i="1" dirty="0"/>
              <a:t>et al.,</a:t>
            </a:r>
            <a:r>
              <a:rPr lang="en-GB" dirty="0"/>
              <a:t> 2025).</a:t>
            </a:r>
            <a:endParaRPr lang="en-GB" sz="1800" b="1" dirty="0">
              <a:solidFill>
                <a:schemeClr val="accent5">
                  <a:lumMod val="75000"/>
                </a:schemeClr>
              </a:solidFill>
            </a:endParaRPr>
          </a:p>
        </p:txBody>
      </p:sp>
      <p:pic>
        <p:nvPicPr>
          <p:cNvPr id="7" name="Picture 6">
            <a:extLst>
              <a:ext uri="{FF2B5EF4-FFF2-40B4-BE49-F238E27FC236}">
                <a16:creationId xmlns:a16="http://schemas.microsoft.com/office/drawing/2014/main" id="{E4EBB2C4-E3FE-23A2-F8C3-675D8D89D9A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528597" y="2727283"/>
            <a:ext cx="6410130" cy="2899452"/>
          </a:xfrm>
          <a:prstGeom prst="rect">
            <a:avLst/>
          </a:prstGeom>
        </p:spPr>
      </p:pic>
      <p:sp>
        <p:nvSpPr>
          <p:cNvPr id="8" name="TextBox 7">
            <a:extLst>
              <a:ext uri="{FF2B5EF4-FFF2-40B4-BE49-F238E27FC236}">
                <a16:creationId xmlns:a16="http://schemas.microsoft.com/office/drawing/2014/main" id="{E597E315-9C05-89BD-C10A-635087B0A573}"/>
              </a:ext>
            </a:extLst>
          </p:cNvPr>
          <p:cNvSpPr txBox="1"/>
          <p:nvPr/>
        </p:nvSpPr>
        <p:spPr>
          <a:xfrm>
            <a:off x="2705878" y="5623700"/>
            <a:ext cx="6410130" cy="230832"/>
          </a:xfrm>
          <a:prstGeom prst="rect">
            <a:avLst/>
          </a:prstGeom>
          <a:noFill/>
        </p:spPr>
        <p:txBody>
          <a:bodyPr wrap="square" rtlCol="0">
            <a:spAutoFit/>
          </a:bodyPr>
          <a:lstStyle/>
          <a:p>
            <a:r>
              <a:rPr lang="en-GB" sz="900">
                <a:hlinkClick r:id="rId3" tooltip="https://www.frontiersin.org/articles/10.3389/fpsyg.2020.01878/full"/>
              </a:rPr>
              <a:t>This Photo</a:t>
            </a:r>
            <a:r>
              <a:rPr lang="en-GB" sz="900"/>
              <a:t> by Unknown Author is licensed under </a:t>
            </a:r>
            <a:r>
              <a:rPr lang="en-GB" sz="900">
                <a:hlinkClick r:id="rId4" tooltip="https://creativecommons.org/licenses/by/3.0/"/>
              </a:rPr>
              <a:t>CC BY</a:t>
            </a:r>
            <a:endParaRPr lang="en-GB" sz="900"/>
          </a:p>
        </p:txBody>
      </p:sp>
      <p:sp>
        <p:nvSpPr>
          <p:cNvPr id="10" name="Shape 1">
            <a:extLst>
              <a:ext uri="{FF2B5EF4-FFF2-40B4-BE49-F238E27FC236}">
                <a16:creationId xmlns:a16="http://schemas.microsoft.com/office/drawing/2014/main" id="{70051008-FFEA-DD2A-B176-EB53BC40A1E4}"/>
              </a:ext>
            </a:extLst>
          </p:cNvPr>
          <p:cNvSpPr/>
          <p:nvPr/>
        </p:nvSpPr>
        <p:spPr>
          <a:xfrm>
            <a:off x="530352" y="1004909"/>
            <a:ext cx="11064240" cy="0"/>
          </a:xfrm>
          <a:prstGeom prst="line">
            <a:avLst/>
          </a:prstGeom>
          <a:noFill/>
          <a:ln w="15240">
            <a:solidFill>
              <a:srgbClr val="2A9D8F"/>
            </a:solidFill>
            <a:prstDash val="solid"/>
          </a:ln>
        </p:spPr>
        <p:txBody>
          <a:bodyPr/>
          <a:lstStyle/>
          <a:p>
            <a:endParaRPr lang="en-GB"/>
          </a:p>
        </p:txBody>
      </p:sp>
    </p:spTree>
    <p:extLst>
      <p:ext uri="{BB962C8B-B14F-4D97-AF65-F5344CB8AC3E}">
        <p14:creationId xmlns:p14="http://schemas.microsoft.com/office/powerpoint/2010/main" val="2437918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8FAF8"/>
        </a:solidFill>
        <a:effectLst/>
      </p:bgPr>
    </p:bg>
    <p:spTree>
      <p:nvGrpSpPr>
        <p:cNvPr id="1" name=""/>
        <p:cNvGrpSpPr/>
        <p:nvPr/>
      </p:nvGrpSpPr>
      <p:grpSpPr>
        <a:xfrm>
          <a:off x="0" y="0"/>
          <a:ext cx="0" cy="0"/>
          <a:chOff x="0" y="0"/>
          <a:chExt cx="0" cy="0"/>
        </a:xfrm>
      </p:grpSpPr>
      <p:sp>
        <p:nvSpPr>
          <p:cNvPr id="2" name="Text 0"/>
          <p:cNvSpPr>
            <a:spLocks noGrp="1"/>
          </p:cNvSpPr>
          <p:nvPr>
            <p:ph type="title" idx="4294967295"/>
          </p:nvPr>
        </p:nvSpPr>
        <p:spPr>
          <a:xfrm>
            <a:off x="530352" y="292608"/>
            <a:ext cx="10698480" cy="438912"/>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83A37"/>
                </a:solidFill>
                <a:effectLst/>
                <a:uLnTx/>
                <a:uFillTx/>
                <a:latin typeface="Aptos Display" pitchFamily="34" charset="0"/>
                <a:ea typeface="Aptos Display" pitchFamily="34" charset="-122"/>
                <a:cs typeface="Aptos Display" pitchFamily="34" charset="-120"/>
              </a:rPr>
              <a:t>Models of wellbeing</a:t>
            </a:r>
            <a:endParaRPr kumimoji="0" lang="en-US"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Shape 4"/>
          <p:cNvSpPr/>
          <p:nvPr/>
        </p:nvSpPr>
        <p:spPr>
          <a:xfrm>
            <a:off x="731520" y="1234440"/>
            <a:ext cx="5074920" cy="914400"/>
          </a:xfrm>
          <a:prstGeom prst="roundRect">
            <a:avLst>
              <a:gd name="adj" fmla="val 10000"/>
            </a:avLst>
          </a:prstGeom>
          <a:solidFill>
            <a:srgbClr val="E7F1EE"/>
          </a:solidFill>
          <a:ln w="12700">
            <a:solidFill>
              <a:srgbClr val="E7F1EE"/>
            </a:solidFill>
            <a:prstDash val="solid"/>
          </a:ln>
        </p:spPr>
        <p:txBody>
          <a:bodyPr/>
          <a:lstStyle/>
          <a:p>
            <a:endParaRPr lang="en-GB"/>
          </a:p>
        </p:txBody>
      </p:sp>
      <p:sp>
        <p:nvSpPr>
          <p:cNvPr id="7" name="Text 5"/>
          <p:cNvSpPr/>
          <p:nvPr/>
        </p:nvSpPr>
        <p:spPr>
          <a:xfrm>
            <a:off x="896112" y="1362456"/>
            <a:ext cx="4745736" cy="685800"/>
          </a:xfrm>
          <a:prstGeom prst="rect">
            <a:avLst/>
          </a:prstGeom>
          <a:noFill/>
          <a:ln/>
        </p:spPr>
        <p:txBody>
          <a:bodyPr wrap="square" lIns="508" tIns="508" rIns="508" bIns="508" rtlCol="0" anchor="ctr">
            <a:normAutofit/>
          </a:bodyPr>
          <a:lstStyle/>
          <a:p>
            <a:pPr marL="0" indent="0">
              <a:buNone/>
            </a:pPr>
            <a:r>
              <a:rPr lang="en-US" sz="1600" dirty="0">
                <a:solidFill>
                  <a:srgbClr val="1E2B2A"/>
                </a:solidFill>
              </a:rPr>
              <a:t>PERMA model: positive emotions, engagement, relationships, meaning and achievement.</a:t>
            </a:r>
            <a:endParaRPr lang="en-US" sz="1600" dirty="0"/>
          </a:p>
        </p:txBody>
      </p:sp>
      <p:sp>
        <p:nvSpPr>
          <p:cNvPr id="8" name="Shape 6"/>
          <p:cNvSpPr/>
          <p:nvPr/>
        </p:nvSpPr>
        <p:spPr>
          <a:xfrm>
            <a:off x="731520" y="2423160"/>
            <a:ext cx="5074920" cy="914400"/>
          </a:xfrm>
          <a:prstGeom prst="roundRect">
            <a:avLst>
              <a:gd name="adj" fmla="val 10000"/>
            </a:avLst>
          </a:prstGeom>
          <a:solidFill>
            <a:srgbClr val="EFF6EC"/>
          </a:solidFill>
          <a:ln w="12700">
            <a:solidFill>
              <a:srgbClr val="EFF6EC"/>
            </a:solidFill>
            <a:prstDash val="solid"/>
          </a:ln>
        </p:spPr>
        <p:txBody>
          <a:bodyPr/>
          <a:lstStyle/>
          <a:p>
            <a:endParaRPr lang="en-GB"/>
          </a:p>
        </p:txBody>
      </p:sp>
      <p:sp>
        <p:nvSpPr>
          <p:cNvPr id="9" name="Text 7"/>
          <p:cNvSpPr/>
          <p:nvPr/>
        </p:nvSpPr>
        <p:spPr>
          <a:xfrm>
            <a:off x="896112" y="2551176"/>
            <a:ext cx="4745736" cy="685800"/>
          </a:xfrm>
          <a:prstGeom prst="rect">
            <a:avLst/>
          </a:prstGeom>
          <a:noFill/>
          <a:ln/>
        </p:spPr>
        <p:txBody>
          <a:bodyPr wrap="square" lIns="508" tIns="508" rIns="508" bIns="508" rtlCol="0" anchor="ctr">
            <a:normAutofit/>
          </a:bodyPr>
          <a:lstStyle/>
          <a:p>
            <a:pPr marL="0" indent="0">
              <a:buNone/>
            </a:pPr>
            <a:r>
              <a:rPr lang="en-US" sz="1600" dirty="0">
                <a:solidFill>
                  <a:srgbClr val="1E2B2A"/>
                </a:solidFill>
              </a:rPr>
              <a:t>WHO approach: mental wellbeing, social connection, physical health and quality of life.</a:t>
            </a:r>
            <a:endParaRPr lang="en-US" sz="1600" dirty="0"/>
          </a:p>
        </p:txBody>
      </p:sp>
      <p:sp>
        <p:nvSpPr>
          <p:cNvPr id="10" name="Shape 8"/>
          <p:cNvSpPr/>
          <p:nvPr/>
        </p:nvSpPr>
        <p:spPr>
          <a:xfrm>
            <a:off x="731520" y="3611880"/>
            <a:ext cx="5074920" cy="960120"/>
          </a:xfrm>
          <a:prstGeom prst="roundRect">
            <a:avLst>
              <a:gd name="adj" fmla="val 9524"/>
            </a:avLst>
          </a:prstGeom>
          <a:solidFill>
            <a:srgbClr val="FFF8E2"/>
          </a:solidFill>
          <a:ln w="12700">
            <a:solidFill>
              <a:srgbClr val="FFF8E2"/>
            </a:solidFill>
            <a:prstDash val="solid"/>
          </a:ln>
        </p:spPr>
        <p:txBody>
          <a:bodyPr/>
          <a:lstStyle/>
          <a:p>
            <a:endParaRPr lang="en-GB"/>
          </a:p>
        </p:txBody>
      </p:sp>
      <p:sp>
        <p:nvSpPr>
          <p:cNvPr id="11" name="Text 9"/>
          <p:cNvSpPr/>
          <p:nvPr/>
        </p:nvSpPr>
        <p:spPr>
          <a:xfrm>
            <a:off x="896112" y="3739896"/>
            <a:ext cx="4745736" cy="731520"/>
          </a:xfrm>
          <a:prstGeom prst="rect">
            <a:avLst/>
          </a:prstGeom>
          <a:noFill/>
          <a:ln/>
        </p:spPr>
        <p:txBody>
          <a:bodyPr wrap="square" lIns="508" tIns="508" rIns="508" bIns="508" rtlCol="0" anchor="ctr">
            <a:normAutofit/>
          </a:bodyPr>
          <a:lstStyle/>
          <a:p>
            <a:pPr marL="0" indent="0">
              <a:buNone/>
            </a:pPr>
            <a:r>
              <a:rPr lang="en-US" sz="1600" dirty="0">
                <a:solidFill>
                  <a:srgbClr val="1E2B2A"/>
                </a:solidFill>
              </a:rPr>
              <a:t>Social determinants of wellbeing: income, housing, education, employment and community safety.</a:t>
            </a:r>
            <a:endParaRPr lang="en-US" sz="1600" dirty="0"/>
          </a:p>
        </p:txBody>
      </p:sp>
      <p:sp>
        <p:nvSpPr>
          <p:cNvPr id="12" name="Text 10"/>
          <p:cNvSpPr/>
          <p:nvPr/>
        </p:nvSpPr>
        <p:spPr>
          <a:xfrm>
            <a:off x="6446520" y="1207008"/>
            <a:ext cx="4480560" cy="365760"/>
          </a:xfrm>
          <a:prstGeom prst="rect">
            <a:avLst/>
          </a:prstGeom>
          <a:noFill/>
          <a:ln/>
        </p:spPr>
        <p:txBody>
          <a:bodyPr wrap="square" lIns="635" tIns="635" rIns="635" bIns="635" rtlCol="0" anchor="t">
            <a:normAutofit lnSpcReduction="10000"/>
          </a:bodyPr>
          <a:lstStyle/>
          <a:p>
            <a:pPr marL="0" indent="0" algn="l">
              <a:buNone/>
            </a:pPr>
            <a:r>
              <a:rPr lang="en-US" sz="2400" b="1" dirty="0">
                <a:solidFill>
                  <a:srgbClr val="183A37"/>
                </a:solidFill>
                <a:latin typeface="Aptos" pitchFamily="34" charset="0"/>
                <a:ea typeface="Aptos" pitchFamily="34" charset="-122"/>
                <a:cs typeface="Aptos" pitchFamily="34" charset="-120"/>
              </a:rPr>
              <a:t>Critical reflection</a:t>
            </a:r>
            <a:endParaRPr lang="en-US" sz="2400" dirty="0"/>
          </a:p>
        </p:txBody>
      </p:sp>
      <p:sp>
        <p:nvSpPr>
          <p:cNvPr id="13" name="Text 11"/>
          <p:cNvSpPr/>
          <p:nvPr/>
        </p:nvSpPr>
        <p:spPr>
          <a:xfrm>
            <a:off x="6446520" y="1572768"/>
            <a:ext cx="5257800" cy="1408175"/>
          </a:xfrm>
          <a:prstGeom prst="rect">
            <a:avLst/>
          </a:prstGeom>
          <a:noFill/>
          <a:ln/>
        </p:spPr>
        <p:txBody>
          <a:bodyPr wrap="square" lIns="1016" tIns="1016" rIns="1016" bIns="1016" rtlCol="0" anchor="ctr">
            <a:normAutofit/>
          </a:bodyPr>
          <a:lstStyle/>
          <a:p>
            <a:r>
              <a:rPr lang="en-US" sz="1800" dirty="0">
                <a:solidFill>
                  <a:srgbClr val="1E2B2A"/>
                </a:solidFill>
              </a:rPr>
              <a:t>Wellbeing is not only an individual responsibility.</a:t>
            </a:r>
            <a:endParaRPr lang="en-US" sz="1800" dirty="0"/>
          </a:p>
          <a:p>
            <a:r>
              <a:rPr lang="en-US" sz="1800" dirty="0">
                <a:solidFill>
                  <a:srgbClr val="1E2B2A"/>
                </a:solidFill>
              </a:rPr>
              <a:t>Lifestyle advice is limited if people lack secure housing, income or access to services.</a:t>
            </a:r>
            <a:endParaRPr lang="en-US" sz="1800" dirty="0"/>
          </a:p>
          <a:p>
            <a:r>
              <a:rPr lang="en-US" sz="1800" dirty="0">
                <a:solidFill>
                  <a:srgbClr val="1E2B2A"/>
                </a:solidFill>
              </a:rPr>
              <a:t>Policy must connect health, social care, education, housing, employment and environment.</a:t>
            </a:r>
            <a:endParaRPr lang="en-US" sz="1800" dirty="0"/>
          </a:p>
        </p:txBody>
      </p:sp>
      <p:sp>
        <p:nvSpPr>
          <p:cNvPr id="14" name="Text 12"/>
          <p:cNvSpPr/>
          <p:nvPr/>
        </p:nvSpPr>
        <p:spPr>
          <a:xfrm>
            <a:off x="530352" y="5724144"/>
            <a:ext cx="10897782" cy="640080"/>
          </a:xfrm>
          <a:prstGeom prst="rect">
            <a:avLst/>
          </a:prstGeom>
          <a:noFill/>
          <a:ln/>
        </p:spPr>
        <p:txBody>
          <a:bodyPr wrap="square" lIns="635" tIns="635" rIns="635" bIns="635" rtlCol="0" anchor="t">
            <a:normAutofit/>
          </a:bodyPr>
          <a:lstStyle/>
          <a:p>
            <a:r>
              <a:rPr lang="en-US" sz="1800" b="1" dirty="0">
                <a:solidFill>
                  <a:srgbClr val="2F6B5F"/>
                </a:solidFill>
                <a:latin typeface="Aptos" pitchFamily="34" charset="0"/>
                <a:ea typeface="Aptos" pitchFamily="34" charset="-122"/>
                <a:cs typeface="Aptos" pitchFamily="34" charset="-120"/>
              </a:rPr>
              <a:t>Wellbeing frameworks therefore support prevention but can become superficial if they ignore inequality and structural barriers </a:t>
            </a:r>
            <a:r>
              <a:rPr lang="en-GB" dirty="0"/>
              <a:t>(Wilson, 2025).</a:t>
            </a:r>
            <a:endParaRPr lang="en-US" sz="1800" dirty="0"/>
          </a:p>
        </p:txBody>
      </p:sp>
      <p:pic>
        <p:nvPicPr>
          <p:cNvPr id="16" name="Picture 15">
            <a:extLst>
              <a:ext uri="{FF2B5EF4-FFF2-40B4-BE49-F238E27FC236}">
                <a16:creationId xmlns:a16="http://schemas.microsoft.com/office/drawing/2014/main" id="{EFCEB849-6E97-5A7F-568C-F77829C0E995}"/>
              </a:ext>
            </a:extLst>
          </p:cNvPr>
          <p:cNvPicPr>
            <a:picLocks noChangeAspect="1"/>
          </p:cNvPicPr>
          <p:nvPr/>
        </p:nvPicPr>
        <p:blipFill>
          <a:blip r:embed="rId3"/>
          <a:stretch>
            <a:fillRect/>
          </a:stretch>
        </p:blipFill>
        <p:spPr>
          <a:xfrm>
            <a:off x="6234342" y="3154679"/>
            <a:ext cx="5402424" cy="236829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8FAF8"/>
        </a:solidFill>
        <a:effectLst/>
      </p:bgPr>
    </p:bg>
    <p:spTree>
      <p:nvGrpSpPr>
        <p:cNvPr id="1" name=""/>
        <p:cNvGrpSpPr/>
        <p:nvPr/>
      </p:nvGrpSpPr>
      <p:grpSpPr>
        <a:xfrm>
          <a:off x="0" y="0"/>
          <a:ext cx="0" cy="0"/>
          <a:chOff x="0" y="0"/>
          <a:chExt cx="0" cy="0"/>
        </a:xfrm>
      </p:grpSpPr>
      <p:sp>
        <p:nvSpPr>
          <p:cNvPr id="2" name="Text 0"/>
          <p:cNvSpPr>
            <a:spLocks noGrp="1"/>
          </p:cNvSpPr>
          <p:nvPr>
            <p:ph type="title" idx="4294967295"/>
          </p:nvPr>
        </p:nvSpPr>
        <p:spPr>
          <a:xfrm>
            <a:off x="530352" y="292608"/>
            <a:ext cx="10698480" cy="438912"/>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183A37"/>
                </a:solidFill>
                <a:latin typeface="Aptos Display" pitchFamily="34" charset="0"/>
                <a:ea typeface="+mn-ea"/>
                <a:cs typeface="+mn-cs"/>
              </a:rPr>
              <a:t>Integration of Health and Wellbeing Approaches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Text 4"/>
          <p:cNvSpPr/>
          <p:nvPr/>
        </p:nvSpPr>
        <p:spPr>
          <a:xfrm>
            <a:off x="530352" y="948457"/>
            <a:ext cx="10515600" cy="640080"/>
          </a:xfrm>
          <a:prstGeom prst="rect">
            <a:avLst/>
          </a:prstGeom>
          <a:noFill/>
          <a:ln/>
        </p:spPr>
        <p:txBody>
          <a:bodyPr wrap="square" lIns="635" tIns="635" rIns="635" bIns="635" rtlCol="0" anchor="t">
            <a:normAutofit lnSpcReduction="10000"/>
          </a:bodyPr>
          <a:lstStyle/>
          <a:p>
            <a:pPr marL="0" indent="0" algn="ctr">
              <a:buNone/>
            </a:pPr>
            <a:r>
              <a:rPr lang="en-US" sz="2200" b="1" dirty="0">
                <a:solidFill>
                  <a:srgbClr val="183A37"/>
                </a:solidFill>
                <a:latin typeface="Aptos" pitchFamily="34" charset="0"/>
                <a:ea typeface="Aptos" pitchFamily="34" charset="-122"/>
                <a:cs typeface="Aptos" pitchFamily="34" charset="-120"/>
              </a:rPr>
              <a:t>Sustainable development means improving health now without damaging the social, economic and environmental conditions needed by future generations.</a:t>
            </a:r>
            <a:endParaRPr lang="en-US" sz="2200" dirty="0"/>
          </a:p>
        </p:txBody>
      </p:sp>
      <p:sp>
        <p:nvSpPr>
          <p:cNvPr id="7" name="Text 5"/>
          <p:cNvSpPr/>
          <p:nvPr/>
        </p:nvSpPr>
        <p:spPr>
          <a:xfrm>
            <a:off x="1318060" y="1486926"/>
            <a:ext cx="5212080" cy="1583405"/>
          </a:xfrm>
          <a:prstGeom prst="rect">
            <a:avLst/>
          </a:prstGeom>
          <a:noFill/>
          <a:ln/>
        </p:spPr>
        <p:txBody>
          <a:bodyPr wrap="square" lIns="1016" tIns="1016" rIns="1016" bIns="1016" rtlCol="0" anchor="ctr">
            <a:normAutofit/>
          </a:bodyPr>
          <a:lstStyle/>
          <a:p>
            <a:r>
              <a:rPr lang="en-US" sz="1800" dirty="0">
                <a:solidFill>
                  <a:srgbClr val="1E2B2A"/>
                </a:solidFill>
              </a:rPr>
              <a:t>SDG 3: Good </a:t>
            </a:r>
            <a:r>
              <a:rPr lang="en-US" dirty="0">
                <a:solidFill>
                  <a:srgbClr val="1E2B2A"/>
                </a:solidFill>
              </a:rPr>
              <a:t>H</a:t>
            </a:r>
            <a:r>
              <a:rPr lang="en-US" sz="1800" dirty="0">
                <a:solidFill>
                  <a:srgbClr val="1E2B2A"/>
                </a:solidFill>
              </a:rPr>
              <a:t>ealth and Wellbeing</a:t>
            </a:r>
            <a:endParaRPr lang="en-US" sz="1800" dirty="0"/>
          </a:p>
          <a:p>
            <a:r>
              <a:rPr lang="en-US" sz="1800" dirty="0">
                <a:solidFill>
                  <a:srgbClr val="1E2B2A"/>
                </a:solidFill>
              </a:rPr>
              <a:t>NHS Net Zero: reducing healthcare emissions</a:t>
            </a:r>
            <a:endParaRPr lang="en-US" sz="1800" dirty="0"/>
          </a:p>
          <a:p>
            <a:r>
              <a:rPr lang="en-US" sz="1800" dirty="0">
                <a:solidFill>
                  <a:srgbClr val="1E2B2A"/>
                </a:solidFill>
              </a:rPr>
              <a:t>Sustainable procurement and estates</a:t>
            </a:r>
            <a:endParaRPr lang="en-US" sz="1800" dirty="0"/>
          </a:p>
          <a:p>
            <a:r>
              <a:rPr lang="en-US" sz="1800" dirty="0">
                <a:solidFill>
                  <a:srgbClr val="1E2B2A"/>
                </a:solidFill>
              </a:rPr>
              <a:t>Prevention to reduce avoidable demand</a:t>
            </a:r>
            <a:endParaRPr lang="en-US" sz="1800" dirty="0"/>
          </a:p>
          <a:p>
            <a:r>
              <a:rPr lang="en-US" sz="1800" dirty="0">
                <a:solidFill>
                  <a:srgbClr val="1E2B2A"/>
                </a:solidFill>
              </a:rPr>
              <a:t>Digital and community care when equitable</a:t>
            </a:r>
            <a:endParaRPr lang="en-US" sz="1800" dirty="0"/>
          </a:p>
        </p:txBody>
      </p:sp>
      <p:sp>
        <p:nvSpPr>
          <p:cNvPr id="8" name="Shape 6"/>
          <p:cNvSpPr/>
          <p:nvPr/>
        </p:nvSpPr>
        <p:spPr>
          <a:xfrm>
            <a:off x="1538618" y="5216513"/>
            <a:ext cx="850019" cy="672596"/>
          </a:xfrm>
          <a:prstGeom prst="ellipse">
            <a:avLst/>
          </a:prstGeom>
          <a:solidFill>
            <a:srgbClr val="2A9D8F"/>
          </a:solidFill>
          <a:ln w="12700">
            <a:solidFill>
              <a:srgbClr val="2A9D8F"/>
            </a:solidFill>
            <a:prstDash val="solid"/>
          </a:ln>
        </p:spPr>
        <p:txBody>
          <a:bodyPr/>
          <a:lstStyle/>
          <a:p>
            <a:endParaRPr lang="en-GB" dirty="0"/>
          </a:p>
        </p:txBody>
      </p:sp>
      <p:sp>
        <p:nvSpPr>
          <p:cNvPr id="9" name="Shape 7"/>
          <p:cNvSpPr/>
          <p:nvPr/>
        </p:nvSpPr>
        <p:spPr>
          <a:xfrm>
            <a:off x="5250321" y="5188708"/>
            <a:ext cx="845679" cy="672596"/>
          </a:xfrm>
          <a:prstGeom prst="ellipse">
            <a:avLst/>
          </a:prstGeom>
          <a:solidFill>
            <a:srgbClr val="E9C46A"/>
          </a:solidFill>
          <a:ln w="12700">
            <a:solidFill>
              <a:srgbClr val="E9C46A"/>
            </a:solidFill>
            <a:prstDash val="solid"/>
          </a:ln>
        </p:spPr>
        <p:txBody>
          <a:bodyPr/>
          <a:lstStyle/>
          <a:p>
            <a:endParaRPr lang="en-GB"/>
          </a:p>
        </p:txBody>
      </p:sp>
      <p:sp>
        <p:nvSpPr>
          <p:cNvPr id="10" name="Shape 8"/>
          <p:cNvSpPr/>
          <p:nvPr/>
        </p:nvSpPr>
        <p:spPr>
          <a:xfrm>
            <a:off x="9496808" y="5212129"/>
            <a:ext cx="845679" cy="649175"/>
          </a:xfrm>
          <a:prstGeom prst="ellipse">
            <a:avLst/>
          </a:prstGeom>
          <a:solidFill>
            <a:srgbClr val="2F6B5F"/>
          </a:solidFill>
          <a:ln w="12700">
            <a:solidFill>
              <a:srgbClr val="2F6B5F"/>
            </a:solidFill>
            <a:prstDash val="solid"/>
          </a:ln>
        </p:spPr>
        <p:txBody>
          <a:bodyPr/>
          <a:lstStyle/>
          <a:p>
            <a:endParaRPr lang="en-GB" dirty="0"/>
          </a:p>
        </p:txBody>
      </p:sp>
      <p:sp>
        <p:nvSpPr>
          <p:cNvPr id="11" name="Text 9"/>
          <p:cNvSpPr/>
          <p:nvPr/>
        </p:nvSpPr>
        <p:spPr>
          <a:xfrm>
            <a:off x="1104278" y="5951531"/>
            <a:ext cx="1920240" cy="256032"/>
          </a:xfrm>
          <a:prstGeom prst="rect">
            <a:avLst/>
          </a:prstGeom>
          <a:noFill/>
          <a:ln/>
        </p:spPr>
        <p:txBody>
          <a:bodyPr wrap="square" lIns="635" tIns="635" rIns="635" bIns="635" rtlCol="0" anchor="t">
            <a:normAutofit/>
          </a:bodyPr>
          <a:lstStyle/>
          <a:p>
            <a:pPr marL="0" indent="0" algn="ctr">
              <a:buNone/>
            </a:pPr>
            <a:r>
              <a:rPr lang="en-US" sz="1400" b="1" dirty="0">
                <a:solidFill>
                  <a:srgbClr val="183A37"/>
                </a:solidFill>
                <a:latin typeface="Aptos" pitchFamily="34" charset="0"/>
                <a:ea typeface="Aptos" pitchFamily="34" charset="-122"/>
                <a:cs typeface="Aptos" pitchFamily="34" charset="-120"/>
              </a:rPr>
              <a:t>Environment</a:t>
            </a:r>
            <a:endParaRPr lang="en-US" sz="1400" dirty="0"/>
          </a:p>
        </p:txBody>
      </p:sp>
      <p:sp>
        <p:nvSpPr>
          <p:cNvPr id="12" name="Text 10"/>
          <p:cNvSpPr/>
          <p:nvPr/>
        </p:nvSpPr>
        <p:spPr>
          <a:xfrm>
            <a:off x="4815981" y="5991839"/>
            <a:ext cx="1920240" cy="256032"/>
          </a:xfrm>
          <a:prstGeom prst="rect">
            <a:avLst/>
          </a:prstGeom>
          <a:noFill/>
          <a:ln/>
        </p:spPr>
        <p:txBody>
          <a:bodyPr wrap="square" lIns="635" tIns="635" rIns="635" bIns="635" rtlCol="0" anchor="t">
            <a:normAutofit/>
          </a:bodyPr>
          <a:lstStyle/>
          <a:p>
            <a:pPr marL="0" indent="0" algn="ctr">
              <a:buNone/>
            </a:pPr>
            <a:r>
              <a:rPr lang="en-US" sz="1400" b="1" dirty="0">
                <a:solidFill>
                  <a:srgbClr val="183A37"/>
                </a:solidFill>
                <a:latin typeface="Aptos" pitchFamily="34" charset="0"/>
                <a:ea typeface="Aptos" pitchFamily="34" charset="-122"/>
                <a:cs typeface="Aptos" pitchFamily="34" charset="-120"/>
              </a:rPr>
              <a:t>Society</a:t>
            </a:r>
            <a:endParaRPr lang="en-US" sz="1400" dirty="0"/>
          </a:p>
        </p:txBody>
      </p:sp>
      <p:sp>
        <p:nvSpPr>
          <p:cNvPr id="13" name="Text 11"/>
          <p:cNvSpPr/>
          <p:nvPr/>
        </p:nvSpPr>
        <p:spPr>
          <a:xfrm>
            <a:off x="9167482" y="5861304"/>
            <a:ext cx="1920240" cy="256032"/>
          </a:xfrm>
          <a:prstGeom prst="rect">
            <a:avLst/>
          </a:prstGeom>
          <a:noFill/>
          <a:ln/>
        </p:spPr>
        <p:txBody>
          <a:bodyPr wrap="square" lIns="635" tIns="635" rIns="635" bIns="635" rtlCol="0" anchor="t">
            <a:normAutofit/>
          </a:bodyPr>
          <a:lstStyle/>
          <a:p>
            <a:pPr marL="0" indent="0" algn="ctr">
              <a:buNone/>
            </a:pPr>
            <a:r>
              <a:rPr lang="en-US" sz="1400" b="1" dirty="0">
                <a:solidFill>
                  <a:srgbClr val="183A37"/>
                </a:solidFill>
                <a:latin typeface="Aptos" pitchFamily="34" charset="0"/>
                <a:ea typeface="Aptos" pitchFamily="34" charset="-122"/>
                <a:cs typeface="Aptos" pitchFamily="34" charset="-120"/>
              </a:rPr>
              <a:t>Economy</a:t>
            </a:r>
            <a:endParaRPr lang="en-US" sz="1400" dirty="0"/>
          </a:p>
        </p:txBody>
      </p:sp>
      <p:sp>
        <p:nvSpPr>
          <p:cNvPr id="14" name="Text 12"/>
          <p:cNvSpPr/>
          <p:nvPr/>
        </p:nvSpPr>
        <p:spPr>
          <a:xfrm>
            <a:off x="715471" y="6119854"/>
            <a:ext cx="10694001" cy="738141"/>
          </a:xfrm>
          <a:prstGeom prst="rect">
            <a:avLst/>
          </a:prstGeom>
          <a:noFill/>
          <a:ln/>
        </p:spPr>
        <p:txBody>
          <a:bodyPr wrap="square" lIns="635" tIns="635" rIns="635" bIns="635" rtlCol="0" anchor="t">
            <a:noAutofit/>
          </a:bodyPr>
          <a:lstStyle/>
          <a:p>
            <a:pPr algn="ctr"/>
            <a:r>
              <a:rPr lang="en-US" b="1" dirty="0">
                <a:solidFill>
                  <a:srgbClr val="2F6B5F"/>
                </a:solidFill>
                <a:latin typeface="Aptos" pitchFamily="34" charset="0"/>
                <a:ea typeface="Aptos" pitchFamily="34" charset="-122"/>
                <a:cs typeface="Aptos" pitchFamily="34" charset="-120"/>
              </a:rPr>
              <a:t>Sustainable health systems require a balance between environmental responsibility, equitable access and financial resilience</a:t>
            </a:r>
            <a:r>
              <a:rPr lang="en-US" dirty="0">
                <a:solidFill>
                  <a:srgbClr val="2F6B5F"/>
                </a:solidFill>
                <a:latin typeface="Aptos" pitchFamily="34" charset="0"/>
                <a:ea typeface="Aptos" pitchFamily="34" charset="-122"/>
                <a:cs typeface="Aptos" pitchFamily="34" charset="-120"/>
              </a:rPr>
              <a:t> </a:t>
            </a:r>
            <a:r>
              <a:rPr lang="en-GB" dirty="0"/>
              <a:t>(Engel, 1977; Dahlgren and Whitehead, 1991; Marmot et al., 2020)</a:t>
            </a:r>
            <a:endParaRPr lang="en-US" dirty="0"/>
          </a:p>
        </p:txBody>
      </p:sp>
      <p:pic>
        <p:nvPicPr>
          <p:cNvPr id="16" name="Picture 15">
            <a:extLst>
              <a:ext uri="{FF2B5EF4-FFF2-40B4-BE49-F238E27FC236}">
                <a16:creationId xmlns:a16="http://schemas.microsoft.com/office/drawing/2014/main" id="{CE481C38-07F5-4963-7D1B-01E4B0A7022C}"/>
              </a:ext>
            </a:extLst>
          </p:cNvPr>
          <p:cNvPicPr>
            <a:picLocks noChangeAspect="1"/>
          </p:cNvPicPr>
          <p:nvPr/>
        </p:nvPicPr>
        <p:blipFill>
          <a:blip r:embed="rId3"/>
          <a:stretch>
            <a:fillRect/>
          </a:stretch>
        </p:blipFill>
        <p:spPr>
          <a:xfrm>
            <a:off x="530351" y="2987058"/>
            <a:ext cx="5806442" cy="2138015"/>
          </a:xfrm>
          <a:prstGeom prst="rect">
            <a:avLst/>
          </a:prstGeom>
        </p:spPr>
      </p:pic>
      <p:sp>
        <p:nvSpPr>
          <p:cNvPr id="17" name="TextBox 16">
            <a:extLst>
              <a:ext uri="{FF2B5EF4-FFF2-40B4-BE49-F238E27FC236}">
                <a16:creationId xmlns:a16="http://schemas.microsoft.com/office/drawing/2014/main" id="{7456CE8D-4F11-8466-A6E6-D9C7BA09FCA5}"/>
              </a:ext>
            </a:extLst>
          </p:cNvPr>
          <p:cNvSpPr txBox="1"/>
          <p:nvPr/>
        </p:nvSpPr>
        <p:spPr>
          <a:xfrm>
            <a:off x="6482087" y="1668313"/>
            <a:ext cx="4627984" cy="3970318"/>
          </a:xfrm>
          <a:prstGeom prst="rect">
            <a:avLst/>
          </a:prstGeom>
          <a:noFill/>
        </p:spPr>
        <p:txBody>
          <a:bodyPr wrap="square">
            <a:spAutoFit/>
          </a:bodyPr>
          <a:lstStyle/>
          <a:p>
            <a:pPr>
              <a:buNone/>
            </a:pPr>
            <a:r>
              <a:rPr lang="en-GB" b="1" dirty="0">
                <a:solidFill>
                  <a:schemeClr val="accent5">
                    <a:lumMod val="75000"/>
                  </a:schemeClr>
                </a:solidFill>
              </a:rPr>
              <a:t>Integrated Care </a:t>
            </a:r>
            <a:r>
              <a:rPr lang="en-GB" dirty="0"/>
              <a:t>(WHO, 2023; NHS England, 2022)</a:t>
            </a:r>
          </a:p>
          <a:p>
            <a:pPr>
              <a:buFont typeface="Arial" panose="020B0604020202020204" pitchFamily="34" charset="0"/>
              <a:buChar char="•"/>
            </a:pPr>
            <a:r>
              <a:rPr lang="en-GB" dirty="0"/>
              <a:t>Integrated Care Systems (England) </a:t>
            </a:r>
          </a:p>
          <a:p>
            <a:pPr>
              <a:buFont typeface="Arial" panose="020B0604020202020204" pitchFamily="34" charset="0"/>
              <a:buChar char="•"/>
            </a:pPr>
            <a:r>
              <a:rPr lang="en-GB" dirty="0"/>
              <a:t>Health in All Policies (WHO) </a:t>
            </a:r>
          </a:p>
          <a:p>
            <a:pPr>
              <a:buFont typeface="Arial" panose="020B0604020202020204" pitchFamily="34" charset="0"/>
              <a:buChar char="•"/>
            </a:pPr>
            <a:r>
              <a:rPr lang="en-GB" dirty="0"/>
              <a:t>Social prescribing </a:t>
            </a:r>
          </a:p>
          <a:p>
            <a:pPr>
              <a:buFont typeface="Arial" panose="020B0604020202020204" pitchFamily="34" charset="0"/>
              <a:buChar char="•"/>
            </a:pPr>
            <a:r>
              <a:rPr lang="en-GB" dirty="0"/>
              <a:t>Community multidisciplinary teams </a:t>
            </a:r>
          </a:p>
          <a:p>
            <a:pPr>
              <a:buFont typeface="Arial" panose="020B0604020202020204" pitchFamily="34" charset="0"/>
              <a:buChar char="•"/>
            </a:pPr>
            <a:r>
              <a:rPr lang="en-GB" dirty="0"/>
              <a:t>Mental health integrated with primary care </a:t>
            </a:r>
          </a:p>
          <a:p>
            <a:pPr>
              <a:buNone/>
            </a:pPr>
            <a:r>
              <a:rPr lang="en-GB" b="1" dirty="0">
                <a:solidFill>
                  <a:schemeClr val="accent5">
                    <a:lumMod val="75000"/>
                  </a:schemeClr>
                </a:solidFill>
              </a:rPr>
              <a:t>Advantages</a:t>
            </a:r>
          </a:p>
          <a:p>
            <a:pPr>
              <a:buNone/>
            </a:pPr>
            <a:r>
              <a:rPr lang="en-GB" dirty="0"/>
              <a:t>✔ Better patient experience</a:t>
            </a:r>
          </a:p>
          <a:p>
            <a:pPr>
              <a:buNone/>
            </a:pPr>
            <a:r>
              <a:rPr lang="en-GB" dirty="0"/>
              <a:t>✔ Reduced hospital admissions</a:t>
            </a:r>
          </a:p>
          <a:p>
            <a:pPr>
              <a:buNone/>
            </a:pPr>
            <a:r>
              <a:rPr lang="en-GB" dirty="0"/>
              <a:t>✔ Earlier intervention</a:t>
            </a:r>
          </a:p>
          <a:p>
            <a:pPr>
              <a:buNone/>
            </a:pPr>
            <a:r>
              <a:rPr lang="en-GB" dirty="0"/>
              <a:t>✔ Better continuity of care</a:t>
            </a:r>
          </a:p>
          <a:p>
            <a:pPr>
              <a:buNone/>
            </a:pPr>
            <a:r>
              <a:rPr lang="en-GB" dirty="0"/>
              <a:t>✔ Reduced duplication</a:t>
            </a:r>
          </a:p>
          <a:p>
            <a:pPr>
              <a:buNone/>
            </a:pPr>
            <a:r>
              <a:rPr lang="en-GB" dirty="0"/>
              <a:t>✔ Better population health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8FAF8"/>
        </a:solidFill>
        <a:effectLst/>
      </p:bgPr>
    </p:bg>
    <p:spTree>
      <p:nvGrpSpPr>
        <p:cNvPr id="1" name=""/>
        <p:cNvGrpSpPr/>
        <p:nvPr/>
      </p:nvGrpSpPr>
      <p:grpSpPr>
        <a:xfrm>
          <a:off x="0" y="0"/>
          <a:ext cx="0" cy="0"/>
          <a:chOff x="0" y="0"/>
          <a:chExt cx="0" cy="0"/>
        </a:xfrm>
      </p:grpSpPr>
      <p:sp>
        <p:nvSpPr>
          <p:cNvPr id="2" name="Text 0"/>
          <p:cNvSpPr>
            <a:spLocks noGrp="1"/>
          </p:cNvSpPr>
          <p:nvPr>
            <p:ph type="title" idx="4294967295"/>
          </p:nvPr>
        </p:nvSpPr>
        <p:spPr>
          <a:xfrm>
            <a:off x="530352" y="292608"/>
            <a:ext cx="10698480" cy="438912"/>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83A37"/>
                </a:solidFill>
                <a:effectLst/>
                <a:uLnTx/>
                <a:uFillTx/>
                <a:latin typeface="Aptos Display" pitchFamily="34" charset="0"/>
                <a:ea typeface="Aptos Display" pitchFamily="34" charset="-122"/>
                <a:cs typeface="Aptos Display" pitchFamily="34" charset="-120"/>
              </a:rPr>
              <a:t>Health in All Policies</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Text 4"/>
          <p:cNvSpPr/>
          <p:nvPr/>
        </p:nvSpPr>
        <p:spPr>
          <a:xfrm>
            <a:off x="857017" y="864762"/>
            <a:ext cx="10424160" cy="502920"/>
          </a:xfrm>
          <a:prstGeom prst="rect">
            <a:avLst/>
          </a:prstGeom>
          <a:noFill/>
          <a:ln/>
        </p:spPr>
        <p:txBody>
          <a:bodyPr wrap="square" lIns="635" tIns="635" rIns="635" bIns="635" rtlCol="0" anchor="t">
            <a:normAutofit fontScale="92500"/>
          </a:bodyPr>
          <a:lstStyle/>
          <a:p>
            <a:pPr marL="0" indent="0" algn="ctr">
              <a:buNone/>
            </a:pPr>
            <a:r>
              <a:rPr lang="en-US" sz="2300" b="1" dirty="0">
                <a:solidFill>
                  <a:srgbClr val="183A37"/>
                </a:solidFill>
                <a:latin typeface="Aptos" pitchFamily="34" charset="0"/>
                <a:ea typeface="Aptos" pitchFamily="34" charset="-122"/>
                <a:cs typeface="Aptos" pitchFamily="34" charset="-120"/>
              </a:rPr>
              <a:t>Health outcomes are shaped by decisions made outside hospitals and GP surgeries.</a:t>
            </a:r>
            <a:endParaRPr lang="en-US" sz="2300" dirty="0"/>
          </a:p>
        </p:txBody>
      </p:sp>
      <p:sp>
        <p:nvSpPr>
          <p:cNvPr id="7" name="Shape 5"/>
          <p:cNvSpPr/>
          <p:nvPr/>
        </p:nvSpPr>
        <p:spPr>
          <a:xfrm>
            <a:off x="571500" y="1127789"/>
            <a:ext cx="2926080" cy="475769"/>
          </a:xfrm>
          <a:prstGeom prst="roundRect">
            <a:avLst>
              <a:gd name="adj" fmla="val 11111"/>
            </a:avLst>
          </a:prstGeom>
          <a:solidFill>
            <a:srgbClr val="E7F1EE"/>
          </a:solidFill>
          <a:ln w="12700">
            <a:solidFill>
              <a:srgbClr val="FFFFFF"/>
            </a:solidFill>
            <a:prstDash val="solid"/>
          </a:ln>
        </p:spPr>
        <p:txBody>
          <a:bodyPr/>
          <a:lstStyle/>
          <a:p>
            <a:endParaRPr lang="en-GB"/>
          </a:p>
        </p:txBody>
      </p:sp>
      <p:sp>
        <p:nvSpPr>
          <p:cNvPr id="8" name="Text 6"/>
          <p:cNvSpPr/>
          <p:nvPr/>
        </p:nvSpPr>
        <p:spPr>
          <a:xfrm>
            <a:off x="457200" y="1135162"/>
            <a:ext cx="1199917" cy="228600"/>
          </a:xfrm>
          <a:prstGeom prst="rect">
            <a:avLst/>
          </a:prstGeom>
          <a:noFill/>
          <a:ln/>
        </p:spPr>
        <p:txBody>
          <a:bodyPr wrap="square" lIns="635" tIns="635" rIns="635" bIns="635" rtlCol="0" anchor="t">
            <a:normAutofit fontScale="92500" lnSpcReduction="20000"/>
          </a:bodyPr>
          <a:lstStyle/>
          <a:p>
            <a:pPr marL="0" indent="0" algn="ctr">
              <a:buNone/>
            </a:pPr>
            <a:r>
              <a:rPr lang="en-US" sz="1800" b="1" dirty="0">
                <a:solidFill>
                  <a:srgbClr val="183A37"/>
                </a:solidFill>
                <a:latin typeface="Aptos" pitchFamily="34" charset="0"/>
                <a:ea typeface="Aptos" pitchFamily="34" charset="-122"/>
                <a:cs typeface="Aptos" pitchFamily="34" charset="-120"/>
              </a:rPr>
              <a:t>Housing</a:t>
            </a:r>
            <a:endParaRPr lang="en-US" sz="1800" dirty="0"/>
          </a:p>
        </p:txBody>
      </p:sp>
      <p:sp>
        <p:nvSpPr>
          <p:cNvPr id="9" name="Shape 7"/>
          <p:cNvSpPr/>
          <p:nvPr/>
        </p:nvSpPr>
        <p:spPr>
          <a:xfrm>
            <a:off x="4343400" y="1155222"/>
            <a:ext cx="2926080" cy="476141"/>
          </a:xfrm>
          <a:prstGeom prst="roundRect">
            <a:avLst>
              <a:gd name="adj" fmla="val 11111"/>
            </a:avLst>
          </a:prstGeom>
          <a:solidFill>
            <a:srgbClr val="EFF6EC"/>
          </a:solidFill>
          <a:ln w="12700">
            <a:solidFill>
              <a:srgbClr val="FFFFFF"/>
            </a:solidFill>
            <a:prstDash val="solid"/>
          </a:ln>
        </p:spPr>
        <p:txBody>
          <a:bodyPr/>
          <a:lstStyle/>
          <a:p>
            <a:endParaRPr lang="en-GB"/>
          </a:p>
        </p:txBody>
      </p:sp>
      <p:sp>
        <p:nvSpPr>
          <p:cNvPr id="10" name="Text 8"/>
          <p:cNvSpPr/>
          <p:nvPr/>
        </p:nvSpPr>
        <p:spPr>
          <a:xfrm>
            <a:off x="4188978" y="1199543"/>
            <a:ext cx="1571742" cy="228600"/>
          </a:xfrm>
          <a:prstGeom prst="rect">
            <a:avLst/>
          </a:prstGeom>
          <a:noFill/>
          <a:ln/>
        </p:spPr>
        <p:txBody>
          <a:bodyPr wrap="square" lIns="635" tIns="635" rIns="635" bIns="635" rtlCol="0" anchor="t">
            <a:normAutofit fontScale="92500" lnSpcReduction="20000"/>
          </a:bodyPr>
          <a:lstStyle/>
          <a:p>
            <a:pPr marL="0" indent="0" algn="ctr">
              <a:buNone/>
            </a:pPr>
            <a:r>
              <a:rPr lang="en-US" sz="1800" b="1" dirty="0">
                <a:solidFill>
                  <a:srgbClr val="183A37"/>
                </a:solidFill>
                <a:latin typeface="Aptos" pitchFamily="34" charset="0"/>
                <a:ea typeface="Aptos" pitchFamily="34" charset="-122"/>
                <a:cs typeface="Aptos" pitchFamily="34" charset="-120"/>
              </a:rPr>
              <a:t>Education</a:t>
            </a:r>
            <a:endParaRPr lang="en-US" sz="1800" dirty="0"/>
          </a:p>
        </p:txBody>
      </p:sp>
      <p:sp>
        <p:nvSpPr>
          <p:cNvPr id="11" name="Shape 9"/>
          <p:cNvSpPr/>
          <p:nvPr/>
        </p:nvSpPr>
        <p:spPr>
          <a:xfrm>
            <a:off x="8115300" y="1163437"/>
            <a:ext cx="2926080" cy="404760"/>
          </a:xfrm>
          <a:prstGeom prst="roundRect">
            <a:avLst>
              <a:gd name="adj" fmla="val 11111"/>
            </a:avLst>
          </a:prstGeom>
          <a:solidFill>
            <a:srgbClr val="FFF8E2"/>
          </a:solidFill>
          <a:ln w="12700">
            <a:solidFill>
              <a:srgbClr val="FFFFFF"/>
            </a:solidFill>
            <a:prstDash val="solid"/>
          </a:ln>
        </p:spPr>
        <p:txBody>
          <a:bodyPr/>
          <a:lstStyle/>
          <a:p>
            <a:endParaRPr lang="en-GB"/>
          </a:p>
        </p:txBody>
      </p:sp>
      <p:sp>
        <p:nvSpPr>
          <p:cNvPr id="12" name="Text 10"/>
          <p:cNvSpPr/>
          <p:nvPr/>
        </p:nvSpPr>
        <p:spPr>
          <a:xfrm>
            <a:off x="8046720" y="1135162"/>
            <a:ext cx="1087483" cy="210036"/>
          </a:xfrm>
          <a:prstGeom prst="rect">
            <a:avLst/>
          </a:prstGeom>
          <a:noFill/>
          <a:ln/>
        </p:spPr>
        <p:txBody>
          <a:bodyPr wrap="square" lIns="635" tIns="635" rIns="635" bIns="635" rtlCol="0" anchor="t">
            <a:normAutofit fontScale="85000" lnSpcReduction="10000"/>
          </a:bodyPr>
          <a:lstStyle/>
          <a:p>
            <a:pPr marL="0" indent="0" algn="ctr">
              <a:buNone/>
            </a:pPr>
            <a:r>
              <a:rPr lang="en-US" sz="1800" b="1" dirty="0">
                <a:solidFill>
                  <a:srgbClr val="183A37"/>
                </a:solidFill>
                <a:latin typeface="Aptos" pitchFamily="34" charset="0"/>
                <a:ea typeface="Aptos" pitchFamily="34" charset="-122"/>
                <a:cs typeface="Aptos" pitchFamily="34" charset="-120"/>
              </a:rPr>
              <a:t>Transport</a:t>
            </a:r>
            <a:endParaRPr lang="en-US" sz="1800" dirty="0"/>
          </a:p>
        </p:txBody>
      </p:sp>
      <p:sp>
        <p:nvSpPr>
          <p:cNvPr id="14" name="Text 12"/>
          <p:cNvSpPr/>
          <p:nvPr/>
        </p:nvSpPr>
        <p:spPr>
          <a:xfrm>
            <a:off x="2183363" y="1383823"/>
            <a:ext cx="1456975" cy="200795"/>
          </a:xfrm>
          <a:prstGeom prst="rect">
            <a:avLst/>
          </a:prstGeom>
          <a:noFill/>
          <a:ln/>
        </p:spPr>
        <p:txBody>
          <a:bodyPr wrap="square" lIns="635" tIns="635" rIns="635" bIns="635" rtlCol="0" anchor="t">
            <a:normAutofit fontScale="85000" lnSpcReduction="20000"/>
          </a:bodyPr>
          <a:lstStyle/>
          <a:p>
            <a:pPr marL="0" indent="0" algn="ctr">
              <a:buNone/>
            </a:pPr>
            <a:r>
              <a:rPr lang="en-US" sz="1800" b="1" dirty="0">
                <a:solidFill>
                  <a:srgbClr val="183A37"/>
                </a:solidFill>
                <a:latin typeface="Aptos" pitchFamily="34" charset="0"/>
                <a:ea typeface="Aptos" pitchFamily="34" charset="-122"/>
                <a:cs typeface="Aptos" pitchFamily="34" charset="-120"/>
              </a:rPr>
              <a:t>Employment</a:t>
            </a:r>
            <a:endParaRPr lang="en-US" sz="1800" dirty="0"/>
          </a:p>
        </p:txBody>
      </p:sp>
      <p:sp>
        <p:nvSpPr>
          <p:cNvPr id="16" name="Text 14"/>
          <p:cNvSpPr/>
          <p:nvPr/>
        </p:nvSpPr>
        <p:spPr>
          <a:xfrm>
            <a:off x="5875020" y="1385222"/>
            <a:ext cx="1463040" cy="228600"/>
          </a:xfrm>
          <a:prstGeom prst="rect">
            <a:avLst/>
          </a:prstGeom>
          <a:noFill/>
          <a:ln/>
        </p:spPr>
        <p:txBody>
          <a:bodyPr wrap="square" lIns="635" tIns="635" rIns="635" bIns="635" rtlCol="0" anchor="t">
            <a:normAutofit fontScale="92500" lnSpcReduction="20000"/>
          </a:bodyPr>
          <a:lstStyle/>
          <a:p>
            <a:pPr marL="0" indent="0" algn="ctr">
              <a:buNone/>
            </a:pPr>
            <a:r>
              <a:rPr lang="en-US" sz="1800" b="1" dirty="0">
                <a:solidFill>
                  <a:srgbClr val="183A37"/>
                </a:solidFill>
                <a:latin typeface="Aptos" pitchFamily="34" charset="0"/>
                <a:ea typeface="Aptos" pitchFamily="34" charset="-122"/>
                <a:cs typeface="Aptos" pitchFamily="34" charset="-120"/>
              </a:rPr>
              <a:t>Environment</a:t>
            </a:r>
            <a:endParaRPr lang="en-US" sz="1800" dirty="0"/>
          </a:p>
        </p:txBody>
      </p:sp>
      <p:sp>
        <p:nvSpPr>
          <p:cNvPr id="18" name="Text 16"/>
          <p:cNvSpPr/>
          <p:nvPr/>
        </p:nvSpPr>
        <p:spPr>
          <a:xfrm>
            <a:off x="9857792" y="1374958"/>
            <a:ext cx="1183588" cy="228600"/>
          </a:xfrm>
          <a:prstGeom prst="rect">
            <a:avLst/>
          </a:prstGeom>
          <a:noFill/>
          <a:ln/>
        </p:spPr>
        <p:txBody>
          <a:bodyPr wrap="square" lIns="635" tIns="635" rIns="635" bIns="635" rtlCol="0" anchor="t">
            <a:normAutofit fontScale="92500" lnSpcReduction="20000"/>
          </a:bodyPr>
          <a:lstStyle/>
          <a:p>
            <a:pPr marL="0" indent="0" algn="ctr">
              <a:buNone/>
            </a:pPr>
            <a:r>
              <a:rPr lang="en-US" sz="1800" b="1" dirty="0">
                <a:solidFill>
                  <a:srgbClr val="183A37"/>
                </a:solidFill>
                <a:latin typeface="Aptos" pitchFamily="34" charset="0"/>
                <a:ea typeface="Aptos" pitchFamily="34" charset="-122"/>
                <a:cs typeface="Aptos" pitchFamily="34" charset="-120"/>
              </a:rPr>
              <a:t>Social care</a:t>
            </a:r>
            <a:endParaRPr lang="en-US" sz="1800" dirty="0"/>
          </a:p>
        </p:txBody>
      </p:sp>
      <p:sp>
        <p:nvSpPr>
          <p:cNvPr id="19" name="Text 17"/>
          <p:cNvSpPr/>
          <p:nvPr/>
        </p:nvSpPr>
        <p:spPr>
          <a:xfrm>
            <a:off x="754380" y="5928672"/>
            <a:ext cx="1428983" cy="320040"/>
          </a:xfrm>
          <a:prstGeom prst="rect">
            <a:avLst/>
          </a:prstGeom>
          <a:noFill/>
          <a:ln/>
        </p:spPr>
        <p:txBody>
          <a:bodyPr wrap="square" lIns="635" tIns="635" rIns="635" bIns="635" rtlCol="0" anchor="t">
            <a:normAutofit lnSpcReduction="10000"/>
          </a:bodyPr>
          <a:lstStyle/>
          <a:p>
            <a:pPr marL="0" indent="0" algn="l">
              <a:buNone/>
            </a:pPr>
            <a:r>
              <a:rPr lang="en-US" sz="2100" b="1" dirty="0">
                <a:solidFill>
                  <a:srgbClr val="183A37"/>
                </a:solidFill>
                <a:latin typeface="Aptos" pitchFamily="34" charset="0"/>
                <a:ea typeface="Aptos" pitchFamily="34" charset="-122"/>
                <a:cs typeface="Aptos" pitchFamily="34" charset="-120"/>
              </a:rPr>
              <a:t>Implication</a:t>
            </a:r>
            <a:endParaRPr lang="en-US" sz="2100" dirty="0"/>
          </a:p>
        </p:txBody>
      </p:sp>
      <p:sp>
        <p:nvSpPr>
          <p:cNvPr id="20" name="Text 18"/>
          <p:cNvSpPr/>
          <p:nvPr/>
        </p:nvSpPr>
        <p:spPr>
          <a:xfrm>
            <a:off x="2279375" y="5907024"/>
            <a:ext cx="8949457" cy="658368"/>
          </a:xfrm>
          <a:prstGeom prst="rect">
            <a:avLst/>
          </a:prstGeom>
          <a:noFill/>
          <a:ln/>
        </p:spPr>
        <p:txBody>
          <a:bodyPr wrap="square" lIns="635" tIns="635" rIns="635" bIns="635" rtlCol="0" anchor="t">
            <a:normAutofit/>
          </a:bodyPr>
          <a:lstStyle/>
          <a:p>
            <a:r>
              <a:rPr lang="en-US" sz="1900" dirty="0">
                <a:solidFill>
                  <a:schemeClr val="accent6">
                    <a:lumMod val="75000"/>
                  </a:schemeClr>
                </a:solidFill>
                <a:latin typeface="Aptos" pitchFamily="34" charset="0"/>
                <a:ea typeface="Aptos" pitchFamily="34" charset="-122"/>
                <a:cs typeface="Aptos" pitchFamily="34" charset="-120"/>
              </a:rPr>
              <a:t>Local and national policies must work across sectors to reduce avoidable illness, improve wellbeing and make care systems more sustainable </a:t>
            </a:r>
            <a:r>
              <a:rPr lang="en-GB" dirty="0"/>
              <a:t>(Bates </a:t>
            </a:r>
            <a:r>
              <a:rPr lang="en-GB" i="1" dirty="0"/>
              <a:t>et al., </a:t>
            </a:r>
            <a:r>
              <a:rPr lang="en-GB" dirty="0"/>
              <a:t>2025).</a:t>
            </a:r>
            <a:endParaRPr lang="en-US" sz="1900" dirty="0">
              <a:solidFill>
                <a:schemeClr val="accent6">
                  <a:lumMod val="75000"/>
                </a:schemeClr>
              </a:solidFill>
            </a:endParaRPr>
          </a:p>
        </p:txBody>
      </p:sp>
      <p:pic>
        <p:nvPicPr>
          <p:cNvPr id="22" name="Picture 21">
            <a:extLst>
              <a:ext uri="{FF2B5EF4-FFF2-40B4-BE49-F238E27FC236}">
                <a16:creationId xmlns:a16="http://schemas.microsoft.com/office/drawing/2014/main" id="{4C7F489E-258E-D0BD-EAA7-C8CF990F2ED4}"/>
              </a:ext>
            </a:extLst>
          </p:cNvPr>
          <p:cNvPicPr>
            <a:picLocks noChangeAspect="1"/>
          </p:cNvPicPr>
          <p:nvPr/>
        </p:nvPicPr>
        <p:blipFill>
          <a:blip r:embed="rId3"/>
          <a:stretch>
            <a:fillRect/>
          </a:stretch>
        </p:blipFill>
        <p:spPr>
          <a:xfrm>
            <a:off x="530352" y="1596472"/>
            <a:ext cx="10853928" cy="4332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4">
    <p:bg>
      <p:bgPr>
        <a:solidFill>
          <a:srgbClr val="F8FAF8"/>
        </a:solidFill>
        <a:effectLst/>
      </p:bgPr>
    </p:bg>
    <p:spTree>
      <p:nvGrpSpPr>
        <p:cNvPr id="1" name=""/>
        <p:cNvGrpSpPr/>
        <p:nvPr/>
      </p:nvGrpSpPr>
      <p:grpSpPr>
        <a:xfrm>
          <a:off x="0" y="0"/>
          <a:ext cx="0" cy="0"/>
          <a:chOff x="0" y="0"/>
          <a:chExt cx="0" cy="0"/>
        </a:xfrm>
      </p:grpSpPr>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Shape 4"/>
          <p:cNvSpPr/>
          <p:nvPr/>
        </p:nvSpPr>
        <p:spPr>
          <a:xfrm>
            <a:off x="868680" y="1207008"/>
            <a:ext cx="3337560" cy="3611880"/>
          </a:xfrm>
          <a:prstGeom prst="roundRect">
            <a:avLst>
              <a:gd name="adj" fmla="val 3014"/>
            </a:avLst>
          </a:prstGeom>
          <a:solidFill>
            <a:srgbClr val="FFFFFF"/>
          </a:solidFill>
          <a:ln w="17780">
            <a:solidFill>
              <a:srgbClr val="2A9D8F"/>
            </a:solidFill>
            <a:prstDash val="solid"/>
          </a:ln>
        </p:spPr>
        <p:txBody>
          <a:bodyPr/>
          <a:lstStyle/>
          <a:p>
            <a:endParaRPr lang="en-GB"/>
          </a:p>
        </p:txBody>
      </p:sp>
      <p:sp>
        <p:nvSpPr>
          <p:cNvPr id="7" name="Text 5"/>
          <p:cNvSpPr/>
          <p:nvPr/>
        </p:nvSpPr>
        <p:spPr>
          <a:xfrm>
            <a:off x="1069848" y="1408176"/>
            <a:ext cx="2935224" cy="457200"/>
          </a:xfrm>
          <a:prstGeom prst="rect">
            <a:avLst/>
          </a:prstGeom>
          <a:noFill/>
          <a:ln/>
        </p:spPr>
        <p:txBody>
          <a:bodyPr wrap="square" lIns="635" tIns="635" rIns="635" bIns="635" rtlCol="0" anchor="t">
            <a:normAutofit/>
          </a:bodyPr>
          <a:lstStyle/>
          <a:p>
            <a:pPr marL="0" indent="0" algn="l">
              <a:buNone/>
            </a:pPr>
            <a:r>
              <a:rPr lang="en-US" sz="2000" b="1" dirty="0">
                <a:solidFill>
                  <a:srgbClr val="183A37"/>
                </a:solidFill>
                <a:latin typeface="Aptos" pitchFamily="34" charset="0"/>
                <a:ea typeface="Aptos" pitchFamily="34" charset="-122"/>
                <a:cs typeface="Aptos" pitchFamily="34" charset="-120"/>
              </a:rPr>
              <a:t>Biomedical model</a:t>
            </a:r>
            <a:endParaRPr lang="en-US" sz="2000" dirty="0"/>
          </a:p>
        </p:txBody>
      </p:sp>
      <p:sp>
        <p:nvSpPr>
          <p:cNvPr id="8" name="Text 6"/>
          <p:cNvSpPr/>
          <p:nvPr/>
        </p:nvSpPr>
        <p:spPr>
          <a:xfrm>
            <a:off x="1087015" y="2781550"/>
            <a:ext cx="2935224" cy="201168"/>
          </a:xfrm>
          <a:prstGeom prst="rect">
            <a:avLst/>
          </a:prstGeom>
          <a:noFill/>
          <a:ln/>
        </p:spPr>
        <p:txBody>
          <a:bodyPr wrap="square" lIns="635" tIns="635" rIns="635" bIns="635" rtlCol="0" anchor="t">
            <a:normAutofit/>
          </a:bodyPr>
          <a:lstStyle/>
          <a:p>
            <a:pPr marL="0" indent="0" algn="l">
              <a:buNone/>
            </a:pPr>
            <a:r>
              <a:rPr lang="en-US" sz="1200" b="1" dirty="0">
                <a:solidFill>
                  <a:srgbClr val="2F6B5F"/>
                </a:solidFill>
                <a:latin typeface="Aptos" pitchFamily="34" charset="0"/>
                <a:ea typeface="Aptos" pitchFamily="34" charset="-122"/>
                <a:cs typeface="Aptos" pitchFamily="34" charset="-120"/>
              </a:rPr>
              <a:t>Strength</a:t>
            </a:r>
            <a:endParaRPr lang="en-US" sz="1200" dirty="0"/>
          </a:p>
        </p:txBody>
      </p:sp>
      <p:sp>
        <p:nvSpPr>
          <p:cNvPr id="9" name="Text 7"/>
          <p:cNvSpPr/>
          <p:nvPr/>
        </p:nvSpPr>
        <p:spPr>
          <a:xfrm>
            <a:off x="1069848" y="3012948"/>
            <a:ext cx="2935224" cy="868680"/>
          </a:xfrm>
          <a:prstGeom prst="rect">
            <a:avLst/>
          </a:prstGeom>
          <a:noFill/>
          <a:ln/>
        </p:spPr>
        <p:txBody>
          <a:bodyPr wrap="square" lIns="635" tIns="635" rIns="635" bIns="635" rtlCol="0" anchor="t">
            <a:normAutofit/>
          </a:bodyPr>
          <a:lstStyle/>
          <a:p>
            <a:pPr marL="0" indent="0" algn="l">
              <a:buNone/>
            </a:pPr>
            <a:r>
              <a:rPr lang="en-US" sz="1500" dirty="0">
                <a:solidFill>
                  <a:srgbClr val="1E2B2A"/>
                </a:solidFill>
                <a:latin typeface="Aptos" pitchFamily="34" charset="0"/>
                <a:ea typeface="Aptos" pitchFamily="34" charset="-122"/>
                <a:cs typeface="Aptos" pitchFamily="34" charset="-120"/>
              </a:rPr>
              <a:t>Strong for diagnosis, acute care and measurable treatment outcomes.</a:t>
            </a:r>
            <a:endParaRPr lang="en-US" sz="1500" dirty="0"/>
          </a:p>
        </p:txBody>
      </p:sp>
      <p:sp>
        <p:nvSpPr>
          <p:cNvPr id="10" name="Text 8"/>
          <p:cNvSpPr/>
          <p:nvPr/>
        </p:nvSpPr>
        <p:spPr>
          <a:xfrm>
            <a:off x="1069848" y="3657600"/>
            <a:ext cx="2935224" cy="201168"/>
          </a:xfrm>
          <a:prstGeom prst="rect">
            <a:avLst/>
          </a:prstGeom>
          <a:noFill/>
          <a:ln/>
        </p:spPr>
        <p:txBody>
          <a:bodyPr wrap="square" lIns="635" tIns="635" rIns="635" bIns="635" rtlCol="0" anchor="t">
            <a:normAutofit/>
          </a:bodyPr>
          <a:lstStyle/>
          <a:p>
            <a:pPr marL="0" indent="0" algn="l">
              <a:buNone/>
            </a:pPr>
            <a:r>
              <a:rPr lang="en-US" sz="1200" b="1" dirty="0">
                <a:solidFill>
                  <a:srgbClr val="E76F51"/>
                </a:solidFill>
                <a:latin typeface="Aptos" pitchFamily="34" charset="0"/>
                <a:ea typeface="Aptos" pitchFamily="34" charset="-122"/>
                <a:cs typeface="Aptos" pitchFamily="34" charset="-120"/>
              </a:rPr>
              <a:t>Limitation</a:t>
            </a:r>
            <a:endParaRPr lang="en-US" sz="1200" dirty="0"/>
          </a:p>
        </p:txBody>
      </p:sp>
      <p:sp>
        <p:nvSpPr>
          <p:cNvPr id="11" name="Text 9"/>
          <p:cNvSpPr/>
          <p:nvPr/>
        </p:nvSpPr>
        <p:spPr>
          <a:xfrm>
            <a:off x="1069848" y="3931920"/>
            <a:ext cx="2935224" cy="868680"/>
          </a:xfrm>
          <a:prstGeom prst="rect">
            <a:avLst/>
          </a:prstGeom>
          <a:noFill/>
          <a:ln/>
        </p:spPr>
        <p:txBody>
          <a:bodyPr wrap="square" lIns="635" tIns="635" rIns="635" bIns="635" rtlCol="0" anchor="t">
            <a:normAutofit fontScale="92500"/>
          </a:bodyPr>
          <a:lstStyle/>
          <a:p>
            <a:pPr marL="0" indent="0" algn="l">
              <a:buNone/>
            </a:pPr>
            <a:r>
              <a:rPr lang="en-US" sz="1500" dirty="0">
                <a:solidFill>
                  <a:srgbClr val="1E2B2A"/>
                </a:solidFill>
                <a:latin typeface="Aptos" pitchFamily="34" charset="0"/>
                <a:ea typeface="Aptos" pitchFamily="34" charset="-122"/>
                <a:cs typeface="Aptos" pitchFamily="34" charset="-120"/>
              </a:rPr>
              <a:t>Can ignore psychological factors, prevention, and social determinants</a:t>
            </a:r>
          </a:p>
          <a:p>
            <a:pPr marL="0" indent="0" algn="l">
              <a:buNone/>
            </a:pPr>
            <a:r>
              <a:rPr lang="en-US" sz="1500" dirty="0">
                <a:solidFill>
                  <a:srgbClr val="1E2B2A"/>
                </a:solidFill>
                <a:latin typeface="Aptos" pitchFamily="34" charset="0"/>
                <a:ea typeface="Aptos" pitchFamily="34" charset="-122"/>
                <a:cs typeface="Aptos" pitchFamily="34" charset="-120"/>
              </a:rPr>
              <a:t>(Borrell-Carrió et al., 2004)</a:t>
            </a:r>
          </a:p>
          <a:p>
            <a:pPr marL="0" indent="0" algn="l">
              <a:buNone/>
            </a:pPr>
            <a:r>
              <a:rPr lang="en-US" sz="1500" dirty="0">
                <a:solidFill>
                  <a:srgbClr val="1E2B2A"/>
                </a:solidFill>
                <a:latin typeface="Aptos" pitchFamily="34" charset="0"/>
                <a:ea typeface="Aptos" pitchFamily="34" charset="-122"/>
                <a:cs typeface="Aptos" pitchFamily="34" charset="-120"/>
              </a:rPr>
              <a:t>.</a:t>
            </a:r>
            <a:endParaRPr lang="en-US" sz="1500" dirty="0"/>
          </a:p>
        </p:txBody>
      </p:sp>
      <p:sp>
        <p:nvSpPr>
          <p:cNvPr id="12" name="Shape 10"/>
          <p:cNvSpPr/>
          <p:nvPr/>
        </p:nvSpPr>
        <p:spPr>
          <a:xfrm>
            <a:off x="4709160" y="1207008"/>
            <a:ext cx="3337560" cy="3611880"/>
          </a:xfrm>
          <a:prstGeom prst="roundRect">
            <a:avLst>
              <a:gd name="adj" fmla="val 3014"/>
            </a:avLst>
          </a:prstGeom>
          <a:solidFill>
            <a:srgbClr val="FFFFFF"/>
          </a:solidFill>
          <a:ln w="17780">
            <a:solidFill>
              <a:srgbClr val="2F6B5F"/>
            </a:solidFill>
            <a:prstDash val="solid"/>
          </a:ln>
        </p:spPr>
        <p:txBody>
          <a:bodyPr/>
          <a:lstStyle/>
          <a:p>
            <a:endParaRPr lang="en-GB"/>
          </a:p>
        </p:txBody>
      </p:sp>
      <p:sp>
        <p:nvSpPr>
          <p:cNvPr id="13" name="Text 11"/>
          <p:cNvSpPr/>
          <p:nvPr/>
        </p:nvSpPr>
        <p:spPr>
          <a:xfrm>
            <a:off x="4910328" y="1408176"/>
            <a:ext cx="2935224" cy="457200"/>
          </a:xfrm>
          <a:prstGeom prst="rect">
            <a:avLst/>
          </a:prstGeom>
          <a:noFill/>
          <a:ln/>
        </p:spPr>
        <p:txBody>
          <a:bodyPr wrap="square" lIns="635" tIns="635" rIns="635" bIns="635" rtlCol="0" anchor="t">
            <a:normAutofit/>
          </a:bodyPr>
          <a:lstStyle/>
          <a:p>
            <a:pPr marL="0" indent="0" algn="l">
              <a:buNone/>
            </a:pPr>
            <a:r>
              <a:rPr lang="en-US" sz="2000" b="1" dirty="0">
                <a:solidFill>
                  <a:srgbClr val="183A37"/>
                </a:solidFill>
                <a:latin typeface="Aptos" pitchFamily="34" charset="0"/>
                <a:ea typeface="Aptos" pitchFamily="34" charset="-122"/>
                <a:cs typeface="Aptos" pitchFamily="34" charset="-120"/>
              </a:rPr>
              <a:t>Biopsychosocial model</a:t>
            </a:r>
            <a:endParaRPr lang="en-US" sz="2000" dirty="0"/>
          </a:p>
        </p:txBody>
      </p:sp>
      <p:sp>
        <p:nvSpPr>
          <p:cNvPr id="14" name="Text 12"/>
          <p:cNvSpPr/>
          <p:nvPr/>
        </p:nvSpPr>
        <p:spPr>
          <a:xfrm>
            <a:off x="4910328" y="2592449"/>
            <a:ext cx="2935224" cy="201168"/>
          </a:xfrm>
          <a:prstGeom prst="rect">
            <a:avLst/>
          </a:prstGeom>
          <a:noFill/>
          <a:ln/>
        </p:spPr>
        <p:txBody>
          <a:bodyPr wrap="square" lIns="635" tIns="635" rIns="635" bIns="635" rtlCol="0" anchor="t">
            <a:normAutofit/>
          </a:bodyPr>
          <a:lstStyle/>
          <a:p>
            <a:pPr marL="0" indent="0" algn="l">
              <a:buNone/>
            </a:pPr>
            <a:r>
              <a:rPr lang="en-US" sz="1200" b="1" dirty="0">
                <a:solidFill>
                  <a:srgbClr val="2F6B5F"/>
                </a:solidFill>
                <a:latin typeface="Aptos" pitchFamily="34" charset="0"/>
                <a:ea typeface="Aptos" pitchFamily="34" charset="-122"/>
                <a:cs typeface="Aptos" pitchFamily="34" charset="-120"/>
              </a:rPr>
              <a:t>Strength</a:t>
            </a:r>
            <a:endParaRPr lang="en-US" sz="1200" dirty="0"/>
          </a:p>
        </p:txBody>
      </p:sp>
      <p:sp>
        <p:nvSpPr>
          <p:cNvPr id="15" name="Text 13"/>
          <p:cNvSpPr/>
          <p:nvPr/>
        </p:nvSpPr>
        <p:spPr>
          <a:xfrm>
            <a:off x="4910328" y="2849569"/>
            <a:ext cx="2935224" cy="868680"/>
          </a:xfrm>
          <a:prstGeom prst="rect">
            <a:avLst/>
          </a:prstGeom>
          <a:noFill/>
          <a:ln/>
        </p:spPr>
        <p:txBody>
          <a:bodyPr wrap="square" lIns="635" tIns="635" rIns="635" bIns="635" rtlCol="0" anchor="t">
            <a:normAutofit/>
          </a:bodyPr>
          <a:lstStyle/>
          <a:p>
            <a:pPr marL="0" indent="0" algn="l">
              <a:buNone/>
            </a:pPr>
            <a:r>
              <a:rPr lang="en-US" sz="1500" dirty="0">
                <a:solidFill>
                  <a:srgbClr val="1E2B2A"/>
                </a:solidFill>
                <a:latin typeface="Aptos" pitchFamily="34" charset="0"/>
                <a:ea typeface="Aptos" pitchFamily="34" charset="-122"/>
                <a:cs typeface="Aptos" pitchFamily="34" charset="-120"/>
              </a:rPr>
              <a:t>Explains how biological, psychological and social factors interact (Engel, 1977).</a:t>
            </a:r>
            <a:endParaRPr lang="en-US" sz="1500" dirty="0"/>
          </a:p>
        </p:txBody>
      </p:sp>
      <p:sp>
        <p:nvSpPr>
          <p:cNvPr id="16" name="Text 14"/>
          <p:cNvSpPr/>
          <p:nvPr/>
        </p:nvSpPr>
        <p:spPr>
          <a:xfrm>
            <a:off x="4910328" y="3657600"/>
            <a:ext cx="2935224" cy="201168"/>
          </a:xfrm>
          <a:prstGeom prst="rect">
            <a:avLst/>
          </a:prstGeom>
          <a:noFill/>
          <a:ln/>
        </p:spPr>
        <p:txBody>
          <a:bodyPr wrap="square" lIns="635" tIns="635" rIns="635" bIns="635" rtlCol="0" anchor="t">
            <a:normAutofit/>
          </a:bodyPr>
          <a:lstStyle/>
          <a:p>
            <a:pPr marL="0" indent="0" algn="l">
              <a:buNone/>
            </a:pPr>
            <a:r>
              <a:rPr lang="en-US" sz="1200" b="1" dirty="0">
                <a:solidFill>
                  <a:srgbClr val="E76F51"/>
                </a:solidFill>
                <a:latin typeface="Aptos" pitchFamily="34" charset="0"/>
                <a:ea typeface="Aptos" pitchFamily="34" charset="-122"/>
                <a:cs typeface="Aptos" pitchFamily="34" charset="-120"/>
              </a:rPr>
              <a:t>Limitation</a:t>
            </a:r>
            <a:endParaRPr lang="en-US" sz="1200" dirty="0"/>
          </a:p>
        </p:txBody>
      </p:sp>
      <p:sp>
        <p:nvSpPr>
          <p:cNvPr id="17" name="Text 15"/>
          <p:cNvSpPr/>
          <p:nvPr/>
        </p:nvSpPr>
        <p:spPr>
          <a:xfrm>
            <a:off x="4910328" y="3931920"/>
            <a:ext cx="2935224" cy="868680"/>
          </a:xfrm>
          <a:prstGeom prst="rect">
            <a:avLst/>
          </a:prstGeom>
          <a:noFill/>
          <a:ln/>
        </p:spPr>
        <p:txBody>
          <a:bodyPr wrap="square" lIns="635" tIns="635" rIns="635" bIns="635" rtlCol="0" anchor="t">
            <a:normAutofit/>
          </a:bodyPr>
          <a:lstStyle/>
          <a:p>
            <a:pPr marL="0" indent="0" algn="l">
              <a:buNone/>
            </a:pPr>
            <a:r>
              <a:rPr lang="en-US" sz="1500" dirty="0">
                <a:solidFill>
                  <a:srgbClr val="1E2B2A"/>
                </a:solidFill>
                <a:latin typeface="Aptos" pitchFamily="34" charset="0"/>
                <a:ea typeface="Aptos" pitchFamily="34" charset="-122"/>
                <a:cs typeface="Aptos" pitchFamily="34" charset="-120"/>
              </a:rPr>
              <a:t>Requires time, teamwork and sufficient resources (Wade and Halligan, 2017).</a:t>
            </a:r>
            <a:endParaRPr lang="en-US" sz="1500" dirty="0"/>
          </a:p>
        </p:txBody>
      </p:sp>
      <p:sp>
        <p:nvSpPr>
          <p:cNvPr id="18" name="Shape 16"/>
          <p:cNvSpPr/>
          <p:nvPr/>
        </p:nvSpPr>
        <p:spPr>
          <a:xfrm>
            <a:off x="8549640" y="1207008"/>
            <a:ext cx="3337560" cy="3611880"/>
          </a:xfrm>
          <a:prstGeom prst="roundRect">
            <a:avLst>
              <a:gd name="adj" fmla="val 3014"/>
            </a:avLst>
          </a:prstGeom>
          <a:solidFill>
            <a:srgbClr val="FFFFFF"/>
          </a:solidFill>
          <a:ln w="17780">
            <a:solidFill>
              <a:srgbClr val="E9C46A"/>
            </a:solidFill>
            <a:prstDash val="solid"/>
          </a:ln>
        </p:spPr>
        <p:txBody>
          <a:bodyPr/>
          <a:lstStyle/>
          <a:p>
            <a:endParaRPr lang="en-GB"/>
          </a:p>
        </p:txBody>
      </p:sp>
      <p:sp>
        <p:nvSpPr>
          <p:cNvPr id="19" name="Text 17"/>
          <p:cNvSpPr/>
          <p:nvPr/>
        </p:nvSpPr>
        <p:spPr>
          <a:xfrm>
            <a:off x="8750808" y="1408176"/>
            <a:ext cx="2935224" cy="457200"/>
          </a:xfrm>
          <a:prstGeom prst="rect">
            <a:avLst/>
          </a:prstGeom>
          <a:noFill/>
          <a:ln/>
        </p:spPr>
        <p:txBody>
          <a:bodyPr wrap="square" lIns="635" tIns="635" rIns="635" bIns="635" rtlCol="0" anchor="t">
            <a:normAutofit/>
          </a:bodyPr>
          <a:lstStyle/>
          <a:p>
            <a:pPr marL="0" indent="0" algn="l">
              <a:buNone/>
            </a:pPr>
            <a:r>
              <a:rPr lang="en-US" sz="2000" b="1" dirty="0">
                <a:solidFill>
                  <a:srgbClr val="183A37"/>
                </a:solidFill>
                <a:latin typeface="Aptos" pitchFamily="34" charset="0"/>
                <a:ea typeface="Aptos" pitchFamily="34" charset="-122"/>
                <a:cs typeface="Aptos" pitchFamily="34" charset="-120"/>
              </a:rPr>
              <a:t>Social model of health </a:t>
            </a:r>
            <a:endParaRPr lang="en-US" sz="2000" dirty="0"/>
          </a:p>
        </p:txBody>
      </p:sp>
      <p:sp>
        <p:nvSpPr>
          <p:cNvPr id="20" name="Text 18"/>
          <p:cNvSpPr/>
          <p:nvPr/>
        </p:nvSpPr>
        <p:spPr>
          <a:xfrm>
            <a:off x="8735685" y="2623408"/>
            <a:ext cx="2935224" cy="201168"/>
          </a:xfrm>
          <a:prstGeom prst="rect">
            <a:avLst/>
          </a:prstGeom>
          <a:noFill/>
          <a:ln/>
        </p:spPr>
        <p:txBody>
          <a:bodyPr wrap="square" lIns="635" tIns="635" rIns="635" bIns="635" rtlCol="0" anchor="t">
            <a:normAutofit/>
          </a:bodyPr>
          <a:lstStyle/>
          <a:p>
            <a:pPr marL="0" indent="0" algn="l">
              <a:buNone/>
            </a:pPr>
            <a:r>
              <a:rPr lang="en-US" sz="1200" b="1" dirty="0">
                <a:solidFill>
                  <a:srgbClr val="2F6B5F"/>
                </a:solidFill>
                <a:latin typeface="Aptos" pitchFamily="34" charset="0"/>
                <a:ea typeface="Aptos" pitchFamily="34" charset="-122"/>
                <a:cs typeface="Aptos" pitchFamily="34" charset="-120"/>
              </a:rPr>
              <a:t>Strength</a:t>
            </a:r>
            <a:endParaRPr lang="en-US" sz="1200" dirty="0"/>
          </a:p>
        </p:txBody>
      </p:sp>
      <p:sp>
        <p:nvSpPr>
          <p:cNvPr id="21" name="Text 19"/>
          <p:cNvSpPr/>
          <p:nvPr/>
        </p:nvSpPr>
        <p:spPr>
          <a:xfrm>
            <a:off x="8750808" y="2766527"/>
            <a:ext cx="2935224" cy="868680"/>
          </a:xfrm>
          <a:prstGeom prst="rect">
            <a:avLst/>
          </a:prstGeom>
          <a:noFill/>
          <a:ln/>
        </p:spPr>
        <p:txBody>
          <a:bodyPr wrap="square" lIns="635" tIns="635" rIns="635" bIns="635" rtlCol="0" anchor="t">
            <a:normAutofit/>
          </a:bodyPr>
          <a:lstStyle/>
          <a:p>
            <a:r>
              <a:rPr lang="en-US" sz="1500" dirty="0">
                <a:solidFill>
                  <a:srgbClr val="1E2B2A"/>
                </a:solidFill>
                <a:latin typeface="Aptos" pitchFamily="34" charset="0"/>
                <a:ea typeface="Aptos" pitchFamily="34" charset="-122"/>
                <a:cs typeface="Aptos" pitchFamily="34" charset="-120"/>
              </a:rPr>
              <a:t>Locates poor health within poverty, </a:t>
            </a:r>
            <a:r>
              <a:rPr lang="en-GB" sz="1500" dirty="0">
                <a:solidFill>
                  <a:srgbClr val="1E2B2A"/>
                </a:solidFill>
                <a:latin typeface="Aptos" pitchFamily="34" charset="0"/>
                <a:ea typeface="Aptos" pitchFamily="34" charset="-122"/>
                <a:cs typeface="Aptos" pitchFamily="34" charset="-120"/>
              </a:rPr>
              <a:t>addressing inequalities, housing, work, and environmental factors</a:t>
            </a:r>
            <a:r>
              <a:rPr lang="en-US" sz="1500" dirty="0">
                <a:solidFill>
                  <a:srgbClr val="1E2B2A"/>
                </a:solidFill>
                <a:latin typeface="Aptos" pitchFamily="34" charset="0"/>
                <a:ea typeface="Aptos" pitchFamily="34" charset="-122"/>
                <a:cs typeface="Aptos" pitchFamily="34" charset="-120"/>
              </a:rPr>
              <a:t>.</a:t>
            </a:r>
            <a:endParaRPr lang="en-US" sz="1500" dirty="0"/>
          </a:p>
        </p:txBody>
      </p:sp>
      <p:sp>
        <p:nvSpPr>
          <p:cNvPr id="22" name="Text 20"/>
          <p:cNvSpPr/>
          <p:nvPr/>
        </p:nvSpPr>
        <p:spPr>
          <a:xfrm>
            <a:off x="8750808" y="3657600"/>
            <a:ext cx="2935224" cy="201168"/>
          </a:xfrm>
          <a:prstGeom prst="rect">
            <a:avLst/>
          </a:prstGeom>
          <a:noFill/>
          <a:ln/>
        </p:spPr>
        <p:txBody>
          <a:bodyPr wrap="square" lIns="635" tIns="635" rIns="635" bIns="635" rtlCol="0" anchor="t">
            <a:normAutofit/>
          </a:bodyPr>
          <a:lstStyle/>
          <a:p>
            <a:pPr marL="0" indent="0" algn="l">
              <a:buNone/>
            </a:pPr>
            <a:r>
              <a:rPr lang="en-US" sz="1200" b="1" dirty="0">
                <a:solidFill>
                  <a:srgbClr val="E76F51"/>
                </a:solidFill>
                <a:latin typeface="Aptos" pitchFamily="34" charset="0"/>
                <a:ea typeface="Aptos" pitchFamily="34" charset="-122"/>
                <a:cs typeface="Aptos" pitchFamily="34" charset="-120"/>
              </a:rPr>
              <a:t>Limitation</a:t>
            </a:r>
            <a:endParaRPr lang="en-US" sz="1200" dirty="0"/>
          </a:p>
        </p:txBody>
      </p:sp>
      <p:sp>
        <p:nvSpPr>
          <p:cNvPr id="23" name="Text 21"/>
          <p:cNvSpPr/>
          <p:nvPr/>
        </p:nvSpPr>
        <p:spPr>
          <a:xfrm>
            <a:off x="8750808" y="3931920"/>
            <a:ext cx="2935224" cy="868680"/>
          </a:xfrm>
          <a:prstGeom prst="rect">
            <a:avLst/>
          </a:prstGeom>
          <a:noFill/>
          <a:ln/>
        </p:spPr>
        <p:txBody>
          <a:bodyPr wrap="square" lIns="635" tIns="635" rIns="635" bIns="635" rtlCol="0" anchor="t">
            <a:normAutofit lnSpcReduction="10000"/>
          </a:bodyPr>
          <a:lstStyle/>
          <a:p>
            <a:pPr marL="0" indent="0" algn="l">
              <a:buNone/>
            </a:pPr>
            <a:r>
              <a:rPr lang="en-US" sz="1500" dirty="0">
                <a:solidFill>
                  <a:srgbClr val="1E2B2A"/>
                </a:solidFill>
                <a:latin typeface="Aptos" pitchFamily="34" charset="0"/>
                <a:ea typeface="Aptos" pitchFamily="34" charset="-122"/>
                <a:cs typeface="Aptos" pitchFamily="34" charset="-120"/>
              </a:rPr>
              <a:t>May be difficult to implement without policy and system-level change </a:t>
            </a:r>
            <a:r>
              <a:rPr lang="en-GB" sz="1500" dirty="0">
                <a:solidFill>
                  <a:srgbClr val="1E2B2A"/>
                </a:solidFill>
                <a:latin typeface="Aptos" pitchFamily="34" charset="0"/>
                <a:ea typeface="Aptos" pitchFamily="34" charset="-122"/>
                <a:cs typeface="Aptos" pitchFamily="34" charset="-120"/>
              </a:rPr>
              <a:t>(Dahlgren and Whitehead, 1991; Marmot </a:t>
            </a:r>
            <a:r>
              <a:rPr lang="en-GB" sz="1500" i="1" dirty="0">
                <a:solidFill>
                  <a:srgbClr val="1E2B2A"/>
                </a:solidFill>
                <a:latin typeface="Aptos" pitchFamily="34" charset="0"/>
                <a:ea typeface="Aptos" pitchFamily="34" charset="-122"/>
                <a:cs typeface="Aptos" pitchFamily="34" charset="-120"/>
              </a:rPr>
              <a:t>et al</a:t>
            </a:r>
            <a:r>
              <a:rPr lang="en-GB" sz="1500" dirty="0">
                <a:solidFill>
                  <a:srgbClr val="1E2B2A"/>
                </a:solidFill>
                <a:latin typeface="Aptos" pitchFamily="34" charset="0"/>
                <a:ea typeface="Aptos" pitchFamily="34" charset="-122"/>
                <a:cs typeface="Aptos" pitchFamily="34" charset="-120"/>
              </a:rPr>
              <a:t>., 2020).</a:t>
            </a:r>
            <a:endParaRPr lang="en-US" sz="1500" dirty="0"/>
          </a:p>
        </p:txBody>
      </p:sp>
      <p:sp>
        <p:nvSpPr>
          <p:cNvPr id="24" name="Text 22"/>
          <p:cNvSpPr/>
          <p:nvPr/>
        </p:nvSpPr>
        <p:spPr>
          <a:xfrm>
            <a:off x="822960" y="5349240"/>
            <a:ext cx="10607040" cy="658368"/>
          </a:xfrm>
          <a:prstGeom prst="rect">
            <a:avLst/>
          </a:prstGeom>
          <a:noFill/>
          <a:ln/>
        </p:spPr>
        <p:txBody>
          <a:bodyPr wrap="square" lIns="635" tIns="635" rIns="635" bIns="635" rtlCol="0" anchor="t">
            <a:normAutofit fontScale="92500"/>
          </a:bodyPr>
          <a:lstStyle/>
          <a:p>
            <a:pPr algn="ctr"/>
            <a:r>
              <a:rPr lang="en-US" sz="1900" b="1" dirty="0">
                <a:solidFill>
                  <a:schemeClr val="accent6">
                    <a:lumMod val="75000"/>
                  </a:schemeClr>
                </a:solidFill>
                <a:latin typeface="Aptos" pitchFamily="34" charset="0"/>
                <a:ea typeface="Aptos" pitchFamily="34" charset="-122"/>
                <a:cs typeface="Aptos" pitchFamily="34" charset="-120"/>
              </a:rPr>
              <a:t>Critical point: present health and care sectors now require all three models, because services must treat illness while also preventing disease and reducing inequality </a:t>
            </a:r>
            <a:r>
              <a:rPr lang="en-GB" sz="2000" b="1" dirty="0">
                <a:solidFill>
                  <a:schemeClr val="accent6">
                    <a:lumMod val="75000"/>
                  </a:schemeClr>
                </a:solidFill>
              </a:rPr>
              <a:t>(WHO, 2014; NHS England, 2022).</a:t>
            </a:r>
            <a:endParaRPr lang="en-US" sz="1900" dirty="0">
              <a:solidFill>
                <a:schemeClr val="accent6">
                  <a:lumMod val="75000"/>
                </a:schemeClr>
              </a:solidFill>
            </a:endParaRPr>
          </a:p>
        </p:txBody>
      </p:sp>
      <mc:AlternateContent xmlns:mc="http://schemas.openxmlformats.org/markup-compatibility/2006">
        <mc:Choice xmlns:am3d="http://schemas.microsoft.com/office/drawing/2017/model3d" Requires="am3d">
          <p:graphicFrame>
            <p:nvGraphicFramePr>
              <p:cNvPr id="25" name="3D Model 24" descr="Medical cross">
                <a:extLst>
                  <a:ext uri="{FF2B5EF4-FFF2-40B4-BE49-F238E27FC236}">
                    <a16:creationId xmlns:a16="http://schemas.microsoft.com/office/drawing/2014/main" id="{41925D65-DE38-E7F4-CC74-FD3A3D4314C3}"/>
                  </a:ext>
                </a:extLst>
              </p:cNvPr>
              <p:cNvGraphicFramePr>
                <a:graphicFrameLocks noChangeAspect="1"/>
              </p:cNvGraphicFramePr>
              <p:nvPr>
                <p:extLst>
                  <p:ext uri="{D42A27DB-BD31-4B8C-83A1-F6EECF244321}">
                    <p14:modId xmlns:p14="http://schemas.microsoft.com/office/powerpoint/2010/main" val="1123169539"/>
                  </p:ext>
                </p:extLst>
              </p:nvPr>
            </p:nvGraphicFramePr>
            <p:xfrm>
              <a:off x="1595535" y="1784855"/>
              <a:ext cx="1819469" cy="991525"/>
            </p:xfrm>
            <a:graphic>
              <a:graphicData uri="http://schemas.microsoft.com/office/drawing/2017/model3d">
                <am3d:model3d r:embed="rId3">
                  <am3d:spPr>
                    <a:xfrm>
                      <a:off x="0" y="0"/>
                      <a:ext cx="1819469" cy="991525"/>
                    </a:xfrm>
                    <a:prstGeom prst="rect">
                      <a:avLst/>
                    </a:prstGeom>
                  </am3d:spPr>
                  <am3d:camera>
                    <am3d:pos x="0" y="0" z="66645928"/>
                    <am3d:up dx="0" dy="36000000" dz="0"/>
                    <am3d:lookAt x="0" y="0" z="0"/>
                    <am3d:perspective fov="2700000"/>
                  </am3d:camera>
                  <am3d:trans>
                    <am3d:meterPerModelUnit n="5606561" d="1000000"/>
                    <am3d:preTrans dx="0" dy="-17928339" dz="0"/>
                    <am3d:scale>
                      <am3d:sx n="1000000" d="1000000"/>
                      <am3d:sy n="1000000" d="1000000"/>
                      <am3d:sz n="1000000" d="1000000"/>
                    </am3d:scale>
                    <am3d:rot ax="871938" ay="-1469384" az="-367988"/>
                    <am3d:postTrans dx="0" dy="0" dz="0"/>
                  </am3d:trans>
                  <am3d:raster rName="Office3DRenderer" rVer="16.0.8326">
                    <am3d:blip r:embed="rId4"/>
                  </am3d:raster>
                  <am3d:objViewport viewportSz="128085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5" name="3D Model 24" descr="Medical cross">
                <a:extLst>
                  <a:ext uri="{FF2B5EF4-FFF2-40B4-BE49-F238E27FC236}">
                    <a16:creationId xmlns:a16="http://schemas.microsoft.com/office/drawing/2014/main" id="{41925D65-DE38-E7F4-CC74-FD3A3D4314C3}"/>
                  </a:ext>
                </a:extLst>
              </p:cNvPr>
              <p:cNvPicPr>
                <a:picLocks noGrp="1" noRot="1" noChangeAspect="1" noMove="1" noResize="1" noEditPoints="1" noAdjustHandles="1" noChangeArrowheads="1" noChangeShapeType="1" noCrop="1"/>
              </p:cNvPicPr>
              <p:nvPr/>
            </p:nvPicPr>
            <p:blipFill>
              <a:blip r:embed="rId4"/>
              <a:stretch>
                <a:fillRect/>
              </a:stretch>
            </p:blipFill>
            <p:spPr>
              <a:xfrm>
                <a:off x="1595535" y="1784855"/>
                <a:ext cx="1819469" cy="991525"/>
              </a:xfrm>
              <a:prstGeom prst="rect">
                <a:avLst/>
              </a:prstGeom>
            </p:spPr>
          </p:pic>
        </mc:Fallback>
      </mc:AlternateContent>
      <p:pic>
        <p:nvPicPr>
          <p:cNvPr id="27" name="Picture 26">
            <a:extLst>
              <a:ext uri="{FF2B5EF4-FFF2-40B4-BE49-F238E27FC236}">
                <a16:creationId xmlns:a16="http://schemas.microsoft.com/office/drawing/2014/main" id="{0F080CF9-5BBF-97FC-5C01-F027EC0060B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512899" y="1717022"/>
            <a:ext cx="2332653" cy="1004223"/>
          </a:xfrm>
          <a:prstGeom prst="rect">
            <a:avLst/>
          </a:prstGeom>
        </p:spPr>
      </p:pic>
      <p:pic>
        <p:nvPicPr>
          <p:cNvPr id="30" name="Picture 29">
            <a:extLst>
              <a:ext uri="{FF2B5EF4-FFF2-40B4-BE49-F238E27FC236}">
                <a16:creationId xmlns:a16="http://schemas.microsoft.com/office/drawing/2014/main" id="{915D1BB1-B15B-C3CD-6F96-67EA94711B14}"/>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612332" y="1664207"/>
            <a:ext cx="3181930" cy="886044"/>
          </a:xfrm>
          <a:prstGeom prst="rect">
            <a:avLst/>
          </a:prstGeom>
        </p:spPr>
      </p:pic>
      <p:sp>
        <p:nvSpPr>
          <p:cNvPr id="32" name="Title 31">
            <a:extLst>
              <a:ext uri="{FF2B5EF4-FFF2-40B4-BE49-F238E27FC236}">
                <a16:creationId xmlns:a16="http://schemas.microsoft.com/office/drawing/2014/main" id="{076315BE-A88F-3245-8DA6-C555891E3343}"/>
              </a:ext>
            </a:extLst>
          </p:cNvPr>
          <p:cNvSpPr>
            <a:spLocks noGrp="1"/>
          </p:cNvSpPr>
          <p:nvPr>
            <p:ph type="title" idx="4294967295"/>
          </p:nvPr>
        </p:nvSpPr>
        <p:spPr>
          <a:xfrm>
            <a:off x="914400" y="223238"/>
            <a:ext cx="10515600" cy="627154"/>
          </a:xfrm>
          <a:prstGeom prst="rect">
            <a:avLst/>
          </a:prstGeom>
        </p:spPr>
        <p:txBody>
          <a:bodyPr/>
          <a:lstStyle/>
          <a:p>
            <a:r>
              <a:rPr lang="en-GB" sz="2800" b="1" dirty="0"/>
              <a:t>Theoretical Perspectives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5">
    <p:bg>
      <p:bgPr>
        <a:solidFill>
          <a:srgbClr val="F8FAF8"/>
        </a:solidFill>
        <a:effectLst/>
      </p:bgPr>
    </p:bg>
    <p:spTree>
      <p:nvGrpSpPr>
        <p:cNvPr id="1" name=""/>
        <p:cNvGrpSpPr/>
        <p:nvPr/>
      </p:nvGrpSpPr>
      <p:grpSpPr>
        <a:xfrm>
          <a:off x="0" y="0"/>
          <a:ext cx="0" cy="0"/>
          <a:chOff x="0" y="0"/>
          <a:chExt cx="0" cy="0"/>
        </a:xfrm>
      </p:grpSpPr>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Text 4"/>
          <p:cNvSpPr/>
          <p:nvPr/>
        </p:nvSpPr>
        <p:spPr>
          <a:xfrm>
            <a:off x="822960" y="1234440"/>
            <a:ext cx="10607040" cy="1280160"/>
          </a:xfrm>
          <a:prstGeom prst="rect">
            <a:avLst/>
          </a:prstGeom>
          <a:noFill/>
          <a:ln/>
        </p:spPr>
        <p:txBody>
          <a:bodyPr wrap="square" lIns="635" tIns="635" rIns="635" bIns="635" rtlCol="0" anchor="ctr">
            <a:normAutofit lnSpcReduction="10000"/>
          </a:bodyPr>
          <a:lstStyle/>
          <a:p>
            <a:pPr marL="0" indent="0">
              <a:buNone/>
            </a:pPr>
            <a:r>
              <a:rPr lang="en-US" sz="2400" b="1" dirty="0">
                <a:solidFill>
                  <a:srgbClr val="7030A0"/>
                </a:solidFill>
              </a:rPr>
              <a:t>Biomedical</a:t>
            </a:r>
            <a:r>
              <a:rPr lang="en-US" sz="1900" b="1" dirty="0">
                <a:solidFill>
                  <a:srgbClr val="183A37"/>
                </a:solidFill>
              </a:rPr>
              <a:t>: </a:t>
            </a:r>
            <a:r>
              <a:rPr lang="en-US" sz="1900" dirty="0">
                <a:solidFill>
                  <a:srgbClr val="1E2B2A"/>
                </a:solidFill>
              </a:rPr>
              <a:t>useful for emergency and specialist care; weaker for prevention and inequality.
</a:t>
            </a:r>
            <a:r>
              <a:rPr lang="en-US" sz="2400" b="1" dirty="0">
                <a:solidFill>
                  <a:srgbClr val="7030A0"/>
                </a:solidFill>
              </a:rPr>
              <a:t>Biopsychosocial</a:t>
            </a:r>
            <a:r>
              <a:rPr lang="en-US" sz="1900" b="1" dirty="0">
                <a:solidFill>
                  <a:srgbClr val="183A37"/>
                </a:solidFill>
              </a:rPr>
              <a:t>: </a:t>
            </a:r>
            <a:r>
              <a:rPr lang="en-US" sz="1900" dirty="0">
                <a:solidFill>
                  <a:srgbClr val="1E2B2A"/>
                </a:solidFill>
              </a:rPr>
              <a:t>supports holistic assessment, mental health and multidisciplinary working.
</a:t>
            </a:r>
            <a:r>
              <a:rPr lang="en-US" sz="2400" b="1" dirty="0">
                <a:solidFill>
                  <a:srgbClr val="7030A0"/>
                </a:solidFill>
              </a:rPr>
              <a:t>Social model</a:t>
            </a:r>
            <a:r>
              <a:rPr lang="en-US" sz="1900" b="1" dirty="0">
                <a:solidFill>
                  <a:srgbClr val="183A37"/>
                </a:solidFill>
              </a:rPr>
              <a:t>: </a:t>
            </a:r>
            <a:r>
              <a:rPr lang="en-US" sz="1900" dirty="0">
                <a:solidFill>
                  <a:srgbClr val="1E2B2A"/>
                </a:solidFill>
              </a:rPr>
              <a:t>explains why health outcomes differ by income, housing, work, education and place.</a:t>
            </a:r>
            <a:endParaRPr lang="en-US" sz="1900" dirty="0"/>
          </a:p>
        </p:txBody>
      </p:sp>
      <p:sp>
        <p:nvSpPr>
          <p:cNvPr id="7" name="Shape 5"/>
          <p:cNvSpPr/>
          <p:nvPr/>
        </p:nvSpPr>
        <p:spPr>
          <a:xfrm>
            <a:off x="1234440" y="3246120"/>
            <a:ext cx="9692640" cy="0"/>
          </a:xfrm>
          <a:prstGeom prst="line">
            <a:avLst/>
          </a:prstGeom>
          <a:noFill/>
          <a:ln w="25400">
            <a:solidFill>
              <a:srgbClr val="2F6B5F"/>
            </a:solidFill>
            <a:prstDash val="solid"/>
            <a:headEnd type="none"/>
            <a:tailEnd type="triangle"/>
          </a:ln>
        </p:spPr>
        <p:txBody>
          <a:bodyPr/>
          <a:lstStyle/>
          <a:p>
            <a:endParaRPr lang="en-GB"/>
          </a:p>
        </p:txBody>
      </p:sp>
      <p:sp>
        <p:nvSpPr>
          <p:cNvPr id="8" name="Shape 6"/>
          <p:cNvSpPr/>
          <p:nvPr/>
        </p:nvSpPr>
        <p:spPr>
          <a:xfrm>
            <a:off x="1051560" y="2907792"/>
            <a:ext cx="658368" cy="658368"/>
          </a:xfrm>
          <a:prstGeom prst="ellipse">
            <a:avLst/>
          </a:prstGeom>
          <a:solidFill>
            <a:srgbClr val="2A9D8F"/>
          </a:solidFill>
          <a:ln w="12700">
            <a:solidFill>
              <a:srgbClr val="2A9D8F"/>
            </a:solidFill>
            <a:prstDash val="solid"/>
          </a:ln>
        </p:spPr>
        <p:txBody>
          <a:bodyPr/>
          <a:lstStyle/>
          <a:p>
            <a:endParaRPr lang="en-GB"/>
          </a:p>
        </p:txBody>
      </p:sp>
      <p:sp>
        <p:nvSpPr>
          <p:cNvPr id="9" name="Text 7"/>
          <p:cNvSpPr/>
          <p:nvPr/>
        </p:nvSpPr>
        <p:spPr>
          <a:xfrm>
            <a:off x="548640" y="3767328"/>
            <a:ext cx="1737360" cy="649220"/>
          </a:xfrm>
          <a:prstGeom prst="rect">
            <a:avLst/>
          </a:prstGeom>
          <a:noFill/>
          <a:ln/>
        </p:spPr>
        <p:txBody>
          <a:bodyPr wrap="square" lIns="635" tIns="635" rIns="635" bIns="635" rtlCol="0" anchor="t">
            <a:noAutofit/>
          </a:bodyPr>
          <a:lstStyle/>
          <a:p>
            <a:pPr marL="0" indent="0" algn="ctr">
              <a:buNone/>
            </a:pPr>
            <a:r>
              <a:rPr lang="en-US" sz="2000" b="1" dirty="0">
                <a:solidFill>
                  <a:srgbClr val="002060"/>
                </a:solidFill>
                <a:latin typeface="Aptos" pitchFamily="34" charset="0"/>
                <a:ea typeface="Aptos" pitchFamily="34" charset="-122"/>
                <a:cs typeface="Aptos" pitchFamily="34" charset="-120"/>
              </a:rPr>
              <a:t>Disease treatment</a:t>
            </a:r>
            <a:endParaRPr lang="en-US" sz="2000" dirty="0">
              <a:solidFill>
                <a:srgbClr val="002060"/>
              </a:solidFill>
            </a:endParaRPr>
          </a:p>
        </p:txBody>
      </p:sp>
      <p:sp>
        <p:nvSpPr>
          <p:cNvPr id="10" name="Shape 8"/>
          <p:cNvSpPr/>
          <p:nvPr/>
        </p:nvSpPr>
        <p:spPr>
          <a:xfrm>
            <a:off x="4983480" y="2907792"/>
            <a:ext cx="658368" cy="658368"/>
          </a:xfrm>
          <a:prstGeom prst="ellipse">
            <a:avLst/>
          </a:prstGeom>
          <a:solidFill>
            <a:srgbClr val="E9C46A"/>
          </a:solidFill>
          <a:ln w="12700">
            <a:solidFill>
              <a:srgbClr val="E9C46A"/>
            </a:solidFill>
            <a:prstDash val="solid"/>
          </a:ln>
        </p:spPr>
        <p:txBody>
          <a:bodyPr/>
          <a:lstStyle/>
          <a:p>
            <a:endParaRPr lang="en-GB"/>
          </a:p>
        </p:txBody>
      </p:sp>
      <p:sp>
        <p:nvSpPr>
          <p:cNvPr id="11" name="Text 9"/>
          <p:cNvSpPr/>
          <p:nvPr/>
        </p:nvSpPr>
        <p:spPr>
          <a:xfrm>
            <a:off x="4480560" y="3767327"/>
            <a:ext cx="1737360" cy="649221"/>
          </a:xfrm>
          <a:prstGeom prst="rect">
            <a:avLst/>
          </a:prstGeom>
          <a:noFill/>
          <a:ln/>
        </p:spPr>
        <p:txBody>
          <a:bodyPr wrap="square" lIns="635" tIns="635" rIns="635" bIns="635" rtlCol="0" anchor="t">
            <a:noAutofit/>
          </a:bodyPr>
          <a:lstStyle/>
          <a:p>
            <a:pPr marL="0" indent="0" algn="ctr">
              <a:buNone/>
            </a:pPr>
            <a:r>
              <a:rPr lang="en-US" sz="2000" b="1" dirty="0">
                <a:solidFill>
                  <a:srgbClr val="002060"/>
                </a:solidFill>
                <a:latin typeface="Aptos" pitchFamily="34" charset="0"/>
                <a:ea typeface="Aptos" pitchFamily="34" charset="-122"/>
                <a:cs typeface="Aptos" pitchFamily="34" charset="-120"/>
              </a:rPr>
              <a:t>Whole-person care</a:t>
            </a:r>
            <a:endParaRPr lang="en-US" sz="2000" dirty="0">
              <a:solidFill>
                <a:srgbClr val="002060"/>
              </a:solidFill>
            </a:endParaRPr>
          </a:p>
        </p:txBody>
      </p:sp>
      <p:sp>
        <p:nvSpPr>
          <p:cNvPr id="12" name="Shape 10"/>
          <p:cNvSpPr/>
          <p:nvPr/>
        </p:nvSpPr>
        <p:spPr>
          <a:xfrm>
            <a:off x="8915400" y="2907792"/>
            <a:ext cx="658368" cy="658368"/>
          </a:xfrm>
          <a:prstGeom prst="ellipse">
            <a:avLst/>
          </a:prstGeom>
          <a:solidFill>
            <a:srgbClr val="F4A261"/>
          </a:solidFill>
          <a:ln w="12700">
            <a:solidFill>
              <a:srgbClr val="F4A261"/>
            </a:solidFill>
            <a:prstDash val="solid"/>
          </a:ln>
        </p:spPr>
        <p:txBody>
          <a:bodyPr/>
          <a:lstStyle/>
          <a:p>
            <a:endParaRPr lang="en-GB"/>
          </a:p>
        </p:txBody>
      </p:sp>
      <p:sp>
        <p:nvSpPr>
          <p:cNvPr id="13" name="Text 11"/>
          <p:cNvSpPr/>
          <p:nvPr/>
        </p:nvSpPr>
        <p:spPr>
          <a:xfrm>
            <a:off x="8412480" y="3767327"/>
            <a:ext cx="1737360" cy="685797"/>
          </a:xfrm>
          <a:prstGeom prst="rect">
            <a:avLst/>
          </a:prstGeom>
          <a:noFill/>
          <a:ln/>
        </p:spPr>
        <p:txBody>
          <a:bodyPr wrap="square" lIns="635" tIns="635" rIns="635" bIns="635" rtlCol="0" anchor="t">
            <a:noAutofit/>
          </a:bodyPr>
          <a:lstStyle/>
          <a:p>
            <a:pPr marL="0" indent="0" algn="ctr">
              <a:buNone/>
            </a:pPr>
            <a:r>
              <a:rPr lang="en-US" sz="2000" b="1" dirty="0">
                <a:solidFill>
                  <a:srgbClr val="002060"/>
                </a:solidFill>
                <a:latin typeface="Aptos" pitchFamily="34" charset="0"/>
                <a:ea typeface="Aptos" pitchFamily="34" charset="-122"/>
                <a:cs typeface="Aptos" pitchFamily="34" charset="-120"/>
              </a:rPr>
              <a:t>Population wellbeing</a:t>
            </a:r>
            <a:endParaRPr lang="en-US" sz="2000" dirty="0">
              <a:solidFill>
                <a:srgbClr val="002060"/>
              </a:solidFill>
            </a:endParaRPr>
          </a:p>
        </p:txBody>
      </p:sp>
      <p:sp>
        <p:nvSpPr>
          <p:cNvPr id="14" name="Text 12"/>
          <p:cNvSpPr/>
          <p:nvPr/>
        </p:nvSpPr>
        <p:spPr>
          <a:xfrm>
            <a:off x="914400" y="5074920"/>
            <a:ext cx="10287000" cy="685800"/>
          </a:xfrm>
          <a:prstGeom prst="rect">
            <a:avLst/>
          </a:prstGeom>
          <a:noFill/>
          <a:ln/>
        </p:spPr>
        <p:txBody>
          <a:bodyPr wrap="square" lIns="635" tIns="635" rIns="635" bIns="635" rtlCol="0" anchor="t">
            <a:normAutofit/>
          </a:bodyPr>
          <a:lstStyle/>
          <a:p>
            <a:pPr marL="0" indent="0" algn="ctr">
              <a:buNone/>
            </a:pPr>
            <a:r>
              <a:rPr lang="en-US" sz="2100" b="1" dirty="0">
                <a:solidFill>
                  <a:srgbClr val="2F6B5F"/>
                </a:solidFill>
                <a:latin typeface="Aptos" pitchFamily="34" charset="0"/>
                <a:ea typeface="Aptos" pitchFamily="34" charset="-122"/>
                <a:cs typeface="Aptos" pitchFamily="34" charset="-120"/>
              </a:rPr>
              <a:t>Health and care policy has moved along this continuum: from hospital treatment towards integrated prevention, wellbeing and sustainability.</a:t>
            </a:r>
            <a:endParaRPr lang="en-US" sz="2100" dirty="0"/>
          </a:p>
        </p:txBody>
      </p:sp>
      <p:sp>
        <p:nvSpPr>
          <p:cNvPr id="15" name="Title 14">
            <a:extLst>
              <a:ext uri="{FF2B5EF4-FFF2-40B4-BE49-F238E27FC236}">
                <a16:creationId xmlns:a16="http://schemas.microsoft.com/office/drawing/2014/main" id="{C22C66BC-1B26-DEFF-E85E-7C6DBC9A8245}"/>
              </a:ext>
            </a:extLst>
          </p:cNvPr>
          <p:cNvSpPr>
            <a:spLocks noGrp="1"/>
          </p:cNvSpPr>
          <p:nvPr>
            <p:ph type="title" idx="4294967295"/>
          </p:nvPr>
        </p:nvSpPr>
        <p:spPr>
          <a:xfrm>
            <a:off x="838200" y="251929"/>
            <a:ext cx="10515600" cy="589320"/>
          </a:xfrm>
          <a:prstGeom prst="rect">
            <a:avLst/>
          </a:prstGeom>
        </p:spPr>
        <p:txBody>
          <a:bodyPr/>
          <a:lstStyle/>
          <a:p>
            <a:r>
              <a:rPr lang="en-GB" sz="2800" b="1" dirty="0"/>
              <a:t>Comparing health models: implications for practice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8FAF8"/>
        </a:solidFill>
        <a:effectLst/>
      </p:bgPr>
    </p:bg>
    <p:spTree>
      <p:nvGrpSpPr>
        <p:cNvPr id="1" name=""/>
        <p:cNvGrpSpPr/>
        <p:nvPr/>
      </p:nvGrpSpPr>
      <p:grpSpPr>
        <a:xfrm>
          <a:off x="0" y="0"/>
          <a:ext cx="0" cy="0"/>
          <a:chOff x="0" y="0"/>
          <a:chExt cx="0" cy="0"/>
        </a:xfrm>
      </p:grpSpPr>
      <p:sp>
        <p:nvSpPr>
          <p:cNvPr id="2" name="Text 0"/>
          <p:cNvSpPr>
            <a:spLocks noGrp="1"/>
          </p:cNvSpPr>
          <p:nvPr>
            <p:ph type="title" idx="4294967295"/>
          </p:nvPr>
        </p:nvSpPr>
        <p:spPr>
          <a:xfrm>
            <a:off x="530352" y="292608"/>
            <a:ext cx="10698480" cy="438912"/>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83A37"/>
                </a:solidFill>
                <a:effectLst/>
                <a:uLnTx/>
                <a:uFillTx/>
                <a:latin typeface="Aptos Display" pitchFamily="34" charset="0"/>
                <a:ea typeface="Aptos Display" pitchFamily="34" charset="-122"/>
                <a:cs typeface="Aptos Display" pitchFamily="34" charset="-120"/>
              </a:rPr>
              <a:t>UK policy and governance</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Shape 4"/>
          <p:cNvSpPr/>
          <p:nvPr/>
        </p:nvSpPr>
        <p:spPr>
          <a:xfrm>
            <a:off x="868680" y="1143000"/>
            <a:ext cx="3246120" cy="420621"/>
          </a:xfrm>
          <a:prstGeom prst="roundRect">
            <a:avLst>
              <a:gd name="adj" fmla="val 21739"/>
            </a:avLst>
          </a:prstGeom>
          <a:solidFill>
            <a:srgbClr val="FFC000"/>
          </a:solidFill>
          <a:ln w="12700">
            <a:solidFill>
              <a:srgbClr val="E7F1EE"/>
            </a:solidFill>
            <a:prstDash val="solid"/>
          </a:ln>
        </p:spPr>
        <p:txBody>
          <a:bodyPr/>
          <a:lstStyle/>
          <a:p>
            <a:endParaRPr lang="en-GB" dirty="0">
              <a:highlight>
                <a:srgbClr val="000080"/>
              </a:highlight>
            </a:endParaRPr>
          </a:p>
        </p:txBody>
      </p:sp>
      <p:sp>
        <p:nvSpPr>
          <p:cNvPr id="7" name="Text 5"/>
          <p:cNvSpPr/>
          <p:nvPr/>
        </p:nvSpPr>
        <p:spPr>
          <a:xfrm>
            <a:off x="941832" y="1275588"/>
            <a:ext cx="3054096" cy="155448"/>
          </a:xfrm>
          <a:prstGeom prst="rect">
            <a:avLst/>
          </a:prstGeom>
          <a:noFill/>
          <a:ln/>
        </p:spPr>
        <p:txBody>
          <a:bodyPr wrap="square" lIns="0" tIns="0" rIns="0" bIns="0" rtlCol="0" anchor="ctr">
            <a:noAutofit/>
          </a:bodyPr>
          <a:lstStyle/>
          <a:p>
            <a:pPr marL="0" indent="0" algn="ctr">
              <a:buNone/>
            </a:pPr>
            <a:r>
              <a:rPr lang="en-US" b="1" dirty="0">
                <a:solidFill>
                  <a:srgbClr val="183A37"/>
                </a:solidFill>
              </a:rPr>
              <a:t>NHS Long Term Plan (2019)</a:t>
            </a:r>
            <a:endParaRPr lang="en-US" dirty="0"/>
          </a:p>
        </p:txBody>
      </p:sp>
      <p:sp>
        <p:nvSpPr>
          <p:cNvPr id="8" name="Text 6"/>
          <p:cNvSpPr/>
          <p:nvPr/>
        </p:nvSpPr>
        <p:spPr>
          <a:xfrm>
            <a:off x="4343400" y="1188720"/>
            <a:ext cx="6583680" cy="329184"/>
          </a:xfrm>
          <a:prstGeom prst="rect">
            <a:avLst/>
          </a:prstGeom>
          <a:noFill/>
          <a:ln/>
        </p:spPr>
        <p:txBody>
          <a:bodyPr wrap="square" lIns="635" tIns="635" rIns="635" bIns="635" rtlCol="0" anchor="t">
            <a:noAutofit/>
          </a:bodyPr>
          <a:lstStyle/>
          <a:p>
            <a:pPr marL="0" indent="0" algn="l">
              <a:buNone/>
            </a:pPr>
            <a:r>
              <a:rPr lang="en-US" sz="2400" dirty="0">
                <a:solidFill>
                  <a:schemeClr val="accent6">
                    <a:lumMod val="75000"/>
                  </a:schemeClr>
                </a:solidFill>
                <a:latin typeface="Aptos" pitchFamily="34" charset="0"/>
                <a:ea typeface="Aptos" pitchFamily="34" charset="-122"/>
                <a:cs typeface="Aptos" pitchFamily="34" charset="-120"/>
              </a:rPr>
              <a:t>prevention, integration and personalised care</a:t>
            </a:r>
            <a:endParaRPr lang="en-US" sz="2400" dirty="0">
              <a:solidFill>
                <a:schemeClr val="accent6">
                  <a:lumMod val="75000"/>
                </a:schemeClr>
              </a:solidFill>
            </a:endParaRPr>
          </a:p>
        </p:txBody>
      </p:sp>
      <p:sp>
        <p:nvSpPr>
          <p:cNvPr id="9" name="Shape 7"/>
          <p:cNvSpPr/>
          <p:nvPr/>
        </p:nvSpPr>
        <p:spPr>
          <a:xfrm>
            <a:off x="822960" y="1975101"/>
            <a:ext cx="3246120" cy="457203"/>
          </a:xfrm>
          <a:prstGeom prst="roundRect">
            <a:avLst>
              <a:gd name="adj" fmla="val 21739"/>
            </a:avLst>
          </a:prstGeom>
          <a:solidFill>
            <a:srgbClr val="92D050"/>
          </a:solidFill>
          <a:ln w="12700">
            <a:solidFill>
              <a:srgbClr val="EFF6EC"/>
            </a:solidFill>
            <a:prstDash val="solid"/>
          </a:ln>
        </p:spPr>
        <p:txBody>
          <a:bodyPr/>
          <a:lstStyle/>
          <a:p>
            <a:endParaRPr lang="en-GB"/>
          </a:p>
        </p:txBody>
      </p:sp>
      <p:sp>
        <p:nvSpPr>
          <p:cNvPr id="10" name="Text 8"/>
          <p:cNvSpPr/>
          <p:nvPr/>
        </p:nvSpPr>
        <p:spPr>
          <a:xfrm>
            <a:off x="941832" y="2130552"/>
            <a:ext cx="3054096" cy="155448"/>
          </a:xfrm>
          <a:prstGeom prst="rect">
            <a:avLst/>
          </a:prstGeom>
          <a:noFill/>
          <a:ln/>
        </p:spPr>
        <p:txBody>
          <a:bodyPr wrap="square" lIns="0" tIns="0" rIns="0" bIns="0" rtlCol="0" anchor="ctr">
            <a:noAutofit/>
          </a:bodyPr>
          <a:lstStyle/>
          <a:p>
            <a:pPr marL="0" indent="0" algn="ctr">
              <a:buNone/>
            </a:pPr>
            <a:r>
              <a:rPr lang="en-US" b="1" dirty="0">
                <a:solidFill>
                  <a:srgbClr val="183A37"/>
                </a:solidFill>
              </a:rPr>
              <a:t>Health and Care Act (2022)</a:t>
            </a:r>
            <a:endParaRPr lang="en-US" dirty="0"/>
          </a:p>
        </p:txBody>
      </p:sp>
      <p:sp>
        <p:nvSpPr>
          <p:cNvPr id="11" name="Text 9"/>
          <p:cNvSpPr/>
          <p:nvPr/>
        </p:nvSpPr>
        <p:spPr>
          <a:xfrm>
            <a:off x="4343400" y="2057400"/>
            <a:ext cx="6583680" cy="329184"/>
          </a:xfrm>
          <a:prstGeom prst="rect">
            <a:avLst/>
          </a:prstGeom>
          <a:noFill/>
          <a:ln/>
        </p:spPr>
        <p:txBody>
          <a:bodyPr wrap="square" lIns="635" tIns="635" rIns="635" bIns="635" rtlCol="0" anchor="t">
            <a:noAutofit/>
          </a:bodyPr>
          <a:lstStyle/>
          <a:p>
            <a:pPr marL="0" indent="0" algn="l">
              <a:buNone/>
            </a:pPr>
            <a:r>
              <a:rPr lang="en-US" sz="2400" dirty="0">
                <a:solidFill>
                  <a:schemeClr val="accent6">
                    <a:lumMod val="75000"/>
                  </a:schemeClr>
                </a:solidFill>
                <a:latin typeface="Aptos" pitchFamily="34" charset="0"/>
                <a:ea typeface="Aptos" pitchFamily="34" charset="-122"/>
                <a:cs typeface="Aptos" pitchFamily="34" charset="-120"/>
              </a:rPr>
              <a:t>Integrated Care Systems and partnership working</a:t>
            </a:r>
            <a:endParaRPr lang="en-US" sz="2400" dirty="0">
              <a:solidFill>
                <a:schemeClr val="accent6">
                  <a:lumMod val="75000"/>
                </a:schemeClr>
              </a:solidFill>
            </a:endParaRPr>
          </a:p>
        </p:txBody>
      </p:sp>
      <p:sp>
        <p:nvSpPr>
          <p:cNvPr id="12" name="Shape 10"/>
          <p:cNvSpPr/>
          <p:nvPr/>
        </p:nvSpPr>
        <p:spPr>
          <a:xfrm>
            <a:off x="822960" y="2747772"/>
            <a:ext cx="3246120" cy="553212"/>
          </a:xfrm>
          <a:prstGeom prst="roundRect">
            <a:avLst>
              <a:gd name="adj" fmla="val 21739"/>
            </a:avLst>
          </a:prstGeom>
          <a:solidFill>
            <a:srgbClr val="FFC000"/>
          </a:solidFill>
          <a:ln w="12700">
            <a:solidFill>
              <a:srgbClr val="E7F1EE"/>
            </a:solidFill>
            <a:prstDash val="solid"/>
          </a:ln>
        </p:spPr>
        <p:txBody>
          <a:bodyPr/>
          <a:lstStyle/>
          <a:p>
            <a:endParaRPr lang="en-GB"/>
          </a:p>
        </p:txBody>
      </p:sp>
      <p:sp>
        <p:nvSpPr>
          <p:cNvPr id="13" name="Text 11"/>
          <p:cNvSpPr/>
          <p:nvPr/>
        </p:nvSpPr>
        <p:spPr>
          <a:xfrm>
            <a:off x="941832" y="2999232"/>
            <a:ext cx="3054096" cy="155448"/>
          </a:xfrm>
          <a:prstGeom prst="rect">
            <a:avLst/>
          </a:prstGeom>
          <a:noFill/>
          <a:ln/>
        </p:spPr>
        <p:txBody>
          <a:bodyPr wrap="square" lIns="0" tIns="0" rIns="0" bIns="0" rtlCol="0" anchor="ctr">
            <a:noAutofit/>
          </a:bodyPr>
          <a:lstStyle/>
          <a:p>
            <a:pPr marL="0" indent="0" algn="ctr">
              <a:buNone/>
            </a:pPr>
            <a:r>
              <a:rPr lang="en-US" b="1" dirty="0">
                <a:solidFill>
                  <a:srgbClr val="183A37"/>
                </a:solidFill>
              </a:rPr>
              <a:t>NHS Net Zero Strategy</a:t>
            </a:r>
            <a:endParaRPr lang="en-US" dirty="0"/>
          </a:p>
        </p:txBody>
      </p:sp>
      <p:sp>
        <p:nvSpPr>
          <p:cNvPr id="14" name="Text 12"/>
          <p:cNvSpPr/>
          <p:nvPr/>
        </p:nvSpPr>
        <p:spPr>
          <a:xfrm>
            <a:off x="4343400" y="2926080"/>
            <a:ext cx="6583680" cy="329184"/>
          </a:xfrm>
          <a:prstGeom prst="rect">
            <a:avLst/>
          </a:prstGeom>
          <a:noFill/>
          <a:ln/>
        </p:spPr>
        <p:txBody>
          <a:bodyPr wrap="square" lIns="635" tIns="635" rIns="635" bIns="635" rtlCol="0" anchor="t">
            <a:noAutofit/>
          </a:bodyPr>
          <a:lstStyle/>
          <a:p>
            <a:pPr marL="0" indent="0" algn="l">
              <a:buNone/>
            </a:pPr>
            <a:r>
              <a:rPr lang="en-US" sz="2400" dirty="0">
                <a:solidFill>
                  <a:schemeClr val="accent6">
                    <a:lumMod val="75000"/>
                  </a:schemeClr>
                </a:solidFill>
                <a:latin typeface="Aptos" pitchFamily="34" charset="0"/>
                <a:ea typeface="Aptos" pitchFamily="34" charset="-122"/>
                <a:cs typeface="Aptos" pitchFamily="34" charset="-120"/>
              </a:rPr>
              <a:t>sustainable estates, medicines, procurement and travel</a:t>
            </a:r>
            <a:endParaRPr lang="en-US" sz="2400" dirty="0">
              <a:solidFill>
                <a:schemeClr val="accent6">
                  <a:lumMod val="75000"/>
                </a:schemeClr>
              </a:solidFill>
            </a:endParaRPr>
          </a:p>
        </p:txBody>
      </p:sp>
      <p:sp>
        <p:nvSpPr>
          <p:cNvPr id="15" name="Shape 13"/>
          <p:cNvSpPr/>
          <p:nvPr/>
        </p:nvSpPr>
        <p:spPr>
          <a:xfrm>
            <a:off x="822960" y="3749040"/>
            <a:ext cx="3246120" cy="457200"/>
          </a:xfrm>
          <a:prstGeom prst="roundRect">
            <a:avLst>
              <a:gd name="adj" fmla="val 21739"/>
            </a:avLst>
          </a:prstGeom>
          <a:solidFill>
            <a:srgbClr val="92D050"/>
          </a:solidFill>
          <a:ln w="12700">
            <a:solidFill>
              <a:srgbClr val="EFF6EC"/>
            </a:solidFill>
            <a:prstDash val="solid"/>
          </a:ln>
        </p:spPr>
        <p:txBody>
          <a:bodyPr/>
          <a:lstStyle/>
          <a:p>
            <a:endParaRPr lang="en-GB"/>
          </a:p>
        </p:txBody>
      </p:sp>
      <p:sp>
        <p:nvSpPr>
          <p:cNvPr id="16" name="Text 14"/>
          <p:cNvSpPr/>
          <p:nvPr/>
        </p:nvSpPr>
        <p:spPr>
          <a:xfrm>
            <a:off x="941832" y="3867912"/>
            <a:ext cx="3054096" cy="155448"/>
          </a:xfrm>
          <a:prstGeom prst="rect">
            <a:avLst/>
          </a:prstGeom>
          <a:noFill/>
          <a:ln/>
        </p:spPr>
        <p:txBody>
          <a:bodyPr wrap="square" lIns="0" tIns="0" rIns="0" bIns="0" rtlCol="0" anchor="ctr">
            <a:noAutofit/>
          </a:bodyPr>
          <a:lstStyle/>
          <a:p>
            <a:pPr marL="0" indent="0" algn="ctr">
              <a:buNone/>
            </a:pPr>
            <a:r>
              <a:rPr lang="en-US" b="1" dirty="0">
                <a:solidFill>
                  <a:srgbClr val="183A37"/>
                </a:solidFill>
              </a:rPr>
              <a:t>NICE guidance</a:t>
            </a:r>
            <a:endParaRPr lang="en-US" dirty="0"/>
          </a:p>
        </p:txBody>
      </p:sp>
      <p:sp>
        <p:nvSpPr>
          <p:cNvPr id="17" name="Text 15"/>
          <p:cNvSpPr/>
          <p:nvPr/>
        </p:nvSpPr>
        <p:spPr>
          <a:xfrm>
            <a:off x="4343400" y="3794760"/>
            <a:ext cx="6583680" cy="329184"/>
          </a:xfrm>
          <a:prstGeom prst="rect">
            <a:avLst/>
          </a:prstGeom>
          <a:noFill/>
          <a:ln/>
        </p:spPr>
        <p:txBody>
          <a:bodyPr wrap="square" lIns="635" tIns="635" rIns="635" bIns="635" rtlCol="0" anchor="t">
            <a:noAutofit/>
          </a:bodyPr>
          <a:lstStyle/>
          <a:p>
            <a:pPr marL="0" indent="0" algn="l">
              <a:buNone/>
            </a:pPr>
            <a:r>
              <a:rPr lang="en-US" sz="2400" dirty="0">
                <a:solidFill>
                  <a:schemeClr val="accent6">
                    <a:lumMod val="75000"/>
                  </a:schemeClr>
                </a:solidFill>
                <a:latin typeface="Aptos" pitchFamily="34" charset="0"/>
                <a:ea typeface="Aptos" pitchFamily="34" charset="-122"/>
                <a:cs typeface="Aptos" pitchFamily="34" charset="-120"/>
              </a:rPr>
              <a:t>evidence-based practice and prevention</a:t>
            </a:r>
            <a:endParaRPr lang="en-US" sz="2400" dirty="0">
              <a:solidFill>
                <a:schemeClr val="accent6">
                  <a:lumMod val="75000"/>
                </a:schemeClr>
              </a:solidFill>
            </a:endParaRPr>
          </a:p>
        </p:txBody>
      </p:sp>
      <p:sp>
        <p:nvSpPr>
          <p:cNvPr id="18" name="Shape 16"/>
          <p:cNvSpPr/>
          <p:nvPr/>
        </p:nvSpPr>
        <p:spPr>
          <a:xfrm>
            <a:off x="914400" y="4617720"/>
            <a:ext cx="3154680" cy="457200"/>
          </a:xfrm>
          <a:prstGeom prst="roundRect">
            <a:avLst>
              <a:gd name="adj" fmla="val 21739"/>
            </a:avLst>
          </a:prstGeom>
          <a:solidFill>
            <a:srgbClr val="FFC000"/>
          </a:solidFill>
          <a:ln w="12700">
            <a:solidFill>
              <a:srgbClr val="E7F1EE"/>
            </a:solidFill>
            <a:prstDash val="solid"/>
          </a:ln>
        </p:spPr>
        <p:txBody>
          <a:bodyPr/>
          <a:lstStyle/>
          <a:p>
            <a:endParaRPr lang="en-GB"/>
          </a:p>
        </p:txBody>
      </p:sp>
      <p:sp>
        <p:nvSpPr>
          <p:cNvPr id="19" name="Text 17"/>
          <p:cNvSpPr/>
          <p:nvPr/>
        </p:nvSpPr>
        <p:spPr>
          <a:xfrm>
            <a:off x="941832" y="4736592"/>
            <a:ext cx="3054096" cy="155448"/>
          </a:xfrm>
          <a:prstGeom prst="rect">
            <a:avLst/>
          </a:prstGeom>
          <a:noFill/>
          <a:ln/>
        </p:spPr>
        <p:txBody>
          <a:bodyPr wrap="square" lIns="0" tIns="0" rIns="0" bIns="0" rtlCol="0" anchor="ctr">
            <a:noAutofit/>
          </a:bodyPr>
          <a:lstStyle/>
          <a:p>
            <a:pPr marL="0" indent="0" algn="ctr">
              <a:buNone/>
            </a:pPr>
            <a:r>
              <a:rPr lang="en-US" b="1" dirty="0">
                <a:solidFill>
                  <a:srgbClr val="183A37"/>
                </a:solidFill>
              </a:rPr>
              <a:t>Public health strategies</a:t>
            </a:r>
            <a:endParaRPr lang="en-US" dirty="0"/>
          </a:p>
        </p:txBody>
      </p:sp>
      <p:sp>
        <p:nvSpPr>
          <p:cNvPr id="20" name="Text 18"/>
          <p:cNvSpPr/>
          <p:nvPr/>
        </p:nvSpPr>
        <p:spPr>
          <a:xfrm>
            <a:off x="4343400" y="4663440"/>
            <a:ext cx="6583680" cy="329184"/>
          </a:xfrm>
          <a:prstGeom prst="rect">
            <a:avLst/>
          </a:prstGeom>
          <a:noFill/>
          <a:ln/>
        </p:spPr>
        <p:txBody>
          <a:bodyPr wrap="square" lIns="635" tIns="635" rIns="635" bIns="635" rtlCol="0" anchor="t">
            <a:noAutofit/>
          </a:bodyPr>
          <a:lstStyle/>
          <a:p>
            <a:pPr marL="0" indent="0" algn="l">
              <a:buNone/>
            </a:pPr>
            <a:r>
              <a:rPr lang="en-US" sz="2400" dirty="0">
                <a:solidFill>
                  <a:schemeClr val="accent6">
                    <a:lumMod val="75000"/>
                  </a:schemeClr>
                </a:solidFill>
                <a:latin typeface="Aptos" pitchFamily="34" charset="0"/>
                <a:ea typeface="Aptos" pitchFamily="34" charset="-122"/>
                <a:cs typeface="Aptos" pitchFamily="34" charset="-120"/>
              </a:rPr>
              <a:t>vaccination, screening, obesity, smoking and mental health</a:t>
            </a:r>
            <a:endParaRPr lang="en-US" sz="2400" dirty="0">
              <a:solidFill>
                <a:schemeClr val="accent6">
                  <a:lumMod val="75000"/>
                </a:schemeClr>
              </a:solidFill>
            </a:endParaRPr>
          </a:p>
        </p:txBody>
      </p:sp>
      <p:sp>
        <p:nvSpPr>
          <p:cNvPr id="21" name="Text 19"/>
          <p:cNvSpPr/>
          <p:nvPr/>
        </p:nvSpPr>
        <p:spPr>
          <a:xfrm>
            <a:off x="914400" y="5650991"/>
            <a:ext cx="10149840" cy="731517"/>
          </a:xfrm>
          <a:prstGeom prst="rect">
            <a:avLst/>
          </a:prstGeom>
          <a:noFill/>
          <a:ln/>
        </p:spPr>
        <p:txBody>
          <a:bodyPr wrap="square" lIns="635" tIns="635" rIns="635" bIns="635" rtlCol="0" anchor="t">
            <a:noAutofit/>
          </a:bodyPr>
          <a:lstStyle/>
          <a:p>
            <a:pPr algn="ctr"/>
            <a:r>
              <a:rPr lang="en-US" sz="2000" b="1" dirty="0">
                <a:solidFill>
                  <a:srgbClr val="2F6B5F"/>
                </a:solidFill>
                <a:latin typeface="Aptos" pitchFamily="34" charset="0"/>
                <a:ea typeface="Aptos" pitchFamily="34" charset="-122"/>
                <a:cs typeface="Aptos" pitchFamily="34" charset="-120"/>
              </a:rPr>
              <a:t>Critical issue: policy ambition is strong, but delivery is affected by funding, workforce shortages, waiting lists, local variation and digital exclusion </a:t>
            </a:r>
            <a:r>
              <a:rPr lang="en-GB" dirty="0"/>
              <a:t>(Onnis and Hunter, 2025).</a:t>
            </a:r>
            <a:endParaRPr lang="en-US"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8FAF8"/>
        </a:solidFill>
        <a:effectLst/>
      </p:bgPr>
    </p:bg>
    <p:spTree>
      <p:nvGrpSpPr>
        <p:cNvPr id="1" name=""/>
        <p:cNvGrpSpPr/>
        <p:nvPr/>
      </p:nvGrpSpPr>
      <p:grpSpPr>
        <a:xfrm>
          <a:off x="0" y="0"/>
          <a:ext cx="0" cy="0"/>
          <a:chOff x="0" y="0"/>
          <a:chExt cx="0" cy="0"/>
        </a:xfrm>
      </p:grpSpPr>
      <p:sp>
        <p:nvSpPr>
          <p:cNvPr id="2" name="Text 0"/>
          <p:cNvSpPr>
            <a:spLocks noGrp="1"/>
          </p:cNvSpPr>
          <p:nvPr>
            <p:ph type="title" idx="4294967295"/>
          </p:nvPr>
        </p:nvSpPr>
        <p:spPr>
          <a:xfrm>
            <a:off x="530352" y="292608"/>
            <a:ext cx="10698480" cy="438912"/>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83A37"/>
                </a:solidFill>
                <a:effectLst/>
                <a:uLnTx/>
                <a:uFillTx/>
                <a:latin typeface="Aptos Display" pitchFamily="34" charset="0"/>
                <a:ea typeface="Aptos Display" pitchFamily="34" charset="-122"/>
                <a:cs typeface="Aptos Display" pitchFamily="34" charset="-120"/>
              </a:rPr>
              <a:t>Service delivery</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Shape 1"/>
          <p:cNvSpPr/>
          <p:nvPr/>
        </p:nvSpPr>
        <p:spPr>
          <a:xfrm>
            <a:off x="530352" y="1004909"/>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Shape 4"/>
          <p:cNvSpPr/>
          <p:nvPr/>
        </p:nvSpPr>
        <p:spPr>
          <a:xfrm>
            <a:off x="822960" y="1282960"/>
            <a:ext cx="3200400" cy="658368"/>
          </a:xfrm>
          <a:prstGeom prst="roundRect">
            <a:avLst>
              <a:gd name="adj" fmla="val 13889"/>
            </a:avLst>
          </a:prstGeom>
          <a:solidFill>
            <a:schemeClr val="accent1">
              <a:lumMod val="60000"/>
              <a:lumOff val="40000"/>
            </a:schemeClr>
          </a:solidFill>
          <a:ln w="12700">
            <a:solidFill>
              <a:srgbClr val="2A9D8F"/>
            </a:solidFill>
            <a:prstDash val="solid"/>
          </a:ln>
        </p:spPr>
        <p:txBody>
          <a:bodyPr/>
          <a:lstStyle/>
          <a:p>
            <a:endParaRPr lang="en-GB"/>
          </a:p>
        </p:txBody>
      </p:sp>
      <p:sp>
        <p:nvSpPr>
          <p:cNvPr id="7" name="Text 5"/>
          <p:cNvSpPr/>
          <p:nvPr/>
        </p:nvSpPr>
        <p:spPr>
          <a:xfrm>
            <a:off x="987552" y="1325880"/>
            <a:ext cx="2834640" cy="228600"/>
          </a:xfrm>
          <a:prstGeom prst="rect">
            <a:avLst/>
          </a:prstGeom>
          <a:noFill/>
          <a:ln/>
        </p:spPr>
        <p:txBody>
          <a:bodyPr wrap="square" lIns="635" tIns="635" rIns="635" bIns="635" rtlCol="0" anchor="t">
            <a:noAutofit/>
          </a:bodyPr>
          <a:lstStyle/>
          <a:p>
            <a:pPr marL="0" indent="0" algn="ctr">
              <a:buNone/>
            </a:pPr>
            <a:r>
              <a:rPr lang="en-US" b="1" dirty="0">
                <a:solidFill>
                  <a:srgbClr val="183A37"/>
                </a:solidFill>
                <a:latin typeface="Aptos" pitchFamily="34" charset="0"/>
                <a:ea typeface="Aptos" pitchFamily="34" charset="-122"/>
                <a:cs typeface="Aptos" pitchFamily="34" charset="-120"/>
              </a:rPr>
              <a:t>Integrated Care Systems</a:t>
            </a:r>
            <a:endParaRPr lang="en-US" dirty="0"/>
          </a:p>
        </p:txBody>
      </p:sp>
      <p:sp>
        <p:nvSpPr>
          <p:cNvPr id="8" name="Text 6"/>
          <p:cNvSpPr/>
          <p:nvPr/>
        </p:nvSpPr>
        <p:spPr>
          <a:xfrm>
            <a:off x="4343400" y="1207008"/>
            <a:ext cx="6812280" cy="420624"/>
          </a:xfrm>
          <a:prstGeom prst="rect">
            <a:avLst/>
          </a:prstGeom>
          <a:noFill/>
          <a:ln/>
        </p:spPr>
        <p:txBody>
          <a:bodyPr wrap="square" lIns="635" tIns="635" rIns="635" bIns="635" rtlCol="0" anchor="t">
            <a:noAutofit/>
          </a:bodyPr>
          <a:lstStyle/>
          <a:p>
            <a:pPr marL="0" indent="0" algn="l">
              <a:buNone/>
            </a:pPr>
            <a:r>
              <a:rPr lang="en-US" sz="2400" dirty="0">
                <a:solidFill>
                  <a:schemeClr val="accent4">
                    <a:lumMod val="50000"/>
                  </a:schemeClr>
                </a:solidFill>
                <a:latin typeface="Aptos" pitchFamily="34" charset="0"/>
                <a:ea typeface="Aptos" pitchFamily="34" charset="-122"/>
                <a:cs typeface="Aptos" pitchFamily="34" charset="-120"/>
              </a:rPr>
              <a:t>join NHS, local authority and voluntary-sector partners</a:t>
            </a:r>
            <a:endParaRPr lang="en-US" sz="2400" dirty="0">
              <a:solidFill>
                <a:schemeClr val="accent4">
                  <a:lumMod val="50000"/>
                </a:schemeClr>
              </a:solidFill>
            </a:endParaRPr>
          </a:p>
        </p:txBody>
      </p:sp>
      <p:sp>
        <p:nvSpPr>
          <p:cNvPr id="9" name="Shape 7"/>
          <p:cNvSpPr/>
          <p:nvPr/>
        </p:nvSpPr>
        <p:spPr>
          <a:xfrm>
            <a:off x="822960" y="2103120"/>
            <a:ext cx="3200400" cy="658368"/>
          </a:xfrm>
          <a:prstGeom prst="roundRect">
            <a:avLst>
              <a:gd name="adj" fmla="val 13889"/>
            </a:avLst>
          </a:prstGeom>
          <a:solidFill>
            <a:schemeClr val="accent2">
              <a:lumMod val="60000"/>
              <a:lumOff val="40000"/>
            </a:schemeClr>
          </a:solidFill>
          <a:ln w="12700">
            <a:solidFill>
              <a:srgbClr val="2A9D8F"/>
            </a:solidFill>
            <a:prstDash val="solid"/>
          </a:ln>
        </p:spPr>
        <p:txBody>
          <a:bodyPr/>
          <a:lstStyle/>
          <a:p>
            <a:endParaRPr lang="en-GB"/>
          </a:p>
        </p:txBody>
      </p:sp>
      <p:sp>
        <p:nvSpPr>
          <p:cNvPr id="10" name="Text 8"/>
          <p:cNvSpPr/>
          <p:nvPr/>
        </p:nvSpPr>
        <p:spPr>
          <a:xfrm>
            <a:off x="987552" y="2286000"/>
            <a:ext cx="2834640" cy="228600"/>
          </a:xfrm>
          <a:prstGeom prst="rect">
            <a:avLst/>
          </a:prstGeom>
          <a:noFill/>
          <a:ln/>
        </p:spPr>
        <p:txBody>
          <a:bodyPr wrap="square" lIns="635" tIns="635" rIns="635" bIns="635" rtlCol="0" anchor="t">
            <a:noAutofit/>
          </a:bodyPr>
          <a:lstStyle/>
          <a:p>
            <a:pPr marL="0" indent="0" algn="ctr">
              <a:buNone/>
            </a:pPr>
            <a:r>
              <a:rPr lang="en-US" b="1" dirty="0">
                <a:solidFill>
                  <a:srgbClr val="183A37"/>
                </a:solidFill>
                <a:latin typeface="Aptos" pitchFamily="34" charset="0"/>
                <a:ea typeface="Aptos" pitchFamily="34" charset="-122"/>
                <a:cs typeface="Aptos" pitchFamily="34" charset="-120"/>
              </a:rPr>
              <a:t>Social prescribing</a:t>
            </a:r>
            <a:endParaRPr lang="en-US" dirty="0"/>
          </a:p>
        </p:txBody>
      </p:sp>
      <p:sp>
        <p:nvSpPr>
          <p:cNvPr id="11" name="Text 9"/>
          <p:cNvSpPr/>
          <p:nvPr/>
        </p:nvSpPr>
        <p:spPr>
          <a:xfrm>
            <a:off x="4343400" y="2167128"/>
            <a:ext cx="6812280" cy="420624"/>
          </a:xfrm>
          <a:prstGeom prst="rect">
            <a:avLst/>
          </a:prstGeom>
          <a:noFill/>
          <a:ln/>
        </p:spPr>
        <p:txBody>
          <a:bodyPr wrap="square" lIns="635" tIns="635" rIns="635" bIns="635" rtlCol="0" anchor="t">
            <a:noAutofit/>
          </a:bodyPr>
          <a:lstStyle/>
          <a:p>
            <a:pPr marL="0" indent="0" algn="l">
              <a:buNone/>
            </a:pPr>
            <a:r>
              <a:rPr lang="en-US" sz="2400" dirty="0">
                <a:solidFill>
                  <a:schemeClr val="accent4">
                    <a:lumMod val="50000"/>
                  </a:schemeClr>
                </a:solidFill>
                <a:latin typeface="Aptos" pitchFamily="34" charset="0"/>
                <a:ea typeface="Aptos" pitchFamily="34" charset="-122"/>
                <a:cs typeface="Aptos" pitchFamily="34" charset="-120"/>
              </a:rPr>
              <a:t>connects people to community support for wider wellbeing needs</a:t>
            </a:r>
            <a:endParaRPr lang="en-US" sz="2400" dirty="0">
              <a:solidFill>
                <a:schemeClr val="accent4">
                  <a:lumMod val="50000"/>
                </a:schemeClr>
              </a:solidFill>
            </a:endParaRPr>
          </a:p>
        </p:txBody>
      </p:sp>
      <p:sp>
        <p:nvSpPr>
          <p:cNvPr id="12" name="Shape 10"/>
          <p:cNvSpPr/>
          <p:nvPr/>
        </p:nvSpPr>
        <p:spPr>
          <a:xfrm>
            <a:off x="822960" y="3063240"/>
            <a:ext cx="3200400" cy="658368"/>
          </a:xfrm>
          <a:prstGeom prst="roundRect">
            <a:avLst>
              <a:gd name="adj" fmla="val 13889"/>
            </a:avLst>
          </a:prstGeom>
          <a:solidFill>
            <a:schemeClr val="accent1">
              <a:lumMod val="60000"/>
              <a:lumOff val="40000"/>
            </a:schemeClr>
          </a:solidFill>
          <a:ln w="12700">
            <a:solidFill>
              <a:srgbClr val="2A9D8F"/>
            </a:solidFill>
            <a:prstDash val="solid"/>
          </a:ln>
        </p:spPr>
        <p:txBody>
          <a:bodyPr/>
          <a:lstStyle/>
          <a:p>
            <a:endParaRPr lang="en-GB"/>
          </a:p>
        </p:txBody>
      </p:sp>
      <p:sp>
        <p:nvSpPr>
          <p:cNvPr id="13" name="Text 11"/>
          <p:cNvSpPr/>
          <p:nvPr/>
        </p:nvSpPr>
        <p:spPr>
          <a:xfrm>
            <a:off x="987552" y="3246120"/>
            <a:ext cx="2834640" cy="228600"/>
          </a:xfrm>
          <a:prstGeom prst="rect">
            <a:avLst/>
          </a:prstGeom>
          <a:noFill/>
          <a:ln/>
        </p:spPr>
        <p:txBody>
          <a:bodyPr wrap="square" lIns="635" tIns="635" rIns="635" bIns="635" rtlCol="0" anchor="t">
            <a:noAutofit/>
          </a:bodyPr>
          <a:lstStyle/>
          <a:p>
            <a:pPr marL="0" indent="0" algn="ctr">
              <a:buNone/>
            </a:pPr>
            <a:r>
              <a:rPr lang="en-US" b="1" dirty="0">
                <a:solidFill>
                  <a:srgbClr val="183A37"/>
                </a:solidFill>
                <a:latin typeface="Aptos" pitchFamily="34" charset="0"/>
                <a:ea typeface="Aptos" pitchFamily="34" charset="-122"/>
                <a:cs typeface="Aptos" pitchFamily="34" charset="-120"/>
              </a:rPr>
              <a:t>Telehealth and digital NHS</a:t>
            </a:r>
            <a:endParaRPr lang="en-US" dirty="0"/>
          </a:p>
        </p:txBody>
      </p:sp>
      <p:sp>
        <p:nvSpPr>
          <p:cNvPr id="14" name="Text 12"/>
          <p:cNvSpPr/>
          <p:nvPr/>
        </p:nvSpPr>
        <p:spPr>
          <a:xfrm>
            <a:off x="4343400" y="3127248"/>
            <a:ext cx="6812280" cy="420624"/>
          </a:xfrm>
          <a:prstGeom prst="rect">
            <a:avLst/>
          </a:prstGeom>
          <a:noFill/>
          <a:ln/>
        </p:spPr>
        <p:txBody>
          <a:bodyPr wrap="square" lIns="635" tIns="635" rIns="635" bIns="635" rtlCol="0" anchor="t">
            <a:noAutofit/>
          </a:bodyPr>
          <a:lstStyle/>
          <a:p>
            <a:pPr marL="0" indent="0" algn="l">
              <a:buNone/>
            </a:pPr>
            <a:r>
              <a:rPr lang="en-US" sz="2400" dirty="0">
                <a:solidFill>
                  <a:schemeClr val="accent4">
                    <a:lumMod val="50000"/>
                  </a:schemeClr>
                </a:solidFill>
                <a:latin typeface="Aptos" pitchFamily="34" charset="0"/>
                <a:ea typeface="Aptos" pitchFamily="34" charset="-122"/>
                <a:cs typeface="Aptos" pitchFamily="34" charset="-120"/>
              </a:rPr>
              <a:t>improves convenience but may exclude some groups</a:t>
            </a:r>
            <a:endParaRPr lang="en-US" sz="2400" dirty="0">
              <a:solidFill>
                <a:schemeClr val="accent4">
                  <a:lumMod val="50000"/>
                </a:schemeClr>
              </a:solidFill>
            </a:endParaRPr>
          </a:p>
        </p:txBody>
      </p:sp>
      <p:sp>
        <p:nvSpPr>
          <p:cNvPr id="15" name="Shape 13"/>
          <p:cNvSpPr/>
          <p:nvPr/>
        </p:nvSpPr>
        <p:spPr>
          <a:xfrm>
            <a:off x="822960" y="4023360"/>
            <a:ext cx="3200400" cy="658368"/>
          </a:xfrm>
          <a:prstGeom prst="roundRect">
            <a:avLst>
              <a:gd name="adj" fmla="val 13889"/>
            </a:avLst>
          </a:prstGeom>
          <a:solidFill>
            <a:schemeClr val="accent2">
              <a:lumMod val="60000"/>
              <a:lumOff val="40000"/>
            </a:schemeClr>
          </a:solidFill>
          <a:ln w="12700">
            <a:solidFill>
              <a:srgbClr val="2A9D8F"/>
            </a:solidFill>
            <a:prstDash val="solid"/>
          </a:ln>
        </p:spPr>
        <p:txBody>
          <a:bodyPr/>
          <a:lstStyle/>
          <a:p>
            <a:endParaRPr lang="en-GB"/>
          </a:p>
        </p:txBody>
      </p:sp>
      <p:sp>
        <p:nvSpPr>
          <p:cNvPr id="16" name="Text 14"/>
          <p:cNvSpPr/>
          <p:nvPr/>
        </p:nvSpPr>
        <p:spPr>
          <a:xfrm>
            <a:off x="987552" y="4206240"/>
            <a:ext cx="2834640" cy="228600"/>
          </a:xfrm>
          <a:prstGeom prst="rect">
            <a:avLst/>
          </a:prstGeom>
          <a:noFill/>
          <a:ln/>
        </p:spPr>
        <p:txBody>
          <a:bodyPr wrap="square" lIns="635" tIns="635" rIns="635" bIns="635" rtlCol="0" anchor="t">
            <a:noAutofit/>
          </a:bodyPr>
          <a:lstStyle/>
          <a:p>
            <a:pPr marL="0" indent="0" algn="ctr">
              <a:buNone/>
            </a:pPr>
            <a:r>
              <a:rPr lang="en-US" b="1" dirty="0">
                <a:solidFill>
                  <a:srgbClr val="183A37"/>
                </a:solidFill>
                <a:latin typeface="Aptos" pitchFamily="34" charset="0"/>
                <a:ea typeface="Aptos" pitchFamily="34" charset="-122"/>
                <a:cs typeface="Aptos" pitchFamily="34" charset="-120"/>
              </a:rPr>
              <a:t>Community services</a:t>
            </a:r>
            <a:endParaRPr lang="en-US" dirty="0"/>
          </a:p>
        </p:txBody>
      </p:sp>
      <p:sp>
        <p:nvSpPr>
          <p:cNvPr id="17" name="Text 15"/>
          <p:cNvSpPr/>
          <p:nvPr/>
        </p:nvSpPr>
        <p:spPr>
          <a:xfrm>
            <a:off x="4343400" y="4087368"/>
            <a:ext cx="6812280" cy="420624"/>
          </a:xfrm>
          <a:prstGeom prst="rect">
            <a:avLst/>
          </a:prstGeom>
          <a:noFill/>
          <a:ln/>
        </p:spPr>
        <p:txBody>
          <a:bodyPr wrap="square" lIns="635" tIns="635" rIns="635" bIns="635" rtlCol="0" anchor="t">
            <a:normAutofit/>
          </a:bodyPr>
          <a:lstStyle/>
          <a:p>
            <a:pPr marL="0" indent="0" algn="l">
              <a:buNone/>
            </a:pPr>
            <a:r>
              <a:rPr lang="en-US" sz="2400" dirty="0">
                <a:solidFill>
                  <a:schemeClr val="accent4">
                    <a:lumMod val="50000"/>
                  </a:schemeClr>
                </a:solidFill>
                <a:latin typeface="Aptos" pitchFamily="34" charset="0"/>
                <a:ea typeface="Aptos" pitchFamily="34" charset="-122"/>
                <a:cs typeface="Aptos" pitchFamily="34" charset="-120"/>
              </a:rPr>
              <a:t>supports prevention and care closer to home</a:t>
            </a:r>
            <a:endParaRPr lang="en-US" sz="2400" dirty="0">
              <a:solidFill>
                <a:schemeClr val="accent4">
                  <a:lumMod val="50000"/>
                </a:schemeClr>
              </a:solidFill>
            </a:endParaRPr>
          </a:p>
        </p:txBody>
      </p:sp>
      <p:sp>
        <p:nvSpPr>
          <p:cNvPr id="18" name="Shape 16"/>
          <p:cNvSpPr/>
          <p:nvPr/>
        </p:nvSpPr>
        <p:spPr>
          <a:xfrm>
            <a:off x="822960" y="4983480"/>
            <a:ext cx="3200400" cy="658368"/>
          </a:xfrm>
          <a:prstGeom prst="roundRect">
            <a:avLst>
              <a:gd name="adj" fmla="val 13889"/>
            </a:avLst>
          </a:prstGeom>
          <a:solidFill>
            <a:schemeClr val="accent1">
              <a:lumMod val="60000"/>
              <a:lumOff val="40000"/>
            </a:schemeClr>
          </a:solidFill>
          <a:ln w="12700">
            <a:solidFill>
              <a:srgbClr val="2A9D8F"/>
            </a:solidFill>
            <a:prstDash val="solid"/>
          </a:ln>
        </p:spPr>
        <p:txBody>
          <a:bodyPr/>
          <a:lstStyle/>
          <a:p>
            <a:endParaRPr lang="en-GB"/>
          </a:p>
        </p:txBody>
      </p:sp>
      <p:sp>
        <p:nvSpPr>
          <p:cNvPr id="19" name="Text 17"/>
          <p:cNvSpPr/>
          <p:nvPr/>
        </p:nvSpPr>
        <p:spPr>
          <a:xfrm>
            <a:off x="987552" y="5166360"/>
            <a:ext cx="2834640" cy="228600"/>
          </a:xfrm>
          <a:prstGeom prst="rect">
            <a:avLst/>
          </a:prstGeom>
          <a:noFill/>
          <a:ln/>
        </p:spPr>
        <p:txBody>
          <a:bodyPr wrap="square" lIns="635" tIns="635" rIns="635" bIns="635" rtlCol="0" anchor="t">
            <a:noAutofit/>
          </a:bodyPr>
          <a:lstStyle/>
          <a:p>
            <a:pPr marL="0" indent="0" algn="ctr">
              <a:buNone/>
            </a:pPr>
            <a:r>
              <a:rPr lang="en-US" b="1" dirty="0">
                <a:solidFill>
                  <a:srgbClr val="183A37"/>
                </a:solidFill>
                <a:latin typeface="Aptos" pitchFamily="34" charset="0"/>
                <a:ea typeface="Aptos" pitchFamily="34" charset="-122"/>
                <a:cs typeface="Aptos" pitchFamily="34" charset="-120"/>
              </a:rPr>
              <a:t>Mental health initiatives</a:t>
            </a:r>
            <a:endParaRPr lang="en-US" dirty="0"/>
          </a:p>
        </p:txBody>
      </p:sp>
      <p:sp>
        <p:nvSpPr>
          <p:cNvPr id="20" name="Text 18"/>
          <p:cNvSpPr/>
          <p:nvPr/>
        </p:nvSpPr>
        <p:spPr>
          <a:xfrm>
            <a:off x="4343400" y="5047488"/>
            <a:ext cx="6812280" cy="420624"/>
          </a:xfrm>
          <a:prstGeom prst="rect">
            <a:avLst/>
          </a:prstGeom>
          <a:noFill/>
          <a:ln/>
        </p:spPr>
        <p:txBody>
          <a:bodyPr wrap="square" lIns="635" tIns="635" rIns="635" bIns="635" rtlCol="0" anchor="t">
            <a:normAutofit/>
          </a:bodyPr>
          <a:lstStyle/>
          <a:p>
            <a:pPr marL="0" indent="0" algn="l">
              <a:buNone/>
            </a:pPr>
            <a:r>
              <a:rPr lang="en-US" sz="2400" dirty="0">
                <a:solidFill>
                  <a:schemeClr val="accent4">
                    <a:lumMod val="50000"/>
                  </a:schemeClr>
                </a:solidFill>
                <a:latin typeface="Aptos" pitchFamily="34" charset="0"/>
                <a:ea typeface="Aptos" pitchFamily="34" charset="-122"/>
                <a:cs typeface="Aptos" pitchFamily="34" charset="-120"/>
              </a:rPr>
              <a:t>promote early intervention and wellbeing</a:t>
            </a:r>
            <a:endParaRPr lang="en-US" sz="2400" dirty="0">
              <a:solidFill>
                <a:schemeClr val="accent4">
                  <a:lumMod val="50000"/>
                </a:schemeClr>
              </a:solidFill>
            </a:endParaRPr>
          </a:p>
        </p:txBody>
      </p:sp>
      <p:sp>
        <p:nvSpPr>
          <p:cNvPr id="21" name="Text 19"/>
          <p:cNvSpPr/>
          <p:nvPr/>
        </p:nvSpPr>
        <p:spPr>
          <a:xfrm>
            <a:off x="914400" y="5861303"/>
            <a:ext cx="10241280" cy="704088"/>
          </a:xfrm>
          <a:prstGeom prst="rect">
            <a:avLst/>
          </a:prstGeom>
          <a:noFill/>
          <a:ln/>
        </p:spPr>
        <p:txBody>
          <a:bodyPr wrap="square" lIns="635" tIns="635" rIns="635" bIns="635" rtlCol="0" anchor="t">
            <a:normAutofit fontScale="70000" lnSpcReduction="20000"/>
          </a:bodyPr>
          <a:lstStyle/>
          <a:p>
            <a:pPr algn="ctr"/>
            <a:r>
              <a:rPr lang="en-US" sz="2900" b="1" dirty="0">
                <a:solidFill>
                  <a:srgbClr val="2F6B5F"/>
                </a:solidFill>
                <a:latin typeface="Aptos" pitchFamily="34" charset="0"/>
                <a:ea typeface="Aptos" pitchFamily="34" charset="-122"/>
                <a:cs typeface="Aptos" pitchFamily="34" charset="-120"/>
              </a:rPr>
              <a:t>These examples show how models of health are translated into service redesign, but effectiveness depends on resources and equitable access </a:t>
            </a:r>
            <a:r>
              <a:rPr lang="en-GB" sz="2900" dirty="0"/>
              <a:t>(Pugmire </a:t>
            </a:r>
            <a:r>
              <a:rPr lang="en-GB" sz="2900" i="1" dirty="0"/>
              <a:t>et al.,</a:t>
            </a:r>
            <a:r>
              <a:rPr lang="en-GB" sz="2900" dirty="0"/>
              <a:t> 2025).</a:t>
            </a:r>
            <a:r>
              <a:rPr lang="en-US" sz="1600" b="1" dirty="0">
                <a:solidFill>
                  <a:srgbClr val="2F6B5F"/>
                </a:solidFill>
                <a:latin typeface="Aptos" pitchFamily="34" charset="0"/>
                <a:ea typeface="Aptos" pitchFamily="34" charset="-122"/>
                <a:cs typeface="Aptos" pitchFamily="34" charset="-120"/>
              </a:rPr>
              <a:t> </a:t>
            </a:r>
            <a:endParaRPr lang="en-US" sz="1600" dirty="0"/>
          </a:p>
        </p:txBody>
      </p:sp>
      <p:sp>
        <p:nvSpPr>
          <p:cNvPr id="23" name="TextBox 22">
            <a:extLst>
              <a:ext uri="{FF2B5EF4-FFF2-40B4-BE49-F238E27FC236}">
                <a16:creationId xmlns:a16="http://schemas.microsoft.com/office/drawing/2014/main" id="{B893A720-7301-41A9-3D3A-8206FEE96AAA}"/>
              </a:ext>
            </a:extLst>
          </p:cNvPr>
          <p:cNvSpPr txBox="1"/>
          <p:nvPr/>
        </p:nvSpPr>
        <p:spPr>
          <a:xfrm>
            <a:off x="4112467" y="81579"/>
            <a:ext cx="6097554" cy="923330"/>
          </a:xfrm>
          <a:prstGeom prst="rect">
            <a:avLst/>
          </a:prstGeom>
          <a:noFill/>
        </p:spPr>
        <p:txBody>
          <a:bodyPr wrap="square">
            <a:spAutoFit/>
          </a:bodyPr>
          <a:lstStyle/>
          <a:p>
            <a:pPr>
              <a:buNone/>
            </a:pPr>
            <a:r>
              <a:rPr lang="en-GB" dirty="0">
                <a:solidFill>
                  <a:srgbClr val="00B050"/>
                </a:solidFill>
              </a:rPr>
              <a:t>Community Diagnostic Centres</a:t>
            </a:r>
          </a:p>
          <a:p>
            <a:pPr>
              <a:buNone/>
            </a:pPr>
            <a:r>
              <a:rPr lang="en-GB" dirty="0">
                <a:solidFill>
                  <a:srgbClr val="00B050"/>
                </a:solidFill>
              </a:rPr>
              <a:t>Urgent Community Response Teams</a:t>
            </a:r>
          </a:p>
          <a:p>
            <a:pPr>
              <a:buNone/>
            </a:pPr>
            <a:r>
              <a:rPr lang="en-GB" dirty="0">
                <a:solidFill>
                  <a:srgbClr val="00B050"/>
                </a:solidFill>
              </a:rPr>
              <a:t>Virtual Wards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8FAF8"/>
        </a:solidFill>
        <a:effectLst/>
      </p:bgPr>
    </p:bg>
    <p:spTree>
      <p:nvGrpSpPr>
        <p:cNvPr id="1" name=""/>
        <p:cNvGrpSpPr/>
        <p:nvPr/>
      </p:nvGrpSpPr>
      <p:grpSpPr>
        <a:xfrm>
          <a:off x="0" y="0"/>
          <a:ext cx="0" cy="0"/>
          <a:chOff x="0" y="0"/>
          <a:chExt cx="0" cy="0"/>
        </a:xfrm>
      </p:grpSpPr>
      <p:sp>
        <p:nvSpPr>
          <p:cNvPr id="2" name="Text 0"/>
          <p:cNvSpPr>
            <a:spLocks noGrp="1"/>
          </p:cNvSpPr>
          <p:nvPr>
            <p:ph type="title" idx="4294967295"/>
          </p:nvPr>
        </p:nvSpPr>
        <p:spPr>
          <a:xfrm>
            <a:off x="594360" y="368859"/>
            <a:ext cx="10698480" cy="438912"/>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p>
            <a:pPr lvl="0" algn="l">
              <a:spcBef>
                <a:spcPts val="0"/>
              </a:spcBef>
              <a:defRPr/>
            </a:pPr>
            <a:r>
              <a:rPr kumimoji="0" lang="en-US" sz="2800" b="1" i="0" u="none" strike="noStrike" kern="1200" cap="none" spc="0" normalizeH="0" baseline="0" noProof="0" dirty="0">
                <a:ln>
                  <a:noFill/>
                </a:ln>
                <a:solidFill>
                  <a:srgbClr val="183A37"/>
                </a:solidFill>
                <a:effectLst/>
                <a:uLnTx/>
                <a:uFillTx/>
                <a:latin typeface="Aptos Display" pitchFamily="34" charset="0"/>
                <a:ea typeface="Aptos Display" pitchFamily="34" charset="-122"/>
                <a:cs typeface="Aptos Display" pitchFamily="34" charset="-120"/>
              </a:rPr>
              <a:t>Public health initiatives: benefits and limits </a:t>
            </a:r>
            <a:r>
              <a:rPr lang="en-GB" sz="2400" dirty="0"/>
              <a:t>(Lyus and Logue, 2026)</a:t>
            </a:r>
            <a:endParaRPr kumimoji="0" lang="en-US"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5" name="Text 3"/>
          <p:cNvSpPr/>
          <p:nvPr/>
        </p:nvSpPr>
        <p:spPr>
          <a:xfrm>
            <a:off x="11384280" y="6537960"/>
            <a:ext cx="320040" cy="164592"/>
          </a:xfrm>
          <a:prstGeom prst="rect">
            <a:avLst/>
          </a:prstGeom>
          <a:noFill/>
          <a:ln/>
        </p:spPr>
        <p:txBody>
          <a:bodyPr wrap="square" lIns="0" tIns="0" rIns="0" bIns="0" rtlCol="0" anchor="ctr"/>
          <a:lstStyle/>
          <a:p>
            <a:pPr marL="0" indent="0" algn="r">
              <a:buNone/>
            </a:pPr>
            <a:r>
              <a:rPr lang="en-US" sz="800" dirty="0">
                <a:solidFill>
                  <a:srgbClr val="5F6F6D"/>
                </a:solidFill>
              </a:rPr>
              <a:t>11</a:t>
            </a:r>
            <a:endParaRPr lang="en-US" sz="800" dirty="0"/>
          </a:p>
        </p:txBody>
      </p:sp>
      <p:sp>
        <p:nvSpPr>
          <p:cNvPr id="6" name="Text 4"/>
          <p:cNvSpPr/>
          <p:nvPr/>
        </p:nvSpPr>
        <p:spPr>
          <a:xfrm>
            <a:off x="868680" y="1143000"/>
            <a:ext cx="4572000" cy="347472"/>
          </a:xfrm>
          <a:prstGeom prst="rect">
            <a:avLst/>
          </a:prstGeom>
          <a:noFill/>
          <a:ln/>
        </p:spPr>
        <p:txBody>
          <a:bodyPr wrap="square" lIns="635" tIns="635" rIns="635" bIns="635" rtlCol="0" anchor="t">
            <a:normAutofit lnSpcReduction="10000"/>
          </a:bodyPr>
          <a:lstStyle/>
          <a:p>
            <a:pPr marL="0" indent="0" algn="l">
              <a:buNone/>
            </a:pPr>
            <a:r>
              <a:rPr lang="en-US" sz="2400" b="1" dirty="0">
                <a:solidFill>
                  <a:schemeClr val="accent2">
                    <a:lumMod val="75000"/>
                  </a:schemeClr>
                </a:solidFill>
                <a:latin typeface="Aptos" pitchFamily="34" charset="0"/>
                <a:ea typeface="Aptos" pitchFamily="34" charset="-122"/>
                <a:cs typeface="Aptos" pitchFamily="34" charset="-120"/>
              </a:rPr>
              <a:t>Benefits</a:t>
            </a:r>
            <a:endParaRPr lang="en-US" sz="2400" dirty="0">
              <a:solidFill>
                <a:schemeClr val="accent2">
                  <a:lumMod val="75000"/>
                </a:schemeClr>
              </a:solidFill>
            </a:endParaRPr>
          </a:p>
        </p:txBody>
      </p:sp>
      <p:sp>
        <p:nvSpPr>
          <p:cNvPr id="7" name="Text 5"/>
          <p:cNvSpPr/>
          <p:nvPr/>
        </p:nvSpPr>
        <p:spPr>
          <a:xfrm>
            <a:off x="868680" y="1705358"/>
            <a:ext cx="4480560" cy="1554478"/>
          </a:xfrm>
          <a:prstGeom prst="rect">
            <a:avLst/>
          </a:prstGeom>
          <a:noFill/>
          <a:ln/>
        </p:spPr>
        <p:txBody>
          <a:bodyPr wrap="square" lIns="1016" tIns="1016" rIns="1016" bIns="1016" rtlCol="0" anchor="ctr">
            <a:normAutofit/>
          </a:bodyPr>
          <a:lstStyle/>
          <a:p>
            <a:r>
              <a:rPr lang="en-US" sz="1800" dirty="0">
                <a:solidFill>
                  <a:srgbClr val="1E2B2A"/>
                </a:solidFill>
              </a:rPr>
              <a:t>Smoking cessation</a:t>
            </a:r>
            <a:endParaRPr lang="en-US" sz="1800" dirty="0"/>
          </a:p>
          <a:p>
            <a:r>
              <a:rPr lang="en-US" sz="1800" dirty="0">
                <a:solidFill>
                  <a:srgbClr val="1E2B2A"/>
                </a:solidFill>
              </a:rPr>
              <a:t>Vaccination</a:t>
            </a:r>
            <a:endParaRPr lang="en-US" sz="1800" dirty="0"/>
          </a:p>
          <a:p>
            <a:r>
              <a:rPr lang="en-US" sz="1800" dirty="0">
                <a:solidFill>
                  <a:srgbClr val="1E2B2A"/>
                </a:solidFill>
              </a:rPr>
              <a:t>Obesity prevention</a:t>
            </a:r>
            <a:endParaRPr lang="en-US" sz="1800" dirty="0"/>
          </a:p>
          <a:p>
            <a:r>
              <a:rPr lang="en-US" sz="1800" dirty="0">
                <a:solidFill>
                  <a:srgbClr val="1E2B2A"/>
                </a:solidFill>
              </a:rPr>
              <a:t>Mental health promotion</a:t>
            </a:r>
            <a:endParaRPr lang="en-US" sz="1800" dirty="0"/>
          </a:p>
          <a:p>
            <a:r>
              <a:rPr lang="en-US" sz="1800" dirty="0">
                <a:solidFill>
                  <a:srgbClr val="1E2B2A"/>
                </a:solidFill>
              </a:rPr>
              <a:t>Healthy places and active travel</a:t>
            </a:r>
            <a:endParaRPr lang="en-US" sz="1800" dirty="0"/>
          </a:p>
        </p:txBody>
      </p:sp>
      <p:sp>
        <p:nvSpPr>
          <p:cNvPr id="8" name="Text 6"/>
          <p:cNvSpPr/>
          <p:nvPr/>
        </p:nvSpPr>
        <p:spPr>
          <a:xfrm>
            <a:off x="6400800" y="1143000"/>
            <a:ext cx="4572000" cy="347472"/>
          </a:xfrm>
          <a:prstGeom prst="rect">
            <a:avLst/>
          </a:prstGeom>
          <a:noFill/>
          <a:ln/>
        </p:spPr>
        <p:txBody>
          <a:bodyPr wrap="square" lIns="635" tIns="635" rIns="635" bIns="635" rtlCol="0" anchor="t">
            <a:normAutofit lnSpcReduction="10000"/>
          </a:bodyPr>
          <a:lstStyle/>
          <a:p>
            <a:pPr marL="0" indent="0" algn="l">
              <a:buNone/>
            </a:pPr>
            <a:r>
              <a:rPr lang="en-US" sz="2400" b="1" dirty="0">
                <a:solidFill>
                  <a:schemeClr val="accent2">
                    <a:lumMod val="75000"/>
                  </a:schemeClr>
                </a:solidFill>
                <a:latin typeface="Aptos" pitchFamily="34" charset="0"/>
                <a:ea typeface="Aptos" pitchFamily="34" charset="-122"/>
                <a:cs typeface="Aptos" pitchFamily="34" charset="-120"/>
              </a:rPr>
              <a:t>Limitations</a:t>
            </a:r>
            <a:endParaRPr lang="en-US" sz="2400" dirty="0">
              <a:solidFill>
                <a:schemeClr val="accent2">
                  <a:lumMod val="75000"/>
                </a:schemeClr>
              </a:solidFill>
            </a:endParaRPr>
          </a:p>
        </p:txBody>
      </p:sp>
      <p:sp>
        <p:nvSpPr>
          <p:cNvPr id="9" name="Text 7"/>
          <p:cNvSpPr/>
          <p:nvPr/>
        </p:nvSpPr>
        <p:spPr>
          <a:xfrm>
            <a:off x="6446520" y="1705358"/>
            <a:ext cx="4846320" cy="1874517"/>
          </a:xfrm>
          <a:prstGeom prst="rect">
            <a:avLst/>
          </a:prstGeom>
          <a:noFill/>
          <a:ln/>
        </p:spPr>
        <p:txBody>
          <a:bodyPr wrap="square" lIns="1016" tIns="1016" rIns="1016" bIns="1016" rtlCol="0" anchor="ctr">
            <a:normAutofit/>
          </a:bodyPr>
          <a:lstStyle/>
          <a:p>
            <a:r>
              <a:rPr lang="en-US" sz="1800" dirty="0">
                <a:solidFill>
                  <a:srgbClr val="1E2B2A"/>
                </a:solidFill>
              </a:rPr>
              <a:t>Behaviour change is affected by income and environment</a:t>
            </a:r>
            <a:endParaRPr lang="en-US" sz="1800" dirty="0"/>
          </a:p>
          <a:p>
            <a:r>
              <a:rPr lang="en-US" sz="1800" dirty="0">
                <a:solidFill>
                  <a:srgbClr val="1E2B2A"/>
                </a:solidFill>
              </a:rPr>
              <a:t>Short-term funding can limit sustainability</a:t>
            </a:r>
            <a:endParaRPr lang="en-US" sz="1800" dirty="0"/>
          </a:p>
          <a:p>
            <a:r>
              <a:rPr lang="en-US" sz="1800" dirty="0">
                <a:solidFill>
                  <a:srgbClr val="1E2B2A"/>
                </a:solidFill>
              </a:rPr>
              <a:t>Campaigns may not reach marginalised groups</a:t>
            </a:r>
            <a:endParaRPr lang="en-US" sz="1800" dirty="0"/>
          </a:p>
          <a:p>
            <a:r>
              <a:rPr lang="en-US" sz="1800" dirty="0">
                <a:solidFill>
                  <a:srgbClr val="1E2B2A"/>
                </a:solidFill>
              </a:rPr>
              <a:t>Prevention competes with acute pressures</a:t>
            </a:r>
            <a:endParaRPr lang="en-US" sz="1800" dirty="0"/>
          </a:p>
          <a:p>
            <a:r>
              <a:rPr lang="en-US" sz="1800" dirty="0">
                <a:solidFill>
                  <a:srgbClr val="1E2B2A"/>
                </a:solidFill>
              </a:rPr>
              <a:t>Outcomes take time to appear</a:t>
            </a:r>
            <a:endParaRPr lang="en-US" sz="1800" dirty="0"/>
          </a:p>
        </p:txBody>
      </p:sp>
      <p:sp>
        <p:nvSpPr>
          <p:cNvPr id="10" name="Text 8"/>
          <p:cNvSpPr/>
          <p:nvPr/>
        </p:nvSpPr>
        <p:spPr>
          <a:xfrm>
            <a:off x="868680" y="3942691"/>
            <a:ext cx="3488716" cy="489071"/>
          </a:xfrm>
          <a:prstGeom prst="rect">
            <a:avLst/>
          </a:prstGeom>
          <a:noFill/>
          <a:ln/>
        </p:spPr>
        <p:txBody>
          <a:bodyPr wrap="square" lIns="635" tIns="635" rIns="635" bIns="635" rtlCol="0" anchor="t">
            <a:noAutofit/>
          </a:bodyPr>
          <a:lstStyle/>
          <a:p>
            <a:pPr marL="0" indent="0" algn="l">
              <a:buNone/>
            </a:pPr>
            <a:r>
              <a:rPr lang="en-US" sz="2800" b="1" dirty="0">
                <a:solidFill>
                  <a:srgbClr val="0070C0"/>
                </a:solidFill>
                <a:latin typeface="Aptos" pitchFamily="34" charset="0"/>
                <a:ea typeface="Aptos" pitchFamily="34" charset="-122"/>
                <a:cs typeface="Aptos" pitchFamily="34" charset="-120"/>
              </a:rPr>
              <a:t>Critical argument</a:t>
            </a:r>
            <a:endParaRPr lang="en-US" sz="2800" dirty="0">
              <a:solidFill>
                <a:srgbClr val="0070C0"/>
              </a:solidFill>
            </a:endParaRPr>
          </a:p>
        </p:txBody>
      </p:sp>
      <p:sp>
        <p:nvSpPr>
          <p:cNvPr id="11" name="Text 9"/>
          <p:cNvSpPr/>
          <p:nvPr/>
        </p:nvSpPr>
        <p:spPr>
          <a:xfrm>
            <a:off x="868680" y="4584084"/>
            <a:ext cx="4480560" cy="1874517"/>
          </a:xfrm>
          <a:prstGeom prst="rect">
            <a:avLst/>
          </a:prstGeom>
          <a:noFill/>
          <a:ln/>
        </p:spPr>
        <p:txBody>
          <a:bodyPr wrap="square" lIns="635" tIns="635" rIns="635" bIns="635" rtlCol="0" anchor="t">
            <a:normAutofit/>
          </a:bodyPr>
          <a:lstStyle/>
          <a:p>
            <a:pPr marL="0" indent="0" algn="l">
              <a:buNone/>
            </a:pPr>
            <a:r>
              <a:rPr lang="en-US" sz="1900" dirty="0">
                <a:solidFill>
                  <a:srgbClr val="1E2B2A"/>
                </a:solidFill>
                <a:latin typeface="Aptos" pitchFamily="34" charset="0"/>
                <a:ea typeface="Aptos" pitchFamily="34" charset="-122"/>
                <a:cs typeface="Aptos" pitchFamily="34" charset="-120"/>
              </a:rPr>
              <a:t>Public health initiatives are most effective when they combine education with structural support, such as affordable healthy food, safe housing, green spaces and accessible services.</a:t>
            </a:r>
            <a:endParaRPr lang="en-US" sz="1900" dirty="0"/>
          </a:p>
        </p:txBody>
      </p:sp>
      <p:pic>
        <p:nvPicPr>
          <p:cNvPr id="13" name="Picture 12">
            <a:extLst>
              <a:ext uri="{FF2B5EF4-FFF2-40B4-BE49-F238E27FC236}">
                <a16:creationId xmlns:a16="http://schemas.microsoft.com/office/drawing/2014/main" id="{CA6CD0CE-2E58-3104-30DE-C6771C3F7BEC}"/>
              </a:ext>
            </a:extLst>
          </p:cNvPr>
          <p:cNvPicPr>
            <a:picLocks noChangeAspect="1"/>
          </p:cNvPicPr>
          <p:nvPr/>
        </p:nvPicPr>
        <p:blipFill>
          <a:blip r:embed="rId3"/>
          <a:stretch>
            <a:fillRect/>
          </a:stretch>
        </p:blipFill>
        <p:spPr>
          <a:xfrm>
            <a:off x="5258122" y="3491382"/>
            <a:ext cx="6430958" cy="336661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8FAF8"/>
        </a:solidFill>
        <a:effectLst/>
      </p:bgPr>
    </p:bg>
    <p:spTree>
      <p:nvGrpSpPr>
        <p:cNvPr id="1" name=""/>
        <p:cNvGrpSpPr/>
        <p:nvPr/>
      </p:nvGrpSpPr>
      <p:grpSpPr>
        <a:xfrm>
          <a:off x="0" y="0"/>
          <a:ext cx="0" cy="0"/>
          <a:chOff x="0" y="0"/>
          <a:chExt cx="0" cy="0"/>
        </a:xfrm>
      </p:grpSpPr>
      <p:sp>
        <p:nvSpPr>
          <p:cNvPr id="2" name="Text 0"/>
          <p:cNvSpPr>
            <a:spLocks noGrp="1"/>
          </p:cNvSpPr>
          <p:nvPr>
            <p:ph type="title" idx="4294967295"/>
          </p:nvPr>
        </p:nvSpPr>
        <p:spPr>
          <a:xfrm>
            <a:off x="530352" y="292608"/>
            <a:ext cx="10698480" cy="438912"/>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83A37"/>
                </a:solidFill>
                <a:effectLst/>
                <a:uLnTx/>
                <a:uFillTx/>
                <a:latin typeface="Aptos Display" pitchFamily="34" charset="0"/>
                <a:ea typeface="Aptos Display" pitchFamily="34" charset="-122"/>
                <a:cs typeface="Aptos Display" pitchFamily="34" charset="-120"/>
              </a:rPr>
              <a:t>Equity and access: health inequalities</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Shape 1"/>
          <p:cNvSpPr/>
          <p:nvPr/>
        </p:nvSpPr>
        <p:spPr>
          <a:xfrm>
            <a:off x="502920" y="751114"/>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Text 4"/>
          <p:cNvSpPr/>
          <p:nvPr/>
        </p:nvSpPr>
        <p:spPr>
          <a:xfrm>
            <a:off x="781812" y="827532"/>
            <a:ext cx="10561320" cy="713232"/>
          </a:xfrm>
          <a:prstGeom prst="rect">
            <a:avLst/>
          </a:prstGeom>
          <a:noFill/>
          <a:ln/>
        </p:spPr>
        <p:txBody>
          <a:bodyPr wrap="square" lIns="635" tIns="635" rIns="635" bIns="635" rtlCol="0" anchor="t">
            <a:normAutofit fontScale="92500"/>
          </a:bodyPr>
          <a:lstStyle/>
          <a:p>
            <a:pPr marL="0" indent="0" algn="ctr">
              <a:buNone/>
            </a:pPr>
            <a:r>
              <a:rPr lang="en-US" sz="2200" b="1" dirty="0">
                <a:solidFill>
                  <a:srgbClr val="00B050"/>
                </a:solidFill>
                <a:latin typeface="Aptos" pitchFamily="34" charset="0"/>
                <a:ea typeface="Aptos" pitchFamily="34" charset="-122"/>
                <a:cs typeface="Aptos" pitchFamily="34" charset="-120"/>
              </a:rPr>
              <a:t>Health inequalities are systematic differences in health outcomes between groups. They are linked to deprivation, ethnicity, disability, gender, geography and access to care.</a:t>
            </a:r>
            <a:endParaRPr lang="en-US" sz="2200" dirty="0">
              <a:solidFill>
                <a:srgbClr val="00B050"/>
              </a:solidFill>
            </a:endParaRPr>
          </a:p>
        </p:txBody>
      </p:sp>
      <p:sp>
        <p:nvSpPr>
          <p:cNvPr id="7" name="Text 5"/>
          <p:cNvSpPr/>
          <p:nvPr/>
        </p:nvSpPr>
        <p:spPr>
          <a:xfrm>
            <a:off x="574485" y="1390173"/>
            <a:ext cx="7141929" cy="1352379"/>
          </a:xfrm>
          <a:prstGeom prst="rect">
            <a:avLst/>
          </a:prstGeom>
          <a:noFill/>
          <a:ln/>
        </p:spPr>
        <p:txBody>
          <a:bodyPr wrap="square" lIns="1016" tIns="1016" rIns="1016" bIns="1016" rtlCol="0" anchor="ctr">
            <a:normAutofit/>
          </a:bodyPr>
          <a:lstStyle/>
          <a:p>
            <a:pPr marL="285750" indent="-285750">
              <a:buFont typeface="Arial" panose="020B0604020202020204" pitchFamily="34" charset="0"/>
              <a:buChar char="•"/>
            </a:pPr>
            <a:r>
              <a:rPr lang="en-US" sz="1800" dirty="0">
                <a:solidFill>
                  <a:srgbClr val="1E2B2A"/>
                </a:solidFill>
              </a:rPr>
              <a:t>Deprivation reduces healthy life expectancy</a:t>
            </a:r>
            <a:endParaRPr lang="en-US" sz="1800" dirty="0"/>
          </a:p>
          <a:p>
            <a:pPr marL="285750" indent="-285750">
              <a:buFont typeface="Arial" panose="020B0604020202020204" pitchFamily="34" charset="0"/>
              <a:buChar char="•"/>
            </a:pPr>
            <a:r>
              <a:rPr lang="en-US" sz="1800" dirty="0">
                <a:solidFill>
                  <a:srgbClr val="1E2B2A"/>
                </a:solidFill>
              </a:rPr>
              <a:t>Digital services can widen inequalities if access is unequal</a:t>
            </a:r>
            <a:endParaRPr lang="en-US" sz="1800" dirty="0"/>
          </a:p>
          <a:p>
            <a:pPr marL="285750" indent="-285750">
              <a:buFont typeface="Arial" panose="020B0604020202020204" pitchFamily="34" charset="0"/>
              <a:buChar char="•"/>
            </a:pPr>
            <a:r>
              <a:rPr lang="en-US" sz="1800" dirty="0">
                <a:solidFill>
                  <a:srgbClr val="1E2B2A"/>
                </a:solidFill>
              </a:rPr>
              <a:t>Prevention policy is weaker when social determinants are ignored</a:t>
            </a:r>
            <a:endParaRPr lang="en-US" sz="1800" dirty="0"/>
          </a:p>
          <a:p>
            <a:pPr marL="285750" indent="-285750">
              <a:buFont typeface="Arial" panose="020B0604020202020204" pitchFamily="34" charset="0"/>
              <a:buChar char="•"/>
            </a:pPr>
            <a:r>
              <a:rPr lang="en-US" sz="1800" dirty="0">
                <a:solidFill>
                  <a:srgbClr val="1E2B2A"/>
                </a:solidFill>
              </a:rPr>
              <a:t>Integrated care must include communities, not only organisations</a:t>
            </a:r>
            <a:endParaRPr lang="en-US" sz="1800" dirty="0"/>
          </a:p>
        </p:txBody>
      </p:sp>
      <p:sp>
        <p:nvSpPr>
          <p:cNvPr id="8" name="Shape 6"/>
          <p:cNvSpPr/>
          <p:nvPr/>
        </p:nvSpPr>
        <p:spPr>
          <a:xfrm>
            <a:off x="8391019" y="2143429"/>
            <a:ext cx="0" cy="3246120"/>
          </a:xfrm>
          <a:prstGeom prst="line">
            <a:avLst/>
          </a:prstGeom>
          <a:noFill/>
          <a:ln w="38100">
            <a:solidFill>
              <a:srgbClr val="2F6B5F"/>
            </a:solidFill>
            <a:prstDash val="solid"/>
          </a:ln>
        </p:spPr>
        <p:txBody>
          <a:bodyPr/>
          <a:lstStyle/>
          <a:p>
            <a:endParaRPr lang="en-GB"/>
          </a:p>
        </p:txBody>
      </p:sp>
      <p:sp>
        <p:nvSpPr>
          <p:cNvPr id="9" name="Text 7"/>
          <p:cNvSpPr/>
          <p:nvPr/>
        </p:nvSpPr>
        <p:spPr>
          <a:xfrm>
            <a:off x="9081485" y="1951405"/>
            <a:ext cx="3017520" cy="384048"/>
          </a:xfrm>
          <a:prstGeom prst="rect">
            <a:avLst/>
          </a:prstGeom>
          <a:noFill/>
          <a:ln/>
        </p:spPr>
        <p:txBody>
          <a:bodyPr wrap="square" lIns="635" tIns="635" rIns="635" bIns="635" rtlCol="0" anchor="t">
            <a:normAutofit/>
          </a:bodyPr>
          <a:lstStyle/>
          <a:p>
            <a:pPr marL="0" indent="0" algn="l">
              <a:buNone/>
            </a:pPr>
            <a:r>
              <a:rPr lang="en-US" sz="2200" b="1" dirty="0">
                <a:solidFill>
                  <a:srgbClr val="183A37"/>
                </a:solidFill>
                <a:latin typeface="Aptos" pitchFamily="34" charset="0"/>
                <a:ea typeface="Aptos" pitchFamily="34" charset="-122"/>
                <a:cs typeface="Aptos" pitchFamily="34" charset="-120"/>
              </a:rPr>
              <a:t>Marmot principle</a:t>
            </a:r>
            <a:endParaRPr lang="en-US" sz="2200" dirty="0"/>
          </a:p>
        </p:txBody>
      </p:sp>
      <p:sp>
        <p:nvSpPr>
          <p:cNvPr id="10" name="Text 8"/>
          <p:cNvSpPr/>
          <p:nvPr/>
        </p:nvSpPr>
        <p:spPr>
          <a:xfrm>
            <a:off x="8577072" y="2646908"/>
            <a:ext cx="3063240" cy="1417320"/>
          </a:xfrm>
          <a:prstGeom prst="rect">
            <a:avLst/>
          </a:prstGeom>
          <a:noFill/>
          <a:ln/>
        </p:spPr>
        <p:txBody>
          <a:bodyPr wrap="square" lIns="635" tIns="635" rIns="635" bIns="635" rtlCol="0" anchor="t">
            <a:normAutofit fontScale="92500" lnSpcReduction="20000"/>
          </a:bodyPr>
          <a:lstStyle/>
          <a:p>
            <a:pPr marL="0" indent="0" algn="l">
              <a:buNone/>
            </a:pPr>
            <a:r>
              <a:rPr lang="en-US" sz="2000" dirty="0">
                <a:solidFill>
                  <a:schemeClr val="accent1">
                    <a:lumMod val="75000"/>
                  </a:schemeClr>
                </a:solidFill>
                <a:latin typeface="Aptos" pitchFamily="34" charset="0"/>
                <a:ea typeface="Aptos" pitchFamily="34" charset="-122"/>
                <a:cs typeface="Aptos" pitchFamily="34" charset="-120"/>
              </a:rPr>
              <a:t>Health follows a social gradient: the more disadvantaged a person is, the worse their average health outcomes are likely to be.</a:t>
            </a:r>
            <a:endParaRPr lang="en-US" sz="2000" dirty="0">
              <a:solidFill>
                <a:schemeClr val="accent1">
                  <a:lumMod val="75000"/>
                </a:schemeClr>
              </a:solidFill>
            </a:endParaRPr>
          </a:p>
        </p:txBody>
      </p:sp>
      <p:sp>
        <p:nvSpPr>
          <p:cNvPr id="11" name="Text 9"/>
          <p:cNvSpPr/>
          <p:nvPr/>
        </p:nvSpPr>
        <p:spPr>
          <a:xfrm>
            <a:off x="8577072" y="4823460"/>
            <a:ext cx="3017520" cy="777240"/>
          </a:xfrm>
          <a:prstGeom prst="rect">
            <a:avLst/>
          </a:prstGeom>
          <a:noFill/>
          <a:ln/>
        </p:spPr>
        <p:txBody>
          <a:bodyPr wrap="square" lIns="635" tIns="635" rIns="635" bIns="635" rtlCol="0" anchor="t">
            <a:normAutofit fontScale="92500" lnSpcReduction="10000"/>
          </a:bodyPr>
          <a:lstStyle/>
          <a:p>
            <a:pPr marL="0" indent="0" algn="l">
              <a:buNone/>
            </a:pPr>
            <a:r>
              <a:rPr lang="en-US" sz="1800" b="1" dirty="0">
                <a:solidFill>
                  <a:srgbClr val="2F6B5F"/>
                </a:solidFill>
                <a:latin typeface="Aptos" pitchFamily="34" charset="0"/>
                <a:ea typeface="Aptos" pitchFamily="34" charset="-122"/>
                <a:cs typeface="Aptos" pitchFamily="34" charset="-120"/>
              </a:rPr>
              <a:t>Therefore, health policy must reduce inequality, not only improve average outcomes.</a:t>
            </a:r>
            <a:endParaRPr lang="en-US" sz="1800" dirty="0"/>
          </a:p>
        </p:txBody>
      </p:sp>
      <p:pic>
        <p:nvPicPr>
          <p:cNvPr id="13" name="Picture 12">
            <a:extLst>
              <a:ext uri="{FF2B5EF4-FFF2-40B4-BE49-F238E27FC236}">
                <a16:creationId xmlns:a16="http://schemas.microsoft.com/office/drawing/2014/main" id="{5EC81E76-BD13-D82D-1A38-026D11335ADB}"/>
              </a:ext>
            </a:extLst>
          </p:cNvPr>
          <p:cNvPicPr>
            <a:picLocks noChangeAspect="1"/>
          </p:cNvPicPr>
          <p:nvPr/>
        </p:nvPicPr>
        <p:blipFill>
          <a:blip r:embed="rId3"/>
          <a:stretch>
            <a:fillRect/>
          </a:stretch>
        </p:blipFill>
        <p:spPr>
          <a:xfrm>
            <a:off x="233265" y="2646909"/>
            <a:ext cx="8157753" cy="389105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8FAF8"/>
        </a:solidFill>
        <a:effectLst/>
      </p:bgPr>
    </p:bg>
    <p:spTree>
      <p:nvGrpSpPr>
        <p:cNvPr id="1" name=""/>
        <p:cNvGrpSpPr/>
        <p:nvPr/>
      </p:nvGrpSpPr>
      <p:grpSpPr>
        <a:xfrm>
          <a:off x="0" y="0"/>
          <a:ext cx="0" cy="0"/>
          <a:chOff x="0" y="0"/>
          <a:chExt cx="0" cy="0"/>
        </a:xfrm>
      </p:grpSpPr>
      <p:sp>
        <p:nvSpPr>
          <p:cNvPr id="2" name="Text 0"/>
          <p:cNvSpPr>
            <a:spLocks noGrp="1"/>
          </p:cNvSpPr>
          <p:nvPr>
            <p:ph type="title" idx="4294967295"/>
          </p:nvPr>
        </p:nvSpPr>
        <p:spPr>
          <a:xfrm>
            <a:off x="530352" y="292608"/>
            <a:ext cx="10698480" cy="438912"/>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83A37"/>
                </a:solidFill>
                <a:effectLst/>
                <a:uLnTx/>
                <a:uFillTx/>
                <a:latin typeface="Aptos Display" pitchFamily="34" charset="0"/>
                <a:ea typeface="Aptos Display" pitchFamily="34" charset="-122"/>
                <a:cs typeface="Aptos Display" pitchFamily="34" charset="-120"/>
              </a:rPr>
              <a:t>Life expectancy at birth across UK nations, 2022–2024</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Text 4"/>
          <p:cNvSpPr/>
          <p:nvPr/>
        </p:nvSpPr>
        <p:spPr>
          <a:xfrm>
            <a:off x="822960" y="987552"/>
            <a:ext cx="10698480" cy="347472"/>
          </a:xfrm>
          <a:prstGeom prst="rect">
            <a:avLst/>
          </a:prstGeom>
          <a:noFill/>
          <a:ln/>
        </p:spPr>
        <p:txBody>
          <a:bodyPr wrap="square" lIns="635" tIns="635" rIns="635" bIns="635" rtlCol="0" anchor="t">
            <a:normAutofit/>
          </a:bodyPr>
          <a:lstStyle/>
          <a:p>
            <a:pPr marL="0" indent="0" algn="ctr">
              <a:buNone/>
            </a:pPr>
            <a:r>
              <a:rPr lang="en-US" sz="1700" dirty="0">
                <a:solidFill>
                  <a:srgbClr val="5F6F6D"/>
                </a:solidFill>
                <a:latin typeface="Aptos" pitchFamily="34" charset="0"/>
                <a:ea typeface="Aptos" pitchFamily="34" charset="-122"/>
                <a:cs typeface="Aptos" pitchFamily="34" charset="-120"/>
              </a:rPr>
              <a:t>ONS three-year national life tables show clear differences between England, Wales, Northern Ireland and Scotland.</a:t>
            </a:r>
            <a:endParaRPr lang="en-US" sz="1700" dirty="0"/>
          </a:p>
        </p:txBody>
      </p:sp>
      <p:graphicFrame>
        <p:nvGraphicFramePr>
          <p:cNvPr id="7" name="Chart 0"/>
          <p:cNvGraphicFramePr/>
          <p:nvPr/>
        </p:nvGraphicFramePr>
        <p:xfrm>
          <a:off x="822960" y="1508760"/>
          <a:ext cx="6858000" cy="4480560"/>
        </p:xfrm>
        <a:graphic>
          <a:graphicData uri="http://schemas.openxmlformats.org/drawingml/2006/chart">
            <c:chart xmlns:c="http://schemas.openxmlformats.org/drawingml/2006/chart" xmlns:r="http://schemas.openxmlformats.org/officeDocument/2006/relationships" r:id="rId3"/>
          </a:graphicData>
        </a:graphic>
      </p:graphicFrame>
      <p:sp>
        <p:nvSpPr>
          <p:cNvPr id="8" name="Shape 5"/>
          <p:cNvSpPr/>
          <p:nvPr/>
        </p:nvSpPr>
        <p:spPr>
          <a:xfrm>
            <a:off x="7955280" y="1627632"/>
            <a:ext cx="3474720" cy="2331720"/>
          </a:xfrm>
          <a:prstGeom prst="roundRect">
            <a:avLst>
              <a:gd name="adj" fmla="val 3922"/>
            </a:avLst>
          </a:prstGeom>
          <a:solidFill>
            <a:srgbClr val="E7F1EE"/>
          </a:solidFill>
          <a:ln w="12700">
            <a:solidFill>
              <a:srgbClr val="E7F1EE"/>
            </a:solidFill>
            <a:prstDash val="solid"/>
          </a:ln>
        </p:spPr>
        <p:txBody>
          <a:bodyPr/>
          <a:lstStyle/>
          <a:p>
            <a:endParaRPr lang="en-GB"/>
          </a:p>
        </p:txBody>
      </p:sp>
      <p:sp>
        <p:nvSpPr>
          <p:cNvPr id="9" name="Text 6"/>
          <p:cNvSpPr/>
          <p:nvPr/>
        </p:nvSpPr>
        <p:spPr>
          <a:xfrm>
            <a:off x="8119872" y="1755648"/>
            <a:ext cx="3145536" cy="2103120"/>
          </a:xfrm>
          <a:prstGeom prst="rect">
            <a:avLst/>
          </a:prstGeom>
          <a:noFill/>
          <a:ln/>
        </p:spPr>
        <p:txBody>
          <a:bodyPr wrap="square" lIns="508" tIns="508" rIns="508" bIns="508" rtlCol="0" anchor="ctr">
            <a:normAutofit fontScale="92500"/>
          </a:bodyPr>
          <a:lstStyle/>
          <a:p>
            <a:pPr marL="0" indent="0">
              <a:buNone/>
            </a:pPr>
            <a:r>
              <a:rPr lang="en-US" sz="1600" dirty="0">
                <a:solidFill>
                  <a:srgbClr val="1E2B2A"/>
                </a:solidFill>
              </a:rPr>
              <a:t>Key interpretation: England has the highest life expectancy for both males and females, while Scotland has the lowest. Wales sits below England and Northern Ireland. These differences reflect the wider social determinants of health, including deprivation, employment, housing, lifestyle and access to services.</a:t>
            </a:r>
            <a:endParaRPr lang="en-US" sz="1600" dirty="0"/>
          </a:p>
        </p:txBody>
      </p:sp>
      <p:sp>
        <p:nvSpPr>
          <p:cNvPr id="10" name="Shape 7"/>
          <p:cNvSpPr/>
          <p:nvPr/>
        </p:nvSpPr>
        <p:spPr>
          <a:xfrm>
            <a:off x="7955280" y="4279392"/>
            <a:ext cx="3474720" cy="1207008"/>
          </a:xfrm>
          <a:prstGeom prst="roundRect">
            <a:avLst>
              <a:gd name="adj" fmla="val 7576"/>
            </a:avLst>
          </a:prstGeom>
          <a:solidFill>
            <a:srgbClr val="FFF8E2"/>
          </a:solidFill>
          <a:ln w="12700">
            <a:solidFill>
              <a:srgbClr val="FFF8E2"/>
            </a:solidFill>
            <a:prstDash val="solid"/>
          </a:ln>
        </p:spPr>
        <p:txBody>
          <a:bodyPr/>
          <a:lstStyle/>
          <a:p>
            <a:endParaRPr lang="en-GB"/>
          </a:p>
        </p:txBody>
      </p:sp>
      <p:sp>
        <p:nvSpPr>
          <p:cNvPr id="11" name="Text 8"/>
          <p:cNvSpPr/>
          <p:nvPr/>
        </p:nvSpPr>
        <p:spPr>
          <a:xfrm>
            <a:off x="8119872" y="4407408"/>
            <a:ext cx="3145536" cy="978408"/>
          </a:xfrm>
          <a:prstGeom prst="rect">
            <a:avLst/>
          </a:prstGeom>
          <a:noFill/>
          <a:ln/>
        </p:spPr>
        <p:txBody>
          <a:bodyPr wrap="square" lIns="508" tIns="508" rIns="508" bIns="508" rtlCol="0" anchor="ctr">
            <a:normAutofit/>
          </a:bodyPr>
          <a:lstStyle/>
          <a:p>
            <a:pPr marL="0" indent="0">
              <a:buNone/>
            </a:pPr>
            <a:r>
              <a:rPr lang="en-US" sz="1600" dirty="0">
                <a:solidFill>
                  <a:srgbClr val="1E2B2A"/>
                </a:solidFill>
              </a:rPr>
              <a:t>Policy relevance: sustainable health policy must reduce geographical inequalities, not only raise national averages.</a:t>
            </a:r>
            <a:endParaRPr lang="en-US" sz="1600" dirty="0"/>
          </a:p>
        </p:txBody>
      </p:sp>
      <p:sp>
        <p:nvSpPr>
          <p:cNvPr id="12" name="Text 9"/>
          <p:cNvSpPr/>
          <p:nvPr/>
        </p:nvSpPr>
        <p:spPr>
          <a:xfrm>
            <a:off x="822960" y="6126480"/>
            <a:ext cx="10789920" cy="201168"/>
          </a:xfrm>
          <a:prstGeom prst="rect">
            <a:avLst/>
          </a:prstGeom>
          <a:noFill/>
          <a:ln/>
        </p:spPr>
        <p:txBody>
          <a:bodyPr wrap="square" lIns="635" tIns="635" rIns="635" bIns="635" rtlCol="0" anchor="t">
            <a:normAutofit/>
          </a:bodyPr>
          <a:lstStyle/>
          <a:p>
            <a:pPr marL="0" indent="0" algn="ctr">
              <a:buNone/>
            </a:pPr>
            <a:r>
              <a:rPr lang="en-US" sz="900" dirty="0">
                <a:solidFill>
                  <a:srgbClr val="5F6F6D"/>
                </a:solidFill>
                <a:latin typeface="Aptos" pitchFamily="34" charset="0"/>
                <a:ea typeface="Aptos" pitchFamily="34" charset="-122"/>
                <a:cs typeface="Aptos" pitchFamily="34" charset="-120"/>
              </a:rPr>
              <a:t>Source: Office for National Statistics (2025), National life tables – life expectancy in the UK: 2022 to 2024.</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8FAF8"/>
        </a:solidFill>
        <a:effectLst/>
      </p:bgPr>
    </p:bg>
    <p:spTree>
      <p:nvGrpSpPr>
        <p:cNvPr id="1" name=""/>
        <p:cNvGrpSpPr/>
        <p:nvPr/>
      </p:nvGrpSpPr>
      <p:grpSpPr>
        <a:xfrm>
          <a:off x="0" y="0"/>
          <a:ext cx="0" cy="0"/>
          <a:chOff x="0" y="0"/>
          <a:chExt cx="0" cy="0"/>
        </a:xfrm>
      </p:grpSpPr>
      <p:sp>
        <p:nvSpPr>
          <p:cNvPr id="2" name="Text 0"/>
          <p:cNvSpPr>
            <a:spLocks noGrp="1"/>
          </p:cNvSpPr>
          <p:nvPr>
            <p:ph type="title" idx="4294967295"/>
          </p:nvPr>
        </p:nvSpPr>
        <p:spPr>
          <a:xfrm>
            <a:off x="530352" y="292608"/>
            <a:ext cx="10698480" cy="438912"/>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83A37"/>
                </a:solidFill>
                <a:effectLst/>
                <a:uLnTx/>
                <a:uFillTx/>
                <a:latin typeface="Aptos Display" pitchFamily="34" charset="0"/>
                <a:ea typeface="Aptos Display" pitchFamily="34" charset="-122"/>
                <a:cs typeface="Aptos Display" pitchFamily="34" charset="-120"/>
              </a:rPr>
              <a:t>Critical evaluation: what works and what remains weak?</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Text 4"/>
          <p:cNvSpPr/>
          <p:nvPr/>
        </p:nvSpPr>
        <p:spPr>
          <a:xfrm>
            <a:off x="868680" y="1097280"/>
            <a:ext cx="4389120" cy="365760"/>
          </a:xfrm>
          <a:prstGeom prst="rect">
            <a:avLst/>
          </a:prstGeom>
          <a:noFill/>
          <a:ln/>
        </p:spPr>
        <p:txBody>
          <a:bodyPr wrap="square" lIns="635" tIns="635" rIns="635" bIns="635" rtlCol="0" anchor="t">
            <a:normAutofit lnSpcReduction="10000"/>
          </a:bodyPr>
          <a:lstStyle/>
          <a:p>
            <a:pPr marL="0" indent="0" algn="l">
              <a:buNone/>
            </a:pPr>
            <a:r>
              <a:rPr lang="en-US" sz="2400" b="1" dirty="0">
                <a:solidFill>
                  <a:srgbClr val="2F6B5F"/>
                </a:solidFill>
                <a:latin typeface="Aptos" pitchFamily="34" charset="0"/>
                <a:ea typeface="Aptos" pitchFamily="34" charset="-122"/>
                <a:cs typeface="Aptos" pitchFamily="34" charset="-120"/>
              </a:rPr>
              <a:t>Strengths</a:t>
            </a:r>
            <a:endParaRPr lang="en-US" sz="2400" dirty="0"/>
          </a:p>
        </p:txBody>
      </p:sp>
      <p:sp>
        <p:nvSpPr>
          <p:cNvPr id="7" name="Text 5"/>
          <p:cNvSpPr/>
          <p:nvPr/>
        </p:nvSpPr>
        <p:spPr>
          <a:xfrm>
            <a:off x="253793" y="1210887"/>
            <a:ext cx="4754880" cy="1619327"/>
          </a:xfrm>
          <a:prstGeom prst="rect">
            <a:avLst/>
          </a:prstGeom>
          <a:noFill/>
          <a:ln/>
        </p:spPr>
        <p:txBody>
          <a:bodyPr wrap="square" lIns="1016" tIns="1016" rIns="1016" bIns="1016" rtlCol="0" anchor="ctr">
            <a:normAutofit/>
          </a:bodyPr>
          <a:lstStyle/>
          <a:p>
            <a:r>
              <a:rPr lang="en-US" sz="1700" dirty="0">
                <a:solidFill>
                  <a:srgbClr val="1E2B2A"/>
                </a:solidFill>
              </a:rPr>
              <a:t>Shift towards prevention and population health</a:t>
            </a:r>
            <a:endParaRPr lang="en-US" sz="1700" dirty="0"/>
          </a:p>
          <a:p>
            <a:r>
              <a:rPr lang="en-US" sz="1700" dirty="0">
                <a:solidFill>
                  <a:srgbClr val="1E2B2A"/>
                </a:solidFill>
              </a:rPr>
              <a:t>Person-centred and holistic policy language</a:t>
            </a:r>
            <a:endParaRPr lang="en-US" sz="1700" dirty="0"/>
          </a:p>
          <a:p>
            <a:r>
              <a:rPr lang="en-US" sz="1700" dirty="0">
                <a:solidFill>
                  <a:srgbClr val="1E2B2A"/>
                </a:solidFill>
              </a:rPr>
              <a:t>Integrated Care Systems support partnership working</a:t>
            </a:r>
            <a:endParaRPr lang="en-US" sz="1700" dirty="0"/>
          </a:p>
          <a:p>
            <a:r>
              <a:rPr lang="en-US" sz="1700" dirty="0">
                <a:solidFill>
                  <a:srgbClr val="1E2B2A"/>
                </a:solidFill>
              </a:rPr>
              <a:t>NHS sustainability agenda is increasingly visible</a:t>
            </a:r>
            <a:endParaRPr lang="en-US" sz="1700" dirty="0"/>
          </a:p>
        </p:txBody>
      </p:sp>
      <p:sp>
        <p:nvSpPr>
          <p:cNvPr id="8" name="Text 6"/>
          <p:cNvSpPr/>
          <p:nvPr/>
        </p:nvSpPr>
        <p:spPr>
          <a:xfrm>
            <a:off x="6400800" y="1097280"/>
            <a:ext cx="4389120" cy="365760"/>
          </a:xfrm>
          <a:prstGeom prst="rect">
            <a:avLst/>
          </a:prstGeom>
          <a:noFill/>
          <a:ln/>
        </p:spPr>
        <p:txBody>
          <a:bodyPr wrap="square" lIns="635" tIns="635" rIns="635" bIns="635" rtlCol="0" anchor="t">
            <a:normAutofit lnSpcReduction="10000"/>
          </a:bodyPr>
          <a:lstStyle/>
          <a:p>
            <a:pPr marL="0" indent="0" algn="l">
              <a:buNone/>
            </a:pPr>
            <a:r>
              <a:rPr lang="en-US" sz="2400" b="1" dirty="0">
                <a:solidFill>
                  <a:srgbClr val="E76F51"/>
                </a:solidFill>
                <a:latin typeface="Aptos" pitchFamily="34" charset="0"/>
                <a:ea typeface="Aptos" pitchFamily="34" charset="-122"/>
                <a:cs typeface="Aptos" pitchFamily="34" charset="-120"/>
              </a:rPr>
              <a:t>Weaknesses</a:t>
            </a:r>
            <a:endParaRPr lang="en-US" sz="2400" dirty="0"/>
          </a:p>
        </p:txBody>
      </p:sp>
      <p:sp>
        <p:nvSpPr>
          <p:cNvPr id="9" name="Text 7"/>
          <p:cNvSpPr/>
          <p:nvPr/>
        </p:nvSpPr>
        <p:spPr>
          <a:xfrm>
            <a:off x="6263640" y="1247544"/>
            <a:ext cx="4663440" cy="1514315"/>
          </a:xfrm>
          <a:prstGeom prst="rect">
            <a:avLst/>
          </a:prstGeom>
          <a:noFill/>
          <a:ln/>
        </p:spPr>
        <p:txBody>
          <a:bodyPr wrap="square" lIns="1016" tIns="1016" rIns="1016" bIns="1016" rtlCol="0" anchor="ctr">
            <a:normAutofit/>
          </a:bodyPr>
          <a:lstStyle/>
          <a:p>
            <a:r>
              <a:rPr lang="en-US" sz="1700" dirty="0">
                <a:solidFill>
                  <a:srgbClr val="1E2B2A"/>
                </a:solidFill>
              </a:rPr>
              <a:t>Implementation is uneven across regions</a:t>
            </a:r>
            <a:endParaRPr lang="en-US" sz="1700" dirty="0"/>
          </a:p>
          <a:p>
            <a:r>
              <a:rPr lang="en-US" sz="1700" dirty="0">
                <a:solidFill>
                  <a:srgbClr val="1E2B2A"/>
                </a:solidFill>
              </a:rPr>
              <a:t>Workforce shortages affect service quality</a:t>
            </a:r>
            <a:endParaRPr lang="en-US" sz="1700" dirty="0"/>
          </a:p>
          <a:p>
            <a:r>
              <a:rPr lang="en-US" sz="1700" dirty="0">
                <a:solidFill>
                  <a:srgbClr val="1E2B2A"/>
                </a:solidFill>
              </a:rPr>
              <a:t>Funding pressures limit prevention work</a:t>
            </a:r>
            <a:endParaRPr lang="en-US" sz="1700" dirty="0"/>
          </a:p>
          <a:p>
            <a:r>
              <a:rPr lang="en-US" sz="1700" dirty="0">
                <a:solidFill>
                  <a:srgbClr val="1E2B2A"/>
                </a:solidFill>
              </a:rPr>
              <a:t>Digital and geographical inequalities persist</a:t>
            </a:r>
            <a:endParaRPr lang="en-US" sz="1700" dirty="0"/>
          </a:p>
        </p:txBody>
      </p:sp>
      <p:sp>
        <p:nvSpPr>
          <p:cNvPr id="11" name="Text 9"/>
          <p:cNvSpPr/>
          <p:nvPr/>
        </p:nvSpPr>
        <p:spPr>
          <a:xfrm>
            <a:off x="387780" y="5836950"/>
            <a:ext cx="11206812" cy="667559"/>
          </a:xfrm>
          <a:prstGeom prst="rect">
            <a:avLst/>
          </a:prstGeom>
          <a:noFill/>
          <a:ln/>
        </p:spPr>
        <p:txBody>
          <a:bodyPr wrap="square" lIns="635" tIns="635" rIns="635" bIns="635" rtlCol="0" anchor="t">
            <a:normAutofit/>
          </a:bodyPr>
          <a:lstStyle/>
          <a:p>
            <a:r>
              <a:rPr lang="en-US" sz="1900" b="1" dirty="0">
                <a:solidFill>
                  <a:schemeClr val="accent6">
                    <a:lumMod val="75000"/>
                  </a:schemeClr>
                </a:solidFill>
                <a:latin typeface="Aptos" pitchFamily="34" charset="0"/>
                <a:ea typeface="Aptos" pitchFamily="34" charset="-122"/>
                <a:cs typeface="Aptos" pitchFamily="34" charset="-120"/>
              </a:rPr>
              <a:t>UK policy recognises health, wellbeing and sustainability, but outcomes depend on whether national strategies are properly resourced and delivered locally </a:t>
            </a:r>
            <a:r>
              <a:rPr lang="en-US" sz="1900" dirty="0">
                <a:solidFill>
                  <a:srgbClr val="1E2B2A"/>
                </a:solidFill>
                <a:latin typeface="Aptos" pitchFamily="34" charset="0"/>
                <a:ea typeface="Aptos" pitchFamily="34" charset="-122"/>
                <a:cs typeface="Aptos" pitchFamily="34" charset="-120"/>
              </a:rPr>
              <a:t>(</a:t>
            </a:r>
            <a:r>
              <a:rPr lang="en-GB" dirty="0"/>
              <a:t>Navdeep and Nihlani, 2025).</a:t>
            </a:r>
            <a:endParaRPr lang="en-US" sz="1900" dirty="0"/>
          </a:p>
        </p:txBody>
      </p:sp>
      <p:pic>
        <p:nvPicPr>
          <p:cNvPr id="15" name="Picture 14">
            <a:extLst>
              <a:ext uri="{FF2B5EF4-FFF2-40B4-BE49-F238E27FC236}">
                <a16:creationId xmlns:a16="http://schemas.microsoft.com/office/drawing/2014/main" id="{1551E1F9-884F-E359-9CCF-16AB44F413E8}"/>
              </a:ext>
            </a:extLst>
          </p:cNvPr>
          <p:cNvPicPr>
            <a:picLocks noChangeAspect="1"/>
          </p:cNvPicPr>
          <p:nvPr/>
        </p:nvPicPr>
        <p:blipFill>
          <a:blip r:embed="rId3"/>
          <a:stretch>
            <a:fillRect/>
          </a:stretch>
        </p:blipFill>
        <p:spPr>
          <a:xfrm>
            <a:off x="2088844" y="2677607"/>
            <a:ext cx="7094625" cy="3159343"/>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F8FAF8"/>
        </a:solidFill>
        <a:effectLst/>
      </p:bgPr>
    </p:bg>
    <p:spTree>
      <p:nvGrpSpPr>
        <p:cNvPr id="1" name=""/>
        <p:cNvGrpSpPr/>
        <p:nvPr/>
      </p:nvGrpSpPr>
      <p:grpSpPr>
        <a:xfrm>
          <a:off x="0" y="0"/>
          <a:ext cx="0" cy="0"/>
          <a:chOff x="0" y="0"/>
          <a:chExt cx="0" cy="0"/>
        </a:xfrm>
      </p:grpSpPr>
      <p:sp>
        <p:nvSpPr>
          <p:cNvPr id="2" name="Text 0"/>
          <p:cNvSpPr>
            <a:spLocks noGrp="1"/>
          </p:cNvSpPr>
          <p:nvPr>
            <p:ph type="title" idx="4294967295"/>
          </p:nvPr>
        </p:nvSpPr>
        <p:spPr>
          <a:xfrm>
            <a:off x="530352" y="292608"/>
            <a:ext cx="10698480" cy="438912"/>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83A37"/>
                </a:solidFill>
                <a:effectLst/>
                <a:uLnTx/>
                <a:uFillTx/>
                <a:latin typeface="Aptos Display" pitchFamily="34" charset="0"/>
                <a:ea typeface="Aptos Display" pitchFamily="34" charset="-122"/>
                <a:cs typeface="Aptos Display" pitchFamily="34" charset="-120"/>
              </a:rPr>
              <a:t>Recommendations for improvement</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6" name="Shape 4"/>
          <p:cNvSpPr/>
          <p:nvPr/>
        </p:nvSpPr>
        <p:spPr>
          <a:xfrm>
            <a:off x="822960" y="1161287"/>
            <a:ext cx="4892040" cy="1207005"/>
          </a:xfrm>
          <a:prstGeom prst="roundRect">
            <a:avLst>
              <a:gd name="adj" fmla="val 8929"/>
            </a:avLst>
          </a:prstGeom>
          <a:solidFill>
            <a:srgbClr val="E7F1EE"/>
          </a:solidFill>
          <a:ln w="12700">
            <a:solidFill>
              <a:srgbClr val="FFFFFF"/>
            </a:solidFill>
            <a:prstDash val="solid"/>
          </a:ln>
        </p:spPr>
        <p:txBody>
          <a:bodyPr/>
          <a:lstStyle/>
          <a:p>
            <a:endParaRPr lang="en-GB"/>
          </a:p>
        </p:txBody>
      </p:sp>
      <p:sp>
        <p:nvSpPr>
          <p:cNvPr id="7" name="Text 5"/>
          <p:cNvSpPr/>
          <p:nvPr/>
        </p:nvSpPr>
        <p:spPr>
          <a:xfrm>
            <a:off x="1024128" y="1261872"/>
            <a:ext cx="4434840" cy="201168"/>
          </a:xfrm>
          <a:prstGeom prst="rect">
            <a:avLst/>
          </a:prstGeom>
          <a:noFill/>
          <a:ln/>
        </p:spPr>
        <p:txBody>
          <a:bodyPr wrap="square" lIns="635" tIns="635" rIns="635" bIns="635" rtlCol="0" anchor="t">
            <a:noAutofit/>
          </a:bodyPr>
          <a:lstStyle/>
          <a:p>
            <a:pPr marL="0" indent="0" algn="l">
              <a:buNone/>
            </a:pPr>
            <a:r>
              <a:rPr lang="en-US" b="1" dirty="0">
                <a:solidFill>
                  <a:srgbClr val="183A37"/>
                </a:solidFill>
                <a:latin typeface="Aptos" pitchFamily="34" charset="0"/>
                <a:ea typeface="Aptos" pitchFamily="34" charset="-122"/>
                <a:cs typeface="Aptos" pitchFamily="34" charset="-120"/>
              </a:rPr>
              <a:t>Prevention funding</a:t>
            </a:r>
            <a:endParaRPr lang="en-US" dirty="0"/>
          </a:p>
        </p:txBody>
      </p:sp>
      <p:sp>
        <p:nvSpPr>
          <p:cNvPr id="8" name="Text 6"/>
          <p:cNvSpPr/>
          <p:nvPr/>
        </p:nvSpPr>
        <p:spPr>
          <a:xfrm>
            <a:off x="1024128" y="1627632"/>
            <a:ext cx="4434840" cy="502920"/>
          </a:xfrm>
          <a:prstGeom prst="rect">
            <a:avLst/>
          </a:prstGeom>
          <a:noFill/>
          <a:ln/>
        </p:spPr>
        <p:txBody>
          <a:bodyPr wrap="square" lIns="635" tIns="635" rIns="635" bIns="635" rtlCol="0" anchor="t">
            <a:normAutofit fontScale="85000" lnSpcReduction="20000"/>
          </a:bodyPr>
          <a:lstStyle/>
          <a:p>
            <a:pPr marL="0" indent="0" algn="l">
              <a:buNone/>
            </a:pPr>
            <a:r>
              <a:rPr lang="en-US" sz="2300" dirty="0">
                <a:solidFill>
                  <a:srgbClr val="1E2B2A"/>
                </a:solidFill>
                <a:latin typeface="Aptos" pitchFamily="34" charset="0"/>
                <a:ea typeface="Aptos" pitchFamily="34" charset="-122"/>
                <a:cs typeface="Aptos" pitchFamily="34" charset="-120"/>
              </a:rPr>
              <a:t>Protect public health budgets and invest earlier in risk reduction</a:t>
            </a:r>
            <a:r>
              <a:rPr lang="en-US" sz="1450" dirty="0">
                <a:solidFill>
                  <a:srgbClr val="1E2B2A"/>
                </a:solidFill>
                <a:latin typeface="Aptos" pitchFamily="34" charset="0"/>
                <a:ea typeface="Aptos" pitchFamily="34" charset="-122"/>
                <a:cs typeface="Aptos" pitchFamily="34" charset="-120"/>
              </a:rPr>
              <a:t>.</a:t>
            </a:r>
            <a:endParaRPr lang="en-US" sz="1450" dirty="0"/>
          </a:p>
        </p:txBody>
      </p:sp>
      <p:sp>
        <p:nvSpPr>
          <p:cNvPr id="9" name="Shape 7"/>
          <p:cNvSpPr/>
          <p:nvPr/>
        </p:nvSpPr>
        <p:spPr>
          <a:xfrm>
            <a:off x="6400800" y="1161287"/>
            <a:ext cx="4892040" cy="1207001"/>
          </a:xfrm>
          <a:prstGeom prst="roundRect">
            <a:avLst>
              <a:gd name="adj" fmla="val 8929"/>
            </a:avLst>
          </a:prstGeom>
          <a:solidFill>
            <a:srgbClr val="FFF8E2"/>
          </a:solidFill>
          <a:ln w="12700">
            <a:solidFill>
              <a:srgbClr val="FFFFFF"/>
            </a:solidFill>
            <a:prstDash val="solid"/>
          </a:ln>
        </p:spPr>
        <p:txBody>
          <a:bodyPr/>
          <a:lstStyle/>
          <a:p>
            <a:endParaRPr lang="en-GB"/>
          </a:p>
        </p:txBody>
      </p:sp>
      <p:sp>
        <p:nvSpPr>
          <p:cNvPr id="10" name="Text 8"/>
          <p:cNvSpPr/>
          <p:nvPr/>
        </p:nvSpPr>
        <p:spPr>
          <a:xfrm>
            <a:off x="6601968" y="1261872"/>
            <a:ext cx="4434840" cy="201168"/>
          </a:xfrm>
          <a:prstGeom prst="rect">
            <a:avLst/>
          </a:prstGeom>
          <a:noFill/>
          <a:ln/>
        </p:spPr>
        <p:txBody>
          <a:bodyPr wrap="square" lIns="635" tIns="635" rIns="635" bIns="635" rtlCol="0" anchor="t">
            <a:noAutofit/>
          </a:bodyPr>
          <a:lstStyle/>
          <a:p>
            <a:pPr marL="0" indent="0" algn="l">
              <a:buNone/>
            </a:pPr>
            <a:r>
              <a:rPr lang="en-US" b="1" dirty="0">
                <a:solidFill>
                  <a:srgbClr val="183A37"/>
                </a:solidFill>
                <a:latin typeface="Aptos" pitchFamily="34" charset="0"/>
                <a:ea typeface="Aptos" pitchFamily="34" charset="-122"/>
                <a:cs typeface="Aptos" pitchFamily="34" charset="-120"/>
              </a:rPr>
              <a:t>Digital inclusion</a:t>
            </a:r>
            <a:endParaRPr lang="en-US" dirty="0"/>
          </a:p>
        </p:txBody>
      </p:sp>
      <p:sp>
        <p:nvSpPr>
          <p:cNvPr id="11" name="Text 9"/>
          <p:cNvSpPr/>
          <p:nvPr/>
        </p:nvSpPr>
        <p:spPr>
          <a:xfrm>
            <a:off x="6601968" y="1627632"/>
            <a:ext cx="4434840" cy="530352"/>
          </a:xfrm>
          <a:prstGeom prst="rect">
            <a:avLst/>
          </a:prstGeom>
          <a:noFill/>
          <a:ln/>
        </p:spPr>
        <p:txBody>
          <a:bodyPr wrap="square" lIns="635" tIns="635" rIns="635" bIns="635" rtlCol="0" anchor="t">
            <a:noAutofit/>
          </a:bodyPr>
          <a:lstStyle/>
          <a:p>
            <a:pPr marL="0" indent="0" algn="l">
              <a:buNone/>
            </a:pPr>
            <a:r>
              <a:rPr lang="en-US" sz="1600" dirty="0">
                <a:solidFill>
                  <a:srgbClr val="1E2B2A"/>
                </a:solidFill>
                <a:latin typeface="Aptos" pitchFamily="34" charset="0"/>
                <a:ea typeface="Aptos" pitchFamily="34" charset="-122"/>
                <a:cs typeface="Aptos" pitchFamily="34" charset="-120"/>
              </a:rPr>
              <a:t>Offer support, devices, non-digital alternatives and accessible platforms.</a:t>
            </a:r>
            <a:endParaRPr lang="en-US" sz="1600" dirty="0"/>
          </a:p>
        </p:txBody>
      </p:sp>
      <p:sp>
        <p:nvSpPr>
          <p:cNvPr id="12" name="Shape 10"/>
          <p:cNvSpPr/>
          <p:nvPr/>
        </p:nvSpPr>
        <p:spPr>
          <a:xfrm>
            <a:off x="822960" y="2578608"/>
            <a:ext cx="4892040" cy="1179580"/>
          </a:xfrm>
          <a:prstGeom prst="roundRect">
            <a:avLst>
              <a:gd name="adj" fmla="val 8929"/>
            </a:avLst>
          </a:prstGeom>
          <a:solidFill>
            <a:srgbClr val="E7F1EE"/>
          </a:solidFill>
          <a:ln w="12700">
            <a:solidFill>
              <a:srgbClr val="FFFFFF"/>
            </a:solidFill>
            <a:prstDash val="solid"/>
          </a:ln>
        </p:spPr>
        <p:txBody>
          <a:bodyPr/>
          <a:lstStyle/>
          <a:p>
            <a:endParaRPr lang="en-GB"/>
          </a:p>
        </p:txBody>
      </p:sp>
      <p:sp>
        <p:nvSpPr>
          <p:cNvPr id="13" name="Text 11"/>
          <p:cNvSpPr/>
          <p:nvPr/>
        </p:nvSpPr>
        <p:spPr>
          <a:xfrm>
            <a:off x="1024128" y="2679192"/>
            <a:ext cx="4434840" cy="201168"/>
          </a:xfrm>
          <a:prstGeom prst="rect">
            <a:avLst/>
          </a:prstGeom>
          <a:noFill/>
          <a:ln/>
        </p:spPr>
        <p:txBody>
          <a:bodyPr wrap="square" lIns="635" tIns="635" rIns="635" bIns="635" rtlCol="0" anchor="t">
            <a:noAutofit/>
          </a:bodyPr>
          <a:lstStyle/>
          <a:p>
            <a:pPr marL="0" indent="0" algn="l">
              <a:buNone/>
            </a:pPr>
            <a:r>
              <a:rPr lang="en-US" b="1" dirty="0">
                <a:solidFill>
                  <a:srgbClr val="183A37"/>
                </a:solidFill>
                <a:latin typeface="Aptos" pitchFamily="34" charset="0"/>
                <a:ea typeface="Aptos" pitchFamily="34" charset="-122"/>
                <a:cs typeface="Aptos" pitchFamily="34" charset="-120"/>
              </a:rPr>
              <a:t>Workforce sustainability</a:t>
            </a:r>
            <a:endParaRPr lang="en-US" dirty="0"/>
          </a:p>
        </p:txBody>
      </p:sp>
      <p:sp>
        <p:nvSpPr>
          <p:cNvPr id="14" name="Text 12"/>
          <p:cNvSpPr/>
          <p:nvPr/>
        </p:nvSpPr>
        <p:spPr>
          <a:xfrm>
            <a:off x="1024128" y="3044952"/>
            <a:ext cx="4434840" cy="603504"/>
          </a:xfrm>
          <a:prstGeom prst="rect">
            <a:avLst/>
          </a:prstGeom>
          <a:noFill/>
          <a:ln/>
        </p:spPr>
        <p:txBody>
          <a:bodyPr wrap="square" lIns="635" tIns="635" rIns="635" bIns="635" rtlCol="0" anchor="t">
            <a:normAutofit/>
          </a:bodyPr>
          <a:lstStyle/>
          <a:p>
            <a:pPr marL="0" indent="0" algn="l">
              <a:buNone/>
            </a:pPr>
            <a:r>
              <a:rPr lang="en-US" dirty="0">
                <a:solidFill>
                  <a:srgbClr val="1E2B2A"/>
                </a:solidFill>
                <a:latin typeface="Aptos" pitchFamily="34" charset="0"/>
                <a:ea typeface="Aptos" pitchFamily="34" charset="-122"/>
                <a:cs typeface="Aptos" pitchFamily="34" charset="-120"/>
              </a:rPr>
              <a:t>Improve retention, wellbeing, training and multidisciplinary staffing.</a:t>
            </a:r>
            <a:endParaRPr lang="en-US" dirty="0"/>
          </a:p>
        </p:txBody>
      </p:sp>
      <p:sp>
        <p:nvSpPr>
          <p:cNvPr id="15" name="Shape 13"/>
          <p:cNvSpPr/>
          <p:nvPr/>
        </p:nvSpPr>
        <p:spPr>
          <a:xfrm>
            <a:off x="6400800" y="2578608"/>
            <a:ext cx="4892040" cy="1152136"/>
          </a:xfrm>
          <a:prstGeom prst="roundRect">
            <a:avLst>
              <a:gd name="adj" fmla="val 8929"/>
            </a:avLst>
          </a:prstGeom>
          <a:solidFill>
            <a:srgbClr val="FFF8E2"/>
          </a:solidFill>
          <a:ln w="12700">
            <a:solidFill>
              <a:srgbClr val="FFFFFF"/>
            </a:solidFill>
            <a:prstDash val="solid"/>
          </a:ln>
        </p:spPr>
        <p:txBody>
          <a:bodyPr/>
          <a:lstStyle/>
          <a:p>
            <a:endParaRPr lang="en-GB"/>
          </a:p>
        </p:txBody>
      </p:sp>
      <p:sp>
        <p:nvSpPr>
          <p:cNvPr id="16" name="Text 14"/>
          <p:cNvSpPr/>
          <p:nvPr/>
        </p:nvSpPr>
        <p:spPr>
          <a:xfrm>
            <a:off x="6601968" y="2679192"/>
            <a:ext cx="4434840" cy="201168"/>
          </a:xfrm>
          <a:prstGeom prst="rect">
            <a:avLst/>
          </a:prstGeom>
          <a:noFill/>
          <a:ln/>
        </p:spPr>
        <p:txBody>
          <a:bodyPr wrap="square" lIns="635" tIns="635" rIns="635" bIns="635" rtlCol="0" anchor="t">
            <a:noAutofit/>
          </a:bodyPr>
          <a:lstStyle/>
          <a:p>
            <a:pPr marL="0" indent="0" algn="l">
              <a:buNone/>
            </a:pPr>
            <a:r>
              <a:rPr lang="en-US" b="1" dirty="0">
                <a:solidFill>
                  <a:srgbClr val="183A37"/>
                </a:solidFill>
                <a:latin typeface="Aptos" pitchFamily="34" charset="0"/>
                <a:ea typeface="Aptos" pitchFamily="34" charset="-122"/>
                <a:cs typeface="Aptos" pitchFamily="34" charset="-120"/>
              </a:rPr>
              <a:t>Integrated local action</a:t>
            </a:r>
            <a:endParaRPr lang="en-US" dirty="0"/>
          </a:p>
        </p:txBody>
      </p:sp>
      <p:sp>
        <p:nvSpPr>
          <p:cNvPr id="17" name="Text 15"/>
          <p:cNvSpPr/>
          <p:nvPr/>
        </p:nvSpPr>
        <p:spPr>
          <a:xfrm>
            <a:off x="6601968" y="3044952"/>
            <a:ext cx="4434840" cy="530352"/>
          </a:xfrm>
          <a:prstGeom prst="rect">
            <a:avLst/>
          </a:prstGeom>
          <a:noFill/>
          <a:ln/>
        </p:spPr>
        <p:txBody>
          <a:bodyPr wrap="square" lIns="635" tIns="635" rIns="635" bIns="635" rtlCol="0" anchor="t">
            <a:noAutofit/>
          </a:bodyPr>
          <a:lstStyle/>
          <a:p>
            <a:pPr marL="0" indent="0" algn="l">
              <a:buNone/>
            </a:pPr>
            <a:r>
              <a:rPr lang="en-US" sz="1600" dirty="0">
                <a:solidFill>
                  <a:srgbClr val="1E2B2A"/>
                </a:solidFill>
                <a:latin typeface="Aptos" pitchFamily="34" charset="0"/>
                <a:ea typeface="Aptos" pitchFamily="34" charset="-122"/>
                <a:cs typeface="Aptos" pitchFamily="34" charset="-120"/>
              </a:rPr>
              <a:t>Strengthen ICS partnerships with councils, voluntary groups and communities.</a:t>
            </a:r>
            <a:endParaRPr lang="en-US" sz="1600" dirty="0"/>
          </a:p>
        </p:txBody>
      </p:sp>
      <p:sp>
        <p:nvSpPr>
          <p:cNvPr id="18" name="Shape 16"/>
          <p:cNvSpPr/>
          <p:nvPr/>
        </p:nvSpPr>
        <p:spPr>
          <a:xfrm>
            <a:off x="822960" y="3995928"/>
            <a:ext cx="4892040" cy="1207008"/>
          </a:xfrm>
          <a:prstGeom prst="roundRect">
            <a:avLst>
              <a:gd name="adj" fmla="val 8929"/>
            </a:avLst>
          </a:prstGeom>
          <a:solidFill>
            <a:srgbClr val="E7F1EE"/>
          </a:solidFill>
          <a:ln w="12700">
            <a:solidFill>
              <a:srgbClr val="FFFFFF"/>
            </a:solidFill>
            <a:prstDash val="solid"/>
          </a:ln>
        </p:spPr>
        <p:txBody>
          <a:bodyPr/>
          <a:lstStyle/>
          <a:p>
            <a:endParaRPr lang="en-GB"/>
          </a:p>
        </p:txBody>
      </p:sp>
      <p:sp>
        <p:nvSpPr>
          <p:cNvPr id="19" name="Text 17"/>
          <p:cNvSpPr/>
          <p:nvPr/>
        </p:nvSpPr>
        <p:spPr>
          <a:xfrm>
            <a:off x="1024128" y="4096512"/>
            <a:ext cx="4434840" cy="201168"/>
          </a:xfrm>
          <a:prstGeom prst="rect">
            <a:avLst/>
          </a:prstGeom>
          <a:noFill/>
          <a:ln/>
        </p:spPr>
        <p:txBody>
          <a:bodyPr wrap="square" lIns="635" tIns="635" rIns="635" bIns="635" rtlCol="0" anchor="t">
            <a:noAutofit/>
          </a:bodyPr>
          <a:lstStyle/>
          <a:p>
            <a:pPr marL="0" indent="0" algn="l">
              <a:buNone/>
            </a:pPr>
            <a:r>
              <a:rPr lang="en-US" b="1" dirty="0">
                <a:solidFill>
                  <a:srgbClr val="183A37"/>
                </a:solidFill>
                <a:latin typeface="Aptos" pitchFamily="34" charset="0"/>
                <a:ea typeface="Aptos" pitchFamily="34" charset="-122"/>
                <a:cs typeface="Aptos" pitchFamily="34" charset="-120"/>
              </a:rPr>
              <a:t>Address determinants</a:t>
            </a:r>
            <a:endParaRPr lang="en-US" dirty="0"/>
          </a:p>
        </p:txBody>
      </p:sp>
      <p:sp>
        <p:nvSpPr>
          <p:cNvPr id="20" name="Text 18"/>
          <p:cNvSpPr/>
          <p:nvPr/>
        </p:nvSpPr>
        <p:spPr>
          <a:xfrm>
            <a:off x="1024128" y="4462272"/>
            <a:ext cx="4434840" cy="475484"/>
          </a:xfrm>
          <a:prstGeom prst="rect">
            <a:avLst/>
          </a:prstGeom>
          <a:noFill/>
          <a:ln/>
        </p:spPr>
        <p:txBody>
          <a:bodyPr wrap="square" lIns="635" tIns="635" rIns="635" bIns="635" rtlCol="0" anchor="t">
            <a:noAutofit/>
          </a:bodyPr>
          <a:lstStyle/>
          <a:p>
            <a:pPr marL="0" indent="0" algn="l">
              <a:buNone/>
            </a:pPr>
            <a:r>
              <a:rPr lang="en-US" sz="1600" dirty="0">
                <a:solidFill>
                  <a:srgbClr val="1E2B2A"/>
                </a:solidFill>
                <a:latin typeface="Aptos" pitchFamily="34" charset="0"/>
                <a:ea typeface="Aptos" pitchFamily="34" charset="-122"/>
                <a:cs typeface="Aptos" pitchFamily="34" charset="-120"/>
              </a:rPr>
              <a:t>Link policy on housing, income, education, transport and environment.</a:t>
            </a:r>
            <a:endParaRPr lang="en-US" sz="1600" dirty="0"/>
          </a:p>
        </p:txBody>
      </p:sp>
      <p:sp>
        <p:nvSpPr>
          <p:cNvPr id="21" name="Shape 19"/>
          <p:cNvSpPr/>
          <p:nvPr/>
        </p:nvSpPr>
        <p:spPr>
          <a:xfrm>
            <a:off x="6400800" y="3995928"/>
            <a:ext cx="4892040" cy="1207008"/>
          </a:xfrm>
          <a:prstGeom prst="roundRect">
            <a:avLst>
              <a:gd name="adj" fmla="val 8929"/>
            </a:avLst>
          </a:prstGeom>
          <a:solidFill>
            <a:srgbClr val="FFF8E2"/>
          </a:solidFill>
          <a:ln w="12700">
            <a:solidFill>
              <a:srgbClr val="FFFFFF"/>
            </a:solidFill>
            <a:prstDash val="solid"/>
          </a:ln>
        </p:spPr>
        <p:txBody>
          <a:bodyPr/>
          <a:lstStyle/>
          <a:p>
            <a:endParaRPr lang="en-GB"/>
          </a:p>
        </p:txBody>
      </p:sp>
      <p:sp>
        <p:nvSpPr>
          <p:cNvPr id="22" name="Text 20"/>
          <p:cNvSpPr/>
          <p:nvPr/>
        </p:nvSpPr>
        <p:spPr>
          <a:xfrm>
            <a:off x="6601968" y="4096512"/>
            <a:ext cx="4434840" cy="201168"/>
          </a:xfrm>
          <a:prstGeom prst="rect">
            <a:avLst/>
          </a:prstGeom>
          <a:noFill/>
          <a:ln/>
        </p:spPr>
        <p:txBody>
          <a:bodyPr wrap="square" lIns="635" tIns="635" rIns="635" bIns="635" rtlCol="0" anchor="t">
            <a:noAutofit/>
          </a:bodyPr>
          <a:lstStyle/>
          <a:p>
            <a:pPr marL="0" indent="0" algn="l">
              <a:buNone/>
            </a:pPr>
            <a:r>
              <a:rPr lang="en-US" b="1" dirty="0">
                <a:solidFill>
                  <a:srgbClr val="183A37"/>
                </a:solidFill>
                <a:latin typeface="Aptos" pitchFamily="34" charset="0"/>
                <a:ea typeface="Aptos" pitchFamily="34" charset="-122"/>
                <a:cs typeface="Aptos" pitchFamily="34" charset="-120"/>
              </a:rPr>
              <a:t>Measure impact</a:t>
            </a:r>
            <a:endParaRPr lang="en-US" dirty="0"/>
          </a:p>
        </p:txBody>
      </p:sp>
      <p:sp>
        <p:nvSpPr>
          <p:cNvPr id="23" name="Text 21"/>
          <p:cNvSpPr/>
          <p:nvPr/>
        </p:nvSpPr>
        <p:spPr>
          <a:xfrm>
            <a:off x="6601968" y="4462272"/>
            <a:ext cx="4434840" cy="475484"/>
          </a:xfrm>
          <a:prstGeom prst="rect">
            <a:avLst/>
          </a:prstGeom>
          <a:noFill/>
          <a:ln/>
        </p:spPr>
        <p:txBody>
          <a:bodyPr wrap="square" lIns="635" tIns="635" rIns="635" bIns="635" rtlCol="0" anchor="t">
            <a:noAutofit/>
          </a:bodyPr>
          <a:lstStyle/>
          <a:p>
            <a:r>
              <a:rPr lang="en-US" sz="1600" dirty="0">
                <a:solidFill>
                  <a:srgbClr val="1E2B2A"/>
                </a:solidFill>
                <a:latin typeface="Aptos" pitchFamily="34" charset="0"/>
                <a:ea typeface="Aptos" pitchFamily="34" charset="-122"/>
                <a:cs typeface="Aptos" pitchFamily="34" charset="-120"/>
              </a:rPr>
              <a:t>Audit outcomes by deprivation, ethnicity, disability, gender and geography.</a:t>
            </a:r>
            <a:endParaRPr lang="en-US" sz="1600" dirty="0"/>
          </a:p>
        </p:txBody>
      </p:sp>
      <p:sp>
        <p:nvSpPr>
          <p:cNvPr id="24" name="Text 22"/>
          <p:cNvSpPr/>
          <p:nvPr/>
        </p:nvSpPr>
        <p:spPr>
          <a:xfrm>
            <a:off x="868680" y="5623559"/>
            <a:ext cx="10607040" cy="676649"/>
          </a:xfrm>
          <a:prstGeom prst="rect">
            <a:avLst/>
          </a:prstGeom>
          <a:noFill/>
          <a:ln/>
        </p:spPr>
        <p:txBody>
          <a:bodyPr wrap="square" lIns="635" tIns="635" rIns="635" bIns="635" rtlCol="0" anchor="t">
            <a:normAutofit/>
          </a:bodyPr>
          <a:lstStyle/>
          <a:p>
            <a:pPr algn="ctr"/>
            <a:r>
              <a:rPr lang="en-US" sz="1900" b="1" dirty="0">
                <a:solidFill>
                  <a:srgbClr val="2F6B5F"/>
                </a:solidFill>
                <a:latin typeface="Aptos" pitchFamily="34" charset="0"/>
                <a:ea typeface="Aptos" pitchFamily="34" charset="-122"/>
                <a:cs typeface="Aptos" pitchFamily="34" charset="-120"/>
              </a:rPr>
              <a:t>These actions would improve policy implementation at both the national and local levels by connecting health improvement, wellbeing and sustainability </a:t>
            </a:r>
            <a:r>
              <a:rPr lang="en-GB" sz="2000" dirty="0"/>
              <a:t>(EUPHA </a:t>
            </a:r>
            <a:r>
              <a:rPr lang="en-GB" sz="2000" i="1" dirty="0"/>
              <a:t>et al.</a:t>
            </a:r>
            <a:r>
              <a:rPr lang="en-GB" sz="2000" dirty="0"/>
              <a:t>, 2025).</a:t>
            </a:r>
            <a:endParaRPr lang="en-US" sz="1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6">
    <p:bg>
      <p:bgPr>
        <a:solidFill>
          <a:srgbClr val="F8FAF8"/>
        </a:solidFill>
        <a:effectLst/>
      </p:bgPr>
    </p:bg>
    <p:spTree>
      <p:nvGrpSpPr>
        <p:cNvPr id="1" name=""/>
        <p:cNvGrpSpPr/>
        <p:nvPr/>
      </p:nvGrpSpPr>
      <p:grpSpPr>
        <a:xfrm>
          <a:off x="0" y="0"/>
          <a:ext cx="0" cy="0"/>
          <a:chOff x="0" y="0"/>
          <a:chExt cx="0" cy="0"/>
        </a:xfrm>
      </p:grpSpPr>
      <p:sp>
        <p:nvSpPr>
          <p:cNvPr id="2" name="Text 0"/>
          <p:cNvSpPr>
            <a:spLocks noGrp="1"/>
          </p:cNvSpPr>
          <p:nvPr>
            <p:ph type="title" idx="4294967295"/>
          </p:nvPr>
        </p:nvSpPr>
        <p:spPr>
          <a:xfrm>
            <a:off x="530352" y="292608"/>
            <a:ext cx="10698480" cy="438912"/>
          </a:xfrm>
          <a:prstGeom prst="rect">
            <a:avLst/>
          </a:prstGeom>
          <a:noFill/>
          <a:ln>
            <a:noFill/>
            <a:prstDash/>
          </a:ln>
          <a:effectLst/>
        </p:spPr>
        <p:txBody>
          <a:bodyPr rot="0" spcFirstLastPara="0" vertOverflow="overflow" horzOverflow="overflow" vert="horz" wrap="square" lIns="0" tIns="0" rIns="0" bIns="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183A37"/>
                </a:solidFill>
                <a:effectLst/>
                <a:uLnTx/>
                <a:uFillTx/>
                <a:latin typeface="Aptos Display" pitchFamily="34" charset="0"/>
                <a:ea typeface="Aptos Display" pitchFamily="34" charset="-122"/>
                <a:cs typeface="Aptos Display" pitchFamily="34" charset="-120"/>
              </a:rPr>
              <a:t>Conclusion</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Shape 1"/>
          <p:cNvSpPr/>
          <p:nvPr/>
        </p:nvSpPr>
        <p:spPr>
          <a:xfrm>
            <a:off x="530352" y="868680"/>
            <a:ext cx="11064240" cy="0"/>
          </a:xfrm>
          <a:prstGeom prst="line">
            <a:avLst/>
          </a:prstGeom>
          <a:noFill/>
          <a:ln w="15240">
            <a:solidFill>
              <a:srgbClr val="2A9D8F"/>
            </a:solidFill>
            <a:prstDash val="solid"/>
          </a:ln>
        </p:spPr>
        <p:txBody>
          <a:bodyPr/>
          <a:lstStyle/>
          <a:p>
            <a:endParaRPr lang="en-GB"/>
          </a:p>
        </p:txBody>
      </p:sp>
      <p:sp>
        <p:nvSpPr>
          <p:cNvPr id="4" name="Text 2"/>
          <p:cNvSpPr/>
          <p:nvPr/>
        </p:nvSpPr>
        <p:spPr>
          <a:xfrm>
            <a:off x="502920" y="6565392"/>
            <a:ext cx="5943600" cy="164592"/>
          </a:xfrm>
          <a:prstGeom prst="rect">
            <a:avLst/>
          </a:prstGeom>
          <a:noFill/>
          <a:ln/>
        </p:spPr>
        <p:txBody>
          <a:bodyPr wrap="square" lIns="0" tIns="0" rIns="0" bIns="0" rtlCol="0" anchor="ctr"/>
          <a:lstStyle/>
          <a:p>
            <a:pPr marL="0" indent="0">
              <a:buNone/>
            </a:pPr>
            <a:r>
              <a:rPr lang="en-US" sz="750" dirty="0">
                <a:solidFill>
                  <a:srgbClr val="5F6F6D"/>
                </a:solidFill>
              </a:rPr>
              <a:t>Health, Wellbeing &amp; Sustainable Development</a:t>
            </a:r>
            <a:endParaRPr lang="en-US" sz="750" dirty="0"/>
          </a:p>
        </p:txBody>
      </p:sp>
      <p:sp>
        <p:nvSpPr>
          <p:cNvPr id="7" name="Text 5"/>
          <p:cNvSpPr/>
          <p:nvPr/>
        </p:nvSpPr>
        <p:spPr>
          <a:xfrm>
            <a:off x="822960" y="1508760"/>
            <a:ext cx="10607040" cy="3738401"/>
          </a:xfrm>
          <a:prstGeom prst="rect">
            <a:avLst/>
          </a:prstGeom>
          <a:noFill/>
          <a:ln/>
        </p:spPr>
        <p:txBody>
          <a:bodyPr wrap="square" lIns="635" tIns="635" rIns="635" bIns="635" rtlCol="0" anchor="t">
            <a:normAutofit/>
          </a:bodyPr>
          <a:lstStyle/>
          <a:p>
            <a:pPr marL="0" indent="0" algn="l">
              <a:buNone/>
            </a:pPr>
            <a:r>
              <a:rPr lang="en-GB" sz="1900" dirty="0"/>
              <a:t>Health extends beyond the absence of disease and requires a holistic approach encompassing physical, mental, social and environmental wellbeing.</a:t>
            </a:r>
          </a:p>
          <a:p>
            <a:pPr marL="0" indent="0" algn="l">
              <a:buNone/>
            </a:pPr>
            <a:r>
              <a:rPr lang="en-GB" sz="1900" dirty="0"/>
              <a:t>Sustainable healthcare depends on prevention, partnership working, integrated care and reducing inequalities.</a:t>
            </a:r>
          </a:p>
          <a:p>
            <a:pPr marL="0" indent="0" algn="l">
              <a:buNone/>
            </a:pPr>
            <a:r>
              <a:rPr lang="en-GB" sz="1900" dirty="0"/>
              <a:t>Future health systems must balance quality, equity and environmental sustainability to improve outcomes for current and future generations.</a:t>
            </a:r>
          </a:p>
          <a:p>
            <a:pPr marL="0" indent="0" algn="l">
              <a:buNone/>
            </a:pPr>
            <a:endParaRPr lang="en-GB" sz="1900" dirty="0"/>
          </a:p>
          <a:p>
            <a:pPr marL="0" indent="0" algn="l">
              <a:buNone/>
            </a:pPr>
            <a:r>
              <a:rPr lang="en-GB" sz="1900" dirty="0"/>
              <a:t>The Health and care sectors now require an integrated understanding of health, wellbeing and sustainable development. The strongest approach combines clinical care with prevention, equity, community support and environmental responsibility. However, policy success depends on funding, workforce capacity, digital inclusion, and the reduction of social and geographical inequalities.</a:t>
            </a:r>
          </a:p>
          <a:p>
            <a:pPr marL="0" indent="0" algn="l">
              <a:buNone/>
            </a:pPr>
            <a:endParaRPr lang="en-US" sz="1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A066C-52D8-9720-C85B-E956CA69BB9A}"/>
              </a:ext>
            </a:extLst>
          </p:cNvPr>
          <p:cNvSpPr>
            <a:spLocks noGrp="1"/>
          </p:cNvSpPr>
          <p:nvPr>
            <p:ph type="title" idx="4294967295"/>
          </p:nvPr>
        </p:nvSpPr>
        <p:spPr>
          <a:xfrm>
            <a:off x="1036928" y="0"/>
            <a:ext cx="8790992" cy="810532"/>
          </a:xfrm>
          <a:prstGeom prst="rect">
            <a:avLst/>
          </a:prstGeom>
        </p:spPr>
        <p:txBody>
          <a:bodyPr/>
          <a:lstStyle/>
          <a:p>
            <a:r>
              <a:rPr lang="en-GB" dirty="0"/>
              <a:t>References </a:t>
            </a:r>
          </a:p>
        </p:txBody>
      </p:sp>
      <p:sp>
        <p:nvSpPr>
          <p:cNvPr id="3" name="TextBox 2">
            <a:extLst>
              <a:ext uri="{FF2B5EF4-FFF2-40B4-BE49-F238E27FC236}">
                <a16:creationId xmlns:a16="http://schemas.microsoft.com/office/drawing/2014/main" id="{8FC4C403-44DB-1F6C-FC4A-3B778086EC4D}"/>
              </a:ext>
            </a:extLst>
          </p:cNvPr>
          <p:cNvSpPr txBox="1"/>
          <p:nvPr/>
        </p:nvSpPr>
        <p:spPr>
          <a:xfrm flipH="1">
            <a:off x="369012" y="171198"/>
            <a:ext cx="10881374" cy="7309693"/>
          </a:xfrm>
          <a:prstGeom prst="rect">
            <a:avLst/>
          </a:prstGeom>
          <a:noFill/>
        </p:spPr>
        <p:txBody>
          <a:bodyPr wrap="square" rtlCol="0">
            <a:spAutoFit/>
          </a:bodyPr>
          <a:lstStyle/>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r>
              <a:rPr lang="en-GB" sz="1100" dirty="0"/>
              <a:t>Bates, G. </a:t>
            </a:r>
            <a:r>
              <a:rPr lang="en-GB" sz="1100" i="1" dirty="0"/>
              <a:t>et al.</a:t>
            </a:r>
            <a:r>
              <a:rPr lang="en-GB" sz="1100" dirty="0"/>
              <a:t> (2025) “Urban policies and the creation of healthy urban environments: A review of government housing and transport policy documents in the United Kingdom,” </a:t>
            </a:r>
            <a:r>
              <a:rPr lang="en-GB" sz="1100" i="1" dirty="0"/>
              <a:t>Journal of Urban Affairs6</a:t>
            </a:r>
            <a:r>
              <a:rPr lang="en-GB" sz="1100" dirty="0"/>
              <a:t>, 47(6), pp. 1942–1960. Available at: </a:t>
            </a:r>
            <a:r>
              <a:rPr lang="en-GB" sz="1100" dirty="0">
                <a:hlinkClick r:id="rId2"/>
              </a:rPr>
              <a:t>https://doi.org/10.1080/07352166.2023.2260029</a:t>
            </a:r>
            <a:r>
              <a:rPr lang="en-GB" sz="1100" dirty="0"/>
              <a:t>. </a:t>
            </a:r>
          </a:p>
          <a:p>
            <a:pPr algn="just"/>
            <a:endParaRPr lang="en-GB" sz="1100" dirty="0"/>
          </a:p>
          <a:p>
            <a:pPr algn="just"/>
            <a:r>
              <a:rPr lang="en-GB" sz="1100" dirty="0"/>
              <a:t>Borrell-Carrió, F., Suchman, A.L. and Epstein, R.M. (2004) 'The biopsychosocial model 25 years later: Principles, practice, and scientific inquiry', </a:t>
            </a:r>
            <a:r>
              <a:rPr lang="en-GB" sz="1100" i="1" dirty="0"/>
              <a:t>Annals of Family Medicine</a:t>
            </a:r>
            <a:r>
              <a:rPr lang="en-GB" sz="1100" dirty="0"/>
              <a:t>, 2(6), pp. 576–582. Available at: </a:t>
            </a:r>
            <a:r>
              <a:rPr lang="en-GB" sz="1100" dirty="0">
                <a:hlinkClick r:id="rId3"/>
              </a:rPr>
              <a:t>https://www.annfammed.org/content/2/6/576</a:t>
            </a:r>
            <a:r>
              <a:rPr lang="en-GB" sz="1100" dirty="0"/>
              <a:t> (Accessed: 23 July 2026).</a:t>
            </a:r>
          </a:p>
          <a:p>
            <a:pPr algn="just"/>
            <a:endParaRPr lang="en-GB" sz="1100" dirty="0">
              <a:latin typeface="Arial" panose="020B0604020202020204" pitchFamily="34" charset="0"/>
              <a:cs typeface="Arial" panose="020B0604020202020204" pitchFamily="34" charset="0"/>
            </a:endParaRPr>
          </a:p>
          <a:p>
            <a:pPr algn="just"/>
            <a:r>
              <a:rPr lang="en-GB" sz="1100" dirty="0"/>
              <a:t>Brundtland Commission (1987) </a:t>
            </a:r>
            <a:r>
              <a:rPr lang="en-GB" sz="1100" i="1" dirty="0"/>
              <a:t>Our Common Future</a:t>
            </a:r>
            <a:r>
              <a:rPr lang="en-GB" sz="1100" dirty="0"/>
              <a:t>. Oxford: Oxford University Press. Available at: </a:t>
            </a:r>
            <a:r>
              <a:rPr lang="en-GB" sz="1100" dirty="0">
                <a:hlinkClick r:id="rId4"/>
              </a:rPr>
              <a:t>https://sustainabledevelopment.un.org/content/documents/5987our-common-future.pdf</a:t>
            </a:r>
            <a:r>
              <a:rPr lang="en-GB" sz="1100" dirty="0"/>
              <a:t> (Accessed: 23 July 2026).</a:t>
            </a:r>
          </a:p>
          <a:p>
            <a:pPr algn="just"/>
            <a:endParaRPr lang="en-GB" sz="1100" dirty="0"/>
          </a:p>
          <a:p>
            <a:pPr algn="just"/>
            <a:r>
              <a:rPr lang="en-GB" sz="1100" dirty="0"/>
              <a:t>Chaudhuri, A., Sharma, M. and Yazan, D.M. (2026) “Environmental, Social and Governance Strategies for Sustainable Development Goal 3: Enhancing Health and Social Wellbeing,” </a:t>
            </a:r>
            <a:r>
              <a:rPr lang="en-GB" sz="1100" i="1" dirty="0"/>
              <a:t>Sustainable Development (Bradford, West Yorkshire, England)</a:t>
            </a:r>
            <a:r>
              <a:rPr lang="en-GB" sz="1100" dirty="0"/>
              <a:t>, 34(3), pp. 3865–3879. Available at: </a:t>
            </a:r>
            <a:r>
              <a:rPr lang="en-GB" sz="1100" dirty="0">
                <a:hlinkClick r:id="rId5"/>
              </a:rPr>
              <a:t>https://doi.org/10.1002/sd.70498</a:t>
            </a:r>
            <a:r>
              <a:rPr lang="en-GB" sz="1100" dirty="0"/>
              <a:t>. (Accessed: 23 July 2026).</a:t>
            </a:r>
          </a:p>
          <a:p>
            <a:pPr algn="just"/>
            <a:endParaRPr lang="en-GB" sz="1100" dirty="0">
              <a:latin typeface="Arial" panose="020B0604020202020204" pitchFamily="34" charset="0"/>
              <a:cs typeface="Arial" panose="020B0604020202020204" pitchFamily="34" charset="0"/>
            </a:endParaRPr>
          </a:p>
          <a:p>
            <a:pPr algn="just">
              <a:buNone/>
            </a:pPr>
            <a:r>
              <a:rPr lang="en-GB" sz="1100" dirty="0"/>
              <a:t>Dahlgren, G. and Whitehead, M. (1991) </a:t>
            </a:r>
            <a:r>
              <a:rPr lang="en-GB" sz="1100" i="1" dirty="0"/>
              <a:t>Policies and Strategies to Promote Social Equity in Health</a:t>
            </a:r>
            <a:r>
              <a:rPr lang="en-GB" sz="1100" dirty="0"/>
              <a:t>. Stockholm: Institute for Futures Studies. Available at: </a:t>
            </a:r>
            <a:r>
              <a:rPr lang="en-GB" sz="1100" dirty="0">
                <a:hlinkClick r:id="rId6"/>
              </a:rPr>
              <a:t>https://core.ac.uk/download/pdf/6472456.pdf</a:t>
            </a:r>
            <a:r>
              <a:rPr lang="en-GB" sz="1100" dirty="0"/>
              <a:t> (Accessed: 23 July 2026).</a:t>
            </a:r>
          </a:p>
          <a:p>
            <a:pPr algn="just">
              <a:buNone/>
            </a:pPr>
            <a:endParaRPr lang="en-GB" sz="1100" dirty="0"/>
          </a:p>
          <a:p>
            <a:pPr algn="just">
              <a:buNone/>
            </a:pPr>
            <a:r>
              <a:rPr lang="en-GB" sz="1100" dirty="0"/>
              <a:t>Department of Health and Social Care (2022) </a:t>
            </a:r>
            <a:r>
              <a:rPr lang="en-GB" sz="1100" i="1" dirty="0"/>
              <a:t>Health and Care Act 2022</a:t>
            </a:r>
            <a:r>
              <a:rPr lang="en-GB" sz="1100" dirty="0"/>
              <a:t>. Available at: </a:t>
            </a:r>
            <a:r>
              <a:rPr lang="en-GB" sz="1100" dirty="0">
                <a:hlinkClick r:id="rId7"/>
              </a:rPr>
              <a:t>https://www.legislation.gov.uk/ukpga/2022/31</a:t>
            </a:r>
            <a:r>
              <a:rPr lang="en-GB" sz="1100" dirty="0"/>
              <a:t> (Accessed: 23 July 2026).</a:t>
            </a:r>
          </a:p>
          <a:p>
            <a:pPr algn="just">
              <a:buNone/>
            </a:pPr>
            <a:endParaRPr lang="en-GB" sz="1100" dirty="0"/>
          </a:p>
          <a:p>
            <a:pPr algn="just">
              <a:buNone/>
            </a:pPr>
            <a:r>
              <a:rPr lang="en-GB" sz="1100" dirty="0"/>
              <a:t>Dodge, R., Daly, A.P., Huyton, J. and Sanders, L.D. (2012) 'The challenge of defining wellbeing', </a:t>
            </a:r>
            <a:r>
              <a:rPr lang="en-GB" sz="1100" i="1" dirty="0"/>
              <a:t>International Journal of Wellbeing</a:t>
            </a:r>
            <a:r>
              <a:rPr lang="en-GB" sz="1100" dirty="0"/>
              <a:t>, 2(3), pp. 222–235. Available at: </a:t>
            </a:r>
            <a:r>
              <a:rPr lang="en-GB" sz="1100" dirty="0">
                <a:hlinkClick r:id="rId8"/>
              </a:rPr>
              <a:t>https://internationaljournalofwellbeing.org/index.php/ijow/article/view/89</a:t>
            </a:r>
            <a:r>
              <a:rPr lang="en-GB" sz="1100" dirty="0"/>
              <a:t> (Accessed: 23 July 2026).</a:t>
            </a:r>
          </a:p>
          <a:p>
            <a:pPr algn="just">
              <a:buNone/>
            </a:pPr>
            <a:endParaRPr lang="en-GB" sz="1100" dirty="0"/>
          </a:p>
          <a:p>
            <a:pPr algn="just">
              <a:buNone/>
            </a:pPr>
            <a:r>
              <a:rPr lang="en-GB" sz="1100" dirty="0"/>
              <a:t>Engel, G.L. (1977) 'The need for a new medical model: A challenge for biomedicine', </a:t>
            </a:r>
            <a:r>
              <a:rPr lang="en-GB" sz="1100" i="1" dirty="0"/>
              <a:t>Science</a:t>
            </a:r>
            <a:r>
              <a:rPr lang="en-GB" sz="1100" dirty="0"/>
              <a:t>, 196(4286), pp. 129–136. Available at: </a:t>
            </a:r>
            <a:r>
              <a:rPr lang="en-GB" sz="1100" dirty="0">
                <a:hlinkClick r:id="rId9"/>
              </a:rPr>
              <a:t>https://www.science.org/doi/10.1126/science.847460</a:t>
            </a:r>
            <a:r>
              <a:rPr lang="en-GB" sz="1100" dirty="0"/>
              <a:t> (Accessed: 23 July 2026).</a:t>
            </a:r>
          </a:p>
          <a:p>
            <a:pPr algn="just">
              <a:buNone/>
            </a:pPr>
            <a:endParaRPr lang="en-GB" sz="1100" dirty="0"/>
          </a:p>
          <a:p>
            <a:pPr algn="just"/>
            <a:r>
              <a:rPr lang="en-GB" sz="1100" dirty="0"/>
              <a:t>EUPHA Public Health Policy and Politics section, W.C.C. on I. for H. and W. at P.H.W. (UK) and Chairpersons: Rana Orhan Pees (EUPHA-PHPP) (2025) “2.A. Round table: Well-being economy and public health: investing in prevention for prosperity, resilience and equity,” </a:t>
            </a:r>
            <a:r>
              <a:rPr lang="en-GB" sz="1100" i="1" dirty="0"/>
              <a:t>European journal of public health</a:t>
            </a:r>
            <a:r>
              <a:rPr lang="en-GB" sz="1100" dirty="0"/>
              <a:t>, 35(Supplement_4). Available at: </a:t>
            </a:r>
            <a:r>
              <a:rPr lang="en-GB" sz="1100" dirty="0">
                <a:hlinkClick r:id="rId10"/>
              </a:rPr>
              <a:t>https://doi.org/10.1093/eurpub/ckaf161.083</a:t>
            </a:r>
            <a:r>
              <a:rPr lang="en-GB" sz="1100" dirty="0"/>
              <a:t>. (Accessed: 23 July 2026).</a:t>
            </a:r>
          </a:p>
          <a:p>
            <a:pPr algn="just">
              <a:buNone/>
            </a:pPr>
            <a:endParaRPr lang="en-GB" sz="1100" dirty="0"/>
          </a:p>
          <a:p>
            <a:pPr algn="just">
              <a:buNone/>
            </a:pPr>
            <a:r>
              <a:rPr lang="en-GB" sz="1100" dirty="0"/>
              <a:t>Marmot, M., Allen, J., Boyce, T., Goldblatt, P. and Morrison, J. (2020) </a:t>
            </a:r>
            <a:r>
              <a:rPr lang="en-GB" sz="1100" i="1" dirty="0"/>
              <a:t>Health Equity in England: The Marmot Review 10 Years On</a:t>
            </a:r>
            <a:r>
              <a:rPr lang="en-GB" sz="1100" dirty="0"/>
              <a:t>. London: Institute of Health Equity. Available at: </a:t>
            </a:r>
            <a:r>
              <a:rPr lang="en-GB" sz="1100" dirty="0">
                <a:hlinkClick r:id="rId11"/>
              </a:rPr>
              <a:t>https://www.health.org.uk/publications/reports/the-marmot-review-10-years-on</a:t>
            </a:r>
            <a:r>
              <a:rPr lang="en-GB" sz="1100" dirty="0"/>
              <a:t> (Accessed: 23 July 2026).</a:t>
            </a:r>
          </a:p>
          <a:p>
            <a:pPr algn="just">
              <a:buNone/>
            </a:pPr>
            <a:endParaRPr lang="en-GB" sz="1100" dirty="0"/>
          </a:p>
          <a:p>
            <a:pPr algn="just">
              <a:buNone/>
            </a:pPr>
            <a:r>
              <a:rPr lang="en-GB" sz="1100" dirty="0"/>
              <a:t>National Institute for Health and Care Excellence (2023) </a:t>
            </a:r>
            <a:r>
              <a:rPr lang="en-GB" sz="1100" i="1" dirty="0"/>
              <a:t>Public Health Guidance</a:t>
            </a:r>
            <a:r>
              <a:rPr lang="en-GB" sz="1100" dirty="0"/>
              <a:t>. Available at: </a:t>
            </a:r>
            <a:r>
              <a:rPr lang="en-GB" sz="1100" dirty="0">
                <a:hlinkClick r:id="rId12"/>
              </a:rPr>
              <a:t>https://www.nice.org.uk/guidance/published?type=ph</a:t>
            </a:r>
            <a:r>
              <a:rPr lang="en-GB" sz="1100" dirty="0"/>
              <a:t> (Accessed: 23 July 2026)</a:t>
            </a:r>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Health Foundation (2023) </a:t>
            </a:r>
            <a:r>
              <a:rPr lang="en-GB" sz="1100" i="1" dirty="0">
                <a:latin typeface="Arial" panose="020B0604020202020204" pitchFamily="34" charset="0"/>
                <a:cs typeface="Arial" panose="020B0604020202020204" pitchFamily="34" charset="0"/>
              </a:rPr>
              <a:t>Health and care workforce</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13"/>
              </a:rPr>
              <a:t>https://www.health.org.uk/topics/nhs-workforce</a:t>
            </a:r>
            <a:r>
              <a:rPr lang="en-GB" sz="1100" dirty="0">
                <a:latin typeface="Arial" panose="020B0604020202020204" pitchFamily="34" charset="0"/>
                <a:cs typeface="Arial" panose="020B0604020202020204" pitchFamily="34" charset="0"/>
              </a:rPr>
              <a:t>.</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Institute of Health Equity (2020) </a:t>
            </a:r>
            <a:r>
              <a:rPr lang="en-GB" sz="1100" i="1" dirty="0">
                <a:latin typeface="Arial" panose="020B0604020202020204" pitchFamily="34" charset="0"/>
                <a:cs typeface="Arial" panose="020B0604020202020204" pitchFamily="34" charset="0"/>
              </a:rPr>
              <a:t>Health Equity in England: The Marmot Review 10 Years 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11"/>
              </a:rPr>
              <a:t>https://www.health.org.uk/publications/reports/the-marmot-review-10-years-on</a:t>
            </a:r>
            <a:r>
              <a:rPr lang="en-GB" sz="1100" dirty="0">
                <a:latin typeface="Arial" panose="020B0604020202020204" pitchFamily="34" charset="0"/>
                <a:cs typeface="Arial" panose="020B0604020202020204" pitchFamily="34" charset="0"/>
              </a:rPr>
              <a:t>.</a:t>
            </a: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08331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C1B555-AB42-9616-8612-EF5951EC834C}"/>
              </a:ext>
            </a:extLst>
          </p:cNvPr>
          <p:cNvSpPr txBox="1"/>
          <p:nvPr/>
        </p:nvSpPr>
        <p:spPr>
          <a:xfrm>
            <a:off x="453508" y="389215"/>
            <a:ext cx="10310326" cy="7201972"/>
          </a:xfrm>
          <a:prstGeom prst="rect">
            <a:avLst/>
          </a:prstGeom>
          <a:noFill/>
        </p:spPr>
        <p:txBody>
          <a:bodyPr wrap="square" rtlCol="0">
            <a:spAutoFit/>
          </a:bodyPr>
          <a:lstStyle/>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r>
              <a:rPr lang="en-GB" sz="1100" dirty="0"/>
              <a:t>Lyus, R. and Logue, M. (2026) “Community-based physical activity interventions in Hertfordshire (UK): a qualitative synthesis of service user and district lead perspectives,” </a:t>
            </a:r>
            <a:r>
              <a:rPr lang="en-GB" sz="1100" i="1" dirty="0"/>
              <a:t>Health Promotion International</a:t>
            </a:r>
            <a:r>
              <a:rPr lang="en-GB" sz="1100" dirty="0"/>
              <a:t>, 41(1). Available at: </a:t>
            </a:r>
            <a:r>
              <a:rPr lang="en-GB" sz="1100" dirty="0">
                <a:hlinkClick r:id="rId2"/>
              </a:rPr>
              <a:t>https://doi.org/10.1093/heapro/daag008</a:t>
            </a:r>
            <a:r>
              <a:rPr lang="en-GB" sz="1100" dirty="0"/>
              <a:t>. (Accessed 19 July 2026).</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London Borough of Havering (2024) </a:t>
            </a:r>
            <a:r>
              <a:rPr lang="en-GB" sz="1100" i="1" dirty="0">
                <a:latin typeface="Arial" panose="020B0604020202020204" pitchFamily="34" charset="0"/>
                <a:cs typeface="Arial" panose="020B0604020202020204" pitchFamily="34" charset="0"/>
              </a:rPr>
              <a:t>Public Health</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https://www.havering.gov.uk/public-health</a:t>
            </a:r>
            <a:r>
              <a:rPr lang="en-GB" sz="1100" dirty="0">
                <a:latin typeface="Arial" panose="020B0604020202020204" pitchFamily="34" charset="0"/>
                <a:cs typeface="Arial" panose="020B0604020202020204" pitchFamily="34" charset="0"/>
              </a:rPr>
              <a:t>.</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National Institute for Health and Care Excellence (2023) </a:t>
            </a:r>
            <a:r>
              <a:rPr lang="en-GB" sz="1100" i="1" dirty="0">
                <a:latin typeface="Arial" panose="020B0604020202020204" pitchFamily="34" charset="0"/>
                <a:cs typeface="Arial" panose="020B0604020202020204" pitchFamily="34" charset="0"/>
              </a:rPr>
              <a:t>Public Health Guidance</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4"/>
              </a:rPr>
              <a:t>https://www.nice.org.uk/guidance/published?type=ph.(Accessed</a:t>
            </a:r>
            <a:r>
              <a:rPr lang="en-GB" sz="1100" dirty="0">
                <a:latin typeface="Arial" panose="020B0604020202020204" pitchFamily="34" charset="0"/>
                <a:cs typeface="Arial" panose="020B0604020202020204" pitchFamily="34" charset="0"/>
              </a:rPr>
              <a:t>: 21 July 2026).</a:t>
            </a:r>
          </a:p>
          <a:p>
            <a:pPr algn="just"/>
            <a:endParaRPr lang="en-GB" sz="1100" dirty="0">
              <a:latin typeface="Arial" panose="020B0604020202020204" pitchFamily="34" charset="0"/>
              <a:cs typeface="Arial" panose="020B0604020202020204" pitchFamily="34" charset="0"/>
            </a:endParaRPr>
          </a:p>
          <a:p>
            <a:pPr algn="just"/>
            <a:r>
              <a:rPr lang="en-GB" sz="1100" dirty="0"/>
              <a:t>Navdeep and Nihlani, A. (2025), "LOCAL GOVERNANCE AND ITS IMPACT ON IMPROVING COMMUNITY HEALTH AND WELLBEING THROUGH EFFECTIVE PUBLIC POLICIES", </a:t>
            </a:r>
            <a:r>
              <a:rPr lang="en-GB" sz="1100" i="1" dirty="0"/>
              <a:t>Lex Localis, </a:t>
            </a:r>
            <a:r>
              <a:rPr lang="en-GB" sz="1100" dirty="0"/>
              <a:t>vol. 23, pp. 143-147. Available at: </a:t>
            </a:r>
            <a:r>
              <a:rPr lang="en-GB" sz="1100" dirty="0">
                <a:hlinkClick r:id="rId5"/>
              </a:rPr>
              <a:t>https://www.proquest.com/scholarly-journals/local-governance-impact-on-improving-community/docview/3269298108/se-2?accountid=130472</a:t>
            </a:r>
            <a:r>
              <a:rPr lang="en-GB" sz="1100" dirty="0"/>
              <a:t>. (Accessed 20 July 2026).</a:t>
            </a:r>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North East London Integrated Care Board (2024) </a:t>
            </a:r>
            <a:r>
              <a:rPr lang="en-GB" sz="1100" i="1" dirty="0">
                <a:latin typeface="Arial" panose="020B0604020202020204" pitchFamily="34" charset="0"/>
                <a:cs typeface="Arial" panose="020B0604020202020204" pitchFamily="34" charset="0"/>
              </a:rPr>
              <a:t>Joint Forward Plan 2024/25</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6"/>
              </a:rPr>
              <a:t>https://northeastlondon.icb.nhs.uk/publications/?utm_source=chatgpt.com</a:t>
            </a:r>
            <a:r>
              <a:rPr lang="en-GB" sz="1100" dirty="0">
                <a:latin typeface="Arial" panose="020B0604020202020204" pitchFamily="34" charset="0"/>
                <a:cs typeface="Arial" panose="020B0604020202020204" pitchFamily="34" charset="0"/>
              </a:rPr>
              <a:t>.</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NHS England (2019) </a:t>
            </a:r>
            <a:r>
              <a:rPr lang="en-GB" sz="1100" i="1" dirty="0">
                <a:latin typeface="Arial" panose="020B0604020202020204" pitchFamily="34" charset="0"/>
                <a:cs typeface="Arial" panose="020B0604020202020204" pitchFamily="34" charset="0"/>
              </a:rPr>
              <a:t>The NHS Long Term Plan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7"/>
              </a:rPr>
              <a:t>https://www.england.nhs.uk/wp-content/uploads/2022/07/nhs-long-term-plan-version-1.2.pdf</a:t>
            </a:r>
            <a:r>
              <a:rPr lang="en-GB" sz="1100" dirty="0">
                <a:latin typeface="Arial" panose="020B0604020202020204" pitchFamily="34" charset="0"/>
                <a:cs typeface="Arial" panose="020B0604020202020204" pitchFamily="34" charset="0"/>
              </a:rPr>
              <a:t>. </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NHS England (2020) </a:t>
            </a:r>
            <a:r>
              <a:rPr lang="en-GB" sz="1100" i="1" dirty="0">
                <a:latin typeface="Arial" panose="020B0604020202020204" pitchFamily="34" charset="0"/>
                <a:cs typeface="Arial" panose="020B0604020202020204" pitchFamily="34" charset="0"/>
              </a:rPr>
              <a:t>We Are the NHS: People Plan 2020/21</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8"/>
              </a:rPr>
              <a:t>https://www.england.nhs.uk/ournhspeople/</a:t>
            </a:r>
            <a:r>
              <a:rPr lang="en-GB" sz="1100" dirty="0">
                <a:latin typeface="Arial" panose="020B0604020202020204" pitchFamily="34" charset="0"/>
                <a:cs typeface="Arial" panose="020B0604020202020204" pitchFamily="34" charset="0"/>
              </a:rPr>
              <a:t>.</a:t>
            </a:r>
          </a:p>
          <a:p>
            <a:pPr algn="just"/>
            <a:endParaRPr lang="en-GB" sz="1100" dirty="0">
              <a:latin typeface="Arial" panose="020B0604020202020204" pitchFamily="34" charset="0"/>
              <a:cs typeface="Arial" panose="020B0604020202020204" pitchFamily="34" charset="0"/>
            </a:endParaRPr>
          </a:p>
          <a:p>
            <a:pPr algn="just">
              <a:buNone/>
            </a:pPr>
            <a:r>
              <a:rPr lang="en-GB" sz="1100" dirty="0"/>
              <a:t>NHS England (2019) </a:t>
            </a:r>
            <a:r>
              <a:rPr lang="en-GB" sz="1100" i="1" dirty="0"/>
              <a:t>The NHS Long Term Plan</a:t>
            </a:r>
            <a:r>
              <a:rPr lang="en-GB" sz="1100" dirty="0"/>
              <a:t>. Available at: </a:t>
            </a:r>
            <a:r>
              <a:rPr lang="en-GB" sz="1100" dirty="0">
                <a:hlinkClick r:id="rId9"/>
              </a:rPr>
              <a:t>https://www.longtermplan.nhs.uk</a:t>
            </a:r>
            <a:r>
              <a:rPr lang="en-GB" sz="1100" dirty="0"/>
              <a:t> (Accessed: 23 July 2026).</a:t>
            </a:r>
          </a:p>
          <a:p>
            <a:pPr algn="just">
              <a:buNone/>
            </a:pPr>
            <a:endParaRPr lang="en-GB" sz="1100" dirty="0"/>
          </a:p>
          <a:p>
            <a:pPr algn="just">
              <a:buNone/>
            </a:pPr>
            <a:r>
              <a:rPr lang="en-GB" sz="1100" dirty="0"/>
              <a:t>NHS England (2022a) </a:t>
            </a:r>
            <a:r>
              <a:rPr lang="en-GB" sz="1100" i="1" dirty="0"/>
              <a:t>Delivering a Net Zero NHS</a:t>
            </a:r>
            <a:r>
              <a:rPr lang="en-GB" sz="1100" dirty="0"/>
              <a:t>. Available at: </a:t>
            </a:r>
            <a:r>
              <a:rPr lang="en-GB" sz="1100" dirty="0">
                <a:hlinkClick r:id="rId10"/>
              </a:rPr>
              <a:t>https://www.england.nhs.uk/greenernhs/</a:t>
            </a:r>
            <a:r>
              <a:rPr lang="en-GB" sz="1100" dirty="0"/>
              <a:t> (Accessed: 23 July 2026).</a:t>
            </a:r>
          </a:p>
          <a:p>
            <a:pPr algn="just">
              <a:buNone/>
            </a:pPr>
            <a:endParaRPr lang="en-GB" sz="1100" dirty="0"/>
          </a:p>
          <a:p>
            <a:pPr algn="just">
              <a:buNone/>
            </a:pPr>
            <a:r>
              <a:rPr lang="en-GB" sz="1100" dirty="0"/>
              <a:t>NHS England (2022b) </a:t>
            </a:r>
            <a:r>
              <a:rPr lang="en-GB" sz="1100" i="1" dirty="0"/>
              <a:t>Guidance on Developing the Joint Forward Plan</a:t>
            </a:r>
            <a:r>
              <a:rPr lang="en-GB" sz="1100" dirty="0"/>
              <a:t>. Available at: </a:t>
            </a:r>
            <a:r>
              <a:rPr lang="en-GB" sz="1100" dirty="0">
                <a:hlinkClick r:id="rId11"/>
              </a:rPr>
              <a:t>https://www.england.nhs.uk/long-read/guidance-on-developing-the-joint-forward-plan/</a:t>
            </a:r>
            <a:r>
              <a:rPr lang="en-GB" sz="1100" dirty="0"/>
              <a:t> (Accessed: 23 July 2026).</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Office for National Statistics (2024) </a:t>
            </a:r>
            <a:r>
              <a:rPr lang="en-GB" sz="1100" i="1" dirty="0">
                <a:latin typeface="Arial" panose="020B0604020202020204" pitchFamily="34" charset="0"/>
                <a:cs typeface="Arial" panose="020B0604020202020204" pitchFamily="34" charset="0"/>
              </a:rPr>
              <a:t>Health State Life Expectancies by National Deprivation Deciles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12"/>
              </a:rPr>
              <a:t>https://www.ons.gov.uk/peoplepopulationandcommunity/healthandsocialcare/healthinequalities</a:t>
            </a:r>
            <a:r>
              <a:rPr lang="en-GB" sz="1100" dirty="0">
                <a:latin typeface="Arial" panose="020B0604020202020204" pitchFamily="34" charset="0"/>
                <a:cs typeface="Arial" panose="020B0604020202020204" pitchFamily="34" charset="0"/>
              </a:rPr>
              <a:t>.</a:t>
            </a:r>
          </a:p>
          <a:p>
            <a:pPr algn="just"/>
            <a:endParaRPr lang="en-GB" sz="1100" dirty="0">
              <a:latin typeface="Arial" panose="020B0604020202020204" pitchFamily="34" charset="0"/>
              <a:cs typeface="Arial" panose="020B0604020202020204" pitchFamily="34" charset="0"/>
            </a:endParaRPr>
          </a:p>
          <a:p>
            <a:pPr algn="just"/>
            <a:r>
              <a:rPr lang="en-GB" sz="1100" dirty="0"/>
              <a:t>Office for National Statistics (2024) </a:t>
            </a:r>
            <a:r>
              <a:rPr lang="en-GB" sz="1100" i="1" dirty="0"/>
              <a:t>National Life Tables: United Kingdom, 2022 to 2024</a:t>
            </a:r>
            <a:r>
              <a:rPr lang="en-GB" sz="1100" dirty="0"/>
              <a:t>. Available at: </a:t>
            </a:r>
            <a:r>
              <a:rPr lang="en-GB" sz="1100" dirty="0">
                <a:hlinkClick r:id="rId13"/>
              </a:rPr>
              <a:t>https://www.ons.gov.uk/peoplepopulationandcommunity/birthsdeathsandmarriages/lifeexpectancies/bulletins/nationallifetablesunitedkingdom/2022to2024</a:t>
            </a:r>
            <a:r>
              <a:rPr lang="en-GB" sz="1100" dirty="0"/>
              <a:t> (Accessed: 23 July 2026).</a:t>
            </a:r>
          </a:p>
          <a:p>
            <a:pPr algn="just"/>
            <a:endParaRPr lang="en-GB" sz="1100" dirty="0"/>
          </a:p>
          <a:p>
            <a:pPr algn="just"/>
            <a:r>
              <a:rPr lang="en-GB" sz="1100" dirty="0"/>
              <a:t>Onnis, L. and Hunter, T. (2025) “Improving rural and remote health workforce retention amid global workforce shortages: a scoping review of evaluated workforce interventions,” </a:t>
            </a:r>
            <a:r>
              <a:rPr lang="en-GB" sz="1100" i="1" dirty="0"/>
              <a:t>Journal of Health Organisation and Management</a:t>
            </a:r>
            <a:r>
              <a:rPr lang="en-GB" sz="1100" dirty="0"/>
              <a:t>, 39(2), pp. 260–279. Available at: </a:t>
            </a:r>
            <a:r>
              <a:rPr lang="en-GB" sz="1100" dirty="0">
                <a:hlinkClick r:id="rId14"/>
              </a:rPr>
              <a:t>https://doi.org/10.1108/JHOM-03-2024-0077</a:t>
            </a:r>
            <a:r>
              <a:rPr lang="en-GB" sz="1100" dirty="0"/>
              <a:t>. (Accessed: 23 July 2026).</a:t>
            </a:r>
          </a:p>
          <a:p>
            <a:pPr algn="just"/>
            <a:endParaRPr lang="en-GB" sz="1100" dirty="0"/>
          </a:p>
          <a:p>
            <a:pPr algn="just"/>
            <a:endParaRPr lang="en-GB" sz="1100" dirty="0"/>
          </a:p>
          <a:p>
            <a:pPr algn="just"/>
            <a:endParaRPr lang="en-GB" sz="1100" dirty="0">
              <a:latin typeface="Arial" panose="020B0604020202020204" pitchFamily="34" charset="0"/>
              <a:cs typeface="Arial" panose="020B0604020202020204" pitchFamily="34" charset="0"/>
            </a:endParaRPr>
          </a:p>
          <a:p>
            <a:pPr>
              <a:buNone/>
            </a:pPr>
            <a:endParaRPr lang="en-GB" sz="1100" dirty="0"/>
          </a:p>
          <a:p>
            <a:pPr algn="just"/>
            <a:endParaRPr lang="en-GB" sz="1100" dirty="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78D7C34F-F9B9-5DAC-0C60-265FD2AB5E50}"/>
              </a:ext>
            </a:extLst>
          </p:cNvPr>
          <p:cNvSpPr>
            <a:spLocks noGrp="1"/>
          </p:cNvSpPr>
          <p:nvPr>
            <p:ph type="title" idx="4294967295"/>
          </p:nvPr>
        </p:nvSpPr>
        <p:spPr>
          <a:xfrm>
            <a:off x="726233" y="113199"/>
            <a:ext cx="9612086" cy="875846"/>
          </a:xfrm>
          <a:prstGeom prst="rect">
            <a:avLst/>
          </a:prstGeom>
        </p:spPr>
        <p:txBody>
          <a:bodyPr/>
          <a:lstStyle/>
          <a:p>
            <a:r>
              <a:rPr lang="en-GB" dirty="0"/>
              <a:t>Reference II</a:t>
            </a:r>
          </a:p>
        </p:txBody>
      </p:sp>
    </p:spTree>
    <p:extLst>
      <p:ext uri="{BB962C8B-B14F-4D97-AF65-F5344CB8AC3E}">
        <p14:creationId xmlns:p14="http://schemas.microsoft.com/office/powerpoint/2010/main" val="25173911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799911-73A0-4F6A-40DC-F6D88F8200D2}"/>
              </a:ext>
            </a:extLst>
          </p:cNvPr>
          <p:cNvSpPr txBox="1"/>
          <p:nvPr/>
        </p:nvSpPr>
        <p:spPr>
          <a:xfrm>
            <a:off x="552450" y="1027906"/>
            <a:ext cx="10077450" cy="5339923"/>
          </a:xfrm>
          <a:prstGeom prst="rect">
            <a:avLst/>
          </a:prstGeom>
          <a:noFill/>
        </p:spPr>
        <p:txBody>
          <a:bodyPr wrap="square">
            <a:spAutoFit/>
          </a:bodyPr>
          <a:lstStyle/>
          <a:p>
            <a:pPr algn="just"/>
            <a:endParaRPr lang="en-GB" sz="1100" dirty="0"/>
          </a:p>
          <a:p>
            <a:pPr algn="just"/>
            <a:r>
              <a:rPr lang="en-GB" sz="1100" dirty="0"/>
              <a:t>Pugmire, J. </a:t>
            </a:r>
            <a:r>
              <a:rPr lang="en-GB" sz="1100" i="1" dirty="0"/>
              <a:t>et al.</a:t>
            </a:r>
            <a:r>
              <a:rPr lang="en-GB" sz="1100" dirty="0"/>
              <a:t> (2025) “A 2-Year Retrospective Clinical Evaluation of a Novel Virtual Ward Model,” </a:t>
            </a:r>
            <a:r>
              <a:rPr lang="en-GB" sz="1100" i="1" dirty="0"/>
              <a:t>Journal of Primary Care &amp; Community Health</a:t>
            </a:r>
            <a:r>
              <a:rPr lang="en-GB" sz="1100" dirty="0"/>
              <a:t>, 16, p. 21501319251326750. Available at: </a:t>
            </a:r>
            <a:r>
              <a:rPr lang="en-GB" sz="1100" dirty="0">
                <a:hlinkClick r:id="rId2"/>
              </a:rPr>
              <a:t>https://doi.org/10.1177/21501319251326750</a:t>
            </a:r>
            <a:r>
              <a:rPr lang="en-GB" sz="1100" dirty="0"/>
              <a:t>. (Accessed: 23 July 2026).</a:t>
            </a:r>
          </a:p>
          <a:p>
            <a:pPr algn="just">
              <a:buNone/>
            </a:pPr>
            <a:endParaRPr lang="en-GB" sz="1100" dirty="0"/>
          </a:p>
          <a:p>
            <a:pPr algn="just">
              <a:buNone/>
            </a:pPr>
            <a:r>
              <a:rPr lang="en-GB" sz="1100" dirty="0"/>
              <a:t>Seligman, M.E.P. (2011) </a:t>
            </a:r>
            <a:r>
              <a:rPr lang="en-GB" sz="1100" i="1" dirty="0"/>
              <a:t>Flourish: A Visionary New Understanding of Happiness and Well-being</a:t>
            </a:r>
            <a:r>
              <a:rPr lang="en-GB" sz="1100" dirty="0"/>
              <a:t>. New York: Free Press.</a:t>
            </a:r>
          </a:p>
          <a:p>
            <a:pPr algn="just">
              <a:buNone/>
            </a:pPr>
            <a:endParaRPr lang="en-GB" sz="1100" dirty="0"/>
          </a:p>
          <a:p>
            <a:pPr algn="just">
              <a:buNone/>
            </a:pPr>
            <a:r>
              <a:rPr lang="en-GB" sz="1100" dirty="0"/>
              <a:t>The King's Fund (2023) </a:t>
            </a:r>
            <a:r>
              <a:rPr lang="en-GB" sz="1100" i="1" dirty="0"/>
              <a:t>What are Health Inequalities?</a:t>
            </a:r>
            <a:r>
              <a:rPr lang="en-GB" sz="1100" dirty="0"/>
              <a:t> Available at: </a:t>
            </a:r>
            <a:r>
              <a:rPr lang="en-GB" sz="1100" dirty="0">
                <a:hlinkClick r:id="rId3"/>
              </a:rPr>
              <a:t>https://www.kingsfund.org.uk/publications/what-are-health-inequalities</a:t>
            </a:r>
            <a:r>
              <a:rPr lang="en-GB" sz="1100" dirty="0"/>
              <a:t> (Accessed: 23 July 2026).</a:t>
            </a:r>
          </a:p>
          <a:p>
            <a:pPr algn="just">
              <a:buNone/>
            </a:pPr>
            <a:endParaRPr lang="en-GB" sz="1100" dirty="0"/>
          </a:p>
          <a:p>
            <a:pPr algn="just"/>
            <a:r>
              <a:rPr lang="en-GB" sz="1100" dirty="0"/>
              <a:t>Turner, G. </a:t>
            </a:r>
            <a:r>
              <a:rPr lang="en-GB" sz="1100" i="1" dirty="0"/>
              <a:t>et al.</a:t>
            </a:r>
            <a:r>
              <a:rPr lang="en-GB" sz="1100" dirty="0"/>
              <a:t> (2025) “Barriers and opportunities for integrating public health in greenspace planning policy in England,” </a:t>
            </a:r>
            <a:r>
              <a:rPr lang="en-GB" sz="1100" i="1" dirty="0"/>
              <a:t>European journal of public health</a:t>
            </a:r>
            <a:r>
              <a:rPr lang="en-GB" sz="1100" dirty="0"/>
              <a:t>, 35(Supplement_4). Available at: </a:t>
            </a:r>
            <a:r>
              <a:rPr lang="en-GB" sz="1100" dirty="0">
                <a:hlinkClick r:id="rId4"/>
              </a:rPr>
              <a:t>https://doi.org/10.1093/eurpub/ckaf161.1320</a:t>
            </a:r>
            <a:r>
              <a:rPr lang="en-GB" sz="1100" dirty="0"/>
              <a:t> (Accessed: 23 July 2026).</a:t>
            </a:r>
          </a:p>
          <a:p>
            <a:pPr algn="just">
              <a:buNone/>
            </a:pPr>
            <a:endParaRPr lang="en-GB" sz="1100" dirty="0"/>
          </a:p>
          <a:p>
            <a:pPr algn="just">
              <a:buNone/>
            </a:pPr>
            <a:r>
              <a:rPr lang="en-GB" sz="1100" dirty="0"/>
              <a:t>United Nations (2015) </a:t>
            </a:r>
            <a:r>
              <a:rPr lang="en-GB" sz="1100" i="1" dirty="0"/>
              <a:t>Transforming Our World: The 2030 Agenda for Sustainable Development</a:t>
            </a:r>
            <a:r>
              <a:rPr lang="en-GB" sz="1100" dirty="0"/>
              <a:t>. Available at: </a:t>
            </a:r>
            <a:r>
              <a:rPr lang="en-GB" sz="1100" dirty="0">
                <a:hlinkClick r:id="rId5"/>
              </a:rPr>
              <a:t>https://sdgs.un.org/2030agenda</a:t>
            </a:r>
            <a:r>
              <a:rPr lang="en-GB" sz="1100" dirty="0"/>
              <a:t> (Accessed: 23 July 2026).</a:t>
            </a:r>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Wade, D.T. and Halligan, P.W. (2017) 'The biopsychosocial model of illness: A model whose time has come', </a:t>
            </a:r>
            <a:r>
              <a:rPr lang="en-GB" sz="1100" i="1" dirty="0">
                <a:latin typeface="Arial" panose="020B0604020202020204" pitchFamily="34" charset="0"/>
                <a:cs typeface="Arial" panose="020B0604020202020204" pitchFamily="34" charset="0"/>
              </a:rPr>
              <a:t>Clinical Rehabilitation, </a:t>
            </a:r>
            <a:r>
              <a:rPr lang="en-GB" sz="1100" dirty="0">
                <a:latin typeface="Arial" panose="020B0604020202020204" pitchFamily="34" charset="0"/>
                <a:cs typeface="Arial" panose="020B0604020202020204" pitchFamily="34" charset="0"/>
              </a:rPr>
              <a:t>31(8), pp. 995–1004. Available at: </a:t>
            </a:r>
            <a:r>
              <a:rPr lang="en-GB" sz="1100" dirty="0">
                <a:latin typeface="Arial" panose="020B0604020202020204" pitchFamily="34" charset="0"/>
                <a:cs typeface="Arial" panose="020B0604020202020204" pitchFamily="34" charset="0"/>
                <a:hlinkClick r:id="rId6"/>
              </a:rPr>
              <a:t>https://journals.sagepub.com/doi/10.1177/0269215517709890</a:t>
            </a:r>
            <a:r>
              <a:rPr lang="en-GB" sz="1100" dirty="0">
                <a:latin typeface="Arial" panose="020B0604020202020204" pitchFamily="34" charset="0"/>
                <a:cs typeface="Arial" panose="020B0604020202020204" pitchFamily="34" charset="0"/>
              </a:rPr>
              <a:t>. </a:t>
            </a:r>
          </a:p>
          <a:p>
            <a:pPr algn="just"/>
            <a:endParaRPr lang="en-GB" sz="1100" dirty="0">
              <a:latin typeface="Arial" panose="020B0604020202020204" pitchFamily="34" charset="0"/>
              <a:cs typeface="Arial" panose="020B0604020202020204" pitchFamily="34" charset="0"/>
            </a:endParaRPr>
          </a:p>
          <a:p>
            <a:pPr algn="just"/>
            <a:r>
              <a:rPr lang="en-GB" sz="1100" dirty="0"/>
              <a:t>Wilson, K.E. (2025) “The Public Mental Health Framework: thinking about law as preventive medicine,” </a:t>
            </a:r>
            <a:r>
              <a:rPr lang="en-GB" sz="1100" i="1" dirty="0"/>
              <a:t>Medical Law Review</a:t>
            </a:r>
            <a:r>
              <a:rPr lang="en-GB" sz="1100" dirty="0"/>
              <a:t>, 33(1). Available at: https://doi.org/10.1093/medlaw/fwaf002.</a:t>
            </a:r>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World Health Organisation (1986) </a:t>
            </a:r>
            <a:r>
              <a:rPr lang="en-GB" sz="1100" i="1" dirty="0">
                <a:latin typeface="Arial" panose="020B0604020202020204" pitchFamily="34" charset="0"/>
                <a:cs typeface="Arial" panose="020B0604020202020204" pitchFamily="34" charset="0"/>
              </a:rPr>
              <a:t>Ottawa Charter for Health Promotion.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7"/>
              </a:rPr>
              <a:t>https://www.who.int/teams/health-promotion/enhanced-wellbeing/first-global-conference</a:t>
            </a:r>
            <a:r>
              <a:rPr lang="en-GB" sz="1100" dirty="0">
                <a:latin typeface="Arial" panose="020B0604020202020204" pitchFamily="34" charset="0"/>
                <a:cs typeface="Arial" panose="020B0604020202020204" pitchFamily="34" charset="0"/>
              </a:rPr>
              <a:t>. </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World Health Organisation (2023) </a:t>
            </a:r>
            <a:r>
              <a:rPr lang="en-GB" sz="1100" i="1" dirty="0">
                <a:latin typeface="Arial" panose="020B0604020202020204" pitchFamily="34" charset="0"/>
                <a:cs typeface="Arial" panose="020B0604020202020204" pitchFamily="34" charset="0"/>
              </a:rPr>
              <a:t>World Health Statistics 2023.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8"/>
              </a:rPr>
              <a:t>https://www.who.int/data/gho/publications/world-health-statistics</a:t>
            </a:r>
            <a:r>
              <a:rPr lang="en-GB" sz="1100" dirty="0">
                <a:latin typeface="Arial" panose="020B0604020202020204" pitchFamily="34" charset="0"/>
                <a:cs typeface="Arial" panose="020B0604020202020204" pitchFamily="34" charset="0"/>
              </a:rPr>
              <a:t>. </a:t>
            </a:r>
          </a:p>
          <a:p>
            <a:pPr algn="just"/>
            <a:endParaRPr lang="en-GB" sz="1100" dirty="0">
              <a:latin typeface="Arial" panose="020B0604020202020204" pitchFamily="34" charset="0"/>
              <a:cs typeface="Arial" panose="020B0604020202020204" pitchFamily="34" charset="0"/>
            </a:endParaRPr>
          </a:p>
          <a:p>
            <a:pPr algn="just">
              <a:buNone/>
            </a:pPr>
            <a:r>
              <a:rPr lang="en-GB" sz="1100" dirty="0"/>
              <a:t>World Health Organisation (2014) </a:t>
            </a:r>
            <a:r>
              <a:rPr lang="en-GB" sz="1100" i="1" dirty="0"/>
              <a:t>Health in All Policies (HiAP): Framework for Country Action</a:t>
            </a:r>
            <a:r>
              <a:rPr lang="en-GB" sz="1100" dirty="0"/>
              <a:t>. Geneva: World Health Organisation. Available at: </a:t>
            </a:r>
            <a:r>
              <a:rPr lang="en-GB" sz="1100" dirty="0">
                <a:hlinkClick r:id="rId9"/>
              </a:rPr>
              <a:t>https://www.who.int/publications/i/item/9789241506908</a:t>
            </a:r>
            <a:r>
              <a:rPr lang="en-GB" sz="1100" dirty="0"/>
              <a:t> (Accessed: 23 July 2026).</a:t>
            </a:r>
          </a:p>
          <a:p>
            <a:pPr algn="just">
              <a:buNone/>
            </a:pPr>
            <a:endParaRPr lang="en-GB" sz="1100" dirty="0"/>
          </a:p>
          <a:p>
            <a:pPr algn="just">
              <a:buNone/>
            </a:pPr>
            <a:r>
              <a:rPr lang="en-GB" sz="1100" dirty="0"/>
              <a:t>World Health Organisation (2023) </a:t>
            </a:r>
            <a:r>
              <a:rPr lang="en-GB" sz="1100" i="1" dirty="0"/>
              <a:t>Health Promotion</a:t>
            </a:r>
            <a:r>
              <a:rPr lang="en-GB" sz="1100" dirty="0"/>
              <a:t>. Available at: </a:t>
            </a:r>
            <a:r>
              <a:rPr lang="en-GB" sz="1100" dirty="0">
                <a:hlinkClick r:id="rId10"/>
              </a:rPr>
              <a:t>https://www.who.int/health-topics/health-promotion</a:t>
            </a:r>
            <a:r>
              <a:rPr lang="en-GB" sz="1100" dirty="0"/>
              <a:t> (Accessed: 23 July 2026).</a:t>
            </a:r>
          </a:p>
          <a:p>
            <a:pPr algn="just">
              <a:buNone/>
            </a:pPr>
            <a:endParaRPr lang="en-GB" sz="1100" dirty="0"/>
          </a:p>
          <a:p>
            <a:pPr algn="just">
              <a:buNone/>
            </a:pPr>
            <a:endParaRPr lang="en-GB" sz="1100" dirty="0"/>
          </a:p>
        </p:txBody>
      </p:sp>
      <p:sp>
        <p:nvSpPr>
          <p:cNvPr id="4" name="Title 3">
            <a:extLst>
              <a:ext uri="{FF2B5EF4-FFF2-40B4-BE49-F238E27FC236}">
                <a16:creationId xmlns:a16="http://schemas.microsoft.com/office/drawing/2014/main" id="{ED0CA910-70BD-E67C-259B-50EADF7EA32C}"/>
              </a:ext>
            </a:extLst>
          </p:cNvPr>
          <p:cNvSpPr>
            <a:spLocks noGrp="1"/>
          </p:cNvSpPr>
          <p:nvPr>
            <p:ph type="title" idx="4294967295"/>
          </p:nvPr>
        </p:nvSpPr>
        <p:spPr>
          <a:xfrm>
            <a:off x="838200" y="365125"/>
            <a:ext cx="10515600" cy="1325563"/>
          </a:xfrm>
          <a:prstGeom prst="rect">
            <a:avLst/>
          </a:prstGeom>
        </p:spPr>
        <p:txBody>
          <a:bodyPr/>
          <a:lstStyle/>
          <a:p>
            <a:r>
              <a:rPr lang="en-GB" dirty="0"/>
              <a:t>References III</a:t>
            </a:r>
          </a:p>
        </p:txBody>
      </p:sp>
    </p:spTree>
    <p:extLst>
      <p:ext uri="{BB962C8B-B14F-4D97-AF65-F5344CB8AC3E}">
        <p14:creationId xmlns:p14="http://schemas.microsoft.com/office/powerpoint/2010/main" val="41182554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3" ma:contentTypeDescription="Create a new document." ma:contentTypeScope="" ma:versionID="0d6fbf33265ff3a988744aff247357ff">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fc9785593c138c2a40c66b32ca04dffd"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06CCEED-031C-4037-9891-1308437337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5285E6-03DC-48D1-AC8B-49EFA9BB7E75}">
  <ds:schemaRefs>
    <ds:schemaRef ds:uri="http://schemas.microsoft.com/office/2006/documentManagement/types"/>
    <ds:schemaRef ds:uri="550816ce-8156-4f45-b1c4-24236a73d01f"/>
    <ds:schemaRef ds:uri="http://purl.org/dc/dcmitype/"/>
    <ds:schemaRef ds:uri="http://purl.org/dc/elements/1.1/"/>
    <ds:schemaRef ds:uri="http://www.w3.org/XML/1998/namespace"/>
    <ds:schemaRef ds:uri="http://schemas.openxmlformats.org/package/2006/metadata/core-properties"/>
    <ds:schemaRef ds:uri="http://schemas.microsoft.com/office/infopath/2007/PartnerControls"/>
    <ds:schemaRef ds:uri="http://purl.org/dc/terms/"/>
    <ds:schemaRef ds:uri="0ebdf10f-b5a3-45b6-acdb-7dc1eb398785"/>
    <ds:schemaRef ds:uri="http://schemas.microsoft.com/office/2006/metadata/properties"/>
  </ds:schemaRefs>
</ds:datastoreItem>
</file>

<file path=customXml/itemProps3.xml><?xml version="1.0" encoding="utf-8"?>
<ds:datastoreItem xmlns:ds="http://schemas.openxmlformats.org/officeDocument/2006/customXml" ds:itemID="{B7CE1AEA-7615-4447-BD61-48DAF554BD7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3523</Words>
  <Application>Microsoft Office PowerPoint</Application>
  <PresentationFormat>Widescreen</PresentationFormat>
  <Paragraphs>292</Paragraphs>
  <Slides>20</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Aptos Display</vt:lpstr>
      <vt:lpstr>Arial</vt:lpstr>
      <vt:lpstr>Office Theme</vt:lpstr>
      <vt:lpstr>Health, Wellbeing and Sustainable Development within Present  Health and Care Sectors</vt:lpstr>
      <vt:lpstr>Overview </vt:lpstr>
      <vt:lpstr>Key concepts: health, wellbeing and sustainable development</vt:lpstr>
      <vt:lpstr>Relevance </vt:lpstr>
      <vt:lpstr>Models of wellbeing</vt:lpstr>
      <vt:lpstr>Integration of Health and Wellbeing Approaches </vt:lpstr>
      <vt:lpstr>Health in All Policies</vt:lpstr>
      <vt:lpstr>Theoretical Perspectives</vt:lpstr>
      <vt:lpstr>Comparing health models: implications for practice</vt:lpstr>
      <vt:lpstr>UK policy and governance</vt:lpstr>
      <vt:lpstr>Service delivery</vt:lpstr>
      <vt:lpstr>Public health initiatives: benefits and limits (Lyus and Logue, 2026)</vt:lpstr>
      <vt:lpstr>Equity and access: health inequalities</vt:lpstr>
      <vt:lpstr>Life expectancy at birth across UK nations, 2022–2024</vt:lpstr>
      <vt:lpstr>Critical evaluation: what works and what remains weak?</vt:lpstr>
      <vt:lpstr>Recommendations for improvement</vt:lpstr>
      <vt:lpstr>Conclusion</vt:lpstr>
      <vt:lpstr>References </vt:lpstr>
      <vt:lpstr>Reference II</vt:lpstr>
      <vt:lpstr>References III</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dc:title>
  <dc:subject>Health, Wellbeing and Sustainable Development Presentation</dc:subject>
  <dc:creator>Monica Ana Oprea</dc:creator>
  <cp:lastModifiedBy>Monica Ana Oprea (2315596)</cp:lastModifiedBy>
  <cp:revision>3</cp:revision>
  <dcterms:created xsi:type="dcterms:W3CDTF">2026-07-14T13:34:42Z</dcterms:created>
  <dcterms:modified xsi:type="dcterms:W3CDTF">2026-07-23T20:29:24Z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