
<file path=[Content_Types].xml><?xml version="1.0" encoding="utf-8"?>
<Types xmlns="http://schemas.openxmlformats.org/package/2006/content-types">
  <Default Extension="jpe"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 id="257" r:id="rId3"/>
    <p:sldId id="258" r:id="rId4"/>
    <p:sldId id="259" r:id="rId5"/>
    <p:sldId id="260" r:id="rId6"/>
    <p:sldId id="261" r:id="rId7"/>
    <p:sldId id="262" r:id="rId8"/>
    <p:sldId id="263" r:id="rId9"/>
    <p:sldId id="271"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97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823C66-5956-4990-A240-ED0C7FA30B1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FE17D80-F95B-405A-9C68-9FDE3AA5DC6F}">
      <dgm:prSet/>
      <dgm:spPr/>
      <dgm:t>
        <a:bodyPr/>
        <a:lstStyle/>
        <a:p>
          <a:r>
            <a:rPr lang="en-GB"/>
            <a:t>Multicultural organisations require leaders to understand different values, communication styles and perspectives. Emotional intelligence enhances cultural sensitivity and reduces misunderstandings. </a:t>
          </a:r>
          <a:endParaRPr lang="en-US"/>
        </a:p>
      </dgm:t>
    </dgm:pt>
    <dgm:pt modelId="{3787E530-81D4-4C06-9719-AA101937CC66}" type="parTrans" cxnId="{18257BD7-65B4-4BE0-A1D0-6AAE050A9559}">
      <dgm:prSet/>
      <dgm:spPr/>
      <dgm:t>
        <a:bodyPr/>
        <a:lstStyle/>
        <a:p>
          <a:endParaRPr lang="en-US"/>
        </a:p>
      </dgm:t>
    </dgm:pt>
    <dgm:pt modelId="{A1AC229B-64BC-4350-B106-326DF7810558}" type="sibTrans" cxnId="{18257BD7-65B4-4BE0-A1D0-6AAE050A9559}">
      <dgm:prSet/>
      <dgm:spPr/>
      <dgm:t>
        <a:bodyPr/>
        <a:lstStyle/>
        <a:p>
          <a:endParaRPr lang="en-US"/>
        </a:p>
      </dgm:t>
    </dgm:pt>
    <dgm:pt modelId="{A933C036-CBD6-4F34-A9F6-977721E7CDEB}">
      <dgm:prSet/>
      <dgm:spPr/>
      <dgm:t>
        <a:bodyPr/>
        <a:lstStyle/>
        <a:p>
          <a:r>
            <a:rPr lang="en-GB"/>
            <a:t>Heard's experience in multilingual environments demonstrates how empathy can support inclusion and collaboration across diverse teams (Heard, 2022).</a:t>
          </a:r>
          <a:endParaRPr lang="en-US"/>
        </a:p>
      </dgm:t>
    </dgm:pt>
    <dgm:pt modelId="{0B68FCC9-A87B-416F-8A40-5207FF5A4BC7}" type="parTrans" cxnId="{5E089227-37A3-4F0E-A214-AE71774671BA}">
      <dgm:prSet/>
      <dgm:spPr/>
      <dgm:t>
        <a:bodyPr/>
        <a:lstStyle/>
        <a:p>
          <a:endParaRPr lang="en-US"/>
        </a:p>
      </dgm:t>
    </dgm:pt>
    <dgm:pt modelId="{A6E3ED0F-43D3-4008-B45B-88E71262F145}" type="sibTrans" cxnId="{5E089227-37A3-4F0E-A214-AE71774671BA}">
      <dgm:prSet/>
      <dgm:spPr/>
      <dgm:t>
        <a:bodyPr/>
        <a:lstStyle/>
        <a:p>
          <a:endParaRPr lang="en-US"/>
        </a:p>
      </dgm:t>
    </dgm:pt>
    <dgm:pt modelId="{5321C03A-C3F4-48C8-8B9F-5BF64B9A93FC}" type="pres">
      <dgm:prSet presAssocID="{87823C66-5956-4990-A240-ED0C7FA30B1D}" presName="linear" presStyleCnt="0">
        <dgm:presLayoutVars>
          <dgm:animLvl val="lvl"/>
          <dgm:resizeHandles val="exact"/>
        </dgm:presLayoutVars>
      </dgm:prSet>
      <dgm:spPr/>
    </dgm:pt>
    <dgm:pt modelId="{31CA5AE7-BF76-4314-8295-20EF37DAF9E0}" type="pres">
      <dgm:prSet presAssocID="{0FE17D80-F95B-405A-9C68-9FDE3AA5DC6F}" presName="parentText" presStyleLbl="node1" presStyleIdx="0" presStyleCnt="2">
        <dgm:presLayoutVars>
          <dgm:chMax val="0"/>
          <dgm:bulletEnabled val="1"/>
        </dgm:presLayoutVars>
      </dgm:prSet>
      <dgm:spPr/>
    </dgm:pt>
    <dgm:pt modelId="{F5C52FD1-D7D2-4C63-936E-1CB57DFBDE4F}" type="pres">
      <dgm:prSet presAssocID="{A1AC229B-64BC-4350-B106-326DF7810558}" presName="spacer" presStyleCnt="0"/>
      <dgm:spPr/>
    </dgm:pt>
    <dgm:pt modelId="{5B11EFA7-AE2E-4824-B056-6E933CFA8068}" type="pres">
      <dgm:prSet presAssocID="{A933C036-CBD6-4F34-A9F6-977721E7CDEB}" presName="parentText" presStyleLbl="node1" presStyleIdx="1" presStyleCnt="2">
        <dgm:presLayoutVars>
          <dgm:chMax val="0"/>
          <dgm:bulletEnabled val="1"/>
        </dgm:presLayoutVars>
      </dgm:prSet>
      <dgm:spPr/>
    </dgm:pt>
  </dgm:ptLst>
  <dgm:cxnLst>
    <dgm:cxn modelId="{5E089227-37A3-4F0E-A214-AE71774671BA}" srcId="{87823C66-5956-4990-A240-ED0C7FA30B1D}" destId="{A933C036-CBD6-4F34-A9F6-977721E7CDEB}" srcOrd="1" destOrd="0" parTransId="{0B68FCC9-A87B-416F-8A40-5207FF5A4BC7}" sibTransId="{A6E3ED0F-43D3-4008-B45B-88E71262F145}"/>
    <dgm:cxn modelId="{C73DDF63-B786-445B-B770-51AB55D981C1}" type="presOf" srcId="{87823C66-5956-4990-A240-ED0C7FA30B1D}" destId="{5321C03A-C3F4-48C8-8B9F-5BF64B9A93FC}" srcOrd="0" destOrd="0" presId="urn:microsoft.com/office/officeart/2005/8/layout/vList2"/>
    <dgm:cxn modelId="{5544C169-26C8-460E-9E32-1BA1D4990792}" type="presOf" srcId="{0FE17D80-F95B-405A-9C68-9FDE3AA5DC6F}" destId="{31CA5AE7-BF76-4314-8295-20EF37DAF9E0}" srcOrd="0" destOrd="0" presId="urn:microsoft.com/office/officeart/2005/8/layout/vList2"/>
    <dgm:cxn modelId="{54994CCC-7B3C-4EB4-B474-C4B7B6D7FB3F}" type="presOf" srcId="{A933C036-CBD6-4F34-A9F6-977721E7CDEB}" destId="{5B11EFA7-AE2E-4824-B056-6E933CFA8068}" srcOrd="0" destOrd="0" presId="urn:microsoft.com/office/officeart/2005/8/layout/vList2"/>
    <dgm:cxn modelId="{18257BD7-65B4-4BE0-A1D0-6AAE050A9559}" srcId="{87823C66-5956-4990-A240-ED0C7FA30B1D}" destId="{0FE17D80-F95B-405A-9C68-9FDE3AA5DC6F}" srcOrd="0" destOrd="0" parTransId="{3787E530-81D4-4C06-9719-AA101937CC66}" sibTransId="{A1AC229B-64BC-4350-B106-326DF7810558}"/>
    <dgm:cxn modelId="{DE21E9BD-7507-4F4D-81E6-8F95B001B84F}" type="presParOf" srcId="{5321C03A-C3F4-48C8-8B9F-5BF64B9A93FC}" destId="{31CA5AE7-BF76-4314-8295-20EF37DAF9E0}" srcOrd="0" destOrd="0" presId="urn:microsoft.com/office/officeart/2005/8/layout/vList2"/>
    <dgm:cxn modelId="{6AD0167B-3FDC-4232-9B68-5C14B5DAC013}" type="presParOf" srcId="{5321C03A-C3F4-48C8-8B9F-5BF64B9A93FC}" destId="{F5C52FD1-D7D2-4C63-936E-1CB57DFBDE4F}" srcOrd="1" destOrd="0" presId="urn:microsoft.com/office/officeart/2005/8/layout/vList2"/>
    <dgm:cxn modelId="{106C50DD-6AD5-4EBB-9F93-020D80943615}" type="presParOf" srcId="{5321C03A-C3F4-48C8-8B9F-5BF64B9A93FC}" destId="{5B11EFA7-AE2E-4824-B056-6E933CFA806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A28E63-8F18-4616-9CD0-F631028F457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E35AFBC-F800-452E-8601-FBC56F376551}">
      <dgm:prSet/>
      <dgm:spPr/>
      <dgm:t>
        <a:bodyPr/>
        <a:lstStyle/>
        <a:p>
          <a:r>
            <a:rPr lang="en-GB"/>
            <a:t>Antonakis, J., Ashkanasy, N.M. and Dasborough, M.T. (2009) </a:t>
          </a:r>
          <a:r>
            <a:rPr lang="en-GB" i="1"/>
            <a:t>Does leadership need emotional intelligence?</a:t>
          </a:r>
          <a:r>
            <a:rPr lang="en-GB"/>
            <a:t> The Leadership Quarterly, 20(2), pp.247–261.</a:t>
          </a:r>
          <a:endParaRPr lang="en-US"/>
        </a:p>
      </dgm:t>
    </dgm:pt>
    <dgm:pt modelId="{DAD2E579-886F-449A-ACFD-4974304B634A}" type="parTrans" cxnId="{5489E938-9FB2-4F27-BA03-4A6811186DFB}">
      <dgm:prSet/>
      <dgm:spPr/>
      <dgm:t>
        <a:bodyPr/>
        <a:lstStyle/>
        <a:p>
          <a:endParaRPr lang="en-US"/>
        </a:p>
      </dgm:t>
    </dgm:pt>
    <dgm:pt modelId="{51901E7E-5F29-4D5E-84A9-FCF70A633357}" type="sibTrans" cxnId="{5489E938-9FB2-4F27-BA03-4A6811186DFB}">
      <dgm:prSet/>
      <dgm:spPr/>
      <dgm:t>
        <a:bodyPr/>
        <a:lstStyle/>
        <a:p>
          <a:endParaRPr lang="en-US"/>
        </a:p>
      </dgm:t>
    </dgm:pt>
    <dgm:pt modelId="{94D0977A-D3E1-4E3B-86CE-BE23CCB17DDF}">
      <dgm:prSet/>
      <dgm:spPr/>
      <dgm:t>
        <a:bodyPr/>
        <a:lstStyle/>
        <a:p>
          <a:r>
            <a:rPr lang="en-GB"/>
            <a:t>Apple (2023) </a:t>
          </a:r>
          <a:r>
            <a:rPr lang="en-GB" i="1"/>
            <a:t>Inclusion and Diversity Report</a:t>
          </a:r>
          <a:r>
            <a:rPr lang="en-GB"/>
            <a:t>.</a:t>
          </a:r>
          <a:endParaRPr lang="en-US"/>
        </a:p>
      </dgm:t>
    </dgm:pt>
    <dgm:pt modelId="{66B6ECD5-9B43-430A-9771-E49B0C7E2927}" type="parTrans" cxnId="{01060C52-B80A-4319-9046-C7D94522E27B}">
      <dgm:prSet/>
      <dgm:spPr/>
      <dgm:t>
        <a:bodyPr/>
        <a:lstStyle/>
        <a:p>
          <a:endParaRPr lang="en-US"/>
        </a:p>
      </dgm:t>
    </dgm:pt>
    <dgm:pt modelId="{0E8C433D-963B-40E2-8549-93D7FCC4C39F}" type="sibTrans" cxnId="{01060C52-B80A-4319-9046-C7D94522E27B}">
      <dgm:prSet/>
      <dgm:spPr/>
      <dgm:t>
        <a:bodyPr/>
        <a:lstStyle/>
        <a:p>
          <a:endParaRPr lang="en-US"/>
        </a:p>
      </dgm:t>
    </dgm:pt>
    <dgm:pt modelId="{A9DB9348-5C90-4210-834C-2DE626A83094}">
      <dgm:prSet/>
      <dgm:spPr/>
      <dgm:t>
        <a:bodyPr/>
        <a:lstStyle/>
        <a:p>
          <a:r>
            <a:rPr lang="en-GB"/>
            <a:t>Bass, B.M. and Avolio, B.J. (1994) </a:t>
          </a:r>
          <a:r>
            <a:rPr lang="en-GB" i="1"/>
            <a:t>Improving Organizational Effectiveness Through Transformational Leadership</a:t>
          </a:r>
          <a:r>
            <a:rPr lang="en-GB"/>
            <a:t>. Thousand Oaks: Sage.</a:t>
          </a:r>
          <a:endParaRPr lang="en-US"/>
        </a:p>
      </dgm:t>
    </dgm:pt>
    <dgm:pt modelId="{70B2248C-6499-4D74-AF5B-9EA4D08D4A7C}" type="parTrans" cxnId="{4BB7C79F-61D6-4334-B3EB-B80198E05907}">
      <dgm:prSet/>
      <dgm:spPr/>
      <dgm:t>
        <a:bodyPr/>
        <a:lstStyle/>
        <a:p>
          <a:endParaRPr lang="en-US"/>
        </a:p>
      </dgm:t>
    </dgm:pt>
    <dgm:pt modelId="{A5B75F50-0E48-437A-B7AB-2509D897AF0B}" type="sibTrans" cxnId="{4BB7C79F-61D6-4334-B3EB-B80198E05907}">
      <dgm:prSet/>
      <dgm:spPr/>
      <dgm:t>
        <a:bodyPr/>
        <a:lstStyle/>
        <a:p>
          <a:endParaRPr lang="en-US"/>
        </a:p>
      </dgm:t>
    </dgm:pt>
    <dgm:pt modelId="{562BD0A1-5CAB-4B3B-A63A-AC8D1DB3179A}">
      <dgm:prSet/>
      <dgm:spPr/>
      <dgm:t>
        <a:bodyPr/>
        <a:lstStyle/>
        <a:p>
          <a:r>
            <a:rPr lang="en-GB"/>
            <a:t>Goleman, D. (1998) </a:t>
          </a:r>
          <a:r>
            <a:rPr lang="en-GB" i="1"/>
            <a:t>Working with Emotional Intelligence</a:t>
          </a:r>
          <a:r>
            <a:rPr lang="en-GB"/>
            <a:t>. New York: Bantam Books.</a:t>
          </a:r>
          <a:endParaRPr lang="en-US"/>
        </a:p>
      </dgm:t>
    </dgm:pt>
    <dgm:pt modelId="{5A0656FB-92D3-43F8-979D-4623BA3327A1}" type="parTrans" cxnId="{C694F6C8-EFAB-409D-82CE-44725D6A4C72}">
      <dgm:prSet/>
      <dgm:spPr/>
      <dgm:t>
        <a:bodyPr/>
        <a:lstStyle/>
        <a:p>
          <a:endParaRPr lang="en-US"/>
        </a:p>
      </dgm:t>
    </dgm:pt>
    <dgm:pt modelId="{965AA678-2E57-4DB4-863B-FBACF61E1F8E}" type="sibTrans" cxnId="{C694F6C8-EFAB-409D-82CE-44725D6A4C72}">
      <dgm:prSet/>
      <dgm:spPr/>
      <dgm:t>
        <a:bodyPr/>
        <a:lstStyle/>
        <a:p>
          <a:endParaRPr lang="en-US"/>
        </a:p>
      </dgm:t>
    </dgm:pt>
    <dgm:pt modelId="{39898FF5-9AE6-4E52-9B8D-4039D2E70DC4}">
      <dgm:prSet/>
      <dgm:spPr/>
      <dgm:t>
        <a:bodyPr/>
        <a:lstStyle/>
        <a:p>
          <a:r>
            <a:rPr lang="en-GB"/>
            <a:t>Heard, E. (2022) Financial Times, 27 February 2022.</a:t>
          </a:r>
          <a:endParaRPr lang="en-US"/>
        </a:p>
      </dgm:t>
    </dgm:pt>
    <dgm:pt modelId="{B58240A5-6291-4A78-BE0A-15E07AB979DE}" type="parTrans" cxnId="{2CF3247D-0555-4613-B270-AEEB753C2899}">
      <dgm:prSet/>
      <dgm:spPr/>
      <dgm:t>
        <a:bodyPr/>
        <a:lstStyle/>
        <a:p>
          <a:endParaRPr lang="en-US"/>
        </a:p>
      </dgm:t>
    </dgm:pt>
    <dgm:pt modelId="{690A8626-4C33-4DA0-AFDF-344D22EE37C7}" type="sibTrans" cxnId="{2CF3247D-0555-4613-B270-AEEB753C2899}">
      <dgm:prSet/>
      <dgm:spPr/>
      <dgm:t>
        <a:bodyPr/>
        <a:lstStyle/>
        <a:p>
          <a:endParaRPr lang="en-US"/>
        </a:p>
      </dgm:t>
    </dgm:pt>
    <dgm:pt modelId="{B6BD8B33-CE1A-4218-A751-1D836857F557}">
      <dgm:prSet/>
      <dgm:spPr/>
      <dgm:t>
        <a:bodyPr/>
        <a:lstStyle/>
        <a:p>
          <a:r>
            <a:rPr lang="en-GB"/>
            <a:t>Inditex (2023) </a:t>
          </a:r>
          <a:r>
            <a:rPr lang="en-GB" i="1"/>
            <a:t>Annual Report</a:t>
          </a:r>
          <a:r>
            <a:rPr lang="en-GB"/>
            <a:t>.</a:t>
          </a:r>
          <a:endParaRPr lang="en-US"/>
        </a:p>
      </dgm:t>
    </dgm:pt>
    <dgm:pt modelId="{F0D87A07-CC5F-4158-AE90-419438144323}" type="parTrans" cxnId="{3183E563-BEA3-4903-84EA-D2C2DFBA5046}">
      <dgm:prSet/>
      <dgm:spPr/>
      <dgm:t>
        <a:bodyPr/>
        <a:lstStyle/>
        <a:p>
          <a:endParaRPr lang="en-US"/>
        </a:p>
      </dgm:t>
    </dgm:pt>
    <dgm:pt modelId="{4A95044C-4E56-47D7-A807-2FA3E336412B}" type="sibTrans" cxnId="{3183E563-BEA3-4903-84EA-D2C2DFBA5046}">
      <dgm:prSet/>
      <dgm:spPr/>
      <dgm:t>
        <a:bodyPr/>
        <a:lstStyle/>
        <a:p>
          <a:endParaRPr lang="en-US"/>
        </a:p>
      </dgm:t>
    </dgm:pt>
    <dgm:pt modelId="{2E85A4D4-FC60-4DC7-8CC1-E53DAAF2EF8B}">
      <dgm:prSet/>
      <dgm:spPr/>
      <dgm:t>
        <a:bodyPr/>
        <a:lstStyle/>
        <a:p>
          <a:r>
            <a:rPr lang="en-GB"/>
            <a:t>Nike (2023) </a:t>
          </a:r>
          <a:r>
            <a:rPr lang="en-GB" i="1"/>
            <a:t>Impact Report</a:t>
          </a:r>
          <a:r>
            <a:rPr lang="en-GB"/>
            <a:t>.</a:t>
          </a:r>
          <a:endParaRPr lang="en-US"/>
        </a:p>
      </dgm:t>
    </dgm:pt>
    <dgm:pt modelId="{6C680CF0-1349-4913-A63C-A9A7E385B9C5}" type="parTrans" cxnId="{407DCB1E-AAC1-4C18-8210-B386359A23CB}">
      <dgm:prSet/>
      <dgm:spPr/>
      <dgm:t>
        <a:bodyPr/>
        <a:lstStyle/>
        <a:p>
          <a:endParaRPr lang="en-US"/>
        </a:p>
      </dgm:t>
    </dgm:pt>
    <dgm:pt modelId="{E242B1B2-9217-469E-BC55-F1A4DC3B68D2}" type="sibTrans" cxnId="{407DCB1E-AAC1-4C18-8210-B386359A23CB}">
      <dgm:prSet/>
      <dgm:spPr/>
      <dgm:t>
        <a:bodyPr/>
        <a:lstStyle/>
        <a:p>
          <a:endParaRPr lang="en-US"/>
        </a:p>
      </dgm:t>
    </dgm:pt>
    <dgm:pt modelId="{C32F4C5D-0380-4DFE-8FF6-7ABBBADCB886}">
      <dgm:prSet/>
      <dgm:spPr/>
      <dgm:t>
        <a:bodyPr/>
        <a:lstStyle/>
        <a:p>
          <a:r>
            <a:rPr lang="en-GB"/>
            <a:t>Tesco (2023) </a:t>
          </a:r>
          <a:r>
            <a:rPr lang="en-GB" i="1"/>
            <a:t>Diversity, Equity and Inclusion Report</a:t>
          </a:r>
          <a:r>
            <a:rPr lang="en-GB"/>
            <a:t>.</a:t>
          </a:r>
          <a:endParaRPr lang="en-US"/>
        </a:p>
      </dgm:t>
    </dgm:pt>
    <dgm:pt modelId="{415175DB-2989-4D18-9D98-08213DFDF37D}" type="parTrans" cxnId="{614883E7-0A6B-48FF-BEC8-51C5A2E24791}">
      <dgm:prSet/>
      <dgm:spPr/>
      <dgm:t>
        <a:bodyPr/>
        <a:lstStyle/>
        <a:p>
          <a:endParaRPr lang="en-US"/>
        </a:p>
      </dgm:t>
    </dgm:pt>
    <dgm:pt modelId="{31B221CA-FCA6-47F9-B9B6-C7F1EEB9CAA1}" type="sibTrans" cxnId="{614883E7-0A6B-48FF-BEC8-51C5A2E24791}">
      <dgm:prSet/>
      <dgm:spPr/>
      <dgm:t>
        <a:bodyPr/>
        <a:lstStyle/>
        <a:p>
          <a:endParaRPr lang="en-US"/>
        </a:p>
      </dgm:t>
    </dgm:pt>
    <dgm:pt modelId="{D333C125-C6C3-4AD4-8E65-035813B14F7E}" type="pres">
      <dgm:prSet presAssocID="{A8A28E63-8F18-4616-9CD0-F631028F457D}" presName="linear" presStyleCnt="0">
        <dgm:presLayoutVars>
          <dgm:animLvl val="lvl"/>
          <dgm:resizeHandles val="exact"/>
        </dgm:presLayoutVars>
      </dgm:prSet>
      <dgm:spPr/>
    </dgm:pt>
    <dgm:pt modelId="{7F1967BB-B621-4AC9-A8AB-5B99CECCD425}" type="pres">
      <dgm:prSet presAssocID="{9E35AFBC-F800-452E-8601-FBC56F376551}" presName="parentText" presStyleLbl="node1" presStyleIdx="0" presStyleCnt="8">
        <dgm:presLayoutVars>
          <dgm:chMax val="0"/>
          <dgm:bulletEnabled val="1"/>
        </dgm:presLayoutVars>
      </dgm:prSet>
      <dgm:spPr/>
    </dgm:pt>
    <dgm:pt modelId="{4648FFC0-25C0-4B2C-B20C-7C8044D3169B}" type="pres">
      <dgm:prSet presAssocID="{51901E7E-5F29-4D5E-84A9-FCF70A633357}" presName="spacer" presStyleCnt="0"/>
      <dgm:spPr/>
    </dgm:pt>
    <dgm:pt modelId="{D3033D8D-8A04-4AFF-9CDC-3220FEAF9321}" type="pres">
      <dgm:prSet presAssocID="{94D0977A-D3E1-4E3B-86CE-BE23CCB17DDF}" presName="parentText" presStyleLbl="node1" presStyleIdx="1" presStyleCnt="8">
        <dgm:presLayoutVars>
          <dgm:chMax val="0"/>
          <dgm:bulletEnabled val="1"/>
        </dgm:presLayoutVars>
      </dgm:prSet>
      <dgm:spPr/>
    </dgm:pt>
    <dgm:pt modelId="{EE1344DD-BC5D-4CD7-9D56-6FDE7C39AAA3}" type="pres">
      <dgm:prSet presAssocID="{0E8C433D-963B-40E2-8549-93D7FCC4C39F}" presName="spacer" presStyleCnt="0"/>
      <dgm:spPr/>
    </dgm:pt>
    <dgm:pt modelId="{AB7D97E4-7A9F-476F-BC0B-D837B3703ADF}" type="pres">
      <dgm:prSet presAssocID="{A9DB9348-5C90-4210-834C-2DE626A83094}" presName="parentText" presStyleLbl="node1" presStyleIdx="2" presStyleCnt="8">
        <dgm:presLayoutVars>
          <dgm:chMax val="0"/>
          <dgm:bulletEnabled val="1"/>
        </dgm:presLayoutVars>
      </dgm:prSet>
      <dgm:spPr/>
    </dgm:pt>
    <dgm:pt modelId="{C86D433E-3024-4F74-B557-A7B376685AC4}" type="pres">
      <dgm:prSet presAssocID="{A5B75F50-0E48-437A-B7AB-2509D897AF0B}" presName="spacer" presStyleCnt="0"/>
      <dgm:spPr/>
    </dgm:pt>
    <dgm:pt modelId="{35BE4B5B-D434-4092-9DD8-9A85860C87CB}" type="pres">
      <dgm:prSet presAssocID="{562BD0A1-5CAB-4B3B-A63A-AC8D1DB3179A}" presName="parentText" presStyleLbl="node1" presStyleIdx="3" presStyleCnt="8">
        <dgm:presLayoutVars>
          <dgm:chMax val="0"/>
          <dgm:bulletEnabled val="1"/>
        </dgm:presLayoutVars>
      </dgm:prSet>
      <dgm:spPr/>
    </dgm:pt>
    <dgm:pt modelId="{36C3B080-D138-43C9-A08B-22F9AA833E09}" type="pres">
      <dgm:prSet presAssocID="{965AA678-2E57-4DB4-863B-FBACF61E1F8E}" presName="spacer" presStyleCnt="0"/>
      <dgm:spPr/>
    </dgm:pt>
    <dgm:pt modelId="{FE7B2D1B-5561-45B0-B0CA-43D0034316DC}" type="pres">
      <dgm:prSet presAssocID="{39898FF5-9AE6-4E52-9B8D-4039D2E70DC4}" presName="parentText" presStyleLbl="node1" presStyleIdx="4" presStyleCnt="8">
        <dgm:presLayoutVars>
          <dgm:chMax val="0"/>
          <dgm:bulletEnabled val="1"/>
        </dgm:presLayoutVars>
      </dgm:prSet>
      <dgm:spPr/>
    </dgm:pt>
    <dgm:pt modelId="{A41C6AB7-B588-4D90-B022-B116CC7FA169}" type="pres">
      <dgm:prSet presAssocID="{690A8626-4C33-4DA0-AFDF-344D22EE37C7}" presName="spacer" presStyleCnt="0"/>
      <dgm:spPr/>
    </dgm:pt>
    <dgm:pt modelId="{C7C6BBCA-AF13-4F71-A599-2F701A2F3937}" type="pres">
      <dgm:prSet presAssocID="{B6BD8B33-CE1A-4218-A751-1D836857F557}" presName="parentText" presStyleLbl="node1" presStyleIdx="5" presStyleCnt="8">
        <dgm:presLayoutVars>
          <dgm:chMax val="0"/>
          <dgm:bulletEnabled val="1"/>
        </dgm:presLayoutVars>
      </dgm:prSet>
      <dgm:spPr/>
    </dgm:pt>
    <dgm:pt modelId="{A3C762FA-B8AD-437D-A617-EFEEBA6B2BCC}" type="pres">
      <dgm:prSet presAssocID="{4A95044C-4E56-47D7-A807-2FA3E336412B}" presName="spacer" presStyleCnt="0"/>
      <dgm:spPr/>
    </dgm:pt>
    <dgm:pt modelId="{94AD04EC-6540-407F-BDC4-6A3983A8BCFB}" type="pres">
      <dgm:prSet presAssocID="{2E85A4D4-FC60-4DC7-8CC1-E53DAAF2EF8B}" presName="parentText" presStyleLbl="node1" presStyleIdx="6" presStyleCnt="8">
        <dgm:presLayoutVars>
          <dgm:chMax val="0"/>
          <dgm:bulletEnabled val="1"/>
        </dgm:presLayoutVars>
      </dgm:prSet>
      <dgm:spPr/>
    </dgm:pt>
    <dgm:pt modelId="{07C23D00-4E56-4438-A39A-5D96DEA3C7C0}" type="pres">
      <dgm:prSet presAssocID="{E242B1B2-9217-469E-BC55-F1A4DC3B68D2}" presName="spacer" presStyleCnt="0"/>
      <dgm:spPr/>
    </dgm:pt>
    <dgm:pt modelId="{CC845AB0-36CA-4D86-9128-B10B6876883D}" type="pres">
      <dgm:prSet presAssocID="{C32F4C5D-0380-4DFE-8FF6-7ABBBADCB886}" presName="parentText" presStyleLbl="node1" presStyleIdx="7" presStyleCnt="8">
        <dgm:presLayoutVars>
          <dgm:chMax val="0"/>
          <dgm:bulletEnabled val="1"/>
        </dgm:presLayoutVars>
      </dgm:prSet>
      <dgm:spPr/>
    </dgm:pt>
  </dgm:ptLst>
  <dgm:cxnLst>
    <dgm:cxn modelId="{A1386D06-FC4D-40E7-BE18-1A0486D67FA3}" type="presOf" srcId="{39898FF5-9AE6-4E52-9B8D-4039D2E70DC4}" destId="{FE7B2D1B-5561-45B0-B0CA-43D0034316DC}" srcOrd="0" destOrd="0" presId="urn:microsoft.com/office/officeart/2005/8/layout/vList2"/>
    <dgm:cxn modelId="{407DCB1E-AAC1-4C18-8210-B386359A23CB}" srcId="{A8A28E63-8F18-4616-9CD0-F631028F457D}" destId="{2E85A4D4-FC60-4DC7-8CC1-E53DAAF2EF8B}" srcOrd="6" destOrd="0" parTransId="{6C680CF0-1349-4913-A63C-A9A7E385B9C5}" sibTransId="{E242B1B2-9217-469E-BC55-F1A4DC3B68D2}"/>
    <dgm:cxn modelId="{D8E39C21-E3B8-4DBC-8AD3-9DE7995D32A6}" type="presOf" srcId="{B6BD8B33-CE1A-4218-A751-1D836857F557}" destId="{C7C6BBCA-AF13-4F71-A599-2F701A2F3937}" srcOrd="0" destOrd="0" presId="urn:microsoft.com/office/officeart/2005/8/layout/vList2"/>
    <dgm:cxn modelId="{75D01B2D-E74D-411E-9CEC-1EF32BEFD7A8}" type="presOf" srcId="{A9DB9348-5C90-4210-834C-2DE626A83094}" destId="{AB7D97E4-7A9F-476F-BC0B-D837B3703ADF}" srcOrd="0" destOrd="0" presId="urn:microsoft.com/office/officeart/2005/8/layout/vList2"/>
    <dgm:cxn modelId="{5489E938-9FB2-4F27-BA03-4A6811186DFB}" srcId="{A8A28E63-8F18-4616-9CD0-F631028F457D}" destId="{9E35AFBC-F800-452E-8601-FBC56F376551}" srcOrd="0" destOrd="0" parTransId="{DAD2E579-886F-449A-ACFD-4974304B634A}" sibTransId="{51901E7E-5F29-4D5E-84A9-FCF70A633357}"/>
    <dgm:cxn modelId="{003DD43E-0520-4B22-A3B0-09ECE91227DE}" type="presOf" srcId="{A8A28E63-8F18-4616-9CD0-F631028F457D}" destId="{D333C125-C6C3-4AD4-8E65-035813B14F7E}" srcOrd="0" destOrd="0" presId="urn:microsoft.com/office/officeart/2005/8/layout/vList2"/>
    <dgm:cxn modelId="{3183E563-BEA3-4903-84EA-D2C2DFBA5046}" srcId="{A8A28E63-8F18-4616-9CD0-F631028F457D}" destId="{B6BD8B33-CE1A-4218-A751-1D836857F557}" srcOrd="5" destOrd="0" parTransId="{F0D87A07-CC5F-4158-AE90-419438144323}" sibTransId="{4A95044C-4E56-47D7-A807-2FA3E336412B}"/>
    <dgm:cxn modelId="{01060C52-B80A-4319-9046-C7D94522E27B}" srcId="{A8A28E63-8F18-4616-9CD0-F631028F457D}" destId="{94D0977A-D3E1-4E3B-86CE-BE23CCB17DDF}" srcOrd="1" destOrd="0" parTransId="{66B6ECD5-9B43-430A-9771-E49B0C7E2927}" sibTransId="{0E8C433D-963B-40E2-8549-93D7FCC4C39F}"/>
    <dgm:cxn modelId="{2CF3247D-0555-4613-B270-AEEB753C2899}" srcId="{A8A28E63-8F18-4616-9CD0-F631028F457D}" destId="{39898FF5-9AE6-4E52-9B8D-4039D2E70DC4}" srcOrd="4" destOrd="0" parTransId="{B58240A5-6291-4A78-BE0A-15E07AB979DE}" sibTransId="{690A8626-4C33-4DA0-AFDF-344D22EE37C7}"/>
    <dgm:cxn modelId="{58BFF07E-9275-48C1-8795-CAB8605D22BF}" type="presOf" srcId="{9E35AFBC-F800-452E-8601-FBC56F376551}" destId="{7F1967BB-B621-4AC9-A8AB-5B99CECCD425}" srcOrd="0" destOrd="0" presId="urn:microsoft.com/office/officeart/2005/8/layout/vList2"/>
    <dgm:cxn modelId="{9E24EB97-4E34-42CC-BB4B-8A92364C1EC5}" type="presOf" srcId="{94D0977A-D3E1-4E3B-86CE-BE23CCB17DDF}" destId="{D3033D8D-8A04-4AFF-9CDC-3220FEAF9321}" srcOrd="0" destOrd="0" presId="urn:microsoft.com/office/officeart/2005/8/layout/vList2"/>
    <dgm:cxn modelId="{0B10879F-BD96-4C0B-950A-3C06FAED2C48}" type="presOf" srcId="{562BD0A1-5CAB-4B3B-A63A-AC8D1DB3179A}" destId="{35BE4B5B-D434-4092-9DD8-9A85860C87CB}" srcOrd="0" destOrd="0" presId="urn:microsoft.com/office/officeart/2005/8/layout/vList2"/>
    <dgm:cxn modelId="{4BB7C79F-61D6-4334-B3EB-B80198E05907}" srcId="{A8A28E63-8F18-4616-9CD0-F631028F457D}" destId="{A9DB9348-5C90-4210-834C-2DE626A83094}" srcOrd="2" destOrd="0" parTransId="{70B2248C-6499-4D74-AF5B-9EA4D08D4A7C}" sibTransId="{A5B75F50-0E48-437A-B7AB-2509D897AF0B}"/>
    <dgm:cxn modelId="{94D005C6-399C-4580-862B-AB9DC8200852}" type="presOf" srcId="{2E85A4D4-FC60-4DC7-8CC1-E53DAAF2EF8B}" destId="{94AD04EC-6540-407F-BDC4-6A3983A8BCFB}" srcOrd="0" destOrd="0" presId="urn:microsoft.com/office/officeart/2005/8/layout/vList2"/>
    <dgm:cxn modelId="{C694F6C8-EFAB-409D-82CE-44725D6A4C72}" srcId="{A8A28E63-8F18-4616-9CD0-F631028F457D}" destId="{562BD0A1-5CAB-4B3B-A63A-AC8D1DB3179A}" srcOrd="3" destOrd="0" parTransId="{5A0656FB-92D3-43F8-979D-4623BA3327A1}" sibTransId="{965AA678-2E57-4DB4-863B-FBACF61E1F8E}"/>
    <dgm:cxn modelId="{9AD87AD3-BE3C-4F40-85E9-C68ED72B15CB}" type="presOf" srcId="{C32F4C5D-0380-4DFE-8FF6-7ABBBADCB886}" destId="{CC845AB0-36CA-4D86-9128-B10B6876883D}" srcOrd="0" destOrd="0" presId="urn:microsoft.com/office/officeart/2005/8/layout/vList2"/>
    <dgm:cxn modelId="{614883E7-0A6B-48FF-BEC8-51C5A2E24791}" srcId="{A8A28E63-8F18-4616-9CD0-F631028F457D}" destId="{C32F4C5D-0380-4DFE-8FF6-7ABBBADCB886}" srcOrd="7" destOrd="0" parTransId="{415175DB-2989-4D18-9D98-08213DFDF37D}" sibTransId="{31B221CA-FCA6-47F9-B9B6-C7F1EEB9CAA1}"/>
    <dgm:cxn modelId="{701BF705-21D0-4DB3-AFF3-D01006298310}" type="presParOf" srcId="{D333C125-C6C3-4AD4-8E65-035813B14F7E}" destId="{7F1967BB-B621-4AC9-A8AB-5B99CECCD425}" srcOrd="0" destOrd="0" presId="urn:microsoft.com/office/officeart/2005/8/layout/vList2"/>
    <dgm:cxn modelId="{8A62E473-8258-4104-B0BD-776174844C1C}" type="presParOf" srcId="{D333C125-C6C3-4AD4-8E65-035813B14F7E}" destId="{4648FFC0-25C0-4B2C-B20C-7C8044D3169B}" srcOrd="1" destOrd="0" presId="urn:microsoft.com/office/officeart/2005/8/layout/vList2"/>
    <dgm:cxn modelId="{03C7521C-10EE-4840-82F9-61B7A2FB2C62}" type="presParOf" srcId="{D333C125-C6C3-4AD4-8E65-035813B14F7E}" destId="{D3033D8D-8A04-4AFF-9CDC-3220FEAF9321}" srcOrd="2" destOrd="0" presId="urn:microsoft.com/office/officeart/2005/8/layout/vList2"/>
    <dgm:cxn modelId="{EFF88F9A-6B99-4427-AF19-293D93C8D2D4}" type="presParOf" srcId="{D333C125-C6C3-4AD4-8E65-035813B14F7E}" destId="{EE1344DD-BC5D-4CD7-9D56-6FDE7C39AAA3}" srcOrd="3" destOrd="0" presId="urn:microsoft.com/office/officeart/2005/8/layout/vList2"/>
    <dgm:cxn modelId="{BC667445-11B6-420C-8CB3-33D9591BB321}" type="presParOf" srcId="{D333C125-C6C3-4AD4-8E65-035813B14F7E}" destId="{AB7D97E4-7A9F-476F-BC0B-D837B3703ADF}" srcOrd="4" destOrd="0" presId="urn:microsoft.com/office/officeart/2005/8/layout/vList2"/>
    <dgm:cxn modelId="{69E5A34F-FF7B-42B1-86C8-DF6FFAE421A6}" type="presParOf" srcId="{D333C125-C6C3-4AD4-8E65-035813B14F7E}" destId="{C86D433E-3024-4F74-B557-A7B376685AC4}" srcOrd="5" destOrd="0" presId="urn:microsoft.com/office/officeart/2005/8/layout/vList2"/>
    <dgm:cxn modelId="{5229AFA9-B901-491A-AD31-7F12CD81FDCD}" type="presParOf" srcId="{D333C125-C6C3-4AD4-8E65-035813B14F7E}" destId="{35BE4B5B-D434-4092-9DD8-9A85860C87CB}" srcOrd="6" destOrd="0" presId="urn:microsoft.com/office/officeart/2005/8/layout/vList2"/>
    <dgm:cxn modelId="{5E53D8EA-1A86-4EF6-8800-8CB9F2FE9916}" type="presParOf" srcId="{D333C125-C6C3-4AD4-8E65-035813B14F7E}" destId="{36C3B080-D138-43C9-A08B-22F9AA833E09}" srcOrd="7" destOrd="0" presId="urn:microsoft.com/office/officeart/2005/8/layout/vList2"/>
    <dgm:cxn modelId="{4DEAE369-1010-469A-8FF4-12365228DC37}" type="presParOf" srcId="{D333C125-C6C3-4AD4-8E65-035813B14F7E}" destId="{FE7B2D1B-5561-45B0-B0CA-43D0034316DC}" srcOrd="8" destOrd="0" presId="urn:microsoft.com/office/officeart/2005/8/layout/vList2"/>
    <dgm:cxn modelId="{19065E31-B3BD-4C47-BEE8-80BD80A4B3AF}" type="presParOf" srcId="{D333C125-C6C3-4AD4-8E65-035813B14F7E}" destId="{A41C6AB7-B588-4D90-B022-B116CC7FA169}" srcOrd="9" destOrd="0" presId="urn:microsoft.com/office/officeart/2005/8/layout/vList2"/>
    <dgm:cxn modelId="{522A6269-F694-458F-8C3E-4C51A023AB35}" type="presParOf" srcId="{D333C125-C6C3-4AD4-8E65-035813B14F7E}" destId="{C7C6BBCA-AF13-4F71-A599-2F701A2F3937}" srcOrd="10" destOrd="0" presId="urn:microsoft.com/office/officeart/2005/8/layout/vList2"/>
    <dgm:cxn modelId="{EEFD21BA-E797-498B-941C-A2DE7217D03A}" type="presParOf" srcId="{D333C125-C6C3-4AD4-8E65-035813B14F7E}" destId="{A3C762FA-B8AD-437D-A617-EFEEBA6B2BCC}" srcOrd="11" destOrd="0" presId="urn:microsoft.com/office/officeart/2005/8/layout/vList2"/>
    <dgm:cxn modelId="{578AD639-36F4-4C51-B8FA-D615470CFFE7}" type="presParOf" srcId="{D333C125-C6C3-4AD4-8E65-035813B14F7E}" destId="{94AD04EC-6540-407F-BDC4-6A3983A8BCFB}" srcOrd="12" destOrd="0" presId="urn:microsoft.com/office/officeart/2005/8/layout/vList2"/>
    <dgm:cxn modelId="{9A5930A4-FF72-40EB-845A-C8CCF79C2581}" type="presParOf" srcId="{D333C125-C6C3-4AD4-8E65-035813B14F7E}" destId="{07C23D00-4E56-4438-A39A-5D96DEA3C7C0}" srcOrd="13" destOrd="0" presId="urn:microsoft.com/office/officeart/2005/8/layout/vList2"/>
    <dgm:cxn modelId="{65C8FFDB-A4B4-47A2-B078-BDCDF193348C}" type="presParOf" srcId="{D333C125-C6C3-4AD4-8E65-035813B14F7E}" destId="{CC845AB0-36CA-4D86-9128-B10B6876883D}"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CA5AE7-BF76-4314-8295-20EF37DAF9E0}">
      <dsp:nvSpPr>
        <dsp:cNvPr id="0" name=""/>
        <dsp:cNvSpPr/>
      </dsp:nvSpPr>
      <dsp:spPr>
        <a:xfrm>
          <a:off x="0" y="13343"/>
          <a:ext cx="6391275" cy="25740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Multicultural organisations require leaders to understand different values, communication styles and perspectives. Emotional intelligence enhances cultural sensitivity and reduces misunderstandings. </a:t>
          </a:r>
          <a:endParaRPr lang="en-US" sz="2500" kern="1200"/>
        </a:p>
      </dsp:txBody>
      <dsp:txXfrm>
        <a:off x="125652" y="138995"/>
        <a:ext cx="6139971" cy="2322696"/>
      </dsp:txXfrm>
    </dsp:sp>
    <dsp:sp modelId="{5B11EFA7-AE2E-4824-B056-6E933CFA8068}">
      <dsp:nvSpPr>
        <dsp:cNvPr id="0" name=""/>
        <dsp:cNvSpPr/>
      </dsp:nvSpPr>
      <dsp:spPr>
        <a:xfrm>
          <a:off x="0" y="2659343"/>
          <a:ext cx="6391275" cy="257400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Heard's experience in multilingual environments demonstrates how empathy can support inclusion and collaboration across diverse teams (Heard, 2022).</a:t>
          </a:r>
          <a:endParaRPr lang="en-US" sz="2500" kern="1200"/>
        </a:p>
      </dsp:txBody>
      <dsp:txXfrm>
        <a:off x="125652" y="2784995"/>
        <a:ext cx="6139971" cy="23226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1967BB-B621-4AC9-A8AB-5B99CECCD425}">
      <dsp:nvSpPr>
        <dsp:cNvPr id="0" name=""/>
        <dsp:cNvSpPr/>
      </dsp:nvSpPr>
      <dsp:spPr>
        <a:xfrm>
          <a:off x="0" y="423743"/>
          <a:ext cx="6391275" cy="5171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Antonakis, J., Ashkanasy, N.M. and Dasborough, M.T. (2009) </a:t>
          </a:r>
          <a:r>
            <a:rPr lang="en-GB" sz="1300" i="1" kern="1200"/>
            <a:t>Does leadership need emotional intelligence?</a:t>
          </a:r>
          <a:r>
            <a:rPr lang="en-GB" sz="1300" kern="1200"/>
            <a:t> The Leadership Quarterly, 20(2), pp.247–261.</a:t>
          </a:r>
          <a:endParaRPr lang="en-US" sz="1300" kern="1200"/>
        </a:p>
      </dsp:txBody>
      <dsp:txXfrm>
        <a:off x="25245" y="448988"/>
        <a:ext cx="6340785" cy="466650"/>
      </dsp:txXfrm>
    </dsp:sp>
    <dsp:sp modelId="{D3033D8D-8A04-4AFF-9CDC-3220FEAF9321}">
      <dsp:nvSpPr>
        <dsp:cNvPr id="0" name=""/>
        <dsp:cNvSpPr/>
      </dsp:nvSpPr>
      <dsp:spPr>
        <a:xfrm>
          <a:off x="0" y="978323"/>
          <a:ext cx="6391275" cy="517140"/>
        </a:xfrm>
        <a:prstGeom prst="roundRect">
          <a:avLst/>
        </a:prstGeom>
        <a:solidFill>
          <a:schemeClr val="accent2">
            <a:hueOff val="-2823674"/>
            <a:satOff val="129"/>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Apple (2023) </a:t>
          </a:r>
          <a:r>
            <a:rPr lang="en-GB" sz="1300" i="1" kern="1200"/>
            <a:t>Inclusion and Diversity Report</a:t>
          </a:r>
          <a:r>
            <a:rPr lang="en-GB" sz="1300" kern="1200"/>
            <a:t>.</a:t>
          </a:r>
          <a:endParaRPr lang="en-US" sz="1300" kern="1200"/>
        </a:p>
      </dsp:txBody>
      <dsp:txXfrm>
        <a:off x="25245" y="1003568"/>
        <a:ext cx="6340785" cy="466650"/>
      </dsp:txXfrm>
    </dsp:sp>
    <dsp:sp modelId="{AB7D97E4-7A9F-476F-BC0B-D837B3703ADF}">
      <dsp:nvSpPr>
        <dsp:cNvPr id="0" name=""/>
        <dsp:cNvSpPr/>
      </dsp:nvSpPr>
      <dsp:spPr>
        <a:xfrm>
          <a:off x="0" y="1532903"/>
          <a:ext cx="6391275" cy="517140"/>
        </a:xfrm>
        <a:prstGeom prst="roundRect">
          <a:avLst/>
        </a:prstGeom>
        <a:solidFill>
          <a:schemeClr val="accent2">
            <a:hueOff val="-5647349"/>
            <a:satOff val="257"/>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Bass, B.M. and Avolio, B.J. (1994) </a:t>
          </a:r>
          <a:r>
            <a:rPr lang="en-GB" sz="1300" i="1" kern="1200"/>
            <a:t>Improving Organizational Effectiveness Through Transformational Leadership</a:t>
          </a:r>
          <a:r>
            <a:rPr lang="en-GB" sz="1300" kern="1200"/>
            <a:t>. Thousand Oaks: Sage.</a:t>
          </a:r>
          <a:endParaRPr lang="en-US" sz="1300" kern="1200"/>
        </a:p>
      </dsp:txBody>
      <dsp:txXfrm>
        <a:off x="25245" y="1558148"/>
        <a:ext cx="6340785" cy="466650"/>
      </dsp:txXfrm>
    </dsp:sp>
    <dsp:sp modelId="{35BE4B5B-D434-4092-9DD8-9A85860C87CB}">
      <dsp:nvSpPr>
        <dsp:cNvPr id="0" name=""/>
        <dsp:cNvSpPr/>
      </dsp:nvSpPr>
      <dsp:spPr>
        <a:xfrm>
          <a:off x="0" y="2087483"/>
          <a:ext cx="6391275" cy="517140"/>
        </a:xfrm>
        <a:prstGeom prst="roundRect">
          <a:avLst/>
        </a:prstGeom>
        <a:solidFill>
          <a:schemeClr val="accent2">
            <a:hueOff val="-8471023"/>
            <a:satOff val="38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Goleman, D. (1998) </a:t>
          </a:r>
          <a:r>
            <a:rPr lang="en-GB" sz="1300" i="1" kern="1200"/>
            <a:t>Working with Emotional Intelligence</a:t>
          </a:r>
          <a:r>
            <a:rPr lang="en-GB" sz="1300" kern="1200"/>
            <a:t>. New York: Bantam Books.</a:t>
          </a:r>
          <a:endParaRPr lang="en-US" sz="1300" kern="1200"/>
        </a:p>
      </dsp:txBody>
      <dsp:txXfrm>
        <a:off x="25245" y="2112728"/>
        <a:ext cx="6340785" cy="466650"/>
      </dsp:txXfrm>
    </dsp:sp>
    <dsp:sp modelId="{FE7B2D1B-5561-45B0-B0CA-43D0034316DC}">
      <dsp:nvSpPr>
        <dsp:cNvPr id="0" name=""/>
        <dsp:cNvSpPr/>
      </dsp:nvSpPr>
      <dsp:spPr>
        <a:xfrm>
          <a:off x="0" y="2642063"/>
          <a:ext cx="6391275" cy="517140"/>
        </a:xfrm>
        <a:prstGeom prst="roundRect">
          <a:avLst/>
        </a:prstGeom>
        <a:solidFill>
          <a:schemeClr val="accent2">
            <a:hueOff val="-11294698"/>
            <a:satOff val="51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Heard, E. (2022) Financial Times, 27 February 2022.</a:t>
          </a:r>
          <a:endParaRPr lang="en-US" sz="1300" kern="1200"/>
        </a:p>
      </dsp:txBody>
      <dsp:txXfrm>
        <a:off x="25245" y="2667308"/>
        <a:ext cx="6340785" cy="466650"/>
      </dsp:txXfrm>
    </dsp:sp>
    <dsp:sp modelId="{C7C6BBCA-AF13-4F71-A599-2F701A2F3937}">
      <dsp:nvSpPr>
        <dsp:cNvPr id="0" name=""/>
        <dsp:cNvSpPr/>
      </dsp:nvSpPr>
      <dsp:spPr>
        <a:xfrm>
          <a:off x="0" y="3196643"/>
          <a:ext cx="6391275" cy="517140"/>
        </a:xfrm>
        <a:prstGeom prst="roundRect">
          <a:avLst/>
        </a:prstGeom>
        <a:solidFill>
          <a:schemeClr val="accent2">
            <a:hueOff val="-14118373"/>
            <a:satOff val="644"/>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Inditex (2023) </a:t>
          </a:r>
          <a:r>
            <a:rPr lang="en-GB" sz="1300" i="1" kern="1200"/>
            <a:t>Annual Report</a:t>
          </a:r>
          <a:r>
            <a:rPr lang="en-GB" sz="1300" kern="1200"/>
            <a:t>.</a:t>
          </a:r>
          <a:endParaRPr lang="en-US" sz="1300" kern="1200"/>
        </a:p>
      </dsp:txBody>
      <dsp:txXfrm>
        <a:off x="25245" y="3221888"/>
        <a:ext cx="6340785" cy="466650"/>
      </dsp:txXfrm>
    </dsp:sp>
    <dsp:sp modelId="{94AD04EC-6540-407F-BDC4-6A3983A8BCFB}">
      <dsp:nvSpPr>
        <dsp:cNvPr id="0" name=""/>
        <dsp:cNvSpPr/>
      </dsp:nvSpPr>
      <dsp:spPr>
        <a:xfrm>
          <a:off x="0" y="3751223"/>
          <a:ext cx="6391275" cy="517140"/>
        </a:xfrm>
        <a:prstGeom prst="roundRect">
          <a:avLst/>
        </a:prstGeom>
        <a:solidFill>
          <a:schemeClr val="accent2">
            <a:hueOff val="-16942046"/>
            <a:satOff val="772"/>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Nike (2023) </a:t>
          </a:r>
          <a:r>
            <a:rPr lang="en-GB" sz="1300" i="1" kern="1200"/>
            <a:t>Impact Report</a:t>
          </a:r>
          <a:r>
            <a:rPr lang="en-GB" sz="1300" kern="1200"/>
            <a:t>.</a:t>
          </a:r>
          <a:endParaRPr lang="en-US" sz="1300" kern="1200"/>
        </a:p>
      </dsp:txBody>
      <dsp:txXfrm>
        <a:off x="25245" y="3776468"/>
        <a:ext cx="6340785" cy="466650"/>
      </dsp:txXfrm>
    </dsp:sp>
    <dsp:sp modelId="{CC845AB0-36CA-4D86-9128-B10B6876883D}">
      <dsp:nvSpPr>
        <dsp:cNvPr id="0" name=""/>
        <dsp:cNvSpPr/>
      </dsp:nvSpPr>
      <dsp:spPr>
        <a:xfrm>
          <a:off x="0" y="4305803"/>
          <a:ext cx="6391275" cy="51714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Tesco (2023) </a:t>
          </a:r>
          <a:r>
            <a:rPr lang="en-GB" sz="1300" i="1" kern="1200"/>
            <a:t>Diversity, Equity and Inclusion Report</a:t>
          </a:r>
          <a:r>
            <a:rPr lang="en-GB" sz="1300" kern="1200"/>
            <a:t>.</a:t>
          </a:r>
          <a:endParaRPr lang="en-US" sz="1300" kern="1200"/>
        </a:p>
      </dsp:txBody>
      <dsp:txXfrm>
        <a:off x="25245" y="4331048"/>
        <a:ext cx="6340785" cy="4666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6D189DC-E334-49E6-9690-3621986A94D4}" type="datetimeFigureOut">
              <a:rPr lang="en-GB" smtClean="0"/>
              <a:t>25/06/2026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1095910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6D189DC-E334-49E6-9690-3621986A94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236365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D189DC-E334-49E6-9690-3621986A94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4142891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6D189DC-E334-49E6-9690-3621986A94D4}"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1914159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6D189DC-E334-49E6-9690-3621986A94D4}" type="datetimeFigureOut">
              <a:rPr lang="en-GB" smtClean="0"/>
              <a:t>25/06/2026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1527690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6D189DC-E334-49E6-9690-3621986A94D4}" type="datetimeFigureOut">
              <a:rPr lang="en-GB" smtClean="0"/>
              <a:t>25/06/2026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3278838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D189DC-E334-49E6-9690-3621986A94D4}" type="datetimeFigureOut">
              <a:rPr lang="en-GB" smtClean="0"/>
              <a:t>25/06/2026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3098107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D189DC-E334-49E6-9690-3621986A94D4}"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4167318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D189DC-E334-49E6-9690-3621986A94D4}"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3888159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D189DC-E334-49E6-9690-3621986A94D4}"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1526463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6D189DC-E334-49E6-9690-3621986A94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25126143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6D189DC-E334-49E6-9690-3621986A94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2251655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D189DC-E334-49E6-9690-3621986A94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287632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D189DC-E334-49E6-9690-3621986A94D4}" type="datetimeFigureOut">
              <a:rPr lang="en-GB" smtClean="0"/>
              <a:t>25/06/2026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18929431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D189DC-E334-49E6-9690-3621986A94D4}" type="datetimeFigureOut">
              <a:rPr lang="en-GB" smtClean="0"/>
              <a:t>25/06/2026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2553855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6D189DC-E334-49E6-9690-3621986A94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3239359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6D189DC-E334-49E6-9690-3621986A94D4}"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E22458-F6CD-4835-A6CF-3A2492EFA328}" type="slidenum">
              <a:rPr lang="en-GB" smtClean="0"/>
              <a:t>‹#›</a:t>
            </a:fld>
            <a:endParaRPr lang="en-GB"/>
          </a:p>
        </p:txBody>
      </p:sp>
    </p:spTree>
    <p:extLst>
      <p:ext uri="{BB962C8B-B14F-4D97-AF65-F5344CB8AC3E}">
        <p14:creationId xmlns:p14="http://schemas.microsoft.com/office/powerpoint/2010/main" val="3149697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6D189DC-E334-49E6-9690-3621986A94D4}" type="datetimeFigureOut">
              <a:rPr lang="en-GB" smtClean="0"/>
              <a:t>25/06/2026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AE22458-F6CD-4835-A6CF-3A2492EFA328}" type="slidenum">
              <a:rPr lang="en-GB" smtClean="0"/>
              <a:t>‹#›</a:t>
            </a:fld>
            <a:endParaRPr lang="en-GB"/>
          </a:p>
        </p:txBody>
      </p:sp>
    </p:spTree>
    <p:extLst>
      <p:ext uri="{BB962C8B-B14F-4D97-AF65-F5344CB8AC3E}">
        <p14:creationId xmlns:p14="http://schemas.microsoft.com/office/powerpoint/2010/main" val="17088738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linkedin.com/pulse/emotional-intelligence-hari-durga-kode-uh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leadership"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he-neverendingjourney.blogspot.com/2016/08/cognition-emotional-intelligence-ei.html"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eograph.org.uk/photo/1129169"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finance.yahoo.com/news/zara-owner-inditex-reports-q3-152609858.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gunman47/50656017612/"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wired.it/lifestyle/design/2015/10/07/apple-store-centro-milano/" TargetMode="External"/><Relationship Id="rId2" Type="http://schemas.openxmlformats.org/officeDocument/2006/relationships/image" Target="../media/image9.jpe"/><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60F9B-0DB4-0B6F-7A0A-4EBD214A978F}"/>
              </a:ext>
            </a:extLst>
          </p:cNvPr>
          <p:cNvSpPr>
            <a:spLocks noGrp="1"/>
          </p:cNvSpPr>
          <p:nvPr>
            <p:ph type="ctrTitle"/>
          </p:nvPr>
        </p:nvSpPr>
        <p:spPr>
          <a:xfrm>
            <a:off x="6949440" y="679730"/>
            <a:ext cx="4660815" cy="3787041"/>
          </a:xfrm>
        </p:spPr>
        <p:txBody>
          <a:bodyPr>
            <a:normAutofit/>
          </a:bodyPr>
          <a:lstStyle/>
          <a:p>
            <a:pPr algn="l"/>
            <a:r>
              <a:rPr lang="en-GB" sz="3200" dirty="0">
                <a:latin typeface="Aptos Black" panose="020B0004020202020204" pitchFamily="34" charset="0"/>
              </a:rPr>
              <a:t>STUDENT NAME: EMMA RYDER </a:t>
            </a:r>
            <a:br>
              <a:rPr lang="en-GB" sz="3200" dirty="0">
                <a:latin typeface="Aptos Black" panose="020B0004020202020204" pitchFamily="34" charset="0"/>
              </a:rPr>
            </a:br>
            <a:r>
              <a:rPr lang="en-GB" sz="3200" dirty="0">
                <a:latin typeface="Aptos Black" panose="020B0004020202020204" pitchFamily="34" charset="0"/>
              </a:rPr>
              <a:t>STUDENT ID: 2221740</a:t>
            </a:r>
            <a:br>
              <a:rPr lang="en-GB" sz="3200" dirty="0">
                <a:latin typeface="Aptos Black" panose="020B0004020202020204" pitchFamily="34" charset="0"/>
              </a:rPr>
            </a:br>
            <a:endParaRPr lang="en-GB" sz="3200" dirty="0">
              <a:latin typeface="Aptos Black" panose="020B0004020202020204" pitchFamily="34" charset="0"/>
            </a:endParaRPr>
          </a:p>
        </p:txBody>
      </p:sp>
      <p:sp>
        <p:nvSpPr>
          <p:cNvPr id="3" name="Subtitle 2">
            <a:extLst>
              <a:ext uri="{FF2B5EF4-FFF2-40B4-BE49-F238E27FC236}">
                <a16:creationId xmlns:a16="http://schemas.microsoft.com/office/drawing/2014/main" id="{4522C6E7-976D-1031-99F9-FC4779870752}"/>
              </a:ext>
            </a:extLst>
          </p:cNvPr>
          <p:cNvSpPr>
            <a:spLocks noGrp="1"/>
          </p:cNvSpPr>
          <p:nvPr>
            <p:ph type="subTitle" idx="1"/>
          </p:nvPr>
        </p:nvSpPr>
        <p:spPr>
          <a:xfrm>
            <a:off x="1686560" y="4628969"/>
            <a:ext cx="8044094" cy="1322614"/>
          </a:xfrm>
        </p:spPr>
        <p:txBody>
          <a:bodyPr>
            <a:normAutofit/>
          </a:bodyPr>
          <a:lstStyle/>
          <a:p>
            <a:pPr algn="ctr"/>
            <a:r>
              <a:rPr lang="en-GB" sz="2200" b="1" i="1" dirty="0">
                <a:latin typeface="Arial" panose="020B0604020202020204" pitchFamily="34" charset="0"/>
                <a:cs typeface="Arial" panose="020B0604020202020204" pitchFamily="34" charset="0"/>
              </a:rPr>
              <a:t>TITLE: CULTURAL Emotional Intelligence and Leadership in Multicultural Organisations</a:t>
            </a:r>
          </a:p>
          <a:p>
            <a:pPr algn="l"/>
            <a:endParaRPr lang="en-GB" sz="2200" dirty="0"/>
          </a:p>
        </p:txBody>
      </p:sp>
      <p:pic>
        <p:nvPicPr>
          <p:cNvPr id="5" name="Picture 4">
            <a:extLst>
              <a:ext uri="{FF2B5EF4-FFF2-40B4-BE49-F238E27FC236}">
                <a16:creationId xmlns:a16="http://schemas.microsoft.com/office/drawing/2014/main" id="{5E69154D-B1BF-E36C-04FC-BF30D20A77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2597" y="1462313"/>
            <a:ext cx="5608830" cy="2764247"/>
          </a:xfrm>
          <a:prstGeom prst="rect">
            <a:avLst/>
          </a:prstGeom>
        </p:spPr>
      </p:pic>
    </p:spTree>
    <p:extLst>
      <p:ext uri="{BB962C8B-B14F-4D97-AF65-F5344CB8AC3E}">
        <p14:creationId xmlns:p14="http://schemas.microsoft.com/office/powerpoint/2010/main" val="2362396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EEB229E3-2452-AFF8-85B4-2662F6976252}"/>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OVERVIEW</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21117F-76C0-32C3-1912-01B456EF651A}"/>
              </a:ext>
            </a:extLst>
          </p:cNvPr>
          <p:cNvSpPr>
            <a:spLocks noGrp="1"/>
          </p:cNvSpPr>
          <p:nvPr>
            <p:ph idx="1"/>
          </p:nvPr>
        </p:nvSpPr>
        <p:spPr>
          <a:xfrm>
            <a:off x="4678424" y="1059025"/>
            <a:ext cx="5302189" cy="4739950"/>
          </a:xfrm>
        </p:spPr>
        <p:txBody>
          <a:bodyPr anchor="ctr">
            <a:normAutofit/>
          </a:bodyPr>
          <a:lstStyle/>
          <a:p>
            <a:r>
              <a:rPr lang="en-GB" sz="2000" dirty="0">
                <a:solidFill>
                  <a:schemeClr val="tx1"/>
                </a:solidFill>
                <a:latin typeface="Arial" panose="020B0604020202020204" pitchFamily="34" charset="0"/>
                <a:cs typeface="Arial" panose="020B0604020202020204" pitchFamily="34" charset="0"/>
              </a:rPr>
              <a:t>This presentation investigates the significance of emotional intelligence in leadership. Influenced by Edith Heard's emphasis on empathy and mutual respect, it explores how leaders can strengthen teamwork, support cultural diversity and create productive workplace environments through effective interpersonal skills (Mayer, Salovey and Caruso, 2004).</a:t>
            </a:r>
          </a:p>
        </p:txBody>
      </p:sp>
    </p:spTree>
    <p:extLst>
      <p:ext uri="{BB962C8B-B14F-4D97-AF65-F5344CB8AC3E}">
        <p14:creationId xmlns:p14="http://schemas.microsoft.com/office/powerpoint/2010/main" val="4162714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F13DB045-5512-80AA-0671-E178608EB66D}"/>
              </a:ext>
            </a:extLst>
          </p:cNvPr>
          <p:cNvSpPr>
            <a:spLocks noGrp="1"/>
          </p:cNvSpPr>
          <p:nvPr>
            <p:ph type="title"/>
          </p:nvPr>
        </p:nvSpPr>
        <p:spPr>
          <a:xfrm>
            <a:off x="1683171" y="838200"/>
            <a:ext cx="8825659" cy="977902"/>
          </a:xfrm>
        </p:spPr>
        <p:txBody>
          <a:bodyPr>
            <a:normAutofit/>
          </a:bodyPr>
          <a:lstStyle/>
          <a:p>
            <a:pPr algn="ctr"/>
            <a:r>
              <a:rPr lang="en-GB">
                <a:solidFill>
                  <a:srgbClr val="EBEBEB"/>
                </a:solidFill>
              </a:rPr>
              <a:t>INTRODUCTION</a:t>
            </a:r>
          </a:p>
        </p:txBody>
      </p:sp>
      <p:sp>
        <p:nvSpPr>
          <p:cNvPr id="3" name="Content Placeholder 2">
            <a:extLst>
              <a:ext uri="{FF2B5EF4-FFF2-40B4-BE49-F238E27FC236}">
                <a16:creationId xmlns:a16="http://schemas.microsoft.com/office/drawing/2014/main" id="{FA00BFB2-1BC9-FB41-6B33-A67AFF9FA5BE}"/>
              </a:ext>
            </a:extLst>
          </p:cNvPr>
          <p:cNvSpPr>
            <a:spLocks noGrp="1"/>
          </p:cNvSpPr>
          <p:nvPr>
            <p:ph idx="1"/>
          </p:nvPr>
        </p:nvSpPr>
        <p:spPr>
          <a:xfrm>
            <a:off x="1683171" y="2757942"/>
            <a:ext cx="8825659" cy="3261857"/>
          </a:xfrm>
        </p:spPr>
        <p:txBody>
          <a:bodyPr>
            <a:normAutofit/>
          </a:bodyPr>
          <a:lstStyle/>
          <a:p>
            <a:r>
              <a:rPr lang="en-GB" sz="2000" dirty="0">
                <a:solidFill>
                  <a:srgbClr val="404040"/>
                </a:solidFill>
                <a:latin typeface="Arial" panose="020B0604020202020204" pitchFamily="34" charset="0"/>
                <a:cs typeface="Arial" panose="020B0604020202020204" pitchFamily="34" charset="0"/>
              </a:rPr>
              <a:t>According To Edith Heard, Effective Leadership Is Built On Understanding Others, Active Listening And Shared Responsibility. These Characteristics Are Closely Linked To Emotional Intelligence, Which Enables Leaders To Build Trust, Develop Positive Workplace Relationships And Support Collaboration Within Culturally Diverse Teams (Heard, 2022; Mayer, Salovey And Caruso, 2004).</a:t>
            </a:r>
          </a:p>
        </p:txBody>
      </p:sp>
    </p:spTree>
    <p:extLst>
      <p:ext uri="{BB962C8B-B14F-4D97-AF65-F5344CB8AC3E}">
        <p14:creationId xmlns:p14="http://schemas.microsoft.com/office/powerpoint/2010/main" val="149858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FDDCB0-BC15-B730-31D0-27708DA8FF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477085" y="466162"/>
            <a:ext cx="11237832"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12" name="Freeform: Shape 11">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213B3000-EC71-176C-9D6D-4ED78FB68EDC}"/>
              </a:ext>
            </a:extLst>
          </p:cNvPr>
          <p:cNvSpPr>
            <a:spLocks noGrp="1"/>
          </p:cNvSpPr>
          <p:nvPr>
            <p:ph type="title"/>
          </p:nvPr>
        </p:nvSpPr>
        <p:spPr>
          <a:xfrm>
            <a:off x="1154955" y="4110824"/>
            <a:ext cx="5015258" cy="1908975"/>
          </a:xfrm>
        </p:spPr>
        <p:txBody>
          <a:bodyPr>
            <a:normAutofit/>
          </a:bodyPr>
          <a:lstStyle/>
          <a:p>
            <a:r>
              <a:rPr lang="en-GB" b="1">
                <a:solidFill>
                  <a:schemeClr val="tx1"/>
                </a:solidFill>
              </a:rPr>
              <a:t>Emotional Intelligence Defined</a:t>
            </a:r>
            <a:br>
              <a:rPr lang="en-GB" b="1">
                <a:solidFill>
                  <a:schemeClr val="tx1"/>
                </a:solidFill>
              </a:rPr>
            </a:br>
            <a:endParaRPr lang="en-GB">
              <a:solidFill>
                <a:schemeClr val="tx1"/>
              </a:solidFill>
            </a:endParaRPr>
          </a:p>
        </p:txBody>
      </p:sp>
      <p:sp>
        <p:nvSpPr>
          <p:cNvPr id="3" name="Content Placeholder 2">
            <a:extLst>
              <a:ext uri="{FF2B5EF4-FFF2-40B4-BE49-F238E27FC236}">
                <a16:creationId xmlns:a16="http://schemas.microsoft.com/office/drawing/2014/main" id="{A42C94FD-38D9-05A4-CF6D-B327F94E4E78}"/>
              </a:ext>
            </a:extLst>
          </p:cNvPr>
          <p:cNvSpPr>
            <a:spLocks noGrp="1"/>
          </p:cNvSpPr>
          <p:nvPr>
            <p:ph idx="1"/>
          </p:nvPr>
        </p:nvSpPr>
        <p:spPr>
          <a:xfrm>
            <a:off x="5689600" y="4403663"/>
            <a:ext cx="5933440" cy="1846453"/>
          </a:xfrm>
        </p:spPr>
        <p:txBody>
          <a:bodyPr anchor="ctr">
            <a:normAutofit/>
          </a:bodyPr>
          <a:lstStyle/>
          <a:p>
            <a:pPr>
              <a:lnSpc>
                <a:spcPct val="90000"/>
              </a:lnSpc>
              <a:buFont typeface="Wingdings" panose="05000000000000000000" pitchFamily="2" charset="2"/>
              <a:buChar char="q"/>
            </a:pPr>
            <a:r>
              <a:rPr lang="en-GB" sz="1600" dirty="0">
                <a:solidFill>
                  <a:schemeClr val="tx1"/>
                </a:solidFill>
                <a:latin typeface="Arial" panose="020B0604020202020204" pitchFamily="34" charset="0"/>
                <a:cs typeface="Arial" panose="020B0604020202020204" pitchFamily="34" charset="0"/>
              </a:rPr>
              <a:t>Emotional intelligence refers to the ability to recognise, understand and manage one's own emotions while responding appropriately to others' feelings. </a:t>
            </a:r>
            <a:endParaRPr lang="ro-RO" sz="1600" dirty="0">
              <a:solidFill>
                <a:schemeClr val="tx1"/>
              </a:solidFill>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q"/>
            </a:pPr>
            <a:r>
              <a:rPr lang="en-GB" sz="1600" dirty="0">
                <a:solidFill>
                  <a:schemeClr val="tx1"/>
                </a:solidFill>
                <a:latin typeface="Arial" panose="020B0604020202020204" pitchFamily="34" charset="0"/>
                <a:cs typeface="Arial" panose="020B0604020202020204" pitchFamily="34" charset="0"/>
              </a:rPr>
              <a:t>High EI improves communication, teamwork and decision-making, making it a critical leadership competency in modern organisations (Goleman, 1998).</a:t>
            </a:r>
          </a:p>
          <a:p>
            <a:pPr>
              <a:lnSpc>
                <a:spcPct val="90000"/>
              </a:lnSpc>
            </a:pPr>
            <a:endParaRPr lang="en-GB" sz="1500" dirty="0">
              <a:solidFill>
                <a:schemeClr val="tx1"/>
              </a:solidFill>
            </a:endParaRPr>
          </a:p>
        </p:txBody>
      </p:sp>
    </p:spTree>
    <p:extLst>
      <p:ext uri="{BB962C8B-B14F-4D97-AF65-F5344CB8AC3E}">
        <p14:creationId xmlns:p14="http://schemas.microsoft.com/office/powerpoint/2010/main" val="134446842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F7D74876-73B4-A393-5D7E-236993D3628F}"/>
              </a:ext>
            </a:extLst>
          </p:cNvPr>
          <p:cNvSpPr>
            <a:spLocks noGrp="1"/>
          </p:cNvSpPr>
          <p:nvPr>
            <p:ph type="title"/>
          </p:nvPr>
        </p:nvSpPr>
        <p:spPr>
          <a:xfrm>
            <a:off x="1000372" y="1209957"/>
            <a:ext cx="3034580" cy="4438087"/>
          </a:xfrm>
        </p:spPr>
        <p:txBody>
          <a:bodyPr anchor="ctr">
            <a:normAutofit/>
          </a:bodyPr>
          <a:lstStyle/>
          <a:p>
            <a:pPr algn="r"/>
            <a:r>
              <a:rPr lang="en-GB" sz="3200" b="1">
                <a:solidFill>
                  <a:schemeClr val="tx1"/>
                </a:solidFill>
              </a:rPr>
              <a:t>Mayer, Salovey and Caruso's Emotional Intelligence Model</a:t>
            </a:r>
            <a:br>
              <a:rPr lang="en-GB" sz="3200" b="1">
                <a:solidFill>
                  <a:schemeClr val="tx1"/>
                </a:solidFill>
              </a:rPr>
            </a:br>
            <a:endParaRPr lang="en-GB" sz="3200">
              <a:solidFill>
                <a:schemeClr val="tx1"/>
              </a:solidFill>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00C840-321A-F756-4CC8-3B27D4B83033}"/>
              </a:ext>
            </a:extLst>
          </p:cNvPr>
          <p:cNvSpPr>
            <a:spLocks noGrp="1"/>
          </p:cNvSpPr>
          <p:nvPr>
            <p:ph idx="1"/>
          </p:nvPr>
        </p:nvSpPr>
        <p:spPr>
          <a:xfrm>
            <a:off x="4678424" y="1059025"/>
            <a:ext cx="5302189" cy="4739950"/>
          </a:xfrm>
        </p:spPr>
        <p:txBody>
          <a:bodyPr anchor="ctr">
            <a:normAutofit/>
          </a:bodyPr>
          <a:lstStyle/>
          <a:p>
            <a:pPr>
              <a:buFont typeface="Wingdings" panose="05000000000000000000" pitchFamily="2" charset="2"/>
              <a:buChar char="q"/>
            </a:pPr>
            <a:r>
              <a:rPr lang="en-GB" sz="2000" dirty="0">
                <a:solidFill>
                  <a:schemeClr val="tx1"/>
                </a:solidFill>
                <a:latin typeface="Arial" panose="020B0604020202020204" pitchFamily="34" charset="0"/>
                <a:cs typeface="Arial" panose="020B0604020202020204" pitchFamily="34" charset="0"/>
              </a:rPr>
              <a:t>Mayer, Salovey and Caruso (2004) describe emotional intelligence as the ability to perceive, understand, manage and use emotions effectively. </a:t>
            </a:r>
            <a:endParaRPr lang="ro-RO" sz="20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GB" sz="2000" dirty="0">
                <a:solidFill>
                  <a:schemeClr val="tx1"/>
                </a:solidFill>
                <a:latin typeface="Arial" panose="020B0604020202020204" pitchFamily="34" charset="0"/>
                <a:cs typeface="Arial" panose="020B0604020202020204" pitchFamily="34" charset="0"/>
              </a:rPr>
              <a:t>These skills help leaders communicate successfully, manage workplace challenges and build positive relationships. Edith Heard's focus on empathy and understanding others reflects key aspects of this model.</a:t>
            </a:r>
          </a:p>
          <a:p>
            <a:endParaRPr lang="en-GB" dirty="0">
              <a:solidFill>
                <a:schemeClr val="tx1"/>
              </a:solidFill>
            </a:endParaRPr>
          </a:p>
        </p:txBody>
      </p:sp>
    </p:spTree>
    <p:extLst>
      <p:ext uri="{BB962C8B-B14F-4D97-AF65-F5344CB8AC3E}">
        <p14:creationId xmlns:p14="http://schemas.microsoft.com/office/powerpoint/2010/main" val="3453873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B60F876-8D87-FCAB-A2BA-40D1D8FC2651}"/>
              </a:ext>
            </a:extLst>
          </p:cNvPr>
          <p:cNvSpPr>
            <a:spLocks noGrp="1"/>
          </p:cNvSpPr>
          <p:nvPr>
            <p:ph type="title"/>
          </p:nvPr>
        </p:nvSpPr>
        <p:spPr>
          <a:xfrm>
            <a:off x="561110" y="973668"/>
            <a:ext cx="4177867" cy="1391692"/>
          </a:xfrm>
        </p:spPr>
        <p:txBody>
          <a:bodyPr>
            <a:normAutofit/>
          </a:bodyPr>
          <a:lstStyle/>
          <a:p>
            <a:pPr>
              <a:lnSpc>
                <a:spcPct val="90000"/>
              </a:lnSpc>
            </a:pPr>
            <a:r>
              <a:rPr lang="en-GB" sz="3100" b="1">
                <a:solidFill>
                  <a:schemeClr val="tx2"/>
                </a:solidFill>
              </a:rPr>
              <a:t>Transformational Leadership Theory</a:t>
            </a:r>
            <a:br>
              <a:rPr lang="en-GB" sz="3100" b="1">
                <a:solidFill>
                  <a:schemeClr val="tx2"/>
                </a:solidFill>
              </a:rPr>
            </a:br>
            <a:endParaRPr lang="en-GB" sz="3100">
              <a:solidFill>
                <a:schemeClr val="tx2"/>
              </a:solidFill>
            </a:endParaRPr>
          </a:p>
        </p:txBody>
      </p:sp>
      <p:sp>
        <p:nvSpPr>
          <p:cNvPr id="3" name="Content Placeholder 2">
            <a:extLst>
              <a:ext uri="{FF2B5EF4-FFF2-40B4-BE49-F238E27FC236}">
                <a16:creationId xmlns:a16="http://schemas.microsoft.com/office/drawing/2014/main" id="{5869E9FB-BBA5-8342-15AE-BB14DCE900F5}"/>
              </a:ext>
            </a:extLst>
          </p:cNvPr>
          <p:cNvSpPr>
            <a:spLocks noGrp="1"/>
          </p:cNvSpPr>
          <p:nvPr>
            <p:ph idx="1"/>
          </p:nvPr>
        </p:nvSpPr>
        <p:spPr>
          <a:xfrm>
            <a:off x="335280" y="2603500"/>
            <a:ext cx="4298503" cy="4254500"/>
          </a:xfrm>
        </p:spPr>
        <p:txBody>
          <a:bodyP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Transformational Leadership Theory explains how leaders inspire employees to achieve shared goals by providing support, encouragement and a clear sense of direction (Bass and Avolio, 1994).</a:t>
            </a:r>
            <a:endParaRPr lang="ro-RO" sz="20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 Emotional intelligence strengthens this approach by helping leaders understand individual needs, build trust and promote a positive workplace culture.</a:t>
            </a:r>
          </a:p>
          <a:p>
            <a:endParaRPr lang="en-GB" dirty="0"/>
          </a:p>
        </p:txBody>
      </p:sp>
      <p:pic>
        <p:nvPicPr>
          <p:cNvPr id="5" name="Picture 4">
            <a:extLst>
              <a:ext uri="{FF2B5EF4-FFF2-40B4-BE49-F238E27FC236}">
                <a16:creationId xmlns:a16="http://schemas.microsoft.com/office/drawing/2014/main" id="{CE7467DE-8D35-AE55-88E0-EE0197B5738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
          <a:stretch>
            <a:fillRect/>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14"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Tree>
    <p:extLst>
      <p:ext uri="{BB962C8B-B14F-4D97-AF65-F5344CB8AC3E}">
        <p14:creationId xmlns:p14="http://schemas.microsoft.com/office/powerpoint/2010/main" val="3623449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D27B827-89ED-4C8F-5473-6F6392BDEE57}"/>
              </a:ext>
            </a:extLst>
          </p:cNvPr>
          <p:cNvSpPr>
            <a:spLocks noGrp="1"/>
          </p:cNvSpPr>
          <p:nvPr>
            <p:ph type="title"/>
          </p:nvPr>
        </p:nvSpPr>
        <p:spPr>
          <a:xfrm>
            <a:off x="561110" y="973668"/>
            <a:ext cx="4177867" cy="1391692"/>
          </a:xfrm>
        </p:spPr>
        <p:txBody>
          <a:bodyPr>
            <a:normAutofit/>
          </a:bodyPr>
          <a:lstStyle/>
          <a:p>
            <a:pPr>
              <a:lnSpc>
                <a:spcPct val="90000"/>
              </a:lnSpc>
            </a:pPr>
            <a:r>
              <a:rPr lang="en-GB" sz="2800" b="1">
                <a:solidFill>
                  <a:schemeClr val="tx2"/>
                </a:solidFill>
              </a:rPr>
              <a:t>Relationship Between EI and Leadership</a:t>
            </a:r>
            <a:br>
              <a:rPr lang="en-GB" sz="2800" b="1">
                <a:solidFill>
                  <a:schemeClr val="tx2"/>
                </a:solidFill>
              </a:rPr>
            </a:br>
            <a:endParaRPr lang="en-GB" sz="2800">
              <a:solidFill>
                <a:schemeClr val="tx2"/>
              </a:solidFill>
            </a:endParaRPr>
          </a:p>
        </p:txBody>
      </p:sp>
      <p:sp>
        <p:nvSpPr>
          <p:cNvPr id="3" name="Content Placeholder 2">
            <a:extLst>
              <a:ext uri="{FF2B5EF4-FFF2-40B4-BE49-F238E27FC236}">
                <a16:creationId xmlns:a16="http://schemas.microsoft.com/office/drawing/2014/main" id="{78FF7090-0C85-6C0E-CB1F-642B6E163B18}"/>
              </a:ext>
            </a:extLst>
          </p:cNvPr>
          <p:cNvSpPr>
            <a:spLocks noGrp="1"/>
          </p:cNvSpPr>
          <p:nvPr>
            <p:ph idx="1"/>
          </p:nvPr>
        </p:nvSpPr>
        <p:spPr>
          <a:xfrm>
            <a:off x="205418" y="2590800"/>
            <a:ext cx="4428365" cy="3429000"/>
          </a:xfrm>
        </p:spPr>
        <p:txBody>
          <a:bodyPr>
            <a:normAutofit lnSpcReduction="10000"/>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Emotional intelligence strengthens leadership effectiveness by improving communication, trust and employee commitment.</a:t>
            </a:r>
            <a:endParaRPr lang="ro-RO" sz="20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 Leaders with strong emotional awareness are better equipped to handle challenges, motivate teams and manage workplace diversity. Research links high EI with stronger organisational performance (Goleman, 1998).</a:t>
            </a:r>
          </a:p>
          <a:p>
            <a:endParaRPr lang="en-GB" dirty="0"/>
          </a:p>
        </p:txBody>
      </p:sp>
      <p:pic>
        <p:nvPicPr>
          <p:cNvPr id="5" name="Picture 4">
            <a:extLst>
              <a:ext uri="{FF2B5EF4-FFF2-40B4-BE49-F238E27FC236}">
                <a16:creationId xmlns:a16="http://schemas.microsoft.com/office/drawing/2014/main" id="{F9D228D2-CA05-F55C-1023-134A043C7DF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
          <a:stretch>
            <a:fillRect/>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14"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Tree>
    <p:extLst>
      <p:ext uri="{BB962C8B-B14F-4D97-AF65-F5344CB8AC3E}">
        <p14:creationId xmlns:p14="http://schemas.microsoft.com/office/powerpoint/2010/main" val="1119871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560BEF1E-4586-6B3F-1F18-227B0D86296A}"/>
              </a:ext>
            </a:extLst>
          </p:cNvPr>
          <p:cNvSpPr>
            <a:spLocks noGrp="1"/>
          </p:cNvSpPr>
          <p:nvPr>
            <p:ph type="title"/>
          </p:nvPr>
        </p:nvSpPr>
        <p:spPr>
          <a:xfrm>
            <a:off x="1154955" y="973667"/>
            <a:ext cx="2942210" cy="4833745"/>
          </a:xfrm>
        </p:spPr>
        <p:txBody>
          <a:bodyPr>
            <a:normAutofit/>
          </a:bodyPr>
          <a:lstStyle/>
          <a:p>
            <a:r>
              <a:rPr lang="en-GB" sz="3300" b="1">
                <a:solidFill>
                  <a:srgbClr val="EBEBEB"/>
                </a:solidFill>
              </a:rPr>
              <a:t>Emotional Intelligence in Multicultural Environments</a:t>
            </a:r>
            <a:br>
              <a:rPr lang="en-GB" sz="3300" b="1">
                <a:solidFill>
                  <a:srgbClr val="EBEBEB"/>
                </a:solidFill>
              </a:rPr>
            </a:br>
            <a:endParaRPr lang="en-GB" sz="3300">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986556B-45CE-C526-16FB-AFD2DE78903A}"/>
              </a:ext>
            </a:extLst>
          </p:cNvPr>
          <p:cNvGraphicFramePr>
            <a:graphicFrameLocks noGrp="1"/>
          </p:cNvGraphicFramePr>
          <p:nvPr>
            <p:ph idx="1"/>
            <p:extLst>
              <p:ext uri="{D42A27DB-BD31-4B8C-83A1-F6EECF244321}">
                <p14:modId xmlns:p14="http://schemas.microsoft.com/office/powerpoint/2010/main" val="4172430835"/>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4174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764AD-DA5F-5F8C-8557-26C56CFD96AA}"/>
              </a:ext>
            </a:extLst>
          </p:cNvPr>
          <p:cNvSpPr>
            <a:spLocks noGrp="1"/>
          </p:cNvSpPr>
          <p:nvPr>
            <p:ph type="title"/>
          </p:nvPr>
        </p:nvSpPr>
        <p:spPr/>
        <p:txBody>
          <a:bodyPr/>
          <a:lstStyle/>
          <a:p>
            <a:r>
              <a:rPr lang="en-GB" b="1" dirty="0"/>
              <a:t>Cultural Intelligence (CQ)</a:t>
            </a:r>
            <a:br>
              <a:rPr lang="en-GB" dirty="0"/>
            </a:br>
            <a:endParaRPr lang="en-GB" b="1" dirty="0"/>
          </a:p>
        </p:txBody>
      </p:sp>
      <p:sp>
        <p:nvSpPr>
          <p:cNvPr id="3" name="Content Placeholder 2">
            <a:extLst>
              <a:ext uri="{FF2B5EF4-FFF2-40B4-BE49-F238E27FC236}">
                <a16:creationId xmlns:a16="http://schemas.microsoft.com/office/drawing/2014/main" id="{D208EDE0-6527-414E-0389-F1FFF54C8436}"/>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Cultural intelligence refers to an individual's capability to understand, respect and adapt effectively when interacting with people from different cultural backgrounds.</a:t>
            </a:r>
          </a:p>
          <a:p>
            <a:r>
              <a:rPr lang="en-GB" sz="2000" dirty="0">
                <a:latin typeface="Arial" panose="020B0604020202020204" pitchFamily="34" charset="0"/>
                <a:cs typeface="Arial" panose="020B0604020202020204" pitchFamily="34" charset="0"/>
              </a:rPr>
              <a:t> Leaders with high cultural intelligence can communicate appropriately across cultures, reduce misunderstandings and promote inclusion. In multicultural organisations, cultural intelligence complements emotional intelligence by improving collaboration, decision-making and organisational performance (Earley and Ang, 2003; Ang and Van Dyne, 2008).</a:t>
            </a:r>
          </a:p>
          <a:p>
            <a:endParaRPr lang="en-GB" dirty="0"/>
          </a:p>
        </p:txBody>
      </p:sp>
    </p:spTree>
    <p:extLst>
      <p:ext uri="{BB962C8B-B14F-4D97-AF65-F5344CB8AC3E}">
        <p14:creationId xmlns:p14="http://schemas.microsoft.com/office/powerpoint/2010/main" val="3154463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28827-A316-C400-9F85-71B70D406272}"/>
              </a:ext>
            </a:extLst>
          </p:cNvPr>
          <p:cNvSpPr>
            <a:spLocks noGrp="1"/>
          </p:cNvSpPr>
          <p:nvPr>
            <p:ph type="title"/>
          </p:nvPr>
        </p:nvSpPr>
        <p:spPr>
          <a:xfrm>
            <a:off x="1154954" y="973668"/>
            <a:ext cx="8761413" cy="706964"/>
          </a:xfrm>
        </p:spPr>
        <p:txBody>
          <a:bodyPr>
            <a:normAutofit/>
          </a:bodyPr>
          <a:lstStyle/>
          <a:p>
            <a:pPr algn="ctr">
              <a:lnSpc>
                <a:spcPct val="90000"/>
              </a:lnSpc>
            </a:pPr>
            <a:r>
              <a:rPr lang="en-GB" sz="2000" b="1" dirty="0"/>
              <a:t>Tesco </a:t>
            </a:r>
            <a:br>
              <a:rPr lang="en-GB" sz="2000" b="1" dirty="0"/>
            </a:br>
            <a:endParaRPr lang="en-GB" sz="2000" dirty="0"/>
          </a:p>
        </p:txBody>
      </p:sp>
      <p:sp>
        <p:nvSpPr>
          <p:cNvPr id="3" name="Content Placeholder 2">
            <a:extLst>
              <a:ext uri="{FF2B5EF4-FFF2-40B4-BE49-F238E27FC236}">
                <a16:creationId xmlns:a16="http://schemas.microsoft.com/office/drawing/2014/main" id="{B4B2BE6E-02A7-9501-0957-E09494FFCBD5}"/>
              </a:ext>
            </a:extLst>
          </p:cNvPr>
          <p:cNvSpPr>
            <a:spLocks noGrp="1"/>
          </p:cNvSpPr>
          <p:nvPr>
            <p:ph idx="1"/>
          </p:nvPr>
        </p:nvSpPr>
        <p:spPr>
          <a:xfrm>
            <a:off x="254000" y="2509520"/>
            <a:ext cx="4382009" cy="3510280"/>
          </a:xfrm>
        </p:spPr>
        <p:txBody>
          <a:bodyPr anchor="ctr">
            <a:normAutofit lnSpcReduction="10000"/>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Tesco UK promotes diversity and inclusion through employee networks and supportive leadership practices. </a:t>
            </a:r>
            <a:endParaRPr lang="ro-RO" sz="20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Emotionally intelligent leaders encourage open communication and employee wellbeing, helping create an inclusive workplace where individuals from different cultural backgrounds feel respected and valued (Tesco, 2023).</a:t>
            </a:r>
          </a:p>
          <a:p>
            <a:pPr>
              <a:buFont typeface="Wingdings" panose="05000000000000000000" pitchFamily="2" charset="2"/>
              <a:buChar char="q"/>
            </a:pPr>
            <a:endParaRPr lang="en-GB" sz="1600" dirty="0"/>
          </a:p>
        </p:txBody>
      </p:sp>
      <p:pic>
        <p:nvPicPr>
          <p:cNvPr id="5" name="Picture 4">
            <a:extLst>
              <a:ext uri="{FF2B5EF4-FFF2-40B4-BE49-F238E27FC236}">
                <a16:creationId xmlns:a16="http://schemas.microsoft.com/office/drawing/2014/main" id="{5D5E1A99-DE90-E59C-E675-1AA5F14901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4995116" y="2817169"/>
            <a:ext cx="6158802"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35380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B0A73-A10D-1ABB-C4A3-F7F42AD9358A}"/>
              </a:ext>
            </a:extLst>
          </p:cNvPr>
          <p:cNvSpPr>
            <a:spLocks noGrp="1"/>
          </p:cNvSpPr>
          <p:nvPr>
            <p:ph type="title"/>
          </p:nvPr>
        </p:nvSpPr>
        <p:spPr>
          <a:xfrm>
            <a:off x="1154954" y="973668"/>
            <a:ext cx="8761413" cy="706964"/>
          </a:xfrm>
        </p:spPr>
        <p:txBody>
          <a:bodyPr>
            <a:noAutofit/>
          </a:bodyPr>
          <a:lstStyle/>
          <a:p>
            <a:pPr algn="ctr">
              <a:lnSpc>
                <a:spcPct val="90000"/>
              </a:lnSpc>
            </a:pPr>
            <a:r>
              <a:rPr lang="en-GB" sz="4400" b="1" dirty="0">
                <a:latin typeface="Arial" panose="020B0604020202020204" pitchFamily="34" charset="0"/>
                <a:cs typeface="Arial" panose="020B0604020202020204" pitchFamily="34" charset="0"/>
              </a:rPr>
              <a:t>Zara </a:t>
            </a:r>
            <a:br>
              <a:rPr lang="en-GB" sz="4400" b="1" dirty="0">
                <a:latin typeface="Arial" panose="020B0604020202020204" pitchFamily="34" charset="0"/>
                <a:cs typeface="Arial" panose="020B0604020202020204" pitchFamily="34" charset="0"/>
              </a:rPr>
            </a:br>
            <a:endParaRPr lang="en-GB" sz="4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8E07861-03FB-ABB5-86C0-EE719090616B}"/>
              </a:ext>
            </a:extLst>
          </p:cNvPr>
          <p:cNvSpPr>
            <a:spLocks noGrp="1"/>
          </p:cNvSpPr>
          <p:nvPr>
            <p:ph idx="1"/>
          </p:nvPr>
        </p:nvSpPr>
        <p:spPr>
          <a:xfrm>
            <a:off x="345440" y="2529840"/>
            <a:ext cx="4639516" cy="3921760"/>
          </a:xfrm>
        </p:spPr>
        <p:txBody>
          <a:bodyPr anchor="ct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Zara operates globally across culturally diverse markets. Leaders must demonstrate emotional intelligence to manage multicultural teams and respond effectively to customer expectations.</a:t>
            </a:r>
            <a:endParaRPr lang="ro-RO" sz="20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 Empathy and adaptability help Zara maintain collaboration and consistent service standards across international operations (Inditex, 2023).</a:t>
            </a:r>
          </a:p>
          <a:p>
            <a:endParaRPr lang="en-GB" sz="1600" dirty="0"/>
          </a:p>
        </p:txBody>
      </p:sp>
      <p:pic>
        <p:nvPicPr>
          <p:cNvPr id="5" name="Picture 4">
            <a:extLst>
              <a:ext uri="{FF2B5EF4-FFF2-40B4-BE49-F238E27FC236}">
                <a16:creationId xmlns:a16="http://schemas.microsoft.com/office/drawing/2014/main" id="{0FB40742-05A2-0802-CBA8-DF1948FF61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4984956" y="2775951"/>
            <a:ext cx="6158802"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584782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4"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861F7823-D84D-2C60-E032-E484BBD5AA3D}"/>
              </a:ext>
            </a:extLst>
          </p:cNvPr>
          <p:cNvSpPr>
            <a:spLocks noGrp="1"/>
          </p:cNvSpPr>
          <p:nvPr>
            <p:ph type="title"/>
          </p:nvPr>
        </p:nvSpPr>
        <p:spPr>
          <a:xfrm>
            <a:off x="1154955" y="973668"/>
            <a:ext cx="2942210" cy="1020232"/>
          </a:xfrm>
        </p:spPr>
        <p:txBody>
          <a:bodyPr>
            <a:normAutofit/>
          </a:bodyPr>
          <a:lstStyle/>
          <a:p>
            <a:r>
              <a:rPr lang="en-GB">
                <a:solidFill>
                  <a:srgbClr val="EBEBEB"/>
                </a:solidFill>
              </a:rPr>
              <a:t>NIKE</a:t>
            </a:r>
          </a:p>
        </p:txBody>
      </p:sp>
      <p:pic>
        <p:nvPicPr>
          <p:cNvPr id="5" name="Picture 4">
            <a:extLst>
              <a:ext uri="{FF2B5EF4-FFF2-40B4-BE49-F238E27FC236}">
                <a16:creationId xmlns:a16="http://schemas.microsoft.com/office/drawing/2014/main" id="{BA76D6E9-3B3C-0564-232A-1C04BAADE7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94607" y="1727254"/>
            <a:ext cx="6391533" cy="3403491"/>
          </a:xfrm>
          <a:prstGeom prst="rect">
            <a:avLst/>
          </a:prstGeom>
        </p:spPr>
      </p:pic>
      <p:sp>
        <p:nvSpPr>
          <p:cNvPr id="16" name="Rectangle 1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684332E-BC25-0123-8013-008B4C43CA85}"/>
              </a:ext>
            </a:extLst>
          </p:cNvPr>
          <p:cNvSpPr>
            <a:spLocks noGrp="1"/>
          </p:cNvSpPr>
          <p:nvPr>
            <p:ph idx="1"/>
          </p:nvPr>
        </p:nvSpPr>
        <p:spPr>
          <a:xfrm>
            <a:off x="605860" y="2103120"/>
            <a:ext cx="3840548" cy="4104640"/>
          </a:xfrm>
        </p:spPr>
        <p:txBody>
          <a:bodyPr>
            <a:normAutofit/>
          </a:bodyPr>
          <a:lstStyle/>
          <a:p>
            <a:pPr>
              <a:lnSpc>
                <a:spcPct val="90000"/>
              </a:lnSpc>
              <a:buFont typeface="Wingdings" panose="05000000000000000000" pitchFamily="2" charset="2"/>
              <a:buChar char="q"/>
            </a:pPr>
            <a:r>
              <a:rPr lang="en-GB" sz="2000" dirty="0">
                <a:solidFill>
                  <a:srgbClr val="FFFFFF"/>
                </a:solidFill>
                <a:latin typeface="Arial" panose="020B0604020202020204" pitchFamily="34" charset="0"/>
                <a:cs typeface="Arial" panose="020B0604020202020204" pitchFamily="34" charset="0"/>
              </a:rPr>
              <a:t>Nike's leadership approach emphasises inclusion, teamwork and employee empowerment. Emotional intelligence enables managers to foster innovation by encouraging diverse perspectives and constructive feedback. </a:t>
            </a:r>
            <a:endParaRPr lang="ro-RO" sz="2000" dirty="0">
              <a:solidFill>
                <a:srgbClr val="FFFFFF"/>
              </a:solidFill>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q"/>
            </a:pPr>
            <a:r>
              <a:rPr lang="en-GB" sz="2000" dirty="0">
                <a:solidFill>
                  <a:srgbClr val="FFFFFF"/>
                </a:solidFill>
                <a:latin typeface="Arial" panose="020B0604020202020204" pitchFamily="34" charset="0"/>
                <a:cs typeface="Arial" panose="020B0604020202020204" pitchFamily="34" charset="0"/>
              </a:rPr>
              <a:t>This creates a collaborative culture where employees feel motivated to contribute ideas and achieve organisational goals (Nike, 2023).</a:t>
            </a:r>
          </a:p>
          <a:p>
            <a:pPr>
              <a:lnSpc>
                <a:spcPct val="90000"/>
              </a:lnSpc>
              <a:buFont typeface="Wingdings" panose="05000000000000000000" pitchFamily="2" charset="2"/>
              <a:buChar char="q"/>
            </a:pPr>
            <a:endParaRPr lang="en-GB" sz="1700" dirty="0">
              <a:solidFill>
                <a:srgbClr val="FFFFFF"/>
              </a:solidFill>
            </a:endParaRPr>
          </a:p>
        </p:txBody>
      </p:sp>
      <p:sp>
        <p:nvSpPr>
          <p:cNvPr id="22"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extLst>
      <p:ext uri="{BB962C8B-B14F-4D97-AF65-F5344CB8AC3E}">
        <p14:creationId xmlns:p14="http://schemas.microsoft.com/office/powerpoint/2010/main" val="213951774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03F2B-823F-7044-75E0-F41E4ED0C735}"/>
              </a:ext>
            </a:extLst>
          </p:cNvPr>
          <p:cNvSpPr>
            <a:spLocks noGrp="1"/>
          </p:cNvSpPr>
          <p:nvPr>
            <p:ph type="title"/>
          </p:nvPr>
        </p:nvSpPr>
        <p:spPr>
          <a:xfrm>
            <a:off x="1154954" y="973668"/>
            <a:ext cx="8761413" cy="706964"/>
          </a:xfrm>
        </p:spPr>
        <p:txBody>
          <a:bodyPr>
            <a:normAutofit fontScale="90000"/>
          </a:bodyPr>
          <a:lstStyle/>
          <a:p>
            <a:pPr algn="ctr">
              <a:lnSpc>
                <a:spcPct val="90000"/>
              </a:lnSpc>
            </a:pPr>
            <a:r>
              <a:rPr lang="en-GB" sz="2800" b="1" dirty="0">
                <a:solidFill>
                  <a:srgbClr val="EBEBEB"/>
                </a:solidFill>
                <a:latin typeface="Arial" panose="020B0604020202020204" pitchFamily="34" charset="0"/>
                <a:cs typeface="Arial" panose="020B0604020202020204" pitchFamily="34" charset="0"/>
              </a:rPr>
              <a:t>Apple UK </a:t>
            </a:r>
            <a:br>
              <a:rPr lang="en-GB" sz="2000" b="1" dirty="0">
                <a:solidFill>
                  <a:srgbClr val="EBEBEB"/>
                </a:solidFill>
              </a:rPr>
            </a:br>
            <a:endParaRPr lang="en-GB" sz="2000" dirty="0">
              <a:solidFill>
                <a:srgbClr val="EBEBEB"/>
              </a:solidFill>
            </a:endParaRPr>
          </a:p>
        </p:txBody>
      </p:sp>
      <p:sp>
        <p:nvSpPr>
          <p:cNvPr id="3" name="Content Placeholder 2">
            <a:extLst>
              <a:ext uri="{FF2B5EF4-FFF2-40B4-BE49-F238E27FC236}">
                <a16:creationId xmlns:a16="http://schemas.microsoft.com/office/drawing/2014/main" id="{F2B26BEB-8009-15E6-553F-1D9BDA7C96C0}"/>
              </a:ext>
            </a:extLst>
          </p:cNvPr>
          <p:cNvSpPr>
            <a:spLocks noGrp="1"/>
          </p:cNvSpPr>
          <p:nvPr>
            <p:ph idx="1"/>
          </p:nvPr>
        </p:nvSpPr>
        <p:spPr>
          <a:xfrm>
            <a:off x="0" y="2407920"/>
            <a:ext cx="5151119" cy="4216400"/>
          </a:xfrm>
        </p:spPr>
        <p:txBody>
          <a:bodyPr anchor="ct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Apple UK relies on emotionally intelligent leadership to support creativity, innovation and teamwork.</a:t>
            </a:r>
            <a:endParaRPr lang="ro-RO" sz="20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Leaders encourage open communication and respect for diverse viewpoints. By valuing employee contributions, Apple strengthens collaboration and maintains high levels of employee engagement and performance (Apple, 2023).</a:t>
            </a:r>
          </a:p>
          <a:p>
            <a:endParaRPr lang="en-GB" sz="1600" dirty="0"/>
          </a:p>
        </p:txBody>
      </p:sp>
      <p:pic>
        <p:nvPicPr>
          <p:cNvPr id="5" name="Picture 4">
            <a:extLst>
              <a:ext uri="{FF2B5EF4-FFF2-40B4-BE49-F238E27FC236}">
                <a16:creationId xmlns:a16="http://schemas.microsoft.com/office/drawing/2014/main" id="{A6ACCFC0-0395-9332-AFA6-E6997DB368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76034" y="2775951"/>
            <a:ext cx="5176646"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436929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5" name="Rectangle 14">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txBody>
            <a:bodyPr/>
            <a:lstStyle/>
            <a:p>
              <a:endParaRPr lang="en-GB"/>
            </a:p>
          </p:txBody>
        </p:sp>
      </p:grpSp>
      <p:sp>
        <p:nvSpPr>
          <p:cNvPr id="2" name="Title 1">
            <a:extLst>
              <a:ext uri="{FF2B5EF4-FFF2-40B4-BE49-F238E27FC236}">
                <a16:creationId xmlns:a16="http://schemas.microsoft.com/office/drawing/2014/main" id="{86D4A521-C625-1DAB-21C9-595FA29A77DA}"/>
              </a:ext>
            </a:extLst>
          </p:cNvPr>
          <p:cNvSpPr>
            <a:spLocks noGrp="1"/>
          </p:cNvSpPr>
          <p:nvPr>
            <p:ph type="title"/>
          </p:nvPr>
        </p:nvSpPr>
        <p:spPr>
          <a:xfrm>
            <a:off x="1154954" y="838200"/>
            <a:ext cx="8761413" cy="977900"/>
          </a:xfrm>
        </p:spPr>
        <p:txBody>
          <a:bodyPr>
            <a:normAutofit/>
          </a:bodyPr>
          <a:lstStyle/>
          <a:p>
            <a:pPr>
              <a:lnSpc>
                <a:spcPct val="90000"/>
              </a:lnSpc>
            </a:pPr>
            <a:r>
              <a:rPr lang="en-GB" sz="3100" b="1">
                <a:solidFill>
                  <a:srgbClr val="FFFFFF"/>
                </a:solidFill>
              </a:rPr>
              <a:t>Recommendations</a:t>
            </a:r>
            <a:br>
              <a:rPr lang="en-GB" sz="3100" b="1">
                <a:solidFill>
                  <a:srgbClr val="FFFFFF"/>
                </a:solidFill>
              </a:rPr>
            </a:br>
            <a:endParaRPr lang="en-GB" sz="3100">
              <a:solidFill>
                <a:srgbClr val="FFFFFF"/>
              </a:solidFill>
            </a:endParaRPr>
          </a:p>
        </p:txBody>
      </p:sp>
      <p:sp>
        <p:nvSpPr>
          <p:cNvPr id="3" name="Content Placeholder 2">
            <a:extLst>
              <a:ext uri="{FF2B5EF4-FFF2-40B4-BE49-F238E27FC236}">
                <a16:creationId xmlns:a16="http://schemas.microsoft.com/office/drawing/2014/main" id="{8D888071-D196-D011-1270-97A7E761DD42}"/>
              </a:ext>
            </a:extLst>
          </p:cNvPr>
          <p:cNvSpPr>
            <a:spLocks noGrp="1"/>
          </p:cNvSpPr>
          <p:nvPr>
            <p:ph idx="1"/>
          </p:nvPr>
        </p:nvSpPr>
        <p:spPr>
          <a:xfrm>
            <a:off x="1887233" y="2603500"/>
            <a:ext cx="8417535" cy="3416300"/>
          </a:xfrm>
        </p:spPr>
        <p:txBody>
          <a:bodyP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Organisations should invest in leadership development programmes focusing on emotional intelligence, cultural awareness and communication skills. Leaders who actively listen, demonstrate empathy and support collaboration are better positioned to manage diverse teams and achieve sustainable organisational success (Goleman, 1998).</a:t>
            </a:r>
          </a:p>
          <a:p>
            <a:endParaRPr lang="en-GB" dirty="0"/>
          </a:p>
        </p:txBody>
      </p:sp>
    </p:spTree>
    <p:extLst>
      <p:ext uri="{BB962C8B-B14F-4D97-AF65-F5344CB8AC3E}">
        <p14:creationId xmlns:p14="http://schemas.microsoft.com/office/powerpoint/2010/main" val="149981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78D2D6A9-0564-CAA5-5CE8-0B6822EC6D31}"/>
              </a:ext>
            </a:extLst>
          </p:cNvPr>
          <p:cNvSpPr>
            <a:spLocks noGrp="1"/>
          </p:cNvSpPr>
          <p:nvPr>
            <p:ph type="title"/>
          </p:nvPr>
        </p:nvSpPr>
        <p:spPr>
          <a:xfrm>
            <a:off x="1000372" y="1209957"/>
            <a:ext cx="3034580" cy="4438087"/>
          </a:xfrm>
        </p:spPr>
        <p:txBody>
          <a:bodyPr anchor="ctr">
            <a:normAutofit/>
          </a:bodyPr>
          <a:lstStyle/>
          <a:p>
            <a:pPr algn="r"/>
            <a:r>
              <a:rPr lang="en-GB" sz="3200" b="1">
                <a:solidFill>
                  <a:schemeClr val="tx1"/>
                </a:solidFill>
              </a:rPr>
              <a:t>Conclusion</a:t>
            </a:r>
            <a:br>
              <a:rPr lang="en-GB" sz="3200" b="1">
                <a:solidFill>
                  <a:schemeClr val="tx1"/>
                </a:solidFill>
              </a:rPr>
            </a:br>
            <a:endParaRPr lang="en-GB" sz="3200">
              <a:solidFill>
                <a:schemeClr val="tx1"/>
              </a:solidFill>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112A45-AF67-45FF-4AB8-72DB79444008}"/>
              </a:ext>
            </a:extLst>
          </p:cNvPr>
          <p:cNvSpPr>
            <a:spLocks noGrp="1"/>
          </p:cNvSpPr>
          <p:nvPr>
            <p:ph idx="1"/>
          </p:nvPr>
        </p:nvSpPr>
        <p:spPr>
          <a:xfrm>
            <a:off x="4678424" y="1059025"/>
            <a:ext cx="5302189" cy="4739950"/>
          </a:xfrm>
        </p:spPr>
        <p:txBody>
          <a:bodyPr anchor="ctr">
            <a:normAutofit/>
          </a:bodyPr>
          <a:lstStyle/>
          <a:p>
            <a:pPr>
              <a:buFont typeface="Wingdings" panose="05000000000000000000" pitchFamily="2" charset="2"/>
              <a:buChar char="q"/>
            </a:pPr>
            <a:r>
              <a:rPr lang="en-GB" dirty="0">
                <a:latin typeface="Arial" panose="020B0604020202020204" pitchFamily="34" charset="0"/>
                <a:cs typeface="Arial" panose="020B0604020202020204" pitchFamily="34" charset="0"/>
              </a:rPr>
              <a:t>Emotional intelligence and cultural intelligence are both essential for effective leadership in multicultural organisations. While emotional intelligence enables leaders to understand and manage emotions, cultural intelligence helps them adapt to different cultural values and communication styles.</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Together, these competencies strengthen teamwork, improve employee engagement and contribute to sustainable organisational success in today's global business environment.</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5185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DE2287CF-4AB4-C283-64C3-6DA19316247B}"/>
              </a:ext>
            </a:extLst>
          </p:cNvPr>
          <p:cNvSpPr>
            <a:spLocks noGrp="1"/>
          </p:cNvSpPr>
          <p:nvPr>
            <p:ph type="title"/>
          </p:nvPr>
        </p:nvSpPr>
        <p:spPr>
          <a:xfrm>
            <a:off x="1154955" y="973667"/>
            <a:ext cx="2942210" cy="4833745"/>
          </a:xfrm>
        </p:spPr>
        <p:txBody>
          <a:bodyPr>
            <a:normAutofit/>
          </a:bodyPr>
          <a:lstStyle/>
          <a:p>
            <a:r>
              <a:rPr lang="en-GB" b="1">
                <a:solidFill>
                  <a:srgbClr val="EBEBEB"/>
                </a:solidFill>
              </a:rPr>
              <a:t>References</a:t>
            </a:r>
            <a:br>
              <a:rPr lang="en-GB" b="1">
                <a:solidFill>
                  <a:srgbClr val="EBEBEB"/>
                </a:solidFill>
              </a:rPr>
            </a:br>
            <a:endParaRPr lang="en-GB">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1BB5CFB9-DDE3-BAA0-1E09-8FBB10F06E46}"/>
              </a:ext>
            </a:extLst>
          </p:cNvPr>
          <p:cNvGraphicFramePr>
            <a:graphicFrameLocks noGrp="1"/>
          </p:cNvGraphicFramePr>
          <p:nvPr>
            <p:ph idx="1"/>
            <p:extLst>
              <p:ext uri="{D42A27DB-BD31-4B8C-83A1-F6EECF244321}">
                <p14:modId xmlns:p14="http://schemas.microsoft.com/office/powerpoint/2010/main" val="344207694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70770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916</Words>
  <Application>Microsoft Office PowerPoint</Application>
  <PresentationFormat>Widescreen</PresentationFormat>
  <Paragraphs>50</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 Black</vt:lpstr>
      <vt:lpstr>Arial</vt:lpstr>
      <vt:lpstr>Century Gothic</vt:lpstr>
      <vt:lpstr>Wingdings</vt:lpstr>
      <vt:lpstr>Wingdings 3</vt:lpstr>
      <vt:lpstr>Ion Boardroom</vt:lpstr>
      <vt:lpstr>STUDENT NAME: EMMA RYDER  STUDENT ID: 2221740 </vt:lpstr>
      <vt:lpstr>OVERVIEW</vt:lpstr>
      <vt:lpstr>INTRODUCTION</vt:lpstr>
      <vt:lpstr>Emotional Intelligence Defined </vt:lpstr>
      <vt:lpstr>Mayer, Salovey and Caruso's Emotional Intelligence Model </vt:lpstr>
      <vt:lpstr>Transformational Leadership Theory </vt:lpstr>
      <vt:lpstr>Relationship Between EI and Leadership </vt:lpstr>
      <vt:lpstr>Emotional Intelligence in Multicultural Environments </vt:lpstr>
      <vt:lpstr>Cultural Intelligence (CQ) </vt:lpstr>
      <vt:lpstr>Tesco  </vt:lpstr>
      <vt:lpstr>Zara  </vt:lpstr>
      <vt:lpstr>NIKE</vt:lpstr>
      <vt:lpstr>Apple UK  </vt:lpstr>
      <vt:lpstr>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2026-06-08T09:13:36Z</dcterms:created>
  <dcterms:modified xsi:type="dcterms:W3CDTF">2026-06-25T16:45:46Z</dcterms:modified>
</cp:coreProperties>
</file>