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3"/>
  </p:notesMasterIdLst>
  <p:handoutMasterIdLst>
    <p:handoutMasterId r:id="rId24"/>
  </p:handoutMasterIdLst>
  <p:sldIdLst>
    <p:sldId id="256" r:id="rId2"/>
    <p:sldId id="308" r:id="rId3"/>
    <p:sldId id="310" r:id="rId4"/>
    <p:sldId id="311" r:id="rId5"/>
    <p:sldId id="312" r:id="rId6"/>
    <p:sldId id="313" r:id="rId7"/>
    <p:sldId id="314" r:id="rId8"/>
    <p:sldId id="315" r:id="rId9"/>
    <p:sldId id="316" r:id="rId10"/>
    <p:sldId id="317" r:id="rId11"/>
    <p:sldId id="319" r:id="rId12"/>
    <p:sldId id="318" r:id="rId13"/>
    <p:sldId id="320" r:id="rId14"/>
    <p:sldId id="321" r:id="rId15"/>
    <p:sldId id="322" r:id="rId16"/>
    <p:sldId id="323" r:id="rId17"/>
    <p:sldId id="324" r:id="rId18"/>
    <p:sldId id="325" r:id="rId19"/>
    <p:sldId id="326" r:id="rId20"/>
    <p:sldId id="275" r:id="rId21"/>
    <p:sldId id="30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81" autoAdjust="0"/>
  </p:normalViewPr>
  <p:slideViewPr>
    <p:cSldViewPr>
      <p:cViewPr varScale="1">
        <p:scale>
          <a:sx n="70" d="100"/>
          <a:sy n="70" d="100"/>
        </p:scale>
        <p:origin x="1386"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ye adams" userId="03cc8a34b628f8aa" providerId="LiveId" clId="{23014D34-D313-4599-B046-89DE44CE5DFF}"/>
    <pc:docChg chg="modSld">
      <pc:chgData name="skye adams" userId="03cc8a34b628f8aa" providerId="LiveId" clId="{23014D34-D313-4599-B046-89DE44CE5DFF}" dt="2020-08-07T09:37:07.037" v="11" actId="20577"/>
      <pc:docMkLst>
        <pc:docMk/>
      </pc:docMkLst>
      <pc:sldChg chg="modSp">
        <pc:chgData name="skye adams" userId="03cc8a34b628f8aa" providerId="LiveId" clId="{23014D34-D313-4599-B046-89DE44CE5DFF}" dt="2020-08-07T09:37:07.037" v="11" actId="20577"/>
        <pc:sldMkLst>
          <pc:docMk/>
          <pc:sldMk cId="3211340901" sldId="311"/>
        </pc:sldMkLst>
        <pc:spChg chg="mod">
          <ac:chgData name="skye adams" userId="03cc8a34b628f8aa" providerId="LiveId" clId="{23014D34-D313-4599-B046-89DE44CE5DFF}" dt="2020-08-07T09:37:07.037" v="11" actId="20577"/>
          <ac:spMkLst>
            <pc:docMk/>
            <pc:sldMk cId="3211340901" sldId="311"/>
            <ac:spMk id="2" creationId="{D6CD0341-EA0C-4497-B7E0-835C662EBF8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07/08/2020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37675914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8/7/2020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128070369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07/08/2020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07/08/2020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07/08/2020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07/08/2020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07/08/2020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07/08/2020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07/08/2020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07/08/2020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07/08/2020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07/08/2020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07/08/2020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07/08/2020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BA International Hotel Management</a:t>
            </a:r>
            <a:br>
              <a:rPr lang="en-GB" altLang="en-US" sz="2400" dirty="0"/>
            </a:br>
            <a:br>
              <a:rPr lang="en-GB" altLang="en-US" dirty="0"/>
            </a:br>
            <a:r>
              <a:rPr lang="en-GB" dirty="0"/>
              <a:t> </a:t>
            </a:r>
            <a:r>
              <a:rPr lang="en-GB" sz="3100" b="1" dirty="0">
                <a:solidFill>
                  <a:schemeClr val="accent2">
                    <a:lumMod val="20000"/>
                    <a:lumOff val="80000"/>
                  </a:schemeClr>
                </a:solidFill>
              </a:rPr>
              <a:t>Personnel Resource &amp;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(M5X 01921)</a:t>
            </a:r>
            <a:br>
              <a:rPr lang="en-GB" sz="3100" b="1" dirty="0">
                <a:solidFill>
                  <a:schemeClr val="accent2">
                    <a:lumMod val="20000"/>
                    <a:lumOff val="80000"/>
                  </a:schemeClr>
                </a:solidFill>
              </a:rPr>
            </a:br>
            <a:r>
              <a:rPr lang="en-GB" sz="3100" b="1" dirty="0">
                <a:solidFill>
                  <a:srgbClr val="002060"/>
                </a:solidFill>
              </a:rPr>
              <a:t>Session 9</a:t>
            </a:r>
            <a:br>
              <a:rPr lang="en-GB" sz="3100" b="1" dirty="0">
                <a:solidFill>
                  <a:srgbClr val="002060"/>
                </a:solidFill>
              </a:rPr>
            </a:br>
            <a:br>
              <a:rPr lang="en-GB" sz="3200" b="1" dirty="0">
                <a:solidFill>
                  <a:schemeClr val="accent2">
                    <a:lumMod val="20000"/>
                    <a:lumOff val="80000"/>
                  </a:schemeClr>
                </a:solidFill>
              </a:rPr>
            </a:br>
            <a:r>
              <a:rPr lang="en-GB" sz="5400" b="1" dirty="0">
                <a:solidFill>
                  <a:schemeClr val="accent2">
                    <a:lumMod val="20000"/>
                    <a:lumOff val="80000"/>
                  </a:schemeClr>
                </a:solidFill>
              </a:rPr>
              <a:t>Personnel Development </a:t>
            </a:r>
            <a:endParaRPr lang="en-GB" altLang="en-US" sz="54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665" y="-20706"/>
            <a:ext cx="8229600" cy="1143000"/>
          </a:xfrm>
        </p:spPr>
        <p:txBody>
          <a:bodyPr/>
          <a:lstStyle/>
          <a:p>
            <a:r>
              <a:rPr lang="en-GB" dirty="0"/>
              <a:t>By the end of this session…</a:t>
            </a:r>
          </a:p>
        </p:txBody>
      </p:sp>
      <p:sp>
        <p:nvSpPr>
          <p:cNvPr id="3" name="Content Placeholder 2"/>
          <p:cNvSpPr>
            <a:spLocks noGrp="1"/>
          </p:cNvSpPr>
          <p:nvPr>
            <p:ph idx="1"/>
          </p:nvPr>
        </p:nvSpPr>
        <p:spPr>
          <a:xfrm>
            <a:off x="457200" y="1196752"/>
            <a:ext cx="8435280" cy="4320481"/>
          </a:xfrm>
        </p:spPr>
        <p:txBody>
          <a:bodyPr>
            <a:normAutofit fontScale="92500" lnSpcReduction="20000"/>
          </a:bodyPr>
          <a:lstStyle/>
          <a:p>
            <a:pPr marL="0" indent="0">
              <a:buNone/>
            </a:pPr>
            <a:r>
              <a:rPr lang="en-GB" dirty="0"/>
              <a:t>You should be able to understand…</a:t>
            </a:r>
            <a:br>
              <a:rPr lang="en-GB" dirty="0"/>
            </a:br>
            <a:endParaRPr lang="en-GB" dirty="0"/>
          </a:p>
          <a:p>
            <a:pPr>
              <a:lnSpc>
                <a:spcPct val="170000"/>
              </a:lnSpc>
            </a:pPr>
            <a:r>
              <a:rPr lang="en-GB" dirty="0"/>
              <a:t>Continuous Professional Development</a:t>
            </a:r>
          </a:p>
          <a:p>
            <a:pPr>
              <a:lnSpc>
                <a:spcPct val="170000"/>
              </a:lnSpc>
            </a:pPr>
            <a:r>
              <a:rPr lang="en-GB" dirty="0"/>
              <a:t>Coaching and Mentoring</a:t>
            </a:r>
          </a:p>
          <a:p>
            <a:pPr>
              <a:lnSpc>
                <a:spcPct val="170000"/>
              </a:lnSpc>
            </a:pPr>
            <a:r>
              <a:rPr lang="en-GB" dirty="0"/>
              <a:t>Individual and Organized Learning </a:t>
            </a:r>
            <a:br>
              <a:rPr lang="en-GB" dirty="0"/>
            </a:br>
            <a:endParaRPr lang="en-GB" dirty="0"/>
          </a:p>
          <a:p>
            <a:pPr marL="0" indent="0">
              <a:buNone/>
            </a:pPr>
            <a:r>
              <a:rPr lang="en-GB" dirty="0"/>
              <a:t>Rule #9 – Celebrate Success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807BD-11E6-4304-9FF7-7987CB72E537}"/>
              </a:ext>
            </a:extLst>
          </p:cNvPr>
          <p:cNvSpPr>
            <a:spLocks noGrp="1"/>
          </p:cNvSpPr>
          <p:nvPr>
            <p:ph type="title"/>
          </p:nvPr>
        </p:nvSpPr>
        <p:spPr/>
        <p:txBody>
          <a:bodyPr>
            <a:normAutofit fontScale="90000"/>
          </a:bodyPr>
          <a:lstStyle/>
          <a:p>
            <a:r>
              <a:rPr lang="en-GB" dirty="0"/>
              <a:t>What is Continuous Personnel Development (CPD) </a:t>
            </a:r>
          </a:p>
        </p:txBody>
      </p:sp>
      <p:sp>
        <p:nvSpPr>
          <p:cNvPr id="3" name="Content Placeholder 2">
            <a:extLst>
              <a:ext uri="{FF2B5EF4-FFF2-40B4-BE49-F238E27FC236}">
                <a16:creationId xmlns:a16="http://schemas.microsoft.com/office/drawing/2014/main" id="{34354E5F-D1B5-4978-BD57-8D0FD0ABA3DF}"/>
              </a:ext>
            </a:extLst>
          </p:cNvPr>
          <p:cNvSpPr>
            <a:spLocks noGrp="1"/>
          </p:cNvSpPr>
          <p:nvPr>
            <p:ph idx="1"/>
          </p:nvPr>
        </p:nvSpPr>
        <p:spPr/>
        <p:txBody>
          <a:bodyPr>
            <a:normAutofit fontScale="85000" lnSpcReduction="20000"/>
          </a:bodyPr>
          <a:lstStyle/>
          <a:p>
            <a:endParaRPr lang="en-GB" dirty="0"/>
          </a:p>
          <a:p>
            <a:r>
              <a:rPr lang="en-GB" dirty="0"/>
              <a:t>Continuing professional development, or CPD, is the ongoing process of developing, maintaining and documenting your professional skills.</a:t>
            </a:r>
            <a:br>
              <a:rPr lang="en-GB" dirty="0"/>
            </a:br>
            <a:endParaRPr lang="en-GB" dirty="0"/>
          </a:p>
          <a:p>
            <a:r>
              <a:rPr lang="en-GB" dirty="0"/>
              <a:t>These skills may be gained formally, through courses or training, or informally, on the job or by watching others.</a:t>
            </a:r>
            <a:br>
              <a:rPr lang="en-GB" dirty="0"/>
            </a:br>
            <a:br>
              <a:rPr lang="en-GB" dirty="0"/>
            </a:br>
            <a:endParaRPr lang="en-GB" dirty="0"/>
          </a:p>
        </p:txBody>
      </p:sp>
    </p:spTree>
    <p:extLst>
      <p:ext uri="{BB962C8B-B14F-4D97-AF65-F5344CB8AC3E}">
        <p14:creationId xmlns:p14="http://schemas.microsoft.com/office/powerpoint/2010/main" val="4262812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D0341-EA0C-4497-B7E0-835C662EBF81}"/>
              </a:ext>
            </a:extLst>
          </p:cNvPr>
          <p:cNvSpPr>
            <a:spLocks noGrp="1"/>
          </p:cNvSpPr>
          <p:nvPr>
            <p:ph type="title"/>
          </p:nvPr>
        </p:nvSpPr>
        <p:spPr>
          <a:xfrm>
            <a:off x="539552" y="-31928"/>
            <a:ext cx="8229600" cy="1143000"/>
          </a:xfrm>
        </p:spPr>
        <p:txBody>
          <a:bodyPr>
            <a:normAutofit fontScale="90000"/>
          </a:bodyPr>
          <a:lstStyle/>
          <a:p>
            <a:r>
              <a:rPr lang="en-GB" dirty="0"/>
              <a:t>The Continuous Personnel Development Cycle </a:t>
            </a:r>
          </a:p>
        </p:txBody>
      </p:sp>
      <p:pic>
        <p:nvPicPr>
          <p:cNvPr id="13" name="Content Placeholder 12" descr="The Continuing Professional Development Cycle. 1 Identify and plan your development. 2. Plan learning activities. 3. Reflect on your learning. 4. Apply your learning. 5 Share your learning.">
            <a:extLst>
              <a:ext uri="{FF2B5EF4-FFF2-40B4-BE49-F238E27FC236}">
                <a16:creationId xmlns:a16="http://schemas.microsoft.com/office/drawing/2014/main" id="{9F8B51A3-FA8B-4310-850B-E4C8F54D8868}"/>
              </a:ext>
            </a:extLst>
          </p:cNvPr>
          <p:cNvPicPr>
            <a:picLocks noGrp="1"/>
          </p:cNvPicPr>
          <p:nvPr>
            <p:ph idx="1"/>
          </p:nvPr>
        </p:nvPicPr>
        <p:blipFill rotWithShape="1">
          <a:blip r:embed="rId2">
            <a:extLst>
              <a:ext uri="{28A0092B-C50C-407E-A947-70E740481C1C}">
                <a14:useLocalDpi xmlns:a14="http://schemas.microsoft.com/office/drawing/2010/main" val="0"/>
              </a:ext>
            </a:extLst>
          </a:blip>
          <a:srcRect b="8158"/>
          <a:stretch/>
        </p:blipFill>
        <p:spPr bwMode="auto">
          <a:xfrm>
            <a:off x="2051720" y="1124744"/>
            <a:ext cx="5256583" cy="4536504"/>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11340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B1561-7BFF-4397-8031-03B037A29861}"/>
              </a:ext>
            </a:extLst>
          </p:cNvPr>
          <p:cNvSpPr>
            <a:spLocks noGrp="1"/>
          </p:cNvSpPr>
          <p:nvPr>
            <p:ph type="title"/>
          </p:nvPr>
        </p:nvSpPr>
        <p:spPr/>
        <p:txBody>
          <a:bodyPr>
            <a:normAutofit fontScale="90000"/>
          </a:bodyPr>
          <a:lstStyle/>
          <a:p>
            <a:r>
              <a:rPr lang="en-GB" dirty="0"/>
              <a:t>The Continuous Development Cycle </a:t>
            </a:r>
          </a:p>
        </p:txBody>
      </p:sp>
      <p:sp>
        <p:nvSpPr>
          <p:cNvPr id="3" name="Content Placeholder 2">
            <a:extLst>
              <a:ext uri="{FF2B5EF4-FFF2-40B4-BE49-F238E27FC236}">
                <a16:creationId xmlns:a16="http://schemas.microsoft.com/office/drawing/2014/main" id="{477D8C80-D2DC-420F-BA4D-FB88631365D8}"/>
              </a:ext>
            </a:extLst>
          </p:cNvPr>
          <p:cNvSpPr>
            <a:spLocks noGrp="1"/>
          </p:cNvSpPr>
          <p:nvPr>
            <p:ph idx="1"/>
          </p:nvPr>
        </p:nvSpPr>
        <p:spPr>
          <a:xfrm>
            <a:off x="391950" y="1417638"/>
            <a:ext cx="8280891" cy="4118756"/>
          </a:xfrm>
        </p:spPr>
        <p:txBody>
          <a:bodyPr>
            <a:normAutofit fontScale="77500" lnSpcReduction="20000"/>
          </a:bodyPr>
          <a:lstStyle/>
          <a:p>
            <a:r>
              <a:rPr lang="en-GB" b="1" dirty="0"/>
              <a:t>The process of CPD is designed to help you identify and act on your own development needs.</a:t>
            </a:r>
            <a:br>
              <a:rPr lang="en-GB" b="1" dirty="0"/>
            </a:br>
            <a:endParaRPr lang="en-GB" b="1" dirty="0"/>
          </a:p>
          <a:p>
            <a:r>
              <a:rPr lang="en-GB" dirty="0"/>
              <a:t>The Continuous Professional Development Cycle (see figure) shows that professional development is, like much other learning, best thought of as a circular series of activities. The process moves from identifying your development needs through planning and then carrying out your learning activities, to reflecting on your learning, and then applying it and sharing it with others.</a:t>
            </a:r>
          </a:p>
          <a:p>
            <a:endParaRPr lang="en-GB" dirty="0"/>
          </a:p>
        </p:txBody>
      </p:sp>
    </p:spTree>
    <p:extLst>
      <p:ext uri="{BB962C8B-B14F-4D97-AF65-F5344CB8AC3E}">
        <p14:creationId xmlns:p14="http://schemas.microsoft.com/office/powerpoint/2010/main" val="3855501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C9BE8-610A-4F89-89B7-4DB21985E685}"/>
              </a:ext>
            </a:extLst>
          </p:cNvPr>
          <p:cNvSpPr>
            <a:spLocks noGrp="1"/>
          </p:cNvSpPr>
          <p:nvPr>
            <p:ph type="title"/>
          </p:nvPr>
        </p:nvSpPr>
        <p:spPr/>
        <p:txBody>
          <a:bodyPr>
            <a:normAutofit fontScale="90000"/>
          </a:bodyPr>
          <a:lstStyle/>
          <a:p>
            <a:r>
              <a:rPr lang="en-GB" dirty="0"/>
              <a:t>The Continuous Development Cycle </a:t>
            </a:r>
          </a:p>
        </p:txBody>
      </p:sp>
      <p:sp>
        <p:nvSpPr>
          <p:cNvPr id="3" name="Content Placeholder 2">
            <a:extLst>
              <a:ext uri="{FF2B5EF4-FFF2-40B4-BE49-F238E27FC236}">
                <a16:creationId xmlns:a16="http://schemas.microsoft.com/office/drawing/2014/main" id="{E1D5FEFF-5C38-4B48-AFC7-4253CE985B1C}"/>
              </a:ext>
            </a:extLst>
          </p:cNvPr>
          <p:cNvSpPr>
            <a:spLocks noGrp="1"/>
          </p:cNvSpPr>
          <p:nvPr>
            <p:ph idx="1"/>
          </p:nvPr>
        </p:nvSpPr>
        <p:spPr/>
        <p:txBody>
          <a:bodyPr>
            <a:normAutofit fontScale="92500" lnSpcReduction="10000"/>
          </a:bodyPr>
          <a:lstStyle/>
          <a:p>
            <a:r>
              <a:rPr lang="en-GB" dirty="0"/>
              <a:t>Perhaps the most important thing about CPD is that it is </a:t>
            </a:r>
            <a:r>
              <a:rPr lang="en-GB" i="1" dirty="0"/>
              <a:t>personal.</a:t>
            </a:r>
            <a:br>
              <a:rPr lang="en-GB" i="1" dirty="0"/>
            </a:br>
            <a:endParaRPr lang="en-GB" dirty="0"/>
          </a:p>
          <a:p>
            <a:r>
              <a:rPr lang="en-GB" dirty="0"/>
              <a:t>Each individual is expected to identify their own needs, organise their own training, and learn for themselves. Part of being a professional is taking responsibility for your own skills and recognising when they need to improve.</a:t>
            </a:r>
          </a:p>
          <a:p>
            <a:endParaRPr lang="en-GB" dirty="0"/>
          </a:p>
        </p:txBody>
      </p:sp>
    </p:spTree>
    <p:extLst>
      <p:ext uri="{BB962C8B-B14F-4D97-AF65-F5344CB8AC3E}">
        <p14:creationId xmlns:p14="http://schemas.microsoft.com/office/powerpoint/2010/main" val="220675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74B2E-ADF2-4E4A-A67B-E4B8C6E4DCCF}"/>
              </a:ext>
            </a:extLst>
          </p:cNvPr>
          <p:cNvSpPr>
            <a:spLocks noGrp="1"/>
          </p:cNvSpPr>
          <p:nvPr>
            <p:ph type="title"/>
          </p:nvPr>
        </p:nvSpPr>
        <p:spPr/>
        <p:txBody>
          <a:bodyPr/>
          <a:lstStyle/>
          <a:p>
            <a:r>
              <a:rPr lang="en-GB" dirty="0"/>
              <a:t>Identifying Your Needs </a:t>
            </a:r>
          </a:p>
        </p:txBody>
      </p:sp>
      <p:sp>
        <p:nvSpPr>
          <p:cNvPr id="3" name="Content Placeholder 2">
            <a:extLst>
              <a:ext uri="{FF2B5EF4-FFF2-40B4-BE49-F238E27FC236}">
                <a16:creationId xmlns:a16="http://schemas.microsoft.com/office/drawing/2014/main" id="{4D9ABA8B-6A17-41CF-A944-E34399E50F2D}"/>
              </a:ext>
            </a:extLst>
          </p:cNvPr>
          <p:cNvSpPr>
            <a:spLocks noGrp="1"/>
          </p:cNvSpPr>
          <p:nvPr>
            <p:ph idx="1"/>
          </p:nvPr>
        </p:nvSpPr>
        <p:spPr/>
        <p:txBody>
          <a:bodyPr>
            <a:normAutofit fontScale="85000" lnSpcReduction="20000"/>
          </a:bodyPr>
          <a:lstStyle/>
          <a:p>
            <a:r>
              <a:rPr lang="en-GB" dirty="0"/>
              <a:t>There are a number of ways in which you can identify development needs.</a:t>
            </a:r>
          </a:p>
          <a:p>
            <a:r>
              <a:rPr lang="en-GB" dirty="0"/>
              <a:t>For example, you can carry out a skills audit. You may receive feedback from colleagues or your line manager about an area in which you are weaker. Alternatively, you may have an interest in a particular area and want to develop your knowledge.</a:t>
            </a:r>
          </a:p>
          <a:p>
            <a:r>
              <a:rPr lang="en-GB" dirty="0"/>
              <a:t>Once you have identified your key areas for development, you then need to plan your activities.</a:t>
            </a:r>
          </a:p>
          <a:p>
            <a:pPr marL="0" indent="0">
              <a:buNone/>
            </a:pPr>
            <a:endParaRPr lang="en-GB" dirty="0"/>
          </a:p>
        </p:txBody>
      </p:sp>
    </p:spTree>
    <p:extLst>
      <p:ext uri="{BB962C8B-B14F-4D97-AF65-F5344CB8AC3E}">
        <p14:creationId xmlns:p14="http://schemas.microsoft.com/office/powerpoint/2010/main" val="3824404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C5F85-5C2A-4736-AE1E-AF1299BD32DD}"/>
              </a:ext>
            </a:extLst>
          </p:cNvPr>
          <p:cNvSpPr>
            <a:spLocks noGrp="1"/>
          </p:cNvSpPr>
          <p:nvPr>
            <p:ph type="title"/>
          </p:nvPr>
        </p:nvSpPr>
        <p:spPr>
          <a:xfrm>
            <a:off x="539552" y="116632"/>
            <a:ext cx="8229600" cy="1143000"/>
          </a:xfrm>
        </p:spPr>
        <p:txBody>
          <a:bodyPr>
            <a:noAutofit/>
          </a:bodyPr>
          <a:lstStyle/>
          <a:p>
            <a:r>
              <a:rPr lang="en-GB" sz="3600" dirty="0"/>
              <a:t>Plan and Carry Out Development Activities </a:t>
            </a:r>
          </a:p>
        </p:txBody>
      </p:sp>
      <p:sp>
        <p:nvSpPr>
          <p:cNvPr id="3" name="Content Placeholder 2">
            <a:extLst>
              <a:ext uri="{FF2B5EF4-FFF2-40B4-BE49-F238E27FC236}">
                <a16:creationId xmlns:a16="http://schemas.microsoft.com/office/drawing/2014/main" id="{57D55324-397E-48B4-A302-324F5F37E79E}"/>
              </a:ext>
            </a:extLst>
          </p:cNvPr>
          <p:cNvSpPr>
            <a:spLocks noGrp="1"/>
          </p:cNvSpPr>
          <p:nvPr>
            <p:ph idx="1"/>
          </p:nvPr>
        </p:nvSpPr>
        <p:spPr>
          <a:xfrm>
            <a:off x="457200" y="1259632"/>
            <a:ext cx="8229600" cy="4257601"/>
          </a:xfrm>
        </p:spPr>
        <p:txBody>
          <a:bodyPr>
            <a:normAutofit fontScale="25000" lnSpcReduction="20000"/>
          </a:bodyPr>
          <a:lstStyle/>
          <a:p>
            <a:r>
              <a:rPr lang="en-GB" sz="8000" dirty="0"/>
              <a:t>Development activities may be either:</a:t>
            </a:r>
            <a:br>
              <a:rPr lang="en-GB" sz="8000" dirty="0"/>
            </a:br>
            <a:endParaRPr lang="en-GB" sz="8000" dirty="0"/>
          </a:p>
          <a:p>
            <a:r>
              <a:rPr lang="en-GB" sz="8000" b="1" dirty="0"/>
              <a:t>Formal</a:t>
            </a:r>
            <a:r>
              <a:rPr lang="en-GB" sz="8000" dirty="0"/>
              <a:t>, such as training courses or particular qualifications. These are often, though not always, provided by an external provider, and may carry a cost. Your employer may have a limit on what they are prepared to pay, so you may need to consider self-funding or alternatives such as online resources that are cheaper or even free.</a:t>
            </a:r>
            <a:br>
              <a:rPr lang="en-GB" sz="8000" dirty="0"/>
            </a:br>
            <a:endParaRPr lang="en-GB" sz="8000" dirty="0"/>
          </a:p>
          <a:p>
            <a:r>
              <a:rPr lang="en-GB" sz="8000" b="1" dirty="0"/>
              <a:t>Informal learning</a:t>
            </a:r>
            <a:r>
              <a:rPr lang="en-GB" sz="8000" dirty="0"/>
              <a:t>, including side-by-side learning, video training (for example, for doctors in particular surgical techniques), shadowing, mentoring, coaching or reading on the subject.</a:t>
            </a:r>
          </a:p>
          <a:p>
            <a:r>
              <a:rPr lang="en-GB" sz="8000" dirty="0"/>
              <a:t>There is a growing recognition that continuing professional development is both essential and potentially expensive. Especially in developing countries, professionals are using the internet to share teaching content for free, or at very low cost. You may find that an imaginative approach to seeking out development activities pays off.</a:t>
            </a:r>
          </a:p>
          <a:p>
            <a:br>
              <a:rPr lang="en-GB" sz="7200" dirty="0"/>
            </a:br>
            <a:br>
              <a:rPr lang="en-GB" dirty="0"/>
            </a:br>
            <a:endParaRPr lang="en-GB" dirty="0"/>
          </a:p>
        </p:txBody>
      </p:sp>
    </p:spTree>
    <p:extLst>
      <p:ext uri="{BB962C8B-B14F-4D97-AF65-F5344CB8AC3E}">
        <p14:creationId xmlns:p14="http://schemas.microsoft.com/office/powerpoint/2010/main" val="3446592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08FE0-303E-4A7F-A9DA-F80816FDFD18}"/>
              </a:ext>
            </a:extLst>
          </p:cNvPr>
          <p:cNvSpPr>
            <a:spLocks noGrp="1"/>
          </p:cNvSpPr>
          <p:nvPr>
            <p:ph type="title"/>
          </p:nvPr>
        </p:nvSpPr>
        <p:spPr/>
        <p:txBody>
          <a:bodyPr/>
          <a:lstStyle/>
          <a:p>
            <a:r>
              <a:rPr lang="en-GB" dirty="0"/>
              <a:t>Reflect on your Learning </a:t>
            </a:r>
          </a:p>
        </p:txBody>
      </p:sp>
      <p:sp>
        <p:nvSpPr>
          <p:cNvPr id="3" name="Content Placeholder 2">
            <a:extLst>
              <a:ext uri="{FF2B5EF4-FFF2-40B4-BE49-F238E27FC236}">
                <a16:creationId xmlns:a16="http://schemas.microsoft.com/office/drawing/2014/main" id="{EB3604A8-0F96-4F91-B191-D6CC06078D44}"/>
              </a:ext>
            </a:extLst>
          </p:cNvPr>
          <p:cNvSpPr>
            <a:spLocks noGrp="1"/>
          </p:cNvSpPr>
          <p:nvPr>
            <p:ph idx="1"/>
          </p:nvPr>
        </p:nvSpPr>
        <p:spPr>
          <a:xfrm>
            <a:off x="457200" y="1340768"/>
            <a:ext cx="8229600" cy="4536504"/>
          </a:xfrm>
        </p:spPr>
        <p:txBody>
          <a:bodyPr>
            <a:normAutofit fontScale="70000" lnSpcReduction="20000"/>
          </a:bodyPr>
          <a:lstStyle/>
          <a:p>
            <a:br>
              <a:rPr lang="en-GB" dirty="0"/>
            </a:br>
            <a:r>
              <a:rPr lang="en-GB" sz="3400" dirty="0"/>
              <a:t>Reflecting on what you have learned is a vital part of continuing professional development. Learning does not emerge only from activities that you designated as ‘development’, and you may find that you are learning at least as much from your day-to-day activities.</a:t>
            </a:r>
            <a:br>
              <a:rPr lang="en-GB" sz="3400" dirty="0"/>
            </a:br>
            <a:endParaRPr lang="en-GB" sz="3400" dirty="0"/>
          </a:p>
          <a:p>
            <a:r>
              <a:rPr lang="en-GB" sz="3400" dirty="0"/>
              <a:t>For any formal or informal but designated development activity, you should record the activity, what you found useful or not useful about it, and what you have learned. In each case, make sure that you are clear about how it will change what you do in future (how you </a:t>
            </a:r>
            <a:r>
              <a:rPr lang="en-GB" sz="3400" u="sng" dirty="0"/>
              <a:t>apply</a:t>
            </a:r>
            <a:r>
              <a:rPr lang="en-GB" sz="3400" dirty="0"/>
              <a:t> your learning).</a:t>
            </a:r>
            <a:br>
              <a:rPr lang="en-GB" dirty="0"/>
            </a:br>
            <a:br>
              <a:rPr lang="en-GB" dirty="0"/>
            </a:br>
            <a:endParaRPr lang="en-GB" dirty="0"/>
          </a:p>
        </p:txBody>
      </p:sp>
    </p:spTree>
    <p:extLst>
      <p:ext uri="{BB962C8B-B14F-4D97-AF65-F5344CB8AC3E}">
        <p14:creationId xmlns:p14="http://schemas.microsoft.com/office/powerpoint/2010/main" val="480170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2300C-2E13-4B50-B3EE-0A7B48800F2E}"/>
              </a:ext>
            </a:extLst>
          </p:cNvPr>
          <p:cNvSpPr>
            <a:spLocks noGrp="1"/>
          </p:cNvSpPr>
          <p:nvPr>
            <p:ph type="title"/>
          </p:nvPr>
        </p:nvSpPr>
        <p:spPr>
          <a:xfrm>
            <a:off x="457200" y="0"/>
            <a:ext cx="8229600" cy="1143000"/>
          </a:xfrm>
        </p:spPr>
        <p:txBody>
          <a:bodyPr/>
          <a:lstStyle/>
          <a:p>
            <a:r>
              <a:rPr lang="en-GB" dirty="0"/>
              <a:t>Apply your Learning </a:t>
            </a:r>
          </a:p>
        </p:txBody>
      </p:sp>
      <p:sp>
        <p:nvSpPr>
          <p:cNvPr id="3" name="Content Placeholder 2">
            <a:extLst>
              <a:ext uri="{FF2B5EF4-FFF2-40B4-BE49-F238E27FC236}">
                <a16:creationId xmlns:a16="http://schemas.microsoft.com/office/drawing/2014/main" id="{4D0C6C20-DD2D-4B16-BFF6-4BACAD354DC3}"/>
              </a:ext>
            </a:extLst>
          </p:cNvPr>
          <p:cNvSpPr>
            <a:spLocks noGrp="1"/>
          </p:cNvSpPr>
          <p:nvPr>
            <p:ph idx="1"/>
          </p:nvPr>
        </p:nvSpPr>
        <p:spPr>
          <a:xfrm>
            <a:off x="457200" y="1124744"/>
            <a:ext cx="8229600" cy="6336704"/>
          </a:xfrm>
        </p:spPr>
        <p:txBody>
          <a:bodyPr>
            <a:normAutofit fontScale="25000" lnSpcReduction="20000"/>
          </a:bodyPr>
          <a:lstStyle/>
          <a:p>
            <a:r>
              <a:rPr lang="en-GB" sz="9600" dirty="0"/>
              <a:t>Going on training courses or watching videos is only the start. You then have to apply what you have learned to your own job. This can be quite a clumsy process, especially at first. The competence theory of learning sets out that we move through four stages when we learn:</a:t>
            </a:r>
          </a:p>
          <a:p>
            <a:pPr marL="514350" indent="-514350">
              <a:buFont typeface="+mj-lt"/>
              <a:buAutoNum type="arabicPeriod"/>
            </a:pPr>
            <a:r>
              <a:rPr lang="en-GB" sz="7200" dirty="0"/>
              <a:t>Unconscious incompetence – not knowing what we don’t know;</a:t>
            </a:r>
            <a:br>
              <a:rPr lang="en-GB" sz="7200" dirty="0"/>
            </a:br>
            <a:endParaRPr lang="en-GB" sz="7200" dirty="0"/>
          </a:p>
          <a:p>
            <a:pPr marL="514350" indent="-514350">
              <a:buFont typeface="+mj-lt"/>
              <a:buAutoNum type="arabicPeriod"/>
            </a:pPr>
            <a:r>
              <a:rPr lang="en-GB" sz="7200" dirty="0"/>
              <a:t>Conscious incompetence – knowing where we need to develop and watching other people do</a:t>
            </a:r>
            <a:br>
              <a:rPr lang="en-GB" sz="7200" dirty="0"/>
            </a:br>
            <a:r>
              <a:rPr lang="en-GB" sz="7200" dirty="0"/>
              <a:t> it, but still unable to do it ourselves with any skill;</a:t>
            </a:r>
            <a:br>
              <a:rPr lang="en-GB" sz="7200" dirty="0"/>
            </a:br>
            <a:endParaRPr lang="en-GB" sz="7200" dirty="0"/>
          </a:p>
          <a:p>
            <a:pPr marL="514350" indent="-514350">
              <a:buFont typeface="+mj-lt"/>
              <a:buAutoNum type="arabicPeriod"/>
            </a:pPr>
            <a:r>
              <a:rPr lang="en-GB" sz="7200" dirty="0"/>
              <a:t>Conscious competence – being able to do something reasonably well, provided we concentrate; and</a:t>
            </a:r>
            <a:br>
              <a:rPr lang="en-GB" sz="7200" dirty="0"/>
            </a:br>
            <a:endParaRPr lang="en-GB" sz="7200" dirty="0"/>
          </a:p>
          <a:p>
            <a:pPr marL="514350" indent="-514350">
              <a:buFont typeface="+mj-lt"/>
              <a:buAutoNum type="arabicPeriod"/>
            </a:pPr>
            <a:r>
              <a:rPr lang="en-GB" sz="7200" dirty="0"/>
              <a:t>Unconscious competence – being able to do something almost instinctively, without needing to focus on it.</a:t>
            </a:r>
            <a:br>
              <a:rPr lang="en-GB" sz="7200" dirty="0"/>
            </a:br>
            <a:br>
              <a:rPr lang="en-GB" sz="8000" dirty="0"/>
            </a:br>
            <a:br>
              <a:rPr lang="en-GB" sz="8000" dirty="0"/>
            </a:br>
            <a:endParaRPr lang="en-GB" sz="8000" dirty="0"/>
          </a:p>
        </p:txBody>
      </p:sp>
    </p:spTree>
    <p:extLst>
      <p:ext uri="{BB962C8B-B14F-4D97-AF65-F5344CB8AC3E}">
        <p14:creationId xmlns:p14="http://schemas.microsoft.com/office/powerpoint/2010/main" val="1211476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E4C4C-24FA-4D89-BD8D-13C4C2D9A46B}"/>
              </a:ext>
            </a:extLst>
          </p:cNvPr>
          <p:cNvSpPr>
            <a:spLocks noGrp="1"/>
          </p:cNvSpPr>
          <p:nvPr>
            <p:ph type="title"/>
          </p:nvPr>
        </p:nvSpPr>
        <p:spPr/>
        <p:txBody>
          <a:bodyPr/>
          <a:lstStyle/>
          <a:p>
            <a:r>
              <a:rPr lang="en-GB" dirty="0"/>
              <a:t>Coaching </a:t>
            </a:r>
          </a:p>
        </p:txBody>
      </p:sp>
      <p:sp>
        <p:nvSpPr>
          <p:cNvPr id="3" name="Content Placeholder 2">
            <a:extLst>
              <a:ext uri="{FF2B5EF4-FFF2-40B4-BE49-F238E27FC236}">
                <a16:creationId xmlns:a16="http://schemas.microsoft.com/office/drawing/2014/main" id="{5D3B2E7D-E5DD-40BB-8949-6FA47A052DC6}"/>
              </a:ext>
            </a:extLst>
          </p:cNvPr>
          <p:cNvSpPr>
            <a:spLocks noGrp="1"/>
          </p:cNvSpPr>
          <p:nvPr>
            <p:ph idx="1"/>
          </p:nvPr>
        </p:nvSpPr>
        <p:spPr/>
        <p:txBody>
          <a:bodyPr/>
          <a:lstStyle/>
          <a:p>
            <a:endParaRPr lang="en-GB" dirty="0"/>
          </a:p>
          <a:p>
            <a:r>
              <a:rPr lang="en-GB" dirty="0"/>
              <a:t>Coaching is unlocking a person’s potential to maximise their own performance. It is helping them to learn rather than teaching them….” (John </a:t>
            </a:r>
            <a:r>
              <a:rPr lang="en-GB" dirty="0" err="1"/>
              <a:t>Whitemore</a:t>
            </a:r>
            <a:r>
              <a:rPr lang="en-GB" dirty="0"/>
              <a:t>, in the Coaching Performance) </a:t>
            </a:r>
          </a:p>
        </p:txBody>
      </p:sp>
    </p:spTree>
    <p:extLst>
      <p:ext uri="{BB962C8B-B14F-4D97-AF65-F5344CB8AC3E}">
        <p14:creationId xmlns:p14="http://schemas.microsoft.com/office/powerpoint/2010/main" val="585659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C6DC7-FFA5-427F-A9A3-9C9E5B1B4629}"/>
              </a:ext>
            </a:extLst>
          </p:cNvPr>
          <p:cNvSpPr>
            <a:spLocks noGrp="1"/>
          </p:cNvSpPr>
          <p:nvPr>
            <p:ph type="title"/>
          </p:nvPr>
        </p:nvSpPr>
        <p:spPr/>
        <p:txBody>
          <a:bodyPr/>
          <a:lstStyle/>
          <a:p>
            <a:r>
              <a:rPr lang="en-GB" dirty="0"/>
              <a:t>What is Coaching </a:t>
            </a:r>
          </a:p>
        </p:txBody>
      </p:sp>
      <p:sp>
        <p:nvSpPr>
          <p:cNvPr id="3" name="Content Placeholder 2">
            <a:extLst>
              <a:ext uri="{FF2B5EF4-FFF2-40B4-BE49-F238E27FC236}">
                <a16:creationId xmlns:a16="http://schemas.microsoft.com/office/drawing/2014/main" id="{7C53D566-F1CA-421D-B4DA-34DDCC876A84}"/>
              </a:ext>
            </a:extLst>
          </p:cNvPr>
          <p:cNvSpPr>
            <a:spLocks noGrp="1"/>
          </p:cNvSpPr>
          <p:nvPr>
            <p:ph idx="1"/>
          </p:nvPr>
        </p:nvSpPr>
        <p:spPr/>
        <p:txBody>
          <a:bodyPr>
            <a:normAutofit fontScale="92500" lnSpcReduction="20000"/>
          </a:bodyPr>
          <a:lstStyle/>
          <a:p>
            <a:r>
              <a:rPr lang="en-GB" dirty="0"/>
              <a:t>Put simply, coaching is a process that aims to improve performance and focuses on the ‘here and now’ rather than on the distant past or future.</a:t>
            </a:r>
          </a:p>
          <a:p>
            <a:r>
              <a:rPr lang="en-GB" dirty="0"/>
              <a:t>There is a huge difference between teaching someone and helping them to learn. In coaching, fundamentally, the coach is helping the individual to improve their own performance: in other words, helping them to learn.</a:t>
            </a:r>
          </a:p>
        </p:txBody>
      </p:sp>
    </p:spTree>
    <p:extLst>
      <p:ext uri="{BB962C8B-B14F-4D97-AF65-F5344CB8AC3E}">
        <p14:creationId xmlns:p14="http://schemas.microsoft.com/office/powerpoint/2010/main" val="1492373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D2A1B-1B82-4B66-AD0F-11B6B63EFF83}"/>
              </a:ext>
            </a:extLst>
          </p:cNvPr>
          <p:cNvSpPr>
            <a:spLocks noGrp="1"/>
          </p:cNvSpPr>
          <p:nvPr>
            <p:ph type="title"/>
          </p:nvPr>
        </p:nvSpPr>
        <p:spPr/>
        <p:txBody>
          <a:bodyPr>
            <a:normAutofit fontScale="90000"/>
          </a:bodyPr>
          <a:lstStyle/>
          <a:p>
            <a:r>
              <a:rPr lang="en-GB" dirty="0"/>
              <a:t>Timothy Gallwey and his Insights in the “inner game”</a:t>
            </a:r>
          </a:p>
        </p:txBody>
      </p:sp>
      <p:sp>
        <p:nvSpPr>
          <p:cNvPr id="3" name="Content Placeholder 2">
            <a:extLst>
              <a:ext uri="{FF2B5EF4-FFF2-40B4-BE49-F238E27FC236}">
                <a16:creationId xmlns:a16="http://schemas.microsoft.com/office/drawing/2014/main" id="{428AE1F8-909B-4F1F-9FE9-200783F053E4}"/>
              </a:ext>
            </a:extLst>
          </p:cNvPr>
          <p:cNvSpPr>
            <a:spLocks noGrp="1"/>
          </p:cNvSpPr>
          <p:nvPr>
            <p:ph idx="1"/>
          </p:nvPr>
        </p:nvSpPr>
        <p:spPr>
          <a:xfrm>
            <a:off x="457200" y="1340768"/>
            <a:ext cx="8229600" cy="4392488"/>
          </a:xfrm>
        </p:spPr>
        <p:txBody>
          <a:bodyPr>
            <a:normAutofit fontScale="62500" lnSpcReduction="20000"/>
          </a:bodyPr>
          <a:lstStyle/>
          <a:p>
            <a:r>
              <a:rPr lang="en-GB" dirty="0"/>
              <a:t>Gallwey’s book, </a:t>
            </a:r>
            <a:r>
              <a:rPr lang="en-GB" i="1" dirty="0"/>
              <a:t>The Inner Game of Tennis</a:t>
            </a:r>
            <a:r>
              <a:rPr lang="en-GB" dirty="0"/>
              <a:t>, revolutionised thinking about coaching. He suggested that the biggest obstacles to success and achieving potential were internal, not external. His insight was that coaches could help individuals to improve their game by distracting them from their inner dialogue and, in particular, the critical voice that said "Not like that! Concentrate on your hands! Angle it differently!". </a:t>
            </a:r>
          </a:p>
          <a:p>
            <a:r>
              <a:rPr lang="en-GB" dirty="0"/>
              <a:t>By distracting that inner voice, the body could take over. It turns out that often the body has a very clear idea of what to do when internal dialogues are suppressed. Gallwey used the example of asking people to focus on the height at which they hit the tennis ball. This activity has no relevance in itself, but the simple act of focusing on it distracted the inner voice and enabled the capable body to take over. The individual relaxed and their tennis improved immediately.</a:t>
            </a:r>
          </a:p>
          <a:p>
            <a:r>
              <a:rPr lang="en-GB" dirty="0"/>
              <a:t>Gallwey’s real insight was that this didn’t just apply to tennis, but that individuals generally did have the answers to their own problems within themselves.</a:t>
            </a:r>
          </a:p>
        </p:txBody>
      </p:sp>
    </p:spTree>
    <p:extLst>
      <p:ext uri="{BB962C8B-B14F-4D97-AF65-F5344CB8AC3E}">
        <p14:creationId xmlns:p14="http://schemas.microsoft.com/office/powerpoint/2010/main" val="3288632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00A82-A127-4ED9-A45B-6DC0BEE3A3DE}"/>
              </a:ext>
            </a:extLst>
          </p:cNvPr>
          <p:cNvSpPr>
            <a:spLocks noGrp="1"/>
          </p:cNvSpPr>
          <p:nvPr>
            <p:ph type="title"/>
          </p:nvPr>
        </p:nvSpPr>
        <p:spPr/>
        <p:txBody>
          <a:bodyPr/>
          <a:lstStyle/>
          <a:p>
            <a:r>
              <a:rPr lang="en-GB" dirty="0"/>
              <a:t>Mentoring </a:t>
            </a:r>
          </a:p>
        </p:txBody>
      </p:sp>
      <p:sp>
        <p:nvSpPr>
          <p:cNvPr id="3" name="Content Placeholder 2">
            <a:extLst>
              <a:ext uri="{FF2B5EF4-FFF2-40B4-BE49-F238E27FC236}">
                <a16:creationId xmlns:a16="http://schemas.microsoft.com/office/drawing/2014/main" id="{1F1EF958-8679-4BA0-A406-2EAB279D28C6}"/>
              </a:ext>
            </a:extLst>
          </p:cNvPr>
          <p:cNvSpPr>
            <a:spLocks noGrp="1"/>
          </p:cNvSpPr>
          <p:nvPr>
            <p:ph idx="1"/>
          </p:nvPr>
        </p:nvSpPr>
        <p:spPr/>
        <p:txBody>
          <a:bodyPr/>
          <a:lstStyle/>
          <a:p>
            <a:r>
              <a:rPr lang="en-GB" b="1" i="1" dirty="0"/>
              <a:t>Mentoring</a:t>
            </a:r>
            <a:r>
              <a:rPr lang="en-GB" b="1" dirty="0"/>
              <a:t> is similar to coaching. There is general agreement that a mentor is a guide who helps someone to learn or develop faster than they might do alone</a:t>
            </a:r>
            <a:endParaRPr lang="en-GB" dirty="0"/>
          </a:p>
        </p:txBody>
      </p:sp>
    </p:spTree>
    <p:extLst>
      <p:ext uri="{BB962C8B-B14F-4D97-AF65-F5344CB8AC3E}">
        <p14:creationId xmlns:p14="http://schemas.microsoft.com/office/powerpoint/2010/main" val="3719131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BD883-CDC8-4663-B9E8-2F42127710E2}"/>
              </a:ext>
            </a:extLst>
          </p:cNvPr>
          <p:cNvSpPr>
            <a:spLocks noGrp="1"/>
          </p:cNvSpPr>
          <p:nvPr>
            <p:ph type="title"/>
          </p:nvPr>
        </p:nvSpPr>
        <p:spPr/>
        <p:txBody>
          <a:bodyPr/>
          <a:lstStyle/>
          <a:p>
            <a:r>
              <a:rPr lang="en-GB" dirty="0"/>
              <a:t>Mentoring</a:t>
            </a:r>
          </a:p>
        </p:txBody>
      </p:sp>
      <p:sp>
        <p:nvSpPr>
          <p:cNvPr id="3" name="Content Placeholder 2">
            <a:extLst>
              <a:ext uri="{FF2B5EF4-FFF2-40B4-BE49-F238E27FC236}">
                <a16:creationId xmlns:a16="http://schemas.microsoft.com/office/drawing/2014/main" id="{BBADB12F-CF57-4EB5-AFD2-0155B72C1D51}"/>
              </a:ext>
            </a:extLst>
          </p:cNvPr>
          <p:cNvSpPr>
            <a:spLocks noGrp="1"/>
          </p:cNvSpPr>
          <p:nvPr>
            <p:ph idx="1"/>
          </p:nvPr>
        </p:nvSpPr>
        <p:spPr/>
        <p:txBody>
          <a:bodyPr>
            <a:normAutofit fontScale="85000" lnSpcReduction="10000"/>
          </a:bodyPr>
          <a:lstStyle/>
          <a:p>
            <a:r>
              <a:rPr lang="en-GB" dirty="0"/>
              <a:t>In the workplace mentors are often formally designated as such by mutual agreement, and outside of an individual’s line management chain. They usually have considerable experience and expertise in the individual’s line of business.</a:t>
            </a:r>
          </a:p>
          <a:p>
            <a:r>
              <a:rPr lang="en-GB" dirty="0"/>
              <a:t>A mentoring relationship usually focuses on the future, career development, and broadening an individual’s horizons, unlike coaching which tends to focus more on the here and now and solving immediate problems or issues.</a:t>
            </a:r>
          </a:p>
          <a:p>
            <a:endParaRPr lang="en-GB" dirty="0"/>
          </a:p>
        </p:txBody>
      </p:sp>
    </p:spTree>
    <p:extLst>
      <p:ext uri="{BB962C8B-B14F-4D97-AF65-F5344CB8AC3E}">
        <p14:creationId xmlns:p14="http://schemas.microsoft.com/office/powerpoint/2010/main" val="1812802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C360D-3A01-4FE5-8CEF-61021BE6E1C7}"/>
              </a:ext>
            </a:extLst>
          </p:cNvPr>
          <p:cNvSpPr>
            <a:spLocks noGrp="1"/>
          </p:cNvSpPr>
          <p:nvPr>
            <p:ph type="title"/>
          </p:nvPr>
        </p:nvSpPr>
        <p:spPr/>
        <p:txBody>
          <a:bodyPr>
            <a:normAutofit fontScale="90000"/>
          </a:bodyPr>
          <a:lstStyle/>
          <a:p>
            <a:r>
              <a:rPr lang="en-GB" dirty="0"/>
              <a:t>Sharing your Learning with Others</a:t>
            </a:r>
          </a:p>
        </p:txBody>
      </p:sp>
      <p:sp>
        <p:nvSpPr>
          <p:cNvPr id="3" name="Content Placeholder 2">
            <a:extLst>
              <a:ext uri="{FF2B5EF4-FFF2-40B4-BE49-F238E27FC236}">
                <a16:creationId xmlns:a16="http://schemas.microsoft.com/office/drawing/2014/main" id="{9AC3C857-20C5-4410-91C9-4EA9956F498A}"/>
              </a:ext>
            </a:extLst>
          </p:cNvPr>
          <p:cNvSpPr>
            <a:spLocks noGrp="1"/>
          </p:cNvSpPr>
          <p:nvPr>
            <p:ph idx="1"/>
          </p:nvPr>
        </p:nvSpPr>
        <p:spPr/>
        <p:txBody>
          <a:bodyPr>
            <a:normAutofit lnSpcReduction="10000"/>
          </a:bodyPr>
          <a:lstStyle/>
          <a:p>
            <a:r>
              <a:rPr lang="en-GB" dirty="0"/>
              <a:t>Some commentators add a fifth stage to the competence cycle – being able to teach others. It is certainly true that being able to articulate and share your learning is an important part of making sure that you have fully internalised it.</a:t>
            </a:r>
            <a:br>
              <a:rPr lang="en-GB" dirty="0"/>
            </a:br>
            <a:br>
              <a:rPr lang="en-GB" dirty="0"/>
            </a:br>
            <a:endParaRPr lang="en-GB" dirty="0"/>
          </a:p>
        </p:txBody>
      </p:sp>
    </p:spTree>
    <p:extLst>
      <p:ext uri="{BB962C8B-B14F-4D97-AF65-F5344CB8AC3E}">
        <p14:creationId xmlns:p14="http://schemas.microsoft.com/office/powerpoint/2010/main" val="42334587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79E82-5D88-404B-B028-D0CFB68F9476}"/>
              </a:ext>
            </a:extLst>
          </p:cNvPr>
          <p:cNvSpPr>
            <a:spLocks noGrp="1"/>
          </p:cNvSpPr>
          <p:nvPr>
            <p:ph type="title"/>
          </p:nvPr>
        </p:nvSpPr>
        <p:spPr/>
        <p:txBody>
          <a:bodyPr/>
          <a:lstStyle/>
          <a:p>
            <a:r>
              <a:rPr lang="en-GB" dirty="0"/>
              <a:t>Record your Development </a:t>
            </a:r>
          </a:p>
        </p:txBody>
      </p:sp>
      <p:sp>
        <p:nvSpPr>
          <p:cNvPr id="3" name="Content Placeholder 2">
            <a:extLst>
              <a:ext uri="{FF2B5EF4-FFF2-40B4-BE49-F238E27FC236}">
                <a16:creationId xmlns:a16="http://schemas.microsoft.com/office/drawing/2014/main" id="{D580E0DA-79C4-4B50-8951-5DB862AA919D}"/>
              </a:ext>
            </a:extLst>
          </p:cNvPr>
          <p:cNvSpPr>
            <a:spLocks noGrp="1"/>
          </p:cNvSpPr>
          <p:nvPr>
            <p:ph idx="1"/>
          </p:nvPr>
        </p:nvSpPr>
        <p:spPr>
          <a:xfrm>
            <a:off x="457200" y="1417638"/>
            <a:ext cx="8229600" cy="4099595"/>
          </a:xfrm>
        </p:spPr>
        <p:txBody>
          <a:bodyPr>
            <a:noAutofit/>
          </a:bodyPr>
          <a:lstStyle/>
          <a:p>
            <a:r>
              <a:rPr lang="en-GB" sz="2600" dirty="0"/>
              <a:t>An important part of continuing professional development is being able to demonstrate it, especially if your membership of a professional body depends on it.</a:t>
            </a:r>
          </a:p>
          <a:p>
            <a:endParaRPr lang="en-GB" sz="2600" dirty="0"/>
          </a:p>
          <a:p>
            <a:r>
              <a:rPr lang="en-GB" sz="2600" b="1" dirty="0"/>
              <a:t>You should therefore keep a folder or portfolio of all your development activities, drawing on your learning diary. The aim of this is to be able to show how your skills and knowledge have developed over a period.</a:t>
            </a:r>
          </a:p>
          <a:p>
            <a:br>
              <a:rPr lang="en-GB" sz="2600" dirty="0"/>
            </a:br>
            <a:br>
              <a:rPr lang="en-GB" sz="2600" dirty="0"/>
            </a:br>
            <a:endParaRPr lang="en-GB" sz="2600" dirty="0"/>
          </a:p>
        </p:txBody>
      </p:sp>
    </p:spTree>
    <p:extLst>
      <p:ext uri="{BB962C8B-B14F-4D97-AF65-F5344CB8AC3E}">
        <p14:creationId xmlns:p14="http://schemas.microsoft.com/office/powerpoint/2010/main" val="25194039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0F83D6-876A-46B9-82C1-8EE816350115}"/>
              </a:ext>
            </a:extLst>
          </p:cNvPr>
          <p:cNvSpPr>
            <a:spLocks noGrp="1"/>
          </p:cNvSpPr>
          <p:nvPr>
            <p:ph idx="1"/>
          </p:nvPr>
        </p:nvSpPr>
        <p:spPr>
          <a:xfrm>
            <a:off x="107504" y="0"/>
            <a:ext cx="8579296" cy="5517233"/>
          </a:xfrm>
        </p:spPr>
        <p:txBody>
          <a:bodyPr>
            <a:normAutofit fontScale="62500" lnSpcReduction="20000"/>
          </a:bodyPr>
          <a:lstStyle/>
          <a:p>
            <a:endParaRPr lang="en-GB" b="1" dirty="0"/>
          </a:p>
          <a:p>
            <a:r>
              <a:rPr lang="en-GB" b="1" dirty="0"/>
              <a:t>You should therefore:</a:t>
            </a:r>
            <a:endParaRPr lang="en-GB" dirty="0"/>
          </a:p>
          <a:p>
            <a:r>
              <a:rPr lang="en-GB" dirty="0"/>
              <a:t>Keep a note of </a:t>
            </a:r>
            <a:r>
              <a:rPr lang="en-GB" b="1" dirty="0"/>
              <a:t>your development needs and goals</a:t>
            </a:r>
            <a:r>
              <a:rPr lang="en-GB" dirty="0"/>
              <a:t>, and make a regular (quarterly, six-monthly or annual) assessment of your progress against them;</a:t>
            </a:r>
          </a:p>
          <a:p>
            <a:r>
              <a:rPr lang="en-GB" b="1" dirty="0"/>
              <a:t>Record any training courses attended</a:t>
            </a:r>
            <a:r>
              <a:rPr lang="en-GB" dirty="0"/>
              <a:t>, with a copy of any certificates or qualifications obtained. Keep a record of the date, provider, aims of the training, and your thoughts on what you learned from it;</a:t>
            </a:r>
          </a:p>
          <a:p>
            <a:r>
              <a:rPr lang="en-GB" b="1" dirty="0"/>
              <a:t>Make a note of any shadowing, video-assisted training or similar</a:t>
            </a:r>
            <a:r>
              <a:rPr lang="en-GB" dirty="0"/>
              <a:t>. In each case, record the provider, the aims, and your thoughts about what you learned;</a:t>
            </a:r>
          </a:p>
          <a:p>
            <a:r>
              <a:rPr lang="en-GB" b="1" dirty="0"/>
              <a:t>For any coaching or mentoring sessions</a:t>
            </a:r>
            <a:r>
              <a:rPr lang="en-GB" dirty="0"/>
              <a:t>, make a note of the date, the person you were with, what you discussed, and what you intend to do differently as a result;</a:t>
            </a:r>
          </a:p>
          <a:p>
            <a:r>
              <a:rPr lang="en-GB" dirty="0"/>
              <a:t>For any reading and other informal development that you do, </a:t>
            </a:r>
            <a:r>
              <a:rPr lang="en-GB" b="1" dirty="0"/>
              <a:t>make a note of the book or website, and what you have learned and will do differently as a result;</a:t>
            </a:r>
            <a:endParaRPr lang="en-GB" dirty="0"/>
          </a:p>
          <a:p>
            <a:r>
              <a:rPr lang="en-GB" b="1" dirty="0"/>
              <a:t>If you are involved in any critical incidents, or make particular mistakes from which you learn</a:t>
            </a:r>
            <a:r>
              <a:rPr lang="en-GB" dirty="0"/>
              <a:t>, record the details of the incident, what you learned, and what you will do differently as a result.</a:t>
            </a:r>
          </a:p>
        </p:txBody>
      </p:sp>
    </p:spTree>
    <p:extLst>
      <p:ext uri="{BB962C8B-B14F-4D97-AF65-F5344CB8AC3E}">
        <p14:creationId xmlns:p14="http://schemas.microsoft.com/office/powerpoint/2010/main" val="1339406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CCC37-9DAE-4841-B3D5-5CBCEB58436E}"/>
              </a:ext>
            </a:extLst>
          </p:cNvPr>
          <p:cNvSpPr>
            <a:spLocks noGrp="1"/>
          </p:cNvSpPr>
          <p:nvPr>
            <p:ph type="title"/>
          </p:nvPr>
        </p:nvSpPr>
        <p:spPr>
          <a:xfrm>
            <a:off x="509144" y="404664"/>
            <a:ext cx="8229600" cy="1143000"/>
          </a:xfrm>
        </p:spPr>
        <p:txBody>
          <a:bodyPr/>
          <a:lstStyle/>
          <a:p>
            <a:r>
              <a:rPr lang="en-GB" dirty="0"/>
              <a:t>And Finally……</a:t>
            </a:r>
          </a:p>
        </p:txBody>
      </p:sp>
      <p:sp>
        <p:nvSpPr>
          <p:cNvPr id="3" name="Content Placeholder 2">
            <a:extLst>
              <a:ext uri="{FF2B5EF4-FFF2-40B4-BE49-F238E27FC236}">
                <a16:creationId xmlns:a16="http://schemas.microsoft.com/office/drawing/2014/main" id="{21F52015-DCAD-4FF4-AFC5-880A2C630149}"/>
              </a:ext>
            </a:extLst>
          </p:cNvPr>
          <p:cNvSpPr>
            <a:spLocks noGrp="1"/>
          </p:cNvSpPr>
          <p:nvPr>
            <p:ph idx="1"/>
          </p:nvPr>
        </p:nvSpPr>
        <p:spPr>
          <a:xfrm>
            <a:off x="475180" y="1844824"/>
            <a:ext cx="8229600" cy="3917032"/>
          </a:xfrm>
        </p:spPr>
        <p:txBody>
          <a:bodyPr>
            <a:normAutofit fontScale="47500" lnSpcReduction="20000"/>
          </a:bodyPr>
          <a:lstStyle/>
          <a:p>
            <a:r>
              <a:rPr lang="en-GB" sz="5800" dirty="0"/>
              <a:t>Continuing professional development is an ongoing process, as well as a cycle. You are likely to continue to learn throughout your professional life.</a:t>
            </a:r>
          </a:p>
          <a:p>
            <a:pPr marL="0" indent="0">
              <a:buNone/>
            </a:pPr>
            <a:endParaRPr lang="en-GB" sz="5800" dirty="0"/>
          </a:p>
          <a:p>
            <a:r>
              <a:rPr lang="en-GB" sz="5800" dirty="0"/>
              <a:t>It is therefore a good idea to develop a process for it that works for you at an early stage of your career.</a:t>
            </a:r>
          </a:p>
          <a:p>
            <a:br>
              <a:rPr lang="en-GB" dirty="0"/>
            </a:br>
            <a:br>
              <a:rPr lang="en-GB" dirty="0"/>
            </a:br>
            <a:endParaRPr lang="en-GB" dirty="0"/>
          </a:p>
        </p:txBody>
      </p:sp>
    </p:spTree>
    <p:extLst>
      <p:ext uri="{BB962C8B-B14F-4D97-AF65-F5344CB8AC3E}">
        <p14:creationId xmlns:p14="http://schemas.microsoft.com/office/powerpoint/2010/main" val="9999665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endParaRPr lang="en-GB"/>
          </a:p>
        </p:txBody>
      </p:sp>
      <p:pic>
        <p:nvPicPr>
          <p:cNvPr id="4" name="Picture 1"/>
          <p:cNvPicPr>
            <a:picLocks noChangeAspect="1"/>
          </p:cNvPicPr>
          <p:nvPr/>
        </p:nvPicPr>
        <p:blipFill>
          <a:blip r:embed="rId2"/>
          <a:srcRect/>
          <a:stretch>
            <a:fillRect/>
          </a:stretch>
        </p:blipFill>
        <p:spPr bwMode="auto">
          <a:xfrm>
            <a:off x="1907704" y="1417638"/>
            <a:ext cx="5791324" cy="42229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529A9-A1D4-4F4D-9DA6-DD608CBB47DD}"/>
              </a:ext>
            </a:extLst>
          </p:cNvPr>
          <p:cNvSpPr>
            <a:spLocks noGrp="1"/>
          </p:cNvSpPr>
          <p:nvPr>
            <p:ph type="title"/>
          </p:nvPr>
        </p:nvSpPr>
        <p:spPr/>
        <p:txBody>
          <a:bodyPr/>
          <a:lstStyle/>
          <a:p>
            <a:r>
              <a:rPr lang="en-GB" dirty="0"/>
              <a:t>Home Work</a:t>
            </a:r>
          </a:p>
        </p:txBody>
      </p:sp>
      <p:sp>
        <p:nvSpPr>
          <p:cNvPr id="3" name="Content Placeholder 2">
            <a:extLst>
              <a:ext uri="{FF2B5EF4-FFF2-40B4-BE49-F238E27FC236}">
                <a16:creationId xmlns:a16="http://schemas.microsoft.com/office/drawing/2014/main" id="{DC1921F7-1757-4F1E-A0A8-20AB8D20E72A}"/>
              </a:ext>
            </a:extLst>
          </p:cNvPr>
          <p:cNvSpPr>
            <a:spLocks noGrp="1"/>
          </p:cNvSpPr>
          <p:nvPr>
            <p:ph idx="1"/>
          </p:nvPr>
        </p:nvSpPr>
        <p:spPr/>
        <p:txBody>
          <a:bodyPr/>
          <a:lstStyle/>
          <a:p>
            <a:r>
              <a:rPr lang="en-GB" dirty="0"/>
              <a:t>CPD </a:t>
            </a:r>
          </a:p>
          <a:p>
            <a:endParaRPr lang="en-GB" dirty="0"/>
          </a:p>
          <a:p>
            <a:r>
              <a:rPr lang="en-GB" dirty="0"/>
              <a:t>Company Review </a:t>
            </a:r>
          </a:p>
        </p:txBody>
      </p:sp>
    </p:spTree>
    <p:extLst>
      <p:ext uri="{BB962C8B-B14F-4D97-AF65-F5344CB8AC3E}">
        <p14:creationId xmlns:p14="http://schemas.microsoft.com/office/powerpoint/2010/main" val="7869776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182</TotalTime>
  <Words>1567</Words>
  <Application>Microsoft Office PowerPoint</Application>
  <PresentationFormat>On-screen Show (4:3)</PresentationFormat>
  <Paragraphs>77</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Myriad Pro</vt:lpstr>
      <vt:lpstr>20140311PresentationUWTSDTemplate</vt:lpstr>
      <vt:lpstr>BA International Hotel Management   Personnel Resource &amp; Development (M5X 01921) Session 9  Personnel Development </vt:lpstr>
      <vt:lpstr>By the end of this session…</vt:lpstr>
      <vt:lpstr>What is Continuous Personnel Development (CPD) </vt:lpstr>
      <vt:lpstr>The Continuous Personnel Development Cycle </vt:lpstr>
      <vt:lpstr>The Continuous Development Cycle </vt:lpstr>
      <vt:lpstr>The Continuous Development Cycle </vt:lpstr>
      <vt:lpstr>Identifying Your Needs </vt:lpstr>
      <vt:lpstr>Plan and Carry Out Development Activities </vt:lpstr>
      <vt:lpstr>Reflect on your Learning </vt:lpstr>
      <vt:lpstr>Apply your Learning </vt:lpstr>
      <vt:lpstr>Coaching </vt:lpstr>
      <vt:lpstr>What is Coaching </vt:lpstr>
      <vt:lpstr>Timothy Gallwey and his Insights in the “inner game”</vt:lpstr>
      <vt:lpstr>Mentoring </vt:lpstr>
      <vt:lpstr>Mentoring</vt:lpstr>
      <vt:lpstr>Sharing your Learning with Others</vt:lpstr>
      <vt:lpstr>Record your Development </vt:lpstr>
      <vt:lpstr>PowerPoint Presentation</vt:lpstr>
      <vt:lpstr>And Finally……</vt:lpstr>
      <vt:lpstr>Summary</vt:lpstr>
      <vt:lpstr>Home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Efua Adams </cp:lastModifiedBy>
  <cp:revision>206</cp:revision>
  <dcterms:created xsi:type="dcterms:W3CDTF">2015-04-14T15:21:00Z</dcterms:created>
  <dcterms:modified xsi:type="dcterms:W3CDTF">2020-08-07T09:37:12Z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1033-10.2.0.7646</vt:lpwstr>
  </property>
</Properties>
</file>