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62" r:id="rId3"/>
    <p:sldId id="257" r:id="rId4"/>
    <p:sldId id="259" r:id="rId5"/>
    <p:sldId id="470" r:id="rId6"/>
    <p:sldId id="503" r:id="rId7"/>
    <p:sldId id="501" r:id="rId8"/>
    <p:sldId id="260" r:id="rId9"/>
    <p:sldId id="504" r:id="rId10"/>
    <p:sldId id="507" r:id="rId11"/>
    <p:sldId id="508" r:id="rId12"/>
    <p:sldId id="506" r:id="rId13"/>
    <p:sldId id="505" r:id="rId14"/>
    <p:sldId id="258"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2764" autoAdjust="0"/>
  </p:normalViewPr>
  <p:slideViewPr>
    <p:cSldViewPr snapToGrid="0">
      <p:cViewPr varScale="1">
        <p:scale>
          <a:sx n="67" d="100"/>
          <a:sy n="67"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3301F-5CB7-4C9C-BF87-31440EF59E2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938E8ED-5328-4468-9FFE-5A2031C8C370}">
      <dgm:prSet/>
      <dgm:spPr/>
      <dgm:t>
        <a:bodyPr/>
        <a:lstStyle/>
        <a:p>
          <a:r>
            <a:rPr lang="en-GB" b="0" i="0"/>
            <a:t>The idea police are somehow different from the rest of society as a distinctive group who function according to a:</a:t>
          </a:r>
          <a:endParaRPr lang="en-US"/>
        </a:p>
      </dgm:t>
    </dgm:pt>
    <dgm:pt modelId="{E4E38342-CBA3-40A8-95CD-0E08E2EEEC5A}" type="parTrans" cxnId="{6F166BA2-238B-4C6A-8F4C-9920B4D254C3}">
      <dgm:prSet/>
      <dgm:spPr/>
      <dgm:t>
        <a:bodyPr/>
        <a:lstStyle/>
        <a:p>
          <a:endParaRPr lang="en-US"/>
        </a:p>
      </dgm:t>
    </dgm:pt>
    <dgm:pt modelId="{84AF366B-8FA4-4798-B818-8040E186C29D}" type="sibTrans" cxnId="{6F166BA2-238B-4C6A-8F4C-9920B4D254C3}">
      <dgm:prSet/>
      <dgm:spPr/>
      <dgm:t>
        <a:bodyPr/>
        <a:lstStyle/>
        <a:p>
          <a:endParaRPr lang="en-US"/>
        </a:p>
      </dgm:t>
    </dgm:pt>
    <dgm:pt modelId="{34B61CC3-3271-48CB-851F-5EB15F898E3B}">
      <dgm:prSet/>
      <dgm:spPr/>
      <dgm:t>
        <a:bodyPr/>
        <a:lstStyle/>
        <a:p>
          <a:r>
            <a:rPr lang="en-GB" b="0" i="0"/>
            <a:t>unique set of rules, </a:t>
          </a:r>
          <a:endParaRPr lang="en-US"/>
        </a:p>
      </dgm:t>
    </dgm:pt>
    <dgm:pt modelId="{4293D8E5-37FE-485B-8142-21EF0FD43176}" type="parTrans" cxnId="{279527CA-04F0-41A8-9F9A-E20D61AD158D}">
      <dgm:prSet/>
      <dgm:spPr/>
      <dgm:t>
        <a:bodyPr/>
        <a:lstStyle/>
        <a:p>
          <a:endParaRPr lang="en-US"/>
        </a:p>
      </dgm:t>
    </dgm:pt>
    <dgm:pt modelId="{C709E023-2223-4AB2-A5F4-953C128ED240}" type="sibTrans" cxnId="{279527CA-04F0-41A8-9F9A-E20D61AD158D}">
      <dgm:prSet/>
      <dgm:spPr/>
      <dgm:t>
        <a:bodyPr/>
        <a:lstStyle/>
        <a:p>
          <a:endParaRPr lang="en-US"/>
        </a:p>
      </dgm:t>
    </dgm:pt>
    <dgm:pt modelId="{5113D733-EF2A-43C2-8833-66E3A2035C8B}">
      <dgm:prSet/>
      <dgm:spPr/>
      <dgm:t>
        <a:bodyPr/>
        <a:lstStyle/>
        <a:p>
          <a:r>
            <a:rPr lang="en-GB" b="0" i="0"/>
            <a:t>practices, </a:t>
          </a:r>
          <a:endParaRPr lang="en-US"/>
        </a:p>
      </dgm:t>
    </dgm:pt>
    <dgm:pt modelId="{A770BADB-0382-42C5-B0CF-C9F98E07F789}" type="parTrans" cxnId="{D2064EA0-506E-44E9-AA12-25C8A662BA20}">
      <dgm:prSet/>
      <dgm:spPr/>
      <dgm:t>
        <a:bodyPr/>
        <a:lstStyle/>
        <a:p>
          <a:endParaRPr lang="en-US"/>
        </a:p>
      </dgm:t>
    </dgm:pt>
    <dgm:pt modelId="{BA523323-9BB3-4733-99CC-EB206C7777F6}" type="sibTrans" cxnId="{D2064EA0-506E-44E9-AA12-25C8A662BA20}">
      <dgm:prSet/>
      <dgm:spPr/>
      <dgm:t>
        <a:bodyPr/>
        <a:lstStyle/>
        <a:p>
          <a:endParaRPr lang="en-US"/>
        </a:p>
      </dgm:t>
    </dgm:pt>
    <dgm:pt modelId="{F719684F-A7C2-4CF4-BD96-A87947005161}">
      <dgm:prSet/>
      <dgm:spPr/>
      <dgm:t>
        <a:bodyPr/>
        <a:lstStyle/>
        <a:p>
          <a:r>
            <a:rPr lang="en-GB" b="0" i="0"/>
            <a:t>beliefs, </a:t>
          </a:r>
          <a:endParaRPr lang="en-US"/>
        </a:p>
      </dgm:t>
    </dgm:pt>
    <dgm:pt modelId="{1B2E895C-E4F3-4C1A-A7F3-D148F663EAA9}" type="parTrans" cxnId="{C268F32F-9192-4934-9570-2DF5B138B283}">
      <dgm:prSet/>
      <dgm:spPr/>
      <dgm:t>
        <a:bodyPr/>
        <a:lstStyle/>
        <a:p>
          <a:endParaRPr lang="en-US"/>
        </a:p>
      </dgm:t>
    </dgm:pt>
    <dgm:pt modelId="{EDE9D120-28AB-47D8-A888-3E39E1E29960}" type="sibTrans" cxnId="{C268F32F-9192-4934-9570-2DF5B138B283}">
      <dgm:prSet/>
      <dgm:spPr/>
      <dgm:t>
        <a:bodyPr/>
        <a:lstStyle/>
        <a:p>
          <a:endParaRPr lang="en-US"/>
        </a:p>
      </dgm:t>
    </dgm:pt>
    <dgm:pt modelId="{288C6C6B-33CB-4C62-A1F6-F0AB5E80EEA5}">
      <dgm:prSet/>
      <dgm:spPr/>
      <dgm:t>
        <a:bodyPr/>
        <a:lstStyle/>
        <a:p>
          <a:r>
            <a:rPr lang="en-GB" b="0" i="0"/>
            <a:t>principles accepted by all members.</a:t>
          </a:r>
          <a:endParaRPr lang="en-US"/>
        </a:p>
      </dgm:t>
    </dgm:pt>
    <dgm:pt modelId="{2A25E1C6-8FCC-49A2-AE12-FEF1F7A6BBB9}" type="parTrans" cxnId="{8847C853-4A80-46F5-813F-E86E879E00F5}">
      <dgm:prSet/>
      <dgm:spPr/>
      <dgm:t>
        <a:bodyPr/>
        <a:lstStyle/>
        <a:p>
          <a:endParaRPr lang="en-US"/>
        </a:p>
      </dgm:t>
    </dgm:pt>
    <dgm:pt modelId="{094B8EE6-C828-449D-9036-59E6D4D7A2CE}" type="sibTrans" cxnId="{8847C853-4A80-46F5-813F-E86E879E00F5}">
      <dgm:prSet/>
      <dgm:spPr/>
      <dgm:t>
        <a:bodyPr/>
        <a:lstStyle/>
        <a:p>
          <a:endParaRPr lang="en-US"/>
        </a:p>
      </dgm:t>
    </dgm:pt>
    <dgm:pt modelId="{31B20FFE-2ABB-4C80-98B2-2FEC604D25E1}" type="pres">
      <dgm:prSet presAssocID="{8633301F-5CB7-4C9C-BF87-31440EF59E2E}" presName="vert0" presStyleCnt="0">
        <dgm:presLayoutVars>
          <dgm:dir/>
          <dgm:animOne val="branch"/>
          <dgm:animLvl val="lvl"/>
        </dgm:presLayoutVars>
      </dgm:prSet>
      <dgm:spPr/>
    </dgm:pt>
    <dgm:pt modelId="{B1266869-03E0-4532-A8BE-F6D8C3788112}" type="pres">
      <dgm:prSet presAssocID="{2938E8ED-5328-4468-9FFE-5A2031C8C370}" presName="thickLine" presStyleLbl="alignNode1" presStyleIdx="0" presStyleCnt="5"/>
      <dgm:spPr/>
    </dgm:pt>
    <dgm:pt modelId="{DD006BF2-F8CD-4F11-B11F-50E7720775D5}" type="pres">
      <dgm:prSet presAssocID="{2938E8ED-5328-4468-9FFE-5A2031C8C370}" presName="horz1" presStyleCnt="0"/>
      <dgm:spPr/>
    </dgm:pt>
    <dgm:pt modelId="{B22AACD3-13D2-4354-820E-CF50E20ED059}" type="pres">
      <dgm:prSet presAssocID="{2938E8ED-5328-4468-9FFE-5A2031C8C370}" presName="tx1" presStyleLbl="revTx" presStyleIdx="0" presStyleCnt="5"/>
      <dgm:spPr/>
    </dgm:pt>
    <dgm:pt modelId="{0FC4CF35-A089-4403-B7D3-C8D93A35DD55}" type="pres">
      <dgm:prSet presAssocID="{2938E8ED-5328-4468-9FFE-5A2031C8C370}" presName="vert1" presStyleCnt="0"/>
      <dgm:spPr/>
    </dgm:pt>
    <dgm:pt modelId="{36F3C39C-948E-4A8F-9ECA-B44C26E94D2E}" type="pres">
      <dgm:prSet presAssocID="{34B61CC3-3271-48CB-851F-5EB15F898E3B}" presName="thickLine" presStyleLbl="alignNode1" presStyleIdx="1" presStyleCnt="5"/>
      <dgm:spPr/>
    </dgm:pt>
    <dgm:pt modelId="{7022C0BF-2A22-40E3-BB0A-C40CD3948C2C}" type="pres">
      <dgm:prSet presAssocID="{34B61CC3-3271-48CB-851F-5EB15F898E3B}" presName="horz1" presStyleCnt="0"/>
      <dgm:spPr/>
    </dgm:pt>
    <dgm:pt modelId="{4B606FFA-3C8F-486C-90F6-603273E745F6}" type="pres">
      <dgm:prSet presAssocID="{34B61CC3-3271-48CB-851F-5EB15F898E3B}" presName="tx1" presStyleLbl="revTx" presStyleIdx="1" presStyleCnt="5"/>
      <dgm:spPr/>
    </dgm:pt>
    <dgm:pt modelId="{EC08C8B8-3114-4223-A3E4-D34A9C815E0F}" type="pres">
      <dgm:prSet presAssocID="{34B61CC3-3271-48CB-851F-5EB15F898E3B}" presName="vert1" presStyleCnt="0"/>
      <dgm:spPr/>
    </dgm:pt>
    <dgm:pt modelId="{77BF1BCE-1DE6-43F5-BEC4-66E77A6C5346}" type="pres">
      <dgm:prSet presAssocID="{5113D733-EF2A-43C2-8833-66E3A2035C8B}" presName="thickLine" presStyleLbl="alignNode1" presStyleIdx="2" presStyleCnt="5"/>
      <dgm:spPr/>
    </dgm:pt>
    <dgm:pt modelId="{EBD38F68-470C-4E0A-BC36-AA1371C9DBA6}" type="pres">
      <dgm:prSet presAssocID="{5113D733-EF2A-43C2-8833-66E3A2035C8B}" presName="horz1" presStyleCnt="0"/>
      <dgm:spPr/>
    </dgm:pt>
    <dgm:pt modelId="{8ED80D44-E437-4D33-AA2D-BA6B3B75B76B}" type="pres">
      <dgm:prSet presAssocID="{5113D733-EF2A-43C2-8833-66E3A2035C8B}" presName="tx1" presStyleLbl="revTx" presStyleIdx="2" presStyleCnt="5"/>
      <dgm:spPr/>
    </dgm:pt>
    <dgm:pt modelId="{AD205EA9-EE64-4D3C-9EE0-6E6FBD9C343A}" type="pres">
      <dgm:prSet presAssocID="{5113D733-EF2A-43C2-8833-66E3A2035C8B}" presName="vert1" presStyleCnt="0"/>
      <dgm:spPr/>
    </dgm:pt>
    <dgm:pt modelId="{A0D8C2C3-3FAE-4DA8-AA01-723E8C69B493}" type="pres">
      <dgm:prSet presAssocID="{F719684F-A7C2-4CF4-BD96-A87947005161}" presName="thickLine" presStyleLbl="alignNode1" presStyleIdx="3" presStyleCnt="5"/>
      <dgm:spPr/>
    </dgm:pt>
    <dgm:pt modelId="{34D83241-CF81-44D2-9A3B-FE1549B9D515}" type="pres">
      <dgm:prSet presAssocID="{F719684F-A7C2-4CF4-BD96-A87947005161}" presName="horz1" presStyleCnt="0"/>
      <dgm:spPr/>
    </dgm:pt>
    <dgm:pt modelId="{4E9710AC-92BE-4713-8B21-1FC6F5E649D3}" type="pres">
      <dgm:prSet presAssocID="{F719684F-A7C2-4CF4-BD96-A87947005161}" presName="tx1" presStyleLbl="revTx" presStyleIdx="3" presStyleCnt="5"/>
      <dgm:spPr/>
    </dgm:pt>
    <dgm:pt modelId="{2ADF7E93-9770-4855-951E-9D54FAB1F52E}" type="pres">
      <dgm:prSet presAssocID="{F719684F-A7C2-4CF4-BD96-A87947005161}" presName="vert1" presStyleCnt="0"/>
      <dgm:spPr/>
    </dgm:pt>
    <dgm:pt modelId="{97BE547B-C603-43AC-8B03-C8DBE9038B77}" type="pres">
      <dgm:prSet presAssocID="{288C6C6B-33CB-4C62-A1F6-F0AB5E80EEA5}" presName="thickLine" presStyleLbl="alignNode1" presStyleIdx="4" presStyleCnt="5"/>
      <dgm:spPr/>
    </dgm:pt>
    <dgm:pt modelId="{E0522E8D-693F-4E5B-8331-1392ADD56F26}" type="pres">
      <dgm:prSet presAssocID="{288C6C6B-33CB-4C62-A1F6-F0AB5E80EEA5}" presName="horz1" presStyleCnt="0"/>
      <dgm:spPr/>
    </dgm:pt>
    <dgm:pt modelId="{34D39153-BD7C-4C47-A50D-2305AD7BADA7}" type="pres">
      <dgm:prSet presAssocID="{288C6C6B-33CB-4C62-A1F6-F0AB5E80EEA5}" presName="tx1" presStyleLbl="revTx" presStyleIdx="4" presStyleCnt="5"/>
      <dgm:spPr/>
    </dgm:pt>
    <dgm:pt modelId="{4F7C94BA-449D-4D15-B93D-AE166EAFF88F}" type="pres">
      <dgm:prSet presAssocID="{288C6C6B-33CB-4C62-A1F6-F0AB5E80EEA5}" presName="vert1" presStyleCnt="0"/>
      <dgm:spPr/>
    </dgm:pt>
  </dgm:ptLst>
  <dgm:cxnLst>
    <dgm:cxn modelId="{C268F32F-9192-4934-9570-2DF5B138B283}" srcId="{8633301F-5CB7-4C9C-BF87-31440EF59E2E}" destId="{F719684F-A7C2-4CF4-BD96-A87947005161}" srcOrd="3" destOrd="0" parTransId="{1B2E895C-E4F3-4C1A-A7F3-D148F663EAA9}" sibTransId="{EDE9D120-28AB-47D8-A888-3E39E1E29960}"/>
    <dgm:cxn modelId="{E9DC2637-E1A9-4728-BC69-50D70A8363CD}" type="presOf" srcId="{2938E8ED-5328-4468-9FFE-5A2031C8C370}" destId="{B22AACD3-13D2-4354-820E-CF50E20ED059}" srcOrd="0" destOrd="0" presId="urn:microsoft.com/office/officeart/2008/layout/LinedList"/>
    <dgm:cxn modelId="{35C7FC37-8B38-4BB3-91F8-144006D016DB}" type="presOf" srcId="{34B61CC3-3271-48CB-851F-5EB15F898E3B}" destId="{4B606FFA-3C8F-486C-90F6-603273E745F6}" srcOrd="0" destOrd="0" presId="urn:microsoft.com/office/officeart/2008/layout/LinedList"/>
    <dgm:cxn modelId="{8847C853-4A80-46F5-813F-E86E879E00F5}" srcId="{8633301F-5CB7-4C9C-BF87-31440EF59E2E}" destId="{288C6C6B-33CB-4C62-A1F6-F0AB5E80EEA5}" srcOrd="4" destOrd="0" parTransId="{2A25E1C6-8FCC-49A2-AE12-FEF1F7A6BBB9}" sibTransId="{094B8EE6-C828-449D-9036-59E6D4D7A2CE}"/>
    <dgm:cxn modelId="{DFCB2D7C-D8D7-4CE6-971C-AC4130F61744}" type="presOf" srcId="{F719684F-A7C2-4CF4-BD96-A87947005161}" destId="{4E9710AC-92BE-4713-8B21-1FC6F5E649D3}" srcOrd="0" destOrd="0" presId="urn:microsoft.com/office/officeart/2008/layout/LinedList"/>
    <dgm:cxn modelId="{93E55789-F39D-4141-B190-6FD681E60DBD}" type="presOf" srcId="{5113D733-EF2A-43C2-8833-66E3A2035C8B}" destId="{8ED80D44-E437-4D33-AA2D-BA6B3B75B76B}" srcOrd="0" destOrd="0" presId="urn:microsoft.com/office/officeart/2008/layout/LinedList"/>
    <dgm:cxn modelId="{D2064EA0-506E-44E9-AA12-25C8A662BA20}" srcId="{8633301F-5CB7-4C9C-BF87-31440EF59E2E}" destId="{5113D733-EF2A-43C2-8833-66E3A2035C8B}" srcOrd="2" destOrd="0" parTransId="{A770BADB-0382-42C5-B0CF-C9F98E07F789}" sibTransId="{BA523323-9BB3-4733-99CC-EB206C7777F6}"/>
    <dgm:cxn modelId="{6F166BA2-238B-4C6A-8F4C-9920B4D254C3}" srcId="{8633301F-5CB7-4C9C-BF87-31440EF59E2E}" destId="{2938E8ED-5328-4468-9FFE-5A2031C8C370}" srcOrd="0" destOrd="0" parTransId="{E4E38342-CBA3-40A8-95CD-0E08E2EEEC5A}" sibTransId="{84AF366B-8FA4-4798-B818-8040E186C29D}"/>
    <dgm:cxn modelId="{279527CA-04F0-41A8-9F9A-E20D61AD158D}" srcId="{8633301F-5CB7-4C9C-BF87-31440EF59E2E}" destId="{34B61CC3-3271-48CB-851F-5EB15F898E3B}" srcOrd="1" destOrd="0" parTransId="{4293D8E5-37FE-485B-8142-21EF0FD43176}" sibTransId="{C709E023-2223-4AB2-A5F4-953C128ED240}"/>
    <dgm:cxn modelId="{CEC9F1E1-F5AA-466C-BC64-DD8390390F9D}" type="presOf" srcId="{288C6C6B-33CB-4C62-A1F6-F0AB5E80EEA5}" destId="{34D39153-BD7C-4C47-A50D-2305AD7BADA7}" srcOrd="0" destOrd="0" presId="urn:microsoft.com/office/officeart/2008/layout/LinedList"/>
    <dgm:cxn modelId="{940E8CEA-B9C5-4296-BEDA-D3B4714D3ADF}" type="presOf" srcId="{8633301F-5CB7-4C9C-BF87-31440EF59E2E}" destId="{31B20FFE-2ABB-4C80-98B2-2FEC604D25E1}" srcOrd="0" destOrd="0" presId="urn:microsoft.com/office/officeart/2008/layout/LinedList"/>
    <dgm:cxn modelId="{2FA57F39-05F7-4EC2-B7D4-1508F4FE4184}" type="presParOf" srcId="{31B20FFE-2ABB-4C80-98B2-2FEC604D25E1}" destId="{B1266869-03E0-4532-A8BE-F6D8C3788112}" srcOrd="0" destOrd="0" presId="urn:microsoft.com/office/officeart/2008/layout/LinedList"/>
    <dgm:cxn modelId="{7E82DE5C-DE45-4096-94F3-889070EF8F81}" type="presParOf" srcId="{31B20FFE-2ABB-4C80-98B2-2FEC604D25E1}" destId="{DD006BF2-F8CD-4F11-B11F-50E7720775D5}" srcOrd="1" destOrd="0" presId="urn:microsoft.com/office/officeart/2008/layout/LinedList"/>
    <dgm:cxn modelId="{660603FD-CB94-4E7C-9423-380490CB59D0}" type="presParOf" srcId="{DD006BF2-F8CD-4F11-B11F-50E7720775D5}" destId="{B22AACD3-13D2-4354-820E-CF50E20ED059}" srcOrd="0" destOrd="0" presId="urn:microsoft.com/office/officeart/2008/layout/LinedList"/>
    <dgm:cxn modelId="{F7365E99-CE05-451D-B4C8-B474D73D17DC}" type="presParOf" srcId="{DD006BF2-F8CD-4F11-B11F-50E7720775D5}" destId="{0FC4CF35-A089-4403-B7D3-C8D93A35DD55}" srcOrd="1" destOrd="0" presId="urn:microsoft.com/office/officeart/2008/layout/LinedList"/>
    <dgm:cxn modelId="{2202D4ED-4A86-42E4-B4C4-F57FBCB3D100}" type="presParOf" srcId="{31B20FFE-2ABB-4C80-98B2-2FEC604D25E1}" destId="{36F3C39C-948E-4A8F-9ECA-B44C26E94D2E}" srcOrd="2" destOrd="0" presId="urn:microsoft.com/office/officeart/2008/layout/LinedList"/>
    <dgm:cxn modelId="{70187C8A-0CC9-4E6B-BA8D-2D70F3F6DB2C}" type="presParOf" srcId="{31B20FFE-2ABB-4C80-98B2-2FEC604D25E1}" destId="{7022C0BF-2A22-40E3-BB0A-C40CD3948C2C}" srcOrd="3" destOrd="0" presId="urn:microsoft.com/office/officeart/2008/layout/LinedList"/>
    <dgm:cxn modelId="{3B61ECE8-B44D-42B5-829B-4B31241F43CC}" type="presParOf" srcId="{7022C0BF-2A22-40E3-BB0A-C40CD3948C2C}" destId="{4B606FFA-3C8F-486C-90F6-603273E745F6}" srcOrd="0" destOrd="0" presId="urn:microsoft.com/office/officeart/2008/layout/LinedList"/>
    <dgm:cxn modelId="{BABA9DC9-5DF6-4F1F-A21C-92170C4055CC}" type="presParOf" srcId="{7022C0BF-2A22-40E3-BB0A-C40CD3948C2C}" destId="{EC08C8B8-3114-4223-A3E4-D34A9C815E0F}" srcOrd="1" destOrd="0" presId="urn:microsoft.com/office/officeart/2008/layout/LinedList"/>
    <dgm:cxn modelId="{F47B1D33-F449-44CF-95FB-CE38C2964830}" type="presParOf" srcId="{31B20FFE-2ABB-4C80-98B2-2FEC604D25E1}" destId="{77BF1BCE-1DE6-43F5-BEC4-66E77A6C5346}" srcOrd="4" destOrd="0" presId="urn:microsoft.com/office/officeart/2008/layout/LinedList"/>
    <dgm:cxn modelId="{ADCAD62F-E91E-40A5-8BF9-E04E66635A10}" type="presParOf" srcId="{31B20FFE-2ABB-4C80-98B2-2FEC604D25E1}" destId="{EBD38F68-470C-4E0A-BC36-AA1371C9DBA6}" srcOrd="5" destOrd="0" presId="urn:microsoft.com/office/officeart/2008/layout/LinedList"/>
    <dgm:cxn modelId="{C17EB81B-C7BE-402F-9E94-8F005F86A369}" type="presParOf" srcId="{EBD38F68-470C-4E0A-BC36-AA1371C9DBA6}" destId="{8ED80D44-E437-4D33-AA2D-BA6B3B75B76B}" srcOrd="0" destOrd="0" presId="urn:microsoft.com/office/officeart/2008/layout/LinedList"/>
    <dgm:cxn modelId="{69030303-4299-4636-987C-D8BD5F1E0EEE}" type="presParOf" srcId="{EBD38F68-470C-4E0A-BC36-AA1371C9DBA6}" destId="{AD205EA9-EE64-4D3C-9EE0-6E6FBD9C343A}" srcOrd="1" destOrd="0" presId="urn:microsoft.com/office/officeart/2008/layout/LinedList"/>
    <dgm:cxn modelId="{2B0D751E-BBD2-4FF4-B5ED-BEF14B175493}" type="presParOf" srcId="{31B20FFE-2ABB-4C80-98B2-2FEC604D25E1}" destId="{A0D8C2C3-3FAE-4DA8-AA01-723E8C69B493}" srcOrd="6" destOrd="0" presId="urn:microsoft.com/office/officeart/2008/layout/LinedList"/>
    <dgm:cxn modelId="{C1A90854-1FE7-4E03-A06C-A6F401EB0FF8}" type="presParOf" srcId="{31B20FFE-2ABB-4C80-98B2-2FEC604D25E1}" destId="{34D83241-CF81-44D2-9A3B-FE1549B9D515}" srcOrd="7" destOrd="0" presId="urn:microsoft.com/office/officeart/2008/layout/LinedList"/>
    <dgm:cxn modelId="{545EE7CB-2E7C-412E-9A5F-7D072003829A}" type="presParOf" srcId="{34D83241-CF81-44D2-9A3B-FE1549B9D515}" destId="{4E9710AC-92BE-4713-8B21-1FC6F5E649D3}" srcOrd="0" destOrd="0" presId="urn:microsoft.com/office/officeart/2008/layout/LinedList"/>
    <dgm:cxn modelId="{CE2E1493-4BFD-4D72-8277-A39238C9BDDA}" type="presParOf" srcId="{34D83241-CF81-44D2-9A3B-FE1549B9D515}" destId="{2ADF7E93-9770-4855-951E-9D54FAB1F52E}" srcOrd="1" destOrd="0" presId="urn:microsoft.com/office/officeart/2008/layout/LinedList"/>
    <dgm:cxn modelId="{DAC0E329-561A-4AD1-8C9C-27D4ED7440D1}" type="presParOf" srcId="{31B20FFE-2ABB-4C80-98B2-2FEC604D25E1}" destId="{97BE547B-C603-43AC-8B03-C8DBE9038B77}" srcOrd="8" destOrd="0" presId="urn:microsoft.com/office/officeart/2008/layout/LinedList"/>
    <dgm:cxn modelId="{3E96321C-0966-43EB-9E2E-CEDE1111DEC2}" type="presParOf" srcId="{31B20FFE-2ABB-4C80-98B2-2FEC604D25E1}" destId="{E0522E8D-693F-4E5B-8331-1392ADD56F26}" srcOrd="9" destOrd="0" presId="urn:microsoft.com/office/officeart/2008/layout/LinedList"/>
    <dgm:cxn modelId="{F5ACD72C-4252-4437-A40C-A66EDE34653F}" type="presParOf" srcId="{E0522E8D-693F-4E5B-8331-1392ADD56F26}" destId="{34D39153-BD7C-4C47-A50D-2305AD7BADA7}" srcOrd="0" destOrd="0" presId="urn:microsoft.com/office/officeart/2008/layout/LinedList"/>
    <dgm:cxn modelId="{5306C867-6042-4394-AD8A-084233B4D631}" type="presParOf" srcId="{E0522E8D-693F-4E5B-8331-1392ADD56F26}" destId="{4F7C94BA-449D-4D15-B93D-AE166EAFF88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0C68C1-BCAD-4D19-8334-9CAFF5B27A8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0A035A2-B0A5-434D-BC35-074B192CB5BE}">
      <dgm:prSet custT="1"/>
      <dgm:spPr/>
      <dgm:t>
        <a:bodyPr/>
        <a:lstStyle/>
        <a:p>
          <a:r>
            <a:rPr lang="en-GB" sz="1800" dirty="0"/>
            <a:t>Key SIT theorist - Henri Tajfel (1982)</a:t>
          </a:r>
          <a:endParaRPr lang="en-US" sz="1800" dirty="0"/>
        </a:p>
      </dgm:t>
    </dgm:pt>
    <dgm:pt modelId="{547FF9BF-6E0F-4332-914C-4B48AEAD4319}" type="parTrans" cxnId="{675381FA-6ACD-4809-BC18-0F6A7F1EA8C5}">
      <dgm:prSet/>
      <dgm:spPr/>
      <dgm:t>
        <a:bodyPr/>
        <a:lstStyle/>
        <a:p>
          <a:endParaRPr lang="en-US" sz="2000"/>
        </a:p>
      </dgm:t>
    </dgm:pt>
    <dgm:pt modelId="{1AF2BDCC-6F9C-45E1-B039-51C61E2CBC33}" type="sibTrans" cxnId="{675381FA-6ACD-4809-BC18-0F6A7F1EA8C5}">
      <dgm:prSet/>
      <dgm:spPr/>
      <dgm:t>
        <a:bodyPr/>
        <a:lstStyle/>
        <a:p>
          <a:endParaRPr lang="en-US" sz="2000"/>
        </a:p>
      </dgm:t>
    </dgm:pt>
    <dgm:pt modelId="{92B6FD78-C7F4-4AE1-BA0F-A56E619954BA}">
      <dgm:prSet custT="1"/>
      <dgm:spPr/>
      <dgm:t>
        <a:bodyPr/>
        <a:lstStyle/>
        <a:p>
          <a:r>
            <a:rPr lang="en-GB" sz="1800"/>
            <a:t>SIT is concerned with the needs of individuals to identify with specific social groups</a:t>
          </a:r>
          <a:endParaRPr lang="en-US" sz="1800"/>
        </a:p>
      </dgm:t>
    </dgm:pt>
    <dgm:pt modelId="{B3636312-1AE4-4AF8-98B0-D9D87F9D97C9}" type="parTrans" cxnId="{7DD7AFEC-350A-4E6D-BE3E-150974385AB5}">
      <dgm:prSet/>
      <dgm:spPr/>
      <dgm:t>
        <a:bodyPr/>
        <a:lstStyle/>
        <a:p>
          <a:endParaRPr lang="en-US" sz="2000"/>
        </a:p>
      </dgm:t>
    </dgm:pt>
    <dgm:pt modelId="{8648C23A-41F5-41BC-991F-B74C114A1A80}" type="sibTrans" cxnId="{7DD7AFEC-350A-4E6D-BE3E-150974385AB5}">
      <dgm:prSet/>
      <dgm:spPr/>
      <dgm:t>
        <a:bodyPr/>
        <a:lstStyle/>
        <a:p>
          <a:endParaRPr lang="en-US" sz="2000"/>
        </a:p>
      </dgm:t>
    </dgm:pt>
    <dgm:pt modelId="{C0EA0D11-B68C-4C7E-9A09-A9CDFE28B872}">
      <dgm:prSet custT="1"/>
      <dgm:spPr/>
      <dgm:t>
        <a:bodyPr/>
        <a:lstStyle/>
        <a:p>
          <a:r>
            <a:rPr lang="en-GB" sz="1800"/>
            <a:t>Groups give people a sense of belonging/who they are/a framework for their lives</a:t>
          </a:r>
          <a:endParaRPr lang="en-US" sz="1800"/>
        </a:p>
      </dgm:t>
    </dgm:pt>
    <dgm:pt modelId="{3E1B3670-0286-496C-8544-FBB0D0F937D1}" type="parTrans" cxnId="{F70A515E-5146-41A8-B573-38EEBB1225B2}">
      <dgm:prSet/>
      <dgm:spPr/>
      <dgm:t>
        <a:bodyPr/>
        <a:lstStyle/>
        <a:p>
          <a:endParaRPr lang="en-US" sz="2000"/>
        </a:p>
      </dgm:t>
    </dgm:pt>
    <dgm:pt modelId="{65A04042-BD33-4AD6-B6C6-A55E7F31FC86}" type="sibTrans" cxnId="{F70A515E-5146-41A8-B573-38EEBB1225B2}">
      <dgm:prSet/>
      <dgm:spPr/>
      <dgm:t>
        <a:bodyPr/>
        <a:lstStyle/>
        <a:p>
          <a:endParaRPr lang="en-US" sz="2000"/>
        </a:p>
      </dgm:t>
    </dgm:pt>
    <dgm:pt modelId="{ABBB4D1F-84DC-4CCF-924E-A3C018D02B65}">
      <dgm:prSet custT="1"/>
      <dgm:spPr/>
      <dgm:t>
        <a:bodyPr/>
        <a:lstStyle/>
        <a:p>
          <a:r>
            <a:rPr lang="en-GB" sz="1800"/>
            <a:t>This links to self-esteem needs</a:t>
          </a:r>
          <a:endParaRPr lang="en-US" sz="1800"/>
        </a:p>
      </dgm:t>
    </dgm:pt>
    <dgm:pt modelId="{F01555E1-5152-4EA3-ABE9-6CA3C9EB4996}" type="parTrans" cxnId="{7E3BFEE4-8666-4B95-AED7-3DF89110741F}">
      <dgm:prSet/>
      <dgm:spPr/>
      <dgm:t>
        <a:bodyPr/>
        <a:lstStyle/>
        <a:p>
          <a:endParaRPr lang="en-US" sz="2000"/>
        </a:p>
      </dgm:t>
    </dgm:pt>
    <dgm:pt modelId="{E7819545-4F5B-4D16-8AEB-5CBAD995F831}" type="sibTrans" cxnId="{7E3BFEE4-8666-4B95-AED7-3DF89110741F}">
      <dgm:prSet/>
      <dgm:spPr/>
      <dgm:t>
        <a:bodyPr/>
        <a:lstStyle/>
        <a:p>
          <a:endParaRPr lang="en-US" sz="2000"/>
        </a:p>
      </dgm:t>
    </dgm:pt>
    <dgm:pt modelId="{FC54FE5F-46A3-4D44-8984-8FCF32210C92}">
      <dgm:prSet custT="1"/>
      <dgm:spPr/>
      <dgm:t>
        <a:bodyPr/>
        <a:lstStyle/>
        <a:p>
          <a:r>
            <a:rPr lang="en-GB" sz="1800" u="sng"/>
            <a:t>But</a:t>
          </a:r>
          <a:r>
            <a:rPr lang="en-GB" sz="1800"/>
            <a:t> also the development of prejudice and discrimination as the process inevitably involves discriminating in favour of one’s own group and against the other group(s)</a:t>
          </a:r>
          <a:endParaRPr lang="en-US" sz="1800"/>
        </a:p>
      </dgm:t>
    </dgm:pt>
    <dgm:pt modelId="{039D9E45-6F5A-43BD-90A5-58F06E7DA582}" type="parTrans" cxnId="{AF4FF638-4125-46E2-9588-F3637FAF28DF}">
      <dgm:prSet/>
      <dgm:spPr/>
      <dgm:t>
        <a:bodyPr/>
        <a:lstStyle/>
        <a:p>
          <a:endParaRPr lang="en-US" sz="2000"/>
        </a:p>
      </dgm:t>
    </dgm:pt>
    <dgm:pt modelId="{4F978548-3071-4FD5-A816-4DA825B5AD61}" type="sibTrans" cxnId="{AF4FF638-4125-46E2-9588-F3637FAF28DF}">
      <dgm:prSet/>
      <dgm:spPr/>
      <dgm:t>
        <a:bodyPr/>
        <a:lstStyle/>
        <a:p>
          <a:endParaRPr lang="en-US" sz="2000"/>
        </a:p>
      </dgm:t>
    </dgm:pt>
    <dgm:pt modelId="{AF512D5E-890A-4F70-AF3C-A3003B7666F3}" type="pres">
      <dgm:prSet presAssocID="{C00C68C1-BCAD-4D19-8334-9CAFF5B27A89}" presName="root" presStyleCnt="0">
        <dgm:presLayoutVars>
          <dgm:dir/>
          <dgm:resizeHandles val="exact"/>
        </dgm:presLayoutVars>
      </dgm:prSet>
      <dgm:spPr/>
    </dgm:pt>
    <dgm:pt modelId="{FE89522C-589C-4D4B-B21A-BE4BDEF66A29}" type="pres">
      <dgm:prSet presAssocID="{A0A035A2-B0A5-434D-BC35-074B192CB5BE}" presName="compNode" presStyleCnt="0"/>
      <dgm:spPr/>
    </dgm:pt>
    <dgm:pt modelId="{405D2DAB-2A6D-4EEB-A70F-322F9FAF3AF6}" type="pres">
      <dgm:prSet presAssocID="{A0A035A2-B0A5-434D-BC35-074B192CB5BE}" presName="bgRect" presStyleLbl="bgShp" presStyleIdx="0" presStyleCnt="5"/>
      <dgm:spPr/>
    </dgm:pt>
    <dgm:pt modelId="{2446C041-C6E1-426F-9101-0D44068CBD46}" type="pres">
      <dgm:prSet presAssocID="{A0A035A2-B0A5-434D-BC35-074B192CB5BE}"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Lock"/>
        </a:ext>
      </dgm:extLst>
    </dgm:pt>
    <dgm:pt modelId="{C33E1E3A-C595-4B5D-BD1D-EB7606FDCD20}" type="pres">
      <dgm:prSet presAssocID="{A0A035A2-B0A5-434D-BC35-074B192CB5BE}" presName="spaceRect" presStyleCnt="0"/>
      <dgm:spPr/>
    </dgm:pt>
    <dgm:pt modelId="{E5B18CB4-01BA-4818-8C8A-8740EF24EFA6}" type="pres">
      <dgm:prSet presAssocID="{A0A035A2-B0A5-434D-BC35-074B192CB5BE}" presName="parTx" presStyleLbl="revTx" presStyleIdx="0" presStyleCnt="5">
        <dgm:presLayoutVars>
          <dgm:chMax val="0"/>
          <dgm:chPref val="0"/>
        </dgm:presLayoutVars>
      </dgm:prSet>
      <dgm:spPr/>
    </dgm:pt>
    <dgm:pt modelId="{E1C61DBB-A3FE-4FE6-A984-E1A8610CCFBC}" type="pres">
      <dgm:prSet presAssocID="{1AF2BDCC-6F9C-45E1-B039-51C61E2CBC33}" presName="sibTrans" presStyleCnt="0"/>
      <dgm:spPr/>
    </dgm:pt>
    <dgm:pt modelId="{4F8DAB55-1995-4470-87FD-2D2B3FDCA9F7}" type="pres">
      <dgm:prSet presAssocID="{92B6FD78-C7F4-4AE1-BA0F-A56E619954BA}" presName="compNode" presStyleCnt="0"/>
      <dgm:spPr/>
    </dgm:pt>
    <dgm:pt modelId="{06FA4C79-0CC0-4EC0-A82A-5D14A2058242}" type="pres">
      <dgm:prSet presAssocID="{92B6FD78-C7F4-4AE1-BA0F-A56E619954BA}" presName="bgRect" presStyleLbl="bgShp" presStyleIdx="1" presStyleCnt="5"/>
      <dgm:spPr/>
    </dgm:pt>
    <dgm:pt modelId="{5435E0F3-F753-4682-B590-7C5FE37A6C80}" type="pres">
      <dgm:prSet presAssocID="{92B6FD78-C7F4-4AE1-BA0F-A56E619954BA}"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E4DFC675-CAA4-4A87-8D2A-8C5BA78F1E5D}" type="pres">
      <dgm:prSet presAssocID="{92B6FD78-C7F4-4AE1-BA0F-A56E619954BA}" presName="spaceRect" presStyleCnt="0"/>
      <dgm:spPr/>
    </dgm:pt>
    <dgm:pt modelId="{38E8E53D-0BC8-49FF-BD7A-8FC21B7AEABA}" type="pres">
      <dgm:prSet presAssocID="{92B6FD78-C7F4-4AE1-BA0F-A56E619954BA}" presName="parTx" presStyleLbl="revTx" presStyleIdx="1" presStyleCnt="5">
        <dgm:presLayoutVars>
          <dgm:chMax val="0"/>
          <dgm:chPref val="0"/>
        </dgm:presLayoutVars>
      </dgm:prSet>
      <dgm:spPr/>
    </dgm:pt>
    <dgm:pt modelId="{D8B0F0CC-0400-46FC-8057-667B7EFDAED7}" type="pres">
      <dgm:prSet presAssocID="{8648C23A-41F5-41BC-991F-B74C114A1A80}" presName="sibTrans" presStyleCnt="0"/>
      <dgm:spPr/>
    </dgm:pt>
    <dgm:pt modelId="{23CEA5FE-0F7E-4D95-9B7B-C2023C9D22CE}" type="pres">
      <dgm:prSet presAssocID="{C0EA0D11-B68C-4C7E-9A09-A9CDFE28B872}" presName="compNode" presStyleCnt="0"/>
      <dgm:spPr/>
    </dgm:pt>
    <dgm:pt modelId="{7DFA02CD-15AA-41F3-8E89-299303B8CFA4}" type="pres">
      <dgm:prSet presAssocID="{C0EA0D11-B68C-4C7E-9A09-A9CDFE28B872}" presName="bgRect" presStyleLbl="bgShp" presStyleIdx="2" presStyleCnt="5"/>
      <dgm:spPr/>
    </dgm:pt>
    <dgm:pt modelId="{86D43D97-F099-430B-9534-41849FB1897D}" type="pres">
      <dgm:prSet presAssocID="{C0EA0D11-B68C-4C7E-9A09-A9CDFE28B872}"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A7FD21C1-AE88-4F42-9E6E-E7F11F43242B}" type="pres">
      <dgm:prSet presAssocID="{C0EA0D11-B68C-4C7E-9A09-A9CDFE28B872}" presName="spaceRect" presStyleCnt="0"/>
      <dgm:spPr/>
    </dgm:pt>
    <dgm:pt modelId="{D35B96B8-74CB-4F4E-AA59-F71008FDE75B}" type="pres">
      <dgm:prSet presAssocID="{C0EA0D11-B68C-4C7E-9A09-A9CDFE28B872}" presName="parTx" presStyleLbl="revTx" presStyleIdx="2" presStyleCnt="5">
        <dgm:presLayoutVars>
          <dgm:chMax val="0"/>
          <dgm:chPref val="0"/>
        </dgm:presLayoutVars>
      </dgm:prSet>
      <dgm:spPr/>
    </dgm:pt>
    <dgm:pt modelId="{9AE04A97-78E4-41EE-A13D-F55B1063528F}" type="pres">
      <dgm:prSet presAssocID="{65A04042-BD33-4AD6-B6C6-A55E7F31FC86}" presName="sibTrans" presStyleCnt="0"/>
      <dgm:spPr/>
    </dgm:pt>
    <dgm:pt modelId="{E2BD5916-40DA-4B6D-9F72-7F673632EEFC}" type="pres">
      <dgm:prSet presAssocID="{ABBB4D1F-84DC-4CCF-924E-A3C018D02B65}" presName="compNode" presStyleCnt="0"/>
      <dgm:spPr/>
    </dgm:pt>
    <dgm:pt modelId="{AC3994A7-9B20-4191-A942-179D72A953F2}" type="pres">
      <dgm:prSet presAssocID="{ABBB4D1F-84DC-4CCF-924E-A3C018D02B65}" presName="bgRect" presStyleLbl="bgShp" presStyleIdx="3" presStyleCnt="5"/>
      <dgm:spPr/>
    </dgm:pt>
    <dgm:pt modelId="{74A351C5-015B-43D0-BF2E-1DED2EB76530}" type="pres">
      <dgm:prSet presAssocID="{ABBB4D1F-84DC-4CCF-924E-A3C018D02B65}"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9C789E71-4387-45E5-90A6-5B18558D8873}" type="pres">
      <dgm:prSet presAssocID="{ABBB4D1F-84DC-4CCF-924E-A3C018D02B65}" presName="spaceRect" presStyleCnt="0"/>
      <dgm:spPr/>
    </dgm:pt>
    <dgm:pt modelId="{EA20FCC5-991C-4BBA-9C39-2EA8BDA3BB40}" type="pres">
      <dgm:prSet presAssocID="{ABBB4D1F-84DC-4CCF-924E-A3C018D02B65}" presName="parTx" presStyleLbl="revTx" presStyleIdx="3" presStyleCnt="5">
        <dgm:presLayoutVars>
          <dgm:chMax val="0"/>
          <dgm:chPref val="0"/>
        </dgm:presLayoutVars>
      </dgm:prSet>
      <dgm:spPr/>
    </dgm:pt>
    <dgm:pt modelId="{FE31B272-B7F6-43A6-9669-7B88BF071A80}" type="pres">
      <dgm:prSet presAssocID="{E7819545-4F5B-4D16-8AEB-5CBAD995F831}" presName="sibTrans" presStyleCnt="0"/>
      <dgm:spPr/>
    </dgm:pt>
    <dgm:pt modelId="{FDFAC594-1D27-460C-A573-C2035A27E000}" type="pres">
      <dgm:prSet presAssocID="{FC54FE5F-46A3-4D44-8984-8FCF32210C92}" presName="compNode" presStyleCnt="0"/>
      <dgm:spPr/>
    </dgm:pt>
    <dgm:pt modelId="{8C748888-98CB-425C-A64A-A74ED2FD739D}" type="pres">
      <dgm:prSet presAssocID="{FC54FE5F-46A3-4D44-8984-8FCF32210C92}" presName="bgRect" presStyleLbl="bgShp" presStyleIdx="4" presStyleCnt="5"/>
      <dgm:spPr/>
    </dgm:pt>
    <dgm:pt modelId="{AD8A0F6A-CA3F-48CF-925D-43F6671C683A}" type="pres">
      <dgm:prSet presAssocID="{FC54FE5F-46A3-4D44-8984-8FCF32210C9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AE76C4B-9201-44AA-9721-4CC440E949AE}" type="pres">
      <dgm:prSet presAssocID="{FC54FE5F-46A3-4D44-8984-8FCF32210C92}" presName="spaceRect" presStyleCnt="0"/>
      <dgm:spPr/>
    </dgm:pt>
    <dgm:pt modelId="{5E84893F-4EDC-4312-B4FC-33C1B2C2B5F8}" type="pres">
      <dgm:prSet presAssocID="{FC54FE5F-46A3-4D44-8984-8FCF32210C92}" presName="parTx" presStyleLbl="revTx" presStyleIdx="4" presStyleCnt="5">
        <dgm:presLayoutVars>
          <dgm:chMax val="0"/>
          <dgm:chPref val="0"/>
        </dgm:presLayoutVars>
      </dgm:prSet>
      <dgm:spPr/>
    </dgm:pt>
  </dgm:ptLst>
  <dgm:cxnLst>
    <dgm:cxn modelId="{FBF87832-46C2-4F85-AED4-BE0233F2072B}" type="presOf" srcId="{C0EA0D11-B68C-4C7E-9A09-A9CDFE28B872}" destId="{D35B96B8-74CB-4F4E-AA59-F71008FDE75B}" srcOrd="0" destOrd="0" presId="urn:microsoft.com/office/officeart/2018/2/layout/IconVerticalSolidList"/>
    <dgm:cxn modelId="{AF4FF638-4125-46E2-9588-F3637FAF28DF}" srcId="{C00C68C1-BCAD-4D19-8334-9CAFF5B27A89}" destId="{FC54FE5F-46A3-4D44-8984-8FCF32210C92}" srcOrd="4" destOrd="0" parTransId="{039D9E45-6F5A-43BD-90A5-58F06E7DA582}" sibTransId="{4F978548-3071-4FD5-A816-4DA825B5AD61}"/>
    <dgm:cxn modelId="{F70A515E-5146-41A8-B573-38EEBB1225B2}" srcId="{C00C68C1-BCAD-4D19-8334-9CAFF5B27A89}" destId="{C0EA0D11-B68C-4C7E-9A09-A9CDFE28B872}" srcOrd="2" destOrd="0" parTransId="{3E1B3670-0286-496C-8544-FBB0D0F937D1}" sibTransId="{65A04042-BD33-4AD6-B6C6-A55E7F31FC86}"/>
    <dgm:cxn modelId="{747DB645-250A-43E8-BF5E-7F6F1FE74CAD}" type="presOf" srcId="{ABBB4D1F-84DC-4CCF-924E-A3C018D02B65}" destId="{EA20FCC5-991C-4BBA-9C39-2EA8BDA3BB40}" srcOrd="0" destOrd="0" presId="urn:microsoft.com/office/officeart/2018/2/layout/IconVerticalSolidList"/>
    <dgm:cxn modelId="{5FAB5490-4923-4D9C-927C-EC7E61F9388F}" type="presOf" srcId="{92B6FD78-C7F4-4AE1-BA0F-A56E619954BA}" destId="{38E8E53D-0BC8-49FF-BD7A-8FC21B7AEABA}" srcOrd="0" destOrd="0" presId="urn:microsoft.com/office/officeart/2018/2/layout/IconVerticalSolidList"/>
    <dgm:cxn modelId="{BC13A3B5-574D-4E9F-A295-7BE2D55AA93C}" type="presOf" srcId="{FC54FE5F-46A3-4D44-8984-8FCF32210C92}" destId="{5E84893F-4EDC-4312-B4FC-33C1B2C2B5F8}" srcOrd="0" destOrd="0" presId="urn:microsoft.com/office/officeart/2018/2/layout/IconVerticalSolidList"/>
    <dgm:cxn modelId="{54CBACC5-77E2-45DD-B196-A9BB57E95055}" type="presOf" srcId="{C00C68C1-BCAD-4D19-8334-9CAFF5B27A89}" destId="{AF512D5E-890A-4F70-AF3C-A3003B7666F3}" srcOrd="0" destOrd="0" presId="urn:microsoft.com/office/officeart/2018/2/layout/IconVerticalSolidList"/>
    <dgm:cxn modelId="{7E3BFEE4-8666-4B95-AED7-3DF89110741F}" srcId="{C00C68C1-BCAD-4D19-8334-9CAFF5B27A89}" destId="{ABBB4D1F-84DC-4CCF-924E-A3C018D02B65}" srcOrd="3" destOrd="0" parTransId="{F01555E1-5152-4EA3-ABE9-6CA3C9EB4996}" sibTransId="{E7819545-4F5B-4D16-8AEB-5CBAD995F831}"/>
    <dgm:cxn modelId="{7DD7AFEC-350A-4E6D-BE3E-150974385AB5}" srcId="{C00C68C1-BCAD-4D19-8334-9CAFF5B27A89}" destId="{92B6FD78-C7F4-4AE1-BA0F-A56E619954BA}" srcOrd="1" destOrd="0" parTransId="{B3636312-1AE4-4AF8-98B0-D9D87F9D97C9}" sibTransId="{8648C23A-41F5-41BC-991F-B74C114A1A80}"/>
    <dgm:cxn modelId="{675381FA-6ACD-4809-BC18-0F6A7F1EA8C5}" srcId="{C00C68C1-BCAD-4D19-8334-9CAFF5B27A89}" destId="{A0A035A2-B0A5-434D-BC35-074B192CB5BE}" srcOrd="0" destOrd="0" parTransId="{547FF9BF-6E0F-4332-914C-4B48AEAD4319}" sibTransId="{1AF2BDCC-6F9C-45E1-B039-51C61E2CBC33}"/>
    <dgm:cxn modelId="{DC04ACFB-3954-4F10-A941-A921E46FF75C}" type="presOf" srcId="{A0A035A2-B0A5-434D-BC35-074B192CB5BE}" destId="{E5B18CB4-01BA-4818-8C8A-8740EF24EFA6}" srcOrd="0" destOrd="0" presId="urn:microsoft.com/office/officeart/2018/2/layout/IconVerticalSolidList"/>
    <dgm:cxn modelId="{D84F4D80-5BAD-4698-B835-6B7D0F818829}" type="presParOf" srcId="{AF512D5E-890A-4F70-AF3C-A3003B7666F3}" destId="{FE89522C-589C-4D4B-B21A-BE4BDEF66A29}" srcOrd="0" destOrd="0" presId="urn:microsoft.com/office/officeart/2018/2/layout/IconVerticalSolidList"/>
    <dgm:cxn modelId="{532DBE35-6983-413E-8A4F-C5B8F0D1037C}" type="presParOf" srcId="{FE89522C-589C-4D4B-B21A-BE4BDEF66A29}" destId="{405D2DAB-2A6D-4EEB-A70F-322F9FAF3AF6}" srcOrd="0" destOrd="0" presId="urn:microsoft.com/office/officeart/2018/2/layout/IconVerticalSolidList"/>
    <dgm:cxn modelId="{65545B19-E19B-4654-B015-FF4A532809DF}" type="presParOf" srcId="{FE89522C-589C-4D4B-B21A-BE4BDEF66A29}" destId="{2446C041-C6E1-426F-9101-0D44068CBD46}" srcOrd="1" destOrd="0" presId="urn:microsoft.com/office/officeart/2018/2/layout/IconVerticalSolidList"/>
    <dgm:cxn modelId="{091532A2-4D6A-4D19-9EF4-E0971CBE87B6}" type="presParOf" srcId="{FE89522C-589C-4D4B-B21A-BE4BDEF66A29}" destId="{C33E1E3A-C595-4B5D-BD1D-EB7606FDCD20}" srcOrd="2" destOrd="0" presId="urn:microsoft.com/office/officeart/2018/2/layout/IconVerticalSolidList"/>
    <dgm:cxn modelId="{29D0000C-BE3C-4D5A-8E2B-CB8A188DE02C}" type="presParOf" srcId="{FE89522C-589C-4D4B-B21A-BE4BDEF66A29}" destId="{E5B18CB4-01BA-4818-8C8A-8740EF24EFA6}" srcOrd="3" destOrd="0" presId="urn:microsoft.com/office/officeart/2018/2/layout/IconVerticalSolidList"/>
    <dgm:cxn modelId="{746EFFFB-7BC1-4275-B4D7-45DB5F44FF99}" type="presParOf" srcId="{AF512D5E-890A-4F70-AF3C-A3003B7666F3}" destId="{E1C61DBB-A3FE-4FE6-A984-E1A8610CCFBC}" srcOrd="1" destOrd="0" presId="urn:microsoft.com/office/officeart/2018/2/layout/IconVerticalSolidList"/>
    <dgm:cxn modelId="{0B3EB718-8B37-4C91-B772-5CBF04410BCF}" type="presParOf" srcId="{AF512D5E-890A-4F70-AF3C-A3003B7666F3}" destId="{4F8DAB55-1995-4470-87FD-2D2B3FDCA9F7}" srcOrd="2" destOrd="0" presId="urn:microsoft.com/office/officeart/2018/2/layout/IconVerticalSolidList"/>
    <dgm:cxn modelId="{6ED81D76-D462-4491-8CBC-75A88DBFB5FD}" type="presParOf" srcId="{4F8DAB55-1995-4470-87FD-2D2B3FDCA9F7}" destId="{06FA4C79-0CC0-4EC0-A82A-5D14A2058242}" srcOrd="0" destOrd="0" presId="urn:microsoft.com/office/officeart/2018/2/layout/IconVerticalSolidList"/>
    <dgm:cxn modelId="{1BD37BF4-4D8A-4A71-8450-0D19A186B3B4}" type="presParOf" srcId="{4F8DAB55-1995-4470-87FD-2D2B3FDCA9F7}" destId="{5435E0F3-F753-4682-B590-7C5FE37A6C80}" srcOrd="1" destOrd="0" presId="urn:microsoft.com/office/officeart/2018/2/layout/IconVerticalSolidList"/>
    <dgm:cxn modelId="{E683549B-2E69-41A9-8BAE-D2D5839761CC}" type="presParOf" srcId="{4F8DAB55-1995-4470-87FD-2D2B3FDCA9F7}" destId="{E4DFC675-CAA4-4A87-8D2A-8C5BA78F1E5D}" srcOrd="2" destOrd="0" presId="urn:microsoft.com/office/officeart/2018/2/layout/IconVerticalSolidList"/>
    <dgm:cxn modelId="{E4BC3CB4-8C14-411F-A93E-E8769F4281EE}" type="presParOf" srcId="{4F8DAB55-1995-4470-87FD-2D2B3FDCA9F7}" destId="{38E8E53D-0BC8-49FF-BD7A-8FC21B7AEABA}" srcOrd="3" destOrd="0" presId="urn:microsoft.com/office/officeart/2018/2/layout/IconVerticalSolidList"/>
    <dgm:cxn modelId="{BB5A6DA0-91E3-4FE3-9714-6F7D06581D97}" type="presParOf" srcId="{AF512D5E-890A-4F70-AF3C-A3003B7666F3}" destId="{D8B0F0CC-0400-46FC-8057-667B7EFDAED7}" srcOrd="3" destOrd="0" presId="urn:microsoft.com/office/officeart/2018/2/layout/IconVerticalSolidList"/>
    <dgm:cxn modelId="{8ECF5F1E-C7E0-4657-BE2D-D23E26C254BA}" type="presParOf" srcId="{AF512D5E-890A-4F70-AF3C-A3003B7666F3}" destId="{23CEA5FE-0F7E-4D95-9B7B-C2023C9D22CE}" srcOrd="4" destOrd="0" presId="urn:microsoft.com/office/officeart/2018/2/layout/IconVerticalSolidList"/>
    <dgm:cxn modelId="{63505EFF-F502-4C63-86D0-88BABBA53BBD}" type="presParOf" srcId="{23CEA5FE-0F7E-4D95-9B7B-C2023C9D22CE}" destId="{7DFA02CD-15AA-41F3-8E89-299303B8CFA4}" srcOrd="0" destOrd="0" presId="urn:microsoft.com/office/officeart/2018/2/layout/IconVerticalSolidList"/>
    <dgm:cxn modelId="{2D7F4DE4-C213-4D6A-884D-9239E5E24B8E}" type="presParOf" srcId="{23CEA5FE-0F7E-4D95-9B7B-C2023C9D22CE}" destId="{86D43D97-F099-430B-9534-41849FB1897D}" srcOrd="1" destOrd="0" presId="urn:microsoft.com/office/officeart/2018/2/layout/IconVerticalSolidList"/>
    <dgm:cxn modelId="{A6D92095-B5D6-48FE-A7A3-88B99E5660A1}" type="presParOf" srcId="{23CEA5FE-0F7E-4D95-9B7B-C2023C9D22CE}" destId="{A7FD21C1-AE88-4F42-9E6E-E7F11F43242B}" srcOrd="2" destOrd="0" presId="urn:microsoft.com/office/officeart/2018/2/layout/IconVerticalSolidList"/>
    <dgm:cxn modelId="{0BC7C3C2-0DC2-48BF-8625-97715C1DA183}" type="presParOf" srcId="{23CEA5FE-0F7E-4D95-9B7B-C2023C9D22CE}" destId="{D35B96B8-74CB-4F4E-AA59-F71008FDE75B}" srcOrd="3" destOrd="0" presId="urn:microsoft.com/office/officeart/2018/2/layout/IconVerticalSolidList"/>
    <dgm:cxn modelId="{8EC16350-2A73-4979-91B9-78769FC9E830}" type="presParOf" srcId="{AF512D5E-890A-4F70-AF3C-A3003B7666F3}" destId="{9AE04A97-78E4-41EE-A13D-F55B1063528F}" srcOrd="5" destOrd="0" presId="urn:microsoft.com/office/officeart/2018/2/layout/IconVerticalSolidList"/>
    <dgm:cxn modelId="{F0FA768C-A361-44A3-A7DD-7B1E31C6A418}" type="presParOf" srcId="{AF512D5E-890A-4F70-AF3C-A3003B7666F3}" destId="{E2BD5916-40DA-4B6D-9F72-7F673632EEFC}" srcOrd="6" destOrd="0" presId="urn:microsoft.com/office/officeart/2018/2/layout/IconVerticalSolidList"/>
    <dgm:cxn modelId="{93546F3C-BA49-4957-A1C2-E024BA4BD353}" type="presParOf" srcId="{E2BD5916-40DA-4B6D-9F72-7F673632EEFC}" destId="{AC3994A7-9B20-4191-A942-179D72A953F2}" srcOrd="0" destOrd="0" presId="urn:microsoft.com/office/officeart/2018/2/layout/IconVerticalSolidList"/>
    <dgm:cxn modelId="{99820E41-413D-4B60-BB6E-088F9917E7E1}" type="presParOf" srcId="{E2BD5916-40DA-4B6D-9F72-7F673632EEFC}" destId="{74A351C5-015B-43D0-BF2E-1DED2EB76530}" srcOrd="1" destOrd="0" presId="urn:microsoft.com/office/officeart/2018/2/layout/IconVerticalSolidList"/>
    <dgm:cxn modelId="{F36E5122-2936-4E2E-B88B-86D1309DF100}" type="presParOf" srcId="{E2BD5916-40DA-4B6D-9F72-7F673632EEFC}" destId="{9C789E71-4387-45E5-90A6-5B18558D8873}" srcOrd="2" destOrd="0" presId="urn:microsoft.com/office/officeart/2018/2/layout/IconVerticalSolidList"/>
    <dgm:cxn modelId="{7374DA4D-16C6-4237-BEC7-920F6CEEB22E}" type="presParOf" srcId="{E2BD5916-40DA-4B6D-9F72-7F673632EEFC}" destId="{EA20FCC5-991C-4BBA-9C39-2EA8BDA3BB40}" srcOrd="3" destOrd="0" presId="urn:microsoft.com/office/officeart/2018/2/layout/IconVerticalSolidList"/>
    <dgm:cxn modelId="{64AF2CF8-7BC4-4503-BBEC-F721997CC0AC}" type="presParOf" srcId="{AF512D5E-890A-4F70-AF3C-A3003B7666F3}" destId="{FE31B272-B7F6-43A6-9669-7B88BF071A80}" srcOrd="7" destOrd="0" presId="urn:microsoft.com/office/officeart/2018/2/layout/IconVerticalSolidList"/>
    <dgm:cxn modelId="{ED45BF55-47B6-4FB4-A9C1-CB083DF0F012}" type="presParOf" srcId="{AF512D5E-890A-4F70-AF3C-A3003B7666F3}" destId="{FDFAC594-1D27-460C-A573-C2035A27E000}" srcOrd="8" destOrd="0" presId="urn:microsoft.com/office/officeart/2018/2/layout/IconVerticalSolidList"/>
    <dgm:cxn modelId="{8F8EEE70-D5C7-4F3F-9F55-A511B14F7EDC}" type="presParOf" srcId="{FDFAC594-1D27-460C-A573-C2035A27E000}" destId="{8C748888-98CB-425C-A64A-A74ED2FD739D}" srcOrd="0" destOrd="0" presId="urn:microsoft.com/office/officeart/2018/2/layout/IconVerticalSolidList"/>
    <dgm:cxn modelId="{28D7CAA5-D013-41C8-B6B7-9326C538F065}" type="presParOf" srcId="{FDFAC594-1D27-460C-A573-C2035A27E000}" destId="{AD8A0F6A-CA3F-48CF-925D-43F6671C683A}" srcOrd="1" destOrd="0" presId="urn:microsoft.com/office/officeart/2018/2/layout/IconVerticalSolidList"/>
    <dgm:cxn modelId="{3F593E09-B011-47F2-96F0-FEA6A6911777}" type="presParOf" srcId="{FDFAC594-1D27-460C-A573-C2035A27E000}" destId="{CAE76C4B-9201-44AA-9721-4CC440E949AE}" srcOrd="2" destOrd="0" presId="urn:microsoft.com/office/officeart/2018/2/layout/IconVerticalSolidList"/>
    <dgm:cxn modelId="{AE7BCC44-D77E-44B9-9F46-F65E1F32322C}" type="presParOf" srcId="{FDFAC594-1D27-460C-A573-C2035A27E000}" destId="{5E84893F-4EDC-4312-B4FC-33C1B2C2B5F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0FC491-C02F-414C-AF8E-7D15D475021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F8C30DF-5B64-4425-93E9-771FC1D840DF}">
      <dgm:prSet/>
      <dgm:spPr/>
      <dgm:t>
        <a:bodyPr/>
        <a:lstStyle/>
        <a:p>
          <a:r>
            <a:rPr lang="en-GB"/>
            <a:t>Research into police culture from the 1960s acknowledges the existence of shared occupational values and attitudes between police officers and the influence they have on their perceptions and interactions with the public.</a:t>
          </a:r>
          <a:endParaRPr lang="en-US"/>
        </a:p>
      </dgm:t>
    </dgm:pt>
    <dgm:pt modelId="{120A989A-D32D-444E-A1F8-2B5A1633F214}" type="parTrans" cxnId="{CC8D8B12-8D32-41CD-B49E-C38C2D98BA05}">
      <dgm:prSet/>
      <dgm:spPr/>
      <dgm:t>
        <a:bodyPr/>
        <a:lstStyle/>
        <a:p>
          <a:endParaRPr lang="en-US"/>
        </a:p>
      </dgm:t>
    </dgm:pt>
    <dgm:pt modelId="{8496870E-5854-4E9A-8E29-8CFD91CBFD7E}" type="sibTrans" cxnId="{CC8D8B12-8D32-41CD-B49E-C38C2D98BA05}">
      <dgm:prSet/>
      <dgm:spPr/>
      <dgm:t>
        <a:bodyPr/>
        <a:lstStyle/>
        <a:p>
          <a:endParaRPr lang="en-US"/>
        </a:p>
      </dgm:t>
    </dgm:pt>
    <dgm:pt modelId="{7C889559-AB38-4889-B390-AE0BEC24D6E7}">
      <dgm:prSet/>
      <dgm:spPr/>
      <dgm:t>
        <a:bodyPr/>
        <a:lstStyle/>
        <a:p>
          <a:r>
            <a:rPr lang="en-GB"/>
            <a:t>Yet despite the many transitions in police practice, the characteristics that underpin a shared sense of identity between police officers have persisted (Loftus, 2010). </a:t>
          </a:r>
          <a:endParaRPr lang="en-US"/>
        </a:p>
      </dgm:t>
    </dgm:pt>
    <dgm:pt modelId="{B3022FCE-D995-4C3B-8DC0-BC8ECF5C9A6D}" type="parTrans" cxnId="{04C28F31-3FC1-42D1-9FA3-EC90C5BDB87E}">
      <dgm:prSet/>
      <dgm:spPr/>
      <dgm:t>
        <a:bodyPr/>
        <a:lstStyle/>
        <a:p>
          <a:endParaRPr lang="en-US"/>
        </a:p>
      </dgm:t>
    </dgm:pt>
    <dgm:pt modelId="{3C364A9B-1257-4F59-B259-0DEC9F9C6357}" type="sibTrans" cxnId="{04C28F31-3FC1-42D1-9FA3-EC90C5BDB87E}">
      <dgm:prSet/>
      <dgm:spPr/>
      <dgm:t>
        <a:bodyPr/>
        <a:lstStyle/>
        <a:p>
          <a:endParaRPr lang="en-US"/>
        </a:p>
      </dgm:t>
    </dgm:pt>
    <dgm:pt modelId="{05B21393-653B-4877-9CD6-7E2DD6F72552}">
      <dgm:prSet/>
      <dgm:spPr/>
      <dgm:t>
        <a:bodyPr/>
        <a:lstStyle/>
        <a:p>
          <a:r>
            <a:rPr lang="en-GB" dirty="0"/>
            <a:t>According to Manning (1989:360) police culture is a set of ‘accepted practices, rules, and principles of conduct that are situationally applied, and generalised rationales and beliefs’. </a:t>
          </a:r>
          <a:endParaRPr lang="en-US" dirty="0"/>
        </a:p>
      </dgm:t>
    </dgm:pt>
    <dgm:pt modelId="{0B3A4C1C-59AF-4BEF-A321-334BBE66EE22}" type="parTrans" cxnId="{B68220DE-5E28-4CF3-B823-B2E9108924E8}">
      <dgm:prSet/>
      <dgm:spPr/>
      <dgm:t>
        <a:bodyPr/>
        <a:lstStyle/>
        <a:p>
          <a:endParaRPr lang="en-US"/>
        </a:p>
      </dgm:t>
    </dgm:pt>
    <dgm:pt modelId="{07342CDB-E171-468A-A576-1EFA5C80C860}" type="sibTrans" cxnId="{B68220DE-5E28-4CF3-B823-B2E9108924E8}">
      <dgm:prSet/>
      <dgm:spPr/>
      <dgm:t>
        <a:bodyPr/>
        <a:lstStyle/>
        <a:p>
          <a:endParaRPr lang="en-US"/>
        </a:p>
      </dgm:t>
    </dgm:pt>
    <dgm:pt modelId="{C7D16EA8-9B78-4683-9485-7F12219A8CED}" type="pres">
      <dgm:prSet presAssocID="{520FC491-C02F-414C-AF8E-7D15D4750219}" presName="root" presStyleCnt="0">
        <dgm:presLayoutVars>
          <dgm:dir/>
          <dgm:resizeHandles val="exact"/>
        </dgm:presLayoutVars>
      </dgm:prSet>
      <dgm:spPr/>
    </dgm:pt>
    <dgm:pt modelId="{360C554A-A46E-43BE-A8DD-014C85348F15}" type="pres">
      <dgm:prSet presAssocID="{AF8C30DF-5B64-4425-93E9-771FC1D840DF}" presName="compNode" presStyleCnt="0"/>
      <dgm:spPr/>
    </dgm:pt>
    <dgm:pt modelId="{CAD2BA81-9DF5-4991-B8A7-AB117A42E3EA}" type="pres">
      <dgm:prSet presAssocID="{AF8C30DF-5B64-4425-93E9-771FC1D840DF}" presName="bgRect" presStyleLbl="bgShp" presStyleIdx="0" presStyleCnt="3"/>
      <dgm:spPr/>
    </dgm:pt>
    <dgm:pt modelId="{0C11CEDD-2BA7-4553-8770-947A5E3154AC}" type="pres">
      <dgm:prSet presAssocID="{AF8C30DF-5B64-4425-93E9-771FC1D840D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849F32E-E01A-4145-AD65-95497E47995B}" type="pres">
      <dgm:prSet presAssocID="{AF8C30DF-5B64-4425-93E9-771FC1D840DF}" presName="spaceRect" presStyleCnt="0"/>
      <dgm:spPr/>
    </dgm:pt>
    <dgm:pt modelId="{C4AB7467-A36D-4B9E-A727-34CBDCAAE53B}" type="pres">
      <dgm:prSet presAssocID="{AF8C30DF-5B64-4425-93E9-771FC1D840DF}" presName="parTx" presStyleLbl="revTx" presStyleIdx="0" presStyleCnt="3">
        <dgm:presLayoutVars>
          <dgm:chMax val="0"/>
          <dgm:chPref val="0"/>
        </dgm:presLayoutVars>
      </dgm:prSet>
      <dgm:spPr/>
    </dgm:pt>
    <dgm:pt modelId="{A1A6D00D-5870-497A-8C1D-D0446322E451}" type="pres">
      <dgm:prSet presAssocID="{8496870E-5854-4E9A-8E29-8CFD91CBFD7E}" presName="sibTrans" presStyleCnt="0"/>
      <dgm:spPr/>
    </dgm:pt>
    <dgm:pt modelId="{53D4D9AA-3950-4AD4-A922-70192E1FF42F}" type="pres">
      <dgm:prSet presAssocID="{7C889559-AB38-4889-B390-AE0BEC24D6E7}" presName="compNode" presStyleCnt="0"/>
      <dgm:spPr/>
    </dgm:pt>
    <dgm:pt modelId="{3A8441DA-D7E0-46B9-9073-4D46EC9ED6BD}" type="pres">
      <dgm:prSet presAssocID="{7C889559-AB38-4889-B390-AE0BEC24D6E7}" presName="bgRect" presStyleLbl="bgShp" presStyleIdx="1" presStyleCnt="3"/>
      <dgm:spPr/>
    </dgm:pt>
    <dgm:pt modelId="{0C539B4B-BDD3-47FC-8825-A3DFCF554089}" type="pres">
      <dgm:prSet presAssocID="{7C889559-AB38-4889-B390-AE0BEC24D6E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D5C03812-7765-4A08-8CFA-C7C19CED118F}" type="pres">
      <dgm:prSet presAssocID="{7C889559-AB38-4889-B390-AE0BEC24D6E7}" presName="spaceRect" presStyleCnt="0"/>
      <dgm:spPr/>
    </dgm:pt>
    <dgm:pt modelId="{AFDB8DE8-FBFD-4B9F-9D57-B7203049404C}" type="pres">
      <dgm:prSet presAssocID="{7C889559-AB38-4889-B390-AE0BEC24D6E7}" presName="parTx" presStyleLbl="revTx" presStyleIdx="1" presStyleCnt="3">
        <dgm:presLayoutVars>
          <dgm:chMax val="0"/>
          <dgm:chPref val="0"/>
        </dgm:presLayoutVars>
      </dgm:prSet>
      <dgm:spPr/>
    </dgm:pt>
    <dgm:pt modelId="{4F5D45E6-90B1-4626-8D32-54CD0879F20C}" type="pres">
      <dgm:prSet presAssocID="{3C364A9B-1257-4F59-B259-0DEC9F9C6357}" presName="sibTrans" presStyleCnt="0"/>
      <dgm:spPr/>
    </dgm:pt>
    <dgm:pt modelId="{138E8971-7744-4B42-906F-5D67E456A5A3}" type="pres">
      <dgm:prSet presAssocID="{05B21393-653B-4877-9CD6-7E2DD6F72552}" presName="compNode" presStyleCnt="0"/>
      <dgm:spPr/>
    </dgm:pt>
    <dgm:pt modelId="{23E4F6B9-D25D-4193-8FEB-6985573D96B3}" type="pres">
      <dgm:prSet presAssocID="{05B21393-653B-4877-9CD6-7E2DD6F72552}" presName="bgRect" presStyleLbl="bgShp" presStyleIdx="2" presStyleCnt="3"/>
      <dgm:spPr/>
    </dgm:pt>
    <dgm:pt modelId="{CA513A90-FB8F-4DEC-BC37-EC8EB21BD098}" type="pres">
      <dgm:prSet presAssocID="{05B21393-653B-4877-9CD6-7E2DD6F72552}"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EAA2B78-4667-418A-B5E0-BF6F6840D3FC}" type="pres">
      <dgm:prSet presAssocID="{05B21393-653B-4877-9CD6-7E2DD6F72552}" presName="spaceRect" presStyleCnt="0"/>
      <dgm:spPr/>
    </dgm:pt>
    <dgm:pt modelId="{ABB3987D-74A9-464D-9B45-9EBFB06314EE}" type="pres">
      <dgm:prSet presAssocID="{05B21393-653B-4877-9CD6-7E2DD6F72552}" presName="parTx" presStyleLbl="revTx" presStyleIdx="2" presStyleCnt="3">
        <dgm:presLayoutVars>
          <dgm:chMax val="0"/>
          <dgm:chPref val="0"/>
        </dgm:presLayoutVars>
      </dgm:prSet>
      <dgm:spPr/>
    </dgm:pt>
  </dgm:ptLst>
  <dgm:cxnLst>
    <dgm:cxn modelId="{CC8D8B12-8D32-41CD-B49E-C38C2D98BA05}" srcId="{520FC491-C02F-414C-AF8E-7D15D4750219}" destId="{AF8C30DF-5B64-4425-93E9-771FC1D840DF}" srcOrd="0" destOrd="0" parTransId="{120A989A-D32D-444E-A1F8-2B5A1633F214}" sibTransId="{8496870E-5854-4E9A-8E29-8CFD91CBFD7E}"/>
    <dgm:cxn modelId="{04C28F31-3FC1-42D1-9FA3-EC90C5BDB87E}" srcId="{520FC491-C02F-414C-AF8E-7D15D4750219}" destId="{7C889559-AB38-4889-B390-AE0BEC24D6E7}" srcOrd="1" destOrd="0" parTransId="{B3022FCE-D995-4C3B-8DC0-BC8ECF5C9A6D}" sibTransId="{3C364A9B-1257-4F59-B259-0DEC9F9C6357}"/>
    <dgm:cxn modelId="{E8856866-861B-4FFB-8CD6-055AB62072E5}" type="presOf" srcId="{520FC491-C02F-414C-AF8E-7D15D4750219}" destId="{C7D16EA8-9B78-4683-9485-7F12219A8CED}" srcOrd="0" destOrd="0" presId="urn:microsoft.com/office/officeart/2018/2/layout/IconVerticalSolidList"/>
    <dgm:cxn modelId="{5C489884-F566-4E49-92EA-D49455D5DEA4}" type="presOf" srcId="{7C889559-AB38-4889-B390-AE0BEC24D6E7}" destId="{AFDB8DE8-FBFD-4B9F-9D57-B7203049404C}" srcOrd="0" destOrd="0" presId="urn:microsoft.com/office/officeart/2018/2/layout/IconVerticalSolidList"/>
    <dgm:cxn modelId="{16EC07B2-1D2C-4ADF-BF48-12813B06DE8C}" type="presOf" srcId="{AF8C30DF-5B64-4425-93E9-771FC1D840DF}" destId="{C4AB7467-A36D-4B9E-A727-34CBDCAAE53B}" srcOrd="0" destOrd="0" presId="urn:microsoft.com/office/officeart/2018/2/layout/IconVerticalSolidList"/>
    <dgm:cxn modelId="{B68220DE-5E28-4CF3-B823-B2E9108924E8}" srcId="{520FC491-C02F-414C-AF8E-7D15D4750219}" destId="{05B21393-653B-4877-9CD6-7E2DD6F72552}" srcOrd="2" destOrd="0" parTransId="{0B3A4C1C-59AF-4BEF-A321-334BBE66EE22}" sibTransId="{07342CDB-E171-468A-A576-1EFA5C80C860}"/>
    <dgm:cxn modelId="{E05073EA-F857-4AE6-A6B8-EB24A4705854}" type="presOf" srcId="{05B21393-653B-4877-9CD6-7E2DD6F72552}" destId="{ABB3987D-74A9-464D-9B45-9EBFB06314EE}" srcOrd="0" destOrd="0" presId="urn:microsoft.com/office/officeart/2018/2/layout/IconVerticalSolidList"/>
    <dgm:cxn modelId="{A2B89EC9-0F71-4BEE-B1A2-741E14199FE1}" type="presParOf" srcId="{C7D16EA8-9B78-4683-9485-7F12219A8CED}" destId="{360C554A-A46E-43BE-A8DD-014C85348F15}" srcOrd="0" destOrd="0" presId="urn:microsoft.com/office/officeart/2018/2/layout/IconVerticalSolidList"/>
    <dgm:cxn modelId="{9FCF2729-7BCA-4497-BDF8-03A710C4B145}" type="presParOf" srcId="{360C554A-A46E-43BE-A8DD-014C85348F15}" destId="{CAD2BA81-9DF5-4991-B8A7-AB117A42E3EA}" srcOrd="0" destOrd="0" presId="urn:microsoft.com/office/officeart/2018/2/layout/IconVerticalSolidList"/>
    <dgm:cxn modelId="{8013FFC8-4DA9-4891-A6DF-5384FF6E036C}" type="presParOf" srcId="{360C554A-A46E-43BE-A8DD-014C85348F15}" destId="{0C11CEDD-2BA7-4553-8770-947A5E3154AC}" srcOrd="1" destOrd="0" presId="urn:microsoft.com/office/officeart/2018/2/layout/IconVerticalSolidList"/>
    <dgm:cxn modelId="{044883A6-77B0-4B7C-A708-59240C569423}" type="presParOf" srcId="{360C554A-A46E-43BE-A8DD-014C85348F15}" destId="{2849F32E-E01A-4145-AD65-95497E47995B}" srcOrd="2" destOrd="0" presId="urn:microsoft.com/office/officeart/2018/2/layout/IconVerticalSolidList"/>
    <dgm:cxn modelId="{29EFE21E-5F9F-41AC-990F-92D348C3BD43}" type="presParOf" srcId="{360C554A-A46E-43BE-A8DD-014C85348F15}" destId="{C4AB7467-A36D-4B9E-A727-34CBDCAAE53B}" srcOrd="3" destOrd="0" presId="urn:microsoft.com/office/officeart/2018/2/layout/IconVerticalSolidList"/>
    <dgm:cxn modelId="{EC55E873-5934-4B5F-8112-54883E55C45C}" type="presParOf" srcId="{C7D16EA8-9B78-4683-9485-7F12219A8CED}" destId="{A1A6D00D-5870-497A-8C1D-D0446322E451}" srcOrd="1" destOrd="0" presId="urn:microsoft.com/office/officeart/2018/2/layout/IconVerticalSolidList"/>
    <dgm:cxn modelId="{66BFF2A9-326F-4409-A569-4B78E2AC1DE4}" type="presParOf" srcId="{C7D16EA8-9B78-4683-9485-7F12219A8CED}" destId="{53D4D9AA-3950-4AD4-A922-70192E1FF42F}" srcOrd="2" destOrd="0" presId="urn:microsoft.com/office/officeart/2018/2/layout/IconVerticalSolidList"/>
    <dgm:cxn modelId="{44CC3100-952D-490D-A6F3-3AB1B553D1B1}" type="presParOf" srcId="{53D4D9AA-3950-4AD4-A922-70192E1FF42F}" destId="{3A8441DA-D7E0-46B9-9073-4D46EC9ED6BD}" srcOrd="0" destOrd="0" presId="urn:microsoft.com/office/officeart/2018/2/layout/IconVerticalSolidList"/>
    <dgm:cxn modelId="{B8CB12E1-C7D3-42B3-9576-39F451ED810A}" type="presParOf" srcId="{53D4D9AA-3950-4AD4-A922-70192E1FF42F}" destId="{0C539B4B-BDD3-47FC-8825-A3DFCF554089}" srcOrd="1" destOrd="0" presId="urn:microsoft.com/office/officeart/2018/2/layout/IconVerticalSolidList"/>
    <dgm:cxn modelId="{FC0E8556-959A-4667-9397-627B8416FDB9}" type="presParOf" srcId="{53D4D9AA-3950-4AD4-A922-70192E1FF42F}" destId="{D5C03812-7765-4A08-8CFA-C7C19CED118F}" srcOrd="2" destOrd="0" presId="urn:microsoft.com/office/officeart/2018/2/layout/IconVerticalSolidList"/>
    <dgm:cxn modelId="{ED529F7F-EB82-4BBB-B39B-5B3891A0B5F4}" type="presParOf" srcId="{53D4D9AA-3950-4AD4-A922-70192E1FF42F}" destId="{AFDB8DE8-FBFD-4B9F-9D57-B7203049404C}" srcOrd="3" destOrd="0" presId="urn:microsoft.com/office/officeart/2018/2/layout/IconVerticalSolidList"/>
    <dgm:cxn modelId="{54C5DB61-8808-482F-BAC6-6ECC9C530FD9}" type="presParOf" srcId="{C7D16EA8-9B78-4683-9485-7F12219A8CED}" destId="{4F5D45E6-90B1-4626-8D32-54CD0879F20C}" srcOrd="3" destOrd="0" presId="urn:microsoft.com/office/officeart/2018/2/layout/IconVerticalSolidList"/>
    <dgm:cxn modelId="{167033D0-961E-4081-A376-6F2A55C25A67}" type="presParOf" srcId="{C7D16EA8-9B78-4683-9485-7F12219A8CED}" destId="{138E8971-7744-4B42-906F-5D67E456A5A3}" srcOrd="4" destOrd="0" presId="urn:microsoft.com/office/officeart/2018/2/layout/IconVerticalSolidList"/>
    <dgm:cxn modelId="{C2EB1F88-99DA-42B5-9954-C64E3E96015E}" type="presParOf" srcId="{138E8971-7744-4B42-906F-5D67E456A5A3}" destId="{23E4F6B9-D25D-4193-8FEB-6985573D96B3}" srcOrd="0" destOrd="0" presId="urn:microsoft.com/office/officeart/2018/2/layout/IconVerticalSolidList"/>
    <dgm:cxn modelId="{AD517818-14F2-46B5-98A3-5AF8836920BA}" type="presParOf" srcId="{138E8971-7744-4B42-906F-5D67E456A5A3}" destId="{CA513A90-FB8F-4DEC-BC37-EC8EB21BD098}" srcOrd="1" destOrd="0" presId="urn:microsoft.com/office/officeart/2018/2/layout/IconVerticalSolidList"/>
    <dgm:cxn modelId="{01F490AA-CD8E-4F8F-AB78-00DAA9B99AE6}" type="presParOf" srcId="{138E8971-7744-4B42-906F-5D67E456A5A3}" destId="{DEAA2B78-4667-418A-B5E0-BF6F6840D3FC}" srcOrd="2" destOrd="0" presId="urn:microsoft.com/office/officeart/2018/2/layout/IconVerticalSolidList"/>
    <dgm:cxn modelId="{2EEA3275-A1BD-44E2-8294-C11F0D6A13EE}" type="presParOf" srcId="{138E8971-7744-4B42-906F-5D67E456A5A3}" destId="{ABB3987D-74A9-464D-9B45-9EBFB06314E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66869-03E0-4532-A8BE-F6D8C3788112}">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AACD3-13D2-4354-820E-CF50E20ED059}">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The idea police are somehow different from the rest of society as a distinctive group who function according to a:</a:t>
          </a:r>
          <a:endParaRPr lang="en-US" sz="2100" kern="1200"/>
        </a:p>
      </dsp:txBody>
      <dsp:txXfrm>
        <a:off x="0" y="623"/>
        <a:ext cx="6492875" cy="1020830"/>
      </dsp:txXfrm>
    </dsp:sp>
    <dsp:sp modelId="{36F3C39C-948E-4A8F-9ECA-B44C26E94D2E}">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606FFA-3C8F-486C-90F6-603273E745F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unique set of rules, </a:t>
          </a:r>
          <a:endParaRPr lang="en-US" sz="2100" kern="1200"/>
        </a:p>
      </dsp:txBody>
      <dsp:txXfrm>
        <a:off x="0" y="1021453"/>
        <a:ext cx="6492875" cy="1020830"/>
      </dsp:txXfrm>
    </dsp:sp>
    <dsp:sp modelId="{77BF1BCE-1DE6-43F5-BEC4-66E77A6C5346}">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80D44-E437-4D33-AA2D-BA6B3B75B76B}">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practices, </a:t>
          </a:r>
          <a:endParaRPr lang="en-US" sz="2100" kern="1200"/>
        </a:p>
      </dsp:txBody>
      <dsp:txXfrm>
        <a:off x="0" y="2042284"/>
        <a:ext cx="6492875" cy="1020830"/>
      </dsp:txXfrm>
    </dsp:sp>
    <dsp:sp modelId="{A0D8C2C3-3FAE-4DA8-AA01-723E8C69B493}">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710AC-92BE-4713-8B21-1FC6F5E649D3}">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beliefs, </a:t>
          </a:r>
          <a:endParaRPr lang="en-US" sz="2100" kern="1200"/>
        </a:p>
      </dsp:txBody>
      <dsp:txXfrm>
        <a:off x="0" y="3063115"/>
        <a:ext cx="6492875" cy="1020830"/>
      </dsp:txXfrm>
    </dsp:sp>
    <dsp:sp modelId="{97BE547B-C603-43AC-8B03-C8DBE9038B77}">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D39153-BD7C-4C47-A50D-2305AD7BADA7}">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principles accepted by all members.</a:t>
          </a:r>
          <a:endParaRPr lang="en-US" sz="21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D2DAB-2A6D-4EEB-A70F-322F9FAF3AF6}">
      <dsp:nvSpPr>
        <dsp:cNvPr id="0" name=""/>
        <dsp:cNvSpPr/>
      </dsp:nvSpPr>
      <dsp:spPr>
        <a:xfrm>
          <a:off x="0" y="3886"/>
          <a:ext cx="10641830" cy="827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6C041-C6E1-426F-9101-0D44068CBD46}">
      <dsp:nvSpPr>
        <dsp:cNvPr id="0" name=""/>
        <dsp:cNvSpPr/>
      </dsp:nvSpPr>
      <dsp:spPr>
        <a:xfrm>
          <a:off x="250429" y="190156"/>
          <a:ext cx="455326" cy="45532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B18CB4-01BA-4818-8C8A-8740EF24EFA6}">
      <dsp:nvSpPr>
        <dsp:cNvPr id="0" name=""/>
        <dsp:cNvSpPr/>
      </dsp:nvSpPr>
      <dsp:spPr>
        <a:xfrm>
          <a:off x="956185" y="3886"/>
          <a:ext cx="9685644" cy="827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16" tIns="87616" rIns="87616" bIns="87616" numCol="1" spcCol="1270" anchor="ctr" anchorCtr="0">
          <a:noAutofit/>
        </a:bodyPr>
        <a:lstStyle/>
        <a:p>
          <a:pPr marL="0" lvl="0" indent="0" algn="l" defTabSz="800100">
            <a:lnSpc>
              <a:spcPct val="90000"/>
            </a:lnSpc>
            <a:spcBef>
              <a:spcPct val="0"/>
            </a:spcBef>
            <a:spcAft>
              <a:spcPct val="35000"/>
            </a:spcAft>
            <a:buNone/>
          </a:pPr>
          <a:r>
            <a:rPr lang="en-GB" sz="1800" kern="1200" dirty="0"/>
            <a:t>Key SIT theorist - Henri Tajfel (1982)</a:t>
          </a:r>
          <a:endParaRPr lang="en-US" sz="1800" kern="1200" dirty="0"/>
        </a:p>
      </dsp:txBody>
      <dsp:txXfrm>
        <a:off x="956185" y="3886"/>
        <a:ext cx="9685644" cy="827866"/>
      </dsp:txXfrm>
    </dsp:sp>
    <dsp:sp modelId="{06FA4C79-0CC0-4EC0-A82A-5D14A2058242}">
      <dsp:nvSpPr>
        <dsp:cNvPr id="0" name=""/>
        <dsp:cNvSpPr/>
      </dsp:nvSpPr>
      <dsp:spPr>
        <a:xfrm>
          <a:off x="0" y="1038719"/>
          <a:ext cx="10641830" cy="827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5E0F3-F753-4682-B590-7C5FE37A6C80}">
      <dsp:nvSpPr>
        <dsp:cNvPr id="0" name=""/>
        <dsp:cNvSpPr/>
      </dsp:nvSpPr>
      <dsp:spPr>
        <a:xfrm>
          <a:off x="250429" y="1224989"/>
          <a:ext cx="455326" cy="45532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E8E53D-0BC8-49FF-BD7A-8FC21B7AEABA}">
      <dsp:nvSpPr>
        <dsp:cNvPr id="0" name=""/>
        <dsp:cNvSpPr/>
      </dsp:nvSpPr>
      <dsp:spPr>
        <a:xfrm>
          <a:off x="956185" y="1038719"/>
          <a:ext cx="9685644" cy="827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16" tIns="87616" rIns="87616" bIns="87616" numCol="1" spcCol="1270" anchor="ctr" anchorCtr="0">
          <a:noAutofit/>
        </a:bodyPr>
        <a:lstStyle/>
        <a:p>
          <a:pPr marL="0" lvl="0" indent="0" algn="l" defTabSz="800100">
            <a:lnSpc>
              <a:spcPct val="90000"/>
            </a:lnSpc>
            <a:spcBef>
              <a:spcPct val="0"/>
            </a:spcBef>
            <a:spcAft>
              <a:spcPct val="35000"/>
            </a:spcAft>
            <a:buNone/>
          </a:pPr>
          <a:r>
            <a:rPr lang="en-GB" sz="1800" kern="1200"/>
            <a:t>SIT is concerned with the needs of individuals to identify with specific social groups</a:t>
          </a:r>
          <a:endParaRPr lang="en-US" sz="1800" kern="1200"/>
        </a:p>
      </dsp:txBody>
      <dsp:txXfrm>
        <a:off x="956185" y="1038719"/>
        <a:ext cx="9685644" cy="827866"/>
      </dsp:txXfrm>
    </dsp:sp>
    <dsp:sp modelId="{7DFA02CD-15AA-41F3-8E89-299303B8CFA4}">
      <dsp:nvSpPr>
        <dsp:cNvPr id="0" name=""/>
        <dsp:cNvSpPr/>
      </dsp:nvSpPr>
      <dsp:spPr>
        <a:xfrm>
          <a:off x="0" y="2073552"/>
          <a:ext cx="10641830" cy="827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43D97-F099-430B-9534-41849FB1897D}">
      <dsp:nvSpPr>
        <dsp:cNvPr id="0" name=""/>
        <dsp:cNvSpPr/>
      </dsp:nvSpPr>
      <dsp:spPr>
        <a:xfrm>
          <a:off x="250429" y="2259822"/>
          <a:ext cx="455326" cy="45532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5B96B8-74CB-4F4E-AA59-F71008FDE75B}">
      <dsp:nvSpPr>
        <dsp:cNvPr id="0" name=""/>
        <dsp:cNvSpPr/>
      </dsp:nvSpPr>
      <dsp:spPr>
        <a:xfrm>
          <a:off x="956185" y="2073552"/>
          <a:ext cx="9685644" cy="827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16" tIns="87616" rIns="87616" bIns="87616" numCol="1" spcCol="1270" anchor="ctr" anchorCtr="0">
          <a:noAutofit/>
        </a:bodyPr>
        <a:lstStyle/>
        <a:p>
          <a:pPr marL="0" lvl="0" indent="0" algn="l" defTabSz="800100">
            <a:lnSpc>
              <a:spcPct val="90000"/>
            </a:lnSpc>
            <a:spcBef>
              <a:spcPct val="0"/>
            </a:spcBef>
            <a:spcAft>
              <a:spcPct val="35000"/>
            </a:spcAft>
            <a:buNone/>
          </a:pPr>
          <a:r>
            <a:rPr lang="en-GB" sz="1800" kern="1200"/>
            <a:t>Groups give people a sense of belonging/who they are/a framework for their lives</a:t>
          </a:r>
          <a:endParaRPr lang="en-US" sz="1800" kern="1200"/>
        </a:p>
      </dsp:txBody>
      <dsp:txXfrm>
        <a:off x="956185" y="2073552"/>
        <a:ext cx="9685644" cy="827866"/>
      </dsp:txXfrm>
    </dsp:sp>
    <dsp:sp modelId="{AC3994A7-9B20-4191-A942-179D72A953F2}">
      <dsp:nvSpPr>
        <dsp:cNvPr id="0" name=""/>
        <dsp:cNvSpPr/>
      </dsp:nvSpPr>
      <dsp:spPr>
        <a:xfrm>
          <a:off x="0" y="3108385"/>
          <a:ext cx="10641830" cy="827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351C5-015B-43D0-BF2E-1DED2EB76530}">
      <dsp:nvSpPr>
        <dsp:cNvPr id="0" name=""/>
        <dsp:cNvSpPr/>
      </dsp:nvSpPr>
      <dsp:spPr>
        <a:xfrm>
          <a:off x="250429" y="3294655"/>
          <a:ext cx="455326" cy="45532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20FCC5-991C-4BBA-9C39-2EA8BDA3BB40}">
      <dsp:nvSpPr>
        <dsp:cNvPr id="0" name=""/>
        <dsp:cNvSpPr/>
      </dsp:nvSpPr>
      <dsp:spPr>
        <a:xfrm>
          <a:off x="956185" y="3108385"/>
          <a:ext cx="9685644" cy="827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16" tIns="87616" rIns="87616" bIns="87616" numCol="1" spcCol="1270" anchor="ctr" anchorCtr="0">
          <a:noAutofit/>
        </a:bodyPr>
        <a:lstStyle/>
        <a:p>
          <a:pPr marL="0" lvl="0" indent="0" algn="l" defTabSz="800100">
            <a:lnSpc>
              <a:spcPct val="90000"/>
            </a:lnSpc>
            <a:spcBef>
              <a:spcPct val="0"/>
            </a:spcBef>
            <a:spcAft>
              <a:spcPct val="35000"/>
            </a:spcAft>
            <a:buNone/>
          </a:pPr>
          <a:r>
            <a:rPr lang="en-GB" sz="1800" kern="1200"/>
            <a:t>This links to self-esteem needs</a:t>
          </a:r>
          <a:endParaRPr lang="en-US" sz="1800" kern="1200"/>
        </a:p>
      </dsp:txBody>
      <dsp:txXfrm>
        <a:off x="956185" y="3108385"/>
        <a:ext cx="9685644" cy="827866"/>
      </dsp:txXfrm>
    </dsp:sp>
    <dsp:sp modelId="{8C748888-98CB-425C-A64A-A74ED2FD739D}">
      <dsp:nvSpPr>
        <dsp:cNvPr id="0" name=""/>
        <dsp:cNvSpPr/>
      </dsp:nvSpPr>
      <dsp:spPr>
        <a:xfrm>
          <a:off x="0" y="4143218"/>
          <a:ext cx="10641830" cy="827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A0F6A-CA3F-48CF-925D-43F6671C683A}">
      <dsp:nvSpPr>
        <dsp:cNvPr id="0" name=""/>
        <dsp:cNvSpPr/>
      </dsp:nvSpPr>
      <dsp:spPr>
        <a:xfrm>
          <a:off x="250429" y="4329488"/>
          <a:ext cx="455326" cy="45532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4893F-4EDC-4312-B4FC-33C1B2C2B5F8}">
      <dsp:nvSpPr>
        <dsp:cNvPr id="0" name=""/>
        <dsp:cNvSpPr/>
      </dsp:nvSpPr>
      <dsp:spPr>
        <a:xfrm>
          <a:off x="956185" y="4143218"/>
          <a:ext cx="9685644" cy="827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16" tIns="87616" rIns="87616" bIns="87616" numCol="1" spcCol="1270" anchor="ctr" anchorCtr="0">
          <a:noAutofit/>
        </a:bodyPr>
        <a:lstStyle/>
        <a:p>
          <a:pPr marL="0" lvl="0" indent="0" algn="l" defTabSz="800100">
            <a:lnSpc>
              <a:spcPct val="90000"/>
            </a:lnSpc>
            <a:spcBef>
              <a:spcPct val="0"/>
            </a:spcBef>
            <a:spcAft>
              <a:spcPct val="35000"/>
            </a:spcAft>
            <a:buNone/>
          </a:pPr>
          <a:r>
            <a:rPr lang="en-GB" sz="1800" u="sng" kern="1200"/>
            <a:t>But</a:t>
          </a:r>
          <a:r>
            <a:rPr lang="en-GB" sz="1800" kern="1200"/>
            <a:t> also the development of prejudice and discrimination as the process inevitably involves discriminating in favour of one’s own group and against the other group(s)</a:t>
          </a:r>
          <a:endParaRPr lang="en-US" sz="1800" kern="1200"/>
        </a:p>
      </dsp:txBody>
      <dsp:txXfrm>
        <a:off x="956185" y="4143218"/>
        <a:ext cx="9685644" cy="827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BA81-9DF5-4991-B8A7-AB117A42E3EA}">
      <dsp:nvSpPr>
        <dsp:cNvPr id="0" name=""/>
        <dsp:cNvSpPr/>
      </dsp:nvSpPr>
      <dsp:spPr>
        <a:xfrm>
          <a:off x="0" y="499"/>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1CEDD-2BA7-4553-8770-947A5E3154AC}">
      <dsp:nvSpPr>
        <dsp:cNvPr id="0" name=""/>
        <dsp:cNvSpPr/>
      </dsp:nvSpPr>
      <dsp:spPr>
        <a:xfrm>
          <a:off x="353707" y="263587"/>
          <a:ext cx="643104" cy="64310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B7467-A36D-4B9E-A727-34CBDCAAE53B}">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Research into police culture from the 1960s acknowledges the existence of shared occupational values and attitudes between police officers and the influence they have on their perceptions and interactions with the public.</a:t>
          </a:r>
          <a:endParaRPr lang="en-US" sz="2000" kern="1200"/>
        </a:p>
      </dsp:txBody>
      <dsp:txXfrm>
        <a:off x="1350519" y="499"/>
        <a:ext cx="8267613" cy="1169280"/>
      </dsp:txXfrm>
    </dsp:sp>
    <dsp:sp modelId="{3A8441DA-D7E0-46B9-9073-4D46EC9ED6BD}">
      <dsp:nvSpPr>
        <dsp:cNvPr id="0" name=""/>
        <dsp:cNvSpPr/>
      </dsp:nvSpPr>
      <dsp:spPr>
        <a:xfrm>
          <a:off x="0" y="1462100"/>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9B4B-BDD3-47FC-8825-A3DFCF554089}">
      <dsp:nvSpPr>
        <dsp:cNvPr id="0" name=""/>
        <dsp:cNvSpPr/>
      </dsp:nvSpPr>
      <dsp:spPr>
        <a:xfrm>
          <a:off x="353707" y="1725188"/>
          <a:ext cx="643104" cy="64310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B8DE8-FBFD-4B9F-9D57-B7203049404C}">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Yet despite the many transitions in police practice, the characteristics that underpin a shared sense of identity between police officers have persisted (Loftus, 2010). </a:t>
          </a:r>
          <a:endParaRPr lang="en-US" sz="2000" kern="1200"/>
        </a:p>
      </dsp:txBody>
      <dsp:txXfrm>
        <a:off x="1350519" y="1462100"/>
        <a:ext cx="8267613" cy="1169280"/>
      </dsp:txXfrm>
    </dsp:sp>
    <dsp:sp modelId="{23E4F6B9-D25D-4193-8FEB-6985573D96B3}">
      <dsp:nvSpPr>
        <dsp:cNvPr id="0" name=""/>
        <dsp:cNvSpPr/>
      </dsp:nvSpPr>
      <dsp:spPr>
        <a:xfrm>
          <a:off x="0" y="2923701"/>
          <a:ext cx="9618133" cy="1169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13A90-FB8F-4DEC-BC37-EC8EB21BD098}">
      <dsp:nvSpPr>
        <dsp:cNvPr id="0" name=""/>
        <dsp:cNvSpPr/>
      </dsp:nvSpPr>
      <dsp:spPr>
        <a:xfrm>
          <a:off x="353707" y="3186789"/>
          <a:ext cx="643104" cy="64310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B3987D-74A9-464D-9B45-9EBFB06314EE}">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dirty="0"/>
            <a:t>According to Manning (1989:360) police culture is a set of ‘accepted practices, rules, and principles of conduct that are situationally applied, and generalised rationales and beliefs’. </a:t>
          </a:r>
          <a:endParaRPr lang="en-US" sz="2000" kern="1200" dirty="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35581-41B5-45BE-B2ED-9A51210632F1}" type="datetimeFigureOut">
              <a:rPr lang="en-GB" smtClean="0"/>
              <a:t>21/02/2022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6D7B-F28F-4EDE-9839-CF2488CAAD14}" type="slidenum">
              <a:rPr lang="en-GB" smtClean="0"/>
              <a:t>‹#›</a:t>
            </a:fld>
            <a:endParaRPr lang="en-GB"/>
          </a:p>
        </p:txBody>
      </p:sp>
    </p:spTree>
    <p:extLst>
      <p:ext uri="{BB962C8B-B14F-4D97-AF65-F5344CB8AC3E}">
        <p14:creationId xmlns:p14="http://schemas.microsoft.com/office/powerpoint/2010/main" val="1054793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5DBFD91-66D4-4200-9049-91AC3B3CC8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71B464C4-5229-4E73-AF5F-F83CDD2398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172" name="Slide Number Placeholder 3">
            <a:extLst>
              <a:ext uri="{FF2B5EF4-FFF2-40B4-BE49-F238E27FC236}">
                <a16:creationId xmlns:a16="http://schemas.microsoft.com/office/drawing/2014/main" id="{FB2C4153-3E48-4CED-B223-D2576F919A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59A5A2C-C90A-4BFD-B89F-4BAC618798FA}" type="slidenum">
              <a:rPr lang="en-GB" altLang="en-US" smtClean="0">
                <a:latin typeface="Arial" panose="020B0604020202020204" pitchFamily="34" charset="0"/>
              </a:rPr>
              <a:pPr>
                <a:spcBef>
                  <a:spcPct val="0"/>
                </a:spcBef>
              </a:pPr>
              <a:t>2</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604A9AD-ADEA-4E7E-A3A8-4DB00A8D25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0E5CCEC1-35BB-4FF3-8397-9609FE4444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0C9CDDD5-9460-4BCD-A4CA-E855D94184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8E550E-022E-48F1-8802-A38856D992B3}"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we categorize people in order to understand and identify them. Some examples of social categories include black, white, professor, student, Republican, and Democrat. By knowing what categories we belong to, we can understand things about ourselves, and we can define appropriate </a:t>
            </a:r>
            <a:r>
              <a:rPr lang="en-GB" dirty="0" err="1"/>
              <a:t>behavior</a:t>
            </a:r>
            <a:r>
              <a:rPr lang="en-GB" dirty="0"/>
              <a:t> according to the groups that we and others belong to. An individual can belong to several groups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adopt the identity of the group that we belong to, and we act in ways that we perceive members of that group act. For example, if you identify as a Democrat, you will most likely behave within the norms of that group. As a consequence of your identification with that group, you will develop emotional significance to that identification, and your self-esteem will be dependent on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we categorize ourselves within a group and identify ourselves as being members of that group, we tend to compare our group (the ingroup) against another group (an outgroup). To maintain your self-esteem, you and your group members will compare your group </a:t>
            </a:r>
            <a:r>
              <a:rPr lang="en-GB" dirty="0" err="1"/>
              <a:t>favorably</a:t>
            </a:r>
            <a:r>
              <a:rPr lang="en-GB" dirty="0"/>
              <a:t> against other ones. This helps explain prejudice and discrimination, since a group will tend to view members of competing groups negatively to increase self-esteem.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DCAA11B-CD3F-4C98-9B6C-6522E7113C24}" type="slidenum">
              <a:rPr lang="en-GB" smtClean="0"/>
              <a:t>6</a:t>
            </a:fld>
            <a:endParaRPr lang="en-GB"/>
          </a:p>
        </p:txBody>
      </p:sp>
    </p:spTree>
    <p:extLst>
      <p:ext uri="{BB962C8B-B14F-4D97-AF65-F5344CB8AC3E}">
        <p14:creationId xmlns:p14="http://schemas.microsoft.com/office/powerpoint/2010/main" val="1383556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7CB7-F025-4778-99D1-88D864EDC9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9C24CE-6505-410E-9437-996CA3837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46AAD5-E31C-4E39-BE66-9ED036D3B54B}"/>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F1EA1AC3-7D2A-44A2-84A6-CAC8B6DF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45528-F3F5-4FA9-8A5D-61A83297512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5991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B78C-C297-4719-89F5-77234C6CD8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99CE8-B457-427D-9161-94B16A01AE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275C1-407B-479D-8718-CE56BB23AD95}"/>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42281166-7B34-4D5F-9E1A-BABCAFBB3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4FA79-B73C-42FC-BED5-3A97B4D17E9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4882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E090-915C-4917-A19E-DE27C2DA01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33330F-BEBA-401F-8652-E66A7EEA97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F63D9-8091-4A3C-9B9B-A6963E8A5F05}"/>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C1FAA53A-887C-43DB-A20D-2777296F9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9AAE-F629-4131-B4D0-A10191750FBB}"/>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658079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E569-C284-427B-9F9B-A25FDBE70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057D12-5CD7-416E-8239-57236F3C41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61C8B7-6386-490F-9DAE-598F56A3C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3AA2AE-FBAF-4C63-9D04-A0B9ECCFF0E0}"/>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6" name="Footer Placeholder 5">
            <a:extLst>
              <a:ext uri="{FF2B5EF4-FFF2-40B4-BE49-F238E27FC236}">
                <a16:creationId xmlns:a16="http://schemas.microsoft.com/office/drawing/2014/main" id="{55F66F8D-E054-47C7-B363-5722418C8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43572-90AB-42B5-B01D-D047E4201F95}"/>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8731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423A-293B-451D-ACFD-ECC7372E17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30907-7D73-4FFB-AA82-97FE98F91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4C59F-5330-4BE9-A81C-31BFEAA62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0C3447-1F36-43C0-9BA7-EBEA2F2809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3EAC4-A34B-4FDB-B3E2-647C8E0B9A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982FA-A4D9-452B-BDE0-942BB36EE2BA}"/>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8" name="Footer Placeholder 7">
            <a:extLst>
              <a:ext uri="{FF2B5EF4-FFF2-40B4-BE49-F238E27FC236}">
                <a16:creationId xmlns:a16="http://schemas.microsoft.com/office/drawing/2014/main" id="{FB3DC092-4716-4D2F-A585-C76E22E7A6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0BA851-B487-46D8-AE3E-8D996CA358D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90955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BAB9-FAA9-4070-9B75-2ACE45A730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D3CC47-B772-4119-BA0F-C31CD4534912}"/>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4" name="Footer Placeholder 3">
            <a:extLst>
              <a:ext uri="{FF2B5EF4-FFF2-40B4-BE49-F238E27FC236}">
                <a16:creationId xmlns:a16="http://schemas.microsoft.com/office/drawing/2014/main" id="{074A9C76-C737-417C-AF74-4DA349D3E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724C2B-415C-499A-8076-8F1378B616B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72300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A4568-858E-4A6A-B483-20AA94F85C19}"/>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3" name="Footer Placeholder 2">
            <a:extLst>
              <a:ext uri="{FF2B5EF4-FFF2-40B4-BE49-F238E27FC236}">
                <a16:creationId xmlns:a16="http://schemas.microsoft.com/office/drawing/2014/main" id="{7B5E0599-9CA6-4F7D-8FF2-900078D7E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989D7-5B6F-4F69-8AF7-DB61C3639FBE}"/>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79909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E85-8515-4D16-8022-9289723E4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F92EF4-8214-49DD-BC3E-F6CF5DADC2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AB304B-D050-4FCC-879B-B3D3E9EEA8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AD2DD-8071-4F54-A8DD-D34DFDAAF747}"/>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6" name="Footer Placeholder 5">
            <a:extLst>
              <a:ext uri="{FF2B5EF4-FFF2-40B4-BE49-F238E27FC236}">
                <a16:creationId xmlns:a16="http://schemas.microsoft.com/office/drawing/2014/main" id="{78315349-EA42-46C8-A017-CD736B923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C803B-DA7F-462C-9370-55D81BD99B7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33988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02BC5-78E0-4209-A3DB-66934ACD9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71B364-8B5A-442E-A120-EB16D1F353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74A454-641D-4C62-9FFE-22E393A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86940-2B3C-4C8F-98E8-7B2B8FEC5BF7}"/>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6" name="Footer Placeholder 5">
            <a:extLst>
              <a:ext uri="{FF2B5EF4-FFF2-40B4-BE49-F238E27FC236}">
                <a16:creationId xmlns:a16="http://schemas.microsoft.com/office/drawing/2014/main" id="{98A0B1DC-E9DA-4928-8870-6AD59E4E15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931E1-6D42-48BD-98F8-F86A188C41A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985839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2BD8-28C4-4F4A-A2AA-E545632806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6D6EB-C0BD-40F8-8B2F-E5A6A0F8EE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B600A1-9217-4891-AC53-437D1D019117}"/>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A252E701-070E-4128-BBCB-DD7BA726C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81744-09F4-4FB0-94C6-A4FBEC7AABA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094268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54807A-2F3F-40E1-B5DD-25AC09DA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E68218-07CF-46F2-80D5-D638B0861E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E9EA1-4C23-4307-A9AB-29DF5259C50E}"/>
              </a:ext>
            </a:extLst>
          </p:cNvPr>
          <p:cNvSpPr>
            <a:spLocks noGrp="1"/>
          </p:cNvSpPr>
          <p:nvPr>
            <p:ph type="dt" sz="half" idx="10"/>
          </p:nvPr>
        </p:nvSpPr>
        <p:spPr/>
        <p:txBody>
          <a:body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0A9545F4-B116-424B-B598-3546D96CE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08785-6A60-43BF-A7A4-E31CA7223B7A}"/>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4201412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826B5-6229-42A2-AC86-6ED9A2066A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FFDE1-E9D5-4DCB-89AA-7FB6BD358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4B9FA-FFA1-4A0B-A7E5-135E8F1CA2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D8E1F-EF06-4A93-9CF4-B37336AFA45A}" type="datetimeFigureOut">
              <a:rPr lang="en-GB" smtClean="0"/>
              <a:t>21/02/2022</a:t>
            </a:fld>
            <a:endParaRPr lang="en-GB"/>
          </a:p>
        </p:txBody>
      </p:sp>
      <p:sp>
        <p:nvSpPr>
          <p:cNvPr id="5" name="Footer Placeholder 4">
            <a:extLst>
              <a:ext uri="{FF2B5EF4-FFF2-40B4-BE49-F238E27FC236}">
                <a16:creationId xmlns:a16="http://schemas.microsoft.com/office/drawing/2014/main" id="{83479C2F-61F2-43BF-A2CE-418E83B98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BBB1D0-4BC9-44FE-A963-DD5A41071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E619D-0833-4751-9AC1-4B9CC68CC7B8}" type="slidenum">
              <a:rPr lang="en-GB" smtClean="0"/>
              <a:t>‹#›</a:t>
            </a:fld>
            <a:endParaRPr lang="en-GB"/>
          </a:p>
        </p:txBody>
      </p:sp>
    </p:spTree>
    <p:extLst>
      <p:ext uri="{BB962C8B-B14F-4D97-AF65-F5344CB8AC3E}">
        <p14:creationId xmlns:p14="http://schemas.microsoft.com/office/powerpoint/2010/main" val="173416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2.png"/><Relationship Id="rId2" Type="http://schemas.openxmlformats.org/officeDocument/2006/relationships/video" Target="https://www.youtube.com/embed/WzuWMf3WPPc?feature=oembed" TargetMode="External"/><Relationship Id="rId1" Type="http://schemas.openxmlformats.org/officeDocument/2006/relationships/tags" Target="../tags/tag2.xml"/><Relationship Id="rId6" Type="http://schemas.openxmlformats.org/officeDocument/2006/relationships/image" Target="../media/image17.png"/><Relationship Id="rId5" Type="http://schemas.openxmlformats.org/officeDocument/2006/relationships/slideLayout" Target="../slideLayouts/slideLayout2.xml"/><Relationship Id="rId4" Type="http://schemas.openxmlformats.org/officeDocument/2006/relationships/audio" Target="../media/media12.m4a"/></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youtube.com/watch?v=rogUExrT8Ic" TargetMode="External"/><Relationship Id="rId5" Type="http://schemas.openxmlformats.org/officeDocument/2006/relationships/hyperlink" Target="https://www.youtube.com/watch?v=2S0ogtM63uA" TargetMode="External"/><Relationship Id="rId4" Type="http://schemas.openxmlformats.org/officeDocument/2006/relationships/hyperlink" Target="https://www.youtube.com/watch?v=SpjSBlctFls" TargetMode="Externa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hyperlink" Target="https://www.centreforwomensjust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4">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7CEA89A6-8312-478E-985D-F85AE8D76030}"/>
              </a:ext>
            </a:extLst>
          </p:cNvPr>
          <p:cNvSpPr>
            <a:spLocks noGrp="1"/>
          </p:cNvSpPr>
          <p:nvPr>
            <p:ph type="ctrTitle"/>
          </p:nvPr>
        </p:nvSpPr>
        <p:spPr>
          <a:xfrm>
            <a:off x="838199" y="1120676"/>
            <a:ext cx="7021513" cy="2308324"/>
          </a:xfrm>
        </p:spPr>
        <p:txBody>
          <a:bodyPr>
            <a:normAutofit/>
          </a:bodyPr>
          <a:lstStyle/>
          <a:p>
            <a:pPr algn="l"/>
            <a:r>
              <a:rPr lang="en-GB" sz="7200">
                <a:solidFill>
                  <a:schemeClr val="bg1"/>
                </a:solidFill>
              </a:rPr>
              <a:t>Week 5</a:t>
            </a:r>
          </a:p>
        </p:txBody>
      </p:sp>
      <p:sp>
        <p:nvSpPr>
          <p:cNvPr id="3" name="Subtitle 2">
            <a:extLst>
              <a:ext uri="{FF2B5EF4-FFF2-40B4-BE49-F238E27FC236}">
                <a16:creationId xmlns:a16="http://schemas.microsoft.com/office/drawing/2014/main" id="{74254FBA-7712-422F-A439-1D4B8B39DFFC}"/>
              </a:ext>
            </a:extLst>
          </p:cNvPr>
          <p:cNvSpPr>
            <a:spLocks noGrp="1"/>
          </p:cNvSpPr>
          <p:nvPr>
            <p:ph type="subTitle" idx="1"/>
          </p:nvPr>
        </p:nvSpPr>
        <p:spPr>
          <a:xfrm>
            <a:off x="835024" y="3809999"/>
            <a:ext cx="7025753" cy="1012778"/>
          </a:xfrm>
        </p:spPr>
        <p:txBody>
          <a:bodyPr>
            <a:normAutofit/>
          </a:bodyPr>
          <a:lstStyle/>
          <a:p>
            <a:pPr algn="l"/>
            <a:r>
              <a:rPr lang="en-GB">
                <a:solidFill>
                  <a:schemeClr val="bg1"/>
                </a:solidFill>
              </a:rPr>
              <a:t>Cop culture</a:t>
            </a:r>
          </a:p>
        </p:txBody>
      </p:sp>
      <p:pic>
        <p:nvPicPr>
          <p:cNvPr id="4" name="Audio 3">
            <a:hlinkClick r:id="" action="ppaction://media"/>
            <a:extLst>
              <a:ext uri="{FF2B5EF4-FFF2-40B4-BE49-F238E27FC236}">
                <a16:creationId xmlns:a16="http://schemas.microsoft.com/office/drawing/2014/main" id="{DF5AE5B8-83D2-4D49-AE59-543080E5B4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04000887"/>
      </p:ext>
    </p:extLst>
  </p:cSld>
  <p:clrMapOvr>
    <a:masterClrMapping/>
  </p:clrMapOvr>
  <mc:AlternateContent xmlns:mc="http://schemas.openxmlformats.org/markup-compatibility/2006">
    <mc:Choice xmlns:p14="http://schemas.microsoft.com/office/powerpoint/2010/main" Requires="p14">
      <p:transition spd="slow" p14:dur="2000" advTm="14980"/>
    </mc:Choice>
    <mc:Fallback>
      <p:transition spd="slow" advTm="14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8344"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1">
            <a:extLst>
              <a:ext uri="{FF2B5EF4-FFF2-40B4-BE49-F238E27FC236}">
                <a16:creationId xmlns:a16="http://schemas.microsoft.com/office/drawing/2014/main" id="{825207AC-4A20-4B77-BA79-E6CB7C502104}"/>
              </a:ext>
            </a:extLst>
          </p:cNvPr>
          <p:cNvSpPr>
            <a:spLocks noGrp="1"/>
          </p:cNvSpPr>
          <p:nvPr>
            <p:ph type="title"/>
          </p:nvPr>
        </p:nvSpPr>
        <p:spPr>
          <a:xfrm>
            <a:off x="1166650" y="1332952"/>
            <a:ext cx="3926898" cy="3921176"/>
          </a:xfrm>
        </p:spPr>
        <p:txBody>
          <a:bodyPr anchor="ctr">
            <a:normAutofit/>
          </a:bodyPr>
          <a:lstStyle/>
          <a:p>
            <a:pPr eaLnBrk="1" hangingPunct="1"/>
            <a:r>
              <a:rPr lang="en-US" altLang="en-US" sz="5400"/>
              <a:t>Objectives of the Lecture / Tutorial </a:t>
            </a:r>
          </a:p>
        </p:txBody>
      </p:sp>
      <p:grpSp>
        <p:nvGrpSpPr>
          <p:cNvPr id="80" name="Group 79">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81"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434" name="Rectangle 2">
            <a:extLst>
              <a:ext uri="{FF2B5EF4-FFF2-40B4-BE49-F238E27FC236}">
                <a16:creationId xmlns:a16="http://schemas.microsoft.com/office/drawing/2014/main" id="{F0E2C19E-F542-4F7B-98D1-4509321FA8BB}"/>
              </a:ext>
            </a:extLst>
          </p:cNvPr>
          <p:cNvSpPr>
            <a:spLocks noGrp="1" noChangeArrowheads="1"/>
          </p:cNvSpPr>
          <p:nvPr>
            <p:ph idx="1"/>
          </p:nvPr>
        </p:nvSpPr>
        <p:spPr>
          <a:xfrm>
            <a:off x="6421120" y="499833"/>
            <a:ext cx="5100320" cy="5581226"/>
          </a:xfrm>
        </p:spPr>
        <p:txBody>
          <a:bodyPr anchor="ctr">
            <a:normAutofit/>
          </a:bodyPr>
          <a:lstStyle/>
          <a:p>
            <a:pPr marL="644525" indent="-457200">
              <a:buSzPct val="99000"/>
              <a:buFont typeface="+mj-lt"/>
              <a:buAutoNum type="arabicPeriod"/>
              <a:defRPr/>
            </a:pPr>
            <a:r>
              <a:rPr lang="en-GB" altLang="en-US" sz="2200" dirty="0">
                <a:ea typeface="ヒラギノ角ゴ ProN W6"/>
                <a:cs typeface="ヒラギノ角ゴ ProN W6"/>
              </a:rPr>
              <a:t>Introduce ‘Police  (Cop) Culture’</a:t>
            </a:r>
            <a:endParaRPr lang="en-GB" altLang="en-US" sz="2200" dirty="0"/>
          </a:p>
          <a:p>
            <a:pPr marL="644525" indent="-457200">
              <a:spcBef>
                <a:spcPts val="1350"/>
              </a:spcBef>
              <a:buSzPct val="99000"/>
              <a:buFont typeface="+mj-lt"/>
              <a:buAutoNum type="arabicPeriod"/>
              <a:defRPr/>
            </a:pPr>
            <a:r>
              <a:rPr lang="en-GB" altLang="en-US" sz="2200" dirty="0"/>
              <a:t>Examine what Police do as an organisation to improve the service it provides to diverse groups in society and how it seeks to counter ‘police culture’. </a:t>
            </a:r>
            <a:endParaRPr lang="en-GB" altLang="en-US" sz="2200" b="1" dirty="0"/>
          </a:p>
          <a:p>
            <a:pPr marL="355600" indent="-168275">
              <a:spcBef>
                <a:spcPts val="1350"/>
              </a:spcBef>
              <a:buSzPct val="99000"/>
              <a:buFontTx/>
              <a:buAutoNum type="arabicPeriod"/>
              <a:defRPr/>
            </a:pPr>
            <a:endParaRPr lang="en-GB" altLang="en-US" sz="2200" b="1" dirty="0"/>
          </a:p>
          <a:p>
            <a:pPr marL="355600" indent="-168275">
              <a:spcBef>
                <a:spcPts val="1350"/>
              </a:spcBef>
              <a:buSzPct val="99000"/>
              <a:buFontTx/>
              <a:buAutoNum type="arabicPeriod"/>
              <a:defRPr/>
            </a:pPr>
            <a:endParaRPr lang="en-US" altLang="en-US" sz="2200" b="1" dirty="0"/>
          </a:p>
          <a:p>
            <a:pPr marL="355600" indent="-168275">
              <a:spcBef>
                <a:spcPts val="1350"/>
              </a:spcBef>
              <a:buSzPct val="99000"/>
              <a:buNone/>
              <a:defRPr/>
            </a:pPr>
            <a:endParaRPr lang="en-US" altLang="en-US" sz="2200" b="1" dirty="0">
              <a:ea typeface="ヒラギノ角ゴ ProN W6"/>
              <a:cs typeface="ヒラギノ角ゴ ProN W6"/>
            </a:endParaRPr>
          </a:p>
        </p:txBody>
      </p:sp>
      <p:pic>
        <p:nvPicPr>
          <p:cNvPr id="2" name="Audio 1">
            <a:hlinkClick r:id="" action="ppaction://media"/>
            <a:extLst>
              <a:ext uri="{FF2B5EF4-FFF2-40B4-BE49-F238E27FC236}">
                <a16:creationId xmlns:a16="http://schemas.microsoft.com/office/drawing/2014/main" id="{045E700B-AD01-4842-91E6-E4A123E2037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p:transition spd="slow" advTm="81787">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2"/>
                </p:tgtEl>
              </p:cMediaNode>
            </p:audio>
          </p:childTnLst>
        </p:cTn>
      </p:par>
    </p:tnLst>
    <p:bldLst>
      <p:bldP spid="18434" grpId="0" build="p" bldLvl="5"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B0263F7-3357-4F18-BBAF-E474AD5A2C33}"/>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Cop Culture – What is it?</a:t>
            </a:r>
          </a:p>
        </p:txBody>
      </p:sp>
      <p:graphicFrame>
        <p:nvGraphicFramePr>
          <p:cNvPr id="5" name="Content Placeholder 2">
            <a:extLst>
              <a:ext uri="{FF2B5EF4-FFF2-40B4-BE49-F238E27FC236}">
                <a16:creationId xmlns:a16="http://schemas.microsoft.com/office/drawing/2014/main" id="{A9A5EAEB-F0EE-4EF0-A489-5400A77625BD}"/>
              </a:ext>
            </a:extLst>
          </p:cNvPr>
          <p:cNvGraphicFramePr>
            <a:graphicFrameLocks noGrp="1"/>
          </p:cNvGraphicFramePr>
          <p:nvPr>
            <p:ph idx="1"/>
            <p:extLst>
              <p:ext uri="{D42A27DB-BD31-4B8C-83A1-F6EECF244321}">
                <p14:modId xmlns:p14="http://schemas.microsoft.com/office/powerpoint/2010/main" val="201350584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15785707-CB58-48DA-A9CB-7497CDEDA52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16323043"/>
      </p:ext>
    </p:extLst>
  </p:cSld>
  <p:clrMapOvr>
    <a:masterClrMapping/>
  </p:clrMapOvr>
  <mc:AlternateContent xmlns:mc="http://schemas.openxmlformats.org/markup-compatibility/2006">
    <mc:Choice xmlns:p14="http://schemas.microsoft.com/office/powerpoint/2010/main" Requires="p14">
      <p:transition spd="slow" p14:dur="2000" advTm="93951"/>
    </mc:Choice>
    <mc:Fallback>
      <p:transition spd="slow" advTm="93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4A8F4-E52A-4E7E-8EF5-944E3E3BBC7E}"/>
              </a:ext>
            </a:extLst>
          </p:cNvPr>
          <p:cNvSpPr>
            <a:spLocks noGrp="1"/>
          </p:cNvSpPr>
          <p:nvPr>
            <p:ph type="title"/>
          </p:nvPr>
        </p:nvSpPr>
        <p:spPr>
          <a:xfrm>
            <a:off x="838200" y="365126"/>
            <a:ext cx="10515600" cy="1052858"/>
          </a:xfrm>
        </p:spPr>
        <p:txBody>
          <a:bodyPr>
            <a:normAutofit fontScale="90000"/>
          </a:bodyPr>
          <a:lstStyle/>
          <a:p>
            <a:br>
              <a:rPr lang="en-GB" sz="3200" b="1" i="0" dirty="0">
                <a:effectLst/>
                <a:latin typeface="ClearSans"/>
              </a:rPr>
            </a:br>
            <a:r>
              <a:rPr lang="en-GB" sz="3200" b="1" i="0" dirty="0">
                <a:effectLst/>
                <a:latin typeface="ClearSans"/>
              </a:rPr>
              <a:t>Canteen Culture</a:t>
            </a:r>
            <a:br>
              <a:rPr lang="en-GB" b="1" i="0" dirty="0">
                <a:effectLst/>
                <a:latin typeface="ClearSans"/>
              </a:rPr>
            </a:br>
            <a:endParaRPr lang="en-GB" dirty="0"/>
          </a:p>
        </p:txBody>
      </p:sp>
      <p:sp>
        <p:nvSpPr>
          <p:cNvPr id="3" name="Content Placeholder 2">
            <a:extLst>
              <a:ext uri="{FF2B5EF4-FFF2-40B4-BE49-F238E27FC236}">
                <a16:creationId xmlns:a16="http://schemas.microsoft.com/office/drawing/2014/main" id="{34BD0857-DF25-45D7-B1FF-6CB273D0D380}"/>
              </a:ext>
            </a:extLst>
          </p:cNvPr>
          <p:cNvSpPr>
            <a:spLocks noGrp="1"/>
          </p:cNvSpPr>
          <p:nvPr>
            <p:ph idx="1"/>
          </p:nvPr>
        </p:nvSpPr>
        <p:spPr/>
        <p:txBody>
          <a:bodyPr>
            <a:normAutofit/>
          </a:bodyPr>
          <a:lstStyle/>
          <a:p>
            <a:pPr algn="l"/>
            <a:r>
              <a:rPr lang="en-GB" b="0" i="0" dirty="0">
                <a:effectLst/>
                <a:latin typeface="ClearSans"/>
              </a:rPr>
              <a:t>A "canteen culture" refers to the way in which people working in a particular workplace can develop a shared set of values and prejudices. </a:t>
            </a:r>
          </a:p>
          <a:p>
            <a:r>
              <a:rPr lang="en-GB" dirty="0">
                <a:latin typeface="ClearSans"/>
              </a:rPr>
              <a:t>A development of </a:t>
            </a:r>
            <a:r>
              <a:rPr lang="en-GB" b="0" i="0" dirty="0">
                <a:effectLst/>
                <a:latin typeface="ClearSans"/>
              </a:rPr>
              <a:t>lack of fairness, discrimination, lack of empathy, bullying is formed. </a:t>
            </a:r>
          </a:p>
          <a:p>
            <a:pPr marL="0" indent="0">
              <a:buNone/>
            </a:pPr>
            <a:endParaRPr lang="en-GB" b="0" i="0" dirty="0">
              <a:effectLst/>
              <a:latin typeface="ClearSans"/>
            </a:endParaRPr>
          </a:p>
          <a:p>
            <a:pPr algn="l"/>
            <a:endParaRPr lang="en-GB" dirty="0">
              <a:latin typeface="ClearSans"/>
            </a:endParaRPr>
          </a:p>
          <a:p>
            <a:endParaRPr lang="en-GB" dirty="0"/>
          </a:p>
        </p:txBody>
      </p:sp>
      <p:pic>
        <p:nvPicPr>
          <p:cNvPr id="5" name="Audio 4">
            <a:hlinkClick r:id="" action="ppaction://media"/>
            <a:extLst>
              <a:ext uri="{FF2B5EF4-FFF2-40B4-BE49-F238E27FC236}">
                <a16:creationId xmlns:a16="http://schemas.microsoft.com/office/drawing/2014/main" id="{CB2F801D-CFDD-4423-9CA2-94AE70276F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5117654"/>
      </p:ext>
    </p:extLst>
  </p:cSld>
  <p:clrMapOvr>
    <a:masterClrMapping/>
  </p:clrMapOvr>
  <mc:AlternateContent xmlns:mc="http://schemas.openxmlformats.org/markup-compatibility/2006">
    <mc:Choice xmlns:p14="http://schemas.microsoft.com/office/powerpoint/2010/main" Requires="p14">
      <p:transition spd="slow" p14:dur="2000" advTm="96094"/>
    </mc:Choice>
    <mc:Fallback>
      <p:transition spd="slow" advTm="96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FFC4370-FE52-4B37-BDE1-8811D8EEB453}"/>
              </a:ext>
            </a:extLst>
          </p:cNvPr>
          <p:cNvSpPr>
            <a:spLocks noGrp="1"/>
          </p:cNvSpPr>
          <p:nvPr>
            <p:ph type="title"/>
          </p:nvPr>
        </p:nvSpPr>
        <p:spPr>
          <a:xfrm>
            <a:off x="1286933" y="609600"/>
            <a:ext cx="10197494" cy="1099457"/>
          </a:xfrm>
        </p:spPr>
        <p:txBody>
          <a:bodyPr>
            <a:normAutofit/>
          </a:bodyPr>
          <a:lstStyle/>
          <a:p>
            <a:r>
              <a:rPr lang="en-GB" altLang="en-US" dirty="0"/>
              <a:t>Social Identity Theory</a:t>
            </a:r>
          </a:p>
        </p:txBody>
      </p:sp>
      <p:graphicFrame>
        <p:nvGraphicFramePr>
          <p:cNvPr id="14342" name="Content Placeholder 2">
            <a:extLst>
              <a:ext uri="{FF2B5EF4-FFF2-40B4-BE49-F238E27FC236}">
                <a16:creationId xmlns:a16="http://schemas.microsoft.com/office/drawing/2014/main" id="{B9A959CB-4A37-4C4E-AECC-E82F2A506D74}"/>
              </a:ext>
            </a:extLst>
          </p:cNvPr>
          <p:cNvGraphicFramePr>
            <a:graphicFrameLocks noGrp="1"/>
          </p:cNvGraphicFramePr>
          <p:nvPr>
            <p:ph idx="1"/>
          </p:nvPr>
        </p:nvGraphicFramePr>
        <p:xfrm>
          <a:off x="842597" y="1525714"/>
          <a:ext cx="10641830" cy="49749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4340" name="Rectangle 3">
            <a:extLst>
              <a:ext uri="{FF2B5EF4-FFF2-40B4-BE49-F238E27FC236}">
                <a16:creationId xmlns:a16="http://schemas.microsoft.com/office/drawing/2014/main" id="{9F9DAC85-43C4-4252-8093-0D721D42EAD2}"/>
              </a:ext>
            </a:extLst>
          </p:cNvPr>
          <p:cNvSpPr>
            <a:spLocks noChangeArrowheads="1"/>
          </p:cNvSpPr>
          <p:nvPr/>
        </p:nvSpPr>
        <p:spPr bwMode="auto">
          <a:xfrm>
            <a:off x="7648543" y="791028"/>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spcAft>
                <a:spcPts val="600"/>
              </a:spcAft>
              <a:buFont typeface="Arial" panose="020B0604020202020204" pitchFamily="34" charset="0"/>
              <a:buNone/>
            </a:pPr>
            <a:r>
              <a:rPr lang="en-GB" altLang="en-US" sz="1800" dirty="0">
                <a:latin typeface="Arial" panose="020B0604020202020204" pitchFamily="34" charset="0"/>
              </a:rPr>
              <a:t>- see also Tajfel &amp; Turner (1986)</a:t>
            </a:r>
          </a:p>
        </p:txBody>
      </p:sp>
      <p:pic>
        <p:nvPicPr>
          <p:cNvPr id="5" name="Audio 4">
            <a:hlinkClick r:id="" action="ppaction://media"/>
            <a:extLst>
              <a:ext uri="{FF2B5EF4-FFF2-40B4-BE49-F238E27FC236}">
                <a16:creationId xmlns:a16="http://schemas.microsoft.com/office/drawing/2014/main" id="{06B59A9F-E174-40BB-805A-2E182BDC39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2387"/>
    </mc:Choice>
    <mc:Fallback>
      <p:transition spd="slow" advTm="172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3A73-C495-4DA4-ADAC-998748049E70}"/>
              </a:ext>
            </a:extLst>
          </p:cNvPr>
          <p:cNvSpPr>
            <a:spLocks noGrp="1"/>
          </p:cNvSpPr>
          <p:nvPr>
            <p:ph type="title"/>
          </p:nvPr>
        </p:nvSpPr>
        <p:spPr>
          <a:xfrm>
            <a:off x="1333502" y="609600"/>
            <a:ext cx="8596668" cy="747252"/>
          </a:xfrm>
        </p:spPr>
        <p:txBody>
          <a:bodyPr>
            <a:normAutofit/>
          </a:bodyPr>
          <a:lstStyle/>
          <a:p>
            <a:r>
              <a:rPr lang="en-GB" sz="3200" dirty="0"/>
              <a:t>So how does it work? </a:t>
            </a:r>
          </a:p>
        </p:txBody>
      </p:sp>
      <p:sp>
        <p:nvSpPr>
          <p:cNvPr id="3" name="Content Placeholder 2">
            <a:extLst>
              <a:ext uri="{FF2B5EF4-FFF2-40B4-BE49-F238E27FC236}">
                <a16:creationId xmlns:a16="http://schemas.microsoft.com/office/drawing/2014/main" id="{1C539D27-2223-4652-9F98-3E74C2A42D4B}"/>
              </a:ext>
            </a:extLst>
          </p:cNvPr>
          <p:cNvSpPr>
            <a:spLocks noGrp="1"/>
          </p:cNvSpPr>
          <p:nvPr>
            <p:ph idx="1"/>
          </p:nvPr>
        </p:nvSpPr>
        <p:spPr>
          <a:xfrm>
            <a:off x="961542" y="1554827"/>
            <a:ext cx="10507204" cy="5062949"/>
          </a:xfrm>
        </p:spPr>
        <p:txBody>
          <a:bodyPr>
            <a:noAutofit/>
          </a:bodyPr>
          <a:lstStyle/>
          <a:p>
            <a:r>
              <a:rPr lang="en-GB" sz="2400" dirty="0"/>
              <a:t>There are three processes that create this ingroup/outgroup mentality:</a:t>
            </a:r>
          </a:p>
          <a:p>
            <a:pPr lvl="1"/>
            <a:r>
              <a:rPr lang="en-GB" sz="2400" b="1" dirty="0"/>
              <a:t>Social Categorisation – </a:t>
            </a:r>
            <a:r>
              <a:rPr lang="en-GB" sz="2400" dirty="0"/>
              <a:t>We place people into groups. People can belong to more than one group at a time. </a:t>
            </a:r>
          </a:p>
          <a:p>
            <a:endParaRPr lang="en-GB" sz="2400" b="1" dirty="0"/>
          </a:p>
          <a:p>
            <a:pPr lvl="1"/>
            <a:r>
              <a:rPr lang="en-GB" sz="2400" b="1" dirty="0"/>
              <a:t>Social Identification - </a:t>
            </a:r>
            <a:r>
              <a:rPr lang="en-GB" sz="2400" dirty="0"/>
              <a:t>We adopt the identity of the group that we belong to, and we act in ways that we perceive members of that group act.</a:t>
            </a:r>
            <a:r>
              <a:rPr lang="en-GB" sz="2400" b="1" dirty="0"/>
              <a:t> </a:t>
            </a:r>
          </a:p>
          <a:p>
            <a:endParaRPr lang="en-GB" sz="2400" b="1" dirty="0"/>
          </a:p>
          <a:p>
            <a:pPr lvl="1"/>
            <a:r>
              <a:rPr lang="en-GB" sz="2400" b="1" dirty="0"/>
              <a:t>Social Comparison - </a:t>
            </a:r>
            <a:r>
              <a:rPr lang="en-GB" sz="2400" dirty="0"/>
              <a:t>After we categorise ourselves within a group and identify ourselves as being members of that group, we tend to compare our group (the ingroup) against another group (an outgroup). </a:t>
            </a:r>
          </a:p>
        </p:txBody>
      </p:sp>
      <p:pic>
        <p:nvPicPr>
          <p:cNvPr id="4" name="Audio 3">
            <a:hlinkClick r:id="" action="ppaction://media"/>
            <a:extLst>
              <a:ext uri="{FF2B5EF4-FFF2-40B4-BE49-F238E27FC236}">
                <a16:creationId xmlns:a16="http://schemas.microsoft.com/office/drawing/2014/main" id="{2CE21252-89FF-4408-8E92-A0B3D7CE57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0073205"/>
      </p:ext>
    </p:extLst>
  </p:cSld>
  <p:clrMapOvr>
    <a:masterClrMapping/>
  </p:clrMapOvr>
  <mc:AlternateContent xmlns:mc="http://schemas.openxmlformats.org/markup-compatibility/2006">
    <mc:Choice xmlns:p14="http://schemas.microsoft.com/office/powerpoint/2010/main" Requires="p14">
      <p:transition spd="slow" p14:dur="2000" advTm="214068"/>
    </mc:Choice>
    <mc:Fallback>
      <p:transition spd="slow" advTm="214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A1E8896B-0772-4A1A-841A-98BF6E48E832}"/>
              </a:ext>
            </a:extLst>
          </p:cNvPr>
          <p:cNvSpPr>
            <a:spLocks noGrp="1"/>
          </p:cNvSpPr>
          <p:nvPr>
            <p:ph type="title"/>
          </p:nvPr>
        </p:nvSpPr>
        <p:spPr>
          <a:xfrm>
            <a:off x="1286933" y="609600"/>
            <a:ext cx="10197494" cy="1099457"/>
          </a:xfrm>
        </p:spPr>
        <p:txBody>
          <a:bodyPr>
            <a:normAutofit/>
          </a:bodyPr>
          <a:lstStyle/>
          <a:p>
            <a:r>
              <a:rPr lang="en-GB" altLang="en-US"/>
              <a:t>Defining Police Culture </a:t>
            </a:r>
          </a:p>
        </p:txBody>
      </p:sp>
      <p:graphicFrame>
        <p:nvGraphicFramePr>
          <p:cNvPr id="22537" name="Content Placeholder 2">
            <a:extLst>
              <a:ext uri="{FF2B5EF4-FFF2-40B4-BE49-F238E27FC236}">
                <a16:creationId xmlns:a16="http://schemas.microsoft.com/office/drawing/2014/main" id="{65C9A5EF-3E68-43A1-A9B7-FEC9376133B7}"/>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id="{68FBC418-C4FA-4C03-A888-62556996406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1441"/>
    </mc:Choice>
    <mc:Fallback>
      <p:transition spd="slow" advTm="151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7775-22BF-4293-9226-1B991E540393}"/>
              </a:ext>
            </a:extLst>
          </p:cNvPr>
          <p:cNvSpPr>
            <a:spLocks noGrp="1"/>
          </p:cNvSpPr>
          <p:nvPr>
            <p:ph type="title"/>
          </p:nvPr>
        </p:nvSpPr>
        <p:spPr/>
        <p:txBody>
          <a:bodyPr/>
          <a:lstStyle/>
          <a:p>
            <a:r>
              <a:rPr lang="en-GB" dirty="0"/>
              <a:t>William Westley 1970</a:t>
            </a:r>
          </a:p>
        </p:txBody>
      </p:sp>
      <p:sp>
        <p:nvSpPr>
          <p:cNvPr id="3" name="Content Placeholder 2">
            <a:extLst>
              <a:ext uri="{FF2B5EF4-FFF2-40B4-BE49-F238E27FC236}">
                <a16:creationId xmlns:a16="http://schemas.microsoft.com/office/drawing/2014/main" id="{E2BD45B2-FE2F-418E-8076-DBEE63890E27}"/>
              </a:ext>
            </a:extLst>
          </p:cNvPr>
          <p:cNvSpPr>
            <a:spLocks noGrp="1"/>
          </p:cNvSpPr>
          <p:nvPr>
            <p:ph idx="1"/>
          </p:nvPr>
        </p:nvSpPr>
        <p:spPr/>
        <p:txBody>
          <a:bodyPr/>
          <a:lstStyle/>
          <a:p>
            <a:r>
              <a:rPr lang="en-GB" dirty="0"/>
              <a:t>studied police subculture</a:t>
            </a:r>
          </a:p>
          <a:p>
            <a:r>
              <a:rPr lang="en-GB" dirty="0"/>
              <a:t>This subculture is a crucial concept in the explanation of police behaviour and attitudes. </a:t>
            </a:r>
          </a:p>
          <a:p>
            <a:r>
              <a:rPr lang="en-GB" dirty="0"/>
              <a:t>Stated that subculture characterises the public as hostile, not to be trusted, and potentially violent; this outlook requires secrecy, mutual support, and unity on the part of the police</a:t>
            </a:r>
          </a:p>
        </p:txBody>
      </p:sp>
      <p:pic>
        <p:nvPicPr>
          <p:cNvPr id="4" name="Audio 3">
            <a:hlinkClick r:id="" action="ppaction://media"/>
            <a:extLst>
              <a:ext uri="{FF2B5EF4-FFF2-40B4-BE49-F238E27FC236}">
                <a16:creationId xmlns:a16="http://schemas.microsoft.com/office/drawing/2014/main" id="{6C710137-513F-4AAC-9861-04CA378350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2450849"/>
      </p:ext>
    </p:extLst>
  </p:cSld>
  <p:clrMapOvr>
    <a:masterClrMapping/>
  </p:clrMapOvr>
  <mc:AlternateContent xmlns:mc="http://schemas.openxmlformats.org/markup-compatibility/2006">
    <mc:Choice xmlns:p14="http://schemas.microsoft.com/office/powerpoint/2010/main" Requires="p14">
      <p:transition spd="slow" p14:dur="2000" advTm="105057"/>
    </mc:Choice>
    <mc:Fallback>
      <p:transition spd="slow" advTm="105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1EEF-4C36-40FC-8901-B30EAD082007}"/>
              </a:ext>
            </a:extLst>
          </p:cNvPr>
          <p:cNvSpPr>
            <a:spLocks noGrp="1"/>
          </p:cNvSpPr>
          <p:nvPr>
            <p:ph type="title"/>
          </p:nvPr>
        </p:nvSpPr>
        <p:spPr/>
        <p:txBody>
          <a:bodyPr/>
          <a:lstStyle/>
          <a:p>
            <a:r>
              <a:rPr lang="en-GB" dirty="0"/>
              <a:t>Manning (1977)</a:t>
            </a:r>
          </a:p>
        </p:txBody>
      </p:sp>
      <p:sp>
        <p:nvSpPr>
          <p:cNvPr id="3" name="Content Placeholder 2">
            <a:extLst>
              <a:ext uri="{FF2B5EF4-FFF2-40B4-BE49-F238E27FC236}">
                <a16:creationId xmlns:a16="http://schemas.microsoft.com/office/drawing/2014/main" id="{42041590-241F-4378-8FF8-E5C6901FE5D0}"/>
              </a:ext>
            </a:extLst>
          </p:cNvPr>
          <p:cNvSpPr>
            <a:spLocks noGrp="1"/>
          </p:cNvSpPr>
          <p:nvPr>
            <p:ph idx="1"/>
          </p:nvPr>
        </p:nvSpPr>
        <p:spPr/>
        <p:txBody>
          <a:bodyPr/>
          <a:lstStyle/>
          <a:p>
            <a:r>
              <a:rPr lang="en-GB" dirty="0"/>
              <a:t>Research suggested that the inherent uncertainty of police work, combined with the need for information control, leads to police teamwork, which in turn generates collective ties and mutual dependency. </a:t>
            </a:r>
          </a:p>
          <a:p>
            <a:r>
              <a:rPr lang="en-GB" dirty="0"/>
              <a:t>Traditional characterizations of the police culture have focused on describing the shared values, attitudes, and norms created within the occupational and organizational environments of policing</a:t>
            </a:r>
          </a:p>
        </p:txBody>
      </p:sp>
      <p:pic>
        <p:nvPicPr>
          <p:cNvPr id="4" name="Audio 3">
            <a:hlinkClick r:id="" action="ppaction://media"/>
            <a:extLst>
              <a:ext uri="{FF2B5EF4-FFF2-40B4-BE49-F238E27FC236}">
                <a16:creationId xmlns:a16="http://schemas.microsoft.com/office/drawing/2014/main" id="{39BE64B0-098C-48C3-BD5D-241C1A063F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45268613"/>
      </p:ext>
    </p:extLst>
  </p:cSld>
  <p:clrMapOvr>
    <a:masterClrMapping/>
  </p:clrMapOvr>
  <mc:AlternateContent xmlns:mc="http://schemas.openxmlformats.org/markup-compatibility/2006">
    <mc:Choice xmlns:p14="http://schemas.microsoft.com/office/powerpoint/2010/main" Requires="p14">
      <p:transition spd="slow" p14:dur="2000" advTm="118680"/>
    </mc:Choice>
    <mc:Fallback>
      <p:transition spd="slow" advTm="118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0822-E0CB-4DE4-B51E-984E5805ADCA}"/>
              </a:ext>
            </a:extLst>
          </p:cNvPr>
          <p:cNvSpPr>
            <a:spLocks noGrp="1"/>
          </p:cNvSpPr>
          <p:nvPr>
            <p:ph type="title"/>
          </p:nvPr>
        </p:nvSpPr>
        <p:spPr/>
        <p:txBody>
          <a:bodyPr/>
          <a:lstStyle/>
          <a:p>
            <a:r>
              <a:rPr lang="en-GB" dirty="0" err="1"/>
              <a:t>Paoline</a:t>
            </a:r>
            <a:r>
              <a:rPr lang="en-GB" dirty="0"/>
              <a:t> (2004)</a:t>
            </a:r>
          </a:p>
        </p:txBody>
      </p:sp>
      <p:sp>
        <p:nvSpPr>
          <p:cNvPr id="3" name="Content Placeholder 2">
            <a:extLst>
              <a:ext uri="{FF2B5EF4-FFF2-40B4-BE49-F238E27FC236}">
                <a16:creationId xmlns:a16="http://schemas.microsoft.com/office/drawing/2014/main" id="{47323BF6-9204-4A76-9364-E5B0CA07DE1A}"/>
              </a:ext>
            </a:extLst>
          </p:cNvPr>
          <p:cNvSpPr>
            <a:spLocks noGrp="1"/>
          </p:cNvSpPr>
          <p:nvPr>
            <p:ph idx="1"/>
          </p:nvPr>
        </p:nvSpPr>
        <p:spPr/>
        <p:txBody>
          <a:bodyPr>
            <a:normAutofit/>
          </a:bodyPr>
          <a:lstStyle/>
          <a:p>
            <a:r>
              <a:rPr lang="en-GB" dirty="0"/>
              <a:t>although some groups of police officers represent many of the negative attitudes of the traditional culture</a:t>
            </a:r>
          </a:p>
          <a:p>
            <a:r>
              <a:rPr lang="en-GB" dirty="0"/>
              <a:t>Others often possess attitudes that would be considered the opposite</a:t>
            </a:r>
          </a:p>
          <a:p>
            <a:r>
              <a:rPr lang="en-GB" dirty="0"/>
              <a:t>A single cohesive police culture will never change cultures</a:t>
            </a:r>
          </a:p>
          <a:p>
            <a:r>
              <a:rPr lang="en-GB" dirty="0"/>
              <a:t>Having a varied representation of our communities within our police should affect the way in which police interpret their communities around them</a:t>
            </a:r>
          </a:p>
          <a:p>
            <a:endParaRPr lang="en-GB" dirty="0"/>
          </a:p>
        </p:txBody>
      </p:sp>
      <p:pic>
        <p:nvPicPr>
          <p:cNvPr id="4" name="Audio 3">
            <a:hlinkClick r:id="" action="ppaction://media"/>
            <a:extLst>
              <a:ext uri="{FF2B5EF4-FFF2-40B4-BE49-F238E27FC236}">
                <a16:creationId xmlns:a16="http://schemas.microsoft.com/office/drawing/2014/main" id="{EE88C59A-70E8-4DA7-A0C6-A70EC4C012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56826502"/>
      </p:ext>
    </p:extLst>
  </p:cSld>
  <p:clrMapOvr>
    <a:masterClrMapping/>
  </p:clrMapOvr>
  <mc:AlternateContent xmlns:mc="http://schemas.openxmlformats.org/markup-compatibility/2006">
    <mc:Choice xmlns:p14="http://schemas.microsoft.com/office/powerpoint/2010/main" Requires="p14">
      <p:transition spd="slow" p14:dur="2000" advTm="97645"/>
    </mc:Choice>
    <mc:Fallback>
      <p:transition spd="slow" advTm="97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0A6C-0B81-4A60-8EF6-3A37B96594D9}"/>
              </a:ext>
            </a:extLst>
          </p:cNvPr>
          <p:cNvSpPr>
            <a:spLocks noGrp="1"/>
          </p:cNvSpPr>
          <p:nvPr>
            <p:ph type="title"/>
          </p:nvPr>
        </p:nvSpPr>
        <p:spPr/>
        <p:txBody>
          <a:bodyPr/>
          <a:lstStyle/>
          <a:p>
            <a:r>
              <a:rPr lang="en-GB" dirty="0" err="1"/>
              <a:t>Adcox</a:t>
            </a:r>
            <a:r>
              <a:rPr lang="en-GB" dirty="0"/>
              <a:t>, 2000</a:t>
            </a:r>
          </a:p>
        </p:txBody>
      </p:sp>
      <p:sp>
        <p:nvSpPr>
          <p:cNvPr id="3" name="Content Placeholder 2">
            <a:extLst>
              <a:ext uri="{FF2B5EF4-FFF2-40B4-BE49-F238E27FC236}">
                <a16:creationId xmlns:a16="http://schemas.microsoft.com/office/drawing/2014/main" id="{1DBC5593-30DE-4167-A005-868F2DA12D9A}"/>
              </a:ext>
            </a:extLst>
          </p:cNvPr>
          <p:cNvSpPr>
            <a:spLocks noGrp="1"/>
          </p:cNvSpPr>
          <p:nvPr>
            <p:ph idx="1"/>
          </p:nvPr>
        </p:nvSpPr>
        <p:spPr/>
        <p:txBody>
          <a:bodyPr/>
          <a:lstStyle/>
          <a:p>
            <a:r>
              <a:rPr lang="en-GB" dirty="0"/>
              <a:t>In most cases, Police officers are influenced by formal organisational structures and values.</a:t>
            </a:r>
          </a:p>
          <a:p>
            <a:r>
              <a:rPr lang="en-GB" dirty="0"/>
              <a:t>Informal beliefs, norms, rituals, and expectations of other police officers that are passed along through the organizational culture play a part in that development.</a:t>
            </a:r>
          </a:p>
          <a:p>
            <a:endParaRPr lang="en-GB" dirty="0"/>
          </a:p>
        </p:txBody>
      </p:sp>
      <p:pic>
        <p:nvPicPr>
          <p:cNvPr id="4" name="Audio 3">
            <a:hlinkClick r:id="" action="ppaction://media"/>
            <a:extLst>
              <a:ext uri="{FF2B5EF4-FFF2-40B4-BE49-F238E27FC236}">
                <a16:creationId xmlns:a16="http://schemas.microsoft.com/office/drawing/2014/main" id="{A5F4438A-0A0E-4D10-836C-C37959CBDE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7189851"/>
      </p:ext>
    </p:extLst>
  </p:cSld>
  <p:clrMapOvr>
    <a:masterClrMapping/>
  </p:clrMapOvr>
  <mc:AlternateContent xmlns:mc="http://schemas.openxmlformats.org/markup-compatibility/2006">
    <mc:Choice xmlns:p14="http://schemas.microsoft.com/office/powerpoint/2010/main" Requires="p14">
      <p:transition spd="slow" p14:dur="2000" advTm="123161"/>
    </mc:Choice>
    <mc:Fallback>
      <p:transition spd="slow" advTm="123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DC6-D979-420A-9E7D-9BC4E932D73B}"/>
              </a:ext>
            </a:extLst>
          </p:cNvPr>
          <p:cNvSpPr>
            <a:spLocks noGrp="1"/>
          </p:cNvSpPr>
          <p:nvPr>
            <p:ph type="title"/>
          </p:nvPr>
        </p:nvSpPr>
        <p:spPr>
          <a:xfrm>
            <a:off x="838199" y="365126"/>
            <a:ext cx="10806953" cy="589616"/>
          </a:xfrm>
        </p:spPr>
        <p:txBody>
          <a:bodyPr>
            <a:normAutofit/>
          </a:bodyPr>
          <a:lstStyle/>
          <a:p>
            <a:r>
              <a:rPr lang="en-GB" sz="3200" dirty="0"/>
              <a:t>Mindfulness and Policing an American Example </a:t>
            </a:r>
          </a:p>
        </p:txBody>
      </p:sp>
      <p:pic>
        <p:nvPicPr>
          <p:cNvPr id="6" name="Online Media 5" title="Transforming Police Culture | Lt. Richard Goerling | TEDxWashingtonSquare">
            <a:hlinkClick r:id="" action="ppaction://media"/>
            <a:extLst>
              <a:ext uri="{FF2B5EF4-FFF2-40B4-BE49-F238E27FC236}">
                <a16:creationId xmlns:a16="http://schemas.microsoft.com/office/drawing/2014/main" id="{9A092A5D-3AAD-45C5-8831-5BE6C3EDBE80}"/>
              </a:ext>
            </a:extLst>
          </p:cNvPr>
          <p:cNvPicPr>
            <a:picLocks noGrp="1" noRot="1" noChangeAspect="1"/>
          </p:cNvPicPr>
          <p:nvPr>
            <p:ph idx="1"/>
            <a:videoFile r:link="rId2"/>
          </p:nvPr>
        </p:nvPicPr>
        <p:blipFill>
          <a:blip r:embed="rId6"/>
          <a:stretch>
            <a:fillRect/>
          </a:stretch>
        </p:blipFill>
        <p:spPr>
          <a:xfrm>
            <a:off x="1628116" y="1341505"/>
            <a:ext cx="8935768" cy="5025984"/>
          </a:xfrm>
          <a:prstGeom prst="rect">
            <a:avLst/>
          </a:prstGeom>
        </p:spPr>
      </p:pic>
      <p:pic>
        <p:nvPicPr>
          <p:cNvPr id="3" name="Audio 2">
            <a:hlinkClick r:id="" action="ppaction://media"/>
            <a:extLst>
              <a:ext uri="{FF2B5EF4-FFF2-40B4-BE49-F238E27FC236}">
                <a16:creationId xmlns:a16="http://schemas.microsoft.com/office/drawing/2014/main" id="{3B5F444B-245B-421C-ADDD-796338FA5B13}"/>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702564080"/>
      </p:ext>
    </p:extLst>
  </p:cSld>
  <p:clrMapOvr>
    <a:masterClrMapping/>
  </p:clrMapOvr>
  <mc:AlternateContent xmlns:mc="http://schemas.openxmlformats.org/markup-compatibility/2006">
    <mc:Choice xmlns:p14="http://schemas.microsoft.com/office/powerpoint/2010/main" Requires="p14">
      <p:transition spd="slow" p14:dur="2000" advTm="51387"/>
    </mc:Choice>
    <mc:Fallback>
      <p:transition spd="slow" advTm="5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50394" objId="6"/>
        <p14:pauseEvt time="51201" objId="6"/>
        <p14:stopEvt time="51201" objId="6"/>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FFA7-8E48-4953-8191-5A24307F2076}"/>
              </a:ext>
            </a:extLst>
          </p:cNvPr>
          <p:cNvSpPr>
            <a:spLocks noGrp="1"/>
          </p:cNvSpPr>
          <p:nvPr>
            <p:ph type="title"/>
          </p:nvPr>
        </p:nvSpPr>
        <p:spPr/>
        <p:txBody>
          <a:bodyPr/>
          <a:lstStyle/>
          <a:p>
            <a:r>
              <a:rPr lang="en-GB" dirty="0"/>
              <a:t>Task by Tutorial session </a:t>
            </a:r>
          </a:p>
        </p:txBody>
      </p:sp>
      <p:sp>
        <p:nvSpPr>
          <p:cNvPr id="3" name="Content Placeholder 2">
            <a:extLst>
              <a:ext uri="{FF2B5EF4-FFF2-40B4-BE49-F238E27FC236}">
                <a16:creationId xmlns:a16="http://schemas.microsoft.com/office/drawing/2014/main" id="{F3601794-EB0F-4CAE-881A-9B71B3D693F7}"/>
              </a:ext>
            </a:extLst>
          </p:cNvPr>
          <p:cNvSpPr>
            <a:spLocks noGrp="1"/>
          </p:cNvSpPr>
          <p:nvPr>
            <p:ph idx="1"/>
          </p:nvPr>
        </p:nvSpPr>
        <p:spPr/>
        <p:txBody>
          <a:bodyPr>
            <a:normAutofit/>
          </a:bodyPr>
          <a:lstStyle/>
          <a:p>
            <a:r>
              <a:rPr lang="en-GB" dirty="0"/>
              <a:t>Most agree that police officers experience high levels of stress. Search for information about police stress and the effects it has on either the service or the public.</a:t>
            </a:r>
          </a:p>
          <a:p>
            <a:r>
              <a:rPr lang="en-GB" dirty="0"/>
              <a:t>Watch the video links in next slide and make comments on the, </a:t>
            </a:r>
          </a:p>
        </p:txBody>
      </p:sp>
      <p:pic>
        <p:nvPicPr>
          <p:cNvPr id="4" name="Audio 3">
            <a:hlinkClick r:id="" action="ppaction://media"/>
            <a:extLst>
              <a:ext uri="{FF2B5EF4-FFF2-40B4-BE49-F238E27FC236}">
                <a16:creationId xmlns:a16="http://schemas.microsoft.com/office/drawing/2014/main" id="{8F156998-79AC-409A-A5EC-62DD476D4B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95660614"/>
      </p:ext>
    </p:extLst>
  </p:cSld>
  <p:clrMapOvr>
    <a:masterClrMapping/>
  </p:clrMapOvr>
  <mc:AlternateContent xmlns:mc="http://schemas.openxmlformats.org/markup-compatibility/2006">
    <mc:Choice xmlns:p14="http://schemas.microsoft.com/office/powerpoint/2010/main" Requires="p14">
      <p:transition spd="slow" p14:dur="2000" advTm="87914"/>
    </mc:Choice>
    <mc:Fallback>
      <p:transition spd="slow" advTm="87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7C96-DF31-49C0-8E24-202E12CAE7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0FFA22-FE6B-4BC9-B9C0-654555924D12}"/>
              </a:ext>
            </a:extLst>
          </p:cNvPr>
          <p:cNvSpPr>
            <a:spLocks noGrp="1"/>
          </p:cNvSpPr>
          <p:nvPr>
            <p:ph idx="1"/>
          </p:nvPr>
        </p:nvSpPr>
        <p:spPr/>
        <p:txBody>
          <a:bodyPr/>
          <a:lstStyle/>
          <a:p>
            <a:r>
              <a:rPr lang="en-GB" dirty="0">
                <a:hlinkClick r:id="rId4"/>
              </a:rPr>
              <a:t>https://www.youtube.com/watch?v=SpjSBlctFls</a:t>
            </a:r>
            <a:endParaRPr lang="en-GB" dirty="0"/>
          </a:p>
          <a:p>
            <a:endParaRPr lang="en-GB" dirty="0"/>
          </a:p>
          <a:p>
            <a:r>
              <a:rPr lang="en-GB" dirty="0">
                <a:hlinkClick r:id="rId5"/>
              </a:rPr>
              <a:t>https://www.youtube.com/watch?v=2S0ogtM63uA</a:t>
            </a:r>
            <a:endParaRPr lang="en-GB" dirty="0"/>
          </a:p>
          <a:p>
            <a:r>
              <a:rPr lang="en-GB" dirty="0">
                <a:hlinkClick r:id="rId6"/>
              </a:rPr>
              <a:t>https://www.youtube.com/watch?v=rogUExrT8Ic</a:t>
            </a:r>
            <a:endParaRPr lang="en-GB" dirty="0"/>
          </a:p>
          <a:p>
            <a:r>
              <a:rPr lang="en-GB" dirty="0"/>
              <a:t>https://www.youtube.com/watch?v=WzuWMf3WPPc</a:t>
            </a:r>
          </a:p>
          <a:p>
            <a:r>
              <a:rPr lang="en-GB"/>
              <a:t>https://www.youtube.com/watch?v=38pObdJ2ptQ</a:t>
            </a:r>
            <a:endParaRPr lang="en-GB" dirty="0"/>
          </a:p>
        </p:txBody>
      </p:sp>
      <p:pic>
        <p:nvPicPr>
          <p:cNvPr id="4" name="Audio 3">
            <a:hlinkClick r:id="" action="ppaction://media"/>
            <a:extLst>
              <a:ext uri="{FF2B5EF4-FFF2-40B4-BE49-F238E27FC236}">
                <a16:creationId xmlns:a16="http://schemas.microsoft.com/office/drawing/2014/main" id="{50CE5D5E-FF79-4DCF-B934-CCEE72D7CA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91381582"/>
      </p:ext>
    </p:extLst>
  </p:cSld>
  <p:clrMapOvr>
    <a:masterClrMapping/>
  </p:clrMapOvr>
  <mc:AlternateContent xmlns:mc="http://schemas.openxmlformats.org/markup-compatibility/2006">
    <mc:Choice xmlns:p14="http://schemas.microsoft.com/office/powerpoint/2010/main" Requires="p14">
      <p:transition spd="slow" p14:dur="2000" advTm="2275"/>
    </mc:Choice>
    <mc:Fallback>
      <p:transition spd="slow" advTm="2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E90D-7B37-43D6-826B-3A8BEEC53DAB}"/>
              </a:ext>
            </a:extLst>
          </p:cNvPr>
          <p:cNvSpPr>
            <a:spLocks noGrp="1"/>
          </p:cNvSpPr>
          <p:nvPr>
            <p:ph type="title"/>
          </p:nvPr>
        </p:nvSpPr>
        <p:spPr>
          <a:xfrm>
            <a:off x="838200" y="365126"/>
            <a:ext cx="10515600" cy="976978"/>
          </a:xfrm>
        </p:spPr>
        <p:txBody>
          <a:bodyPr/>
          <a:lstStyle/>
          <a:p>
            <a:r>
              <a:rPr lang="en-GB" dirty="0"/>
              <a:t>Websites/ sources</a:t>
            </a:r>
          </a:p>
        </p:txBody>
      </p:sp>
      <p:sp>
        <p:nvSpPr>
          <p:cNvPr id="3" name="Content Placeholder 2">
            <a:extLst>
              <a:ext uri="{FF2B5EF4-FFF2-40B4-BE49-F238E27FC236}">
                <a16:creationId xmlns:a16="http://schemas.microsoft.com/office/drawing/2014/main" id="{D59F595E-E309-49F6-AF4E-D359FB3110B2}"/>
              </a:ext>
            </a:extLst>
          </p:cNvPr>
          <p:cNvSpPr>
            <a:spLocks noGrp="1"/>
          </p:cNvSpPr>
          <p:nvPr>
            <p:ph idx="1"/>
          </p:nvPr>
        </p:nvSpPr>
        <p:spPr/>
        <p:txBody>
          <a:bodyPr>
            <a:normAutofit/>
          </a:bodyPr>
          <a:lstStyle/>
          <a:p>
            <a:r>
              <a:rPr lang="en-GB" sz="2000" dirty="0">
                <a:hlinkClick r:id="rId4"/>
              </a:rPr>
              <a:t>https://www.centreforwomensjustice.org.uk/</a:t>
            </a:r>
            <a:endParaRPr lang="en-GB" sz="2000" dirty="0"/>
          </a:p>
          <a:p>
            <a:endParaRPr lang="en-GB" sz="2000" dirty="0"/>
          </a:p>
          <a:p>
            <a:r>
              <a:rPr lang="en-GB" sz="2000" b="0" i="0" dirty="0">
                <a:solidFill>
                  <a:srgbClr val="3E3829"/>
                </a:solidFill>
                <a:effectLst/>
                <a:latin typeface="Cocogoose Narrow Light"/>
              </a:rPr>
              <a:t>Turner, J. C., &amp; Tajfel, H. (1986). The social identity theory of intergroup behaviour. </a:t>
            </a:r>
            <a:r>
              <a:rPr lang="en-GB" sz="2000" b="0" i="1" dirty="0">
                <a:solidFill>
                  <a:srgbClr val="3E3829"/>
                </a:solidFill>
                <a:effectLst/>
                <a:latin typeface="Cocogoose Narrow Light"/>
              </a:rPr>
              <a:t>Psychology of intergroup relations</a:t>
            </a:r>
            <a:endParaRPr lang="en-GB" sz="2000" dirty="0"/>
          </a:p>
        </p:txBody>
      </p:sp>
      <p:pic>
        <p:nvPicPr>
          <p:cNvPr id="4" name="Audio 3">
            <a:hlinkClick r:id="" action="ppaction://media"/>
            <a:extLst>
              <a:ext uri="{FF2B5EF4-FFF2-40B4-BE49-F238E27FC236}">
                <a16:creationId xmlns:a16="http://schemas.microsoft.com/office/drawing/2014/main" id="{348576A9-3526-49C1-9BB8-094C964D63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12485964"/>
      </p:ext>
    </p:extLst>
  </p:cSld>
  <p:clrMapOvr>
    <a:masterClrMapping/>
  </p:clrMapOvr>
  <mc:AlternateContent xmlns:mc="http://schemas.openxmlformats.org/markup-compatibility/2006">
    <mc:Choice xmlns:p14="http://schemas.microsoft.com/office/powerpoint/2010/main" Requires="p14">
      <p:transition spd="slow" p14:dur="2000" advTm="43395"/>
    </mc:Choice>
    <mc:Fallback>
      <p:transition spd="slow" advTm="43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2.4"/>
</p:tagLst>
</file>

<file path=ppt/tags/tag2.xml><?xml version="1.0" encoding="utf-8"?>
<p:tagLst xmlns:a="http://schemas.openxmlformats.org/drawingml/2006/main" xmlns:r="http://schemas.openxmlformats.org/officeDocument/2006/relationships" xmlns:p="http://schemas.openxmlformats.org/presentationml/2006/main">
  <p:tag name="TIMING" val="|50.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1038</Words>
  <Application>Microsoft Office PowerPoint</Application>
  <PresentationFormat>Widescreen</PresentationFormat>
  <Paragraphs>70</Paragraphs>
  <Slides>15</Slides>
  <Notes>3</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ClearSans</vt:lpstr>
      <vt:lpstr>Cocogoose Narrow Light</vt:lpstr>
      <vt:lpstr>Office Theme</vt:lpstr>
      <vt:lpstr>Week 5</vt:lpstr>
      <vt:lpstr>Objectives of the Lecture / Tutorial </vt:lpstr>
      <vt:lpstr>Cop Culture – What is it?</vt:lpstr>
      <vt:lpstr> Canteen Culture </vt:lpstr>
      <vt:lpstr>Social Identity Theory</vt:lpstr>
      <vt:lpstr>So how does it work? </vt:lpstr>
      <vt:lpstr>Defining Police Culture </vt:lpstr>
      <vt:lpstr>William Westley 1970</vt:lpstr>
      <vt:lpstr>Manning (1977)</vt:lpstr>
      <vt:lpstr>Paoline (2004)</vt:lpstr>
      <vt:lpstr>Adcox, 2000</vt:lpstr>
      <vt:lpstr>Mindfulness and Policing an American Example </vt:lpstr>
      <vt:lpstr>Task by Tutorial session </vt:lpstr>
      <vt:lpstr>PowerPoint Presentation</vt:lpstr>
      <vt:lpstr>Websites/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dc:title>
  <dc:creator>Jane Thomas</dc:creator>
  <cp:lastModifiedBy>Jane Thomas</cp:lastModifiedBy>
  <cp:revision>4</cp:revision>
  <dcterms:created xsi:type="dcterms:W3CDTF">2022-02-20T21:48:46Z</dcterms:created>
  <dcterms:modified xsi:type="dcterms:W3CDTF">2022-02-21T09:29:12Z</dcterms:modified>
</cp:coreProperties>
</file>